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83" r:id="rId5"/>
    <p:sldId id="294" r:id="rId6"/>
    <p:sldId id="309" r:id="rId7"/>
    <p:sldId id="306" r:id="rId8"/>
    <p:sldId id="308" r:id="rId9"/>
    <p:sldId id="295" r:id="rId10"/>
    <p:sldId id="299" r:id="rId11"/>
    <p:sldId id="307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8/06/2021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</a:t>
            </a:r>
            <a:r>
              <a:rPr lang="en-AU"/>
              <a:t> </a:t>
            </a:r>
            <a:r>
              <a:rPr lang="en-AU">
                <a:solidFill>
                  <a:srgbClr val="C00000"/>
                </a:solidFill>
              </a:rPr>
              <a:t>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262" y="5699891"/>
            <a:ext cx="2626109" cy="9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64" y="735291"/>
            <a:ext cx="9144000" cy="16459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Analysis and Design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408" y="2991421"/>
            <a:ext cx="9144000" cy="91988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cs typeface="Times New Roman" pitchFamily="18" charset="0"/>
              </a:rPr>
              <a:t>Session </a:t>
            </a:r>
            <a:r>
              <a:rPr lang="en-US" sz="4800" b="1" dirty="0" smtClean="0">
                <a:solidFill>
                  <a:srgbClr val="FF0000"/>
                </a:solidFill>
                <a:cs typeface="Times New Roman" pitchFamily="18" charset="0"/>
              </a:rPr>
              <a:t>- </a:t>
            </a:r>
            <a:r>
              <a:rPr lang="en-US" sz="4800" b="1" dirty="0" smtClean="0">
                <a:solidFill>
                  <a:srgbClr val="FF0000"/>
                </a:solidFill>
                <a:cs typeface="Times New Roman" pitchFamily="18" charset="0"/>
              </a:rPr>
              <a:t>13</a:t>
            </a:r>
            <a:endParaRPr lang="en-US" sz="4800" b="1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sz="36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7F634CCD-BED6-4D6B-BCA4-60C045A91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0974" y="265112"/>
            <a:ext cx="7845425" cy="841375"/>
          </a:xfrm>
          <a:noFill/>
        </p:spPr>
        <p:txBody>
          <a:bodyPr/>
          <a:lstStyle/>
          <a:p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Introduction to Optimization problem</a:t>
            </a:r>
            <a:endParaRPr lang="en-US" altLang="en-US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AAA65C4-1846-4F90-AB43-A7A1FD77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84" y="1237854"/>
            <a:ext cx="1029139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Optimization problems are those for which the objective is to </a:t>
            </a:r>
            <a:r>
              <a:rPr lang="en-US" altLang="en-US" sz="28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M</a:t>
            </a:r>
            <a:r>
              <a:rPr lang="en-US" altLang="en-US" sz="2800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aximize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</a:t>
            </a:r>
            <a:r>
              <a:rPr lang="en-US" altLang="en-US" sz="28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Minimize </a:t>
            </a: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some values. For example,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Finding the minimum number of colors needed to color a given graph.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Finding the shortest path between two vertices in a </a:t>
            </a:r>
            <a:r>
              <a:rPr lang="en-US" altLang="en-US" sz="2800" dirty="0" smtClean="0">
                <a:latin typeface="+mn-lt"/>
                <a:cs typeface="Times New Roman" panose="02020603050405020304" pitchFamily="18" charset="0"/>
              </a:rPr>
              <a:t>graph</a:t>
            </a:r>
            <a:endParaRPr lang="en-US" altLang="en-US" sz="2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Greedy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90"/>
            <a:ext cx="10515600" cy="502149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Greedy method solves problems by making the </a:t>
            </a:r>
            <a:r>
              <a:rPr lang="en-US" sz="2400" dirty="0">
                <a:solidFill>
                  <a:srgbClr val="0000FF"/>
                </a:solidFill>
              </a:rPr>
              <a:t>best choice</a:t>
            </a:r>
            <a:r>
              <a:rPr lang="en-US" sz="2400" dirty="0"/>
              <a:t> that seems best at the </a:t>
            </a:r>
            <a:r>
              <a:rPr lang="en-US" sz="2400" dirty="0">
                <a:solidFill>
                  <a:srgbClr val="0000FF"/>
                </a:solidFill>
              </a:rPr>
              <a:t>particular moment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In some real-world games we need to think about the future before taking a decision and some games require a decision that is best at that moment.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For example, In </a:t>
            </a:r>
            <a:r>
              <a:rPr lang="en-US" sz="2000" dirty="0">
                <a:solidFill>
                  <a:srgbClr val="0000FF"/>
                </a:solidFill>
              </a:rPr>
              <a:t>chess game</a:t>
            </a:r>
            <a:r>
              <a:rPr lang="en-US" sz="2000" dirty="0"/>
              <a:t>, every time we make a decision we need to think about the </a:t>
            </a:r>
            <a:r>
              <a:rPr lang="en-US" sz="2000" dirty="0">
                <a:solidFill>
                  <a:srgbClr val="0000FF"/>
                </a:solidFill>
              </a:rPr>
              <a:t>future </a:t>
            </a:r>
            <a:r>
              <a:rPr lang="en-US" sz="2000" dirty="0"/>
              <a:t>consequences as </a:t>
            </a:r>
            <a:r>
              <a:rPr lang="en-US" sz="2000" dirty="0" smtClean="0"/>
              <a:t>well, where </a:t>
            </a:r>
            <a:r>
              <a:rPr lang="en-US" sz="2000" dirty="0"/>
              <a:t>as, in </a:t>
            </a:r>
            <a:r>
              <a:rPr lang="en-US" sz="2000" dirty="0">
                <a:solidFill>
                  <a:srgbClr val="0000FF"/>
                </a:solidFill>
              </a:rPr>
              <a:t>Tennis or volleyball game</a:t>
            </a:r>
            <a:r>
              <a:rPr lang="en-US" sz="2000" dirty="0"/>
              <a:t>, we make a decision which looks good </a:t>
            </a:r>
            <a:r>
              <a:rPr lang="en-US" sz="2000" dirty="0">
                <a:solidFill>
                  <a:srgbClr val="0000FF"/>
                </a:solidFill>
              </a:rPr>
              <a:t>at that situation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In computers, to solve some kind of problems, we need an algorithm that need to take a decision which looks good at that situation and there comes our greedy </a:t>
            </a:r>
            <a:r>
              <a:rPr lang="en-US" sz="2400" dirty="0" smtClean="0"/>
              <a:t>algorithm.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Decisions are made based on </a:t>
            </a:r>
            <a:r>
              <a:rPr lang="en-US" sz="2400" dirty="0" smtClean="0">
                <a:solidFill>
                  <a:srgbClr val="0000FF"/>
                </a:solidFill>
              </a:rPr>
              <a:t>Greedy Choice Property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6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7AE8C724-F13F-45F2-BE02-4CB80405A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5425" cy="841375"/>
          </a:xfrm>
          <a:noFill/>
        </p:spPr>
        <p:txBody>
          <a:bodyPr>
            <a:normAutofit/>
          </a:bodyPr>
          <a:lstStyle/>
          <a:p>
            <a:r>
              <a:rPr lang="en-US" altLang="en-US" sz="3600" b="1" dirty="0">
                <a:cs typeface="Times New Roman" panose="02020603050405020304" pitchFamily="18" charset="0"/>
              </a:rPr>
              <a:t>Greedy</a:t>
            </a:r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="1" dirty="0" smtClean="0">
                <a:cs typeface="Times New Roman" panose="02020603050405020304" pitchFamily="18" charset="0"/>
              </a:rPr>
              <a:t>Approach</a:t>
            </a:r>
            <a:endParaRPr lang="en-US" altLang="en-US" sz="36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80EF721-284B-479E-8089-6791E206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3" y="841375"/>
            <a:ext cx="11328299" cy="513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latin typeface="+mj-lt"/>
                <a:cs typeface="Times New Roman" pitchFamily="18" charset="0"/>
              </a:rPr>
              <a:t>Greedy algorithm obtains an </a:t>
            </a:r>
            <a:r>
              <a:rPr lang="en-US" sz="2600" kern="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Opti</a:t>
            </a:r>
            <a:r>
              <a:rPr lang="en-US" sz="2600" kern="0" dirty="0" smtClean="0">
                <a:solidFill>
                  <a:schemeClr val="hlink"/>
                </a:solidFill>
                <a:latin typeface="+mj-lt"/>
                <a:cs typeface="Times New Roman" pitchFamily="18" charset="0"/>
              </a:rPr>
              <a:t>mal</a:t>
            </a:r>
            <a:r>
              <a:rPr lang="en-US" sz="2600" kern="0" dirty="0" smtClean="0">
                <a:latin typeface="+mj-lt"/>
                <a:cs typeface="Times New Roman" pitchFamily="18" charset="0"/>
              </a:rPr>
              <a:t> </a:t>
            </a:r>
            <a:r>
              <a:rPr lang="en-US" sz="2600" kern="0" dirty="0">
                <a:latin typeface="+mj-lt"/>
                <a:cs typeface="Times New Roman" pitchFamily="18" charset="0"/>
              </a:rPr>
              <a:t>solution by making a </a:t>
            </a:r>
            <a:r>
              <a:rPr lang="en-US" sz="2600" kern="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sequence</a:t>
            </a:r>
            <a:r>
              <a:rPr lang="en-US" sz="2600" kern="0" dirty="0">
                <a:latin typeface="+mj-lt"/>
                <a:cs typeface="Times New Roman" pitchFamily="18" charset="0"/>
              </a:rPr>
              <a:t> of decisions. 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latin typeface="+mj-lt"/>
                <a:cs typeface="Times New Roman" pitchFamily="18" charset="0"/>
              </a:rPr>
              <a:t>Every greedy based problems will be given with a </a:t>
            </a:r>
            <a:r>
              <a:rPr lang="en-US" sz="2600" kern="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set of inputs</a:t>
            </a:r>
            <a:r>
              <a:rPr lang="en-US" sz="2600" kern="0" dirty="0">
                <a:latin typeface="+mj-lt"/>
                <a:cs typeface="Times New Roman" pitchFamily="18" charset="0"/>
              </a:rPr>
              <a:t> and a </a:t>
            </a:r>
            <a:r>
              <a:rPr lang="en-US" sz="2600" kern="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set of constraints</a:t>
            </a:r>
            <a:r>
              <a:rPr lang="en-US" sz="2600" kern="0" dirty="0">
                <a:latin typeface="+mj-lt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latin typeface="+mj-lt"/>
                <a:cs typeface="Times New Roman" pitchFamily="18" charset="0"/>
              </a:rPr>
              <a:t>Our objective is to find a solution vector which satisfies a set of constraints.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latin typeface="+mj-lt"/>
                <a:cs typeface="Times New Roman" pitchFamily="18" charset="0"/>
              </a:rPr>
              <a:t>Decisions are made </a:t>
            </a:r>
            <a:r>
              <a:rPr lang="en-US" sz="2600" kern="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one by one</a:t>
            </a:r>
            <a:r>
              <a:rPr lang="en-US" sz="2600" kern="0" dirty="0">
                <a:latin typeface="+mj-lt"/>
                <a:cs typeface="Times New Roman" pitchFamily="18" charset="0"/>
              </a:rPr>
              <a:t> in some order.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latin typeface="+mj-lt"/>
                <a:cs typeface="Times New Roman" pitchFamily="18" charset="0"/>
              </a:rPr>
              <a:t>Each decision is made using a </a:t>
            </a:r>
            <a:r>
              <a:rPr lang="en-US" sz="2600" kern="0" dirty="0">
                <a:solidFill>
                  <a:schemeClr val="hlink"/>
                </a:solidFill>
                <a:latin typeface="+mj-lt"/>
                <a:cs typeface="Times New Roman" pitchFamily="18" charset="0"/>
              </a:rPr>
              <a:t>greedy-choice property</a:t>
            </a:r>
            <a:r>
              <a:rPr lang="en-US" sz="2600" kern="0" dirty="0">
                <a:latin typeface="+mj-lt"/>
                <a:cs typeface="Times New Roman" pitchFamily="18" charset="0"/>
              </a:rPr>
              <a:t> or greedy criterion.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Greedy Choice Property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70"/>
            <a:ext cx="9943531" cy="50214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rgbClr val="0000FF"/>
                </a:solidFill>
              </a:rPr>
              <a:t>Global Optimal </a:t>
            </a:r>
            <a:r>
              <a:rPr lang="en-IN" sz="2400" dirty="0" smtClean="0"/>
              <a:t>Solutions will be made with </a:t>
            </a:r>
            <a:r>
              <a:rPr lang="en-IN" sz="2400" dirty="0" smtClean="0">
                <a:solidFill>
                  <a:srgbClr val="0000FF"/>
                </a:solidFill>
              </a:rPr>
              <a:t>local optimal </a:t>
            </a:r>
            <a:r>
              <a:rPr lang="en-IN" sz="2400" dirty="0" smtClean="0"/>
              <a:t>(Greedy) choices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In Greedy algorithm, the best choice will be selected </a:t>
            </a:r>
            <a:r>
              <a:rPr lang="en-IN" sz="2400" dirty="0" smtClean="0">
                <a:solidFill>
                  <a:srgbClr val="0000FF"/>
                </a:solidFill>
              </a:rPr>
              <a:t>at the moment to solve </a:t>
            </a:r>
            <a:r>
              <a:rPr lang="en-IN" sz="2400" dirty="0" smtClean="0"/>
              <a:t>the sub problem that remains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The choice of the greedy may </a:t>
            </a:r>
            <a:r>
              <a:rPr lang="en-IN" sz="2400" dirty="0" smtClean="0">
                <a:solidFill>
                  <a:srgbClr val="0000FF"/>
                </a:solidFill>
              </a:rPr>
              <a:t>depend on the previous choices</a:t>
            </a:r>
            <a:r>
              <a:rPr lang="en-IN" sz="2400" dirty="0" smtClean="0"/>
              <a:t> made but it </a:t>
            </a:r>
            <a:r>
              <a:rPr lang="en-IN" sz="2400" dirty="0" smtClean="0">
                <a:solidFill>
                  <a:srgbClr val="0000FF"/>
                </a:solidFill>
              </a:rPr>
              <a:t>cannot depend on future choices </a:t>
            </a:r>
            <a:r>
              <a:rPr lang="en-IN" sz="2400" dirty="0" smtClean="0"/>
              <a:t>or on the solutions to the sub problems 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8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4B2C7D-B873-4E8B-B648-8A6BB8777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884" y="702555"/>
            <a:ext cx="992406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24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solidFill>
                  <a:srgbClr val="FF0000"/>
                </a:solidFill>
              </a:rPr>
              <a:t>A feasible solution </a:t>
            </a:r>
            <a:r>
              <a:rPr lang="en-US" sz="2600" kern="0" dirty="0"/>
              <a:t>is any subset of original input that  satisfies a given set of constraints.</a:t>
            </a:r>
          </a:p>
          <a:p>
            <a:pPr marL="457200" indent="-457200" algn="just">
              <a:spcBef>
                <a:spcPts val="24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/>
              <a:t>A </a:t>
            </a:r>
            <a:r>
              <a:rPr lang="en-US" sz="2600" kern="0" dirty="0">
                <a:solidFill>
                  <a:srgbClr val="FF0000"/>
                </a:solidFill>
              </a:rPr>
              <a:t>objective function </a:t>
            </a:r>
            <a:r>
              <a:rPr lang="en-US" sz="2600" kern="0" dirty="0"/>
              <a:t>is an input for which a feasible solution is to be obtained that either maximizes or minimizes.</a:t>
            </a:r>
          </a:p>
          <a:p>
            <a:pPr marL="457200" indent="-457200" algn="just">
              <a:spcBef>
                <a:spcPts val="24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/>
              <a:t>An </a:t>
            </a:r>
            <a:r>
              <a:rPr lang="en-US" sz="2600" kern="0" dirty="0">
                <a:solidFill>
                  <a:srgbClr val="FF0000"/>
                </a:solidFill>
              </a:rPr>
              <a:t>optimal solution </a:t>
            </a:r>
            <a:r>
              <a:rPr lang="en-US" sz="2600" kern="0" dirty="0"/>
              <a:t>is a feasible solution which maximizes or minimizes the objective function.</a:t>
            </a:r>
          </a:p>
          <a:p>
            <a:pPr marL="457200" indent="-457200" algn="just">
              <a:spcBef>
                <a:spcPts val="24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600" kern="0" dirty="0">
                <a:solidFill>
                  <a:srgbClr val="FF0000"/>
                </a:solidFill>
              </a:rPr>
              <a:t>Irrevocable </a:t>
            </a:r>
            <a:r>
              <a:rPr lang="en-US" sz="2600" kern="0" dirty="0" smtClean="0">
                <a:solidFill>
                  <a:srgbClr val="FF0000"/>
                </a:solidFill>
              </a:rPr>
              <a:t>- </a:t>
            </a:r>
            <a:r>
              <a:rPr lang="en-US" sz="2600" kern="0" dirty="0" smtClean="0"/>
              <a:t>Once</a:t>
            </a:r>
            <a:r>
              <a:rPr lang="en-US" sz="2600" kern="0" dirty="0" smtClean="0">
                <a:solidFill>
                  <a:srgbClr val="FF0000"/>
                </a:solidFill>
              </a:rPr>
              <a:t> </a:t>
            </a:r>
            <a:r>
              <a:rPr lang="en-US" sz="2600" kern="0" dirty="0"/>
              <a:t>the choices are made in a particular step , it can not be changed in subsequent steps.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9277714-3BAB-45C3-BAEE-37A258A1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53" y="381000"/>
            <a:ext cx="6401281" cy="477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000" b="1" kern="0" dirty="0" smtClean="0">
                <a:solidFill>
                  <a:srgbClr val="FF0000"/>
                </a:solidFill>
              </a:rPr>
              <a:t>Algorithm For Greedy Method Control Abstraction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en-US" sz="2400" kern="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 smtClean="0"/>
              <a:t>Greedy(</a:t>
            </a:r>
            <a:r>
              <a:rPr lang="en-US" sz="2400" kern="0" dirty="0" err="1" smtClean="0"/>
              <a:t>a,n</a:t>
            </a:r>
            <a:r>
              <a:rPr lang="en-US" sz="2400" kern="0" dirty="0" smtClean="0"/>
              <a:t>)              // </a:t>
            </a:r>
            <a:r>
              <a:rPr lang="en-US" sz="2400" kern="0" dirty="0"/>
              <a:t>a[1:n] contains the n inputs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/>
              <a:t>	solution</a:t>
            </a:r>
            <a:r>
              <a:rPr lang="en-US" sz="2400" kern="0" dirty="0" smtClean="0"/>
              <a:t>= </a:t>
            </a:r>
            <a:r>
              <a:rPr lang="el-GR" sz="2400" kern="0" dirty="0" smtClean="0"/>
              <a:t>ϕ</a:t>
            </a:r>
            <a:r>
              <a:rPr lang="en-US" sz="2400" kern="0" dirty="0" smtClean="0"/>
              <a:t>    </a:t>
            </a:r>
            <a:r>
              <a:rPr lang="en-US" sz="2400" kern="0" dirty="0"/>
              <a:t>// Initialize solution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/>
              <a:t>		for </a:t>
            </a:r>
            <a:r>
              <a:rPr lang="en-US" sz="2400" kern="0" dirty="0" err="1"/>
              <a:t>i</a:t>
            </a:r>
            <a:r>
              <a:rPr lang="en-US" sz="2400" kern="0" dirty="0"/>
              <a:t>=1 to n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/>
              <a:t>	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/>
              <a:t>			x := </a:t>
            </a:r>
            <a:r>
              <a:rPr lang="en-US" sz="2400" kern="0" dirty="0">
                <a:solidFill>
                  <a:srgbClr val="C00000"/>
                </a:solidFill>
              </a:rPr>
              <a:t>Select(</a:t>
            </a:r>
            <a:r>
              <a:rPr lang="en-US" sz="2400" kern="0" dirty="0"/>
              <a:t>a</a:t>
            </a:r>
            <a:r>
              <a:rPr lang="en-US" sz="2400" kern="0" dirty="0">
                <a:solidFill>
                  <a:srgbClr val="C00000"/>
                </a:solidFill>
              </a:rPr>
              <a:t>)</a:t>
            </a:r>
            <a:r>
              <a:rPr lang="en-US" sz="2400" kern="0" dirty="0"/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/>
              <a:t>			if</a:t>
            </a:r>
            <a:r>
              <a:rPr lang="en-US" sz="2400" kern="0" dirty="0">
                <a:solidFill>
                  <a:schemeClr val="hlink"/>
                </a:solidFill>
              </a:rPr>
              <a:t> </a:t>
            </a:r>
            <a:r>
              <a:rPr lang="en-US" sz="2400" kern="0" dirty="0"/>
              <a:t> </a:t>
            </a:r>
            <a:r>
              <a:rPr lang="en-US" sz="2400" kern="0" dirty="0">
                <a:solidFill>
                  <a:srgbClr val="C00000"/>
                </a:solidFill>
              </a:rPr>
              <a:t>Feasible(</a:t>
            </a:r>
            <a:r>
              <a:rPr lang="en-US" sz="2400" kern="0" dirty="0"/>
              <a:t>solution , x</a:t>
            </a:r>
            <a:r>
              <a:rPr lang="en-US" sz="2400" kern="0" dirty="0">
                <a:solidFill>
                  <a:srgbClr val="C00000"/>
                </a:solidFill>
              </a:rPr>
              <a:t>)</a:t>
            </a:r>
            <a:r>
              <a:rPr lang="en-US" sz="2400" kern="0" dirty="0"/>
              <a:t> then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/>
              <a:t>				solution=Union(solution , x)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/>
              <a:t>	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solidFill>
                  <a:schemeClr val="hlink"/>
                </a:solidFill>
              </a:rPr>
              <a:t>    </a:t>
            </a:r>
            <a:r>
              <a:rPr lang="en-US" sz="2400" kern="0" dirty="0"/>
              <a:t>return solution;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049F8-8DFA-4579-8D72-E924D600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84" y="256916"/>
            <a:ext cx="11622206" cy="559250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Counting Coins </a:t>
            </a:r>
            <a:r>
              <a:rPr lang="en-US" b="1" dirty="0" smtClean="0">
                <a:solidFill>
                  <a:srgbClr val="FF0000"/>
                </a:solidFill>
              </a:rPr>
              <a:t>Problem :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smtClean="0"/>
              <a:t>This </a:t>
            </a:r>
            <a:r>
              <a:rPr lang="en-US" sz="1900" dirty="0"/>
              <a:t>problem is to count to a desired value by choosing the least possible coins and the greedy approach forces the algorithm to pick the largest possible coin. </a:t>
            </a:r>
            <a:r>
              <a:rPr lang="en-US" sz="1900" dirty="0" smtClean="0"/>
              <a:t> If </a:t>
            </a:r>
            <a:r>
              <a:rPr lang="en-US" sz="1900" dirty="0"/>
              <a:t>we are provided coins of </a:t>
            </a:r>
            <a:r>
              <a:rPr lang="en-US" sz="1900" b="1" dirty="0">
                <a:solidFill>
                  <a:srgbClr val="0000FF"/>
                </a:solidFill>
              </a:rPr>
              <a:t>₹ 1, 2, 5 and 10</a:t>
            </a:r>
            <a:r>
              <a:rPr lang="en-US" sz="1900" dirty="0"/>
              <a:t> and we are asked to count </a:t>
            </a:r>
            <a:r>
              <a:rPr lang="en-US" sz="1900" b="1" dirty="0" smtClean="0">
                <a:solidFill>
                  <a:srgbClr val="0000FF"/>
                </a:solidFill>
              </a:rPr>
              <a:t>₹18</a:t>
            </a:r>
            <a:r>
              <a:rPr lang="en-US" sz="1900" dirty="0" smtClean="0">
                <a:solidFill>
                  <a:srgbClr val="0000FF"/>
                </a:solidFill>
              </a:rPr>
              <a:t> </a:t>
            </a:r>
            <a:r>
              <a:rPr lang="en-US" sz="1900" dirty="0"/>
              <a:t>then the greedy procedure will </a:t>
            </a:r>
            <a:r>
              <a:rPr lang="en-US" sz="1900" dirty="0" smtClean="0"/>
              <a:t>be,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/>
              <a:t>1</a:t>
            </a:r>
            <a:r>
              <a:rPr lang="en-US" sz="1900" dirty="0"/>
              <a:t> − Select one ₹ 10 coin, the remaining count is 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/>
              <a:t>2</a:t>
            </a:r>
            <a:r>
              <a:rPr lang="en-US" sz="1900" dirty="0"/>
              <a:t> − Then select one ₹ 5 coin, the remaining count is 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/>
              <a:t>3</a:t>
            </a:r>
            <a:r>
              <a:rPr lang="en-US" sz="1900" dirty="0"/>
              <a:t> − Then select one ₹ 2 coin, the remaining count is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/>
              <a:t>4</a:t>
            </a:r>
            <a:r>
              <a:rPr lang="en-US" sz="1900" dirty="0"/>
              <a:t> − And finally, the selection of one ₹ 1 coins solves the </a:t>
            </a:r>
            <a:r>
              <a:rPr lang="en-US" sz="1900" dirty="0" smtClean="0"/>
              <a:t>problem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Though, it seems to be working fine, for this count we need to pick only 4 coins. But if we </a:t>
            </a:r>
            <a:r>
              <a:rPr lang="en-US" sz="1900" b="1" dirty="0">
                <a:solidFill>
                  <a:srgbClr val="0000FF"/>
                </a:solidFill>
              </a:rPr>
              <a:t>slightly change </a:t>
            </a:r>
            <a:r>
              <a:rPr lang="en-US" sz="1900" dirty="0"/>
              <a:t>the problem then the same approach may not be able to produce the same optimum result.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For the currency system, where we have coins of </a:t>
            </a:r>
            <a:r>
              <a:rPr lang="en-US" sz="1900" b="1" dirty="0">
                <a:solidFill>
                  <a:srgbClr val="0000FF"/>
                </a:solidFill>
              </a:rPr>
              <a:t>1, 7, 10 </a:t>
            </a:r>
            <a:r>
              <a:rPr lang="en-US" sz="1900" dirty="0"/>
              <a:t>value, counting coins for value </a:t>
            </a:r>
            <a:r>
              <a:rPr lang="en-US" sz="1900" b="1" dirty="0">
                <a:solidFill>
                  <a:srgbClr val="0000FF"/>
                </a:solidFill>
              </a:rPr>
              <a:t>18</a:t>
            </a:r>
            <a:r>
              <a:rPr lang="en-US" sz="1900" dirty="0"/>
              <a:t> will be absolutely optimum but </a:t>
            </a:r>
            <a:r>
              <a:rPr lang="en-US" sz="1900" b="1" dirty="0">
                <a:solidFill>
                  <a:srgbClr val="0000FF"/>
                </a:solidFill>
              </a:rPr>
              <a:t>for count like 15</a:t>
            </a:r>
            <a:r>
              <a:rPr lang="en-US" sz="1900" dirty="0"/>
              <a:t>, it may </a:t>
            </a:r>
            <a:r>
              <a:rPr lang="en-US" sz="1900" b="1" dirty="0">
                <a:solidFill>
                  <a:srgbClr val="0000FF"/>
                </a:solidFill>
              </a:rPr>
              <a:t>use more coins than necessary.</a:t>
            </a:r>
            <a:r>
              <a:rPr lang="en-US" sz="1900" dirty="0"/>
              <a:t> For example, the greedy approach will use 10 + 1 + 1 + 1 + 1 + 1, total 6 coins. Whereas the same problem could be solved by using only 3 coins (7 + 7 + 1</a:t>
            </a:r>
            <a:r>
              <a:rPr lang="en-US" sz="1900" dirty="0" smtClean="0"/>
              <a:t>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9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 smtClean="0"/>
              <a:t>Hence</a:t>
            </a:r>
            <a:r>
              <a:rPr lang="en-US" sz="1900" dirty="0"/>
              <a:t>, we may conclude that the greedy approach picks an immediate optimized solution and may fail where global optimization is a major concern.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1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1A4883-0DCB-4EB9-A1CA-07C9984F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640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39EE48-B488-4FB3-808D-909940B929C9}"/>
              </a:ext>
            </a:extLst>
          </p:cNvPr>
          <p:cNvSpPr/>
          <p:nvPr/>
        </p:nvSpPr>
        <p:spPr>
          <a:xfrm>
            <a:off x="1020829" y="796580"/>
            <a:ext cx="105741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C00000"/>
                </a:solidFill>
              </a:rPr>
              <a:t>Subset Paradigm: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 smtClean="0"/>
              <a:t> The </a:t>
            </a:r>
            <a:r>
              <a:rPr lang="en-US" sz="2200" dirty="0"/>
              <a:t>selection procedure itself based on some optimization measures  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i="1" dirty="0"/>
              <a:t>Example</a:t>
            </a:r>
            <a:r>
              <a:rPr lang="en-US" sz="2200" b="1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Knapsack problem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 job sequencing with deadlines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C00000"/>
                </a:solidFill>
              </a:rPr>
              <a:t>Order Paradigm: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The selection procedure does not  depends on optimization measures. But, decisions by considering the inputs some particular order.</a:t>
            </a:r>
          </a:p>
          <a:p>
            <a:pPr>
              <a:lnSpc>
                <a:spcPct val="150000"/>
              </a:lnSpc>
              <a:defRPr/>
            </a:pPr>
            <a:r>
              <a:rPr lang="en-US" sz="2200" b="1" i="1" dirty="0"/>
              <a:t>Example</a:t>
            </a:r>
            <a:r>
              <a:rPr lang="en-US" sz="2200" b="1" dirty="0"/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200" dirty="0"/>
              <a:t>Minimum Spanning tree (Prim’s and Kruskal’s method</a:t>
            </a:r>
            <a:r>
              <a:rPr lang="en-US" sz="2200" dirty="0" smtClean="0">
                <a:solidFill>
                  <a:schemeClr val="bg1"/>
                </a:solidFill>
              </a:rPr>
              <a:t>))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29C167EA-9432-4562-A5E8-152F45C3D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5670" y="162595"/>
            <a:ext cx="7845425" cy="841375"/>
          </a:xfrm>
          <a:noFill/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+mn-lt"/>
                <a:cs typeface="Times New Roman" panose="02020603050405020304" pitchFamily="18" charset="0"/>
              </a:rPr>
              <a:t>Greedy Strategy</a:t>
            </a:r>
            <a:endParaRPr lang="en-US" altLang="en-US" sz="3600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Base_x0020_Secuirty xmlns="e55cc92a-1539-4df1-9458-c91bde0a752f" xsi:nil="true"/>
  </documentManagement>
</p:properties>
</file>

<file path=customXml/itemProps1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9B67-2555-4DB6-B147-5FFEA814123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5e62a2dd-ff91-4591-8d2f-adadc8198891"/>
    <ds:schemaRef ds:uri="http://purl.org/dc/elements/1.1/"/>
    <ds:schemaRef ds:uri="http://schemas.microsoft.com/office/infopath/2007/PartnerControls"/>
    <ds:schemaRef ds:uri="e55cc92a-1539-4df1-9458-c91bde0a75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540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Analysis and Design of Algorithms</vt:lpstr>
      <vt:lpstr>Introduction to Optimization problem</vt:lpstr>
      <vt:lpstr>Greedy Method</vt:lpstr>
      <vt:lpstr>Greedy Approach</vt:lpstr>
      <vt:lpstr>Greedy Choice Property</vt:lpstr>
      <vt:lpstr>PowerPoint Presentation</vt:lpstr>
      <vt:lpstr>PowerPoint Presentation</vt:lpstr>
      <vt:lpstr>PowerPoint Presentation</vt:lpstr>
      <vt:lpstr>Greedy Strategy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Microsoft account</cp:lastModifiedBy>
  <cp:revision>92</cp:revision>
  <dcterms:modified xsi:type="dcterms:W3CDTF">2021-06-08T03:54:19Z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