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83" r:id="rId5"/>
    <p:sldId id="294" r:id="rId6"/>
    <p:sldId id="306" r:id="rId7"/>
    <p:sldId id="295" r:id="rId8"/>
    <p:sldId id="299" r:id="rId9"/>
    <p:sldId id="307" r:id="rId10"/>
    <p:sldId id="300" r:id="rId11"/>
    <p:sldId id="3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161153-1B2B-1773-880F-328637477A40}" v="24" dt="2021-05-09T16:41:32.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27/07/2021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C46252-7977-470F-A63B-F34B0A5EB215}" type="slidenum">
              <a:rPr lang="en-AU" smtClean="0"/>
              <a:pPr/>
              <a:t>1</a:t>
            </a:fld>
            <a:endParaRPr lang="en-AU"/>
          </a:p>
        </p:txBody>
      </p:sp>
    </p:spTree>
    <p:extLst>
      <p:ext uri="{BB962C8B-B14F-4D97-AF65-F5344CB8AC3E}">
        <p14:creationId xmlns:p14="http://schemas.microsoft.com/office/powerpoint/2010/main" val="275447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solidFill>
                  <a:srgbClr val="C00000"/>
                </a:solidFill>
              </a:defRPr>
            </a:lvl1pPr>
          </a:lstStyle>
          <a:p>
            <a:r>
              <a:rPr lang="en-US"/>
              <a:t>15CS2007</a:t>
            </a:r>
            <a:endParaRPr lang="en-AU"/>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Database Systems</a:t>
            </a:r>
            <a:endParaRPr lang="en-AU"/>
          </a:p>
        </p:txBody>
      </p:sp>
      <p:sp>
        <p:nvSpPr>
          <p:cNvPr id="5" name="Footer Placeholder 4"/>
          <p:cNvSpPr>
            <a:spLocks noGrp="1"/>
          </p:cNvSpPr>
          <p:nvPr>
            <p:ph type="ftr" sz="quarter" idx="11"/>
          </p:nvPr>
        </p:nvSpPr>
        <p:spPr>
          <a:xfrm>
            <a:off x="573578" y="6356350"/>
            <a:ext cx="9933709" cy="365125"/>
          </a:xfrm>
          <a:prstGeom prst="rect">
            <a:avLst/>
          </a:prstGeom>
        </p:spPr>
        <p:txBody>
          <a:bodyPr/>
          <a:lstStyle/>
          <a:p>
            <a:r>
              <a:rPr lang="en-AU"/>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233198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153698"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157841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153698"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266683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References</a:t>
            </a:r>
            <a:endParaRPr lang="en-AU"/>
          </a:p>
        </p:txBody>
      </p:sp>
      <p:sp>
        <p:nvSpPr>
          <p:cNvPr id="3" name="Footer Placeholder 2"/>
          <p:cNvSpPr>
            <a:spLocks noGrp="1"/>
          </p:cNvSpPr>
          <p:nvPr>
            <p:ph type="ftr" sz="quarter" idx="10"/>
          </p:nvPr>
        </p:nvSpPr>
        <p:spPr>
          <a:xfrm>
            <a:off x="838200" y="6356350"/>
            <a:ext cx="9153698"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32216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669087" cy="365125"/>
          </a:xfrm>
          <a:prstGeom prst="rect">
            <a:avLst/>
          </a:prstGeom>
        </p:spPr>
        <p:txBody>
          <a:bodyPr/>
          <a:lstStyle/>
          <a:p>
            <a:r>
              <a:rPr lang="en-AU"/>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73580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a:t>15CS2007</a:t>
            </a:r>
            <a:endParaRPr lang="en-AU"/>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Database Systems</a:t>
            </a:r>
          </a:p>
        </p:txBody>
      </p:sp>
      <p:sp>
        <p:nvSpPr>
          <p:cNvPr id="5" name="Footer Placeholder 4"/>
          <p:cNvSpPr>
            <a:spLocks noGrp="1"/>
          </p:cNvSpPr>
          <p:nvPr>
            <p:ph type="ftr" sz="quarter" idx="11"/>
          </p:nvPr>
        </p:nvSpPr>
        <p:spPr>
          <a:xfrm>
            <a:off x="831850" y="6356350"/>
            <a:ext cx="9160048" cy="365125"/>
          </a:xfrm>
          <a:prstGeom prst="rect">
            <a:avLst/>
          </a:prstGeom>
        </p:spPr>
        <p:txBody>
          <a:bodyPr/>
          <a:lstStyle/>
          <a:p>
            <a:r>
              <a:rPr lang="en-AU"/>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355819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838200" y="1230284"/>
            <a:ext cx="5181600" cy="4946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838200" y="6356350"/>
            <a:ext cx="924098" cy="365125"/>
          </a:xfrm>
          <a:prstGeom prst="rect">
            <a:avLst/>
          </a:prstGeom>
        </p:spPr>
        <p:txBody>
          <a:bodyPr/>
          <a:lstStyle/>
          <a:p>
            <a:endParaRPr lang="en-AU"/>
          </a:p>
        </p:txBody>
      </p:sp>
      <p:sp>
        <p:nvSpPr>
          <p:cNvPr id="6" name="Footer Placeholder 5"/>
          <p:cNvSpPr>
            <a:spLocks noGrp="1"/>
          </p:cNvSpPr>
          <p:nvPr>
            <p:ph type="ftr" sz="quarter" idx="11"/>
          </p:nvPr>
        </p:nvSpPr>
        <p:spPr>
          <a:xfrm>
            <a:off x="838200" y="6356350"/>
            <a:ext cx="9153698" cy="365125"/>
          </a:xfrm>
          <a:prstGeom prst="rect">
            <a:avLst/>
          </a:prstGeom>
        </p:spPr>
        <p:txBody>
          <a:bodyPr/>
          <a:lstStyle/>
          <a:p>
            <a:r>
              <a:rPr lang="en-AU"/>
              <a:t>© 2016 KL University – The contents of this presentation are an intellectual and copyrighted property of KL University. ALL RIGHTS RESERVED</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266086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098190"/>
            <a:ext cx="5157787" cy="409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98190"/>
            <a:ext cx="5183188" cy="409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1"/>
          </p:nvPr>
        </p:nvSpPr>
        <p:spPr>
          <a:xfrm>
            <a:off x="839788" y="6356350"/>
            <a:ext cx="9152110" cy="365125"/>
          </a:xfrm>
          <a:prstGeom prst="rect">
            <a:avLst/>
          </a:prstGeom>
        </p:spPr>
        <p:txBody>
          <a:bodyPr/>
          <a:lstStyle/>
          <a:p>
            <a:r>
              <a:rPr lang="en-AU">
                <a:solidFill>
                  <a:srgbClr val="C00000"/>
                </a:solidFill>
              </a:rPr>
              <a:t>© 2016</a:t>
            </a:r>
            <a:r>
              <a:rPr lang="en-AU"/>
              <a:t> </a:t>
            </a:r>
            <a:r>
              <a:rPr lang="en-AU">
                <a:solidFill>
                  <a:srgbClr val="C00000"/>
                </a:solidFill>
              </a:rPr>
              <a:t>KL University </a:t>
            </a:r>
            <a:r>
              <a:rPr lang="en-AU"/>
              <a:t>– The contents of this presentation are an intellectual and copyrighted property of KL University. </a:t>
            </a:r>
            <a:r>
              <a:rPr lang="en-AU">
                <a:solidFill>
                  <a:srgbClr val="C00000"/>
                </a:solidFill>
              </a:rPr>
              <a:t>ALL RIGHTS RESERVED</a:t>
            </a:r>
          </a:p>
        </p:txBody>
      </p:sp>
      <p:sp>
        <p:nvSpPr>
          <p:cNvPr id="9" name="Slide Number Placeholder 8"/>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394592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295"/>
          </a:xfrm>
        </p:spPr>
        <p:txBody>
          <a:bodyPr/>
          <a:lstStyle/>
          <a:p>
            <a:r>
              <a:rPr lang="en-US"/>
              <a:t>Click to edit Master title style</a:t>
            </a:r>
            <a:endParaRPr lang="en-AU"/>
          </a:p>
        </p:txBody>
      </p:sp>
      <p:sp>
        <p:nvSpPr>
          <p:cNvPr id="4" name="Footer Placeholder 3"/>
          <p:cNvSpPr>
            <a:spLocks noGrp="1"/>
          </p:cNvSpPr>
          <p:nvPr>
            <p:ph type="ftr" sz="quarter" idx="11"/>
          </p:nvPr>
        </p:nvSpPr>
        <p:spPr>
          <a:xfrm>
            <a:off x="838200" y="6356350"/>
            <a:ext cx="9153698"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5" name="Slide Number Placeholder 4"/>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366757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7898" y="6356350"/>
            <a:ext cx="9144000"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4" name="Slide Number Placeholder 3"/>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1361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839788" y="6356350"/>
            <a:ext cx="9152110"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348580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839788" y="6356350"/>
            <a:ext cx="9152110"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402421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857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155470"/>
            <a:ext cx="10515600" cy="50214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4"/>
          </p:nvPr>
        </p:nvSpPr>
        <p:spPr>
          <a:xfrm>
            <a:off x="10648604" y="6356350"/>
            <a:ext cx="705196"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68187FF5-4BF9-4B21-B0D2-9B7FF2B27D7F}" type="slidenum">
              <a:rPr lang="en-AU" smtClean="0"/>
              <a:pPr/>
              <a:t>‹#›</a:t>
            </a:fld>
            <a:endParaRPr lang="en-AU"/>
          </a:p>
        </p:txBody>
      </p:sp>
      <p:pic>
        <p:nvPicPr>
          <p:cNvPr id="4"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342262" y="5699891"/>
            <a:ext cx="2626109" cy="949126"/>
          </a:xfrm>
          <a:prstGeom prst="rect">
            <a:avLst/>
          </a:prstGeom>
        </p:spPr>
      </p:pic>
    </p:spTree>
    <p:extLst>
      <p:ext uri="{BB962C8B-B14F-4D97-AF65-F5344CB8AC3E}">
        <p14:creationId xmlns:p14="http://schemas.microsoft.com/office/powerpoint/2010/main" val="122084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5291"/>
            <a:ext cx="9144000" cy="1645959"/>
          </a:xfrm>
        </p:spPr>
        <p:txBody>
          <a:bodyPr>
            <a:normAutofit fontScale="90000"/>
          </a:bodyPr>
          <a:lstStyle/>
          <a:p>
            <a:r>
              <a:rPr lang="en-US" dirty="0"/>
              <a:t>Analysis and Design of Algorithms</a:t>
            </a:r>
          </a:p>
        </p:txBody>
      </p:sp>
      <p:sp>
        <p:nvSpPr>
          <p:cNvPr id="3" name="Subtitle 2"/>
          <p:cNvSpPr>
            <a:spLocks noGrp="1"/>
          </p:cNvSpPr>
          <p:nvPr>
            <p:ph type="subTitle" idx="1"/>
          </p:nvPr>
        </p:nvSpPr>
        <p:spPr>
          <a:xfrm>
            <a:off x="1524000" y="2800350"/>
            <a:ext cx="9144000" cy="919880"/>
          </a:xfrm>
        </p:spPr>
        <p:txBody>
          <a:bodyPr>
            <a:normAutofit fontScale="62500" lnSpcReduction="20000"/>
          </a:bodyPr>
          <a:lstStyle/>
          <a:p>
            <a:r>
              <a:rPr lang="en-US" sz="4800" b="1" dirty="0">
                <a:solidFill>
                  <a:srgbClr val="FF0000"/>
                </a:solidFill>
                <a:latin typeface="Times New Roman" pitchFamily="18" charset="0"/>
                <a:cs typeface="Times New Roman" pitchFamily="18" charset="0"/>
              </a:rPr>
              <a:t>Session </a:t>
            </a:r>
            <a:r>
              <a:rPr lang="en-US" sz="4800" b="1">
                <a:solidFill>
                  <a:srgbClr val="FF0000"/>
                </a:solidFill>
                <a:latin typeface="Times New Roman" pitchFamily="18" charset="0"/>
                <a:cs typeface="Times New Roman" pitchFamily="18" charset="0"/>
              </a:rPr>
              <a:t>-</a:t>
            </a:r>
            <a:r>
              <a:rPr lang="en-US" sz="4800" b="1" smtClean="0">
                <a:solidFill>
                  <a:srgbClr val="FF0000"/>
                </a:solidFill>
                <a:latin typeface="Times New Roman" pitchFamily="18" charset="0"/>
                <a:cs typeface="Times New Roman" pitchFamily="18" charset="0"/>
              </a:rPr>
              <a:t>12</a:t>
            </a:r>
            <a:endParaRPr lang="en-US" sz="4800" b="1" dirty="0">
              <a:solidFill>
                <a:srgbClr val="FF0000"/>
              </a:solidFill>
              <a:latin typeface="Times New Roman" pitchFamily="18" charset="0"/>
              <a:cs typeface="Times New Roman" pitchFamily="18" charset="0"/>
            </a:endParaRPr>
          </a:p>
          <a:p>
            <a:r>
              <a:rPr lang="en-US" sz="4800" b="1" dirty="0">
                <a:latin typeface="Times New Roman" pitchFamily="18" charset="0"/>
                <a:cs typeface="Times New Roman" pitchFamily="18" charset="0"/>
              </a:rPr>
              <a:t>Greedy Method</a:t>
            </a:r>
          </a:p>
          <a:p>
            <a:endParaRPr lang="en-US" sz="36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8187FF5-4BF9-4B21-B0D2-9B7FF2B27D7F}" type="slidenum">
              <a:rPr lang="en-AU" smtClean="0"/>
              <a:pPr/>
              <a:t>1</a:t>
            </a:fld>
            <a:endParaRPr lang="en-AU"/>
          </a:p>
        </p:txBody>
      </p:sp>
    </p:spTree>
    <p:extLst>
      <p:ext uri="{BB962C8B-B14F-4D97-AF65-F5344CB8AC3E}">
        <p14:creationId xmlns:p14="http://schemas.microsoft.com/office/powerpoint/2010/main" val="124717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7F634CCD-BED6-4D6B-BCA4-60C045A912E8}"/>
              </a:ext>
            </a:extLst>
          </p:cNvPr>
          <p:cNvSpPr>
            <a:spLocks noGrp="1" noChangeArrowheads="1"/>
          </p:cNvSpPr>
          <p:nvPr>
            <p:ph type="title"/>
          </p:nvPr>
        </p:nvSpPr>
        <p:spPr>
          <a:xfrm>
            <a:off x="1080974" y="265112"/>
            <a:ext cx="7845425" cy="841375"/>
          </a:xfrm>
          <a:noFill/>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Introduction to Optimization problem</a:t>
            </a:r>
            <a:endParaRPr lang="en-US" altLang="en-US" sz="3600" b="1" dirty="0">
              <a:solidFill>
                <a:srgbClr val="FF0000"/>
              </a:solidFill>
            </a:endParaRPr>
          </a:p>
        </p:txBody>
      </p:sp>
      <p:sp>
        <p:nvSpPr>
          <p:cNvPr id="5" name="Rectangle 3">
            <a:extLst>
              <a:ext uri="{FF2B5EF4-FFF2-40B4-BE49-F238E27FC236}">
                <a16:creationId xmlns="" xmlns:a16="http://schemas.microsoft.com/office/drawing/2014/main" id="{CAAA65C4-1846-4F90-AB43-A7A1FD77188E}"/>
              </a:ext>
            </a:extLst>
          </p:cNvPr>
          <p:cNvSpPr txBox="1">
            <a:spLocks noChangeArrowheads="1"/>
          </p:cNvSpPr>
          <p:nvPr/>
        </p:nvSpPr>
        <p:spPr bwMode="auto">
          <a:xfrm>
            <a:off x="1200346" y="1210559"/>
            <a:ext cx="980073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Optimization problems are those for which the objective is to maximize or minimize some values. For example,</a:t>
            </a:r>
          </a:p>
          <a:p>
            <a:pPr lvl="1" algn="just">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Finding the minimum number of colors needed to color a given graph.</a:t>
            </a:r>
          </a:p>
          <a:p>
            <a:pPr lvl="1" algn="just">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Finding the shortest path between two vertices in a graph.</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7AE8C724-F13F-45F2-BE02-4CB80405AD63}"/>
              </a:ext>
            </a:extLst>
          </p:cNvPr>
          <p:cNvSpPr>
            <a:spLocks noGrp="1" noChangeArrowheads="1"/>
          </p:cNvSpPr>
          <p:nvPr>
            <p:ph type="title"/>
          </p:nvPr>
        </p:nvSpPr>
        <p:spPr>
          <a:xfrm>
            <a:off x="967853" y="30240"/>
            <a:ext cx="7845425" cy="841375"/>
          </a:xfrm>
          <a:noFill/>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Greedy Method</a:t>
            </a:r>
            <a:endParaRPr lang="en-US" altLang="en-US" sz="3600" b="1" dirty="0">
              <a:solidFill>
                <a:srgbClr val="FF0000"/>
              </a:solidFill>
            </a:endParaRPr>
          </a:p>
        </p:txBody>
      </p:sp>
      <p:sp>
        <p:nvSpPr>
          <p:cNvPr id="5" name="Rectangle 3">
            <a:extLst>
              <a:ext uri="{FF2B5EF4-FFF2-40B4-BE49-F238E27FC236}">
                <a16:creationId xmlns="" xmlns:a16="http://schemas.microsoft.com/office/drawing/2014/main" id="{C80EF721-284B-479E-8089-6791E206A582}"/>
              </a:ext>
            </a:extLst>
          </p:cNvPr>
          <p:cNvSpPr txBox="1">
            <a:spLocks noChangeArrowheads="1"/>
          </p:cNvSpPr>
          <p:nvPr/>
        </p:nvSpPr>
        <p:spPr bwMode="auto">
          <a:xfrm>
            <a:off x="1189908" y="646134"/>
            <a:ext cx="9819587" cy="5282959"/>
          </a:xfrm>
          <a:prstGeom prst="rect">
            <a:avLst/>
          </a:prstGeom>
          <a:noFill/>
          <a:ln w="9525">
            <a:noFill/>
            <a:miter lim="800000"/>
            <a:headEnd/>
            <a:tailEnd/>
          </a:ln>
        </p:spPr>
        <p:txBody>
          <a:bodyPr lIns="91440" tIns="45720" rIns="91440" bIns="45720" anchor="t"/>
          <a:lstStyle/>
          <a:p>
            <a:pPr marL="457200" indent="-457200" algn="just">
              <a:buClr>
                <a:schemeClr val="tx2"/>
              </a:buClr>
              <a:buFont typeface="Wingdings" pitchFamily="2" charset="2"/>
              <a:buChar char="§"/>
              <a:defRPr/>
            </a:pPr>
            <a:r>
              <a:rPr lang="en-US" sz="2600" kern="0" dirty="0">
                <a:latin typeface="Times New Roman"/>
                <a:ea typeface="+mn-lt"/>
                <a:cs typeface="+mn-lt"/>
              </a:rPr>
              <a:t>Greedy method solves problems by making the best choice that seems best at the particular moment.</a:t>
            </a:r>
            <a:endParaRPr lang="en-US" sz="2600" dirty="0">
              <a:latin typeface="Times New Roman"/>
              <a:ea typeface="+mn-lt"/>
              <a:cs typeface="+mn-lt"/>
            </a:endParaRPr>
          </a:p>
          <a:p>
            <a:pPr marL="457200" indent="-457200" algn="just">
              <a:buClr>
                <a:schemeClr val="tx2"/>
              </a:buClr>
              <a:buFont typeface="Wingdings" pitchFamily="2" charset="2"/>
              <a:buChar char="§"/>
              <a:defRPr/>
            </a:pPr>
            <a:r>
              <a:rPr lang="en-US" sz="2600" kern="0" dirty="0">
                <a:latin typeface="Times New Roman"/>
                <a:ea typeface="+mn-lt"/>
                <a:cs typeface="+mn-lt"/>
              </a:rPr>
              <a:t>In some real-world games we need to think about the future before taking a decision and some games require a decision that is best at that moment.</a:t>
            </a:r>
            <a:endParaRPr lang="en-US" sz="2600" dirty="0">
              <a:latin typeface="Times New Roman"/>
              <a:ea typeface="+mn-lt"/>
              <a:cs typeface="+mn-lt"/>
            </a:endParaRPr>
          </a:p>
          <a:p>
            <a:pPr marL="457200" indent="-457200" algn="just">
              <a:buClr>
                <a:schemeClr val="tx2"/>
              </a:buClr>
              <a:buFont typeface="Wingdings" pitchFamily="2" charset="2"/>
              <a:buChar char="§"/>
              <a:defRPr/>
            </a:pPr>
            <a:r>
              <a:rPr lang="en-US" sz="2600" kern="0" dirty="0">
                <a:latin typeface="Times New Roman"/>
                <a:ea typeface="+mn-lt"/>
                <a:cs typeface="+mn-lt"/>
              </a:rPr>
              <a:t>For example, In chess game, every time we make a decision we need to think about the future consequences as well. Where as, in Tennis or volleyball game, we make a decision which looks good at that situation.</a:t>
            </a:r>
            <a:endParaRPr lang="en-US" sz="2600" dirty="0">
              <a:latin typeface="Times New Roman"/>
              <a:ea typeface="+mn-lt"/>
              <a:cs typeface="Times New Roman"/>
            </a:endParaRPr>
          </a:p>
          <a:p>
            <a:pPr marL="457200" indent="-457200" algn="just">
              <a:buClr>
                <a:schemeClr val="tx2"/>
              </a:buClr>
              <a:buFont typeface="Wingdings" pitchFamily="2" charset="2"/>
              <a:buChar char="§"/>
              <a:defRPr/>
            </a:pPr>
            <a:r>
              <a:rPr lang="en-US" sz="2600" kern="0" dirty="0">
                <a:latin typeface="Times New Roman"/>
                <a:ea typeface="+mn-lt"/>
                <a:cs typeface="+mn-lt"/>
              </a:rPr>
              <a:t>In computers, to solve some kind of problems, we need an algorithm that need to take a decision which looks good at that situation and there comes our greedy </a:t>
            </a:r>
            <a:r>
              <a:rPr lang="en-US" sz="2600" kern="0" dirty="0" smtClean="0">
                <a:latin typeface="Times New Roman"/>
                <a:ea typeface="+mn-lt"/>
                <a:cs typeface="+mn-lt"/>
              </a:rPr>
              <a:t>algorithm. D</a:t>
            </a:r>
            <a:r>
              <a:rPr lang="en-US" sz="2600" kern="0" dirty="0" smtClean="0">
                <a:latin typeface="Times New Roman"/>
                <a:cs typeface="Times New Roman"/>
              </a:rPr>
              <a:t>ecision </a:t>
            </a:r>
            <a:r>
              <a:rPr lang="en-US" sz="2600" kern="0" dirty="0">
                <a:latin typeface="Times New Roman"/>
                <a:cs typeface="Times New Roman"/>
              </a:rPr>
              <a:t>is made using a </a:t>
            </a:r>
            <a:r>
              <a:rPr lang="en-US" sz="2600" kern="0" dirty="0">
                <a:solidFill>
                  <a:schemeClr val="hlink"/>
                </a:solidFill>
                <a:latin typeface="Times New Roman"/>
                <a:cs typeface="Times New Roman"/>
              </a:rPr>
              <a:t>greedy-choice property</a:t>
            </a:r>
            <a:r>
              <a:rPr lang="en-US" sz="2600" kern="0" dirty="0">
                <a:latin typeface="Times New Roman"/>
                <a:cs typeface="Times New Roman"/>
              </a:rPr>
              <a:t> or greedy criterion.</a:t>
            </a:r>
            <a:endParaRPr lang="en-US" sz="26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F4B2C7D-B873-4E8B-B648-8A6BB8777ACE}"/>
              </a:ext>
            </a:extLst>
          </p:cNvPr>
          <p:cNvSpPr txBox="1">
            <a:spLocks noChangeArrowheads="1"/>
          </p:cNvSpPr>
          <p:nvPr/>
        </p:nvSpPr>
        <p:spPr bwMode="auto">
          <a:xfrm>
            <a:off x="1105293" y="361361"/>
            <a:ext cx="9924068" cy="5562600"/>
          </a:xfrm>
          <a:prstGeom prst="rect">
            <a:avLst/>
          </a:prstGeom>
          <a:noFill/>
          <a:ln w="9525">
            <a:noFill/>
            <a:miter lim="800000"/>
            <a:headEnd/>
            <a:tailEnd/>
          </a:ln>
        </p:spPr>
        <p:txBody>
          <a:bodyPr lIns="91440" tIns="45720" rIns="91440" bIns="45720" anchor="t"/>
          <a:lstStyle/>
          <a:p>
            <a:pPr marL="342900" indent="-342900" algn="just">
              <a:spcBef>
                <a:spcPts val="2400"/>
              </a:spcBef>
              <a:buFontTx/>
              <a:buChar char="•"/>
              <a:defRPr/>
            </a:pPr>
            <a:r>
              <a:rPr lang="en-US" sz="2800" kern="0" dirty="0">
                <a:solidFill>
                  <a:srgbClr val="FF0000"/>
                </a:solidFill>
              </a:rPr>
              <a:t>A feasible solution </a:t>
            </a:r>
            <a:r>
              <a:rPr lang="en-US" sz="2800" kern="0" dirty="0"/>
              <a:t>is any subset of original input that  satisfies a given set of constraints.</a:t>
            </a:r>
          </a:p>
          <a:p>
            <a:pPr marL="342900" indent="-342900" algn="just">
              <a:spcBef>
                <a:spcPts val="2400"/>
              </a:spcBef>
              <a:buFontTx/>
              <a:buChar char="•"/>
              <a:defRPr/>
            </a:pPr>
            <a:r>
              <a:rPr lang="en-US" sz="2800" kern="0" dirty="0"/>
              <a:t>A </a:t>
            </a:r>
            <a:r>
              <a:rPr lang="en-US" sz="2800" kern="0" dirty="0">
                <a:solidFill>
                  <a:srgbClr val="FF0000"/>
                </a:solidFill>
              </a:rPr>
              <a:t>objective function </a:t>
            </a:r>
            <a:r>
              <a:rPr lang="en-US" sz="2800" kern="0" dirty="0"/>
              <a:t>is an input for which a feasible solution is to be obtained that either maximizes or minimizes.</a:t>
            </a:r>
          </a:p>
          <a:p>
            <a:pPr marL="342900" indent="-342900" algn="just">
              <a:spcBef>
                <a:spcPts val="2400"/>
              </a:spcBef>
              <a:buFontTx/>
              <a:buChar char="•"/>
              <a:defRPr/>
            </a:pPr>
            <a:r>
              <a:rPr lang="en-US" sz="2800" kern="0" dirty="0"/>
              <a:t>An </a:t>
            </a:r>
            <a:r>
              <a:rPr lang="en-US" sz="2800" kern="0" dirty="0">
                <a:solidFill>
                  <a:srgbClr val="FF0000"/>
                </a:solidFill>
              </a:rPr>
              <a:t>optimal solution </a:t>
            </a:r>
            <a:r>
              <a:rPr lang="en-US" sz="2800" kern="0" dirty="0"/>
              <a:t>is a feasible solution which </a:t>
            </a:r>
            <a:r>
              <a:rPr lang="en-US" sz="2800" kern="0" dirty="0">
                <a:solidFill>
                  <a:srgbClr val="FF0000"/>
                </a:solidFill>
              </a:rPr>
              <a:t>maximizes or minimizes</a:t>
            </a:r>
            <a:r>
              <a:rPr lang="en-US" sz="2800" kern="0" dirty="0"/>
              <a:t> the objective function.</a:t>
            </a:r>
          </a:p>
          <a:p>
            <a:pPr marL="342900" indent="-342900" algn="just">
              <a:spcBef>
                <a:spcPts val="2400"/>
              </a:spcBef>
              <a:buFontTx/>
              <a:buChar char="•"/>
              <a:defRPr/>
            </a:pPr>
            <a:r>
              <a:rPr lang="en-US" sz="2800" kern="0" dirty="0">
                <a:solidFill>
                  <a:srgbClr val="FF0000"/>
                </a:solidFill>
              </a:rPr>
              <a:t>Irrevocable : </a:t>
            </a:r>
            <a:r>
              <a:rPr lang="en-US" sz="2800" kern="0" dirty="0"/>
              <a:t>Once</a:t>
            </a:r>
            <a:r>
              <a:rPr lang="en-US" sz="2800" kern="0" dirty="0">
                <a:solidFill>
                  <a:srgbClr val="FF0000"/>
                </a:solidFill>
              </a:rPr>
              <a:t> </a:t>
            </a:r>
            <a:r>
              <a:rPr lang="en-US" sz="2800" kern="0" dirty="0"/>
              <a:t>the choices are made in a particular step , it can not be changed in subsequent steps.</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B9277714-3BAB-45C3-BAEE-37A258A1BE4F}"/>
              </a:ext>
            </a:extLst>
          </p:cNvPr>
          <p:cNvSpPr txBox="1">
            <a:spLocks noChangeArrowheads="1"/>
          </p:cNvSpPr>
          <p:nvPr/>
        </p:nvSpPr>
        <p:spPr bwMode="auto">
          <a:xfrm>
            <a:off x="1009454" y="381000"/>
            <a:ext cx="8458200" cy="6096000"/>
          </a:xfrm>
          <a:prstGeom prst="rect">
            <a:avLst/>
          </a:prstGeom>
          <a:noFill/>
          <a:ln w="9525">
            <a:noFill/>
            <a:miter lim="800000"/>
            <a:headEnd/>
            <a:tailEnd/>
          </a:ln>
        </p:spPr>
        <p:txBody>
          <a:bodyPr/>
          <a:lstStyle/>
          <a:p>
            <a:pPr marL="342900" indent="-342900">
              <a:lnSpc>
                <a:spcPct val="80000"/>
              </a:lnSpc>
              <a:spcBef>
                <a:spcPct val="20000"/>
              </a:spcBef>
              <a:defRPr/>
            </a:pPr>
            <a:r>
              <a:rPr lang="en-US" sz="3200" kern="0" dirty="0">
                <a:solidFill>
                  <a:srgbClr val="C00000"/>
                </a:solidFill>
              </a:rPr>
              <a:t>Algorithm for Greedy method control abstraction</a:t>
            </a:r>
          </a:p>
          <a:p>
            <a:pPr marL="342900" indent="-342900">
              <a:lnSpc>
                <a:spcPct val="80000"/>
              </a:lnSpc>
              <a:spcBef>
                <a:spcPct val="20000"/>
              </a:spcBef>
              <a:defRPr/>
            </a:pPr>
            <a:endParaRPr lang="en-US" sz="3200" kern="0" dirty="0">
              <a:solidFill>
                <a:srgbClr val="C00000"/>
              </a:solidFill>
            </a:endParaRPr>
          </a:p>
          <a:p>
            <a:pPr marL="342900" indent="-342900">
              <a:lnSpc>
                <a:spcPct val="80000"/>
              </a:lnSpc>
              <a:spcBef>
                <a:spcPct val="20000"/>
              </a:spcBef>
              <a:defRPr/>
            </a:pPr>
            <a:r>
              <a:rPr lang="en-US" sz="2800" kern="0" dirty="0"/>
              <a:t>Greedy(</a:t>
            </a:r>
            <a:r>
              <a:rPr lang="en-US" sz="2800" kern="0" dirty="0" err="1"/>
              <a:t>a,n</a:t>
            </a:r>
            <a:r>
              <a:rPr lang="en-US" sz="2800" kern="0" dirty="0"/>
              <a:t>)</a:t>
            </a:r>
          </a:p>
          <a:p>
            <a:pPr marL="342900" indent="-342900">
              <a:lnSpc>
                <a:spcPct val="80000"/>
              </a:lnSpc>
              <a:spcBef>
                <a:spcPct val="20000"/>
              </a:spcBef>
              <a:defRPr/>
            </a:pPr>
            <a:r>
              <a:rPr lang="en-US" sz="2800" kern="0" dirty="0"/>
              <a:t>// a[1:n] contains the n inputs</a:t>
            </a:r>
          </a:p>
          <a:p>
            <a:pPr marL="342900" indent="-342900">
              <a:lnSpc>
                <a:spcPct val="80000"/>
              </a:lnSpc>
              <a:spcBef>
                <a:spcPct val="20000"/>
              </a:spcBef>
              <a:defRPr/>
            </a:pPr>
            <a:r>
              <a:rPr lang="en-US" sz="2800" kern="0" dirty="0"/>
              <a:t>{</a:t>
            </a:r>
          </a:p>
          <a:p>
            <a:pPr marL="342900" indent="-342900">
              <a:lnSpc>
                <a:spcPct val="80000"/>
              </a:lnSpc>
              <a:spcBef>
                <a:spcPct val="20000"/>
              </a:spcBef>
              <a:defRPr/>
            </a:pPr>
            <a:r>
              <a:rPr lang="en-US" sz="2800" kern="0" dirty="0"/>
              <a:t>	solution=	</a:t>
            </a:r>
            <a:r>
              <a:rPr lang="el-GR" sz="2800" kern="0" dirty="0"/>
              <a:t>ϕ</a:t>
            </a:r>
            <a:r>
              <a:rPr lang="en-US" sz="2800" kern="0" dirty="0"/>
              <a:t>    // Initialize solution</a:t>
            </a:r>
          </a:p>
          <a:p>
            <a:pPr marL="342900" indent="-342900">
              <a:lnSpc>
                <a:spcPct val="80000"/>
              </a:lnSpc>
              <a:spcBef>
                <a:spcPct val="20000"/>
              </a:spcBef>
              <a:defRPr/>
            </a:pPr>
            <a:r>
              <a:rPr lang="en-US" sz="2800" kern="0" dirty="0"/>
              <a:t>		for </a:t>
            </a:r>
            <a:r>
              <a:rPr lang="en-US" sz="2800" kern="0" dirty="0" err="1"/>
              <a:t>i</a:t>
            </a:r>
            <a:r>
              <a:rPr lang="en-US" sz="2800" kern="0" dirty="0"/>
              <a:t>=1 to n do</a:t>
            </a:r>
          </a:p>
          <a:p>
            <a:pPr marL="342900" indent="-342900">
              <a:lnSpc>
                <a:spcPct val="80000"/>
              </a:lnSpc>
              <a:spcBef>
                <a:spcPct val="20000"/>
              </a:spcBef>
              <a:defRPr/>
            </a:pPr>
            <a:r>
              <a:rPr lang="en-US" sz="2800" kern="0" dirty="0"/>
              <a:t>		{</a:t>
            </a:r>
          </a:p>
          <a:p>
            <a:pPr marL="342900" indent="-342900">
              <a:lnSpc>
                <a:spcPct val="80000"/>
              </a:lnSpc>
              <a:spcBef>
                <a:spcPct val="20000"/>
              </a:spcBef>
              <a:defRPr/>
            </a:pPr>
            <a:r>
              <a:rPr lang="en-US" sz="2800" kern="0" dirty="0"/>
              <a:t>			x := </a:t>
            </a:r>
            <a:r>
              <a:rPr lang="en-US" sz="2800" kern="0" dirty="0">
                <a:solidFill>
                  <a:srgbClr val="C00000"/>
                </a:solidFill>
              </a:rPr>
              <a:t>Select(</a:t>
            </a:r>
            <a:r>
              <a:rPr lang="en-US" sz="2800" kern="0" dirty="0"/>
              <a:t>a</a:t>
            </a:r>
            <a:r>
              <a:rPr lang="en-US" sz="2800" kern="0" dirty="0">
                <a:solidFill>
                  <a:srgbClr val="C00000"/>
                </a:solidFill>
              </a:rPr>
              <a:t>)</a:t>
            </a:r>
            <a:r>
              <a:rPr lang="en-US" sz="2800" kern="0" dirty="0"/>
              <a:t>;</a:t>
            </a:r>
          </a:p>
          <a:p>
            <a:pPr marL="342900" indent="-342900">
              <a:lnSpc>
                <a:spcPct val="80000"/>
              </a:lnSpc>
              <a:spcBef>
                <a:spcPct val="20000"/>
              </a:spcBef>
              <a:defRPr/>
            </a:pPr>
            <a:r>
              <a:rPr lang="en-US" sz="2800" kern="0" dirty="0"/>
              <a:t>			if</a:t>
            </a:r>
            <a:r>
              <a:rPr lang="en-US" sz="2800" kern="0" dirty="0">
                <a:solidFill>
                  <a:schemeClr val="hlink"/>
                </a:solidFill>
              </a:rPr>
              <a:t> </a:t>
            </a:r>
            <a:r>
              <a:rPr lang="en-US" sz="2800" kern="0" dirty="0"/>
              <a:t> </a:t>
            </a:r>
            <a:r>
              <a:rPr lang="en-US" sz="2800" kern="0" dirty="0">
                <a:solidFill>
                  <a:srgbClr val="C00000"/>
                </a:solidFill>
              </a:rPr>
              <a:t>Feasible(</a:t>
            </a:r>
            <a:r>
              <a:rPr lang="en-US" sz="2800" kern="0" dirty="0"/>
              <a:t>solution , x</a:t>
            </a:r>
            <a:r>
              <a:rPr lang="en-US" sz="2800" kern="0" dirty="0">
                <a:solidFill>
                  <a:srgbClr val="C00000"/>
                </a:solidFill>
              </a:rPr>
              <a:t>)</a:t>
            </a:r>
            <a:r>
              <a:rPr lang="en-US" sz="2800" kern="0" dirty="0"/>
              <a:t> then</a:t>
            </a:r>
          </a:p>
          <a:p>
            <a:pPr marL="342900" indent="-342900">
              <a:lnSpc>
                <a:spcPct val="80000"/>
              </a:lnSpc>
              <a:spcBef>
                <a:spcPct val="20000"/>
              </a:spcBef>
              <a:defRPr/>
            </a:pPr>
            <a:r>
              <a:rPr lang="en-US" sz="2800" kern="0" dirty="0"/>
              <a:t>				solution=Union(solution , x)</a:t>
            </a:r>
          </a:p>
          <a:p>
            <a:pPr marL="342900" indent="-342900">
              <a:lnSpc>
                <a:spcPct val="80000"/>
              </a:lnSpc>
              <a:spcBef>
                <a:spcPct val="20000"/>
              </a:spcBef>
              <a:defRPr/>
            </a:pPr>
            <a:r>
              <a:rPr lang="en-US" sz="2800" kern="0" dirty="0"/>
              <a:t>		}</a:t>
            </a:r>
          </a:p>
          <a:p>
            <a:pPr marL="342900" indent="-342900">
              <a:lnSpc>
                <a:spcPct val="80000"/>
              </a:lnSpc>
              <a:spcBef>
                <a:spcPct val="20000"/>
              </a:spcBef>
              <a:defRPr/>
            </a:pPr>
            <a:r>
              <a:rPr lang="en-US" sz="2800" kern="0" dirty="0">
                <a:solidFill>
                  <a:schemeClr val="hlink"/>
                </a:solidFill>
              </a:rPr>
              <a:t>    </a:t>
            </a:r>
            <a:r>
              <a:rPr lang="en-US" sz="2800" kern="0" dirty="0"/>
              <a:t>return solution;</a:t>
            </a:r>
          </a:p>
          <a:p>
            <a:pPr marL="342900" indent="-342900">
              <a:lnSpc>
                <a:spcPct val="80000"/>
              </a:lnSpc>
              <a:spcBef>
                <a:spcPct val="20000"/>
              </a:spcBef>
              <a:defRPr/>
            </a:pPr>
            <a:r>
              <a:rPr lang="en-US" sz="2800" kern="0" dirty="0"/>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5049F8-8DFA-4579-8D72-E924D6002721}"/>
              </a:ext>
            </a:extLst>
          </p:cNvPr>
          <p:cNvSpPr>
            <a:spLocks noGrp="1"/>
          </p:cNvSpPr>
          <p:nvPr>
            <p:ph idx="1"/>
          </p:nvPr>
        </p:nvSpPr>
        <p:spPr>
          <a:xfrm>
            <a:off x="838200" y="584462"/>
            <a:ext cx="10515600" cy="5592502"/>
          </a:xfrm>
        </p:spPr>
        <p:txBody>
          <a:bodyPr>
            <a:normAutofit fontScale="70000" lnSpcReduction="20000"/>
          </a:bodyPr>
          <a:lstStyle/>
          <a:p>
            <a:pPr marL="0" indent="0" algn="just">
              <a:buNone/>
            </a:pPr>
            <a:r>
              <a:rPr lang="en-US" sz="3100" b="1" dirty="0">
                <a:solidFill>
                  <a:srgbClr val="FF0000"/>
                </a:solidFill>
              </a:rPr>
              <a:t>Counting Coins Problem</a:t>
            </a:r>
          </a:p>
          <a:p>
            <a:pPr algn="just"/>
            <a:r>
              <a:rPr lang="en-US" dirty="0"/>
              <a:t>This problem is to count to a desired value by choosing the least possible coins and the greedy approach forces the algorithm to pick the largest possible coin. If we are provided coins of ₹ 1, 2, 5 and 10 and we are asked to count ₹ 18 then the greedy procedure will be −</a:t>
            </a:r>
          </a:p>
          <a:p>
            <a:pPr marL="0" indent="0" algn="just">
              <a:buNone/>
            </a:pPr>
            <a:r>
              <a:rPr lang="en-US" b="1" dirty="0"/>
              <a:t>1</a:t>
            </a:r>
            <a:r>
              <a:rPr lang="en-US" dirty="0"/>
              <a:t> − Select one ₹ 10 coin, the remaining count is 8</a:t>
            </a:r>
          </a:p>
          <a:p>
            <a:pPr marL="0" indent="0" algn="just">
              <a:buNone/>
            </a:pPr>
            <a:r>
              <a:rPr lang="en-US" b="1" dirty="0"/>
              <a:t>2</a:t>
            </a:r>
            <a:r>
              <a:rPr lang="en-US" dirty="0"/>
              <a:t> − Then select one ₹ 5 coin, the remaining count is 3</a:t>
            </a:r>
          </a:p>
          <a:p>
            <a:pPr marL="0" indent="0" algn="just">
              <a:buNone/>
            </a:pPr>
            <a:r>
              <a:rPr lang="en-US" b="1" dirty="0"/>
              <a:t>3</a:t>
            </a:r>
            <a:r>
              <a:rPr lang="en-US" dirty="0"/>
              <a:t> − Then select one ₹ 2 coin, the remaining count is 1</a:t>
            </a:r>
          </a:p>
          <a:p>
            <a:pPr marL="0" indent="0" algn="just">
              <a:buNone/>
            </a:pPr>
            <a:r>
              <a:rPr lang="en-US" b="1" dirty="0"/>
              <a:t>4</a:t>
            </a:r>
            <a:r>
              <a:rPr lang="en-US" dirty="0"/>
              <a:t> − And finally, the selection of one ₹ 1 coins solves the problem</a:t>
            </a:r>
          </a:p>
          <a:p>
            <a:pPr algn="just"/>
            <a:r>
              <a:rPr lang="en-US" dirty="0"/>
              <a:t>Though, it seems to be working fine, for this count we need to pick only 4 coins. But if we slightly change the problem then the same approach may not be able to produce the same optimum result.</a:t>
            </a:r>
          </a:p>
          <a:p>
            <a:pPr algn="just">
              <a:lnSpc>
                <a:spcPct val="120000"/>
              </a:lnSpc>
            </a:pPr>
            <a:r>
              <a:rPr lang="en-US" dirty="0"/>
              <a:t>For the currency system, where we have coins of 1, 7, 10 value, counting coins for value 18 will be absolutely optimum but for count like 15, it may use more coins than necessary. For example, the greedy approach will use 10 + 1 + 1 + 1 + 1 + 1, total 6 coins. Whereas the same problem could be solved by using only 3 coins (7 + 7 + 1)</a:t>
            </a:r>
          </a:p>
          <a:p>
            <a:pPr algn="just">
              <a:lnSpc>
                <a:spcPct val="120000"/>
              </a:lnSpc>
            </a:pPr>
            <a:r>
              <a:rPr lang="en-US" dirty="0"/>
              <a:t>Hence, we may conclude that the greedy approach picks an immediate optimized solution and may fail where global optimization is a major concern.</a:t>
            </a:r>
          </a:p>
          <a:p>
            <a:pPr algn="just"/>
            <a:endParaRPr lang="en-IN" dirty="0"/>
          </a:p>
        </p:txBody>
      </p:sp>
      <p:sp>
        <p:nvSpPr>
          <p:cNvPr id="5" name="Slide Number Placeholder 4">
            <a:extLst>
              <a:ext uri="{FF2B5EF4-FFF2-40B4-BE49-F238E27FC236}">
                <a16:creationId xmlns="" xmlns:a16="http://schemas.microsoft.com/office/drawing/2014/main" id="{381A4883-0DCB-4EB9-A1CA-07C9984F8469}"/>
              </a:ext>
            </a:extLst>
          </p:cNvPr>
          <p:cNvSpPr>
            <a:spLocks noGrp="1"/>
          </p:cNvSpPr>
          <p:nvPr>
            <p:ph type="sldNum" sz="quarter" idx="12"/>
          </p:nvPr>
        </p:nvSpPr>
        <p:spPr/>
        <p:txBody>
          <a:bodyPr/>
          <a:lstStyle/>
          <a:p>
            <a:fld id="{68187FF5-4BF9-4B21-B0D2-9B7FF2B27D7F}" type="slidenum">
              <a:rPr lang="en-AU" smtClean="0"/>
              <a:pPr/>
              <a:t>6</a:t>
            </a:fld>
            <a:endParaRPr lang="en-AU"/>
          </a:p>
        </p:txBody>
      </p:sp>
    </p:spTree>
    <p:extLst>
      <p:ext uri="{BB962C8B-B14F-4D97-AF65-F5344CB8AC3E}">
        <p14:creationId xmlns:p14="http://schemas.microsoft.com/office/powerpoint/2010/main" val="399640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C39EE48-B488-4FB3-808D-909940B929C9}"/>
              </a:ext>
            </a:extLst>
          </p:cNvPr>
          <p:cNvSpPr/>
          <p:nvPr/>
        </p:nvSpPr>
        <p:spPr>
          <a:xfrm>
            <a:off x="463463" y="801665"/>
            <a:ext cx="10217106" cy="6524863"/>
          </a:xfrm>
          <a:prstGeom prst="rect">
            <a:avLst/>
          </a:prstGeom>
        </p:spPr>
        <p:txBody>
          <a:bodyPr wrap="square">
            <a:spAutoFit/>
          </a:bodyPr>
          <a:lstStyle/>
          <a:p>
            <a:pPr>
              <a:spcBef>
                <a:spcPts val="2400"/>
              </a:spcBef>
              <a:defRPr/>
            </a:pPr>
            <a:r>
              <a:rPr lang="en-US" sz="2200" dirty="0">
                <a:solidFill>
                  <a:srgbClr val="FF0000"/>
                </a:solidFill>
              </a:rPr>
              <a:t>Subset </a:t>
            </a:r>
            <a:r>
              <a:rPr lang="en-US" sz="2200" dirty="0" smtClean="0">
                <a:solidFill>
                  <a:srgbClr val="FF0000"/>
                </a:solidFill>
              </a:rPr>
              <a:t>Paradigm: </a:t>
            </a:r>
          </a:p>
          <a:p>
            <a:pPr marL="342900" indent="-342900">
              <a:spcBef>
                <a:spcPts val="2400"/>
              </a:spcBef>
              <a:buFont typeface="Arial" pitchFamily="34" charset="0"/>
              <a:buChar char="•"/>
              <a:defRPr/>
            </a:pPr>
            <a:r>
              <a:rPr lang="en-US" sz="2200" dirty="0" smtClean="0"/>
              <a:t>The </a:t>
            </a:r>
            <a:r>
              <a:rPr lang="en-US" sz="2200" dirty="0"/>
              <a:t>selection procedure itself based on some optimization measures  </a:t>
            </a:r>
          </a:p>
          <a:p>
            <a:pPr>
              <a:spcBef>
                <a:spcPts val="2400"/>
              </a:spcBef>
              <a:defRPr/>
            </a:pPr>
            <a:r>
              <a:rPr lang="en-US" sz="2200" b="1" i="1" dirty="0" smtClean="0"/>
              <a:t>Example</a:t>
            </a:r>
            <a:r>
              <a:rPr lang="en-US" sz="2200" b="1" dirty="0" smtClean="0"/>
              <a:t>:</a:t>
            </a:r>
          </a:p>
          <a:p>
            <a:pPr marL="342900" indent="-342900">
              <a:spcBef>
                <a:spcPts val="2400"/>
              </a:spcBef>
              <a:buFont typeface="Arial" panose="020B0604020202020204" pitchFamily="34" charset="0"/>
              <a:buChar char="•"/>
              <a:defRPr/>
            </a:pPr>
            <a:r>
              <a:rPr lang="en-US" sz="2200" dirty="0" smtClean="0"/>
              <a:t>Knapsack problem</a:t>
            </a:r>
          </a:p>
          <a:p>
            <a:pPr marL="342900" indent="-342900">
              <a:spcBef>
                <a:spcPts val="2400"/>
              </a:spcBef>
              <a:buFont typeface="Arial" panose="020B0604020202020204" pitchFamily="34" charset="0"/>
              <a:buChar char="•"/>
              <a:defRPr/>
            </a:pPr>
            <a:r>
              <a:rPr lang="en-US" sz="2200" dirty="0" smtClean="0"/>
              <a:t> </a:t>
            </a:r>
            <a:r>
              <a:rPr lang="en-US" sz="2200" dirty="0"/>
              <a:t>job sequencing with deadlines</a:t>
            </a:r>
          </a:p>
          <a:p>
            <a:pPr>
              <a:spcBef>
                <a:spcPts val="2400"/>
              </a:spcBef>
              <a:defRPr/>
            </a:pPr>
            <a:r>
              <a:rPr lang="en-US" sz="2200" dirty="0">
                <a:solidFill>
                  <a:srgbClr val="FF0000"/>
                </a:solidFill>
              </a:rPr>
              <a:t>Order </a:t>
            </a:r>
            <a:r>
              <a:rPr lang="en-US" sz="2200" dirty="0" smtClean="0">
                <a:solidFill>
                  <a:srgbClr val="FF0000"/>
                </a:solidFill>
              </a:rPr>
              <a:t>Paradigm:</a:t>
            </a:r>
          </a:p>
          <a:p>
            <a:pPr marL="342900" indent="-342900">
              <a:spcBef>
                <a:spcPts val="2400"/>
              </a:spcBef>
              <a:buFont typeface="Arial" pitchFamily="34" charset="0"/>
              <a:buChar char="•"/>
              <a:defRPr/>
            </a:pPr>
            <a:r>
              <a:rPr lang="en-US" sz="2200" dirty="0" smtClean="0"/>
              <a:t>The </a:t>
            </a:r>
            <a:r>
              <a:rPr lang="en-US" sz="2200" dirty="0"/>
              <a:t>selection procedure does not  depends on optimization measures. But, decisions by considering the inputs some particular order.</a:t>
            </a:r>
          </a:p>
          <a:p>
            <a:pPr>
              <a:spcBef>
                <a:spcPts val="2400"/>
              </a:spcBef>
              <a:defRPr/>
            </a:pPr>
            <a:r>
              <a:rPr lang="en-US" b="1" i="1" dirty="0" smtClean="0"/>
              <a:t>Example</a:t>
            </a:r>
            <a:r>
              <a:rPr lang="en-US" b="1" dirty="0" smtClean="0"/>
              <a:t>:</a:t>
            </a:r>
          </a:p>
          <a:p>
            <a:pPr>
              <a:spcBef>
                <a:spcPts val="2400"/>
              </a:spcBef>
              <a:defRPr/>
            </a:pPr>
            <a:r>
              <a:rPr lang="en-US" sz="2000" dirty="0" smtClean="0"/>
              <a:t>Minimum </a:t>
            </a:r>
            <a:r>
              <a:rPr lang="en-US" sz="2200" dirty="0"/>
              <a:t>Spanning tree (Prim’s and Kruskal’s method</a:t>
            </a:r>
            <a:r>
              <a:rPr lang="en-US" sz="2200" dirty="0">
                <a:solidFill>
                  <a:schemeClr val="bg1"/>
                </a:solidFill>
              </a:rPr>
              <a:t>))</a:t>
            </a:r>
          </a:p>
          <a:p>
            <a:pPr>
              <a:spcBef>
                <a:spcPts val="2400"/>
              </a:spcBef>
              <a:buFont typeface="Arial" pitchFamily="34" charset="0"/>
              <a:buChar char="•"/>
              <a:defRPr/>
            </a:pPr>
            <a:endParaRPr lang="en-US" sz="2200" dirty="0">
              <a:solidFill>
                <a:schemeClr val="bg1"/>
              </a:solidFill>
            </a:endParaRPr>
          </a:p>
        </p:txBody>
      </p:sp>
      <p:sp>
        <p:nvSpPr>
          <p:cNvPr id="7171" name="Rectangle 2">
            <a:extLst>
              <a:ext uri="{FF2B5EF4-FFF2-40B4-BE49-F238E27FC236}">
                <a16:creationId xmlns="" xmlns:a16="http://schemas.microsoft.com/office/drawing/2014/main" id="{29C167EA-9432-4562-A5E8-152F45C3DF12}"/>
              </a:ext>
            </a:extLst>
          </p:cNvPr>
          <p:cNvSpPr>
            <a:spLocks noGrp="1" noChangeArrowheads="1"/>
          </p:cNvSpPr>
          <p:nvPr>
            <p:ph type="title"/>
          </p:nvPr>
        </p:nvSpPr>
        <p:spPr>
          <a:xfrm>
            <a:off x="1105670" y="162595"/>
            <a:ext cx="7845425" cy="841375"/>
          </a:xfrm>
          <a:noFill/>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Greedy Strategy</a:t>
            </a:r>
            <a:endParaRPr lang="en-US" altLang="en-US" sz="36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a:extLst>
              <a:ext uri="{FF2B5EF4-FFF2-40B4-BE49-F238E27FC236}">
                <a16:creationId xmlns="" xmlns:a16="http://schemas.microsoft.com/office/drawing/2014/main" id="{8D3A6739-6C58-4BC8-AF44-3AA38396C32C}"/>
              </a:ext>
            </a:extLst>
          </p:cNvPr>
          <p:cNvSpPr>
            <a:spLocks noGrp="1"/>
          </p:cNvSpPr>
          <p:nvPr>
            <p:ph idx="1"/>
          </p:nvPr>
        </p:nvSpPr>
        <p:spPr/>
        <p:txBody>
          <a:bodyPr/>
          <a:lstStyle/>
          <a:p>
            <a:pPr marL="0" indent="0" algn="ctr">
              <a:buNone/>
            </a:pPr>
            <a:endParaRPr lang="en-US" altLang="en-US" sz="9600">
              <a:latin typeface="Times New Roman" panose="02020603050405020304" pitchFamily="18" charset="0"/>
              <a:cs typeface="Times New Roman" panose="02020603050405020304" pitchFamily="18" charset="0"/>
            </a:endParaRPr>
          </a:p>
          <a:p>
            <a:pPr marL="0" indent="0" algn="ctr">
              <a:buNone/>
            </a:pPr>
            <a:r>
              <a:rPr lang="en-US" altLang="en-US" sz="9600">
                <a:latin typeface="Times New Roman" panose="02020603050405020304" pitchFamily="18" charset="0"/>
                <a:cs typeface="Times New Roman" panose="02020603050405020304"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_x0020_Base_x0020_Secuirty xmlns="e55cc92a-1539-4df1-9458-c91bde0a752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3" ma:contentTypeDescription="Create a new document." ma:contentTypeScope="" ma:versionID="54dd32af46607e74e95a970489d169e9">
  <xsd:schema xmlns:xsd="http://www.w3.org/2001/XMLSchema" xmlns:xs="http://www.w3.org/2001/XMLSchema" xmlns:p="http://schemas.microsoft.com/office/2006/metadata/properties" xmlns:ns2="5e62a2dd-ff91-4591-8d2f-adadc8198891" xmlns:ns3="e55cc92a-1539-4df1-9458-c91bde0a752f" targetNamespace="http://schemas.microsoft.com/office/2006/metadata/properties" ma:root="true" ma:fieldsID="f933b677abdf242d07459fbbd4282fb3" ns2:_="" ns3:_="">
    <xsd:import namespace="5e62a2dd-ff91-4591-8d2f-adadc8198891"/>
    <xsd:import namespace="e55cc92a-1539-4df1-9458-c91bde0a752f"/>
    <xsd:element name="properties">
      <xsd:complexType>
        <xsd:sequence>
          <xsd:element name="documentManagement">
            <xsd:complexType>
              <xsd:all>
                <xsd:element ref="ns2:SharedWithUsers" minOccurs="0"/>
                <xsd:element ref="ns2:SharedWithDetails" minOccurs="0"/>
                <xsd:element ref="ns3:Data_x0020_Base_x0020_Secuir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5cc92a-1539-4df1-9458-c91bde0a752f" elementFormDefault="qualified">
    <xsd:import namespace="http://schemas.microsoft.com/office/2006/documentManagement/types"/>
    <xsd:import namespace="http://schemas.microsoft.com/office/infopath/2007/PartnerControls"/>
    <xsd:element name="Data_x0020_Base_x0020_Secuirty" ma:index="10" nillable="true" ma:displayName="Data Base " ma:internalName="Data_x0020_Base_x0020_Secuirt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989B67-2555-4DB6-B147-5FFEA8141233}">
  <ds:schemaRefs>
    <ds:schemaRef ds:uri="http://purl.org/dc/elements/1.1/"/>
    <ds:schemaRef ds:uri="http://schemas.microsoft.com/office/2006/metadata/properties"/>
    <ds:schemaRef ds:uri="http://schemas.microsoft.com/office/2006/documentManagement/types"/>
    <ds:schemaRef ds:uri="http://purl.org/dc/terms/"/>
    <ds:schemaRef ds:uri="5e62a2dd-ff91-4591-8d2f-adadc8198891"/>
    <ds:schemaRef ds:uri="http://purl.org/dc/dcmitype/"/>
    <ds:schemaRef ds:uri="http://schemas.microsoft.com/office/infopath/2007/PartnerControls"/>
    <ds:schemaRef ds:uri="http://schemas.openxmlformats.org/package/2006/metadata/core-properties"/>
    <ds:schemaRef ds:uri="e55cc92a-1539-4df1-9458-c91bde0a752f"/>
    <ds:schemaRef ds:uri="http://www.w3.org/XML/1998/namespace"/>
  </ds:schemaRefs>
</ds:datastoreItem>
</file>

<file path=customXml/itemProps2.xml><?xml version="1.0" encoding="utf-8"?>
<ds:datastoreItem xmlns:ds="http://schemas.openxmlformats.org/officeDocument/2006/customXml" ds:itemID="{C34C7BD7-3D85-4085-8918-1206224A05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2a2dd-ff91-4591-8d2f-adadc8198891"/>
    <ds:schemaRef ds:uri="e55cc92a-1539-4df1-9458-c91bde0a75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E2E494-7E83-48A3-A37B-6A0EF14651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210</TotalTime>
  <Words>407</Words>
  <Application>Microsoft Office PowerPoint</Application>
  <PresentationFormat>Custom</PresentationFormat>
  <Paragraphs>54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Analysis and Design of Algorithms</vt:lpstr>
      <vt:lpstr>Introduction to Optimization problem</vt:lpstr>
      <vt:lpstr>Greedy Method</vt:lpstr>
      <vt:lpstr>PowerPoint Presentation</vt:lpstr>
      <vt:lpstr>PowerPoint Presentation</vt:lpstr>
      <vt:lpstr>PowerPoint Presentation</vt:lpstr>
      <vt:lpstr>Greedy Strategy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Veeraiah</dc:creator>
  <cp:lastModifiedBy>RIYANSH</cp:lastModifiedBy>
  <cp:revision>80</cp:revision>
  <dcterms:modified xsi:type="dcterms:W3CDTF">2021-07-27T09:09:14Z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