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3" r:id="rId5"/>
    <p:sldId id="323" r:id="rId6"/>
    <p:sldId id="316" r:id="rId7"/>
    <p:sldId id="322" r:id="rId8"/>
    <p:sldId id="320" r:id="rId9"/>
    <p:sldId id="321" r:id="rId10"/>
    <p:sldId id="325" r:id="rId11"/>
    <p:sldId id="326" r:id="rId12"/>
    <p:sldId id="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A7328-78D8-2485-5434-9EF2483BD59B}" v="9" dt="2021-05-09T16:35:37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9/05/2021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</a:t>
            </a:r>
            <a:r>
              <a:rPr lang="en-AU"/>
              <a:t> </a:t>
            </a:r>
            <a:r>
              <a:rPr lang="en-AU">
                <a:solidFill>
                  <a:srgbClr val="C00000"/>
                </a:solidFill>
              </a:rPr>
              <a:t>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62" y="5699891"/>
            <a:ext cx="2626109" cy="9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5291"/>
            <a:ext cx="9144000" cy="164595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Design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00350"/>
            <a:ext cx="9144000" cy="919880"/>
          </a:xfrm>
        </p:spPr>
        <p:txBody>
          <a:bodyPr>
            <a:normAutofit fontScale="62500" lnSpcReduction="20000"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-14</a:t>
            </a:r>
          </a:p>
          <a:p>
            <a:r>
              <a:rPr lang="en-US" altLang="zh-TW" sz="5100" b="1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US" altLang="zh-TW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with Deadlines</a:t>
            </a:r>
            <a:endParaRPr lang="en-US" alt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17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D7501BE-8A87-4648-B01A-AA71F9B7E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0506"/>
            <a:ext cx="8991600" cy="6705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Job Sequencing with Deadlines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Times New Roman"/>
                <a:cs typeface="Times New Roman"/>
              </a:rPr>
              <a:t>We are given a set of </a:t>
            </a:r>
            <a:r>
              <a:rPr lang="en-US" altLang="en-US" sz="2400" i="1" dirty="0">
                <a:solidFill>
                  <a:schemeClr val="hlink"/>
                </a:solidFill>
                <a:latin typeface="Times New Roman"/>
                <a:cs typeface="Times New Roman"/>
              </a:rPr>
              <a:t>n</a:t>
            </a:r>
            <a:r>
              <a:rPr lang="en-US" altLang="en-US" sz="2400" i="1" dirty="0">
                <a:latin typeface="Times New Roman"/>
                <a:cs typeface="Times New Roman"/>
              </a:rPr>
              <a:t> jobs.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 d</a:t>
            </a:r>
            <a:r>
              <a:rPr lang="en-US" altLang="en-US" sz="2400" i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p</a:t>
            </a:r>
            <a:r>
              <a:rPr lang="en-US" altLang="en-US" sz="2400" i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associated with each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US" altLang="en-US" sz="2400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job profit is earned if and only if the job is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by its deadline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Times New Roman"/>
                <a:cs typeface="Times New Roman"/>
              </a:rPr>
              <a:t>To complete a job, a job has to be processed by a machine for </a:t>
            </a:r>
            <a:r>
              <a:rPr lang="en-US" altLang="en-US" sz="2400" i="1" dirty="0">
                <a:solidFill>
                  <a:schemeClr val="hlink"/>
                </a:solidFill>
                <a:latin typeface="Times New Roman"/>
                <a:cs typeface="Times New Roman"/>
              </a:rPr>
              <a:t>one unit</a:t>
            </a:r>
            <a:r>
              <a:rPr lang="en-US" altLang="en-US" sz="2400" i="1" dirty="0">
                <a:latin typeface="Times New Roman"/>
                <a:cs typeface="Times New Roman"/>
              </a:rPr>
              <a:t> of time. Only </a:t>
            </a:r>
            <a:r>
              <a:rPr lang="en-US" altLang="en-US" sz="2400" i="1" dirty="0">
                <a:solidFill>
                  <a:schemeClr val="hlink"/>
                </a:solidFill>
                <a:latin typeface="Times New Roman"/>
                <a:cs typeface="Times New Roman"/>
              </a:rPr>
              <a:t>one machine</a:t>
            </a:r>
            <a:r>
              <a:rPr lang="en-US" altLang="en-US" sz="2400" i="1" dirty="0">
                <a:latin typeface="Times New Roman"/>
                <a:cs typeface="Times New Roman"/>
              </a:rPr>
              <a:t> is available for processing jobs.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Times New Roman"/>
                <a:cs typeface="Times New Roman"/>
              </a:rPr>
              <a:t>A </a:t>
            </a:r>
            <a:r>
              <a:rPr lang="en-US" altLang="en-US" sz="2400" i="1" dirty="0">
                <a:solidFill>
                  <a:schemeClr val="hlink"/>
                </a:solidFill>
                <a:latin typeface="Times New Roman"/>
                <a:cs typeface="Times New Roman"/>
              </a:rPr>
              <a:t>feasible solution</a:t>
            </a:r>
            <a:r>
              <a:rPr lang="en-US" altLang="en-US" sz="2400" i="1" dirty="0">
                <a:latin typeface="Times New Roman"/>
                <a:cs typeface="Times New Roman"/>
              </a:rPr>
              <a:t> of this problem is a </a:t>
            </a:r>
            <a:r>
              <a:rPr lang="en-US" altLang="en-US" sz="2400" i="1" dirty="0">
                <a:solidFill>
                  <a:schemeClr val="hlink"/>
                </a:solidFill>
                <a:latin typeface="Times New Roman"/>
                <a:cs typeface="Times New Roman"/>
              </a:rPr>
              <a:t>subset of jobs</a:t>
            </a:r>
            <a:r>
              <a:rPr lang="en-US" altLang="en-US" sz="2400" i="1" dirty="0">
                <a:latin typeface="Times New Roman"/>
                <a:cs typeface="Times New Roman"/>
              </a:rPr>
              <a:t> such that each job in this subset can be completed by its deadline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The value of feasible solution J is the sum of the profits of the jobs in J , or </a:t>
            </a:r>
            <a:endParaRPr lang="en-US" altLang="zh-TW" sz="24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Times New Roman"/>
                <a:cs typeface="Times New Roman"/>
              </a:rPr>
              <a:t>The </a:t>
            </a:r>
            <a:r>
              <a:rPr lang="en-US" altLang="en-US" sz="2400" i="1" dirty="0">
                <a:solidFill>
                  <a:schemeClr val="hlink"/>
                </a:solidFill>
                <a:latin typeface="Times New Roman"/>
                <a:cs typeface="Times New Roman"/>
              </a:rPr>
              <a:t>optimal solution</a:t>
            </a:r>
            <a:r>
              <a:rPr lang="en-US" altLang="en-US" sz="2400" i="1" dirty="0">
                <a:latin typeface="Times New Roman"/>
                <a:cs typeface="Times New Roman"/>
              </a:rPr>
              <a:t> is a feasible solution which will </a:t>
            </a:r>
            <a:r>
              <a:rPr lang="en-US" altLang="en-US" sz="2400" i="1" dirty="0">
                <a:solidFill>
                  <a:schemeClr val="hlink"/>
                </a:solidFill>
                <a:latin typeface="Times New Roman"/>
                <a:cs typeface="Times New Roman"/>
              </a:rPr>
              <a:t>maximize</a:t>
            </a:r>
            <a:r>
              <a:rPr lang="en-US" altLang="en-US" sz="2400" i="1" dirty="0">
                <a:latin typeface="Times New Roman"/>
                <a:cs typeface="Times New Roman"/>
              </a:rPr>
              <a:t> the total 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 find an order of processing of jobs which will maximize the total profit.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0EE6AE7E-2D1E-42C9-9A8E-D924232A3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01909"/>
              </p:ext>
            </p:extLst>
          </p:nvPr>
        </p:nvGraphicFramePr>
        <p:xfrm>
          <a:off x="2258998" y="4058395"/>
          <a:ext cx="792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469696" imgH="266584" progId="Equation.3">
                  <p:embed/>
                </p:oleObj>
              </mc:Choice>
              <mc:Fallback>
                <p:oleObj name="Equation" r:id="rId3" imgW="469696" imgH="266584" progId="Equation.3">
                  <p:embed/>
                  <p:pic>
                    <p:nvPicPr>
                      <p:cNvPr id="5123" name="Object 4">
                        <a:extLst>
                          <a:ext uri="{FF2B5EF4-FFF2-40B4-BE49-F238E27FC236}">
                            <a16:creationId xmlns:a16="http://schemas.microsoft.com/office/drawing/2014/main" id="{0EE6AE7E-2D1E-42C9-9A8E-D924232A3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998" y="4058395"/>
                        <a:ext cx="792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1" name="Group 3">
            <a:extLst>
              <a:ext uri="{FF2B5EF4-FFF2-40B4-BE49-F238E27FC236}">
                <a16:creationId xmlns:a16="http://schemas.microsoft.com/office/drawing/2014/main" id="{0BA80E4E-107D-4446-AC65-C309DBA71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55700"/>
          <a:ext cx="10515600" cy="4572000"/>
        </p:xfrm>
        <a:graphic>
          <a:graphicData uri="http://schemas.openxmlformats.org/drawingml/2006/table">
            <a:tbl>
              <a:tblPr/>
              <a:tblGrid>
                <a:gridCol w="622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Feasible solution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Processing sequence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value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(1,2)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2,1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110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(1,3)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1,3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or 3, 1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115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(1,4)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4, 1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127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(2,3)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2, 3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(3,4)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4,3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(1)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(2)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(3)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(4)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195" name="Rectangle 2">
            <a:extLst>
              <a:ext uri="{FF2B5EF4-FFF2-40B4-BE49-F238E27FC236}">
                <a16:creationId xmlns:a16="http://schemas.microsoft.com/office/drawing/2014/main" id="{152A3B47-03D1-4BA3-B52D-7E2A74C58B6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6762" y="103695"/>
            <a:ext cx="10404573" cy="1052006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8000" dirty="0">
                <a:solidFill>
                  <a:srgbClr val="00B0F0"/>
                </a:solidFill>
              </a:rPr>
              <a:t>Example 1: </a:t>
            </a:r>
            <a:r>
              <a:rPr lang="en-US" altLang="zh-TW" sz="8000" dirty="0"/>
              <a:t>n = 4, (p</a:t>
            </a:r>
            <a:r>
              <a:rPr lang="en-US" altLang="zh-TW" sz="8000" baseline="-25000" dirty="0"/>
              <a:t>1</a:t>
            </a:r>
            <a:r>
              <a:rPr lang="en-US" altLang="zh-TW" sz="8000" dirty="0"/>
              <a:t>, p</a:t>
            </a:r>
            <a:r>
              <a:rPr lang="en-US" altLang="zh-TW" sz="8000" baseline="-25000" dirty="0"/>
              <a:t>2</a:t>
            </a:r>
            <a:r>
              <a:rPr lang="en-US" altLang="zh-TW" sz="8000" dirty="0"/>
              <a:t>, p</a:t>
            </a:r>
            <a:r>
              <a:rPr lang="en-US" altLang="zh-TW" sz="8000" baseline="-25000" dirty="0"/>
              <a:t>3</a:t>
            </a:r>
            <a:r>
              <a:rPr lang="en-US" altLang="zh-TW" sz="8000" dirty="0"/>
              <a:t>, p</a:t>
            </a:r>
            <a:r>
              <a:rPr lang="en-US" altLang="zh-TW" sz="8000" baseline="-25000" dirty="0"/>
              <a:t>4</a:t>
            </a:r>
            <a:r>
              <a:rPr lang="en-US" altLang="zh-TW" sz="8000" dirty="0"/>
              <a:t>) = (100,10,15,27) </a:t>
            </a:r>
            <a:br>
              <a:rPr lang="en-US" altLang="zh-TW" sz="8000" dirty="0"/>
            </a:br>
            <a:r>
              <a:rPr lang="en-US" altLang="zh-TW" sz="8000" dirty="0"/>
              <a:t>                             (d</a:t>
            </a:r>
            <a:r>
              <a:rPr lang="en-US" altLang="zh-TW" sz="8000" baseline="-25000" dirty="0"/>
              <a:t>1</a:t>
            </a:r>
            <a:r>
              <a:rPr lang="en-US" altLang="zh-TW" sz="8000" dirty="0"/>
              <a:t>, d</a:t>
            </a:r>
            <a:r>
              <a:rPr lang="en-US" altLang="zh-TW" sz="8000" baseline="-25000" dirty="0"/>
              <a:t>2</a:t>
            </a:r>
            <a:r>
              <a:rPr lang="en-US" altLang="zh-TW" sz="8000" dirty="0"/>
              <a:t>, d</a:t>
            </a:r>
            <a:r>
              <a:rPr lang="en-US" altLang="zh-TW" sz="8000" baseline="-25000" dirty="0"/>
              <a:t>3</a:t>
            </a:r>
            <a:r>
              <a:rPr lang="en-US" altLang="zh-TW" sz="8000" dirty="0"/>
              <a:t>, d</a:t>
            </a:r>
            <a:r>
              <a:rPr lang="en-US" altLang="zh-TW" sz="8000" baseline="-25000" dirty="0"/>
              <a:t>4</a:t>
            </a:r>
            <a:r>
              <a:rPr lang="en-US" altLang="zh-TW" sz="8000" dirty="0"/>
              <a:t>) = (2, 1, 2,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8000" dirty="0"/>
              <a:t> </a:t>
            </a: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deadline is 2 units, hence the feasible solution set  must have &lt;=2 jobs.</a:t>
            </a:r>
            <a:r>
              <a:rPr lang="en-US" altLang="en-US" sz="8000" dirty="0"/>
              <a:t> </a:t>
            </a: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chemeClr val="hlin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BCB6D2-F99D-493E-B9BD-DFC022EEE60A}"/>
              </a:ext>
            </a:extLst>
          </p:cNvPr>
          <p:cNvSpPr/>
          <p:nvPr/>
        </p:nvSpPr>
        <p:spPr>
          <a:xfrm>
            <a:off x="992286" y="5910017"/>
            <a:ext cx="4890039" cy="39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Solution 3 is optimal.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477EC727-F5C2-486C-A627-4CC8E8A98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04" y="243681"/>
            <a:ext cx="10036960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description of jobs sequencing algorithm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GreedyJob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(d, j,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 is a set of jobs that can be completed by their deadlines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j : = {1};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to n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jobs in J U {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can be completed by their deadlines)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	j := j U {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9968710B-D390-4ECC-AF36-81DF2C90D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16" y="292609"/>
            <a:ext cx="10180752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JS(d, j,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≥ 1, 1 ≤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n are the deadlines, n ≥ 1.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jobs are  ordered such that p[1] ≥ p[2] …… ≥ p[n]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the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in the optimal solution, 1 ≤ 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 k , at //termination d [ j[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≤  d[j[i+1]], 1 ≤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 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d[0] := j[0] := 0;	// Initialize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j[1] := 1;	           // Include job 1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k := 1;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7964CE-3A5F-4182-8B15-0CAEB27CC9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022" y="228600"/>
            <a:ext cx="10378911" cy="6400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2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//Consider jobs in Descending order of p[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Find position for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check feasibility of  insertion.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 := 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 d[ j[r]]&gt; d[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and ( d[j[r]] ≠ r ))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r :=  r - 1;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d[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&gt; r ))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 Insert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 j[].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k to (r+1)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 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j[q+1] = j[q];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j[r+1] :=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k:=k+1;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by this algorithm is   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en-US" sz="2400" i="1" baseline="30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10">
            <a:extLst>
              <a:ext uri="{FF2B5EF4-FFF2-40B4-BE49-F238E27FC236}">
                <a16:creationId xmlns:a16="http://schemas.microsoft.com/office/drawing/2014/main" id="{76237FB1-1266-45F2-AFA7-ED31BC81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673" y="131977"/>
            <a:ext cx="10099249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 =5 , (P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(20,15,10,5,1) and (d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(2,2,1,3,3).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is J = {1,2,4} with a profit of 40.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C7412-5700-4686-A9D9-770EFAAB60E0}"/>
              </a:ext>
            </a:extLst>
          </p:cNvPr>
          <p:cNvGraphicFramePr>
            <a:graphicFrameLocks noGrp="1"/>
          </p:cNvGraphicFramePr>
          <p:nvPr/>
        </p:nvGraphicFramePr>
        <p:xfrm>
          <a:off x="2135189" y="1989138"/>
          <a:ext cx="7704137" cy="40562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Assigned Slots </a:t>
                      </a:r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Jobs Considered </a:t>
                      </a:r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Action </a:t>
                      </a:r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Profit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Ø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None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Assigned to [1,2]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{1}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[1,2]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[0,1]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{1,2}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[0,1], [1,2]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Can’t fit, Reject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{1,2}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[0,1], [1,2]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Assigned[2,3]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{1,2,4}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[0,1], [1,2],[2,3]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Reject</a:t>
                      </a:r>
                    </a:p>
                  </a:txBody>
                  <a:tcPr marL="91431" marR="91431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91431" marR="91431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10">
            <a:extLst>
              <a:ext uri="{FF2B5EF4-FFF2-40B4-BE49-F238E27FC236}">
                <a16:creationId xmlns:a16="http://schemas.microsoft.com/office/drawing/2014/main" id="{92C687DA-F04B-4A60-BD4F-5BD75C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9" y="1"/>
            <a:ext cx="10624008" cy="74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 =7 , 	(P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(3,5,20,18,1,6,30) and 	   		(d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(1,3,4,3,2,1,2).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is J = {               } with a profit of  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03074B-7763-4AED-817C-1C5F37C861E5}"/>
              </a:ext>
            </a:extLst>
          </p:cNvPr>
          <p:cNvGraphicFramePr>
            <a:graphicFrameLocks noGrp="1"/>
          </p:cNvGraphicFramePr>
          <p:nvPr/>
        </p:nvGraphicFramePr>
        <p:xfrm>
          <a:off x="2208214" y="1916113"/>
          <a:ext cx="7704136" cy="35496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Assigned Slots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Jobs Considered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Action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Profit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Ø</a:t>
                      </a:r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None</a:t>
                      </a:r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>
            <a:extLst>
              <a:ext uri="{FF2B5EF4-FFF2-40B4-BE49-F238E27FC236}">
                <a16:creationId xmlns:a16="http://schemas.microsoft.com/office/drawing/2014/main" id="{8D3A6739-6C58-4BC8-AF44-3AA38396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Base_x0020_Secuirty xmlns="e55cc92a-1539-4df1-9458-c91bde0a752f" xsi:nil="true"/>
  </documentManagement>
</p:properties>
</file>

<file path=customXml/itemProps1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9B67-2555-4DB6-B147-5FFEA814123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5e62a2dd-ff91-4591-8d2f-adadc8198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55cc92a-1539-4df1-9458-c91bde0a75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938</Words>
  <Application>Microsoft Office PowerPoint</Application>
  <PresentationFormat>Widescreen</PresentationFormat>
  <Paragraphs>191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Analysis and Design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M Kavitha</cp:lastModifiedBy>
  <cp:revision>63</cp:revision>
  <dcterms:modified xsi:type="dcterms:W3CDTF">2021-05-10T03:47:45Z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