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303" r:id="rId2"/>
    <p:sldId id="310" r:id="rId3"/>
    <p:sldId id="311" r:id="rId4"/>
    <p:sldId id="312" r:id="rId5"/>
    <p:sldId id="313" r:id="rId6"/>
    <p:sldId id="314" r:id="rId7"/>
    <p:sldId id="326" r:id="rId8"/>
    <p:sldId id="327" r:id="rId9"/>
    <p:sldId id="328" r:id="rId10"/>
    <p:sldId id="329" r:id="rId11"/>
    <p:sldId id="330" r:id="rId12"/>
    <p:sldId id="334" r:id="rId13"/>
    <p:sldId id="331" r:id="rId14"/>
    <p:sldId id="332" r:id="rId15"/>
    <p:sldId id="333" r:id="rId16"/>
    <p:sldId id="335" r:id="rId17"/>
    <p:sldId id="337" r:id="rId18"/>
    <p:sldId id="391" r:id="rId19"/>
    <p:sldId id="39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6E96F9-41AE-43FF-8BD2-1390988B9318}">
          <p14:sldIdLst>
            <p14:sldId id="303"/>
            <p14:sldId id="310"/>
            <p14:sldId id="311"/>
            <p14:sldId id="312"/>
            <p14:sldId id="313"/>
            <p14:sldId id="314"/>
            <p14:sldId id="326"/>
            <p14:sldId id="327"/>
            <p14:sldId id="328"/>
            <p14:sldId id="329"/>
          </p14:sldIdLst>
        </p14:section>
        <p14:section name="Untitled Section" id="{9A674E07-029B-463B-9688-B301F0C271BD}">
          <p14:sldIdLst>
            <p14:sldId id="330"/>
            <p14:sldId id="334"/>
            <p14:sldId id="331"/>
            <p14:sldId id="332"/>
            <p14:sldId id="333"/>
            <p14:sldId id="335"/>
            <p14:sldId id="337"/>
            <p14:sldId id="391"/>
            <p14:sldId id="39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DC69F-A070-0000-94C6-41507E33C6F9}" v="13" dt="2021-05-09T15:10:00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4" autoAdjust="0"/>
    <p:restoredTop sz="94660"/>
  </p:normalViewPr>
  <p:slideViewPr>
    <p:cSldViewPr>
      <p:cViewPr>
        <p:scale>
          <a:sx n="76" d="100"/>
          <a:sy n="76" d="100"/>
        </p:scale>
        <p:origin x="-124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D00E5725-A87F-4ADB-B4CA-CAEEC374C0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FA42EA39-0040-4542-8C6B-C44907B939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0D85BE5E-54F1-4BF1-B90F-19BA427CBF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xmlns="" id="{58E1EFBF-BFBB-4906-939E-DC9F99780B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xmlns="" id="{AE56BDF0-7647-4BB9-8176-46A7B8BEFC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xmlns="" id="{C31EE815-AE05-4A2A-BD2E-8FC940F1D3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3D4A58B-B050-48B5-BB42-1F7073152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9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59B408E6-7787-40ED-A890-FE4D1C22D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1B775A-9747-41B7-9125-72A54E50C5B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3665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3EE0D9E7-F628-47B7-B188-C36107967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5002AC-1220-4560-8E88-DD8FA8FD555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5970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19A71BE-059B-4C9D-AB42-EEE4471AF2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D8881A-C222-4DE6-BCBE-DE5DE021322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6288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1" y="1238597"/>
            <a:ext cx="78866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D1236F-074F-4FE2-BA0C-45E5AEB37C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66EA38-5DB8-4AE5-9567-755E6388D88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872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DA57C0B-E209-4571-A9DA-A78A71C7B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C5B41C-12EE-4882-9D15-E199344FA20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51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BDD47CD3-2C4B-45E4-A550-3E4B31FE6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CC36FF-73F3-4A7A-921B-6EC4CC16F2E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7833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285"/>
            <a:ext cx="38862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6187"/>
            <a:ext cx="38862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3D1F84-F3A8-4354-89CD-08EF87F7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6937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5A3D64AC-C01F-430B-9CEE-477A6CAD6E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B0E0B9-648D-4A3E-B9A1-6C4D90C6ADC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749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759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8190"/>
            <a:ext cx="3868340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759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8190"/>
            <a:ext cx="3887391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xmlns="" id="{BF25E053-118C-42B2-90E3-4B811F352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8538E1-996B-4B72-BD3B-E5924998EC5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652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xmlns="" id="{4AC8F67D-5B95-48E7-9C4B-1C16B2CD6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F4E247F-383C-4969-BB76-59375DD2F0E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927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xmlns="" id="{514846F5-9C78-49AA-85DB-C5F29E0FE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02BD6B-586B-4502-A104-B3D5D642E56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527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3186283A-B4D0-4299-9B6E-CB5EC4FCFC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250EBD-372C-4C8F-8ABE-0EC93053798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190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57E8905A-BF60-4C3F-BB58-2FC3E39D7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04F19-A006-404E-8CE6-687A32CFB85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4777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FA125730-7217-4527-A7F2-8B251C7AB0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F979C838-6A70-4FF0-B470-1FF4C24280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155700"/>
            <a:ext cx="78867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EAC25-872E-422B-98C7-A8DCA6FF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86713" y="6356350"/>
            <a:ext cx="5286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63DC3CF-706C-40ED-BFE2-EB7367EFD0B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xmlns="" id="{877F8ACE-9E30-42C0-A308-6DF6AE23B07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6019800"/>
            <a:ext cx="222408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xmlns="" id="{BDA4D427-3C8A-4404-B706-D111C0A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7110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33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b="1">
                <a:latin typeface="Arial" panose="020B0604020202020204" pitchFamily="34" charset="0"/>
              </a:rPr>
              <a:t/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3600" b="1">
                <a:solidFill>
                  <a:srgbClr val="FF0000"/>
                </a:solidFill>
                <a:latin typeface="Arial" panose="020B0604020202020204" pitchFamily="34" charset="0"/>
              </a:rPr>
              <a:t>Algorithm Design and Analysis</a:t>
            </a:r>
          </a:p>
        </p:txBody>
      </p:sp>
      <p:sp>
        <p:nvSpPr>
          <p:cNvPr id="15363" name="TextBox 1">
            <a:extLst>
              <a:ext uri="{FF2B5EF4-FFF2-40B4-BE49-F238E27FC236}">
                <a16:creationId xmlns:a16="http://schemas.microsoft.com/office/drawing/2014/main" xmlns="" id="{A5C8775C-90D6-4135-B0B8-D30E33E34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90875"/>
            <a:ext cx="4945063" cy="138430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kumimoji="1" lang="en-US" altLang="en-US" b="1">
                <a:solidFill>
                  <a:srgbClr val="FF0000"/>
                </a:solidFill>
                <a:latin typeface="Arial"/>
                <a:ea typeface="PMingLiU"/>
                <a:cs typeface="Arial"/>
              </a:rPr>
              <a:t>Session </a:t>
            </a:r>
            <a:r>
              <a:rPr kumimoji="1" lang="en-US" altLang="en-US" b="1" smtClean="0">
                <a:solidFill>
                  <a:srgbClr val="FF0000"/>
                </a:solidFill>
                <a:latin typeface="Arial"/>
                <a:ea typeface="PMingLiU"/>
                <a:cs typeface="Arial"/>
              </a:rPr>
              <a:t>10</a:t>
            </a:r>
            <a:endParaRPr kumimoji="1" lang="en-US" altLang="en-US" b="1" dirty="0">
              <a:solidFill>
                <a:srgbClr val="FF0000"/>
              </a:solidFill>
              <a:latin typeface="Arial" charset="0"/>
              <a:ea typeface="PMingLiU" pitchFamily="18" charset="-120"/>
            </a:endParaRPr>
          </a:p>
          <a:p>
            <a:pPr algn="ctr">
              <a:defRPr/>
            </a:pPr>
            <a:r>
              <a:rPr lang="en-US" b="1" kern="0" dirty="0"/>
              <a:t>Strassen’s Matrix Multiplication</a:t>
            </a:r>
          </a:p>
          <a:p>
            <a:pPr>
              <a:defRPr/>
            </a:pPr>
            <a:endParaRPr kumimoji="1" lang="en-IN" altLang="en-US" b="1" dirty="0">
              <a:solidFill>
                <a:srgbClr val="FF0000"/>
              </a:solidFill>
              <a:latin typeface="Arial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D10845-3E7D-4AD2-9231-CEAFB263E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914400"/>
            <a:ext cx="2652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Recurrence for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# of multiplications 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DD26DC1-7A96-46B1-BA5C-7BB85D712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1524000"/>
            <a:ext cx="2189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M(n) = 7M(n/2) for n &gt;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M(1) =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4410D4-2DB2-4FB7-AF85-3D5D0004D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2057400"/>
            <a:ext cx="249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For n = 2</a:t>
            </a:r>
            <a:r>
              <a:rPr lang="en-US" altLang="en-US" sz="1400" baseline="30000">
                <a:latin typeface="Arial" panose="020B0604020202020204" pitchFamily="34" charset="0"/>
              </a:rPr>
              <a:t>m</a:t>
            </a:r>
            <a:r>
              <a:rPr lang="en-US" altLang="en-US" sz="1400">
                <a:latin typeface="Arial" panose="020B0604020202020204" pitchFamily="34" charset="0"/>
              </a:rPr>
              <a:t>,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M(n) = 7M(n/2) = 7</a:t>
            </a:r>
            <a:r>
              <a:rPr lang="en-US" altLang="en-US" sz="1400" baseline="30000">
                <a:latin typeface="Arial" panose="020B0604020202020204" pitchFamily="34" charset="0"/>
              </a:rPr>
              <a:t>2</a:t>
            </a:r>
            <a:r>
              <a:rPr lang="en-US" altLang="en-US" sz="1400">
                <a:latin typeface="Arial" panose="020B0604020202020204" pitchFamily="34" charset="0"/>
              </a:rPr>
              <a:t>M(n/2</a:t>
            </a:r>
            <a:r>
              <a:rPr lang="en-US" altLang="en-US" sz="1400" baseline="30000">
                <a:latin typeface="Arial" panose="020B0604020202020204" pitchFamily="34" charset="0"/>
              </a:rPr>
              <a:t>2</a:t>
            </a:r>
            <a:r>
              <a:rPr lang="en-US" altLang="en-US" sz="1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34047E-63E0-44EE-8E5B-85E69CDD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978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M(n) = 7</a:t>
            </a:r>
            <a:r>
              <a:rPr lang="en-US" altLang="en-US" sz="1600" baseline="30000">
                <a:latin typeface="Arial" panose="020B0604020202020204" pitchFamily="34" charset="0"/>
              </a:rPr>
              <a:t>m</a:t>
            </a:r>
            <a:r>
              <a:rPr lang="en-US" altLang="en-US" sz="1600">
                <a:latin typeface="Arial" panose="020B0604020202020204" pitchFamily="34" charset="0"/>
              </a:rPr>
              <a:t> M(n/2</a:t>
            </a:r>
            <a:r>
              <a:rPr lang="en-US" altLang="en-US" sz="1600" baseline="30000">
                <a:latin typeface="Arial" panose="020B0604020202020204" pitchFamily="34" charset="0"/>
              </a:rPr>
              <a:t>m</a:t>
            </a:r>
            <a:r>
              <a:rPr lang="en-US" altLang="en-US" sz="1600">
                <a:latin typeface="Arial" panose="020B0604020202020204" pitchFamily="34" charset="0"/>
              </a:rPr>
              <a:t>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= 7</a:t>
            </a:r>
            <a:r>
              <a:rPr lang="en-US" altLang="en-US" sz="1600" baseline="30000">
                <a:latin typeface="Arial" panose="020B0604020202020204" pitchFamily="34" charset="0"/>
              </a:rPr>
              <a:t>m</a:t>
            </a:r>
            <a:r>
              <a:rPr lang="en-US" altLang="en-US" sz="1600">
                <a:latin typeface="Arial" panose="020B0604020202020204" pitchFamily="34" charset="0"/>
              </a:rPr>
              <a:t> = 7</a:t>
            </a:r>
            <a:r>
              <a:rPr lang="en-US" altLang="en-US" sz="1600" baseline="30000">
                <a:latin typeface="Arial" panose="020B0604020202020204" pitchFamily="34" charset="0"/>
              </a:rPr>
              <a:t>lgn</a:t>
            </a:r>
            <a:r>
              <a:rPr lang="en-US" altLang="en-US" sz="16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= n</a:t>
            </a:r>
            <a:r>
              <a:rPr lang="en-US" altLang="en-US" sz="1600" baseline="30000">
                <a:latin typeface="Arial" panose="020B0604020202020204" pitchFamily="34" charset="0"/>
              </a:rPr>
              <a:t>lg7</a:t>
            </a:r>
            <a:r>
              <a:rPr lang="en-US" altLang="en-US" sz="1600">
                <a:latin typeface="Arial" panose="020B0604020202020204" pitchFamily="34" charset="0"/>
              </a:rPr>
              <a:t> ≈ n</a:t>
            </a:r>
            <a:r>
              <a:rPr lang="en-US" altLang="en-US" sz="1600" baseline="30000">
                <a:latin typeface="Arial" panose="020B0604020202020204" pitchFamily="34" charset="0"/>
              </a:rPr>
              <a:t>2.807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241CE8-768B-4C0D-9255-9BE443F8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571875"/>
            <a:ext cx="2498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For # of adds/subs,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F91536-FA25-4D06-B8B6-794C0EE53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86275"/>
            <a:ext cx="3005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Using Master th</a:t>
            </a:r>
            <a:r>
              <a:rPr lang="en-US" altLang="en-US" sz="1800" b="1" baseline="3000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A(n) </a:t>
            </a:r>
            <a:r>
              <a:rPr lang="az-Cyrl-AZ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є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l-GR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Θ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(n</a:t>
            </a:r>
            <a:r>
              <a:rPr lang="en-US" altLang="en-US" sz="1800" b="1" baseline="30000">
                <a:solidFill>
                  <a:srgbClr val="FF0000"/>
                </a:solidFill>
                <a:latin typeface="Arial" panose="020B0604020202020204" pitchFamily="34" charset="0"/>
              </a:rPr>
              <a:t>lg7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) better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than brute-force’s </a:t>
            </a:r>
            <a:r>
              <a:rPr lang="el-GR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Θ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(n</a:t>
            </a:r>
            <a:r>
              <a:rPr lang="en-US" altLang="en-US" sz="1800" b="1" baseline="30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584" name="Title 1">
            <a:extLst>
              <a:ext uri="{FF2B5EF4-FFF2-40B4-BE49-F238E27FC236}">
                <a16:creationId xmlns:a16="http://schemas.microsoft.com/office/drawing/2014/main" xmlns="" id="{F904AA42-3BC8-4638-A1F0-069CA6ED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762000"/>
          </a:xfrm>
        </p:spPr>
        <p:txBody>
          <a:bodyPr/>
          <a:lstStyle/>
          <a:p>
            <a:r>
              <a:rPr lang="en-US" altLang="en-US" sz="2400" b="1"/>
              <a:t>Div. &amp; Conq. : Strassen’s Matrix Multiplication</a:t>
            </a:r>
          </a:p>
        </p:txBody>
      </p:sp>
      <p:sp>
        <p:nvSpPr>
          <p:cNvPr id="24585" name="TextBox 10">
            <a:extLst>
              <a:ext uri="{FF2B5EF4-FFF2-40B4-BE49-F238E27FC236}">
                <a16:creationId xmlns:a16="http://schemas.microsoft.com/office/drawing/2014/main" xmlns="" id="{051132A3-10E1-4EB8-8A1F-7E669C63E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762000"/>
            <a:ext cx="5005387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ALGORITHM</a:t>
            </a:r>
            <a:r>
              <a:rPr lang="en-US" altLang="en-US" sz="1400">
                <a:latin typeface="Arial" panose="020B0604020202020204" pitchFamily="34" charset="0"/>
              </a:rPr>
              <a:t> Strassen(A, B, n)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//Input: A and B are n×n matrices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//where n is a power of two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//Output: C = A*B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if</a:t>
            </a:r>
            <a:r>
              <a:rPr lang="en-US" altLang="en-US" sz="1400">
                <a:latin typeface="Arial" panose="020B0604020202020204" pitchFamily="34" charset="0"/>
              </a:rPr>
              <a:t> n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</a:t>
            </a:r>
            <a:r>
              <a:rPr lang="en-US" altLang="en-US" sz="1400" b="1">
                <a:latin typeface="Arial" panose="020B0604020202020204" pitchFamily="34" charset="0"/>
              </a:rPr>
              <a:t>return</a:t>
            </a:r>
            <a:r>
              <a:rPr lang="en-US" altLang="en-US" sz="1400">
                <a:latin typeface="Arial" panose="020B0604020202020204" pitchFamily="34" charset="0"/>
              </a:rPr>
              <a:t> C = A*B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else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	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  Partition A = 	          and  B =        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where the blocks  A</a:t>
            </a:r>
            <a:r>
              <a:rPr lang="en-US" altLang="en-US" sz="1400" baseline="-25000">
                <a:latin typeface="Arial" panose="020B0604020202020204" pitchFamily="34" charset="0"/>
              </a:rPr>
              <a:t>ij</a:t>
            </a:r>
            <a:r>
              <a:rPr lang="en-US" altLang="en-US" sz="1400">
                <a:latin typeface="Arial" panose="020B0604020202020204" pitchFamily="34" charset="0"/>
              </a:rPr>
              <a:t> and B</a:t>
            </a:r>
            <a:r>
              <a:rPr lang="en-US" altLang="en-US" sz="1400" baseline="-25000">
                <a:latin typeface="Arial" panose="020B0604020202020204" pitchFamily="34" charset="0"/>
              </a:rPr>
              <a:t>ij</a:t>
            </a:r>
            <a:r>
              <a:rPr lang="en-US" altLang="en-US" sz="1400">
                <a:latin typeface="Arial" panose="020B0604020202020204" pitchFamily="34" charset="0"/>
              </a:rPr>
              <a:t> are (n/2)-by-(n/2)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M1 &lt;- Strassen(A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+A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r>
              <a:rPr lang="en-US" altLang="en-US" sz="1400">
                <a:latin typeface="Arial" panose="020B0604020202020204" pitchFamily="34" charset="0"/>
              </a:rPr>
              <a:t>, B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+B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r>
              <a:rPr lang="en-US" altLang="en-US" sz="1400">
                <a:latin typeface="Arial" panose="020B0604020202020204" pitchFamily="34" charset="0"/>
              </a:rPr>
              <a:t>, n/2)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M2 &lt;- Strassen(A</a:t>
            </a:r>
            <a:r>
              <a:rPr lang="en-US" altLang="en-US" sz="1400" baseline="-25000">
                <a:latin typeface="Arial" panose="020B0604020202020204" pitchFamily="34" charset="0"/>
              </a:rPr>
              <a:t>10</a:t>
            </a:r>
            <a:r>
              <a:rPr lang="en-US" altLang="en-US" sz="1400">
                <a:latin typeface="Arial" panose="020B0604020202020204" pitchFamily="34" charset="0"/>
              </a:rPr>
              <a:t>+A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r>
              <a:rPr lang="en-US" altLang="en-US" sz="1400">
                <a:latin typeface="Arial" panose="020B0604020202020204" pitchFamily="34" charset="0"/>
              </a:rPr>
              <a:t>, B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, n/2)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M3 &lt;- Strassen(A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, B</a:t>
            </a:r>
            <a:r>
              <a:rPr lang="en-US" altLang="en-US" sz="1400" baseline="-25000">
                <a:latin typeface="Arial" panose="020B0604020202020204" pitchFamily="34" charset="0"/>
              </a:rPr>
              <a:t>01</a:t>
            </a:r>
            <a:r>
              <a:rPr lang="en-US" altLang="en-US" sz="1400">
                <a:latin typeface="Arial" panose="020B0604020202020204" pitchFamily="34" charset="0"/>
              </a:rPr>
              <a:t>-B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r>
              <a:rPr lang="en-US" altLang="en-US" sz="1400">
                <a:latin typeface="Arial" panose="020B0604020202020204" pitchFamily="34" charset="0"/>
              </a:rPr>
              <a:t>, n/2)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M4 &lt;- Strassen(A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r>
              <a:rPr lang="en-US" altLang="en-US" sz="1400">
                <a:latin typeface="Arial" panose="020B0604020202020204" pitchFamily="34" charset="0"/>
              </a:rPr>
              <a:t>, B</a:t>
            </a:r>
            <a:r>
              <a:rPr lang="en-US" altLang="en-US" sz="1400" baseline="-25000">
                <a:latin typeface="Arial" panose="020B0604020202020204" pitchFamily="34" charset="0"/>
              </a:rPr>
              <a:t>10</a:t>
            </a:r>
            <a:r>
              <a:rPr lang="en-US" altLang="en-US" sz="1400">
                <a:latin typeface="Arial" panose="020B0604020202020204" pitchFamily="34" charset="0"/>
              </a:rPr>
              <a:t>-B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, n/2)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M5 &lt;- Strassen(A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+A</a:t>
            </a:r>
            <a:r>
              <a:rPr lang="en-US" altLang="en-US" sz="1400" baseline="-25000">
                <a:latin typeface="Arial" panose="020B0604020202020204" pitchFamily="34" charset="0"/>
              </a:rPr>
              <a:t>01</a:t>
            </a:r>
            <a:r>
              <a:rPr lang="en-US" altLang="en-US" sz="1400">
                <a:latin typeface="Arial" panose="020B0604020202020204" pitchFamily="34" charset="0"/>
              </a:rPr>
              <a:t>, B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r>
              <a:rPr lang="en-US" altLang="en-US" sz="1400">
                <a:latin typeface="Arial" panose="020B0604020202020204" pitchFamily="34" charset="0"/>
              </a:rPr>
              <a:t>, n/2)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M6 &lt;- Strassen(A</a:t>
            </a:r>
            <a:r>
              <a:rPr lang="en-US" altLang="en-US" sz="1400" baseline="-25000">
                <a:latin typeface="Arial" panose="020B0604020202020204" pitchFamily="34" charset="0"/>
              </a:rPr>
              <a:t>10</a:t>
            </a:r>
            <a:r>
              <a:rPr lang="en-US" altLang="en-US" sz="1400">
                <a:latin typeface="Arial" panose="020B0604020202020204" pitchFamily="34" charset="0"/>
              </a:rPr>
              <a:t>-A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, B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+B</a:t>
            </a:r>
            <a:r>
              <a:rPr lang="en-US" altLang="en-US" sz="1400" baseline="-25000">
                <a:latin typeface="Arial" panose="020B0604020202020204" pitchFamily="34" charset="0"/>
              </a:rPr>
              <a:t>01</a:t>
            </a:r>
            <a:r>
              <a:rPr lang="en-US" altLang="en-US" sz="1400">
                <a:latin typeface="Arial" panose="020B0604020202020204" pitchFamily="34" charset="0"/>
              </a:rPr>
              <a:t>, n/2)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M7 &lt;- Strassen(A</a:t>
            </a:r>
            <a:r>
              <a:rPr lang="en-US" altLang="en-US" sz="1400" baseline="-25000">
                <a:latin typeface="Arial" panose="020B0604020202020204" pitchFamily="34" charset="0"/>
              </a:rPr>
              <a:t>01</a:t>
            </a:r>
            <a:r>
              <a:rPr lang="en-US" altLang="en-US" sz="1400">
                <a:latin typeface="Arial" panose="020B0604020202020204" pitchFamily="34" charset="0"/>
              </a:rPr>
              <a:t>-A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r>
              <a:rPr lang="en-US" altLang="en-US" sz="1400">
                <a:latin typeface="Arial" panose="020B0604020202020204" pitchFamily="34" charset="0"/>
              </a:rPr>
              <a:t>, B</a:t>
            </a:r>
            <a:r>
              <a:rPr lang="en-US" altLang="en-US" sz="1400" baseline="-25000">
                <a:latin typeface="Arial" panose="020B0604020202020204" pitchFamily="34" charset="0"/>
              </a:rPr>
              <a:t>10</a:t>
            </a:r>
            <a:r>
              <a:rPr lang="en-US" altLang="en-US" sz="1400">
                <a:latin typeface="Arial" panose="020B0604020202020204" pitchFamily="34" charset="0"/>
              </a:rPr>
              <a:t>+B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r>
              <a:rPr lang="en-US" altLang="en-US" sz="1400">
                <a:latin typeface="Arial" panose="020B0604020202020204" pitchFamily="34" charset="0"/>
              </a:rPr>
              <a:t>, n/2)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 &lt;- M1+M4-M5+M7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</a:t>
            </a:r>
            <a:r>
              <a:rPr lang="en-US" altLang="en-US" sz="1400" baseline="-25000">
                <a:latin typeface="Arial" panose="020B0604020202020204" pitchFamily="34" charset="0"/>
              </a:rPr>
              <a:t>01</a:t>
            </a:r>
            <a:r>
              <a:rPr lang="en-US" altLang="en-US" sz="1400">
                <a:latin typeface="Arial" panose="020B0604020202020204" pitchFamily="34" charset="0"/>
              </a:rPr>
              <a:t> &lt;- M3+M5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</a:t>
            </a:r>
            <a:r>
              <a:rPr lang="en-US" altLang="en-US" sz="1400" baseline="-25000">
                <a:latin typeface="Arial" panose="020B0604020202020204" pitchFamily="34" charset="0"/>
              </a:rPr>
              <a:t>10</a:t>
            </a:r>
            <a:r>
              <a:rPr lang="en-US" altLang="en-US" sz="1400">
                <a:latin typeface="Arial" panose="020B0604020202020204" pitchFamily="34" charset="0"/>
              </a:rPr>
              <a:t> &lt;- M2+M4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r>
              <a:rPr lang="en-US" altLang="en-US" sz="1400">
                <a:latin typeface="Arial" panose="020B0604020202020204" pitchFamily="34" charset="0"/>
              </a:rPr>
              <a:t> &lt;- M1+M3-M2+M6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return</a:t>
            </a:r>
            <a:r>
              <a:rPr lang="en-US" altLang="en-US" sz="1400">
                <a:latin typeface="Arial" panose="020B0604020202020204" pitchFamily="34" charset="0"/>
              </a:rPr>
              <a:t>  C =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24586" name="Double Bracket 11">
            <a:extLst>
              <a:ext uri="{FF2B5EF4-FFF2-40B4-BE49-F238E27FC236}">
                <a16:creationId xmlns:a16="http://schemas.microsoft.com/office/drawing/2014/main" xmlns="" id="{3FD2EB65-1007-4FE9-8DFA-D0DEDCE79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46300"/>
            <a:ext cx="971550" cy="83820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  A</a:t>
            </a:r>
            <a:r>
              <a:rPr lang="en-US" altLang="en-US" sz="1400" baseline="-25000">
                <a:latin typeface="Arial" panose="020B0604020202020204" pitchFamily="34" charset="0"/>
              </a:rPr>
              <a:t>01</a:t>
            </a: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</a:t>
            </a:r>
            <a:r>
              <a:rPr lang="en-US" altLang="en-US" sz="1400" baseline="-25000">
                <a:latin typeface="Arial" panose="020B0604020202020204" pitchFamily="34" charset="0"/>
              </a:rPr>
              <a:t>10</a:t>
            </a:r>
            <a:r>
              <a:rPr lang="en-US" altLang="en-US" sz="1400">
                <a:latin typeface="Arial" panose="020B0604020202020204" pitchFamily="34" charset="0"/>
              </a:rPr>
              <a:t>   A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4587" name="Double Bracket 13">
            <a:extLst>
              <a:ext uri="{FF2B5EF4-FFF2-40B4-BE49-F238E27FC236}">
                <a16:creationId xmlns:a16="http://schemas.microsoft.com/office/drawing/2014/main" xmlns="" id="{849FC7EC-727D-4AC0-A308-ECAD51933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2116138"/>
            <a:ext cx="981075" cy="83820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   B</a:t>
            </a:r>
            <a:r>
              <a:rPr lang="en-US" altLang="en-US" sz="1400" baseline="-25000">
                <a:latin typeface="Arial" panose="020B0604020202020204" pitchFamily="34" charset="0"/>
              </a:rPr>
              <a:t>01</a:t>
            </a: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  <a:r>
              <a:rPr lang="en-US" altLang="en-US" sz="1400" baseline="-25000">
                <a:latin typeface="Arial" panose="020B0604020202020204" pitchFamily="34" charset="0"/>
              </a:rPr>
              <a:t>10</a:t>
            </a:r>
            <a:r>
              <a:rPr lang="en-US" altLang="en-US" sz="1400">
                <a:latin typeface="Arial" panose="020B0604020202020204" pitchFamily="34" charset="0"/>
              </a:rPr>
              <a:t>    B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4588" name="Double Bracket 14">
            <a:extLst>
              <a:ext uri="{FF2B5EF4-FFF2-40B4-BE49-F238E27FC236}">
                <a16:creationId xmlns:a16="http://schemas.microsoft.com/office/drawing/2014/main" xmlns="" id="{7D413C69-D5EE-4CF2-BCC0-C6C54A57E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689600"/>
            <a:ext cx="935038" cy="75565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</a:t>
            </a:r>
            <a:r>
              <a:rPr lang="en-US" altLang="en-US" sz="1400" baseline="-25000">
                <a:latin typeface="Arial" panose="020B0604020202020204" pitchFamily="34" charset="0"/>
              </a:rPr>
              <a:t>00</a:t>
            </a:r>
            <a:r>
              <a:rPr lang="en-US" altLang="en-US" sz="1400">
                <a:latin typeface="Arial" panose="020B0604020202020204" pitchFamily="34" charset="0"/>
              </a:rPr>
              <a:t>   C</a:t>
            </a:r>
            <a:r>
              <a:rPr lang="en-US" altLang="en-US" sz="1400" baseline="-25000">
                <a:latin typeface="Arial" panose="020B0604020202020204" pitchFamily="34" charset="0"/>
              </a:rPr>
              <a:t>01</a:t>
            </a: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</a:t>
            </a:r>
            <a:r>
              <a:rPr lang="en-US" altLang="en-US" sz="1400" baseline="-25000">
                <a:latin typeface="Arial" panose="020B0604020202020204" pitchFamily="34" charset="0"/>
              </a:rPr>
              <a:t>10</a:t>
            </a:r>
            <a:r>
              <a:rPr lang="en-US" altLang="en-US" sz="1400">
                <a:latin typeface="Arial" panose="020B0604020202020204" pitchFamily="34" charset="0"/>
              </a:rPr>
              <a:t>   C</a:t>
            </a:r>
            <a:r>
              <a:rPr lang="en-US" altLang="en-US" sz="1400" baseline="-25000">
                <a:latin typeface="Arial" panose="020B0604020202020204" pitchFamily="34" charset="0"/>
              </a:rPr>
              <a:t>11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1390BD04-47BB-41DC-A0D2-2F3E8255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771525"/>
            <a:ext cx="377825" cy="5775325"/>
          </a:xfrm>
          <a:custGeom>
            <a:avLst/>
            <a:gdLst>
              <a:gd name="T0" fmla="*/ 119521 w 377452"/>
              <a:gd name="T1" fmla="*/ 0 h 5774923"/>
              <a:gd name="T2" fmla="*/ 6093 w 377452"/>
              <a:gd name="T3" fmla="*/ 650916 h 5774923"/>
              <a:gd name="T4" fmla="*/ 284507 w 377452"/>
              <a:gd name="T5" fmla="*/ 1596787 h 5774923"/>
              <a:gd name="T6" fmla="*/ 129833 w 377452"/>
              <a:gd name="T7" fmla="*/ 2735892 h 5774923"/>
              <a:gd name="T8" fmla="*/ 171080 w 377452"/>
              <a:gd name="T9" fmla="*/ 3875012 h 5774923"/>
              <a:gd name="T10" fmla="*/ 377311 w 377452"/>
              <a:gd name="T11" fmla="*/ 4658143 h 5774923"/>
              <a:gd name="T12" fmla="*/ 305130 w 377452"/>
              <a:gd name="T13" fmla="*/ 5075138 h 5774923"/>
              <a:gd name="T14" fmla="*/ 88585 w 377452"/>
              <a:gd name="T15" fmla="*/ 5715892 h 5774923"/>
              <a:gd name="T16" fmla="*/ 67962 w 377452"/>
              <a:gd name="T17" fmla="*/ 5726056 h 57749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7452"/>
              <a:gd name="T28" fmla="*/ 0 h 5774923"/>
              <a:gd name="T29" fmla="*/ 377452 w 377452"/>
              <a:gd name="T30" fmla="*/ 5774923 h 57749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7452" h="5774923">
                <a:moveTo>
                  <a:pt x="117763" y="0"/>
                </a:moveTo>
                <a:cubicBezTo>
                  <a:pt x="48336" y="192193"/>
                  <a:pt x="-21090" y="384387"/>
                  <a:pt x="6003" y="650240"/>
                </a:cubicBezTo>
                <a:cubicBezTo>
                  <a:pt x="33096" y="916093"/>
                  <a:pt x="260003" y="1247987"/>
                  <a:pt x="280323" y="1595120"/>
                </a:cubicBezTo>
                <a:cubicBezTo>
                  <a:pt x="300643" y="1942253"/>
                  <a:pt x="146550" y="2353733"/>
                  <a:pt x="127923" y="2733040"/>
                </a:cubicBezTo>
                <a:cubicBezTo>
                  <a:pt x="109296" y="3112347"/>
                  <a:pt x="127923" y="3550920"/>
                  <a:pt x="168563" y="3870960"/>
                </a:cubicBezTo>
                <a:cubicBezTo>
                  <a:pt x="209203" y="4191000"/>
                  <a:pt x="349750" y="4453467"/>
                  <a:pt x="371763" y="4653280"/>
                </a:cubicBezTo>
                <a:cubicBezTo>
                  <a:pt x="393776" y="4853093"/>
                  <a:pt x="348056" y="4893733"/>
                  <a:pt x="300643" y="5069840"/>
                </a:cubicBezTo>
                <a:cubicBezTo>
                  <a:pt x="253230" y="5245947"/>
                  <a:pt x="126230" y="5601547"/>
                  <a:pt x="87283" y="5709920"/>
                </a:cubicBezTo>
                <a:cubicBezTo>
                  <a:pt x="48336" y="5818293"/>
                  <a:pt x="57649" y="5769186"/>
                  <a:pt x="66963" y="5720080"/>
                </a:cubicBezTo>
              </a:path>
            </a:pathLst>
          </a:cu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00BBC3B-D753-4ECF-96CD-8A26F38A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52875"/>
            <a:ext cx="32019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A(n) = 7A(n/2)+18(n/2)</a:t>
            </a:r>
            <a:r>
              <a:rPr lang="en-US" altLang="en-US" sz="1400" b="1" baseline="30000">
                <a:latin typeface="Arial" panose="020B0604020202020204" pitchFamily="34" charset="0"/>
              </a:rPr>
              <a:t>2</a:t>
            </a:r>
            <a:r>
              <a:rPr lang="en-US" altLang="en-US" sz="1400" b="1">
                <a:latin typeface="Arial" panose="020B0604020202020204" pitchFamily="34" charset="0"/>
              </a:rPr>
              <a:t> for n &gt;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A(1)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383D32-AFD1-4AD3-9357-19B84E24D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67400"/>
            <a:ext cx="311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  <a:latin typeface="Arial" panose="020B0604020202020204" pitchFamily="34" charset="0"/>
              </a:rPr>
              <a:t>DONE WITH STRASSEN!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xmlns="" id="{3903F0A9-61BB-4848-9EBA-F245A1E3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696200" cy="4572000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How do we multiply two 2×2 </a:t>
            </a:r>
            <a:r>
              <a:rPr lang="en-US" altLang="en-US" sz="2400" dirty="0" smtClean="0">
                <a:solidFill>
                  <a:srgbClr val="FF0000"/>
                </a:solidFill>
              </a:rPr>
              <a:t>matrices in general method </a:t>
            </a:r>
            <a:r>
              <a:rPr lang="en-US" alt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603" name="Title 1">
            <a:extLst>
              <a:ext uri="{FF2B5EF4-FFF2-40B4-BE49-F238E27FC236}">
                <a16:creationId xmlns:a16="http://schemas.microsoft.com/office/drawing/2014/main" xmlns="" id="{1B8C1D30-07A5-4E3E-BDEE-350643D8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762000"/>
          </a:xfrm>
        </p:spPr>
        <p:txBody>
          <a:bodyPr/>
          <a:lstStyle/>
          <a:p>
            <a:r>
              <a:rPr lang="en-US" altLang="en-US" sz="2400" b="1"/>
              <a:t>Div. &amp; Conq. : Strassen’s Matrix Multiplication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xmlns="" id="{7865C53F-28EB-4214-9712-9B93A291C33C}"/>
              </a:ext>
            </a:extLst>
          </p:cNvPr>
          <p:cNvSpPr/>
          <p:nvPr/>
        </p:nvSpPr>
        <p:spPr bwMode="auto">
          <a:xfrm>
            <a:off x="1066800" y="1828800"/>
            <a:ext cx="1143000" cy="990600"/>
          </a:xfrm>
          <a:prstGeom prst="bracketPair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buFontTx/>
              <a:buAutoNum type="arabicPlain"/>
              <a:defRPr/>
            </a:pPr>
            <a:r>
              <a:rPr lang="en-US" dirty="0">
                <a:latin typeface="Comic Sans MS" pitchFamily="66" charset="0"/>
              </a:rPr>
              <a:t>     2</a:t>
            </a: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3        4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xmlns="" id="{F793B586-E547-447F-8C9B-3D44DC06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28800"/>
            <a:ext cx="1143000" cy="99060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3        5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1        4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2B962E-7923-4756-9C00-A10BC616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161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xmlns="" id="{566D7354-EAE8-43AB-B0EC-E01907911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828800"/>
            <a:ext cx="3513138" cy="99060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1*3+2*1=5       1*5+2*4=13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3*3+4*1=13     3*5+4*4=31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B3F2630-6535-4886-B09C-C6EEB0936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16338"/>
            <a:ext cx="3230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How many multiplications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and additions did we need?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8382460-09B1-4089-BE50-1BFDBC4BB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48688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xmlns="" id="{1BB3D3FD-A325-4F71-A7EE-875E33F36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875" y="598488"/>
            <a:ext cx="6858000" cy="358775"/>
          </a:xfrm>
        </p:spPr>
        <p:txBody>
          <a:bodyPr/>
          <a:lstStyle/>
          <a:p>
            <a:pPr eaLnBrk="1" hangingPunct="1"/>
            <a:r>
              <a:rPr lang="en-IN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STRESSEN’S MATRIX MULTIPLICATION</a:t>
            </a:r>
          </a:p>
        </p:txBody>
      </p:sp>
      <p:sp>
        <p:nvSpPr>
          <p:cNvPr id="29699" name="TextBox 17">
            <a:extLst>
              <a:ext uri="{FF2B5EF4-FFF2-40B4-BE49-F238E27FC236}">
                <a16:creationId xmlns:a16="http://schemas.microsoft.com/office/drawing/2014/main" xmlns="" id="{B8279900-65C5-47CE-9BF8-2E9795AB0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2895600"/>
            <a:ext cx="397351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P1 = (A11+ A22)(B11+B22)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P2 = (A21 + A22) * B11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P3 = A11 * (B12 - B22)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P4 = A22 * (B21 - B11)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P5 = (A11 + A12) * B22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P6 = (A21 - A11) * (B11 + B12)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P7 = (A12 - A22) * (B21 + B22) </a:t>
            </a:r>
          </a:p>
        </p:txBody>
      </p:sp>
      <p:sp>
        <p:nvSpPr>
          <p:cNvPr id="29700" name="TextBox 18">
            <a:extLst>
              <a:ext uri="{FF2B5EF4-FFF2-40B4-BE49-F238E27FC236}">
                <a16:creationId xmlns:a16="http://schemas.microsoft.com/office/drawing/2014/main" xmlns="" id="{7BD035EF-8200-4634-9886-F8100340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048000"/>
            <a:ext cx="2682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C11 = P1 + P4 - P5 + P7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C12 = P3 + P5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C21 = P2 + P4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C22 = P1 + P3 - P2 + P6</a:t>
            </a:r>
          </a:p>
        </p:txBody>
      </p:sp>
      <p:sp>
        <p:nvSpPr>
          <p:cNvPr id="41" name="Double Brace 40">
            <a:extLst>
              <a:ext uri="{FF2B5EF4-FFF2-40B4-BE49-F238E27FC236}">
                <a16:creationId xmlns:a16="http://schemas.microsoft.com/office/drawing/2014/main" xmlns="" id="{6388B07C-D282-4219-B08A-793D716955C4}"/>
              </a:ext>
            </a:extLst>
          </p:cNvPr>
          <p:cNvSpPr/>
          <p:nvPr/>
        </p:nvSpPr>
        <p:spPr>
          <a:xfrm>
            <a:off x="1524000" y="1330325"/>
            <a:ext cx="1171575" cy="71913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xmlns="" id="{5DF6813D-226C-4641-A17F-44E1D08801C8}"/>
              </a:ext>
            </a:extLst>
          </p:cNvPr>
          <p:cNvGraphicFramePr>
            <a:graphicFrameLocks noGrp="1"/>
          </p:cNvGraphicFramePr>
          <p:nvPr/>
        </p:nvGraphicFramePr>
        <p:xfrm>
          <a:off x="1671638" y="1374775"/>
          <a:ext cx="950912" cy="69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4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4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8457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</a:p>
                  </a:txBody>
                  <a:tcPr marL="68677" marR="68677" marT="34313" marB="34313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</a:p>
                  </a:txBody>
                  <a:tcPr marL="68677" marR="68677" marT="34313" marB="3431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457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A21</a:t>
                      </a:r>
                    </a:p>
                  </a:txBody>
                  <a:tcPr marL="68677" marR="68677" marT="34313" marB="34313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A22</a:t>
                      </a:r>
                    </a:p>
                  </a:txBody>
                  <a:tcPr marL="68677" marR="68677" marT="34313" marB="3431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07" name="TextBox 3">
            <a:extLst>
              <a:ext uri="{FF2B5EF4-FFF2-40B4-BE49-F238E27FC236}">
                <a16:creationId xmlns:a16="http://schemas.microsoft.com/office/drawing/2014/main" xmlns="" id="{D8DD5EF1-653A-4A48-AB83-80F0B097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1563688"/>
            <a:ext cx="222250" cy="300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/>
              <a:t>x</a:t>
            </a:r>
          </a:p>
        </p:txBody>
      </p:sp>
      <p:sp>
        <p:nvSpPr>
          <p:cNvPr id="4108" name="TextBox 47">
            <a:extLst>
              <a:ext uri="{FF2B5EF4-FFF2-40B4-BE49-F238E27FC236}">
                <a16:creationId xmlns:a16="http://schemas.microsoft.com/office/drawing/2014/main" xmlns="" id="{77F2DE54-B370-46DD-A811-93DDDFCFF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541463"/>
            <a:ext cx="223838" cy="300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/>
              <a:t>=</a:t>
            </a:r>
          </a:p>
        </p:txBody>
      </p:sp>
      <p:sp>
        <p:nvSpPr>
          <p:cNvPr id="49" name="Double Brace 48">
            <a:extLst>
              <a:ext uri="{FF2B5EF4-FFF2-40B4-BE49-F238E27FC236}">
                <a16:creationId xmlns:a16="http://schemas.microsoft.com/office/drawing/2014/main" xmlns="" id="{FAB9F261-B08C-43AC-91C2-2C86E0251100}"/>
              </a:ext>
            </a:extLst>
          </p:cNvPr>
          <p:cNvSpPr/>
          <p:nvPr/>
        </p:nvSpPr>
        <p:spPr>
          <a:xfrm>
            <a:off x="3146425" y="1317625"/>
            <a:ext cx="1171575" cy="71913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xmlns="" id="{604E2FCB-C92E-4B76-923B-D93BB08952D5}"/>
              </a:ext>
            </a:extLst>
          </p:cNvPr>
          <p:cNvGraphicFramePr>
            <a:graphicFrameLocks noGrp="1"/>
          </p:cNvGraphicFramePr>
          <p:nvPr/>
        </p:nvGraphicFramePr>
        <p:xfrm>
          <a:off x="3294063" y="1362075"/>
          <a:ext cx="950912" cy="695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4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4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B11</a:t>
                      </a:r>
                    </a:p>
                  </a:txBody>
                  <a:tcPr marL="68677" marR="68677" marT="34234" marB="34234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B12</a:t>
                      </a:r>
                    </a:p>
                  </a:txBody>
                  <a:tcPr marL="68677" marR="68677" marT="34234" marB="3423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B21</a:t>
                      </a:r>
                    </a:p>
                  </a:txBody>
                  <a:tcPr marL="68677" marR="68677" marT="34234" marB="34234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B22</a:t>
                      </a:r>
                    </a:p>
                  </a:txBody>
                  <a:tcPr marL="68677" marR="68677" marT="34234" marB="3423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Double Brace 50">
            <a:extLst>
              <a:ext uri="{FF2B5EF4-FFF2-40B4-BE49-F238E27FC236}">
                <a16:creationId xmlns:a16="http://schemas.microsoft.com/office/drawing/2014/main" xmlns="" id="{6789B072-5563-4B2C-8212-5732B74909BA}"/>
              </a:ext>
            </a:extLst>
          </p:cNvPr>
          <p:cNvSpPr/>
          <p:nvPr/>
        </p:nvSpPr>
        <p:spPr>
          <a:xfrm>
            <a:off x="4740275" y="1317625"/>
            <a:ext cx="1171575" cy="71913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xmlns="" id="{8E8A9F4A-F858-4A13-BD5B-3B540923E023}"/>
              </a:ext>
            </a:extLst>
          </p:cNvPr>
          <p:cNvGraphicFramePr>
            <a:graphicFrameLocks noGrp="1"/>
          </p:cNvGraphicFramePr>
          <p:nvPr/>
        </p:nvGraphicFramePr>
        <p:xfrm>
          <a:off x="4887913" y="1362075"/>
          <a:ext cx="949326" cy="695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C11</a:t>
                      </a:r>
                    </a:p>
                  </a:txBody>
                  <a:tcPr marL="68563" marR="68563" marT="34234" marB="34234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C12</a:t>
                      </a:r>
                    </a:p>
                  </a:txBody>
                  <a:tcPr marL="68563" marR="68563" marT="34234" marB="3423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C21</a:t>
                      </a:r>
                    </a:p>
                  </a:txBody>
                  <a:tcPr marL="68563" marR="68563" marT="34234" marB="34234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C22</a:t>
                      </a:r>
                    </a:p>
                  </a:txBody>
                  <a:tcPr marL="68563" marR="68563" marT="34234" marB="3423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xmlns="" id="{D552224E-79BE-43AB-AFF4-FC248E42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5181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By using </a:t>
            </a:r>
            <a:r>
              <a:rPr lang="en-US" altLang="en-US" b="1" dirty="0" err="1">
                <a:latin typeface="Arial" panose="020B0604020202020204" pitchFamily="34" charset="0"/>
              </a:rPr>
              <a:t>Strassen</a:t>
            </a:r>
            <a:r>
              <a:rPr lang="en-US" altLang="en-US" b="1" dirty="0">
                <a:latin typeface="Arial" panose="020B0604020202020204" pitchFamily="34" charset="0"/>
              </a:rPr>
              <a:t> method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xmlns="" id="{8747DC21-79F3-4F86-9338-63B96E4D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762000"/>
          </a:xfrm>
        </p:spPr>
        <p:txBody>
          <a:bodyPr/>
          <a:lstStyle/>
          <a:p>
            <a:r>
              <a:rPr lang="en-US" altLang="en-US" sz="2400" b="1"/>
              <a:t>Div. &amp; Conq. : Strassen’s Matrix Multiplication</a:t>
            </a: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xmlns="" id="{83D55FA7-297F-47EE-9F8B-21F0B5BA7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47813"/>
            <a:ext cx="1143000" cy="99060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a</a:t>
            </a:r>
            <a:r>
              <a:rPr lang="en-US" altLang="en-US" sz="1800" baseline="-25000">
                <a:latin typeface="Comic Sans MS" panose="030F0702030302020204" pitchFamily="66" charset="0"/>
              </a:rPr>
              <a:t>00</a:t>
            </a:r>
            <a:r>
              <a:rPr lang="en-US" altLang="en-US" sz="1800">
                <a:latin typeface="Comic Sans MS" panose="030F0702030302020204" pitchFamily="66" charset="0"/>
              </a:rPr>
              <a:t>    a</a:t>
            </a:r>
            <a:r>
              <a:rPr lang="en-US" altLang="en-US" sz="1800" baseline="-25000">
                <a:latin typeface="Comic Sans MS" panose="030F0702030302020204" pitchFamily="66" charset="0"/>
              </a:rPr>
              <a:t>01</a:t>
            </a:r>
            <a:endParaRPr lang="en-US" altLang="en-US" sz="180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a</a:t>
            </a:r>
            <a:r>
              <a:rPr lang="en-US" altLang="en-US" sz="1800" baseline="-25000">
                <a:latin typeface="Comic Sans MS" panose="030F0702030302020204" pitchFamily="66" charset="0"/>
              </a:rPr>
              <a:t>10</a:t>
            </a:r>
            <a:r>
              <a:rPr lang="en-US" altLang="en-US" sz="1800">
                <a:latin typeface="Comic Sans MS" panose="030F0702030302020204" pitchFamily="66" charset="0"/>
              </a:rPr>
              <a:t>    a</a:t>
            </a:r>
            <a:r>
              <a:rPr lang="en-US" altLang="en-US" sz="1800" baseline="-25000">
                <a:latin typeface="Comic Sans MS" panose="030F0702030302020204" pitchFamily="66" charset="0"/>
              </a:rPr>
              <a:t>11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AD1B46F-9342-47BD-BAAE-0CEB8300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19415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xmlns="" id="{ED7F004C-6BF6-4D53-8222-1B52DF7C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593850"/>
            <a:ext cx="1143000" cy="99060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  <a:r>
              <a:rPr lang="en-US" altLang="en-US" sz="1800" baseline="-25000">
                <a:latin typeface="Comic Sans MS" panose="030F0702030302020204" pitchFamily="66" charset="0"/>
              </a:rPr>
              <a:t>00</a:t>
            </a:r>
            <a:r>
              <a:rPr lang="en-US" altLang="en-US" sz="1800">
                <a:latin typeface="Comic Sans MS" panose="030F0702030302020204" pitchFamily="66" charset="0"/>
              </a:rPr>
              <a:t>   b</a:t>
            </a:r>
            <a:r>
              <a:rPr lang="en-US" altLang="en-US" sz="1800" baseline="-25000">
                <a:latin typeface="Comic Sans MS" panose="030F0702030302020204" pitchFamily="66" charset="0"/>
              </a:rPr>
              <a:t>01</a:t>
            </a:r>
            <a:endParaRPr lang="en-US" altLang="en-US" sz="180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b</a:t>
            </a:r>
            <a:r>
              <a:rPr lang="en-US" altLang="en-US" sz="1800" baseline="-25000">
                <a:latin typeface="Comic Sans MS" panose="030F0702030302020204" pitchFamily="66" charset="0"/>
              </a:rPr>
              <a:t>10</a:t>
            </a:r>
            <a:r>
              <a:rPr lang="en-US" altLang="en-US" sz="1800">
                <a:latin typeface="Comic Sans MS" panose="030F0702030302020204" pitchFamily="66" charset="0"/>
              </a:rPr>
              <a:t>    b</a:t>
            </a:r>
            <a:r>
              <a:rPr lang="en-US" altLang="en-US" sz="1800" baseline="-25000">
                <a:latin typeface="Comic Sans MS" panose="030F0702030302020204" pitchFamily="66" charset="0"/>
              </a:rPr>
              <a:t>11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xmlns="" id="{92F85138-8F02-4164-9468-0006FF677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1590675"/>
            <a:ext cx="1143000" cy="99060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</a:t>
            </a:r>
            <a:r>
              <a:rPr lang="en-US" altLang="en-US" sz="1800" baseline="-25000">
                <a:latin typeface="Comic Sans MS" panose="030F0702030302020204" pitchFamily="66" charset="0"/>
              </a:rPr>
              <a:t>00</a:t>
            </a:r>
            <a:r>
              <a:rPr lang="en-US" altLang="en-US" sz="1800">
                <a:latin typeface="Comic Sans MS" panose="030F0702030302020204" pitchFamily="66" charset="0"/>
              </a:rPr>
              <a:t>    c</a:t>
            </a:r>
            <a:r>
              <a:rPr lang="en-US" altLang="en-US" sz="1800" baseline="-25000">
                <a:latin typeface="Comic Sans MS" panose="030F0702030302020204" pitchFamily="66" charset="0"/>
              </a:rPr>
              <a:t>01</a:t>
            </a:r>
            <a:endParaRPr lang="en-US" altLang="en-US" sz="180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</a:t>
            </a:r>
            <a:r>
              <a:rPr lang="en-US" altLang="en-US" sz="1800" baseline="-25000">
                <a:latin typeface="Comic Sans MS" panose="030F0702030302020204" pitchFamily="66" charset="0"/>
              </a:rPr>
              <a:t>10</a:t>
            </a:r>
            <a:r>
              <a:rPr lang="en-US" altLang="en-US" sz="1800">
                <a:latin typeface="Comic Sans MS" panose="030F0702030302020204" pitchFamily="66" charset="0"/>
              </a:rPr>
              <a:t>    c</a:t>
            </a:r>
            <a:r>
              <a:rPr lang="en-US" altLang="en-US" sz="1800" baseline="-25000">
                <a:latin typeface="Comic Sans MS" panose="030F0702030302020204" pitchFamily="66" charset="0"/>
              </a:rPr>
              <a:t>11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FB0AC01-8CCB-405D-9B05-B72B98F5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8" y="1838325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20" name="Double Bracket 19">
            <a:extLst>
              <a:ext uri="{FF2B5EF4-FFF2-40B4-BE49-F238E27FC236}">
                <a16:creationId xmlns:a16="http://schemas.microsoft.com/office/drawing/2014/main" xmlns="" id="{E13E3DA8-92EA-45AD-A4F0-636C6D21A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1514475"/>
            <a:ext cx="3200400" cy="126365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m</a:t>
            </a:r>
            <a:r>
              <a:rPr lang="en-US" altLang="en-US" sz="1800" baseline="-25000"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latin typeface="Comic Sans MS" panose="030F0702030302020204" pitchFamily="66" charset="0"/>
              </a:rPr>
              <a:t>+m</a:t>
            </a:r>
            <a:r>
              <a:rPr lang="en-US" altLang="en-US" sz="1800" baseline="-25000">
                <a:latin typeface="Comic Sans MS" panose="030F0702030302020204" pitchFamily="66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</a:rPr>
              <a:t>-m</a:t>
            </a:r>
            <a:r>
              <a:rPr lang="en-US" altLang="en-US" sz="1800" baseline="-25000">
                <a:latin typeface="Arial" panose="020B0604020202020204" pitchFamily="34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</a:rPr>
              <a:t>+m</a:t>
            </a:r>
            <a:r>
              <a:rPr lang="en-US" altLang="en-US" sz="1800" baseline="-25000">
                <a:latin typeface="Arial" panose="020B0604020202020204" pitchFamily="34" charset="0"/>
              </a:rPr>
              <a:t>7</a:t>
            </a:r>
            <a:r>
              <a:rPr lang="en-US" altLang="en-US" sz="1800">
                <a:latin typeface="Comic Sans MS" panose="030F0702030302020204" pitchFamily="66" charset="0"/>
              </a:rPr>
              <a:t>    m</a:t>
            </a:r>
            <a:r>
              <a:rPr lang="en-US" altLang="en-US" sz="1800" baseline="-25000">
                <a:latin typeface="Comic Sans MS" panose="030F0702030302020204" pitchFamily="66" charset="0"/>
              </a:rPr>
              <a:t>3</a:t>
            </a:r>
            <a:r>
              <a:rPr lang="en-US" altLang="en-US" sz="1800">
                <a:latin typeface="Comic Sans MS" panose="030F0702030302020204" pitchFamily="66" charset="0"/>
              </a:rPr>
              <a:t>+m</a:t>
            </a:r>
            <a:r>
              <a:rPr lang="en-US" altLang="en-US" sz="1800" baseline="-25000">
                <a:latin typeface="Comic Sans MS" panose="030F0702030302020204" pitchFamily="66" charset="0"/>
              </a:rPr>
              <a:t>5</a:t>
            </a:r>
            <a:endParaRPr lang="en-US" altLang="en-US" sz="180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+m</a:t>
            </a:r>
            <a:r>
              <a:rPr lang="en-US" altLang="en-US" sz="1800" baseline="-25000">
                <a:latin typeface="Arial" panose="020B0604020202020204" pitchFamily="34" charset="0"/>
              </a:rPr>
              <a:t>4                </a:t>
            </a:r>
            <a:r>
              <a:rPr lang="en-US" altLang="en-US" sz="1800"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+m</a:t>
            </a:r>
            <a:r>
              <a:rPr lang="en-US" altLang="en-US" sz="1800" baseline="-25000"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-m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+m</a:t>
            </a:r>
            <a:r>
              <a:rPr lang="en-US" altLang="en-US" sz="1800" baseline="-25000">
                <a:latin typeface="Arial" panose="020B0604020202020204" pitchFamily="34" charset="0"/>
              </a:rPr>
              <a:t>6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BB2C859-6C0B-439C-9C47-77D6CCB8C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90813"/>
            <a:ext cx="381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 = (a</a:t>
            </a:r>
            <a:r>
              <a:rPr lang="en-US" altLang="en-US" sz="1800" baseline="-25000">
                <a:latin typeface="Arial" panose="020B0604020202020204" pitchFamily="34" charset="0"/>
              </a:rPr>
              <a:t>00</a:t>
            </a:r>
            <a:r>
              <a:rPr lang="en-US" altLang="en-US" sz="1800">
                <a:latin typeface="Arial" panose="020B0604020202020204" pitchFamily="34" charset="0"/>
              </a:rPr>
              <a:t>+a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)*(b</a:t>
            </a:r>
            <a:r>
              <a:rPr lang="en-US" altLang="en-US" sz="1800" baseline="-25000">
                <a:latin typeface="Arial" panose="020B0604020202020204" pitchFamily="34" charset="0"/>
              </a:rPr>
              <a:t>00</a:t>
            </a:r>
            <a:r>
              <a:rPr lang="en-US" altLang="en-US" sz="1800">
                <a:latin typeface="Arial" panose="020B0604020202020204" pitchFamily="34" charset="0"/>
              </a:rPr>
              <a:t>+b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) = 35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7F77D3-82DE-4BDF-9DBD-02630AC95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952875"/>
            <a:ext cx="2516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</a:rPr>
              <a:t> = a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*(b</a:t>
            </a:r>
            <a:r>
              <a:rPr lang="en-US" altLang="en-US" sz="1800" baseline="-25000">
                <a:latin typeface="Arial" panose="020B0604020202020204" pitchFamily="34" charset="0"/>
              </a:rPr>
              <a:t>10</a:t>
            </a:r>
            <a:r>
              <a:rPr lang="en-US" altLang="en-US" sz="1800">
                <a:latin typeface="Arial" panose="020B0604020202020204" pitchFamily="34" charset="0"/>
              </a:rPr>
              <a:t>-b</a:t>
            </a:r>
            <a:r>
              <a:rPr lang="en-US" altLang="en-US" sz="1800" baseline="-25000">
                <a:latin typeface="Arial" panose="020B0604020202020204" pitchFamily="34" charset="0"/>
              </a:rPr>
              <a:t>00</a:t>
            </a:r>
            <a:r>
              <a:rPr lang="en-US" altLang="en-US" sz="1800">
                <a:latin typeface="Arial" panose="020B0604020202020204" pitchFamily="34" charset="0"/>
              </a:rPr>
              <a:t>) = -8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38FDC26-B996-46DB-8581-B53655770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4849813"/>
            <a:ext cx="3662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</a:rPr>
              <a:t> = (a</a:t>
            </a:r>
            <a:r>
              <a:rPr lang="en-US" altLang="en-US" sz="1800" baseline="-25000">
                <a:latin typeface="Arial" panose="020B0604020202020204" pitchFamily="34" charset="0"/>
              </a:rPr>
              <a:t>10</a:t>
            </a:r>
            <a:r>
              <a:rPr lang="en-US" altLang="en-US" sz="1800">
                <a:latin typeface="Arial" panose="020B0604020202020204" pitchFamily="34" charset="0"/>
              </a:rPr>
              <a:t>-a</a:t>
            </a:r>
            <a:r>
              <a:rPr lang="en-US" altLang="en-US" sz="1800" baseline="-25000">
                <a:latin typeface="Arial" panose="020B0604020202020204" pitchFamily="34" charset="0"/>
              </a:rPr>
              <a:t>00</a:t>
            </a:r>
            <a:r>
              <a:rPr lang="en-US" altLang="en-US" sz="1800">
                <a:latin typeface="Arial" panose="020B0604020202020204" pitchFamily="34" charset="0"/>
              </a:rPr>
              <a:t>)*(b</a:t>
            </a:r>
            <a:r>
              <a:rPr lang="en-US" altLang="en-US" sz="1800" baseline="-25000">
                <a:latin typeface="Arial" panose="020B0604020202020204" pitchFamily="34" charset="0"/>
              </a:rPr>
              <a:t>00</a:t>
            </a:r>
            <a:r>
              <a:rPr lang="en-US" altLang="en-US" sz="1800">
                <a:latin typeface="Arial" panose="020B0604020202020204" pitchFamily="34" charset="0"/>
              </a:rPr>
              <a:t>+b</a:t>
            </a:r>
            <a:r>
              <a:rPr lang="en-US" altLang="en-US" sz="1800" baseline="-25000">
                <a:latin typeface="Arial" panose="020B0604020202020204" pitchFamily="34" charset="0"/>
              </a:rPr>
              <a:t>01</a:t>
            </a:r>
            <a:r>
              <a:rPr lang="en-US" altLang="en-US" sz="1800">
                <a:latin typeface="Arial" panose="020B0604020202020204" pitchFamily="34" charset="0"/>
              </a:rPr>
              <a:t>) = 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B917B67-B2D2-435F-857F-400531A1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3059113"/>
            <a:ext cx="326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 = (a</a:t>
            </a:r>
            <a:r>
              <a:rPr lang="en-US" altLang="en-US" sz="1800" baseline="-25000">
                <a:latin typeface="Arial" panose="020B0604020202020204" pitchFamily="34" charset="0"/>
              </a:rPr>
              <a:t>10</a:t>
            </a:r>
            <a:r>
              <a:rPr lang="en-US" altLang="en-US" sz="1800">
                <a:latin typeface="Arial" panose="020B0604020202020204" pitchFamily="34" charset="0"/>
              </a:rPr>
              <a:t>+a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)*b</a:t>
            </a:r>
            <a:r>
              <a:rPr lang="en-US" altLang="en-US" sz="1800" baseline="-25000">
                <a:latin typeface="Arial" panose="020B0604020202020204" pitchFamily="34" charset="0"/>
              </a:rPr>
              <a:t>00 </a:t>
            </a:r>
            <a:r>
              <a:rPr lang="en-US" altLang="en-US" sz="1800">
                <a:latin typeface="Arial" panose="020B0604020202020204" pitchFamily="34" charset="0"/>
              </a:rPr>
              <a:t>=21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B5016B2-9EBB-4C60-BAF3-27668F0A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478338"/>
            <a:ext cx="280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</a:rPr>
              <a:t> = (a</a:t>
            </a:r>
            <a:r>
              <a:rPr lang="en-US" altLang="en-US" sz="1800" baseline="-25000">
                <a:latin typeface="Arial" panose="020B0604020202020204" pitchFamily="34" charset="0"/>
              </a:rPr>
              <a:t>00</a:t>
            </a:r>
            <a:r>
              <a:rPr lang="en-US" altLang="en-US" sz="1800">
                <a:latin typeface="Arial" panose="020B0604020202020204" pitchFamily="34" charset="0"/>
              </a:rPr>
              <a:t>+a</a:t>
            </a:r>
            <a:r>
              <a:rPr lang="en-US" altLang="en-US" sz="1800" baseline="-25000">
                <a:latin typeface="Arial" panose="020B0604020202020204" pitchFamily="34" charset="0"/>
              </a:rPr>
              <a:t>01</a:t>
            </a:r>
            <a:r>
              <a:rPr lang="en-US" altLang="en-US" sz="1800">
                <a:latin typeface="Arial" panose="020B0604020202020204" pitchFamily="34" charset="0"/>
              </a:rPr>
              <a:t>)*b</a:t>
            </a:r>
            <a:r>
              <a:rPr lang="en-US" altLang="en-US" sz="1800" baseline="-25000">
                <a:latin typeface="Arial" panose="020B0604020202020204" pitchFamily="34" charset="0"/>
              </a:rPr>
              <a:t>11 </a:t>
            </a:r>
            <a:r>
              <a:rPr lang="en-US" altLang="en-US" sz="1800">
                <a:latin typeface="Arial" panose="020B0604020202020204" pitchFamily="34" charset="0"/>
              </a:rPr>
              <a:t>= 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B240E3F-6D4C-4CA5-8AE3-8F791488F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256213"/>
            <a:ext cx="329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</a:rPr>
              <a:t>7</a:t>
            </a:r>
            <a:r>
              <a:rPr lang="en-US" altLang="en-US" sz="1800">
                <a:latin typeface="Arial" panose="020B0604020202020204" pitchFamily="34" charset="0"/>
              </a:rPr>
              <a:t> = (a</a:t>
            </a:r>
            <a:r>
              <a:rPr lang="en-US" altLang="en-US" sz="1800" baseline="-25000">
                <a:latin typeface="Arial" panose="020B0604020202020204" pitchFamily="34" charset="0"/>
              </a:rPr>
              <a:t>01</a:t>
            </a:r>
            <a:r>
              <a:rPr lang="en-US" altLang="en-US" sz="1800">
                <a:latin typeface="Arial" panose="020B0604020202020204" pitchFamily="34" charset="0"/>
              </a:rPr>
              <a:t>-a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)*(b</a:t>
            </a:r>
            <a:r>
              <a:rPr lang="en-US" altLang="en-US" sz="1800" baseline="-25000">
                <a:latin typeface="Arial" panose="020B0604020202020204" pitchFamily="34" charset="0"/>
              </a:rPr>
              <a:t>10</a:t>
            </a:r>
            <a:r>
              <a:rPr lang="en-US" altLang="en-US" sz="1800">
                <a:latin typeface="Arial" panose="020B0604020202020204" pitchFamily="34" charset="0"/>
              </a:rPr>
              <a:t>+b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) = -10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E1D46C7-A3ED-4803-BD17-4B4B40EFB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3503613"/>
            <a:ext cx="295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 = a</a:t>
            </a:r>
            <a:r>
              <a:rPr lang="en-US" altLang="en-US" sz="1800" baseline="-25000">
                <a:latin typeface="Arial" panose="020B0604020202020204" pitchFamily="34" charset="0"/>
              </a:rPr>
              <a:t>00</a:t>
            </a:r>
            <a:r>
              <a:rPr lang="en-US" altLang="en-US" sz="1800">
                <a:latin typeface="Arial" panose="020B0604020202020204" pitchFamily="34" charset="0"/>
              </a:rPr>
              <a:t>*(b</a:t>
            </a:r>
            <a:r>
              <a:rPr lang="en-US" altLang="en-US" sz="1800" baseline="-25000">
                <a:latin typeface="Arial" panose="020B0604020202020204" pitchFamily="34" charset="0"/>
              </a:rPr>
              <a:t>01</a:t>
            </a:r>
            <a:r>
              <a:rPr lang="en-US" altLang="en-US" sz="1800">
                <a:latin typeface="Arial" panose="020B0604020202020204" pitchFamily="34" charset="0"/>
              </a:rPr>
              <a:t>-b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C92786E-872C-4EA5-B303-9F220C4F4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4610101"/>
            <a:ext cx="29803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7 </a:t>
            </a:r>
            <a:r>
              <a:rPr lang="en-US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multiplications</a:t>
            </a: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18 </a:t>
            </a:r>
            <a:r>
              <a:rPr lang="en-US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additions/subtractions</a:t>
            </a: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xmlns="" id="{B96A04E6-E2B0-4E9D-80D3-8854EE72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5" y="3046413"/>
            <a:ext cx="3641725" cy="990600"/>
          </a:xfrm>
          <a:prstGeom prst="bracketPair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35-8-12-10=5   1+12=13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21-8=13             35+1-21+16=31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 animBg="1"/>
      <p:bldP spid="18" grpId="0" animBg="1"/>
      <p:bldP spid="19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xmlns="" id="{D3B0FF6C-EBB5-4D8F-824A-CFEA998C2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825" y="415925"/>
            <a:ext cx="6858000" cy="358775"/>
          </a:xfrm>
        </p:spPr>
        <p:txBody>
          <a:bodyPr/>
          <a:lstStyle/>
          <a:p>
            <a:pPr eaLnBrk="1" hangingPunct="1"/>
            <a:r>
              <a:rPr lang="en-IN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STRESSEN’S MATRIX MULTIPLICATION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58ABB04-7405-420E-9A55-EF69B419F5D4}"/>
              </a:ext>
            </a:extLst>
          </p:cNvPr>
          <p:cNvGraphicFramePr>
            <a:graphicFrameLocks noGrp="1"/>
          </p:cNvGraphicFramePr>
          <p:nvPr/>
        </p:nvGraphicFramePr>
        <p:xfrm>
          <a:off x="1384300" y="1144588"/>
          <a:ext cx="1704976" cy="1127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2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2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62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62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97" marR="68597" marT="34217" marB="3421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97" marR="68597" marT="34217" marB="3421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97" marR="68597" marT="34217" marB="3421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97" marR="68597" marT="34217" marB="3421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78A99AB6-299A-47EB-992D-6554A49E3215}"/>
              </a:ext>
            </a:extLst>
          </p:cNvPr>
          <p:cNvGraphicFramePr>
            <a:graphicFrameLocks noGrp="1"/>
          </p:cNvGraphicFramePr>
          <p:nvPr/>
        </p:nvGraphicFramePr>
        <p:xfrm>
          <a:off x="4008438" y="1130300"/>
          <a:ext cx="1695452" cy="115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68" marR="68568" marT="34307" marB="3430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68" marR="68568" marT="34307" marB="3430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Double Brace 6">
            <a:extLst>
              <a:ext uri="{FF2B5EF4-FFF2-40B4-BE49-F238E27FC236}">
                <a16:creationId xmlns:a16="http://schemas.microsoft.com/office/drawing/2014/main" xmlns="" id="{B5816E96-6E90-43C8-95A7-115CAE518388}"/>
              </a:ext>
            </a:extLst>
          </p:cNvPr>
          <p:cNvSpPr/>
          <p:nvPr/>
        </p:nvSpPr>
        <p:spPr>
          <a:xfrm>
            <a:off x="1139825" y="1004888"/>
            <a:ext cx="2078038" cy="1444625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xmlns="" id="{1621E9D4-6261-49A1-8F79-BA0588584836}"/>
              </a:ext>
            </a:extLst>
          </p:cNvPr>
          <p:cNvSpPr/>
          <p:nvPr/>
        </p:nvSpPr>
        <p:spPr>
          <a:xfrm>
            <a:off x="3768725" y="1049338"/>
            <a:ext cx="2078038" cy="1444625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7687" name="TextBox 8">
            <a:extLst>
              <a:ext uri="{FF2B5EF4-FFF2-40B4-BE49-F238E27FC236}">
                <a16:creationId xmlns:a16="http://schemas.microsoft.com/office/drawing/2014/main" xmlns="" id="{68AEE639-0C64-4F1C-ABEC-BF2E496DB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1671638"/>
            <a:ext cx="1619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7688" name="TextBox 9">
            <a:extLst>
              <a:ext uri="{FF2B5EF4-FFF2-40B4-BE49-F238E27FC236}">
                <a16:creationId xmlns:a16="http://schemas.microsoft.com/office/drawing/2014/main" xmlns="" id="{A9A170AB-9235-4DA2-9C5B-FF565C12E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3" y="1708150"/>
            <a:ext cx="1619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xmlns="" id="{0611472E-0E26-4546-AEDC-7270FDFC5903}"/>
              </a:ext>
            </a:extLst>
          </p:cNvPr>
          <p:cNvSpPr/>
          <p:nvPr/>
        </p:nvSpPr>
        <p:spPr>
          <a:xfrm>
            <a:off x="6489700" y="1042988"/>
            <a:ext cx="2078038" cy="1446212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CF4C4ED-4ADF-4BD6-AAE3-4AEE7C0A99FB}"/>
              </a:ext>
            </a:extLst>
          </p:cNvPr>
          <p:cNvCxnSpPr/>
          <p:nvPr/>
        </p:nvCxnSpPr>
        <p:spPr>
          <a:xfrm>
            <a:off x="2133600" y="930275"/>
            <a:ext cx="0" cy="14970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7276C96-684F-444B-92B9-F30F8FFFB81B}"/>
              </a:ext>
            </a:extLst>
          </p:cNvPr>
          <p:cNvCxnSpPr>
            <a:endCxn id="4" idx="3"/>
          </p:cNvCxnSpPr>
          <p:nvPr/>
        </p:nvCxnSpPr>
        <p:spPr>
          <a:xfrm flipV="1">
            <a:off x="1384300" y="1708176"/>
            <a:ext cx="1704976" cy="17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14E25B1-17EF-416D-8A75-96D173233B41}"/>
              </a:ext>
            </a:extLst>
          </p:cNvPr>
          <p:cNvCxnSpPr/>
          <p:nvPr/>
        </p:nvCxnSpPr>
        <p:spPr>
          <a:xfrm>
            <a:off x="4648200" y="1022350"/>
            <a:ext cx="0" cy="149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6E93C7B-66C1-4D31-BD7D-981455D6315C}"/>
              </a:ext>
            </a:extLst>
          </p:cNvPr>
          <p:cNvCxnSpPr/>
          <p:nvPr/>
        </p:nvCxnSpPr>
        <p:spPr>
          <a:xfrm flipV="1">
            <a:off x="3967163" y="1714500"/>
            <a:ext cx="1704975" cy="20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94" name="TextBox 17">
            <a:extLst>
              <a:ext uri="{FF2B5EF4-FFF2-40B4-BE49-F238E27FC236}">
                <a16:creationId xmlns:a16="http://schemas.microsoft.com/office/drawing/2014/main" xmlns="" id="{9E74C254-5902-4DB4-9AF8-6F1D7746D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2935288"/>
            <a:ext cx="381793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P1 = (A11+ A22)(B11+B22)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P2 = (A21 + A22) * B11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P3 = A11 * (B12 - B22)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P4 = A22 * (B21 - B11)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P5 = (A11 + A12) * B22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P6 = (A21 - A11) * (B11 + B12)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P7 = (A12 - A22) * (B21 + B22) </a:t>
            </a:r>
          </a:p>
        </p:txBody>
      </p:sp>
      <p:sp>
        <p:nvSpPr>
          <p:cNvPr id="27695" name="TextBox 18">
            <a:extLst>
              <a:ext uri="{FF2B5EF4-FFF2-40B4-BE49-F238E27FC236}">
                <a16:creationId xmlns:a16="http://schemas.microsoft.com/office/drawing/2014/main" xmlns="" id="{BCACEDAA-C18E-4239-A51D-C7813A69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2898775"/>
            <a:ext cx="27733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C11 = P1 + P4 - P5 + P7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C12 = P3 + P5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C21 = P2 + P4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C22 = P1 + P3 - P2 + P6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xmlns="" id="{F555E7C9-9AEF-40C7-8480-E48E69FBF7FD}"/>
              </a:ext>
            </a:extLst>
          </p:cNvPr>
          <p:cNvGraphicFramePr>
            <a:graphicFrameLocks noGrp="1"/>
          </p:cNvGraphicFramePr>
          <p:nvPr/>
        </p:nvGraphicFramePr>
        <p:xfrm>
          <a:off x="6757988" y="1111250"/>
          <a:ext cx="1704976" cy="1127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2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2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62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62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97" marR="68597" marT="34217" marB="3421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97" marR="68597" marT="34217" marB="3421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97" marR="68597" marT="34217" marB="3421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97" marR="68597" marT="34217" marB="34217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97" marR="68597" marT="34217" marB="3421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xmlns="" id="{6C58CCEF-6B94-4929-91E7-12F49092B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825" y="447675"/>
            <a:ext cx="6858000" cy="358775"/>
          </a:xfrm>
        </p:spPr>
        <p:txBody>
          <a:bodyPr/>
          <a:lstStyle/>
          <a:p>
            <a:pPr eaLnBrk="1" hangingPunct="1"/>
            <a:r>
              <a:rPr lang="en-IN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STRESSEN’S MATRIX MULTIPLICATION</a:t>
            </a:r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xmlns="" id="{D9B3FE29-7CA4-48C3-B883-EB916623780E}"/>
              </a:ext>
            </a:extLst>
          </p:cNvPr>
          <p:cNvSpPr/>
          <p:nvPr/>
        </p:nvSpPr>
        <p:spPr>
          <a:xfrm>
            <a:off x="1516063" y="1096963"/>
            <a:ext cx="803275" cy="674687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8676" name="TextBox 17">
            <a:extLst>
              <a:ext uri="{FF2B5EF4-FFF2-40B4-BE49-F238E27FC236}">
                <a16:creationId xmlns:a16="http://schemas.microsoft.com/office/drawing/2014/main" xmlns="" id="{1071357F-3811-45D3-9207-A507C27E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3365500"/>
            <a:ext cx="40798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P1 = (A11+ A22)(B11+B22)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P2 = (A21 + A22) * B11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P3 = A11 * (B12 - B22)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P4 = A22 * (B21 - B11)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P5 = (A11 + A12) * B22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P6 = (A21 - A11) * (B11 + B12)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rgbClr val="002060"/>
                </a:solidFill>
              </a:rPr>
              <a:t>P7 = (A12 - A22) * (B21 + B22) </a:t>
            </a:r>
          </a:p>
        </p:txBody>
      </p:sp>
      <p:sp>
        <p:nvSpPr>
          <p:cNvPr id="28677" name="TextBox 18">
            <a:extLst>
              <a:ext uri="{FF2B5EF4-FFF2-40B4-BE49-F238E27FC236}">
                <a16:creationId xmlns:a16="http://schemas.microsoft.com/office/drawing/2014/main" xmlns="" id="{3C108334-61A4-4B9F-9437-2B3DA2C7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73450"/>
            <a:ext cx="2724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C11 = P1 + P4 - P5 + P7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C12 = P3 + P5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C21 = P2 + P4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solidFill>
                  <a:srgbClr val="00B050"/>
                </a:solidFill>
              </a:rPr>
              <a:t>C22 = P1 + P3 - P2 + P6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A4F84E3E-19D6-4455-8CE4-3355E8FA8E4B}"/>
              </a:ext>
            </a:extLst>
          </p:cNvPr>
          <p:cNvGraphicFramePr>
            <a:graphicFrameLocks noGrp="1"/>
          </p:cNvGraphicFramePr>
          <p:nvPr/>
        </p:nvGraphicFramePr>
        <p:xfrm>
          <a:off x="1606550" y="1139825"/>
          <a:ext cx="776288" cy="56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600" marR="68600" marT="34215" marB="34215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600" marR="68600" marT="34215" marB="3421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600" marR="68600" marT="34215" marB="34215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600" marR="68600" marT="34215" marB="3421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83" name="TextBox 13">
            <a:extLst>
              <a:ext uri="{FF2B5EF4-FFF2-40B4-BE49-F238E27FC236}">
                <a16:creationId xmlns:a16="http://schemas.microsoft.com/office/drawing/2014/main" xmlns="" id="{63D62E9B-F0EA-4EF1-8779-7A3B689BF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223963"/>
            <a:ext cx="527050" cy="508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A11</a:t>
            </a:r>
            <a:r>
              <a:rPr lang="en-IN" altLang="en-US" sz="1350" dirty="0"/>
              <a:t>=</a:t>
            </a:r>
          </a:p>
        </p:txBody>
      </p:sp>
      <p:sp>
        <p:nvSpPr>
          <p:cNvPr id="20" name="Double Brace 19">
            <a:extLst>
              <a:ext uri="{FF2B5EF4-FFF2-40B4-BE49-F238E27FC236}">
                <a16:creationId xmlns:a16="http://schemas.microsoft.com/office/drawing/2014/main" xmlns="" id="{A056E8F6-8468-437E-9D77-2E6FE8833FB0}"/>
              </a:ext>
            </a:extLst>
          </p:cNvPr>
          <p:cNvSpPr/>
          <p:nvPr/>
        </p:nvSpPr>
        <p:spPr>
          <a:xfrm>
            <a:off x="2971800" y="1074738"/>
            <a:ext cx="801688" cy="673100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FA12F9EE-8590-470C-A1EF-EA75C2C22E85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1147763"/>
          <a:ext cx="777876" cy="56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740" marR="68740" marT="34356" marB="34356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740" marR="68740" marT="34356" marB="3435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740" marR="68740" marT="34356" marB="34356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740" marR="68740" marT="34356" marB="3435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90" name="TextBox 21">
            <a:extLst>
              <a:ext uri="{FF2B5EF4-FFF2-40B4-BE49-F238E27FC236}">
                <a16:creationId xmlns:a16="http://schemas.microsoft.com/office/drawing/2014/main" xmlns="" id="{8C93AFD6-F214-4E3B-8B03-214A553E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1273175"/>
            <a:ext cx="527050" cy="508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A12</a:t>
            </a:r>
            <a:r>
              <a:rPr lang="en-IN" altLang="en-US" sz="1350"/>
              <a:t>=</a:t>
            </a:r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xmlns="" id="{0E511F70-EED7-4FED-A35C-B3435675204F}"/>
              </a:ext>
            </a:extLst>
          </p:cNvPr>
          <p:cNvSpPr/>
          <p:nvPr/>
        </p:nvSpPr>
        <p:spPr>
          <a:xfrm>
            <a:off x="4627563" y="1085850"/>
            <a:ext cx="801687" cy="671513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xmlns="" id="{A7F15557-235F-460A-8AE4-98B6BE6C93E8}"/>
              </a:ext>
            </a:extLst>
          </p:cNvPr>
          <p:cNvGraphicFramePr>
            <a:graphicFrameLocks noGrp="1"/>
          </p:cNvGraphicFramePr>
          <p:nvPr/>
        </p:nvGraphicFramePr>
        <p:xfrm>
          <a:off x="4725988" y="1147763"/>
          <a:ext cx="777876" cy="56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740" marR="68740" marT="34356" marB="34356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740" marR="68740" marT="34356" marB="3435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740" marR="68740" marT="34356" marB="34356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740" marR="68740" marT="34356" marB="3435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97" name="TextBox 24">
            <a:extLst>
              <a:ext uri="{FF2B5EF4-FFF2-40B4-BE49-F238E27FC236}">
                <a16:creationId xmlns:a16="http://schemas.microsoft.com/office/drawing/2014/main" xmlns="" id="{FB055794-3B40-44D5-AF5B-E9FB5DCE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8" y="1284288"/>
            <a:ext cx="528637" cy="508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A21</a:t>
            </a:r>
            <a:r>
              <a:rPr lang="en-IN" altLang="en-US" sz="1350"/>
              <a:t>=</a:t>
            </a:r>
          </a:p>
        </p:txBody>
      </p:sp>
      <p:sp>
        <p:nvSpPr>
          <p:cNvPr id="26" name="Double Brace 25">
            <a:extLst>
              <a:ext uri="{FF2B5EF4-FFF2-40B4-BE49-F238E27FC236}">
                <a16:creationId xmlns:a16="http://schemas.microsoft.com/office/drawing/2014/main" xmlns="" id="{5F186F4B-A22E-49DA-965E-3E20A709DE9F}"/>
              </a:ext>
            </a:extLst>
          </p:cNvPr>
          <p:cNvSpPr/>
          <p:nvPr/>
        </p:nvSpPr>
        <p:spPr>
          <a:xfrm>
            <a:off x="6199188" y="1085850"/>
            <a:ext cx="803275" cy="671513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xmlns="" id="{C7E130F0-38A3-425F-BD42-FE9C2844433D}"/>
              </a:ext>
            </a:extLst>
          </p:cNvPr>
          <p:cNvGraphicFramePr>
            <a:graphicFrameLocks noGrp="1"/>
          </p:cNvGraphicFramePr>
          <p:nvPr/>
        </p:nvGraphicFramePr>
        <p:xfrm>
          <a:off x="6288088" y="1116013"/>
          <a:ext cx="777876" cy="563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740" marR="68740" marT="34222" marB="34222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740" marR="68740" marT="34222" marB="3422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740" marR="68740" marT="34222" marB="34222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740" marR="68740" marT="34222" marB="3422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04" name="TextBox 27">
            <a:extLst>
              <a:ext uri="{FF2B5EF4-FFF2-40B4-BE49-F238E27FC236}">
                <a16:creationId xmlns:a16="http://schemas.microsoft.com/office/drawing/2014/main" xmlns="" id="{3F9DFBD7-0EA1-4C03-AC03-EF976F97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1284288"/>
            <a:ext cx="527050" cy="508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A22</a:t>
            </a:r>
            <a:r>
              <a:rPr lang="en-IN" altLang="en-US" sz="1350"/>
              <a:t>=</a:t>
            </a:r>
          </a:p>
        </p:txBody>
      </p:sp>
      <p:sp>
        <p:nvSpPr>
          <p:cNvPr id="29" name="Double Brace 28">
            <a:extLst>
              <a:ext uri="{FF2B5EF4-FFF2-40B4-BE49-F238E27FC236}">
                <a16:creationId xmlns:a16="http://schemas.microsoft.com/office/drawing/2014/main" xmlns="" id="{30C25BB5-54DA-4B46-B4EB-86FCA41844B0}"/>
              </a:ext>
            </a:extLst>
          </p:cNvPr>
          <p:cNvSpPr/>
          <p:nvPr/>
        </p:nvSpPr>
        <p:spPr>
          <a:xfrm>
            <a:off x="1630363" y="1960563"/>
            <a:ext cx="803275" cy="673100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3544C827-681D-4DC4-BE57-A44C83AC88AE}"/>
              </a:ext>
            </a:extLst>
          </p:cNvPr>
          <p:cNvGraphicFramePr>
            <a:graphicFrameLocks noGrp="1"/>
          </p:cNvGraphicFramePr>
          <p:nvPr/>
        </p:nvGraphicFramePr>
        <p:xfrm>
          <a:off x="1720850" y="2003425"/>
          <a:ext cx="776288" cy="56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600" marR="68600" marT="34215" marB="34215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215" marB="3421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215" marB="34215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600" marR="68600" marT="34215" marB="3421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11" name="TextBox 30">
            <a:extLst>
              <a:ext uri="{FF2B5EF4-FFF2-40B4-BE49-F238E27FC236}">
                <a16:creationId xmlns:a16="http://schemas.microsoft.com/office/drawing/2014/main" xmlns="" id="{72CA470E-FF02-4023-A784-BB0501BF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159000"/>
            <a:ext cx="528638" cy="508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B11</a:t>
            </a:r>
            <a:r>
              <a:rPr lang="en-IN" altLang="en-US" sz="1350" dirty="0"/>
              <a:t>=</a:t>
            </a:r>
          </a:p>
        </p:txBody>
      </p:sp>
      <p:sp>
        <p:nvSpPr>
          <p:cNvPr id="32" name="Double Brace 31">
            <a:extLst>
              <a:ext uri="{FF2B5EF4-FFF2-40B4-BE49-F238E27FC236}">
                <a16:creationId xmlns:a16="http://schemas.microsoft.com/office/drawing/2014/main" xmlns="" id="{6C90729C-255C-466D-9434-BD08585FD484}"/>
              </a:ext>
            </a:extLst>
          </p:cNvPr>
          <p:cNvSpPr/>
          <p:nvPr/>
        </p:nvSpPr>
        <p:spPr>
          <a:xfrm>
            <a:off x="3076575" y="1939925"/>
            <a:ext cx="801688" cy="673100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44B796C1-87D4-4AF8-9395-DF06E474203C}"/>
              </a:ext>
            </a:extLst>
          </p:cNvPr>
          <p:cNvGraphicFramePr>
            <a:graphicFrameLocks noGrp="1"/>
          </p:cNvGraphicFramePr>
          <p:nvPr/>
        </p:nvGraphicFramePr>
        <p:xfrm>
          <a:off x="3165475" y="1971675"/>
          <a:ext cx="776288" cy="56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215" marB="34215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215" marB="3421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215" marB="34215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215" marB="3421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18" name="TextBox 33">
            <a:extLst>
              <a:ext uri="{FF2B5EF4-FFF2-40B4-BE49-F238E27FC236}">
                <a16:creationId xmlns:a16="http://schemas.microsoft.com/office/drawing/2014/main" xmlns="" id="{B078A6D2-60A1-4D13-9D1D-5A04E5224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2147888"/>
            <a:ext cx="527050" cy="508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B12</a:t>
            </a:r>
            <a:r>
              <a:rPr lang="en-IN" altLang="en-US" sz="1350"/>
              <a:t>=</a:t>
            </a: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xmlns="" id="{F3E80786-A51A-49BA-8C0C-777D8FC62DAF}"/>
              </a:ext>
            </a:extLst>
          </p:cNvPr>
          <p:cNvSpPr/>
          <p:nvPr/>
        </p:nvSpPr>
        <p:spPr>
          <a:xfrm>
            <a:off x="4616450" y="1928813"/>
            <a:ext cx="801688" cy="673100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3FB60504-354A-4E34-A8A8-88433FE7156D}"/>
              </a:ext>
            </a:extLst>
          </p:cNvPr>
          <p:cNvGraphicFramePr>
            <a:graphicFrameLocks noGrp="1"/>
          </p:cNvGraphicFramePr>
          <p:nvPr/>
        </p:nvGraphicFramePr>
        <p:xfrm>
          <a:off x="4684713" y="1981200"/>
          <a:ext cx="776288" cy="56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356" marB="34356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356" marB="3435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356" marB="34356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356" marB="3435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5" name="TextBox 36">
            <a:extLst>
              <a:ext uri="{FF2B5EF4-FFF2-40B4-BE49-F238E27FC236}">
                <a16:creationId xmlns:a16="http://schemas.microsoft.com/office/drawing/2014/main" xmlns="" id="{49221EE8-7E78-4AEC-865B-705EB580A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8" y="2128838"/>
            <a:ext cx="528637" cy="508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B21</a:t>
            </a:r>
            <a:r>
              <a:rPr lang="en-IN" altLang="en-US" sz="1350"/>
              <a:t>=</a:t>
            </a:r>
          </a:p>
        </p:txBody>
      </p:sp>
      <p:sp>
        <p:nvSpPr>
          <p:cNvPr id="38" name="Double Brace 37">
            <a:extLst>
              <a:ext uri="{FF2B5EF4-FFF2-40B4-BE49-F238E27FC236}">
                <a16:creationId xmlns:a16="http://schemas.microsoft.com/office/drawing/2014/main" xmlns="" id="{2239C22B-AC16-4654-8387-EC67E7830C4D}"/>
              </a:ext>
            </a:extLst>
          </p:cNvPr>
          <p:cNvSpPr/>
          <p:nvPr/>
        </p:nvSpPr>
        <p:spPr>
          <a:xfrm>
            <a:off x="6135688" y="1928813"/>
            <a:ext cx="803275" cy="673100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E073959A-31CD-4840-80B0-0AE40831629C}"/>
              </a:ext>
            </a:extLst>
          </p:cNvPr>
          <p:cNvGraphicFramePr>
            <a:graphicFrameLocks noGrp="1"/>
          </p:cNvGraphicFramePr>
          <p:nvPr/>
        </p:nvGraphicFramePr>
        <p:xfrm>
          <a:off x="6215063" y="1992313"/>
          <a:ext cx="776288" cy="56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600" marR="68600" marT="34215" marB="34215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215" marB="3421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600" marR="68600" marT="34215" marB="34215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600" marR="68600" marT="34215" marB="3421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32" name="TextBox 39">
            <a:extLst>
              <a:ext uri="{FF2B5EF4-FFF2-40B4-BE49-F238E27FC236}">
                <a16:creationId xmlns:a16="http://schemas.microsoft.com/office/drawing/2014/main" xmlns="" id="{5283A7D7-3483-4AEB-AC64-CD40482EC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2138363"/>
            <a:ext cx="527050" cy="508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B22</a:t>
            </a:r>
            <a:r>
              <a:rPr lang="en-IN" altLang="en-US" sz="135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xmlns="" id="{A7A5D5ED-97BC-4604-A6BE-513CFED2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875" y="646113"/>
            <a:ext cx="6858000" cy="357187"/>
          </a:xfrm>
        </p:spPr>
        <p:txBody>
          <a:bodyPr/>
          <a:lstStyle/>
          <a:p>
            <a:pPr eaLnBrk="1" hangingPunct="1"/>
            <a:r>
              <a:rPr lang="en-IN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STRESSEN’S MATRIX MULTIPLICATION</a:t>
            </a:r>
          </a:p>
        </p:txBody>
      </p:sp>
      <p:sp>
        <p:nvSpPr>
          <p:cNvPr id="30723" name="TextBox 18">
            <a:extLst>
              <a:ext uri="{FF2B5EF4-FFF2-40B4-BE49-F238E27FC236}">
                <a16:creationId xmlns:a16="http://schemas.microsoft.com/office/drawing/2014/main" xmlns="" id="{E1D5477F-0CE1-4EF5-8A35-AC31E9670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3241675"/>
            <a:ext cx="4737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400">
                <a:solidFill>
                  <a:srgbClr val="00B050"/>
                </a:solidFill>
              </a:rPr>
              <a:t>C11 = A11+B11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400">
                <a:solidFill>
                  <a:srgbClr val="00B050"/>
                </a:solidFill>
              </a:rPr>
              <a:t>C12 = A12+B12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400">
                <a:solidFill>
                  <a:srgbClr val="00B050"/>
                </a:solidFill>
              </a:rPr>
              <a:t>C21 = A21+B21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400">
                <a:solidFill>
                  <a:srgbClr val="00B050"/>
                </a:solidFill>
              </a:rPr>
              <a:t>C22 = A22+B22</a:t>
            </a:r>
          </a:p>
        </p:txBody>
      </p:sp>
      <p:sp>
        <p:nvSpPr>
          <p:cNvPr id="41" name="Double Brace 40">
            <a:extLst>
              <a:ext uri="{FF2B5EF4-FFF2-40B4-BE49-F238E27FC236}">
                <a16:creationId xmlns:a16="http://schemas.microsoft.com/office/drawing/2014/main" xmlns="" id="{F12ADA53-9D99-4FC1-A88B-CE90401AB65F}"/>
              </a:ext>
            </a:extLst>
          </p:cNvPr>
          <p:cNvSpPr/>
          <p:nvPr/>
        </p:nvSpPr>
        <p:spPr>
          <a:xfrm>
            <a:off x="1866900" y="1625600"/>
            <a:ext cx="1171575" cy="71913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xmlns="" id="{C9C3AA54-C24F-4CD0-9ECE-E6E445AF42E4}"/>
              </a:ext>
            </a:extLst>
          </p:cNvPr>
          <p:cNvGraphicFramePr>
            <a:graphicFrameLocks noGrp="1"/>
          </p:cNvGraphicFramePr>
          <p:nvPr/>
        </p:nvGraphicFramePr>
        <p:xfrm>
          <a:off x="2014538" y="1670050"/>
          <a:ext cx="949326" cy="695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</a:p>
                  </a:txBody>
                  <a:tcPr marL="68563" marR="68563" marT="34234" marB="34234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</a:p>
                  </a:txBody>
                  <a:tcPr marL="68563" marR="68563" marT="34234" marB="3423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A21</a:t>
                      </a:r>
                    </a:p>
                  </a:txBody>
                  <a:tcPr marL="68563" marR="68563" marT="34234" marB="34234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A22</a:t>
                      </a:r>
                    </a:p>
                  </a:txBody>
                  <a:tcPr marL="68563" marR="68563" marT="34234" marB="3423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30" name="TextBox 3">
            <a:extLst>
              <a:ext uri="{FF2B5EF4-FFF2-40B4-BE49-F238E27FC236}">
                <a16:creationId xmlns:a16="http://schemas.microsoft.com/office/drawing/2014/main" xmlns="" id="{140F77A1-E825-4C3D-A0AB-3CC182474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1858963"/>
            <a:ext cx="220663" cy="300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/>
              <a:t>+</a:t>
            </a:r>
          </a:p>
        </p:txBody>
      </p:sp>
      <p:sp>
        <p:nvSpPr>
          <p:cNvPr id="5131" name="TextBox 47">
            <a:extLst>
              <a:ext uri="{FF2B5EF4-FFF2-40B4-BE49-F238E27FC236}">
                <a16:creationId xmlns:a16="http://schemas.microsoft.com/office/drawing/2014/main" xmlns="" id="{C652DE5B-3DA0-4A82-B5B8-33CD96E2B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36738"/>
            <a:ext cx="222250" cy="300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IN" altLang="en-US" sz="1350"/>
              <a:t>=</a:t>
            </a:r>
          </a:p>
        </p:txBody>
      </p:sp>
      <p:sp>
        <p:nvSpPr>
          <p:cNvPr id="49" name="Double Brace 48">
            <a:extLst>
              <a:ext uri="{FF2B5EF4-FFF2-40B4-BE49-F238E27FC236}">
                <a16:creationId xmlns:a16="http://schemas.microsoft.com/office/drawing/2014/main" xmlns="" id="{83A2D6A9-F5E7-4376-AAD1-D89D67FC151A}"/>
              </a:ext>
            </a:extLst>
          </p:cNvPr>
          <p:cNvSpPr/>
          <p:nvPr/>
        </p:nvSpPr>
        <p:spPr>
          <a:xfrm>
            <a:off x="3489325" y="1612900"/>
            <a:ext cx="1171575" cy="71913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xmlns="" id="{6A5DC436-3412-43B4-96F6-5F01FF6728E8}"/>
              </a:ext>
            </a:extLst>
          </p:cNvPr>
          <p:cNvGraphicFramePr>
            <a:graphicFrameLocks noGrp="1"/>
          </p:cNvGraphicFramePr>
          <p:nvPr/>
        </p:nvGraphicFramePr>
        <p:xfrm>
          <a:off x="3636963" y="1655763"/>
          <a:ext cx="950912" cy="69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4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4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8456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B11</a:t>
                      </a:r>
                    </a:p>
                  </a:txBody>
                  <a:tcPr marL="68677" marR="68677" marT="34312" marB="34312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B12</a:t>
                      </a:r>
                    </a:p>
                  </a:txBody>
                  <a:tcPr marL="68677" marR="68677" marT="34312" marB="3431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B21</a:t>
                      </a:r>
                    </a:p>
                  </a:txBody>
                  <a:tcPr marL="68677" marR="68677" marT="34312" marB="34312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B22</a:t>
                      </a:r>
                    </a:p>
                  </a:txBody>
                  <a:tcPr marL="68677" marR="68677" marT="34312" marB="3431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Double Brace 50">
            <a:extLst>
              <a:ext uri="{FF2B5EF4-FFF2-40B4-BE49-F238E27FC236}">
                <a16:creationId xmlns:a16="http://schemas.microsoft.com/office/drawing/2014/main" xmlns="" id="{3C3061F4-B6C3-439E-9661-54D02BB7EB9F}"/>
              </a:ext>
            </a:extLst>
          </p:cNvPr>
          <p:cNvSpPr/>
          <p:nvPr/>
        </p:nvSpPr>
        <p:spPr>
          <a:xfrm>
            <a:off x="5083175" y="1612900"/>
            <a:ext cx="1171575" cy="71913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xmlns="" id="{ABE06A17-E8A2-48BC-992D-906C0870115E}"/>
              </a:ext>
            </a:extLst>
          </p:cNvPr>
          <p:cNvGraphicFramePr>
            <a:graphicFrameLocks noGrp="1"/>
          </p:cNvGraphicFramePr>
          <p:nvPr/>
        </p:nvGraphicFramePr>
        <p:xfrm>
          <a:off x="5230813" y="1655763"/>
          <a:ext cx="949326" cy="69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8456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C11</a:t>
                      </a:r>
                    </a:p>
                  </a:txBody>
                  <a:tcPr marL="68563" marR="68563" marT="34312" marB="34312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C12</a:t>
                      </a:r>
                    </a:p>
                  </a:txBody>
                  <a:tcPr marL="68563" marR="68563" marT="34312" marB="3431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C21</a:t>
                      </a:r>
                    </a:p>
                  </a:txBody>
                  <a:tcPr marL="68563" marR="68563" marT="34312" marB="34312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C22</a:t>
                      </a:r>
                    </a:p>
                  </a:txBody>
                  <a:tcPr marL="68563" marR="68563" marT="34312" marB="3431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xmlns="" id="{428106F0-A5A8-4684-AFE5-70E77FED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9600"/>
            <a:ext cx="7886700" cy="5567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Ex: Multiply the following two matrices using </a:t>
            </a:r>
            <a:r>
              <a:rPr lang="en-US" altLang="en-US" dirty="0" err="1"/>
              <a:t>Strassen’s</a:t>
            </a:r>
            <a:r>
              <a:rPr lang="en-US" altLang="en-US" dirty="0"/>
              <a:t> Matrix Multiplication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1	2	3	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5	6	7	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9	10	11	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13	14	15	16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1	1	1	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1	1	1	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1	1	1	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1	1	1	1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D57A6D1-A690-464D-88D1-17947EFCE975}"/>
              </a:ext>
            </a:extLst>
          </p:cNvPr>
          <p:cNvCxnSpPr/>
          <p:nvPr/>
        </p:nvCxnSpPr>
        <p:spPr>
          <a:xfrm flipH="1">
            <a:off x="685800" y="1524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8DDC89A-98FE-4D0D-96F6-9EF4278F08B9}"/>
              </a:ext>
            </a:extLst>
          </p:cNvPr>
          <p:cNvCxnSpPr/>
          <p:nvPr/>
        </p:nvCxnSpPr>
        <p:spPr>
          <a:xfrm>
            <a:off x="685800" y="15240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513D51E-490B-4121-9227-014385BD2B67}"/>
              </a:ext>
            </a:extLst>
          </p:cNvPr>
          <p:cNvCxnSpPr/>
          <p:nvPr/>
        </p:nvCxnSpPr>
        <p:spPr>
          <a:xfrm>
            <a:off x="701675" y="3429000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3EAF606-2DFD-4206-8429-0E9A6BE60F19}"/>
              </a:ext>
            </a:extLst>
          </p:cNvPr>
          <p:cNvCxnSpPr/>
          <p:nvPr/>
        </p:nvCxnSpPr>
        <p:spPr>
          <a:xfrm>
            <a:off x="685800" y="41148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F37B08B-3EB4-4953-84A9-70ACA87D04C5}"/>
              </a:ext>
            </a:extLst>
          </p:cNvPr>
          <p:cNvCxnSpPr/>
          <p:nvPr/>
        </p:nvCxnSpPr>
        <p:spPr>
          <a:xfrm flipH="1">
            <a:off x="701675" y="6019800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5A919E8-9F18-4D16-91B9-83F6E96C6525}"/>
              </a:ext>
            </a:extLst>
          </p:cNvPr>
          <p:cNvCxnSpPr/>
          <p:nvPr/>
        </p:nvCxnSpPr>
        <p:spPr>
          <a:xfrm flipH="1">
            <a:off x="649288" y="4114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50A895A-4F1F-4A92-805A-0EFCD5D358E6}"/>
              </a:ext>
            </a:extLst>
          </p:cNvPr>
          <p:cNvCxnSpPr/>
          <p:nvPr/>
        </p:nvCxnSpPr>
        <p:spPr>
          <a:xfrm>
            <a:off x="3962400" y="15240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C9819E0-4990-490D-8C91-271748B71AAD}"/>
              </a:ext>
            </a:extLst>
          </p:cNvPr>
          <p:cNvCxnSpPr/>
          <p:nvPr/>
        </p:nvCxnSpPr>
        <p:spPr>
          <a:xfrm flipH="1">
            <a:off x="3733800" y="1524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79CC7A6-D3DF-4F3A-961C-50FC69C7AD40}"/>
              </a:ext>
            </a:extLst>
          </p:cNvPr>
          <p:cNvCxnSpPr/>
          <p:nvPr/>
        </p:nvCxnSpPr>
        <p:spPr>
          <a:xfrm flipH="1">
            <a:off x="3733800" y="3429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4214F97-1B3B-4FB5-8CDB-CEAD6F4A1364}"/>
              </a:ext>
            </a:extLst>
          </p:cNvPr>
          <p:cNvCxnSpPr/>
          <p:nvPr/>
        </p:nvCxnSpPr>
        <p:spPr>
          <a:xfrm>
            <a:off x="3848100" y="41148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DEAF24B5-4FDF-4E6F-AC68-ED9813442104}"/>
              </a:ext>
            </a:extLst>
          </p:cNvPr>
          <p:cNvCxnSpPr/>
          <p:nvPr/>
        </p:nvCxnSpPr>
        <p:spPr>
          <a:xfrm flipH="1">
            <a:off x="3619500" y="4114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7637574F-25A6-4487-89F9-74567ACF2A32}"/>
              </a:ext>
            </a:extLst>
          </p:cNvPr>
          <p:cNvCxnSpPr/>
          <p:nvPr/>
        </p:nvCxnSpPr>
        <p:spPr>
          <a:xfrm flipH="1">
            <a:off x="3636963" y="602773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xmlns="" id="{ACD642BF-0F46-43F6-B83C-4F82A4F3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alt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5A67AA4-74E8-447C-B4AF-4112E00B1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Strassen’s Matrix Multiplication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7350D237-5D78-4323-9239-2D36F576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 sz="2400">
                <a:solidFill>
                  <a:srgbClr val="9E189E"/>
                </a:solidFill>
              </a:rPr>
              <a:t>Basic Matrix Multiplication</a:t>
            </a:r>
            <a:endParaRPr lang="en-US" altLang="en-US" sz="2400">
              <a:solidFill>
                <a:srgbClr val="9E189E"/>
              </a:solidFill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88E72262-7704-470E-B8BA-E4686BB2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5410200" cy="301942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void matrix_mult (){</a:t>
            </a:r>
            <a:endParaRPr lang="tr-TR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tr-TR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 for (i = 1; i &lt;= N; i++) {  </a:t>
            </a:r>
            <a:r>
              <a:rPr lang="tr-TR" altLang="en-US" sz="2000">
                <a:latin typeface="Times New Roman" panose="02020603050405020304" pitchFamily="18" charset="0"/>
              </a:rPr>
              <a:t>                                                             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tr-TR" altLang="en-US" sz="2000">
                <a:latin typeface="Times New Roman" panose="02020603050405020304" pitchFamily="18" charset="0"/>
              </a:rPr>
              <a:t>        </a:t>
            </a:r>
            <a:r>
              <a:rPr lang="en-US" altLang="en-US" sz="2000">
                <a:latin typeface="Times New Roman" panose="02020603050405020304" pitchFamily="18" charset="0"/>
              </a:rPr>
              <a:t>for (j = 1; j &lt;= N; j++) {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for(k=1; k&lt;=N; k++){	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</a:t>
            </a:r>
            <a:r>
              <a:rPr lang="tr-TR" altLang="en-US" sz="2000">
                <a:latin typeface="Times New Roman" panose="02020603050405020304" pitchFamily="18" charset="0"/>
              </a:rPr>
              <a:t>      </a:t>
            </a:r>
            <a:r>
              <a:rPr lang="en-US" altLang="en-US" sz="2000">
                <a:latin typeface="Times New Roman" panose="02020603050405020304" pitchFamily="18" charset="0"/>
              </a:rPr>
              <a:t> C[i,j]=C[i,j]+A[i,k]*B[k,j];</a:t>
            </a:r>
            <a:r>
              <a:rPr lang="tr-TR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>
                <a:latin typeface="Times New Roman" panose="02020603050405020304" pitchFamily="18" charset="0"/>
              </a:rPr>
              <a:t>   </a:t>
            </a:r>
            <a:r>
              <a:rPr lang="tr-TR" altLang="en-US" sz="2000">
                <a:latin typeface="Times New Roman" panose="02020603050405020304" pitchFamily="18" charset="0"/>
              </a:rPr>
              <a:t>               	                             </a:t>
            </a:r>
            <a:r>
              <a:rPr lang="en-US" altLang="en-US" sz="2000">
                <a:latin typeface="Times New Roman" panose="02020603050405020304" pitchFamily="18" charset="0"/>
              </a:rPr>
              <a:t>}</a:t>
            </a:r>
            <a:endParaRPr lang="tr-TR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tr-TR" altLang="en-US" sz="2000">
                <a:latin typeface="Times New Roman" panose="02020603050405020304" pitchFamily="18" charset="0"/>
              </a:rPr>
              <a:t>  }</a:t>
            </a:r>
            <a:r>
              <a:rPr lang="en-US" altLang="en-US" sz="2000">
                <a:latin typeface="Times New Roman" panose="02020603050405020304" pitchFamily="18" charset="0"/>
              </a:rPr>
              <a:t>}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xmlns="" id="{CF86E6B9-BD3D-47DF-8DC9-8CB59DD1C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791200"/>
            <a:ext cx="7086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Arial"/>
                <a:cs typeface="Arial"/>
              </a:rPr>
              <a:t>Time complexity of above algorithm is</a:t>
            </a:r>
            <a:r>
              <a:rPr lang="en-US" altLang="en-US" sz="1800" b="1" dirty="0">
                <a:latin typeface="Arial"/>
                <a:cs typeface="Arial"/>
              </a:rPr>
              <a:t> 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/>
                <a:cs typeface="Arial"/>
              </a:rPr>
              <a:t>T(n)=O(n</a:t>
            </a:r>
            <a:r>
              <a:rPr lang="en-US" altLang="en-US" sz="1800" b="1" baseline="30000" dirty="0">
                <a:latin typeface="Arial"/>
                <a:cs typeface="Arial"/>
              </a:rPr>
              <a:t>3</a:t>
            </a:r>
            <a:r>
              <a:rPr lang="en-US" altLang="en-US" sz="1800" b="1" dirty="0">
                <a:latin typeface="Arial"/>
                <a:cs typeface="Arial"/>
              </a:rPr>
              <a:t>)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xmlns="" id="{ACC69C6F-5530-4083-9B38-A13AAF9E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57400"/>
            <a:ext cx="7086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Let A an B two n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en-US" sz="1800">
                <a:latin typeface="Arial" panose="020B0604020202020204" pitchFamily="34" charset="0"/>
              </a:rPr>
              <a:t>n matrices. The product  C=AB is also an n×n matrix.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2B0F5356-7DD0-4A76-9B09-1617BD38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Divide and Conquer technique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9B02049-DDD1-45E1-B328-1702D611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620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We want to compute the product C=AB, where each of A,B, and C are n×n matrices.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Assume n is a power of 2.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If n is not a power of 2, add enough rows and columns of zeros.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We divide each of A,B, and C into four n/2×n/2 matrices, rewriting the equation C=AB as follows: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xmlns="" id="{9697851D-D967-47BE-BD9C-1C58CB73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19600"/>
            <a:ext cx="304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xmlns="" id="{64C434CE-7AC1-4854-AC42-E2823811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343400"/>
            <a:ext cx="44481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1DEB7E5-22F7-4237-9462-09AF4D0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Then,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</a:rPr>
              <a:t>	</a:t>
            </a:r>
            <a:r>
              <a:rPr lang="en-US" sz="2000" kern="0" dirty="0">
                <a:latin typeface="+mn-lt"/>
              </a:rPr>
              <a:t>C</a:t>
            </a:r>
            <a:r>
              <a:rPr lang="en-US" sz="2000" kern="0" baseline="-25000" dirty="0">
                <a:latin typeface="+mn-lt"/>
              </a:rPr>
              <a:t>11</a:t>
            </a:r>
            <a:r>
              <a:rPr lang="en-US" sz="2000" kern="0" dirty="0">
                <a:latin typeface="+mn-lt"/>
              </a:rPr>
              <a:t>=A</a:t>
            </a:r>
            <a:r>
              <a:rPr lang="en-US" sz="2000" kern="0" baseline="-25000" dirty="0">
                <a:latin typeface="+mn-lt"/>
              </a:rPr>
              <a:t>11</a:t>
            </a:r>
            <a:r>
              <a:rPr lang="en-US" sz="2000" kern="0" dirty="0">
                <a:latin typeface="+mn-lt"/>
              </a:rPr>
              <a:t>B</a:t>
            </a:r>
            <a:r>
              <a:rPr lang="en-US" sz="2000" kern="0" baseline="-25000" dirty="0">
                <a:latin typeface="+mn-lt"/>
              </a:rPr>
              <a:t>11</a:t>
            </a:r>
            <a:r>
              <a:rPr lang="en-US" sz="2000" kern="0" dirty="0">
                <a:latin typeface="+mn-lt"/>
              </a:rPr>
              <a:t>+A</a:t>
            </a:r>
            <a:r>
              <a:rPr lang="en-US" sz="2000" kern="0" baseline="-25000" dirty="0">
                <a:latin typeface="+mn-lt"/>
              </a:rPr>
              <a:t>12</a:t>
            </a:r>
            <a:r>
              <a:rPr lang="en-US" sz="2000" kern="0" dirty="0">
                <a:latin typeface="+mn-lt"/>
              </a:rPr>
              <a:t>B</a:t>
            </a:r>
            <a:r>
              <a:rPr lang="en-US" sz="2000" kern="0" baseline="-25000" dirty="0">
                <a:latin typeface="+mn-lt"/>
              </a:rPr>
              <a:t>21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C</a:t>
            </a:r>
            <a:r>
              <a:rPr lang="en-US" sz="2000" kern="0" baseline="-25000" dirty="0">
                <a:latin typeface="+mn-lt"/>
              </a:rPr>
              <a:t>12</a:t>
            </a:r>
            <a:r>
              <a:rPr lang="en-US" sz="2000" kern="0" dirty="0">
                <a:latin typeface="+mn-lt"/>
              </a:rPr>
              <a:t>=A</a:t>
            </a:r>
            <a:r>
              <a:rPr lang="en-US" sz="2000" kern="0" baseline="-25000" dirty="0">
                <a:latin typeface="+mn-lt"/>
              </a:rPr>
              <a:t>11</a:t>
            </a:r>
            <a:r>
              <a:rPr lang="en-US" sz="2000" kern="0" dirty="0">
                <a:latin typeface="+mn-lt"/>
              </a:rPr>
              <a:t>B</a:t>
            </a:r>
            <a:r>
              <a:rPr lang="en-US" sz="2000" kern="0" baseline="-25000" dirty="0">
                <a:latin typeface="+mn-lt"/>
              </a:rPr>
              <a:t>12</a:t>
            </a:r>
            <a:r>
              <a:rPr lang="en-US" sz="2000" kern="0" dirty="0">
                <a:latin typeface="+mn-lt"/>
              </a:rPr>
              <a:t>+A</a:t>
            </a:r>
            <a:r>
              <a:rPr lang="en-US" sz="2000" kern="0" baseline="-25000" dirty="0">
                <a:latin typeface="+mn-lt"/>
              </a:rPr>
              <a:t>12</a:t>
            </a:r>
            <a:r>
              <a:rPr lang="en-US" sz="2000" kern="0" dirty="0">
                <a:latin typeface="+mn-lt"/>
              </a:rPr>
              <a:t>B</a:t>
            </a:r>
            <a:r>
              <a:rPr lang="en-US" sz="2000" kern="0" baseline="-25000" dirty="0">
                <a:latin typeface="+mn-lt"/>
              </a:rPr>
              <a:t>22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C</a:t>
            </a:r>
            <a:r>
              <a:rPr lang="en-US" sz="2000" kern="0" baseline="-25000" dirty="0">
                <a:latin typeface="+mn-lt"/>
              </a:rPr>
              <a:t>21</a:t>
            </a:r>
            <a:r>
              <a:rPr lang="en-US" sz="2000" kern="0" dirty="0">
                <a:latin typeface="+mn-lt"/>
              </a:rPr>
              <a:t>=A</a:t>
            </a:r>
            <a:r>
              <a:rPr lang="en-US" sz="2000" kern="0" baseline="-25000" dirty="0">
                <a:latin typeface="+mn-lt"/>
              </a:rPr>
              <a:t>21</a:t>
            </a:r>
            <a:r>
              <a:rPr lang="en-US" sz="2000" kern="0" dirty="0">
                <a:latin typeface="+mn-lt"/>
              </a:rPr>
              <a:t>B</a:t>
            </a:r>
            <a:r>
              <a:rPr lang="en-US" sz="2000" kern="0" baseline="-25000" dirty="0">
                <a:latin typeface="+mn-lt"/>
              </a:rPr>
              <a:t>11</a:t>
            </a:r>
            <a:r>
              <a:rPr lang="en-US" sz="2000" kern="0" dirty="0">
                <a:latin typeface="+mn-lt"/>
              </a:rPr>
              <a:t>+A</a:t>
            </a:r>
            <a:r>
              <a:rPr lang="en-US" sz="2000" kern="0" baseline="-25000" dirty="0">
                <a:latin typeface="+mn-lt"/>
              </a:rPr>
              <a:t>22</a:t>
            </a:r>
            <a:r>
              <a:rPr lang="en-US" sz="2000" kern="0" dirty="0">
                <a:latin typeface="+mn-lt"/>
              </a:rPr>
              <a:t>B</a:t>
            </a:r>
            <a:r>
              <a:rPr lang="en-US" sz="2000" kern="0" baseline="-25000" dirty="0">
                <a:latin typeface="+mn-lt"/>
              </a:rPr>
              <a:t>21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C</a:t>
            </a:r>
            <a:r>
              <a:rPr lang="en-US" sz="2000" kern="0" baseline="-25000" dirty="0">
                <a:latin typeface="+mn-lt"/>
              </a:rPr>
              <a:t>22</a:t>
            </a:r>
            <a:r>
              <a:rPr lang="en-US" sz="2000" kern="0" dirty="0">
                <a:latin typeface="+mn-lt"/>
              </a:rPr>
              <a:t>=A</a:t>
            </a:r>
            <a:r>
              <a:rPr lang="en-US" sz="2000" kern="0" baseline="-25000" dirty="0">
                <a:latin typeface="+mn-lt"/>
              </a:rPr>
              <a:t>21</a:t>
            </a:r>
            <a:r>
              <a:rPr lang="en-US" sz="2000" kern="0" dirty="0">
                <a:latin typeface="+mn-lt"/>
              </a:rPr>
              <a:t>B</a:t>
            </a:r>
            <a:r>
              <a:rPr lang="en-US" sz="2000" kern="0" baseline="-25000" dirty="0">
                <a:latin typeface="+mn-lt"/>
              </a:rPr>
              <a:t>12</a:t>
            </a:r>
            <a:r>
              <a:rPr lang="en-US" sz="2000" kern="0" dirty="0">
                <a:latin typeface="+mn-lt"/>
              </a:rPr>
              <a:t>+A</a:t>
            </a:r>
            <a:r>
              <a:rPr lang="en-US" sz="2000" kern="0" baseline="-25000" dirty="0">
                <a:latin typeface="+mn-lt"/>
              </a:rPr>
              <a:t>22</a:t>
            </a:r>
            <a:r>
              <a:rPr lang="en-US" sz="2000" kern="0" dirty="0">
                <a:latin typeface="+mn-lt"/>
              </a:rPr>
              <a:t>B</a:t>
            </a:r>
            <a:r>
              <a:rPr lang="en-US" sz="2000" kern="0" baseline="-25000" dirty="0">
                <a:latin typeface="+mn-lt"/>
              </a:rPr>
              <a:t>22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Each of these four equations specifies two multiplications of n/2×n/2 matrices and the addition of their n/2×n/2 products.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We can derive the following recurrence relation for the time T(n) to multiply two </a:t>
            </a:r>
            <a:r>
              <a:rPr lang="en-US" sz="2000" kern="0" dirty="0" err="1">
                <a:latin typeface="+mn-lt"/>
              </a:rPr>
              <a:t>n×n</a:t>
            </a:r>
            <a:r>
              <a:rPr lang="en-US" sz="2000" kern="0" dirty="0">
                <a:latin typeface="+mn-lt"/>
              </a:rPr>
              <a:t> matrices: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   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     T(n)=        c</a:t>
            </a:r>
            <a:r>
              <a:rPr lang="en-US" sz="2000" kern="0" baseline="-25000" dirty="0">
                <a:latin typeface="+mn-lt"/>
              </a:rPr>
              <a:t>1</a:t>
            </a:r>
            <a:r>
              <a:rPr lang="en-US" sz="2000" kern="0" dirty="0">
                <a:latin typeface="+mn-lt"/>
              </a:rPr>
              <a:t>                   if n&lt;=2	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	        8T(n/2)+ 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n</a:t>
            </a:r>
            <a:r>
              <a:rPr lang="en-US" sz="2000" kern="0" baseline="30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  if n&gt;2</a:t>
            </a:r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xmlns="" id="{E102AB97-23DA-44F2-93BC-FF560D699E62}"/>
              </a:ext>
            </a:extLst>
          </p:cNvPr>
          <p:cNvSpPr>
            <a:spLocks/>
          </p:cNvSpPr>
          <p:nvPr/>
        </p:nvSpPr>
        <p:spPr bwMode="auto">
          <a:xfrm>
            <a:off x="1676400" y="4038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xmlns="" id="{A4AC8E21-3B24-4438-A557-F560AA34B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0"/>
            <a:ext cx="7620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T(n) = O(n3)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FF0066"/>
                </a:solidFill>
                <a:latin typeface="Arial" panose="020B0604020202020204" pitchFamily="34" charset="0"/>
              </a:rPr>
              <a:t>This method is no faster than the ordinary method</a:t>
            </a:r>
            <a:r>
              <a:rPr lang="en-US" altLang="en-US" sz="180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xmlns="" id="{36D9261C-A844-4479-9436-A50F7C773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914400"/>
          <a:ext cx="5181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Microsoft Equation 3.0" r:id="rId3" imgW="3073400" imgH="863600" progId="Equation.3">
                  <p:embed/>
                </p:oleObj>
              </mc:Choice>
              <mc:Fallback>
                <p:oleObj name="Microsoft Equation 3.0" r:id="rId3" imgW="3073400" imgH="863600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xmlns="" id="{36D9261C-A844-4479-9436-A50F7C773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914400"/>
                        <a:ext cx="5181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Line 6">
            <a:extLst>
              <a:ext uri="{FF2B5EF4-FFF2-40B4-BE49-F238E27FC236}">
                <a16:creationId xmlns:a16="http://schemas.microsoft.com/office/drawing/2014/main" xmlns="" id="{16A20A8A-F874-4A98-A726-55B8A565D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906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xmlns="" id="{FA849068-333E-4DCC-9972-BEFC5FE43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5812" y="9906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xmlns="" id="{8C156972-9104-4F08-81AD-510151457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9906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xmlns="" id="{AFCCEE44-4BEA-439B-9307-4D269DDCF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9906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xmlns="" id="{343D3885-8869-4AAD-B631-CF7E1E279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6764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xmlns="" id="{3623ED25-BC08-43D4-B5A4-3A26C4A9E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764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xmlns="" id="{2B60D14A-31B6-4E05-AAE4-483743E1E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764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xmlns="" id="{47A2F1CE-69AC-4E01-84CE-6985A11B0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6764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xmlns="" id="{1BD96A59-CCE4-4773-B29D-9C56D939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300" y="9906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xmlns="" id="{68D0A168-6D07-47CF-A77E-7A2A36F11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550" y="16764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xmlns="" id="{E71AADE0-C8F7-441C-BEF2-AAF78A1C7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16764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xmlns="" id="{F27C51FA-EA65-462B-B3DC-38A94D84C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9906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xmlns="" id="{DC853852-2CE2-45F7-A65D-FEDBA5EA3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0" y="9906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1" name="Line 19">
            <a:extLst>
              <a:ext uri="{FF2B5EF4-FFF2-40B4-BE49-F238E27FC236}">
                <a16:creationId xmlns:a16="http://schemas.microsoft.com/office/drawing/2014/main" xmlns="" id="{E4A53E33-3155-4F4F-982D-F49BE6DDA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9906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2" name="Line 20">
            <a:extLst>
              <a:ext uri="{FF2B5EF4-FFF2-40B4-BE49-F238E27FC236}">
                <a16:creationId xmlns:a16="http://schemas.microsoft.com/office/drawing/2014/main" xmlns="" id="{4FF38859-9278-4B6B-A966-D7375898F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524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3" name="Line 21">
            <a:extLst>
              <a:ext uri="{FF2B5EF4-FFF2-40B4-BE49-F238E27FC236}">
                <a16:creationId xmlns:a16="http://schemas.microsoft.com/office/drawing/2014/main" xmlns="" id="{1BE4BF6B-56C3-401D-A34B-1D9E6A985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0" y="1524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xmlns="" id="{3A71B0D2-F97F-4D28-8EB8-CC4BC5F5A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0" y="16764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xmlns="" id="{F44249D1-E1B6-4077-BDD6-D305A79C2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6764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6" name="Line 24">
            <a:extLst>
              <a:ext uri="{FF2B5EF4-FFF2-40B4-BE49-F238E27FC236}">
                <a16:creationId xmlns:a16="http://schemas.microsoft.com/office/drawing/2014/main" xmlns="" id="{89367408-321F-4140-8F3A-2C3CA7F32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209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7" name="Line 25">
            <a:extLst>
              <a:ext uri="{FF2B5EF4-FFF2-40B4-BE49-F238E27FC236}">
                <a16:creationId xmlns:a16="http://schemas.microsoft.com/office/drawing/2014/main" xmlns="" id="{CD06DEA3-3868-4F39-AC12-C9E9B56F1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0" y="2209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8" name="Line 26">
            <a:extLst>
              <a:ext uri="{FF2B5EF4-FFF2-40B4-BE49-F238E27FC236}">
                <a16:creationId xmlns:a16="http://schemas.microsoft.com/office/drawing/2014/main" xmlns="" id="{9A9C3B73-B472-4DAC-AA63-99F9CBB5D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2209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9" name="Line 27">
            <a:extLst>
              <a:ext uri="{FF2B5EF4-FFF2-40B4-BE49-F238E27FC236}">
                <a16:creationId xmlns:a16="http://schemas.microsoft.com/office/drawing/2014/main" xmlns="" id="{2D52B1D1-77CA-4085-A4FD-654E7E7E4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550" y="2286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60" name="Line 28">
            <a:extLst>
              <a:ext uri="{FF2B5EF4-FFF2-40B4-BE49-F238E27FC236}">
                <a16:creationId xmlns:a16="http://schemas.microsoft.com/office/drawing/2014/main" xmlns="" id="{F2FCDFB2-F811-4DFC-9730-53AB48F08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524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61" name="Line 29">
            <a:extLst>
              <a:ext uri="{FF2B5EF4-FFF2-40B4-BE49-F238E27FC236}">
                <a16:creationId xmlns:a16="http://schemas.microsoft.com/office/drawing/2014/main" xmlns="" id="{2B1215AB-5538-49A3-A799-2D72D2E8A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039813"/>
            <a:ext cx="1588" cy="484187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62" name="Line 30">
            <a:extLst>
              <a:ext uri="{FF2B5EF4-FFF2-40B4-BE49-F238E27FC236}">
                <a16:creationId xmlns:a16="http://schemas.microsoft.com/office/drawing/2014/main" xmlns="" id="{623DE858-F54C-48DE-A6D4-616B69F64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9906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63" name="Line 31">
            <a:extLst>
              <a:ext uri="{FF2B5EF4-FFF2-40B4-BE49-F238E27FC236}">
                <a16:creationId xmlns:a16="http://schemas.microsoft.com/office/drawing/2014/main" xmlns="" id="{BF5A69A5-28D7-4C9B-B320-E7D5F37A1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039813"/>
            <a:ext cx="1588" cy="484187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64" name="Line 32">
            <a:extLst>
              <a:ext uri="{FF2B5EF4-FFF2-40B4-BE49-F238E27FC236}">
                <a16:creationId xmlns:a16="http://schemas.microsoft.com/office/drawing/2014/main" xmlns="" id="{07B0A7EC-D991-4ED0-B021-A1D35D08F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10668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65" name="Line 33">
            <a:extLst>
              <a:ext uri="{FF2B5EF4-FFF2-40B4-BE49-F238E27FC236}">
                <a16:creationId xmlns:a16="http://schemas.microsoft.com/office/drawing/2014/main" xmlns="" id="{A0D26227-846B-4A69-8164-9124E486F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17526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66" name="Line 34">
            <a:extLst>
              <a:ext uri="{FF2B5EF4-FFF2-40B4-BE49-F238E27FC236}">
                <a16:creationId xmlns:a16="http://schemas.microsoft.com/office/drawing/2014/main" xmlns="" id="{3E7B6E46-453F-4D4D-8C87-30607F528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725613"/>
            <a:ext cx="1588" cy="484187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67" name="Line 35">
            <a:extLst>
              <a:ext uri="{FF2B5EF4-FFF2-40B4-BE49-F238E27FC236}">
                <a16:creationId xmlns:a16="http://schemas.microsoft.com/office/drawing/2014/main" xmlns="" id="{F386BBAE-5BEE-4A14-96E6-3A68FBE76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6764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68" name="Line 36">
            <a:extLst>
              <a:ext uri="{FF2B5EF4-FFF2-40B4-BE49-F238E27FC236}">
                <a16:creationId xmlns:a16="http://schemas.microsoft.com/office/drawing/2014/main" xmlns="" id="{31DD3D00-69AD-45B2-8F15-6B3B0011A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725613"/>
            <a:ext cx="1588" cy="484187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69" name="Line 37">
            <a:extLst>
              <a:ext uri="{FF2B5EF4-FFF2-40B4-BE49-F238E27FC236}">
                <a16:creationId xmlns:a16="http://schemas.microsoft.com/office/drawing/2014/main" xmlns="" id="{F383D1B9-16F7-4C06-87DB-03E93F7FC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9906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0" name="Line 38">
            <a:extLst>
              <a:ext uri="{FF2B5EF4-FFF2-40B4-BE49-F238E27FC236}">
                <a16:creationId xmlns:a16="http://schemas.microsoft.com/office/drawing/2014/main" xmlns="" id="{2C55FC62-168A-4AB3-8196-CC24B5BAE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524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1" name="Line 39">
            <a:extLst>
              <a:ext uri="{FF2B5EF4-FFF2-40B4-BE49-F238E27FC236}">
                <a16:creationId xmlns:a16="http://schemas.microsoft.com/office/drawing/2014/main" xmlns="" id="{0624CAA6-9584-444B-89C9-EE47BE204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3700" y="16764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2" name="Line 40">
            <a:extLst>
              <a:ext uri="{FF2B5EF4-FFF2-40B4-BE49-F238E27FC236}">
                <a16:creationId xmlns:a16="http://schemas.microsoft.com/office/drawing/2014/main" xmlns="" id="{0B3656D9-CCAD-4A14-A2FA-1178150D1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9906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3" name="Line 41">
            <a:extLst>
              <a:ext uri="{FF2B5EF4-FFF2-40B4-BE49-F238E27FC236}">
                <a16:creationId xmlns:a16="http://schemas.microsoft.com/office/drawing/2014/main" xmlns="" id="{840CC0A4-C130-473E-91F1-E03C69556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2300" y="1065213"/>
            <a:ext cx="63500" cy="1587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4" name="Line 42">
            <a:extLst>
              <a:ext uri="{FF2B5EF4-FFF2-40B4-BE49-F238E27FC236}">
                <a16:creationId xmlns:a16="http://schemas.microsoft.com/office/drawing/2014/main" xmlns="" id="{2ECA3B8A-6FF3-4919-989B-92D337415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065213"/>
            <a:ext cx="63500" cy="1587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5" name="Line 43">
            <a:extLst>
              <a:ext uri="{FF2B5EF4-FFF2-40B4-BE49-F238E27FC236}">
                <a16:creationId xmlns:a16="http://schemas.microsoft.com/office/drawing/2014/main" xmlns="" id="{9D89FCA5-C4B3-49F9-B4B1-B79535CD2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6002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6" name="Line 44">
            <a:extLst>
              <a:ext uri="{FF2B5EF4-FFF2-40B4-BE49-F238E27FC236}">
                <a16:creationId xmlns:a16="http://schemas.microsoft.com/office/drawing/2014/main" xmlns="" id="{D755ECEA-5D85-48A2-820C-7ACD69A28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524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7" name="Line 45">
            <a:extLst>
              <a:ext uri="{FF2B5EF4-FFF2-40B4-BE49-F238E27FC236}">
                <a16:creationId xmlns:a16="http://schemas.microsoft.com/office/drawing/2014/main" xmlns="" id="{06E9FABA-F303-4B74-8D05-44AE78CF3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7526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8" name="Line 46">
            <a:extLst>
              <a:ext uri="{FF2B5EF4-FFF2-40B4-BE49-F238E27FC236}">
                <a16:creationId xmlns:a16="http://schemas.microsoft.com/office/drawing/2014/main" xmlns="" id="{E281E202-A954-4D63-98FC-5BCCECA56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286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9" name="Line 47">
            <a:extLst>
              <a:ext uri="{FF2B5EF4-FFF2-40B4-BE49-F238E27FC236}">
                <a16:creationId xmlns:a16="http://schemas.microsoft.com/office/drawing/2014/main" xmlns="" id="{DFC3A0AC-2B9F-4E4C-85C7-2D1DAA575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209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80" name="Line 48">
            <a:extLst>
              <a:ext uri="{FF2B5EF4-FFF2-40B4-BE49-F238E27FC236}">
                <a16:creationId xmlns:a16="http://schemas.microsoft.com/office/drawing/2014/main" xmlns="" id="{AEC083D8-0EA0-4C91-9027-B5BA61A33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209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81" name="Line 49">
            <a:extLst>
              <a:ext uri="{FF2B5EF4-FFF2-40B4-BE49-F238E27FC236}">
                <a16:creationId xmlns:a16="http://schemas.microsoft.com/office/drawing/2014/main" xmlns="" id="{1A6458DA-79A0-42F3-B5B1-6C3F6B997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09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82" name="Line 50">
            <a:extLst>
              <a:ext uri="{FF2B5EF4-FFF2-40B4-BE49-F238E27FC236}">
                <a16:creationId xmlns:a16="http://schemas.microsoft.com/office/drawing/2014/main" xmlns="" id="{2869052C-3DE3-4F53-B8D0-63292F252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751013"/>
            <a:ext cx="63500" cy="1587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83" name="Line 51">
            <a:extLst>
              <a:ext uri="{FF2B5EF4-FFF2-40B4-BE49-F238E27FC236}">
                <a16:creationId xmlns:a16="http://schemas.microsoft.com/office/drawing/2014/main" xmlns="" id="{5D7A6D03-D3BC-449E-85D1-93B19687F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5950" y="16764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84" name="Rectangle 52">
            <a:extLst>
              <a:ext uri="{FF2B5EF4-FFF2-40B4-BE49-F238E27FC236}">
                <a16:creationId xmlns:a16="http://schemas.microsoft.com/office/drawing/2014/main" xmlns="" id="{F6E84357-A28A-4C24-842A-2FF0CBE6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914400"/>
            <a:ext cx="1812925" cy="1181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85" name="Line 53">
            <a:extLst>
              <a:ext uri="{FF2B5EF4-FFF2-40B4-BE49-F238E27FC236}">
                <a16:creationId xmlns:a16="http://schemas.microsoft.com/office/drawing/2014/main" xmlns="" id="{B2C672F8-3025-4F1B-BBE7-2089CF762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9906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86" name="Line 54">
            <a:extLst>
              <a:ext uri="{FF2B5EF4-FFF2-40B4-BE49-F238E27FC236}">
                <a16:creationId xmlns:a16="http://schemas.microsoft.com/office/drawing/2014/main" xmlns="" id="{3D778786-367E-402E-A9F8-CE4D2F66D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9906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87" name="Line 55">
            <a:extLst>
              <a:ext uri="{FF2B5EF4-FFF2-40B4-BE49-F238E27FC236}">
                <a16:creationId xmlns:a16="http://schemas.microsoft.com/office/drawing/2014/main" xmlns="" id="{013C00A9-1BBC-4CC4-BE10-B58CC4867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9906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88" name="Line 56">
            <a:extLst>
              <a:ext uri="{FF2B5EF4-FFF2-40B4-BE49-F238E27FC236}">
                <a16:creationId xmlns:a16="http://schemas.microsoft.com/office/drawing/2014/main" xmlns="" id="{F5D655C6-FC88-425D-A4A7-B19109CA6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0668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89" name="Line 57">
            <a:extLst>
              <a:ext uri="{FF2B5EF4-FFF2-40B4-BE49-F238E27FC236}">
                <a16:creationId xmlns:a16="http://schemas.microsoft.com/office/drawing/2014/main" xmlns="" id="{3DC6E378-5637-4BB0-9969-4B1B70EDB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8288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0" name="Line 58">
            <a:extLst>
              <a:ext uri="{FF2B5EF4-FFF2-40B4-BE49-F238E27FC236}">
                <a16:creationId xmlns:a16="http://schemas.microsoft.com/office/drawing/2014/main" xmlns="" id="{1FD1B22F-4E6D-4F68-9D6C-508752A18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8288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1" name="Line 59">
            <a:extLst>
              <a:ext uri="{FF2B5EF4-FFF2-40B4-BE49-F238E27FC236}">
                <a16:creationId xmlns:a16="http://schemas.microsoft.com/office/drawing/2014/main" xmlns="" id="{D42987E0-E9B8-451D-AB26-4862B14E6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8288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2" name="Line 60">
            <a:extLst>
              <a:ext uri="{FF2B5EF4-FFF2-40B4-BE49-F238E27FC236}">
                <a16:creationId xmlns:a16="http://schemas.microsoft.com/office/drawing/2014/main" xmlns="" id="{5EB5B33B-F4D7-440A-92BA-BF98B6535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828800"/>
            <a:ext cx="1588" cy="484188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3" name="Line 61">
            <a:extLst>
              <a:ext uri="{FF2B5EF4-FFF2-40B4-BE49-F238E27FC236}">
                <a16:creationId xmlns:a16="http://schemas.microsoft.com/office/drawing/2014/main" xmlns="" id="{CFD3E4E8-6DFB-41F9-9E87-0011C8712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9906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4" name="Line 62">
            <a:extLst>
              <a:ext uri="{FF2B5EF4-FFF2-40B4-BE49-F238E27FC236}">
                <a16:creationId xmlns:a16="http://schemas.microsoft.com/office/drawing/2014/main" xmlns="" id="{60DF1663-68EA-4B25-9FAD-94CDF9F8B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1524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5" name="Line 63">
            <a:extLst>
              <a:ext uri="{FF2B5EF4-FFF2-40B4-BE49-F238E27FC236}">
                <a16:creationId xmlns:a16="http://schemas.microsoft.com/office/drawing/2014/main" xmlns="" id="{B2D94045-70C1-4B0C-928C-9E767D2A4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1524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6" name="Line 64">
            <a:extLst>
              <a:ext uri="{FF2B5EF4-FFF2-40B4-BE49-F238E27FC236}">
                <a16:creationId xmlns:a16="http://schemas.microsoft.com/office/drawing/2014/main" xmlns="" id="{E24FF469-BE54-4B92-87CD-D27EE0F60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9906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7" name="Line 65">
            <a:extLst>
              <a:ext uri="{FF2B5EF4-FFF2-40B4-BE49-F238E27FC236}">
                <a16:creationId xmlns:a16="http://schemas.microsoft.com/office/drawing/2014/main" xmlns="" id="{C45B4B43-B22A-4A6E-9A22-C33E91C38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9906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8" name="Line 66">
            <a:extLst>
              <a:ext uri="{FF2B5EF4-FFF2-40B4-BE49-F238E27FC236}">
                <a16:creationId xmlns:a16="http://schemas.microsoft.com/office/drawing/2014/main" xmlns="" id="{40D6A151-D8AD-4EAE-96B0-65774C248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3150" y="9906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99" name="Line 67">
            <a:extLst>
              <a:ext uri="{FF2B5EF4-FFF2-40B4-BE49-F238E27FC236}">
                <a16:creationId xmlns:a16="http://schemas.microsoft.com/office/drawing/2014/main" xmlns="" id="{B31BEE79-19C5-48E5-B8B3-2C9511495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1447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0" name="Line 68">
            <a:extLst>
              <a:ext uri="{FF2B5EF4-FFF2-40B4-BE49-F238E27FC236}">
                <a16:creationId xmlns:a16="http://schemas.microsoft.com/office/drawing/2014/main" xmlns="" id="{DB3C830D-C35F-4256-841C-385492665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1447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1" name="Line 69">
            <a:extLst>
              <a:ext uri="{FF2B5EF4-FFF2-40B4-BE49-F238E27FC236}">
                <a16:creationId xmlns:a16="http://schemas.microsoft.com/office/drawing/2014/main" xmlns="" id="{57C9E0AD-B8F0-4802-9E8F-50E9742C6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1828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2" name="Line 70">
            <a:extLst>
              <a:ext uri="{FF2B5EF4-FFF2-40B4-BE49-F238E27FC236}">
                <a16:creationId xmlns:a16="http://schemas.microsoft.com/office/drawing/2014/main" xmlns="" id="{A803A43A-A906-4AAD-9E87-F02FBA18E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1828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3" name="Line 71">
            <a:extLst>
              <a:ext uri="{FF2B5EF4-FFF2-40B4-BE49-F238E27FC236}">
                <a16:creationId xmlns:a16="http://schemas.microsoft.com/office/drawing/2014/main" xmlns="" id="{4AC29B9D-E680-4418-9D2F-62A63671D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2286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4" name="Line 72">
            <a:extLst>
              <a:ext uri="{FF2B5EF4-FFF2-40B4-BE49-F238E27FC236}">
                <a16:creationId xmlns:a16="http://schemas.microsoft.com/office/drawing/2014/main" xmlns="" id="{D34E89CC-0992-4969-8E73-9DD3B7AD3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2286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5" name="Line 73">
            <a:extLst>
              <a:ext uri="{FF2B5EF4-FFF2-40B4-BE49-F238E27FC236}">
                <a16:creationId xmlns:a16="http://schemas.microsoft.com/office/drawing/2014/main" xmlns="" id="{2E025BCD-66B2-4354-9272-34A1F9E4A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2286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6" name="Line 74">
            <a:extLst>
              <a:ext uri="{FF2B5EF4-FFF2-40B4-BE49-F238E27FC236}">
                <a16:creationId xmlns:a16="http://schemas.microsoft.com/office/drawing/2014/main" xmlns="" id="{A6645EAE-A48F-4BE0-B11F-E08F2840E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22860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7" name="Line 75">
            <a:extLst>
              <a:ext uri="{FF2B5EF4-FFF2-40B4-BE49-F238E27FC236}">
                <a16:creationId xmlns:a16="http://schemas.microsoft.com/office/drawing/2014/main" xmlns="" id="{8646EE48-9235-4156-AD2D-FA586AAA9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1828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8" name="Line 76">
            <a:extLst>
              <a:ext uri="{FF2B5EF4-FFF2-40B4-BE49-F238E27FC236}">
                <a16:creationId xmlns:a16="http://schemas.microsoft.com/office/drawing/2014/main" xmlns="" id="{8A1D2543-0523-4800-B6C6-AC4395F6A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1828800"/>
            <a:ext cx="63500" cy="15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09" name="Line 77">
            <a:extLst>
              <a:ext uri="{FF2B5EF4-FFF2-40B4-BE49-F238E27FC236}">
                <a16:creationId xmlns:a16="http://schemas.microsoft.com/office/drawing/2014/main" xmlns="" id="{B1655F7E-5FCF-4063-9FE0-12F0820A4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91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10" name="Line 78">
            <a:extLst>
              <a:ext uri="{FF2B5EF4-FFF2-40B4-BE49-F238E27FC236}">
                <a16:creationId xmlns:a16="http://schemas.microsoft.com/office/drawing/2014/main" xmlns="" id="{822702ED-63F1-49F6-8445-A9906DA10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950" y="2362200"/>
            <a:ext cx="63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11" name="Line 79">
            <a:extLst>
              <a:ext uri="{FF2B5EF4-FFF2-40B4-BE49-F238E27FC236}">
                <a16:creationId xmlns:a16="http://schemas.microsoft.com/office/drawing/2014/main" xmlns="" id="{19615C38-1523-49D2-A57C-E78C077B8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950" y="914400"/>
            <a:ext cx="63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12" name="Line 80">
            <a:extLst>
              <a:ext uri="{FF2B5EF4-FFF2-40B4-BE49-F238E27FC236}">
                <a16:creationId xmlns:a16="http://schemas.microsoft.com/office/drawing/2014/main" xmlns="" id="{4B1F43A7-61D7-40D0-B18B-6960C4508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13" name="Line 81">
            <a:extLst>
              <a:ext uri="{FF2B5EF4-FFF2-40B4-BE49-F238E27FC236}">
                <a16:creationId xmlns:a16="http://schemas.microsoft.com/office/drawing/2014/main" xmlns="" id="{D27DB802-03DE-444B-8CC9-EA5384F45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750" y="2362200"/>
            <a:ext cx="63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14" name="Line 82">
            <a:extLst>
              <a:ext uri="{FF2B5EF4-FFF2-40B4-BE49-F238E27FC236}">
                <a16:creationId xmlns:a16="http://schemas.microsoft.com/office/drawing/2014/main" xmlns="" id="{30EF4F61-E3AD-4935-AC95-D4D284408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750" y="914400"/>
            <a:ext cx="63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15" name="Rectangle 83">
            <a:extLst>
              <a:ext uri="{FF2B5EF4-FFF2-40B4-BE49-F238E27FC236}">
                <a16:creationId xmlns:a16="http://schemas.microsoft.com/office/drawing/2014/main" xmlns="" id="{CF5A4356-31EB-4762-BB43-20BF2DD3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1066800"/>
            <a:ext cx="323850" cy="322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516" name="Rectangle 84">
            <a:extLst>
              <a:ext uri="{FF2B5EF4-FFF2-40B4-BE49-F238E27FC236}">
                <a16:creationId xmlns:a16="http://schemas.microsoft.com/office/drawing/2014/main" xmlns="" id="{0098C728-061D-4B46-B965-3172F0CB2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1066800"/>
            <a:ext cx="323850" cy="322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8517" name="Rectangle 85">
            <a:extLst>
              <a:ext uri="{FF2B5EF4-FFF2-40B4-BE49-F238E27FC236}">
                <a16:creationId xmlns:a16="http://schemas.microsoft.com/office/drawing/2014/main" xmlns="" id="{286238CE-ADAD-43AC-A4CC-951E0B08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1905000"/>
            <a:ext cx="323850" cy="322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8518" name="Rectangle 86">
            <a:extLst>
              <a:ext uri="{FF2B5EF4-FFF2-40B4-BE49-F238E27FC236}">
                <a16:creationId xmlns:a16="http://schemas.microsoft.com/office/drawing/2014/main" xmlns="" id="{B2713B05-49C1-418C-A615-42A416EF6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1905000"/>
            <a:ext cx="323850" cy="322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8519" name="Rectangle 87">
            <a:extLst>
              <a:ext uri="{FF2B5EF4-FFF2-40B4-BE49-F238E27FC236}">
                <a16:creationId xmlns:a16="http://schemas.microsoft.com/office/drawing/2014/main" xmlns="" id="{E075D151-B8D0-41F7-9C12-7CF414A02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9200"/>
            <a:ext cx="304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520" name="Rectangle 88">
            <a:extLst>
              <a:ext uri="{FF2B5EF4-FFF2-40B4-BE49-F238E27FC236}">
                <a16:creationId xmlns:a16="http://schemas.microsoft.com/office/drawing/2014/main" xmlns="" id="{566B9906-0564-4CA1-95A9-707988BF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7620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 baseline="-250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521" name="Rectangle 89">
            <a:extLst>
              <a:ext uri="{FF2B5EF4-FFF2-40B4-BE49-F238E27FC236}">
                <a16:creationId xmlns:a16="http://schemas.microsoft.com/office/drawing/2014/main" xmlns="" id="{2599AFBB-C6B4-49C4-BEFD-7A45551EB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7620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 baseline="-25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8522" name="Rectangle 90">
            <a:extLst>
              <a:ext uri="{FF2B5EF4-FFF2-40B4-BE49-F238E27FC236}">
                <a16:creationId xmlns:a16="http://schemas.microsoft.com/office/drawing/2014/main" xmlns="" id="{961CD1F2-818B-4C6B-B47B-96EE2867D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 baseline="-25000"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8523" name="Rectangle 91">
            <a:extLst>
              <a:ext uri="{FF2B5EF4-FFF2-40B4-BE49-F238E27FC236}">
                <a16:creationId xmlns:a16="http://schemas.microsoft.com/office/drawing/2014/main" xmlns="" id="{B8DD65F1-804C-42CE-B4B7-94E9DD52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860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</a:t>
            </a:r>
            <a:r>
              <a:rPr lang="en-US" altLang="en-US" sz="1200" baseline="-25000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8524" name="Rectangle 92">
            <a:extLst>
              <a:ext uri="{FF2B5EF4-FFF2-40B4-BE49-F238E27FC236}">
                <a16:creationId xmlns:a16="http://schemas.microsoft.com/office/drawing/2014/main" xmlns="" id="{ED2F78FB-545C-40F0-92D4-5AFE145E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2860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B</a:t>
            </a:r>
            <a:r>
              <a:rPr lang="en-US" altLang="en-US" sz="1200" baseline="-25000"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8525" name="Rectangle 93">
            <a:extLst>
              <a:ext uri="{FF2B5EF4-FFF2-40B4-BE49-F238E27FC236}">
                <a16:creationId xmlns:a16="http://schemas.microsoft.com/office/drawing/2014/main" xmlns="" id="{C0FE7E37-339D-48C6-9DDC-D9538528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2860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B</a:t>
            </a:r>
            <a:r>
              <a:rPr lang="en-US" altLang="en-US" sz="1200" baseline="-25000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8526" name="Rectangle 94">
            <a:extLst>
              <a:ext uri="{FF2B5EF4-FFF2-40B4-BE49-F238E27FC236}">
                <a16:creationId xmlns:a16="http://schemas.microsoft.com/office/drawing/2014/main" xmlns="" id="{A3F4191E-A637-41F3-992F-F6506370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7620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B</a:t>
            </a:r>
            <a:r>
              <a:rPr lang="en-US" altLang="en-US" sz="1200" baseline="-250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8527" name="Rectangle 95">
            <a:extLst>
              <a:ext uri="{FF2B5EF4-FFF2-40B4-BE49-F238E27FC236}">
                <a16:creationId xmlns:a16="http://schemas.microsoft.com/office/drawing/2014/main" xmlns="" id="{6248A41D-95DA-401C-A46D-F1416925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7620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B</a:t>
            </a:r>
            <a:r>
              <a:rPr lang="en-US" altLang="en-US" sz="1200" baseline="-25000">
                <a:latin typeface="Arial" panose="020B0604020202020204" pitchFamily="34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4E984F24-0297-4E03-B3CF-61BCE4F0C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dirty="0" smtClean="0">
                <a:latin typeface="+mn-lt"/>
              </a:rPr>
              <a:t>Substitution Method: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dirty="0" smtClean="0">
                <a:latin typeface="+mn-lt"/>
              </a:rPr>
              <a:t>T(n</a:t>
            </a:r>
            <a:r>
              <a:rPr lang="en-US" sz="2400" kern="0" dirty="0">
                <a:latin typeface="+mn-lt"/>
              </a:rPr>
              <a:t>)= </a:t>
            </a:r>
            <a:r>
              <a:rPr lang="en-US" sz="2000" kern="0" dirty="0">
                <a:latin typeface="+mn-lt"/>
              </a:rPr>
              <a:t>8T(n/2)+ 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n</a:t>
            </a:r>
            <a:r>
              <a:rPr lang="en-US" sz="2000" kern="0" baseline="30000" dirty="0">
                <a:latin typeface="+mn-lt"/>
              </a:rPr>
              <a:t>2</a:t>
            </a:r>
            <a:r>
              <a:rPr lang="en-US" sz="2400" kern="0" dirty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       =</a:t>
            </a:r>
            <a:r>
              <a:rPr lang="en-US" sz="2000" kern="0" dirty="0">
                <a:latin typeface="+mn-lt"/>
              </a:rPr>
              <a:t>8    8T(n/4)+ 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(n/2)</a:t>
            </a:r>
            <a:r>
              <a:rPr lang="en-US" sz="2000" kern="0" baseline="30000" dirty="0">
                <a:latin typeface="+mn-lt"/>
              </a:rPr>
              <a:t>2   +  </a:t>
            </a:r>
            <a:r>
              <a:rPr lang="en-US" sz="2000" kern="0" dirty="0">
                <a:latin typeface="+mn-lt"/>
              </a:rPr>
              <a:t>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n</a:t>
            </a:r>
            <a:r>
              <a:rPr lang="en-US" sz="2000" kern="0" baseline="30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       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       = 8</a:t>
            </a:r>
            <a:r>
              <a:rPr lang="en-US" sz="2000" kern="0" baseline="30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T(n/4)+ 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2n</a:t>
            </a:r>
            <a:r>
              <a:rPr lang="en-US" sz="2000" kern="0" baseline="30000" dirty="0">
                <a:latin typeface="+mn-lt"/>
              </a:rPr>
              <a:t>2   +  </a:t>
            </a:r>
            <a:r>
              <a:rPr lang="en-US" sz="2000" kern="0" dirty="0">
                <a:latin typeface="+mn-lt"/>
              </a:rPr>
              <a:t>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n</a:t>
            </a:r>
            <a:r>
              <a:rPr lang="en-US" sz="2000" kern="0" baseline="30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   =8</a:t>
            </a:r>
            <a:r>
              <a:rPr lang="en-US" sz="2000" kern="0" baseline="30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  8T(n/8)+ 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(n/4)</a:t>
            </a:r>
            <a:r>
              <a:rPr lang="en-US" sz="2000" kern="0" baseline="30000" dirty="0">
                <a:latin typeface="+mn-lt"/>
              </a:rPr>
              <a:t>2  </a:t>
            </a:r>
            <a:r>
              <a:rPr lang="en-US" sz="2000" kern="0" dirty="0">
                <a:latin typeface="+mn-lt"/>
              </a:rPr>
              <a:t>+</a:t>
            </a:r>
            <a:r>
              <a:rPr lang="en-US" sz="2000" kern="0" baseline="3000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2n</a:t>
            </a:r>
            <a:r>
              <a:rPr lang="en-US" sz="2000" kern="0" baseline="30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+</a:t>
            </a:r>
            <a:r>
              <a:rPr lang="en-US" sz="2000" kern="0" baseline="30000" dirty="0">
                <a:latin typeface="+mn-lt"/>
              </a:rPr>
              <a:t>  </a:t>
            </a:r>
            <a:r>
              <a:rPr lang="en-US" sz="2000" kern="0" dirty="0">
                <a:latin typeface="+mn-lt"/>
              </a:rPr>
              <a:t>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n</a:t>
            </a:r>
            <a:r>
              <a:rPr lang="en-US" sz="2000" kern="0" baseline="30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   =8</a:t>
            </a:r>
            <a:r>
              <a:rPr lang="en-US" sz="2000" kern="0" baseline="30000" dirty="0">
                <a:latin typeface="+mn-lt"/>
              </a:rPr>
              <a:t>3 </a:t>
            </a:r>
            <a:r>
              <a:rPr lang="en-US" sz="2000" kern="0" dirty="0">
                <a:latin typeface="+mn-lt"/>
              </a:rPr>
              <a:t>T(n/8)+ 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4n</a:t>
            </a:r>
            <a:r>
              <a:rPr lang="en-US" sz="2000" kern="0" baseline="30000" dirty="0">
                <a:latin typeface="+mn-lt"/>
              </a:rPr>
              <a:t>2 </a:t>
            </a:r>
            <a:r>
              <a:rPr lang="en-US" sz="2000" kern="0" dirty="0">
                <a:latin typeface="+mn-lt"/>
              </a:rPr>
              <a:t>+</a:t>
            </a:r>
            <a:r>
              <a:rPr lang="en-US" sz="2000" kern="0" baseline="3000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2n</a:t>
            </a:r>
            <a:r>
              <a:rPr lang="en-US" sz="2000" kern="0" baseline="30000" dirty="0">
                <a:latin typeface="+mn-lt"/>
              </a:rPr>
              <a:t>2 </a:t>
            </a:r>
            <a:r>
              <a:rPr lang="en-US" sz="2000" kern="0" dirty="0">
                <a:latin typeface="+mn-lt"/>
              </a:rPr>
              <a:t>+</a:t>
            </a:r>
            <a:r>
              <a:rPr lang="en-US" sz="2000" kern="0" baseline="30000" dirty="0">
                <a:latin typeface="+mn-lt"/>
              </a:rPr>
              <a:t>  </a:t>
            </a:r>
            <a:r>
              <a:rPr lang="en-US" sz="2000" kern="0" dirty="0">
                <a:latin typeface="+mn-lt"/>
              </a:rPr>
              <a:t>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n</a:t>
            </a:r>
            <a:r>
              <a:rPr lang="en-US" sz="2000" kern="0" baseline="30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			: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   =8</a:t>
            </a:r>
            <a:r>
              <a:rPr lang="en-US" sz="2000" kern="0" baseline="30000" dirty="0">
                <a:latin typeface="+mn-lt"/>
              </a:rPr>
              <a:t>k</a:t>
            </a:r>
            <a:r>
              <a:rPr lang="en-US" sz="2000" kern="0" dirty="0">
                <a:latin typeface="+mn-lt"/>
              </a:rPr>
              <a:t>T(1)+    ………………+   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4n</a:t>
            </a:r>
            <a:r>
              <a:rPr lang="en-US" sz="2000" kern="0" baseline="30000" dirty="0">
                <a:latin typeface="+mn-lt"/>
              </a:rPr>
              <a:t>2 </a:t>
            </a:r>
            <a:r>
              <a:rPr lang="en-US" sz="2000" kern="0" dirty="0">
                <a:latin typeface="+mn-lt"/>
              </a:rPr>
              <a:t>+</a:t>
            </a:r>
            <a:r>
              <a:rPr lang="en-US" sz="2000" kern="0" baseline="3000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2n</a:t>
            </a:r>
            <a:r>
              <a:rPr lang="en-US" sz="2000" kern="0" baseline="30000" dirty="0">
                <a:latin typeface="+mn-lt"/>
              </a:rPr>
              <a:t>2 </a:t>
            </a:r>
            <a:r>
              <a:rPr lang="en-US" sz="2000" kern="0" dirty="0">
                <a:latin typeface="+mn-lt"/>
              </a:rPr>
              <a:t>+</a:t>
            </a:r>
            <a:r>
              <a:rPr lang="en-US" sz="2000" kern="0" baseline="30000" dirty="0">
                <a:latin typeface="+mn-lt"/>
              </a:rPr>
              <a:t>  </a:t>
            </a:r>
            <a:r>
              <a:rPr lang="en-US" sz="2000" kern="0" dirty="0">
                <a:latin typeface="+mn-lt"/>
              </a:rPr>
              <a:t>c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n</a:t>
            </a:r>
            <a:r>
              <a:rPr lang="en-US" sz="2000" kern="0" baseline="30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baseline="30000" dirty="0">
                <a:latin typeface="+mn-lt"/>
              </a:rPr>
              <a:t>       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baseline="30000" dirty="0">
                <a:latin typeface="+mn-lt"/>
              </a:rPr>
              <a:t>          = </a:t>
            </a:r>
            <a:r>
              <a:rPr lang="en-US" kern="0" dirty="0">
                <a:latin typeface="+mn-lt"/>
              </a:rPr>
              <a:t>8</a:t>
            </a:r>
            <a:r>
              <a:rPr lang="en-US" sz="2000" kern="0" baseline="30000" dirty="0">
                <a:latin typeface="+mn-lt"/>
              </a:rPr>
              <a:t>log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baseline="30000" dirty="0">
                <a:latin typeface="+mn-lt"/>
              </a:rPr>
              <a:t>n </a:t>
            </a:r>
            <a:r>
              <a:rPr lang="en-US" sz="2000" kern="0" dirty="0">
                <a:latin typeface="+mn-lt"/>
              </a:rPr>
              <a:t>c</a:t>
            </a:r>
            <a:r>
              <a:rPr lang="en-US" sz="2000" kern="0" baseline="-25000" dirty="0">
                <a:latin typeface="+mn-lt"/>
              </a:rPr>
              <a:t>1 </a:t>
            </a:r>
            <a:r>
              <a:rPr lang="en-US" sz="2000" kern="0" dirty="0">
                <a:latin typeface="+mn-lt"/>
              </a:rPr>
              <a:t>+ </a:t>
            </a:r>
            <a:r>
              <a:rPr lang="en-US" sz="2000" kern="0" baseline="30000" dirty="0">
                <a:latin typeface="+mn-lt"/>
              </a:rPr>
              <a:t> </a:t>
            </a:r>
            <a:r>
              <a:rPr lang="en-US" sz="2000" kern="0" dirty="0">
                <a:solidFill>
                  <a:srgbClr val="FF0066"/>
                </a:solidFill>
                <a:latin typeface="+mn-lt"/>
              </a:rPr>
              <a:t>c</a:t>
            </a:r>
            <a:r>
              <a:rPr lang="en-US" sz="2000" kern="0" dirty="0">
                <a:latin typeface="+mn-lt"/>
              </a:rPr>
              <a:t> n</a:t>
            </a:r>
            <a:r>
              <a:rPr lang="en-US" sz="2000" kern="0" baseline="30000" dirty="0">
                <a:latin typeface="+mn-lt"/>
              </a:rPr>
              <a:t>2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baseline="30000" dirty="0">
                <a:latin typeface="+mn-lt"/>
              </a:rPr>
              <a:t>         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baseline="30000" dirty="0">
                <a:latin typeface="+mn-lt"/>
              </a:rPr>
              <a:t>	</a:t>
            </a:r>
            <a:r>
              <a:rPr lang="en-US" sz="2000" kern="0" dirty="0">
                <a:latin typeface="+mn-lt"/>
              </a:rPr>
              <a:t>  =n</a:t>
            </a:r>
            <a:r>
              <a:rPr lang="en-US" sz="2000" kern="0" baseline="30000" dirty="0">
                <a:latin typeface="+mn-lt"/>
              </a:rPr>
              <a:t>log</a:t>
            </a:r>
            <a:r>
              <a:rPr lang="en-US" sz="1400" kern="0" dirty="0">
                <a:latin typeface="+mn-lt"/>
              </a:rPr>
              <a:t>2 c</a:t>
            </a:r>
            <a:r>
              <a:rPr lang="en-US" sz="1400" kern="0" baseline="-25000" dirty="0">
                <a:latin typeface="+mn-lt"/>
              </a:rPr>
              <a:t>1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2000" kern="0" dirty="0">
                <a:latin typeface="+mn-lt"/>
              </a:rPr>
              <a:t>c n</a:t>
            </a:r>
            <a:r>
              <a:rPr lang="en-US" sz="2000" kern="0" baseline="30000" dirty="0">
                <a:latin typeface="+mn-lt"/>
              </a:rPr>
              <a:t>2 </a:t>
            </a:r>
            <a:r>
              <a:rPr lang="en-US" sz="2400" kern="0" dirty="0">
                <a:latin typeface="+mn-lt"/>
              </a:rPr>
              <a:t>=</a:t>
            </a:r>
            <a:r>
              <a:rPr lang="en-US" sz="2000" kern="0" baseline="3000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n</a:t>
            </a:r>
            <a:r>
              <a:rPr lang="en-US" sz="2000" kern="0" baseline="30000" dirty="0">
                <a:latin typeface="+mn-lt"/>
              </a:rPr>
              <a:t>3</a:t>
            </a:r>
            <a:r>
              <a:rPr lang="en-US" sz="2000" kern="0" dirty="0">
                <a:latin typeface="+mn-lt"/>
              </a:rPr>
              <a:t> c</a:t>
            </a:r>
            <a:r>
              <a:rPr lang="en-US" sz="2000" kern="0" baseline="-25000" dirty="0">
                <a:latin typeface="+mn-lt"/>
              </a:rPr>
              <a:t>1</a:t>
            </a:r>
            <a:r>
              <a:rPr lang="en-US" sz="2000" kern="0" dirty="0">
                <a:latin typeface="+mn-lt"/>
              </a:rPr>
              <a:t>+ cn</a:t>
            </a:r>
            <a:r>
              <a:rPr lang="en-US" sz="2000" kern="0" baseline="30000" dirty="0">
                <a:latin typeface="+mn-lt"/>
              </a:rPr>
              <a:t>2  = </a:t>
            </a:r>
            <a:r>
              <a:rPr lang="en-US" sz="2000" kern="0" dirty="0">
                <a:latin typeface="+mn-lt"/>
              </a:rPr>
              <a:t>O(n</a:t>
            </a:r>
            <a:r>
              <a:rPr lang="en-US" sz="2000" kern="0" baseline="30000" dirty="0">
                <a:latin typeface="+mn-lt"/>
              </a:rPr>
              <a:t>3 </a:t>
            </a:r>
            <a:r>
              <a:rPr lang="en-US" sz="2000" kern="0" dirty="0">
                <a:latin typeface="+mn-lt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</a:t>
            </a:r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xmlns="" id="{0846D7A7-0265-449B-93FA-38087093A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60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xmlns="" id="{060DDDCA-3279-426F-99F3-14C15462F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100" y="60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xmlns="" id="{A960229C-C579-49AD-A69A-D1025AD7C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371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xmlns="" id="{DE936C23-602A-414D-8B64-82482C33D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6175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xmlns="" id="{97D84E6B-44B2-4AAB-999F-C5B1103C1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609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xmlns="" id="{18081D89-BDB0-4F51-9E6C-4A5C7C02F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9613" y="1371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xmlns="" id="{70BD0ACF-1CD4-4974-8F1B-6EDE70693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447800" y="2057400"/>
            <a:ext cx="152400" cy="762000"/>
            <a:chOff x="1447800" y="2057400"/>
            <a:chExt cx="152400" cy="762000"/>
          </a:xfrm>
        </p:grpSpPr>
        <p:sp>
          <p:nvSpPr>
            <p:cNvPr id="19465" name="Line 9">
              <a:extLst>
                <a:ext uri="{FF2B5EF4-FFF2-40B4-BE49-F238E27FC236}">
                  <a16:creationId xmlns:a16="http://schemas.microsoft.com/office/drawing/2014/main" xmlns="" id="{E8263898-3E07-466A-A324-F121EDE08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057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7" name="Line 11">
              <a:extLst>
                <a:ext uri="{FF2B5EF4-FFF2-40B4-BE49-F238E27FC236}">
                  <a16:creationId xmlns:a16="http://schemas.microsoft.com/office/drawing/2014/main" xmlns="" id="{41E3D10C-42ED-4B7D-8230-A88BC179A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8194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8" name="Line 12">
              <a:extLst>
                <a:ext uri="{FF2B5EF4-FFF2-40B4-BE49-F238E27FC236}">
                  <a16:creationId xmlns:a16="http://schemas.microsoft.com/office/drawing/2014/main" xmlns="" id="{C2E8CB4D-8847-400B-BC08-03F4E56A8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0574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469" name="Line 13">
            <a:extLst>
              <a:ext uri="{FF2B5EF4-FFF2-40B4-BE49-F238E27FC236}">
                <a16:creationId xmlns:a16="http://schemas.microsoft.com/office/drawing/2014/main" xmlns="" id="{15611B06-EE03-4003-B289-0682967D5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133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xmlns="" id="{353C29CB-E2C0-41B6-A2FC-36A80CDA7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95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xmlns="" id="{E7000B00-1CBC-4B46-8EAA-E2BC7AB08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xmlns="" id="{FD3F11AC-A4FC-45B2-A258-EB3EFF2BE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76800"/>
            <a:ext cx="304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xmlns="" id="{5C77582B-93EC-4ABE-9069-B67F6C0F3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4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xmlns="" id="{36F37FDE-1EC1-4A3C-B98D-95D3FA370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14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xmlns="" id="{993892E4-295D-408C-A143-C265008B5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114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xmlns="" id="{F59303E3-DC32-4C67-BDB0-908A7D8D76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114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xmlns="" id="{E4289D7F-FA30-443F-897D-68AC4EC63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038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xmlns="" id="{F5091FAC-521A-4D06-86EF-85301B2D7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038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A6DBDA6-A5F0-465C-8460-0256E16DB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sz="2400" kern="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Strassen’s method</a:t>
            </a:r>
          </a:p>
          <a:p>
            <a:pPr marL="342900" indent="-342900"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Matrix multiplications are more expensive than matrix additions or subtractions( O(n</a:t>
            </a:r>
            <a:r>
              <a:rPr lang="en-US" sz="2400" kern="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) versus O(n</a:t>
            </a:r>
            <a:r>
              <a:rPr lang="en-US" sz="2400" kern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)).</a:t>
            </a:r>
          </a:p>
          <a:p>
            <a:pPr marL="342900" indent="-342900"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Strassen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has discovered a way to compute the multiplication using only </a:t>
            </a:r>
            <a:r>
              <a:rPr lang="en-US" sz="2400" kern="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multiplications and </a:t>
            </a:r>
            <a:r>
              <a:rPr lang="en-US" sz="2400" kern="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additions or subtractions.</a:t>
            </a:r>
          </a:p>
          <a:p>
            <a:pPr marL="342900" indent="-342900">
              <a:buFontTx/>
              <a:buChar char="•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His method involves computing 7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n×n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matrices M</a:t>
            </a:r>
            <a:r>
              <a:rPr lang="en-US" sz="2400" kern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kern="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kern="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kern="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kern="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kern="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 and M</a:t>
            </a:r>
            <a:r>
              <a:rPr lang="en-US" sz="2400" kern="0" baseline="-25000" dirty="0">
                <a:latin typeface="Times New Roman" pitchFamily="18" charset="0"/>
                <a:cs typeface="Times New Roman" pitchFamily="18" charset="0"/>
              </a:rPr>
              <a:t>7,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kern="0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kern="0" baseline="30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are calculated using these matrices.</a:t>
            </a:r>
            <a:endParaRPr lang="en-US" sz="2400" kern="0" baseline="-25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•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61C5A41D-8D7B-4BAB-987A-50D63F4B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685800"/>
          </a:xfrm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Formulas for Strassen’s Algorithm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C435221-1DBE-4C27-8F7E-FD148A50F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70580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(A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22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(B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altLang="zh-CN" sz="2000" b="1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22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(A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21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22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B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(B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12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–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altLang="zh-CN" sz="2000" b="1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22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 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22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(B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21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–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altLang="zh-CN" sz="2000" b="1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(A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12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altLang="zh-CN" sz="2000" b="1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22</a:t>
            </a:r>
            <a:endParaRPr lang="en-US" altLang="zh-CN" sz="2000" b="1" ker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(A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21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– 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(B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altLang="zh-CN" sz="2000" b="1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12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7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(A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12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– A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22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(B</a:t>
            </a:r>
            <a:r>
              <a:rPr lang="en-US" altLang="zh-CN" sz="2000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21</a:t>
            </a:r>
            <a:r>
              <a:rPr lang="en-US" altLang="zh-CN" sz="2000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altLang="zh-CN" sz="2000" b="1" kern="0" baseline="-2500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22</a:t>
            </a:r>
            <a:r>
              <a:rPr lang="en-US" altLang="zh-CN" sz="2000" b="1" ker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xmlns="" id="{0E25BD5B-3D60-4AB3-AD43-2EC496E99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86200"/>
            <a:ext cx="3455988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+ 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+ 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en-US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+ 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+ 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+ 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M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875B73E0-B286-4CB1-A23A-08BAD6630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858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defRPr/>
            </a:pPr>
            <a:r>
              <a:rPr lang="en-US" altLang="zh-CN" kern="0" dirty="0">
                <a:latin typeface="+mn-lt"/>
                <a:ea typeface="SimSun" pitchFamily="2" charset="-122"/>
              </a:rPr>
              <a:t>C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11    </a:t>
            </a:r>
            <a:r>
              <a:rPr lang="en-US" altLang="zh-CN" kern="0" dirty="0">
                <a:latin typeface="+mn-lt"/>
                <a:ea typeface="SimSun" pitchFamily="2" charset="-122"/>
              </a:rPr>
              <a:t>C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12</a:t>
            </a:r>
            <a:r>
              <a:rPr lang="en-US" altLang="zh-CN" kern="0" dirty="0">
                <a:latin typeface="+mn-lt"/>
                <a:ea typeface="SimSun" pitchFamily="2" charset="-122"/>
              </a:rPr>
              <a:t>               A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11</a:t>
            </a:r>
            <a:r>
              <a:rPr lang="en-US" altLang="zh-CN" kern="0" dirty="0">
                <a:latin typeface="+mn-lt"/>
                <a:ea typeface="SimSun" pitchFamily="2" charset="-122"/>
              </a:rPr>
              <a:t>    A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12</a:t>
            </a:r>
            <a:r>
              <a:rPr lang="en-US" altLang="zh-CN" kern="0" dirty="0">
                <a:latin typeface="+mn-lt"/>
                <a:ea typeface="SimSun" pitchFamily="2" charset="-122"/>
              </a:rPr>
              <a:t>                B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11</a:t>
            </a:r>
            <a:r>
              <a:rPr lang="en-US" altLang="zh-CN" kern="0" dirty="0">
                <a:latin typeface="+mn-lt"/>
                <a:ea typeface="SimSun" pitchFamily="2" charset="-122"/>
              </a:rPr>
              <a:t>    B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12</a:t>
            </a:r>
          </a:p>
          <a:p>
            <a:pPr marL="1143000" lvl="2" indent="-228600" eaLnBrk="1" hangingPunct="1">
              <a:spcBef>
                <a:spcPct val="20000"/>
              </a:spcBef>
              <a:defRPr/>
            </a:pPr>
            <a:r>
              <a:rPr lang="en-US" altLang="zh-CN" kern="0" baseline="-25000" dirty="0">
                <a:latin typeface="+mn-lt"/>
                <a:ea typeface="SimSun" pitchFamily="2" charset="-122"/>
              </a:rPr>
              <a:t>                              </a:t>
            </a:r>
            <a:r>
              <a:rPr lang="en-US" altLang="zh-CN" kern="0" dirty="0">
                <a:latin typeface="+mn-lt"/>
                <a:ea typeface="SimSun" pitchFamily="2" charset="-122"/>
              </a:rPr>
              <a:t>=                             *</a:t>
            </a:r>
          </a:p>
          <a:p>
            <a:pPr marL="1143000" lvl="2" indent="-228600" eaLnBrk="1" hangingPunct="1">
              <a:spcBef>
                <a:spcPct val="20000"/>
              </a:spcBef>
              <a:defRPr/>
            </a:pPr>
            <a:r>
              <a:rPr lang="en-US" altLang="zh-CN" kern="0" dirty="0">
                <a:latin typeface="+mn-lt"/>
                <a:ea typeface="SimSun" pitchFamily="2" charset="-122"/>
              </a:rPr>
              <a:t>C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21    </a:t>
            </a:r>
            <a:r>
              <a:rPr lang="en-US" altLang="zh-CN" kern="0" dirty="0">
                <a:latin typeface="+mn-lt"/>
                <a:ea typeface="SimSun" pitchFamily="2" charset="-122"/>
              </a:rPr>
              <a:t>C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22</a:t>
            </a:r>
            <a:r>
              <a:rPr lang="en-US" altLang="zh-CN" kern="0" dirty="0">
                <a:latin typeface="+mn-lt"/>
                <a:ea typeface="SimSun" pitchFamily="2" charset="-122"/>
              </a:rPr>
              <a:t>                A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21</a:t>
            </a:r>
            <a:r>
              <a:rPr lang="en-US" altLang="zh-CN" kern="0" dirty="0">
                <a:latin typeface="+mn-lt"/>
                <a:ea typeface="SimSun" pitchFamily="2" charset="-122"/>
              </a:rPr>
              <a:t>    A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22</a:t>
            </a:r>
            <a:r>
              <a:rPr lang="en-US" altLang="zh-CN" kern="0" dirty="0">
                <a:latin typeface="+mn-lt"/>
                <a:ea typeface="SimSun" pitchFamily="2" charset="-122"/>
              </a:rPr>
              <a:t>                B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21</a:t>
            </a:r>
            <a:r>
              <a:rPr lang="en-US" altLang="zh-CN" kern="0" dirty="0">
                <a:latin typeface="+mn-lt"/>
                <a:ea typeface="SimSun" pitchFamily="2" charset="-122"/>
              </a:rPr>
              <a:t>    B</a:t>
            </a:r>
            <a:r>
              <a:rPr lang="en-US" altLang="zh-CN" kern="0" baseline="-25000" dirty="0">
                <a:latin typeface="+mn-lt"/>
                <a:ea typeface="SimSun" pitchFamily="2" charset="-122"/>
              </a:rPr>
              <a:t>22</a:t>
            </a:r>
          </a:p>
          <a:p>
            <a:pPr marL="1143000" lvl="2" indent="-228600" eaLnBrk="1" hangingPunct="1">
              <a:spcBef>
                <a:spcPct val="20000"/>
              </a:spcBef>
              <a:defRPr/>
            </a:pPr>
            <a:endParaRPr lang="en-US" altLang="zh-CN" kern="0" baseline="-25000" dirty="0">
              <a:latin typeface="+mn-lt"/>
              <a:ea typeface="SimSun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  <a:defRPr/>
            </a:pPr>
            <a:endParaRPr lang="en-US" altLang="zh-CN" kern="0" baseline="-25000" dirty="0">
              <a:latin typeface="+mn-lt"/>
              <a:ea typeface="SimSun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SimSun" pitchFamily="2" charset="-122"/>
              </a:rPr>
              <a:t>                            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1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   + 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4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  - 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5 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+ 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7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                        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3 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+ 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5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 </a:t>
            </a:r>
            <a:endParaRPr lang="en-US" altLang="zh-CN" sz="2000" kern="0" baseline="-25000" dirty="0">
              <a:latin typeface="+mn-lt"/>
              <a:ea typeface="SimSun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  <a:defRPr/>
            </a:pPr>
            <a:r>
              <a:rPr lang="en-US" altLang="zh-CN" sz="2000" kern="0" baseline="-25000" dirty="0">
                <a:latin typeface="+mn-lt"/>
                <a:ea typeface="SimSun" pitchFamily="2" charset="-122"/>
              </a:rPr>
              <a:t>                             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=                   </a:t>
            </a:r>
          </a:p>
          <a:p>
            <a:pPr marL="1143000" lvl="2" indent="-228600" eaLnBrk="1" hangingPunct="1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SimSun" pitchFamily="2" charset="-122"/>
              </a:rPr>
              <a:t>                           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2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 + 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4                                               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1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   + 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3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  - 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2 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+ M</a:t>
            </a:r>
            <a:r>
              <a:rPr lang="en-US" altLang="zh-CN" sz="2000" kern="0" baseline="-25000" dirty="0">
                <a:latin typeface="+mn-lt"/>
                <a:ea typeface="SimSun" pitchFamily="2" charset="-122"/>
              </a:rPr>
              <a:t>6</a:t>
            </a:r>
            <a:r>
              <a:rPr lang="en-US" altLang="zh-CN" sz="2000" kern="0" dirty="0">
                <a:latin typeface="+mn-lt"/>
                <a:ea typeface="SimSun" pitchFamily="2" charset="-122"/>
              </a:rPr>
              <a:t> </a:t>
            </a:r>
            <a:endParaRPr lang="en-US" altLang="zh-CN" sz="2000" kern="0" baseline="-25000" dirty="0">
              <a:latin typeface="+mn-lt"/>
              <a:ea typeface="SimSun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altLang="zh-CN" sz="2000" kern="0" dirty="0">
              <a:latin typeface="+mn-lt"/>
              <a:ea typeface="SimSun" pitchFamily="2" charset="-122"/>
            </a:endParaRPr>
          </a:p>
        </p:txBody>
      </p:sp>
      <p:grpSp>
        <p:nvGrpSpPr>
          <p:cNvPr id="22531" name="Group 3">
            <a:extLst>
              <a:ext uri="{FF2B5EF4-FFF2-40B4-BE49-F238E27FC236}">
                <a16:creationId xmlns:a16="http://schemas.microsoft.com/office/drawing/2014/main" xmlns="" id="{D4260FB0-6987-46E8-89BF-301226D439F5}"/>
              </a:ext>
            </a:extLst>
          </p:cNvPr>
          <p:cNvGrpSpPr>
            <a:grpSpLocks/>
          </p:cNvGrpSpPr>
          <p:nvPr/>
        </p:nvGrpSpPr>
        <p:grpSpPr bwMode="auto">
          <a:xfrm>
            <a:off x="717550" y="638175"/>
            <a:ext cx="4657725" cy="1158875"/>
            <a:chOff x="1162" y="1584"/>
            <a:chExt cx="2774" cy="730"/>
          </a:xfrm>
        </p:grpSpPr>
        <p:sp>
          <p:nvSpPr>
            <p:cNvPr id="22535" name="Line 4">
              <a:extLst>
                <a:ext uri="{FF2B5EF4-FFF2-40B4-BE49-F238E27FC236}">
                  <a16:creationId xmlns:a16="http://schemas.microsoft.com/office/drawing/2014/main" xmlns="" id="{D317C640-173F-456E-96EF-E1AC1AD12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1" y="1704"/>
              <a:ext cx="0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6" name="Line 5">
              <a:extLst>
                <a:ext uri="{FF2B5EF4-FFF2-40B4-BE49-F238E27FC236}">
                  <a16:creationId xmlns:a16="http://schemas.microsoft.com/office/drawing/2014/main" xmlns="" id="{08DFBBE0-5A18-4673-BF7A-D80A22673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80"/>
              <a:ext cx="0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7" name="Line 6">
              <a:extLst>
                <a:ext uri="{FF2B5EF4-FFF2-40B4-BE49-F238E27FC236}">
                  <a16:creationId xmlns:a16="http://schemas.microsoft.com/office/drawing/2014/main" xmlns="" id="{BEDB7C92-B2D5-491F-97C6-30A277EBA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0" y="1704"/>
              <a:ext cx="0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8" name="Line 7">
              <a:extLst>
                <a:ext uri="{FF2B5EF4-FFF2-40B4-BE49-F238E27FC236}">
                  <a16:creationId xmlns:a16="http://schemas.microsoft.com/office/drawing/2014/main" xmlns="" id="{AA46A0CB-97FA-4A0F-815C-3586FC5C4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29"/>
              <a:ext cx="5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9" name="Line 8">
              <a:extLst>
                <a:ext uri="{FF2B5EF4-FFF2-40B4-BE49-F238E27FC236}">
                  <a16:creationId xmlns:a16="http://schemas.microsoft.com/office/drawing/2014/main" xmlns="" id="{BC4B4D8E-FE50-4AA5-9D31-280167A12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920"/>
              <a:ext cx="5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0" name="Line 9">
              <a:extLst>
                <a:ext uri="{FF2B5EF4-FFF2-40B4-BE49-F238E27FC236}">
                  <a16:creationId xmlns:a16="http://schemas.microsoft.com/office/drawing/2014/main" xmlns="" id="{4C7191BC-4837-4DE5-B880-B826C1C13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920"/>
              <a:ext cx="5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1" name="AutoShape 10">
              <a:extLst>
                <a:ext uri="{FF2B5EF4-FFF2-40B4-BE49-F238E27FC236}">
                  <a16:creationId xmlns:a16="http://schemas.microsoft.com/office/drawing/2014/main" xmlns="" id="{7A8C4AF4-6A85-45D8-AE9E-F7A77E4B1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542" name="AutoShape 11">
              <a:extLst>
                <a:ext uri="{FF2B5EF4-FFF2-40B4-BE49-F238E27FC236}">
                  <a16:creationId xmlns:a16="http://schemas.microsoft.com/office/drawing/2014/main" xmlns="" id="{6A68E9B9-3C17-42EF-BD96-35698A1AA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543" name="AutoShape 12">
              <a:extLst>
                <a:ext uri="{FF2B5EF4-FFF2-40B4-BE49-F238E27FC236}">
                  <a16:creationId xmlns:a16="http://schemas.microsoft.com/office/drawing/2014/main" xmlns="" id="{DD42D034-8ACB-4695-86C8-0222F7F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159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2532" name="AutoShape 13">
            <a:extLst>
              <a:ext uri="{FF2B5EF4-FFF2-40B4-BE49-F238E27FC236}">
                <a16:creationId xmlns:a16="http://schemas.microsoft.com/office/drawing/2014/main" xmlns="" id="{CEF36D24-D26A-4617-A3EF-0B08D6E3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2095500"/>
            <a:ext cx="5410200" cy="11430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3" name="Rectangle 14">
            <a:extLst>
              <a:ext uri="{FF2B5EF4-FFF2-40B4-BE49-F238E27FC236}">
                <a16:creationId xmlns:a16="http://schemas.microsoft.com/office/drawing/2014/main" xmlns="" id="{CB56E665-AFC6-45CE-8B97-E6E331770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05200"/>
            <a:ext cx="78486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resulting recurrence relation for T(n) is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T(n)=    c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                         n&lt;=2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7T(n/2) +c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n</a:t>
            </a:r>
            <a:r>
              <a:rPr lang="en-US" altLang="en-US" sz="1800" baseline="30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       n&gt;2</a:t>
            </a:r>
          </a:p>
        </p:txBody>
      </p:sp>
      <p:sp>
        <p:nvSpPr>
          <p:cNvPr id="22534" name="AutoShape 15">
            <a:extLst>
              <a:ext uri="{FF2B5EF4-FFF2-40B4-BE49-F238E27FC236}">
                <a16:creationId xmlns:a16="http://schemas.microsoft.com/office/drawing/2014/main" xmlns="" id="{3BBCE4A3-D9A2-470F-B8C4-F4D06ED7DACE}"/>
              </a:ext>
            </a:extLst>
          </p:cNvPr>
          <p:cNvSpPr>
            <a:spLocks/>
          </p:cNvSpPr>
          <p:nvPr/>
        </p:nvSpPr>
        <p:spPr bwMode="auto">
          <a:xfrm>
            <a:off x="1219200" y="4343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AB74142-5BC0-4FB4-BA94-60CC12B4B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T(n)= 7</a:t>
            </a:r>
            <a:r>
              <a:rPr lang="en-US" sz="2400" kern="0" baseline="30000" dirty="0">
                <a:latin typeface="+mn-lt"/>
              </a:rPr>
              <a:t>k</a:t>
            </a:r>
            <a:r>
              <a:rPr lang="en-US" sz="2400" kern="0" dirty="0">
                <a:latin typeface="+mn-lt"/>
              </a:rPr>
              <a:t>T(1) + c</a:t>
            </a:r>
            <a:r>
              <a:rPr lang="en-US" sz="2400" kern="0" baseline="-25000" dirty="0">
                <a:latin typeface="+mn-lt"/>
              </a:rPr>
              <a:t>2</a:t>
            </a:r>
            <a:r>
              <a:rPr lang="en-US" sz="2400" kern="0" dirty="0">
                <a:latin typeface="+mn-lt"/>
              </a:rPr>
              <a:t>n</a:t>
            </a:r>
            <a:r>
              <a:rPr lang="en-US" sz="2400" kern="0" baseline="30000" dirty="0">
                <a:latin typeface="+mn-lt"/>
              </a:rPr>
              <a:t>2</a:t>
            </a:r>
            <a:r>
              <a:rPr lang="en-US" sz="2400" kern="0" dirty="0">
                <a:latin typeface="+mn-lt"/>
              </a:rPr>
              <a:t> 1+ 7/4 + (7/4)</a:t>
            </a:r>
            <a:r>
              <a:rPr lang="en-US" sz="2400" kern="0" baseline="30000" dirty="0">
                <a:latin typeface="+mn-lt"/>
              </a:rPr>
              <a:t>2 </a:t>
            </a:r>
            <a:r>
              <a:rPr lang="en-US" sz="2400" kern="0" dirty="0">
                <a:latin typeface="+mn-lt"/>
              </a:rPr>
              <a:t>+ (7/4) </a:t>
            </a:r>
            <a:r>
              <a:rPr lang="en-US" sz="2400" kern="0" baseline="30000" dirty="0">
                <a:latin typeface="+mn-lt"/>
              </a:rPr>
              <a:t>3</a:t>
            </a:r>
            <a:r>
              <a:rPr lang="en-US" sz="2400" kern="0" dirty="0">
                <a:latin typeface="+mn-lt"/>
              </a:rPr>
              <a:t>+……………..+ (7/4)</a:t>
            </a:r>
            <a:r>
              <a:rPr lang="en-US" sz="2400" kern="0" baseline="30000" dirty="0">
                <a:latin typeface="+mn-lt"/>
              </a:rPr>
              <a:t>k-1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 kern="0" baseline="30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 kern="0" baseline="30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 kern="0" baseline="30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 kern="0" baseline="30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 kern="0" baseline="30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 kern="0" baseline="30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 kern="0" baseline="30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baseline="30000" dirty="0">
                <a:latin typeface="+mn-lt"/>
              </a:rPr>
              <a:t>	   = </a:t>
            </a:r>
            <a:r>
              <a:rPr lang="en-US" sz="2400" kern="0" dirty="0">
                <a:latin typeface="+mn-lt"/>
              </a:rPr>
              <a:t>7</a:t>
            </a:r>
            <a:r>
              <a:rPr lang="en-US" sz="2400" kern="0" baseline="30000" dirty="0">
                <a:latin typeface="+mn-lt"/>
              </a:rPr>
              <a:t>log</a:t>
            </a:r>
            <a:r>
              <a:rPr lang="en-US" sz="2400" kern="0" baseline="-25000" dirty="0">
                <a:latin typeface="+mn-lt"/>
              </a:rPr>
              <a:t>2</a:t>
            </a:r>
            <a:r>
              <a:rPr lang="en-US" sz="2400" kern="0" baseline="30000" dirty="0">
                <a:latin typeface="+mn-lt"/>
              </a:rPr>
              <a:t>n </a:t>
            </a:r>
            <a:r>
              <a:rPr lang="en-US" sz="2400" kern="0" dirty="0">
                <a:latin typeface="+mn-lt"/>
              </a:rPr>
              <a:t>c</a:t>
            </a:r>
            <a:r>
              <a:rPr lang="en-US" sz="2400" kern="0" baseline="-25000" dirty="0">
                <a:latin typeface="+mn-lt"/>
              </a:rPr>
              <a:t>1</a:t>
            </a:r>
            <a:r>
              <a:rPr lang="en-US" sz="2400" kern="0" dirty="0">
                <a:latin typeface="+mn-lt"/>
              </a:rPr>
              <a:t>  +c</a:t>
            </a:r>
            <a:r>
              <a:rPr lang="en-US" sz="2400" kern="0" baseline="-25000" dirty="0">
                <a:latin typeface="+mn-lt"/>
              </a:rPr>
              <a:t>2</a:t>
            </a:r>
            <a:r>
              <a:rPr lang="en-US" sz="2400" kern="0" dirty="0">
                <a:latin typeface="+mn-lt"/>
              </a:rPr>
              <a:t> n</a:t>
            </a:r>
            <a:r>
              <a:rPr lang="en-US" sz="2400" kern="0" baseline="30000" dirty="0">
                <a:latin typeface="+mn-lt"/>
              </a:rPr>
              <a:t>2</a:t>
            </a:r>
            <a:r>
              <a:rPr lang="en-US" sz="2400" kern="0" dirty="0">
                <a:latin typeface="+mn-lt"/>
              </a:rPr>
              <a:t> (7/4)</a:t>
            </a:r>
            <a:r>
              <a:rPr lang="en-US" sz="2400" kern="0" baseline="30000" dirty="0">
                <a:latin typeface="+mn-lt"/>
              </a:rPr>
              <a:t>log</a:t>
            </a:r>
            <a:r>
              <a:rPr lang="en-US" sz="2400" kern="0" baseline="-25000" dirty="0">
                <a:latin typeface="+mn-lt"/>
              </a:rPr>
              <a:t>2</a:t>
            </a:r>
            <a:r>
              <a:rPr lang="en-US" sz="2400" kern="0" baseline="30000" dirty="0">
                <a:latin typeface="+mn-lt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baseline="30000" dirty="0">
                <a:latin typeface="+mn-lt"/>
              </a:rPr>
              <a:t>      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baseline="30000" dirty="0">
                <a:latin typeface="+mn-lt"/>
              </a:rPr>
              <a:t>         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baseline="30000" dirty="0">
                <a:latin typeface="+mn-lt"/>
              </a:rPr>
              <a:t>	</a:t>
            </a:r>
            <a:r>
              <a:rPr lang="en-US" sz="2400" kern="0" dirty="0">
                <a:latin typeface="+mn-lt"/>
              </a:rPr>
              <a:t>  </a:t>
            </a:r>
            <a:r>
              <a:rPr lang="en-US" sz="2400" kern="0" baseline="30000" dirty="0">
                <a:latin typeface="+mn-lt"/>
              </a:rPr>
              <a:t>= </a:t>
            </a:r>
            <a:r>
              <a:rPr lang="en-US" sz="2400" kern="0" dirty="0">
                <a:latin typeface="+mn-lt"/>
              </a:rPr>
              <a:t>n</a:t>
            </a:r>
            <a:r>
              <a:rPr lang="en-US" sz="2400" kern="0" baseline="30000" dirty="0">
                <a:latin typeface="+mn-lt"/>
              </a:rPr>
              <a:t>log</a:t>
            </a:r>
            <a:r>
              <a:rPr lang="en-US" sz="2400" kern="0" baseline="-25000" dirty="0">
                <a:latin typeface="+mn-lt"/>
              </a:rPr>
              <a:t>2</a:t>
            </a:r>
            <a:r>
              <a:rPr lang="en-US" sz="2400" kern="0" baseline="30000" dirty="0">
                <a:latin typeface="+mn-lt"/>
              </a:rPr>
              <a:t>7  </a:t>
            </a:r>
            <a:r>
              <a:rPr lang="en-US" sz="2400" kern="0" dirty="0">
                <a:latin typeface="+mn-lt"/>
              </a:rPr>
              <a:t>+  n</a:t>
            </a:r>
            <a:r>
              <a:rPr lang="en-US" sz="2400" kern="0" baseline="30000" dirty="0">
                <a:latin typeface="+mn-lt"/>
              </a:rPr>
              <a:t>log</a:t>
            </a:r>
            <a:r>
              <a:rPr lang="en-US" sz="2400" kern="0" baseline="-25000" dirty="0">
                <a:latin typeface="+mn-lt"/>
              </a:rPr>
              <a:t>2</a:t>
            </a:r>
            <a:r>
              <a:rPr lang="en-US" sz="2400" kern="0" baseline="30000" dirty="0">
                <a:latin typeface="+mn-lt"/>
              </a:rPr>
              <a:t>4 </a:t>
            </a:r>
            <a:r>
              <a:rPr lang="en-US" sz="2400" kern="0" dirty="0">
                <a:latin typeface="+mn-lt"/>
              </a:rPr>
              <a:t>( n </a:t>
            </a:r>
            <a:r>
              <a:rPr lang="en-US" sz="2400" kern="0" baseline="30000" dirty="0">
                <a:latin typeface="+mn-lt"/>
              </a:rPr>
              <a:t>log</a:t>
            </a:r>
            <a:r>
              <a:rPr lang="en-US" sz="2400" kern="0" baseline="-25000" dirty="0">
                <a:latin typeface="+mn-lt"/>
              </a:rPr>
              <a:t>2</a:t>
            </a:r>
            <a:r>
              <a:rPr lang="en-US" sz="2400" kern="0" baseline="30000" dirty="0">
                <a:latin typeface="+mn-lt"/>
              </a:rPr>
              <a:t>7-log</a:t>
            </a:r>
            <a:r>
              <a:rPr lang="en-US" sz="2400" kern="0" baseline="-25000" dirty="0">
                <a:latin typeface="+mn-lt"/>
              </a:rPr>
              <a:t>2</a:t>
            </a:r>
            <a:r>
              <a:rPr lang="en-US" sz="2400" kern="0" baseline="30000" dirty="0">
                <a:latin typeface="+mn-lt"/>
              </a:rPr>
              <a:t>4 </a:t>
            </a:r>
            <a:r>
              <a:rPr lang="en-US" sz="2400" kern="0" dirty="0">
                <a:latin typeface="+mn-lt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 =2 n</a:t>
            </a:r>
            <a:r>
              <a:rPr lang="en-US" sz="2400" kern="0" baseline="30000" dirty="0">
                <a:latin typeface="+mn-lt"/>
              </a:rPr>
              <a:t>log</a:t>
            </a:r>
            <a:r>
              <a:rPr lang="en-US" sz="2400" kern="0" baseline="-25000" dirty="0">
                <a:latin typeface="+mn-lt"/>
              </a:rPr>
              <a:t>2</a:t>
            </a:r>
            <a:r>
              <a:rPr lang="en-US" sz="2400" kern="0" baseline="30000" dirty="0">
                <a:latin typeface="+mn-lt"/>
              </a:rPr>
              <a:t>7 </a:t>
            </a:r>
            <a:r>
              <a:rPr lang="en-US" sz="2400" kern="0" dirty="0">
                <a:latin typeface="+mn-lt"/>
              </a:rPr>
              <a:t>   = O(n</a:t>
            </a:r>
            <a:r>
              <a:rPr lang="en-US" sz="2400" kern="0" baseline="30000" dirty="0">
                <a:latin typeface="+mn-lt"/>
              </a:rPr>
              <a:t>log</a:t>
            </a:r>
            <a:r>
              <a:rPr lang="en-US" sz="2400" kern="0" baseline="-25000" dirty="0">
                <a:latin typeface="+mn-lt"/>
              </a:rPr>
              <a:t>2</a:t>
            </a:r>
            <a:r>
              <a:rPr lang="en-US" sz="2400" kern="0" baseline="30000" dirty="0">
                <a:latin typeface="+mn-lt"/>
              </a:rPr>
              <a:t>7</a:t>
            </a:r>
            <a:r>
              <a:rPr lang="en-US" sz="2400" kern="0" dirty="0">
                <a:latin typeface="+mn-lt"/>
              </a:rPr>
              <a:t>)  ~  O( n</a:t>
            </a:r>
            <a:r>
              <a:rPr lang="en-US" sz="2400" kern="0" baseline="30000" dirty="0">
                <a:latin typeface="+mn-lt"/>
              </a:rPr>
              <a:t>2.81</a:t>
            </a:r>
            <a:r>
              <a:rPr lang="en-US" sz="2400" kern="0" dirty="0">
                <a:latin typeface="+mn-lt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400" kern="0" baseline="30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baseline="30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baseline="30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xmlns="" id="{18B43B4A-238A-49F8-9E38-1BFDDF7AF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91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xmlns="" id="{A1380444-D9CB-43B0-8CAA-0A3C1D747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xmlns="" id="{4DCE05C9-1376-4978-BBF2-E135BE154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91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xmlns="" id="{5CBD8B98-393C-4C61-88A1-F90B4EF40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Line 7">
            <a:extLst>
              <a:ext uri="{FF2B5EF4-FFF2-40B4-BE49-F238E27FC236}">
                <a16:creationId xmlns:a16="http://schemas.microsoft.com/office/drawing/2014/main" xmlns="" id="{3794CAC8-164C-4426-A181-9D75DD6C2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1600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xmlns="" id="{55E3A081-B551-4E9A-8ADB-74D5BCBEA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83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3561" name="Picture 9">
            <a:extLst>
              <a:ext uri="{FF2B5EF4-FFF2-40B4-BE49-F238E27FC236}">
                <a16:creationId xmlns:a16="http://schemas.microsoft.com/office/drawing/2014/main" xmlns="" id="{F8F79866-1EAA-48E1-9B2D-BAEC9280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32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0">
            <a:extLst>
              <a:ext uri="{FF2B5EF4-FFF2-40B4-BE49-F238E27FC236}">
                <a16:creationId xmlns:a16="http://schemas.microsoft.com/office/drawing/2014/main" xmlns="" id="{B026520D-90FB-40F8-B1F3-055C51C11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38400"/>
            <a:ext cx="287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>
            <a:extLst>
              <a:ext uri="{FF2B5EF4-FFF2-40B4-BE49-F238E27FC236}">
                <a16:creationId xmlns:a16="http://schemas.microsoft.com/office/drawing/2014/main" xmlns="" id="{CA6563B5-6E71-475D-AF09-B097E4CA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4" name="Rectangle 13">
            <a:extLst>
              <a:ext uri="{FF2B5EF4-FFF2-40B4-BE49-F238E27FC236}">
                <a16:creationId xmlns:a16="http://schemas.microsoft.com/office/drawing/2014/main" xmlns="" id="{7BB7DD7D-DDF0-40F1-87AF-8C0B2D75C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38400"/>
            <a:ext cx="2286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5926</TotalTime>
  <Words>1175</Words>
  <Application>Microsoft Office PowerPoint</Application>
  <PresentationFormat>On-screen Show (4:3)</PresentationFormat>
  <Paragraphs>379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Microsoft Equation 3.0</vt:lpstr>
      <vt:lpstr>PowerPoint Presentation</vt:lpstr>
      <vt:lpstr>Basic Matrix Multiplication</vt:lpstr>
      <vt:lpstr>Divide and Conquer technique</vt:lpstr>
      <vt:lpstr>PowerPoint Presentation</vt:lpstr>
      <vt:lpstr>PowerPoint Presentation</vt:lpstr>
      <vt:lpstr>PowerPoint Presentation</vt:lpstr>
      <vt:lpstr>Formulas for Strassen’s Algorithm</vt:lpstr>
      <vt:lpstr>PowerPoint Presentation</vt:lpstr>
      <vt:lpstr>PowerPoint Presentation</vt:lpstr>
      <vt:lpstr>Div. &amp; Conq. : Strassen’s Matrix Multiplication</vt:lpstr>
      <vt:lpstr>Div. &amp; Conq. : Strassen’s Matrix Multiplication</vt:lpstr>
      <vt:lpstr>STRESSEN’S MATRIX MULTIPLICATION</vt:lpstr>
      <vt:lpstr>Div. &amp; Conq. : Strassen’s Matrix Multiplication</vt:lpstr>
      <vt:lpstr>STRESSEN’S MATRIX MULTIPLICATION</vt:lpstr>
      <vt:lpstr>STRESSEN’S MATRIX MULTIPLICATION</vt:lpstr>
      <vt:lpstr>STRESSEN’S MATRIX MULTIPLICATION</vt:lpstr>
      <vt:lpstr>PowerPoint Presentation</vt:lpstr>
      <vt:lpstr>Ex:2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Veeraiah</dc:creator>
  <cp:lastModifiedBy>RIYANSH</cp:lastModifiedBy>
  <cp:revision>471</cp:revision>
  <cp:lastPrinted>1601-01-01T00:00:00Z</cp:lastPrinted>
  <dcterms:created xsi:type="dcterms:W3CDTF">1601-01-01T00:00:00Z</dcterms:created>
  <dcterms:modified xsi:type="dcterms:W3CDTF">2021-07-27T09:07:51Z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