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72" r:id="rId2"/>
    <p:sldId id="273" r:id="rId3"/>
    <p:sldId id="259" r:id="rId4"/>
    <p:sldId id="283" r:id="rId5"/>
    <p:sldId id="285" r:id="rId6"/>
    <p:sldId id="286" r:id="rId7"/>
    <p:sldId id="287"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37700"/>
    <a:srgbClr val="AD5C4D"/>
    <a:srgbClr val="D1D8B7"/>
    <a:srgbClr val="A09D79"/>
    <a:srgbClr val="543E35"/>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p:scale>
          <a:sx n="50" d="100"/>
          <a:sy n="50" d="100"/>
        </p:scale>
        <p:origin x="1284" y="39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Car Price Prediction Model</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987049"/>
            <a:ext cx="9144000" cy="1655762"/>
          </a:xfrm>
        </p:spPr>
        <p:txBody>
          <a:bodyPr/>
          <a:lstStyle/>
          <a:p>
            <a:r>
              <a:rPr lang="en-US" dirty="0"/>
              <a:t>Nikhil Mogre</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523091321"/>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 of Data</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Data Cleaning</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EDA(</a:t>
                      </a:r>
                      <a:r>
                        <a:rPr lang="en-IN" sz="2400" b="0" i="0" kern="1200" dirty="0">
                          <a:solidFill>
                            <a:schemeClr val="tx1"/>
                          </a:solidFill>
                          <a:effectLst/>
                          <a:latin typeface="+mn-lt"/>
                          <a:ea typeface="+mn-ea"/>
                          <a:cs typeface="+mn-cs"/>
                        </a:rPr>
                        <a:t>Exploratory data analysis</a:t>
                      </a:r>
                      <a:r>
                        <a:rPr lang="en-US" sz="2400" dirty="0">
                          <a:latin typeface="+mn-lt"/>
                          <a:cs typeface="Gill Sans Light" panose="020B0302020104020203" pitchFamily="34" charset="-79"/>
                        </a:rPr>
                        <a: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Insights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65760" y="291339"/>
            <a:ext cx="6502620" cy="676656"/>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236847" y="1529526"/>
            <a:ext cx="6502620" cy="4786500"/>
          </a:xfrm>
        </p:spPr>
        <p:txBody>
          <a:bodyPr>
            <a:normAutofit lnSpcReduction="10000"/>
          </a:bodyPr>
          <a:lstStyle/>
          <a:p>
            <a:r>
              <a:rPr lang="en-US" sz="2400" dirty="0"/>
              <a:t>1. It is a car prediction data set that describes the car features and it consists of 205 rows and 26 columns.</a:t>
            </a:r>
          </a:p>
          <a:p>
            <a:endParaRPr lang="en-US" sz="2400" dirty="0"/>
          </a:p>
          <a:p>
            <a:r>
              <a:rPr lang="en-US" sz="2400" dirty="0"/>
              <a:t>2. It consists of 22 manufacturing car companies</a:t>
            </a:r>
          </a:p>
          <a:p>
            <a:endParaRPr lang="en-US" sz="2400" dirty="0"/>
          </a:p>
          <a:p>
            <a:r>
              <a:rPr lang="en-US" sz="2400" dirty="0"/>
              <a:t>3. It has high, medium, and low-cost cars</a:t>
            </a:r>
          </a:p>
          <a:p>
            <a:endParaRPr lang="en-US" sz="2400" dirty="0"/>
          </a:p>
          <a:p>
            <a:r>
              <a:rPr lang="en-US" sz="2400" dirty="0"/>
              <a:t>4. The data describe features of cars like mpg, fuel system, engine type, etc.</a:t>
            </a:r>
          </a:p>
          <a:p>
            <a:endParaRPr lang="en-US" sz="2400" dirty="0"/>
          </a:p>
          <a:p>
            <a:r>
              <a:rPr lang="en-US" sz="2400" dirty="0"/>
              <a:t>5. We need to make a model that is best and also wants to tell which parameter affects the most car price</a:t>
            </a:r>
          </a:p>
          <a:p>
            <a:endParaRPr lang="en-US" sz="2000"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A7EE-E504-09F3-49C1-03E13BD3B908}"/>
              </a:ext>
            </a:extLst>
          </p:cNvPr>
          <p:cNvSpPr>
            <a:spLocks noGrp="1"/>
          </p:cNvSpPr>
          <p:nvPr>
            <p:ph type="ctrTitle"/>
          </p:nvPr>
        </p:nvSpPr>
        <p:spPr>
          <a:xfrm>
            <a:off x="1244600" y="110066"/>
            <a:ext cx="9321800" cy="715963"/>
          </a:xfrm>
        </p:spPr>
        <p:txBody>
          <a:bodyPr/>
          <a:lstStyle/>
          <a:p>
            <a:r>
              <a:rPr lang="en-IN" sz="3600" b="1" dirty="0"/>
              <a:t>Data Cleaning/EDA</a:t>
            </a:r>
          </a:p>
        </p:txBody>
      </p:sp>
      <p:sp>
        <p:nvSpPr>
          <p:cNvPr id="3" name="Subtitle 2">
            <a:extLst>
              <a:ext uri="{FF2B5EF4-FFF2-40B4-BE49-F238E27FC236}">
                <a16:creationId xmlns:a16="http://schemas.microsoft.com/office/drawing/2014/main" id="{F3CF5D54-3DD7-8A0A-ED48-26B2C1B0F5B2}"/>
              </a:ext>
            </a:extLst>
          </p:cNvPr>
          <p:cNvSpPr>
            <a:spLocks noGrp="1"/>
          </p:cNvSpPr>
          <p:nvPr>
            <p:ph type="subTitle" idx="1"/>
          </p:nvPr>
        </p:nvSpPr>
        <p:spPr>
          <a:xfrm>
            <a:off x="778932" y="1629304"/>
            <a:ext cx="10625667" cy="4885796"/>
          </a:xfrm>
        </p:spPr>
        <p:txBody>
          <a:bodyPr>
            <a:normAutofit/>
          </a:bodyPr>
          <a:lstStyle/>
          <a:p>
            <a:pPr algn="l"/>
            <a:r>
              <a:rPr lang="en-IN" sz="2800" b="1" dirty="0">
                <a:solidFill>
                  <a:schemeClr val="bg2">
                    <a:lumMod val="25000"/>
                  </a:schemeClr>
                </a:solidFill>
              </a:rPr>
              <a:t>1. Handle</a:t>
            </a:r>
            <a:r>
              <a:rPr lang="en-IN" sz="2800" dirty="0">
                <a:solidFill>
                  <a:schemeClr val="bg2">
                    <a:lumMod val="25000"/>
                  </a:schemeClr>
                </a:solidFill>
              </a:rPr>
              <a:t> </a:t>
            </a:r>
            <a:r>
              <a:rPr lang="en-IN" sz="2800" b="1" dirty="0">
                <a:solidFill>
                  <a:schemeClr val="bg2">
                    <a:lumMod val="25000"/>
                  </a:schemeClr>
                </a:solidFill>
              </a:rPr>
              <a:t>Noise</a:t>
            </a:r>
            <a:r>
              <a:rPr lang="en-IN" sz="2800" dirty="0">
                <a:solidFill>
                  <a:schemeClr val="bg2">
                    <a:lumMod val="25000"/>
                  </a:schemeClr>
                </a:solidFill>
              </a:rPr>
              <a:t> </a:t>
            </a:r>
            <a:r>
              <a:rPr lang="en-IN" sz="2800" b="1" dirty="0">
                <a:solidFill>
                  <a:schemeClr val="bg2">
                    <a:lumMod val="25000"/>
                  </a:schemeClr>
                </a:solidFill>
              </a:rPr>
              <a:t>values</a:t>
            </a:r>
          </a:p>
          <a:p>
            <a:pPr algn="l"/>
            <a:endParaRPr lang="en-IN" sz="2800" b="1" dirty="0">
              <a:solidFill>
                <a:schemeClr val="bg2">
                  <a:lumMod val="25000"/>
                </a:schemeClr>
              </a:solidFill>
            </a:endParaRPr>
          </a:p>
          <a:p>
            <a:pPr algn="l"/>
            <a:r>
              <a:rPr lang="en-IN" sz="2800" b="1" dirty="0">
                <a:solidFill>
                  <a:schemeClr val="bg2">
                    <a:lumMod val="25000"/>
                  </a:schemeClr>
                </a:solidFill>
              </a:rPr>
              <a:t>2. In EDA univariate, Bivariate analyses on categorical and numeric features are to understand the dataset.</a:t>
            </a:r>
          </a:p>
          <a:p>
            <a:pPr algn="l"/>
            <a:endParaRPr lang="en-IN" sz="2800" b="1" dirty="0">
              <a:solidFill>
                <a:schemeClr val="bg2">
                  <a:lumMod val="25000"/>
                </a:schemeClr>
              </a:solidFill>
            </a:endParaRPr>
          </a:p>
          <a:p>
            <a:pPr algn="l"/>
            <a:r>
              <a:rPr lang="en-IN" sz="2800" b="1" dirty="0">
                <a:solidFill>
                  <a:schemeClr val="bg2">
                    <a:lumMod val="25000"/>
                  </a:schemeClr>
                </a:solidFill>
              </a:rPr>
              <a:t>3. Through EDA find some insights for each feature to understand features in a better way</a:t>
            </a:r>
          </a:p>
          <a:p>
            <a:pPr algn="l"/>
            <a:endParaRPr lang="en-IN" sz="2800" b="1" dirty="0">
              <a:solidFill>
                <a:schemeClr val="bg2">
                  <a:lumMod val="25000"/>
                </a:schemeClr>
              </a:solidFill>
            </a:endParaRPr>
          </a:p>
          <a:p>
            <a:pPr algn="l"/>
            <a:r>
              <a:rPr lang="en-IN" sz="2800" b="1" dirty="0">
                <a:solidFill>
                  <a:schemeClr val="bg2">
                    <a:lumMod val="25000"/>
                  </a:schemeClr>
                </a:solidFill>
              </a:rPr>
              <a:t>4. In the dataset there were multi-collinearity and also handle them</a:t>
            </a:r>
          </a:p>
          <a:p>
            <a:pPr algn="l"/>
            <a:endParaRPr lang="en-IN" sz="2800" b="1" dirty="0">
              <a:solidFill>
                <a:schemeClr val="bg2">
                  <a:lumMod val="25000"/>
                </a:schemeClr>
              </a:solidFill>
            </a:endParaRPr>
          </a:p>
          <a:p>
            <a:pPr algn="l"/>
            <a:endParaRPr lang="en-IN" sz="2800" b="1" dirty="0">
              <a:solidFill>
                <a:schemeClr val="bg2">
                  <a:lumMod val="25000"/>
                </a:schemeClr>
              </a:solidFill>
            </a:endParaRPr>
          </a:p>
          <a:p>
            <a:pPr algn="l"/>
            <a:endParaRPr lang="en-IN" sz="2800" b="1" dirty="0">
              <a:solidFill>
                <a:schemeClr val="bg2">
                  <a:lumMod val="25000"/>
                </a:schemeClr>
              </a:solidFill>
            </a:endParaRPr>
          </a:p>
          <a:p>
            <a:pPr algn="l"/>
            <a:endParaRPr lang="en-IN" sz="2800" b="1" dirty="0">
              <a:solidFill>
                <a:schemeClr val="bg2">
                  <a:lumMod val="25000"/>
                </a:schemeClr>
              </a:solidFill>
            </a:endParaRPr>
          </a:p>
          <a:p>
            <a:pPr algn="l"/>
            <a:endParaRPr lang="en-IN" sz="2800" b="1" dirty="0">
              <a:solidFill>
                <a:schemeClr val="bg2">
                  <a:lumMod val="25000"/>
                </a:schemeClr>
              </a:solidFill>
            </a:endParaRPr>
          </a:p>
        </p:txBody>
      </p:sp>
    </p:spTree>
    <p:extLst>
      <p:ext uri="{BB962C8B-B14F-4D97-AF65-F5344CB8AC3E}">
        <p14:creationId xmlns:p14="http://schemas.microsoft.com/office/powerpoint/2010/main" val="264683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F483-55FE-F9EB-23BB-BE9764A36AC3}"/>
              </a:ext>
            </a:extLst>
          </p:cNvPr>
          <p:cNvSpPr>
            <a:spLocks noGrp="1"/>
          </p:cNvSpPr>
          <p:nvPr>
            <p:ph type="title"/>
          </p:nvPr>
        </p:nvSpPr>
        <p:spPr>
          <a:xfrm>
            <a:off x="37958" y="1515533"/>
            <a:ext cx="7806266" cy="4868333"/>
          </a:xfrm>
        </p:spPr>
        <p:txBody>
          <a:bodyPr/>
          <a:lstStyle/>
          <a:p>
            <a:r>
              <a:rPr lang="en-US" sz="2000" b="1" i="0" dirty="0">
                <a:solidFill>
                  <a:schemeClr val="accent6">
                    <a:lumMod val="25000"/>
                  </a:schemeClr>
                </a:solidFill>
                <a:effectLst/>
                <a:latin typeface="Arial" panose="020B0604020202020204" pitchFamily="34" charset="0"/>
              </a:rPr>
              <a:t>1. wheelbase has high positive correlation with   </a:t>
            </a:r>
            <a:r>
              <a:rPr lang="en-US" sz="2000" b="1" i="0" dirty="0" err="1">
                <a:solidFill>
                  <a:schemeClr val="accent6">
                    <a:lumMod val="25000"/>
                  </a:schemeClr>
                </a:solidFill>
                <a:effectLst/>
                <a:latin typeface="Arial" panose="020B0604020202020204" pitchFamily="34" charset="0"/>
              </a:rPr>
              <a:t>carlength,carwidth</a:t>
            </a:r>
            <a:r>
              <a:rPr lang="en-US" sz="2000" b="1" i="0" dirty="0">
                <a:solidFill>
                  <a:schemeClr val="accent6">
                    <a:lumMod val="25000"/>
                  </a:schemeClr>
                </a:solidFill>
                <a:effectLst/>
                <a:latin typeface="Arial" panose="020B0604020202020204" pitchFamily="34" charset="0"/>
              </a:rPr>
              <a:t> and </a:t>
            </a:r>
            <a:r>
              <a:rPr lang="en-US" sz="2000" b="1" i="0" dirty="0" err="1">
                <a:solidFill>
                  <a:schemeClr val="accent6">
                    <a:lumMod val="25000"/>
                  </a:schemeClr>
                </a:solidFill>
                <a:effectLst/>
                <a:latin typeface="Arial" panose="020B0604020202020204" pitchFamily="34" charset="0"/>
              </a:rPr>
              <a:t>curbweight</a:t>
            </a:r>
            <a:br>
              <a:rPr lang="en-US" sz="2000" b="1" i="0" dirty="0">
                <a:solidFill>
                  <a:schemeClr val="accent6">
                    <a:lumMod val="25000"/>
                  </a:schemeClr>
                </a:solidFill>
                <a:effectLst/>
                <a:latin typeface="Arial" panose="020B0604020202020204" pitchFamily="34" charset="0"/>
              </a:rPr>
            </a:br>
            <a:br>
              <a:rPr lang="en-US" sz="2000" b="1" i="0" dirty="0">
                <a:solidFill>
                  <a:schemeClr val="accent6">
                    <a:lumMod val="25000"/>
                  </a:schemeClr>
                </a:solidFill>
                <a:effectLst/>
                <a:latin typeface="Arial" panose="020B0604020202020204" pitchFamily="34" charset="0"/>
              </a:rPr>
            </a:br>
            <a:r>
              <a:rPr lang="en-US" sz="2000" b="1" i="0" dirty="0">
                <a:solidFill>
                  <a:schemeClr val="accent6">
                    <a:lumMod val="25000"/>
                  </a:schemeClr>
                </a:solidFill>
                <a:effectLst/>
                <a:latin typeface="Arial" panose="020B0604020202020204" pitchFamily="34" charset="0"/>
              </a:rPr>
              <a:t>2. </a:t>
            </a:r>
            <a:r>
              <a:rPr lang="en-US" sz="2000" b="1" i="0" dirty="0" err="1">
                <a:solidFill>
                  <a:schemeClr val="accent6">
                    <a:lumMod val="25000"/>
                  </a:schemeClr>
                </a:solidFill>
                <a:effectLst/>
                <a:latin typeface="Arial" panose="020B0604020202020204" pitchFamily="34" charset="0"/>
              </a:rPr>
              <a:t>carlength</a:t>
            </a:r>
            <a:r>
              <a:rPr lang="en-US" sz="2000" b="1" i="0" dirty="0">
                <a:solidFill>
                  <a:schemeClr val="accent6">
                    <a:lumMod val="25000"/>
                  </a:schemeClr>
                </a:solidFill>
                <a:effectLst/>
                <a:latin typeface="Arial" panose="020B0604020202020204" pitchFamily="34" charset="0"/>
              </a:rPr>
              <a:t> has high </a:t>
            </a:r>
            <a:r>
              <a:rPr lang="en-US" sz="2000" b="1" i="0" dirty="0" err="1">
                <a:solidFill>
                  <a:schemeClr val="accent6">
                    <a:lumMod val="25000"/>
                  </a:schemeClr>
                </a:solidFill>
                <a:effectLst/>
                <a:latin typeface="Arial" panose="020B0604020202020204" pitchFamily="34" charset="0"/>
              </a:rPr>
              <a:t>postive</a:t>
            </a:r>
            <a:r>
              <a:rPr lang="en-US" sz="2000" b="1" i="0" dirty="0">
                <a:solidFill>
                  <a:schemeClr val="accent6">
                    <a:lumMod val="25000"/>
                  </a:schemeClr>
                </a:solidFill>
                <a:effectLst/>
                <a:latin typeface="Arial" panose="020B0604020202020204" pitchFamily="34" charset="0"/>
              </a:rPr>
              <a:t> correlation with </a:t>
            </a:r>
            <a:r>
              <a:rPr lang="en-US" sz="2000" b="1" i="1" dirty="0" err="1">
                <a:solidFill>
                  <a:schemeClr val="accent6">
                    <a:lumMod val="25000"/>
                  </a:schemeClr>
                </a:solidFill>
                <a:effectLst/>
                <a:latin typeface="Arial" panose="020B0604020202020204" pitchFamily="34" charset="0"/>
              </a:rPr>
              <a:t>curbweight</a:t>
            </a:r>
            <a:br>
              <a:rPr lang="en-US" sz="2000" b="1" i="1" dirty="0">
                <a:solidFill>
                  <a:schemeClr val="accent6">
                    <a:lumMod val="25000"/>
                  </a:schemeClr>
                </a:solidFill>
                <a:effectLst/>
                <a:latin typeface="Arial" panose="020B0604020202020204" pitchFamily="34" charset="0"/>
              </a:rPr>
            </a:br>
            <a:br>
              <a:rPr lang="en-US" sz="2000" b="1" i="0" dirty="0">
                <a:solidFill>
                  <a:schemeClr val="accent6">
                    <a:lumMod val="25000"/>
                  </a:schemeClr>
                </a:solidFill>
                <a:effectLst/>
                <a:latin typeface="Arial" panose="020B0604020202020204" pitchFamily="34" charset="0"/>
              </a:rPr>
            </a:br>
            <a:r>
              <a:rPr lang="en-US" sz="2000" b="1" i="0" dirty="0">
                <a:solidFill>
                  <a:schemeClr val="accent6">
                    <a:lumMod val="25000"/>
                  </a:schemeClr>
                </a:solidFill>
                <a:effectLst/>
                <a:latin typeface="Arial" panose="020B0604020202020204" pitchFamily="34" charset="0"/>
              </a:rPr>
              <a:t>3. </a:t>
            </a:r>
            <a:r>
              <a:rPr lang="en-US" sz="2000" b="1" i="0" dirty="0" err="1">
                <a:solidFill>
                  <a:schemeClr val="accent6">
                    <a:lumMod val="25000"/>
                  </a:schemeClr>
                </a:solidFill>
                <a:effectLst/>
                <a:latin typeface="Arial" panose="020B0604020202020204" pitchFamily="34" charset="0"/>
              </a:rPr>
              <a:t>carlength</a:t>
            </a:r>
            <a:r>
              <a:rPr lang="en-US" sz="2000" b="1" i="0" dirty="0">
                <a:solidFill>
                  <a:schemeClr val="accent6">
                    <a:lumMod val="25000"/>
                  </a:schemeClr>
                </a:solidFill>
                <a:effectLst/>
                <a:latin typeface="Arial" panose="020B0604020202020204" pitchFamily="34" charset="0"/>
              </a:rPr>
              <a:t> has negative correlation with </a:t>
            </a:r>
            <a:r>
              <a:rPr lang="en-US" sz="2000" b="1" i="0" dirty="0" err="1">
                <a:solidFill>
                  <a:schemeClr val="accent6">
                    <a:lumMod val="25000"/>
                  </a:schemeClr>
                </a:solidFill>
                <a:effectLst/>
                <a:latin typeface="Arial" panose="020B0604020202020204" pitchFamily="34" charset="0"/>
              </a:rPr>
              <a:t>highwaympg</a:t>
            </a:r>
            <a:br>
              <a:rPr lang="en-US" sz="2000" b="1" i="0" dirty="0">
                <a:solidFill>
                  <a:schemeClr val="accent6">
                    <a:lumMod val="25000"/>
                  </a:schemeClr>
                </a:solidFill>
                <a:effectLst/>
                <a:latin typeface="Arial" panose="020B0604020202020204" pitchFamily="34" charset="0"/>
              </a:rPr>
            </a:br>
            <a:br>
              <a:rPr lang="en-US" sz="2000" b="1" i="0" dirty="0">
                <a:solidFill>
                  <a:schemeClr val="accent6">
                    <a:lumMod val="25000"/>
                  </a:schemeClr>
                </a:solidFill>
                <a:effectLst/>
                <a:latin typeface="Arial" panose="020B0604020202020204" pitchFamily="34" charset="0"/>
              </a:rPr>
            </a:br>
            <a:r>
              <a:rPr lang="en-US" sz="2000" b="1" i="0" dirty="0">
                <a:solidFill>
                  <a:schemeClr val="accent6">
                    <a:lumMod val="25000"/>
                  </a:schemeClr>
                </a:solidFill>
                <a:effectLst/>
                <a:latin typeface="Arial" panose="020B0604020202020204" pitchFamily="34" charset="0"/>
              </a:rPr>
              <a:t>4. </a:t>
            </a:r>
            <a:r>
              <a:rPr lang="en-US" sz="2000" b="1" i="0" dirty="0" err="1">
                <a:solidFill>
                  <a:schemeClr val="accent6">
                    <a:lumMod val="25000"/>
                  </a:schemeClr>
                </a:solidFill>
                <a:effectLst/>
                <a:latin typeface="Arial" panose="020B0604020202020204" pitchFamily="34" charset="0"/>
              </a:rPr>
              <a:t>carwidth</a:t>
            </a:r>
            <a:r>
              <a:rPr lang="en-US" sz="2000" b="1" i="0" dirty="0">
                <a:solidFill>
                  <a:schemeClr val="accent6">
                    <a:lumMod val="25000"/>
                  </a:schemeClr>
                </a:solidFill>
                <a:effectLst/>
                <a:latin typeface="Arial" panose="020B0604020202020204" pitchFamily="34" charset="0"/>
              </a:rPr>
              <a:t> has high </a:t>
            </a:r>
            <a:r>
              <a:rPr lang="en-US" sz="2000" b="1" i="0" dirty="0" err="1">
                <a:solidFill>
                  <a:schemeClr val="accent6">
                    <a:lumMod val="25000"/>
                  </a:schemeClr>
                </a:solidFill>
                <a:effectLst/>
                <a:latin typeface="Arial" panose="020B0604020202020204" pitchFamily="34" charset="0"/>
              </a:rPr>
              <a:t>postive</a:t>
            </a:r>
            <a:r>
              <a:rPr lang="en-US" sz="2000" b="1" i="0" dirty="0">
                <a:solidFill>
                  <a:schemeClr val="accent6">
                    <a:lumMod val="25000"/>
                  </a:schemeClr>
                </a:solidFill>
                <a:effectLst/>
                <a:latin typeface="Arial" panose="020B0604020202020204" pitchFamily="34" charset="0"/>
              </a:rPr>
              <a:t> correlation with </a:t>
            </a:r>
            <a:r>
              <a:rPr lang="en-US" sz="2000" b="1" i="0" dirty="0" err="1">
                <a:solidFill>
                  <a:schemeClr val="accent6">
                    <a:lumMod val="25000"/>
                  </a:schemeClr>
                </a:solidFill>
                <a:effectLst/>
                <a:latin typeface="Arial" panose="020B0604020202020204" pitchFamily="34" charset="0"/>
              </a:rPr>
              <a:t>curbweight</a:t>
            </a:r>
            <a:r>
              <a:rPr lang="en-US" sz="2000" b="1" i="0" dirty="0">
                <a:solidFill>
                  <a:schemeClr val="accent6">
                    <a:lumMod val="25000"/>
                  </a:schemeClr>
                </a:solidFill>
                <a:effectLst/>
                <a:latin typeface="Arial" panose="020B0604020202020204" pitchFamily="34" charset="0"/>
              </a:rPr>
              <a:t> and engine size</a:t>
            </a:r>
            <a:br>
              <a:rPr lang="en-US" sz="2000" b="1" i="0" dirty="0">
                <a:solidFill>
                  <a:schemeClr val="accent6">
                    <a:lumMod val="25000"/>
                  </a:schemeClr>
                </a:solidFill>
                <a:effectLst/>
                <a:latin typeface="Arial" panose="020B0604020202020204" pitchFamily="34" charset="0"/>
              </a:rPr>
            </a:br>
            <a:br>
              <a:rPr lang="en-US" sz="2000" b="1" i="0" dirty="0">
                <a:solidFill>
                  <a:schemeClr val="accent6">
                    <a:lumMod val="25000"/>
                  </a:schemeClr>
                </a:solidFill>
                <a:effectLst/>
                <a:latin typeface="Arial" panose="020B0604020202020204" pitchFamily="34" charset="0"/>
              </a:rPr>
            </a:br>
            <a:r>
              <a:rPr lang="en-US" sz="2000" b="1" i="0" dirty="0">
                <a:solidFill>
                  <a:schemeClr val="accent6">
                    <a:lumMod val="25000"/>
                  </a:schemeClr>
                </a:solidFill>
                <a:effectLst/>
                <a:latin typeface="Arial" panose="020B0604020202020204" pitchFamily="34" charset="0"/>
              </a:rPr>
              <a:t>5. </a:t>
            </a:r>
            <a:r>
              <a:rPr lang="en-US" sz="2000" b="1" i="0" dirty="0" err="1">
                <a:solidFill>
                  <a:schemeClr val="accent6">
                    <a:lumMod val="25000"/>
                  </a:schemeClr>
                </a:solidFill>
                <a:effectLst/>
                <a:latin typeface="Arial" panose="020B0604020202020204" pitchFamily="34" charset="0"/>
              </a:rPr>
              <a:t>enginesize</a:t>
            </a:r>
            <a:r>
              <a:rPr lang="en-US" sz="2000" b="1" i="0" dirty="0">
                <a:solidFill>
                  <a:schemeClr val="accent6">
                    <a:lumMod val="25000"/>
                  </a:schemeClr>
                </a:solidFill>
                <a:effectLst/>
                <a:latin typeface="Arial" panose="020B0604020202020204" pitchFamily="34" charset="0"/>
              </a:rPr>
              <a:t> has high positive correlation with horsepower</a:t>
            </a:r>
            <a:br>
              <a:rPr lang="en-US" sz="2000" b="1" i="0" dirty="0">
                <a:solidFill>
                  <a:schemeClr val="accent6">
                    <a:lumMod val="25000"/>
                  </a:schemeClr>
                </a:solidFill>
                <a:effectLst/>
                <a:latin typeface="Arial" panose="020B0604020202020204" pitchFamily="34" charset="0"/>
              </a:rPr>
            </a:br>
            <a:br>
              <a:rPr lang="en-US" sz="2000" b="1" i="0" dirty="0">
                <a:solidFill>
                  <a:schemeClr val="accent6">
                    <a:lumMod val="25000"/>
                  </a:schemeClr>
                </a:solidFill>
                <a:effectLst/>
                <a:latin typeface="Arial" panose="020B0604020202020204" pitchFamily="34" charset="0"/>
              </a:rPr>
            </a:br>
            <a:r>
              <a:rPr lang="en-US" sz="2000" b="1" i="0" dirty="0">
                <a:solidFill>
                  <a:schemeClr val="accent6">
                    <a:lumMod val="25000"/>
                  </a:schemeClr>
                </a:solidFill>
                <a:effectLst/>
                <a:latin typeface="Arial" panose="020B0604020202020204" pitchFamily="34" charset="0"/>
              </a:rPr>
              <a:t>6. </a:t>
            </a:r>
            <a:r>
              <a:rPr lang="en-US" sz="2000" b="1" i="0" dirty="0" err="1">
                <a:solidFill>
                  <a:schemeClr val="accent6">
                    <a:lumMod val="25000"/>
                  </a:schemeClr>
                </a:solidFill>
                <a:effectLst/>
                <a:latin typeface="Arial" panose="020B0604020202020204" pitchFamily="34" charset="0"/>
              </a:rPr>
              <a:t>curbweight</a:t>
            </a:r>
            <a:r>
              <a:rPr lang="en-US" sz="2000" b="1" i="0" dirty="0">
                <a:solidFill>
                  <a:schemeClr val="accent6">
                    <a:lumMod val="25000"/>
                  </a:schemeClr>
                </a:solidFill>
                <a:effectLst/>
                <a:latin typeface="Arial" panose="020B0604020202020204" pitchFamily="34" charset="0"/>
              </a:rPr>
              <a:t> has high positive correlation with engine size and horse power, negative correlation with </a:t>
            </a:r>
            <a:r>
              <a:rPr lang="en-US" sz="2000" b="1" i="0" dirty="0" err="1">
                <a:solidFill>
                  <a:schemeClr val="accent6">
                    <a:lumMod val="25000"/>
                  </a:schemeClr>
                </a:solidFill>
                <a:effectLst/>
                <a:latin typeface="Arial" panose="020B0604020202020204" pitchFamily="34" charset="0"/>
              </a:rPr>
              <a:t>highwaympg</a:t>
            </a:r>
            <a:br>
              <a:rPr lang="en-US" sz="2000" b="1" i="0" dirty="0">
                <a:solidFill>
                  <a:schemeClr val="accent6">
                    <a:lumMod val="25000"/>
                  </a:schemeClr>
                </a:solidFill>
                <a:effectLst/>
                <a:latin typeface="Arial" panose="020B0604020202020204" pitchFamily="34" charset="0"/>
              </a:rPr>
            </a:br>
            <a:r>
              <a:rPr lang="en-US" sz="2000" b="1" i="0" dirty="0">
                <a:solidFill>
                  <a:schemeClr val="accent6">
                    <a:lumMod val="25000"/>
                  </a:schemeClr>
                </a:solidFill>
                <a:effectLst/>
                <a:latin typeface="Arial" panose="020B0604020202020204" pitchFamily="34" charset="0"/>
              </a:rPr>
              <a:t>horsepower has negative correlation with </a:t>
            </a:r>
            <a:r>
              <a:rPr lang="en-US" sz="2000" b="1" i="0" dirty="0" err="1">
                <a:solidFill>
                  <a:schemeClr val="accent6">
                    <a:lumMod val="25000"/>
                  </a:schemeClr>
                </a:solidFill>
                <a:effectLst/>
                <a:latin typeface="Arial" panose="020B0604020202020204" pitchFamily="34" charset="0"/>
              </a:rPr>
              <a:t>citympg</a:t>
            </a:r>
            <a:r>
              <a:rPr lang="en-US" sz="2000" b="1" i="0" dirty="0">
                <a:solidFill>
                  <a:schemeClr val="accent6">
                    <a:lumMod val="25000"/>
                  </a:schemeClr>
                </a:solidFill>
                <a:effectLst/>
                <a:latin typeface="Arial" panose="020B0604020202020204" pitchFamily="34" charset="0"/>
              </a:rPr>
              <a:t> and </a:t>
            </a:r>
            <a:r>
              <a:rPr lang="en-US" sz="2000" b="1" i="0" dirty="0" err="1">
                <a:solidFill>
                  <a:schemeClr val="accent6">
                    <a:lumMod val="25000"/>
                  </a:schemeClr>
                </a:solidFill>
                <a:effectLst/>
                <a:latin typeface="Arial" panose="020B0604020202020204" pitchFamily="34" charset="0"/>
              </a:rPr>
              <a:t>highwaympg</a:t>
            </a:r>
            <a:br>
              <a:rPr lang="en-US" sz="2000" b="1" i="0" dirty="0">
                <a:solidFill>
                  <a:schemeClr val="accent6">
                    <a:lumMod val="25000"/>
                  </a:schemeClr>
                </a:solidFill>
                <a:effectLst/>
                <a:latin typeface="Arial" panose="020B0604020202020204" pitchFamily="34" charset="0"/>
              </a:rPr>
            </a:br>
            <a:br>
              <a:rPr lang="en-US" sz="2000" b="1" i="0" dirty="0">
                <a:solidFill>
                  <a:schemeClr val="accent6">
                    <a:lumMod val="25000"/>
                  </a:schemeClr>
                </a:solidFill>
                <a:effectLst/>
                <a:latin typeface="Arial" panose="020B0604020202020204" pitchFamily="34" charset="0"/>
              </a:rPr>
            </a:br>
            <a:r>
              <a:rPr lang="en-US" sz="2000" b="1" i="0" dirty="0">
                <a:solidFill>
                  <a:schemeClr val="accent6">
                    <a:lumMod val="25000"/>
                  </a:schemeClr>
                </a:solidFill>
                <a:effectLst/>
                <a:latin typeface="Arial" panose="020B0604020202020204" pitchFamily="34" charset="0"/>
              </a:rPr>
              <a:t>7. </a:t>
            </a:r>
            <a:r>
              <a:rPr lang="en-US" sz="2000" b="1" i="0" dirty="0" err="1">
                <a:solidFill>
                  <a:schemeClr val="accent6">
                    <a:lumMod val="25000"/>
                  </a:schemeClr>
                </a:solidFill>
                <a:effectLst/>
                <a:latin typeface="Arial" panose="020B0604020202020204" pitchFamily="34" charset="0"/>
              </a:rPr>
              <a:t>citympg</a:t>
            </a:r>
            <a:r>
              <a:rPr lang="en-US" sz="2000" b="1" i="0" dirty="0">
                <a:solidFill>
                  <a:schemeClr val="accent6">
                    <a:lumMod val="25000"/>
                  </a:schemeClr>
                </a:solidFill>
                <a:effectLst/>
                <a:latin typeface="Arial" panose="020B0604020202020204" pitchFamily="34" charset="0"/>
              </a:rPr>
              <a:t> and </a:t>
            </a:r>
            <a:r>
              <a:rPr lang="en-US" sz="2000" b="1" i="0" dirty="0" err="1">
                <a:solidFill>
                  <a:schemeClr val="accent6">
                    <a:lumMod val="25000"/>
                  </a:schemeClr>
                </a:solidFill>
                <a:effectLst/>
                <a:latin typeface="Arial" panose="020B0604020202020204" pitchFamily="34" charset="0"/>
              </a:rPr>
              <a:t>highwaympg</a:t>
            </a:r>
            <a:r>
              <a:rPr lang="en-US" sz="2000" b="1" i="0" dirty="0">
                <a:solidFill>
                  <a:schemeClr val="accent6">
                    <a:lumMod val="25000"/>
                  </a:schemeClr>
                </a:solidFill>
                <a:effectLst/>
                <a:latin typeface="Arial" panose="020B0604020202020204" pitchFamily="34" charset="0"/>
              </a:rPr>
              <a:t> are highly correlated</a:t>
            </a:r>
          </a:p>
        </p:txBody>
      </p:sp>
      <p:pic>
        <p:nvPicPr>
          <p:cNvPr id="7" name="Picture 6">
            <a:extLst>
              <a:ext uri="{FF2B5EF4-FFF2-40B4-BE49-F238E27FC236}">
                <a16:creationId xmlns:a16="http://schemas.microsoft.com/office/drawing/2014/main" id="{B02583E2-CFBF-100B-35F0-0204A0067C9F}"/>
              </a:ext>
            </a:extLst>
          </p:cNvPr>
          <p:cNvPicPr>
            <a:picLocks noChangeAspect="1"/>
          </p:cNvPicPr>
          <p:nvPr/>
        </p:nvPicPr>
        <p:blipFill>
          <a:blip r:embed="rId2"/>
          <a:stretch>
            <a:fillRect/>
          </a:stretch>
        </p:blipFill>
        <p:spPr>
          <a:xfrm>
            <a:off x="7831666" y="1227667"/>
            <a:ext cx="4322376" cy="4936066"/>
          </a:xfrm>
          <a:prstGeom prst="rect">
            <a:avLst/>
          </a:prstGeom>
        </p:spPr>
      </p:pic>
      <p:sp>
        <p:nvSpPr>
          <p:cNvPr id="8" name="Title 1">
            <a:extLst>
              <a:ext uri="{FF2B5EF4-FFF2-40B4-BE49-F238E27FC236}">
                <a16:creationId xmlns:a16="http://schemas.microsoft.com/office/drawing/2014/main" id="{7E7A7FC6-7516-FFC6-F0F3-648FEC3AB02F}"/>
              </a:ext>
            </a:extLst>
          </p:cNvPr>
          <p:cNvSpPr txBox="1">
            <a:spLocks/>
          </p:cNvSpPr>
          <p:nvPr/>
        </p:nvSpPr>
        <p:spPr>
          <a:xfrm>
            <a:off x="5638800" y="4106333"/>
            <a:ext cx="4669224" cy="19896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endParaRPr lang="en-US" sz="2000" b="1" dirty="0">
              <a:solidFill>
                <a:schemeClr val="accent6">
                  <a:lumMod val="25000"/>
                </a:schemeClr>
              </a:solidFill>
              <a:latin typeface="Arial" panose="020B0604020202020204" pitchFamily="34" charset="0"/>
            </a:endParaRPr>
          </a:p>
        </p:txBody>
      </p:sp>
      <p:sp>
        <p:nvSpPr>
          <p:cNvPr id="9" name="Rectangle: Rounded Corners 8">
            <a:extLst>
              <a:ext uri="{FF2B5EF4-FFF2-40B4-BE49-F238E27FC236}">
                <a16:creationId xmlns:a16="http://schemas.microsoft.com/office/drawing/2014/main" id="{8055A852-3A5C-06BD-BFF6-FE2E00549DE2}"/>
              </a:ext>
            </a:extLst>
          </p:cNvPr>
          <p:cNvSpPr/>
          <p:nvPr/>
        </p:nvSpPr>
        <p:spPr>
          <a:xfrm>
            <a:off x="2743200" y="296333"/>
            <a:ext cx="4682067"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accent6">
                    <a:lumMod val="25000"/>
                  </a:schemeClr>
                </a:solidFill>
              </a:rPr>
              <a:t>Multi-collinearity</a:t>
            </a:r>
          </a:p>
        </p:txBody>
      </p:sp>
    </p:spTree>
    <p:extLst>
      <p:ext uri="{BB962C8B-B14F-4D97-AF65-F5344CB8AC3E}">
        <p14:creationId xmlns:p14="http://schemas.microsoft.com/office/powerpoint/2010/main" val="312634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5B133-D9C0-DD82-6A84-9B0FA3D7604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51051E0-F228-3B34-C3BF-D64116B4F2D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EA2CE97-7C1F-472B-7428-A66A8E06766D}"/>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ext Placeholder 4">
            <a:extLst>
              <a:ext uri="{FF2B5EF4-FFF2-40B4-BE49-F238E27FC236}">
                <a16:creationId xmlns:a16="http://schemas.microsoft.com/office/drawing/2014/main" id="{A5AD31A9-F6C6-6FE2-2C92-F095736DB71A}"/>
              </a:ext>
            </a:extLst>
          </p:cNvPr>
          <p:cNvSpPr>
            <a:spLocks noGrp="1"/>
          </p:cNvSpPr>
          <p:nvPr>
            <p:ph type="body" sz="quarter" idx="13"/>
          </p:nvPr>
        </p:nvSpPr>
        <p:spPr>
          <a:xfrm>
            <a:off x="859536" y="1261533"/>
            <a:ext cx="9345846" cy="5514171"/>
          </a:xfrm>
        </p:spPr>
        <p:txBody>
          <a:bodyPr>
            <a:normAutofit/>
          </a:bodyPr>
          <a:lstStyle/>
          <a:p>
            <a:pPr marL="457200" indent="-457200" algn="l">
              <a:buAutoNum type="arabicPeriod"/>
            </a:pPr>
            <a:endParaRPr lang="en-IN" sz="2800" b="1" dirty="0">
              <a:solidFill>
                <a:schemeClr val="accent6">
                  <a:lumMod val="10000"/>
                </a:schemeClr>
              </a:solidFill>
            </a:endParaRPr>
          </a:p>
          <a:p>
            <a:pPr marL="457200" indent="-457200" algn="l">
              <a:buAutoNum type="arabicPeriod"/>
            </a:pPr>
            <a:r>
              <a:rPr lang="en-IN" sz="2800" b="1" dirty="0">
                <a:solidFill>
                  <a:schemeClr val="accent6">
                    <a:lumMod val="10000"/>
                  </a:schemeClr>
                </a:solidFill>
              </a:rPr>
              <a:t>Used VIF to handle multi-collinearity features </a:t>
            </a:r>
          </a:p>
          <a:p>
            <a:pPr marL="457200" indent="-457200" algn="l">
              <a:buAutoNum type="arabicPeriod"/>
            </a:pPr>
            <a:endParaRPr lang="en-IN" sz="2800" b="1" dirty="0">
              <a:solidFill>
                <a:schemeClr val="accent6">
                  <a:lumMod val="10000"/>
                </a:schemeClr>
              </a:solidFill>
            </a:endParaRPr>
          </a:p>
          <a:p>
            <a:pPr marL="457200" indent="-457200" algn="l">
              <a:buAutoNum type="arabicPeriod"/>
            </a:pPr>
            <a:r>
              <a:rPr lang="en-IN" sz="2800" b="1" dirty="0">
                <a:solidFill>
                  <a:schemeClr val="accent6">
                    <a:lumMod val="10000"/>
                  </a:schemeClr>
                </a:solidFill>
              </a:rPr>
              <a:t>Then use Linear Regression, Decision Tree, and Random Forest</a:t>
            </a:r>
          </a:p>
          <a:p>
            <a:pPr marL="457200" indent="-457200" algn="l">
              <a:buAutoNum type="arabicPeriod"/>
            </a:pPr>
            <a:endParaRPr lang="en-IN" sz="2800" b="1" dirty="0">
              <a:solidFill>
                <a:schemeClr val="accent6">
                  <a:lumMod val="10000"/>
                </a:schemeClr>
              </a:solidFill>
            </a:endParaRPr>
          </a:p>
          <a:p>
            <a:pPr marL="457200" indent="-457200" algn="l">
              <a:buAutoNum type="arabicPeriod"/>
            </a:pPr>
            <a:r>
              <a:rPr lang="en-IN" sz="2800" b="1" dirty="0">
                <a:solidFill>
                  <a:schemeClr val="accent6">
                    <a:lumMod val="10000"/>
                  </a:schemeClr>
                </a:solidFill>
              </a:rPr>
              <a:t>Used Lasso and Ridge Regressor </a:t>
            </a:r>
          </a:p>
          <a:p>
            <a:pPr marL="457200" indent="-457200" algn="l">
              <a:buAutoNum type="arabicPeriod"/>
            </a:pPr>
            <a:endParaRPr lang="en-IN" sz="2800" b="1" dirty="0">
              <a:solidFill>
                <a:schemeClr val="accent6">
                  <a:lumMod val="10000"/>
                </a:schemeClr>
              </a:solidFill>
            </a:endParaRPr>
          </a:p>
          <a:p>
            <a:pPr marL="457200" indent="-457200" algn="l">
              <a:buAutoNum type="arabicPeriod"/>
            </a:pPr>
            <a:r>
              <a:rPr lang="en-IN" sz="2800" b="1" dirty="0">
                <a:solidFill>
                  <a:schemeClr val="accent6">
                    <a:lumMod val="10000"/>
                  </a:schemeClr>
                </a:solidFill>
              </a:rPr>
              <a:t>And found out that Lasso is Performing Better compared to other models with a score of 0.89</a:t>
            </a:r>
          </a:p>
          <a:p>
            <a:pPr marL="457200" indent="-457200" algn="l">
              <a:buAutoNum type="arabicPeriod"/>
            </a:pPr>
            <a:endParaRPr lang="en-IN" sz="2800" b="1" dirty="0">
              <a:solidFill>
                <a:schemeClr val="accent6">
                  <a:lumMod val="10000"/>
                </a:schemeClr>
              </a:solidFill>
            </a:endParaRPr>
          </a:p>
        </p:txBody>
      </p:sp>
      <p:sp>
        <p:nvSpPr>
          <p:cNvPr id="6" name="Title 5">
            <a:extLst>
              <a:ext uri="{FF2B5EF4-FFF2-40B4-BE49-F238E27FC236}">
                <a16:creationId xmlns:a16="http://schemas.microsoft.com/office/drawing/2014/main" id="{367EAE77-23E2-9EFF-D28C-C9CCE32E6901}"/>
              </a:ext>
            </a:extLst>
          </p:cNvPr>
          <p:cNvSpPr>
            <a:spLocks noGrp="1"/>
          </p:cNvSpPr>
          <p:nvPr>
            <p:ph type="title"/>
          </p:nvPr>
        </p:nvSpPr>
        <p:spPr>
          <a:xfrm>
            <a:off x="182033" y="183219"/>
            <a:ext cx="10515600" cy="917448"/>
          </a:xfrm>
        </p:spPr>
        <p:txBody>
          <a:bodyPr/>
          <a:lstStyle/>
          <a:p>
            <a:r>
              <a:rPr lang="en-IN" sz="3200" dirty="0"/>
              <a:t>Model Accuracy</a:t>
            </a:r>
          </a:p>
        </p:txBody>
      </p:sp>
    </p:spTree>
    <p:extLst>
      <p:ext uri="{BB962C8B-B14F-4D97-AF65-F5344CB8AC3E}">
        <p14:creationId xmlns:p14="http://schemas.microsoft.com/office/powerpoint/2010/main" val="265777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41CF-2B5D-4406-89C0-ED560FA93B60}"/>
              </a:ext>
            </a:extLst>
          </p:cNvPr>
          <p:cNvSpPr>
            <a:spLocks noGrp="1"/>
          </p:cNvSpPr>
          <p:nvPr>
            <p:ph type="title"/>
          </p:nvPr>
        </p:nvSpPr>
        <p:spPr/>
        <p:txBody>
          <a:bodyPr/>
          <a:lstStyle/>
          <a:p>
            <a:r>
              <a:rPr lang="en-IN" dirty="0"/>
              <a:t>Important Features are:</a:t>
            </a:r>
          </a:p>
        </p:txBody>
      </p:sp>
      <p:sp>
        <p:nvSpPr>
          <p:cNvPr id="3" name="Content Placeholder 2">
            <a:extLst>
              <a:ext uri="{FF2B5EF4-FFF2-40B4-BE49-F238E27FC236}">
                <a16:creationId xmlns:a16="http://schemas.microsoft.com/office/drawing/2014/main" id="{514E4B8D-1C92-3722-D087-05B11482E88A}"/>
              </a:ext>
            </a:extLst>
          </p:cNvPr>
          <p:cNvSpPr>
            <a:spLocks noGrp="1"/>
          </p:cNvSpPr>
          <p:nvPr>
            <p:ph idx="1"/>
          </p:nvPr>
        </p:nvSpPr>
        <p:spPr/>
        <p:txBody>
          <a:bodyPr>
            <a:normAutofit fontScale="47500" lnSpcReduction="20000"/>
          </a:bodyPr>
          <a:lstStyle/>
          <a:p>
            <a:pPr algn="l">
              <a:buFont typeface="Arial" panose="020B0604020202020204" pitchFamily="34" charset="0"/>
              <a:buChar char="•"/>
            </a:pPr>
            <a:r>
              <a:rPr lang="en-IN" sz="5100" b="1" dirty="0" err="1">
                <a:latin typeface="Arial" panose="020B0604020202020204" pitchFamily="34" charset="0"/>
              </a:rPr>
              <a:t>E</a:t>
            </a:r>
            <a:r>
              <a:rPr lang="en-IN" sz="5100" b="1" i="0" dirty="0" err="1">
                <a:effectLst/>
                <a:latin typeface="Arial" panose="020B0604020202020204" pitchFamily="34" charset="0"/>
              </a:rPr>
              <a:t>nginelocation_rear</a:t>
            </a:r>
            <a:endParaRPr lang="en-IN" sz="5100" b="1" i="0" dirty="0">
              <a:effectLst/>
              <a:latin typeface="Arial" panose="020B0604020202020204" pitchFamily="34" charset="0"/>
            </a:endParaRPr>
          </a:p>
          <a:p>
            <a:pPr algn="l">
              <a:buFont typeface="Arial" panose="020B0604020202020204" pitchFamily="34" charset="0"/>
              <a:buChar char="•"/>
            </a:pPr>
            <a:r>
              <a:rPr lang="en-IN" sz="5100" b="1" dirty="0" err="1">
                <a:latin typeface="Arial" panose="020B0604020202020204" pitchFamily="34" charset="0"/>
              </a:rPr>
              <a:t>F</a:t>
            </a:r>
            <a:r>
              <a:rPr lang="en-IN" sz="5100" b="1" i="0" dirty="0" err="1">
                <a:effectLst/>
                <a:latin typeface="Arial" panose="020B0604020202020204" pitchFamily="34" charset="0"/>
              </a:rPr>
              <a:t>ueltype_gas</a:t>
            </a:r>
            <a:endParaRPr lang="en-IN" sz="5100" b="1" i="0" dirty="0">
              <a:effectLst/>
              <a:latin typeface="Arial" panose="020B0604020202020204" pitchFamily="34" charset="0"/>
            </a:endParaRPr>
          </a:p>
          <a:p>
            <a:pPr algn="l">
              <a:buFont typeface="Arial" panose="020B0604020202020204" pitchFamily="34" charset="0"/>
              <a:buChar char="•"/>
            </a:pPr>
            <a:r>
              <a:rPr lang="en-IN" sz="5100" b="1" dirty="0" err="1">
                <a:latin typeface="Arial" panose="020B0604020202020204" pitchFamily="34" charset="0"/>
              </a:rPr>
              <a:t>E</a:t>
            </a:r>
            <a:r>
              <a:rPr lang="en-IN" sz="5100" b="1" i="0" dirty="0" err="1">
                <a:effectLst/>
                <a:latin typeface="Arial" panose="020B0604020202020204" pitchFamily="34" charset="0"/>
              </a:rPr>
              <a:t>nginesize</a:t>
            </a:r>
            <a:endParaRPr lang="en-IN" sz="5100" b="1" i="0" dirty="0">
              <a:effectLst/>
              <a:latin typeface="Arial" panose="020B0604020202020204" pitchFamily="34" charset="0"/>
            </a:endParaRPr>
          </a:p>
          <a:p>
            <a:pPr algn="l">
              <a:buFont typeface="Arial" panose="020B0604020202020204" pitchFamily="34" charset="0"/>
              <a:buChar char="•"/>
            </a:pPr>
            <a:r>
              <a:rPr lang="en-IN" sz="5100" b="1" dirty="0" err="1">
                <a:latin typeface="Arial" panose="020B0604020202020204" pitchFamily="34" charset="0"/>
              </a:rPr>
              <a:t>C</a:t>
            </a:r>
            <a:r>
              <a:rPr lang="en-IN" sz="5100" b="1" i="0" dirty="0" err="1">
                <a:effectLst/>
                <a:latin typeface="Arial" panose="020B0604020202020204" pitchFamily="34" charset="0"/>
              </a:rPr>
              <a:t>urbweight</a:t>
            </a:r>
            <a:endParaRPr lang="en-IN" sz="5100" b="1" i="0" dirty="0">
              <a:effectLst/>
              <a:latin typeface="Arial" panose="020B0604020202020204" pitchFamily="34" charset="0"/>
            </a:endParaRPr>
          </a:p>
          <a:p>
            <a:pPr algn="l">
              <a:buFont typeface="Arial" panose="020B0604020202020204" pitchFamily="34" charset="0"/>
              <a:buChar char="•"/>
            </a:pPr>
            <a:r>
              <a:rPr lang="en-IN" sz="5100" b="1" i="0" dirty="0" err="1">
                <a:effectLst/>
                <a:latin typeface="Arial" panose="020B0604020202020204" pitchFamily="34" charset="0"/>
              </a:rPr>
              <a:t>Aspiration_turbo</a:t>
            </a:r>
            <a:endParaRPr lang="en-IN" sz="5100" b="1" i="0" dirty="0">
              <a:effectLst/>
              <a:latin typeface="Arial" panose="020B0604020202020204" pitchFamily="34" charset="0"/>
            </a:endParaRPr>
          </a:p>
          <a:p>
            <a:pPr algn="l">
              <a:buFont typeface="Arial" panose="020B0604020202020204" pitchFamily="34" charset="0"/>
              <a:buChar char="•"/>
            </a:pPr>
            <a:r>
              <a:rPr lang="en-IN" sz="5100" b="1" dirty="0">
                <a:latin typeface="Arial" panose="020B0604020202020204" pitchFamily="34" charset="0"/>
              </a:rPr>
              <a:t>H</a:t>
            </a:r>
            <a:r>
              <a:rPr lang="en-IN" sz="5100" b="1" i="0" dirty="0">
                <a:effectLst/>
                <a:latin typeface="Arial" panose="020B0604020202020204" pitchFamily="34" charset="0"/>
              </a:rPr>
              <a:t>orsepower</a:t>
            </a:r>
          </a:p>
          <a:p>
            <a:pPr algn="l">
              <a:buFont typeface="Arial" panose="020B0604020202020204" pitchFamily="34" charset="0"/>
              <a:buChar char="•"/>
            </a:pPr>
            <a:r>
              <a:rPr lang="en-IN" sz="5100" b="1" dirty="0" err="1">
                <a:latin typeface="Arial" panose="020B0604020202020204" pitchFamily="34" charset="0"/>
              </a:rPr>
              <a:t>C</a:t>
            </a:r>
            <a:r>
              <a:rPr lang="en-IN" sz="5100" b="1" i="0" dirty="0" err="1">
                <a:effectLst/>
                <a:latin typeface="Arial" panose="020B0604020202020204" pitchFamily="34" charset="0"/>
              </a:rPr>
              <a:t>ompressionratio</a:t>
            </a:r>
            <a:endParaRPr lang="en-IN" sz="5100" b="1" i="0" dirty="0">
              <a:effectLst/>
              <a:latin typeface="Arial" panose="020B0604020202020204" pitchFamily="34" charset="0"/>
            </a:endParaRPr>
          </a:p>
          <a:p>
            <a:pPr algn="l">
              <a:buFont typeface="Arial" panose="020B0604020202020204" pitchFamily="34" charset="0"/>
              <a:buChar char="•"/>
            </a:pPr>
            <a:r>
              <a:rPr lang="en-IN" sz="5100" b="1" dirty="0" err="1">
                <a:latin typeface="Arial" panose="020B0604020202020204" pitchFamily="34" charset="0"/>
              </a:rPr>
              <a:t>C</a:t>
            </a:r>
            <a:r>
              <a:rPr lang="en-IN" sz="5100" b="1" i="0" dirty="0" err="1">
                <a:effectLst/>
                <a:latin typeface="Arial" panose="020B0604020202020204" pitchFamily="34" charset="0"/>
              </a:rPr>
              <a:t>arwidth</a:t>
            </a:r>
            <a:endParaRPr lang="en-IN" sz="5100" b="1" i="0" dirty="0">
              <a:effectLst/>
              <a:latin typeface="Arial" panose="020B0604020202020204" pitchFamily="34" charset="0"/>
            </a:endParaRPr>
          </a:p>
          <a:p>
            <a:pPr algn="l">
              <a:buFont typeface="Arial" panose="020B0604020202020204" pitchFamily="34" charset="0"/>
              <a:buChar char="•"/>
            </a:pPr>
            <a:r>
              <a:rPr lang="en-IN" sz="5100" b="1" dirty="0" err="1">
                <a:latin typeface="Arial" panose="020B0604020202020204" pitchFamily="34" charset="0"/>
              </a:rPr>
              <a:t>E</a:t>
            </a:r>
            <a:r>
              <a:rPr lang="en-IN" sz="5100" b="1" i="0" dirty="0" err="1">
                <a:effectLst/>
                <a:latin typeface="Arial" panose="020B0604020202020204" pitchFamily="34" charset="0"/>
              </a:rPr>
              <a:t>nginetype_ohcf</a:t>
            </a:r>
            <a:endParaRPr lang="en-IN" sz="5100" b="1" i="0" dirty="0">
              <a:effectLst/>
              <a:latin typeface="Arial" panose="020B0604020202020204" pitchFamily="34" charset="0"/>
            </a:endParaRPr>
          </a:p>
          <a:p>
            <a:pPr algn="l">
              <a:buFont typeface="Arial" panose="020B0604020202020204" pitchFamily="34" charset="0"/>
              <a:buChar char="•"/>
            </a:pPr>
            <a:r>
              <a:rPr lang="en-IN" sz="5100" b="1" dirty="0" err="1">
                <a:latin typeface="Arial" panose="020B0604020202020204" pitchFamily="34" charset="0"/>
              </a:rPr>
              <a:t>H</a:t>
            </a:r>
            <a:r>
              <a:rPr lang="en-IN" sz="5100" b="1" i="0" dirty="0" err="1">
                <a:effectLst/>
                <a:latin typeface="Arial" panose="020B0604020202020204" pitchFamily="34" charset="0"/>
              </a:rPr>
              <a:t>ighwaympg</a:t>
            </a:r>
            <a:endParaRPr lang="en-IN" sz="5100" b="1" i="0" dirty="0">
              <a:effectLst/>
              <a:latin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29C24A57-D606-4BFA-FFFC-C26A6CC2CBC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5A768CC-FB91-5A06-DC99-16731367C14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9250C47-08AA-EA8A-0340-FC96E85A5A2D}"/>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416168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{BB13AC66-30CF-4DAD-A5E0-0253DC3AA6E1}tf11964407_win32</Template>
  <TotalTime>263</TotalTime>
  <Words>338</Words>
  <Application>Microsoft Office PowerPoint</Application>
  <PresentationFormat>Widescreen</PresentationFormat>
  <Paragraphs>60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Nova</vt:lpstr>
      <vt:lpstr>Gill Sans Nova Light</vt:lpstr>
      <vt:lpstr>Sagona Book</vt:lpstr>
      <vt:lpstr>Office Theme</vt:lpstr>
      <vt:lpstr>Car Price Prediction Model</vt:lpstr>
      <vt:lpstr>agenda</vt:lpstr>
      <vt:lpstr>introduction</vt:lpstr>
      <vt:lpstr>Data Cleaning/EDA</vt:lpstr>
      <vt:lpstr>1. wheelbase has high positive correlation with   carlength,carwidth and curbweight  2. carlength has high postive correlation with curbweight  3. carlength has negative correlation with highwaympg  4. carwidth has high postive correlation with curbweight and engine size  5. enginesize has high positive correlation with horsepower  6. curbweight has high positive correlation with engine size and horse power, negative correlation with highwaympg horsepower has negative correlation with citympg and highwaympg  7. citympg and highwaympg are highly correlated</vt:lpstr>
      <vt:lpstr>Model Accuracy</vt:lpstr>
      <vt:lpstr>Important Features are: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Model</dc:title>
  <dc:creator>Nikhil Mogre</dc:creator>
  <cp:lastModifiedBy>Nikhil Mogre</cp:lastModifiedBy>
  <cp:revision>1</cp:revision>
  <dcterms:created xsi:type="dcterms:W3CDTF">2023-03-09T13:22:30Z</dcterms:created>
  <dcterms:modified xsi:type="dcterms:W3CDTF">2023-03-09T17:46:08Z</dcterms:modified>
</cp:coreProperties>
</file>