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8" r:id="rId6"/>
    <p:sldId id="269" r:id="rId7"/>
    <p:sldId id="259" r:id="rId8"/>
    <p:sldId id="271" r:id="rId9"/>
    <p:sldId id="283" r:id="rId10"/>
    <p:sldId id="284" r:id="rId11"/>
    <p:sldId id="272" r:id="rId12"/>
    <p:sldId id="275" r:id="rId13"/>
    <p:sldId id="276" r:id="rId14"/>
    <p:sldId id="273" r:id="rId15"/>
    <p:sldId id="274" r:id="rId16"/>
    <p:sldId id="277" r:id="rId17"/>
    <p:sldId id="260" r:id="rId18"/>
    <p:sldId id="261" r:id="rId19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" d="100"/>
        <a:sy n="1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1354" y="216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284"/>
            <a:ext cx="2971800" cy="6117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284"/>
            <a:ext cx="2971800" cy="6117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ctrTitle"/>
          </p:nvPr>
        </p:nvSpPr>
        <p:spPr>
          <a:xfrm>
            <a:off x="0" y="2129790"/>
            <a:ext cx="8538845" cy="1470660"/>
          </a:xfrm>
        </p:spPr>
        <p:txBody>
          <a:bodyPr/>
          <a:lstStyle>
            <a:lvl1pPr algn="r"/>
          </a:lstStyle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6710045" cy="1752600"/>
          </a:xfrm>
        </p:spPr>
        <p:txBody>
          <a:bodyPr/>
          <a:lstStyle>
            <a:lvl1pPr marL="0" indent="0" algn="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848D-C3DB-3A72-95D7-3527CA996360}" type="datetime1">
              <a:rPr lang="en-US"/>
              <a:t>8/11/2023</a:t>
            </a:fld>
            <a:endParaRPr lang="en-US"/>
          </a:p>
        </p:txBody>
      </p:sp>
      <p:sp>
        <p:nvSpPr>
          <p:cNvPr id="5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9958-16DB-3A6F-95D7-E03AD79963B5}" type="slidenum">
              <a:rPr/>
              <a:t>‹#›</a:t>
            </a:fld>
            <a:endParaRPr/>
          </a:p>
        </p:txBody>
      </p:sp>
      <p:sp>
        <p:nvSpPr>
          <p:cNvPr id="7" name="Rectangle1"/>
          <p:cNvSpPr/>
          <p:nvPr/>
        </p:nvSpPr>
        <p:spPr>
          <a:xfrm>
            <a:off x="8982075" y="2129790"/>
            <a:ext cx="3209925" cy="1470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</p:cNvSpPr>
          <p:nvPr>
            <p:ph idx="1"/>
          </p:nvPr>
        </p:nvSpPr>
        <p:spPr/>
        <p:txBody>
          <a:bodyPr vert="vert" wrap="square" numCol="1" spcCol="215900" anchor="t"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EE53-1DDB-3A18-95D7-EB4DA09963BE}" type="datetime1">
              <a:rPr lang="en-US"/>
              <a:t>8/11/2023</a:t>
            </a:fld>
            <a:endParaRPr lang="en-US"/>
          </a:p>
        </p:txBody>
      </p:sp>
      <p:sp>
        <p:nvSpPr>
          <p:cNvPr id="5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E164-2ADB-3A17-95D7-DC42AF99638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FE3E-70DB-3A08-95D7-865DB09963D3}" type="datetime1">
              <a:rPr lang="en-US"/>
              <a:t>8/11/2023</a:t>
            </a:fld>
            <a:endParaRPr lang="en-US"/>
          </a:p>
        </p:txBody>
      </p:sp>
      <p:sp>
        <p:nvSpPr>
          <p:cNvPr id="5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D49E-D0DB-3A22-95D7-26779A99637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FEE0-AEDB-3A08-95D7-585DB099630D}" type="datetime1">
              <a:rPr lang="en-US"/>
              <a:t>8/11/2023</a:t>
            </a:fld>
            <a:endParaRPr lang="en-US"/>
          </a:p>
        </p:txBody>
      </p:sp>
      <p:sp>
        <p:nvSpPr>
          <p:cNvPr id="5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C22C-62DB-3A34-95D7-94618C9963C1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/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DADB-95DB-3A2C-95D7-637994996336}" type="datetime1">
              <a:rPr lang="en-US"/>
              <a:t>8/11/2023</a:t>
            </a:fld>
            <a:endParaRPr lang="en-US"/>
          </a:p>
        </p:txBody>
      </p:sp>
      <p:sp>
        <p:nvSpPr>
          <p:cNvPr id="5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D760-2EDB-3A21-95D7-D8749999638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A55D-13DB-3A53-95D7-E506EB9963B0}" type="datetime1">
              <a:rPr lang="en-US"/>
              <a:t>8/11/2023</a:t>
            </a:fld>
            <a:endParaRPr lang="en-US"/>
          </a:p>
        </p:txBody>
      </p:sp>
      <p:sp>
        <p:nvSpPr>
          <p:cNvPr id="6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993C-72DB-3A6F-95D7-843AD79963D1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/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/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8654-1ADB-3A70-95D7-EC25C89963B9}" type="datetime1">
              <a:rPr lang="en-US"/>
              <a:t>8/11/2023</a:t>
            </a:fld>
            <a:endParaRPr lang="en-US"/>
          </a:p>
        </p:txBody>
      </p:sp>
      <p:sp>
        <p:nvSpPr>
          <p:cNvPr id="8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A505-4BDB-3A53-95D7-BD06EB9963E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92F4-BADB-3A64-95D7-4C31DC996319}" type="datetime1">
              <a:rPr lang="en-US"/>
              <a:t>8/11/2023</a:t>
            </a:fld>
            <a:endParaRPr lang="en-US"/>
          </a:p>
        </p:txBody>
      </p:sp>
      <p:sp>
        <p:nvSpPr>
          <p:cNvPr id="4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AD2B-65DB-3A5B-95D7-930EE39963C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9D20-6EDB-3A6B-95D7-983ED39963CD}" type="datetime1">
              <a:rPr lang="en-US"/>
              <a:t>8/11/2023</a:t>
            </a:fld>
            <a:endParaRPr lang="en-US"/>
          </a:p>
        </p:txBody>
      </p:sp>
      <p:sp>
        <p:nvSpPr>
          <p:cNvPr id="3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F9C0-8EDB-3A0F-95D7-785AB799632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/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BBA4-EADB-3A4D-95D7-1C18F5996349}" type="datetime1">
              <a:rPr lang="en-US"/>
              <a:t>8/11/2023</a:t>
            </a:fld>
            <a:endParaRPr lang="en-US"/>
          </a:p>
        </p:txBody>
      </p:sp>
      <p:sp>
        <p:nvSpPr>
          <p:cNvPr id="6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A004-4ADB-3A56-95D7-BC03EE9963E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/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fld id="{366FD354-1ADB-3A25-95D7-EC709D9963B9}" type="datetime1">
              <a:rPr lang="en-US"/>
              <a:t>8/11/2023</a:t>
            </a:fld>
            <a:endParaRPr lang="en-US"/>
          </a:p>
        </p:txBody>
      </p:sp>
      <p:sp>
        <p:nvSpPr>
          <p:cNvPr id="6" name="FooterArea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66FDE9D-D3DB-3A28-95D7-257D90996370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>
          <a:xfrm>
            <a:off x="-635" y="274320"/>
            <a:ext cx="9689465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>
            <a:lvl1pPr algn="l">
              <a:defRPr sz="1200" cap="none"/>
            </a:lvl1pPr>
          </a:lstStyle>
          <a:p>
            <a:fld id="{366FC4CB-85DB-3A32-95D7-73678A996326}" type="datetime1">
              <a:rPr lang="en-US"/>
              <a:t>8/11/2023</a:t>
            </a:fld>
            <a:endParaRPr lang="en-US"/>
          </a:p>
        </p:txBody>
      </p:sp>
      <p:sp>
        <p:nvSpPr>
          <p:cNvPr id="5" name="FooterArea1"/>
          <p:cNvSpPr>
            <a:spLocks noGrp="1" noChangeArrowheads="1"/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>
            <a:lvl1pPr algn="ctr">
              <a:defRPr sz="1200" cap="none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>
            <a:lvl1pPr algn="r">
              <a:defRPr sz="1200" cap="none"/>
            </a:lvl1pPr>
          </a:lstStyle>
          <a:p>
            <a:fld id="{366FB830-7EDB-3A4E-95D7-881BF69963DD}" type="slidenum">
              <a:rPr/>
              <a:t>‹#›</a:t>
            </a:fld>
            <a:endParaRPr/>
          </a:p>
        </p:txBody>
      </p:sp>
      <p:sp>
        <p:nvSpPr>
          <p:cNvPr id="7" name="Rectangle1"/>
          <p:cNvSpPr/>
          <p:nvPr/>
        </p:nvSpPr>
        <p:spPr>
          <a:xfrm>
            <a:off x="10091420" y="274320"/>
            <a:ext cx="210058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kern="1" cap="none" spc="0" baseline="0">
          <a:solidFill>
            <a:schemeClr val="tx2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32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defRPr sz="2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4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defRPr sz="20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defRPr sz="20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defRPr sz="20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kern="1" cap="none" spc="0" baseline="0">
          <a:solidFill>
            <a:schemeClr val="tx1"/>
          </a:solidFill>
          <a:effectLst/>
          <a:latin typeface="Calibri" panose="020F0502020204030204" pitchFamily="2" charset="0"/>
          <a:ea typeface="SimSun" panose="02010600030101010101" pitchFamily="2" charset="-122"/>
          <a:cs typeface="Times New Roman" panose="02020603050405020304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ctrTitle"/>
          </p:nvPr>
        </p:nvSpPr>
        <p:spPr>
          <a:xfrm>
            <a:off x="635" y="1722120"/>
            <a:ext cx="8681720" cy="1937385"/>
          </a:xfrm>
        </p:spPr>
        <p:txBody>
          <a:bodyPr/>
          <a:lstStyle/>
          <a:p>
            <a:r>
              <a:t>Design and Implementation of 64-point Fast Fourier Transform Chip </a:t>
            </a:r>
          </a:p>
          <a:p>
            <a:r>
              <a:t>for OFDM</a:t>
            </a:r>
          </a:p>
        </p:txBody>
      </p:sp>
      <p:sp>
        <p:nvSpPr>
          <p:cNvPr id="3" name="SlideSubtitle1"/>
          <p:cNvSpPr>
            <a:spLocks noGrp="1" noChangeArrowheads="1"/>
          </p:cNvSpPr>
          <p:nvPr>
            <p:ph type="subTitle" idx="1"/>
          </p:nvPr>
        </p:nvSpPr>
        <p:spPr>
          <a:xfrm>
            <a:off x="212089" y="4505325"/>
            <a:ext cx="11552556" cy="2110740"/>
          </a:xfrm>
        </p:spPr>
        <p:txBody>
          <a:bodyPr/>
          <a:lstStyle/>
          <a:p>
            <a:pPr algn="l"/>
            <a:r>
              <a:rPr dirty="0"/>
              <a:t>Members- Rahul</a:t>
            </a:r>
            <a:r>
              <a:rPr lang="en-US" dirty="0"/>
              <a:t> </a:t>
            </a:r>
            <a:r>
              <a:rPr dirty="0"/>
              <a:t>Gaikwad</a:t>
            </a:r>
            <a:r>
              <a:rPr lang="en-US" dirty="0"/>
              <a:t>(201EC221)</a:t>
            </a:r>
          </a:p>
          <a:p>
            <a:pPr algn="l"/>
            <a:r>
              <a:rPr lang="en-US" dirty="0"/>
              <a:t>                   Madhunala Nikhil(201EC205)</a:t>
            </a:r>
          </a:p>
          <a:p>
            <a:pPr algn="l"/>
            <a:r>
              <a:rPr lang="en-IN" dirty="0"/>
              <a:t>Mentees: Aakash </a:t>
            </a:r>
            <a:r>
              <a:rPr lang="en-IN" dirty="0" err="1"/>
              <a:t>reddy</a:t>
            </a:r>
            <a:r>
              <a:rPr lang="en-IN" dirty="0"/>
              <a:t>, </a:t>
            </a:r>
            <a:r>
              <a:rPr lang="en-IN" dirty="0" err="1"/>
              <a:t>Prabhanshu</a:t>
            </a:r>
            <a:r>
              <a:rPr lang="en-IN" dirty="0"/>
              <a:t> Kumar, Arjun S </a:t>
            </a:r>
            <a:r>
              <a:rPr lang="en-IN" dirty="0" err="1"/>
              <a:t>Deginal</a:t>
            </a:r>
            <a:r>
              <a:rPr lang="en-I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 Unit and Output Unit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110" y="1563370"/>
            <a:ext cx="4833620" cy="452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70" y="1479550"/>
            <a:ext cx="4362450" cy="49720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49475" y="6227445"/>
            <a:ext cx="207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CB Unit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761095" y="6471285"/>
            <a:ext cx="141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 Unit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RTL Design using Verilog simulation-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architecture was first modeled in Verilog and functionally verified using Quartus prime </a:t>
            </a:r>
            <a:r>
              <a:rPr lang="en-US" dirty="0" err="1"/>
              <a:t>Modelsim</a:t>
            </a:r>
            <a:r>
              <a:rPr lang="en-US" dirty="0"/>
              <a:t> simulator.</a:t>
            </a:r>
          </a:p>
          <a:p>
            <a:r>
              <a:rPr lang="en-US" dirty="0"/>
              <a:t>A clock frequency of 20 MHz is used</a:t>
            </a:r>
          </a:p>
          <a:p>
            <a:r>
              <a:rPr lang="en-US" dirty="0"/>
              <a:t>The latency of the processor is 3.85 s, i.e., 77 clock cycles</a:t>
            </a:r>
          </a:p>
          <a:p>
            <a:r>
              <a:rPr lang="en-IN" dirty="0"/>
              <a:t>The parallel to parallel</a:t>
            </a:r>
            <a:r>
              <a:rPr lang="en-US" dirty="0"/>
              <a:t>  FFT/IFFT computation requires 1.15 s, i.e., 23 clock cycles.</a:t>
            </a:r>
          </a:p>
          <a:p>
            <a:r>
              <a:rPr lang="en-US" dirty="0"/>
              <a:t>After functional validation, the architecture was synthesized.</a:t>
            </a:r>
          </a:p>
          <a:p>
            <a:r>
              <a:rPr lang="en-US" dirty="0"/>
              <a:t> The synthesized cell area of the complete processor is 3.6 mm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71" y="690718"/>
            <a:ext cx="5525135" cy="4917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2623" y="5796914"/>
            <a:ext cx="7106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818"/>
                </a:solidFill>
              </a:rPr>
              <a:t>Die photograph of the fabricated 64-point FFT/IFFT processor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" y="271780"/>
            <a:ext cx="9598660" cy="1076325"/>
          </a:xfrm>
        </p:spPr>
        <p:txBody>
          <a:bodyPr/>
          <a:lstStyle/>
          <a:p>
            <a:r>
              <a:rPr lang="en-IN" dirty="0"/>
              <a:t> Pin Diagram</a:t>
            </a:r>
            <a:r>
              <a:rPr lang="en-US" altLang="en-IN" dirty="0"/>
              <a:t> and </a:t>
            </a:r>
            <a:r>
              <a:rPr lang="en-IN"/>
              <a:t>Implementation</a:t>
            </a:r>
            <a:endParaRPr lang="en-IN" altLang="en-IN"/>
          </a:p>
        </p:txBody>
      </p:sp>
      <p:sp>
        <p:nvSpPr>
          <p:cNvPr id="6" name="Content Placeholder 5"/>
          <p:cNvSpPr>
            <a:spLocks noGrp="1"/>
          </p:cNvSpPr>
          <p:nvPr>
            <p:ph idx="2"/>
          </p:nvPr>
        </p:nvSpPr>
        <p:spPr>
          <a:xfrm>
            <a:off x="5930412" y="1600200"/>
            <a:ext cx="6193007" cy="4984388"/>
          </a:xfrm>
        </p:spPr>
        <p:txBody>
          <a:bodyPr/>
          <a:lstStyle/>
          <a:p>
            <a:r>
              <a:rPr lang="en-US" sz="2400" dirty="0"/>
              <a:t>The average power dissipation of the proposed 64-point FFT/IFFT design is 22.36 </a:t>
            </a:r>
            <a:r>
              <a:rPr lang="en-US" sz="2400" dirty="0" err="1"/>
              <a:t>mW</a:t>
            </a:r>
            <a:r>
              <a:rPr lang="en-US" sz="2400" dirty="0"/>
              <a:t> at20 MHz at 1.2V supply voltage.</a:t>
            </a:r>
          </a:p>
          <a:p>
            <a:endParaRPr lang="en-US" sz="2400" dirty="0"/>
          </a:p>
          <a:p>
            <a:r>
              <a:rPr lang="en-US" sz="2400" dirty="0"/>
              <a:t>Achieves low power and cost-effective feature.</a:t>
            </a:r>
          </a:p>
          <a:p>
            <a:endParaRPr lang="en-US" sz="2400" dirty="0"/>
          </a:p>
          <a:p>
            <a:r>
              <a:rPr lang="en-US" sz="2400" dirty="0"/>
              <a:t> The proposed 64-point FFT/IFFT design  meets 3.2 </a:t>
            </a:r>
            <a:r>
              <a:rPr lang="en-US" sz="2400" dirty="0" err="1"/>
              <a:t>μs</a:t>
            </a:r>
            <a:r>
              <a:rPr lang="en-US" sz="2400" dirty="0"/>
              <a:t> timing specification</a:t>
            </a:r>
          </a:p>
          <a:p>
            <a:endParaRPr lang="en-US" sz="2400" dirty="0"/>
          </a:p>
          <a:p>
            <a:r>
              <a:rPr lang="en-US" sz="2400" dirty="0"/>
              <a:t>77 I/O pins where 8 pins are power supply pins</a:t>
            </a:r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3" y="1491615"/>
            <a:ext cx="5503057" cy="4877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865750"/>
            <a:ext cx="11094717" cy="4807585"/>
          </a:xfrm>
        </p:spPr>
      </p:pic>
      <p:sp>
        <p:nvSpPr>
          <p:cNvPr id="7" name="TextBox 6"/>
          <p:cNvSpPr txBox="1"/>
          <p:nvPr/>
        </p:nvSpPr>
        <p:spPr>
          <a:xfrm>
            <a:off x="4445635" y="5986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0818"/>
                </a:highlight>
              </a:rPr>
              <a:t>RTL Synthesis Simulation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Proposed method describes a novel 64-point IFFT/FFT architecture to be used in high speed </a:t>
            </a:r>
            <a:r>
              <a:rPr lang="en-US" sz="2800" dirty="0" err="1"/>
              <a:t>WLAN system</a:t>
            </a:r>
            <a:r>
              <a:rPr lang="en-US" sz="2800" dirty="0"/>
              <a:t> based on OFDM transmission.</a:t>
            </a:r>
          </a:p>
          <a:p>
            <a:r>
              <a:rPr lang="en-US" sz="2800" dirty="0"/>
              <a:t>This architecture consumes less silicon area and results in considerable reduction in cost.</a:t>
            </a:r>
          </a:p>
          <a:p>
            <a:r>
              <a:rPr lang="en-US" sz="2800" dirty="0"/>
              <a:t>Number of non-trivial complex multiplication are 49 that is 26% less than required by radix-2 64 point FFT.</a:t>
            </a:r>
          </a:p>
          <a:p>
            <a:r>
              <a:rPr lang="en-US" sz="2800" dirty="0"/>
              <a:t>For computation of IFFT/FFT full parallel scheme is adopted there by making it very fast.</a:t>
            </a:r>
          </a:p>
          <a:p>
            <a:r>
              <a:rPr lang="en-US" sz="2800" dirty="0"/>
              <a:t>With proposed design full parallel 64 point FFT/IFFT can be computed in 23 clock cycles.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9002395" cy="4526280"/>
          </a:xfrm>
        </p:spPr>
        <p:txBody>
          <a:bodyPr/>
          <a:lstStyle/>
          <a:p>
            <a:r>
              <a:rPr lang="en-US" dirty="0"/>
              <a:t>Automatic place and Route</a:t>
            </a:r>
          </a:p>
          <a:p>
            <a:endParaRPr lang="en-US" dirty="0"/>
          </a:p>
          <a:p>
            <a:r>
              <a:rPr lang="en-US" dirty="0"/>
              <a:t>Analysis to be done for noise reduction</a:t>
            </a:r>
          </a:p>
          <a:p>
            <a:endParaRPr lang="en-US" dirty="0"/>
          </a:p>
          <a:p>
            <a:r>
              <a:rPr lang="en-US" dirty="0"/>
              <a:t>Synthesised and optimal solution</a:t>
            </a:r>
          </a:p>
          <a:p>
            <a:endParaRPr lang="en-US" dirty="0"/>
          </a:p>
          <a:p>
            <a:r>
              <a:rPr lang="en-US" dirty="0"/>
              <a:t>Reduce further silicon area and power decipation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SlideText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t>1) K. Maharatna, E. Grass, and U. Jagdhold, "A 64-Point Fourier Transform Chip for High-Speed Wireless LAN Application Using OFDM," IEEE J. Solid-St. Circ., Vol. 39, No. 3, Mar. 2004</a:t>
            </a:r>
          </a:p>
          <a:p>
            <a:endParaRPr/>
          </a:p>
          <a:p>
            <a:r>
              <a:t>2) Implementation Of Efficient 64-Point FFT/IFFT Block For OFDM Transreciever Of IEEE 802.11a</a:t>
            </a:r>
          </a:p>
          <a:p>
            <a:endParaRPr/>
          </a:p>
          <a:p>
            <a:r>
              <a:t>3) A Low-Power 64-Point FFT/IFFT Design for IEEE 802.11a WLAN Application</a:t>
            </a:r>
          </a:p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>
          <a:xfrm>
            <a:off x="758825" y="2512695"/>
            <a:ext cx="10363200" cy="1362075"/>
          </a:xfrm>
        </p:spPr>
        <p:txBody>
          <a:bodyPr/>
          <a:lstStyle/>
          <a:p>
            <a:pPr algn="ctr">
              <a:defRPr sz="7200" cap="all"/>
            </a:pPr>
            <a:r>
              <a:t>Thank 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lideText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Fifth generation wireless and mobile systems are currently the focus of research and development</a:t>
            </a:r>
          </a:p>
          <a:p>
            <a:endParaRPr lang="en-IN" dirty="0"/>
          </a:p>
          <a:p>
            <a:r>
              <a:rPr lang="en-US" altLang="en-IN" dirty="0"/>
              <a:t>Broadband transmission is based on </a:t>
            </a:r>
            <a:r>
              <a:rPr lang="en-IN" dirty="0"/>
              <a:t>OFDM</a:t>
            </a:r>
            <a:r>
              <a:rPr lang="en-US" altLang="en-IN" dirty="0"/>
              <a:t>, it </a:t>
            </a:r>
            <a:r>
              <a:rPr lang="en-IN" dirty="0"/>
              <a:t>will allow </a:t>
            </a:r>
            <a:r>
              <a:rPr lang="en-US" dirty="0"/>
              <a:t>packet- based high-data-rate communication suitable for video transmission and mobile Internet Applications</a:t>
            </a:r>
          </a:p>
          <a:p>
            <a:endParaRPr lang="en-US" dirty="0"/>
          </a:p>
          <a:p>
            <a:r>
              <a:rPr dirty="0"/>
              <a:t>we proposed a data path architecture</a:t>
            </a:r>
            <a:r>
              <a:rPr lang="en-US" dirty="0"/>
              <a:t> </a:t>
            </a:r>
            <a:r>
              <a:rPr dirty="0"/>
              <a:t>using dedicated hardware for the base band processor</a:t>
            </a:r>
            <a:r>
              <a:rPr lang="en-US" dirty="0"/>
              <a:t> using 64 point FFT algorithm</a:t>
            </a:r>
            <a:endParaRPr dirty="0"/>
          </a:p>
          <a:p>
            <a:pPr marL="0" indent="0">
              <a:buNone/>
            </a:pPr>
            <a:r>
              <a:rPr dirty="0"/>
              <a:t>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dirty="0"/>
          </a:p>
        </p:txBody>
      </p:sp>
      <p:sp>
        <p:nvSpPr>
          <p:cNvPr id="3" name="SlideText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>
              <a:effectLst/>
              <a:latin typeface="Times New Roman" panose="02020603050405020304" pitchFamily="1" charset="0"/>
              <a:ea typeface="SimSun" panose="02010600030101010101" pitchFamily="2" charset="-122"/>
            </a:endParaRPr>
          </a:p>
          <a:p>
            <a:r>
              <a:rPr lang="en-US" sz="2800" dirty="0">
                <a:latin typeface="Times New Roman" panose="02020603050405020304" pitchFamily="1" charset="0"/>
              </a:rPr>
              <a:t>To design a 64-Point FFT chip.</a:t>
            </a:r>
          </a:p>
          <a:p>
            <a:endParaRPr lang="en-US" sz="2800" dirty="0">
              <a:effectLst/>
              <a:latin typeface="Times New Roman" panose="02020603050405020304" pitchFamily="1" charset="0"/>
              <a:ea typeface="SimSun" panose="02010600030101010101" pitchFamily="2" charset="-122"/>
            </a:endParaRPr>
          </a:p>
          <a:p>
            <a:r>
              <a:rPr lang="en-US" sz="2800" dirty="0">
                <a:latin typeface="Times New Roman" panose="02020603050405020304" pitchFamily="1" charset="0"/>
              </a:rPr>
              <a:t>Ch</a:t>
            </a:r>
            <a:r>
              <a:rPr lang="en-US" sz="2800" dirty="0">
                <a:effectLst/>
                <a:latin typeface="Times New Roman" panose="02020603050405020304" pitchFamily="1" charset="0"/>
                <a:ea typeface="SimSun" panose="02010600030101010101" pitchFamily="2" charset="-122"/>
              </a:rPr>
              <a:t>ip performs a forward and inverse 64-point FFT on a complex two-s complement data set in 23 clock cycles.</a:t>
            </a:r>
          </a:p>
          <a:p>
            <a:endParaRPr lang="en-US" sz="2800" dirty="0">
              <a:latin typeface="Times New Roman" panose="02020603050405020304" pitchFamily="1" charset="0"/>
            </a:endParaRPr>
          </a:p>
          <a:p>
            <a:r>
              <a:rPr lang="en-US" sz="2800" dirty="0"/>
              <a:t>Less complex multiplication as compared with </a:t>
            </a:r>
            <a:r>
              <a:rPr lang="fr-FR" sz="2800" dirty="0" err="1"/>
              <a:t>conventional</a:t>
            </a:r>
            <a:r>
              <a:rPr lang="fr-FR" sz="2800" dirty="0"/>
              <a:t> radix-2 64-point FFT </a:t>
            </a:r>
            <a:r>
              <a:rPr lang="fr-FR" sz="2800" dirty="0" err="1"/>
              <a:t>algorithm</a:t>
            </a:r>
            <a:endParaRPr lang="en-US" sz="2800" dirty="0"/>
          </a:p>
          <a:p>
            <a:endParaRPr sz="2800" dirty="0"/>
          </a:p>
          <a:p>
            <a:r>
              <a:rPr lang="en-US" sz="2800" dirty="0">
                <a:latin typeface="Times New Roman" panose="02020603050405020304" pitchFamily="1" charset="0"/>
                <a:sym typeface="+mn-ea"/>
              </a:rPr>
              <a:t>To reduced power consumption</a:t>
            </a:r>
            <a:endParaRPr lang="en-US" sz="2800" dirty="0">
              <a:latin typeface="Times New Roman" panose="02020603050405020304" pitchFamily="1" charset="0"/>
            </a:endParaRPr>
          </a:p>
          <a:p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81355" y="1600200"/>
            <a:ext cx="5385435" cy="452628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  <a:cs typeface="+mj-lt"/>
              </a:rPr>
              <a:t>DFT using FFT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+mj-lt"/>
                <a:ea typeface="SimSun" panose="02010600030101010101" pitchFamily="2" charset="-122"/>
                <a:cs typeface="+mj-lt"/>
              </a:rPr>
              <a:t>The operation number needed for DFT is N^2 and it could be greatly reduced using FFT methods</a:t>
            </a:r>
            <a:r>
              <a:rPr lang="en-US" sz="1800" b="1" dirty="0">
                <a:effectLst/>
                <a:latin typeface="Times New Roman" panose="02020603050405020304" pitchFamily="1" charset="0"/>
                <a:ea typeface="SimSun" panose="02010600030101010101" pitchFamily="2" charset="-122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2" charset="0"/>
              <a:ea typeface="SimSun" panose="02010600030101010101" pitchFamily="2" charset="-122"/>
              <a:cs typeface="Times New Roman" panose="02020603050405020304" pitchFamily="1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" charset="0"/>
                <a:ea typeface="SimSun" panose="02010600030101010101" pitchFamily="2" charset="-122"/>
                <a:cs typeface="Times New Roman" panose="02020603050405020304" pitchFamily="1" charset="0"/>
              </a:rPr>
              <a:t> </a:t>
            </a:r>
            <a:endParaRPr lang="en-IN" sz="1800" dirty="0">
              <a:effectLst/>
              <a:latin typeface="Calibri" panose="020F0502020204030204" pitchFamily="2" charset="0"/>
              <a:ea typeface="SimSun" panose="02010600030101010101" pitchFamily="2" charset="-122"/>
              <a:cs typeface="Times New Roman" panose="02020603050405020304" pitchFamily="1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75" y="2261335"/>
            <a:ext cx="4643463" cy="315722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2711450"/>
            <a:ext cx="4318178" cy="10913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1100" y="558165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0818"/>
                </a:highlight>
              </a:rPr>
              <a:t> Twiddle factor for 8 point FFT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0" y="3905423"/>
            <a:ext cx="1908864" cy="4974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48787"/>
            <a:ext cx="5302523" cy="10094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55" y="5868711"/>
            <a:ext cx="2425825" cy="730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Math Behind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4" y="2783490"/>
            <a:ext cx="4940449" cy="3157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886" y="6012180"/>
            <a:ext cx="41617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 8-point DFT graph for calculation of two DFT with N/2 points.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30" y="2280920"/>
            <a:ext cx="5179060" cy="3647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1150" y="608378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</a:t>
            </a:r>
            <a:r>
              <a:rPr lang="en-IN" sz="2000" b="1" dirty="0" err="1"/>
              <a:t>Matlab</a:t>
            </a:r>
            <a:r>
              <a:rPr lang="en-IN" sz="2000" b="1" dirty="0"/>
              <a:t> Simulation: 8 point FFT output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" y="1778635"/>
            <a:ext cx="5302250" cy="882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6" y="927901"/>
            <a:ext cx="5418129" cy="4438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132" y="5786358"/>
            <a:ext cx="825036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0818"/>
                </a:highlight>
              </a:rPr>
              <a:t>The completely decomposed 64-point DFT graph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81" y="840541"/>
            <a:ext cx="4084034" cy="4735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9962" y="57984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0818"/>
                </a:highlight>
              </a:rPr>
              <a:t> </a:t>
            </a:r>
            <a:r>
              <a:rPr lang="en-IN" b="1" dirty="0" err="1">
                <a:highlight>
                  <a:srgbClr val="000818"/>
                </a:highlight>
              </a:rPr>
              <a:t>Matlab</a:t>
            </a:r>
            <a:r>
              <a:rPr lang="en-IN" b="1" dirty="0">
                <a:highlight>
                  <a:srgbClr val="000818"/>
                </a:highlight>
              </a:rPr>
              <a:t> Simulation: 64 point FFT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Chip</a:t>
            </a:r>
            <a:endParaRPr dirty="0"/>
          </a:p>
        </p:txBody>
      </p:sp>
      <p:pic>
        <p:nvPicPr>
          <p:cNvPr id="3" name="Pictur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1" y="1706880"/>
            <a:ext cx="11544300" cy="4876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Circuit-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55" y="1635125"/>
            <a:ext cx="7475855" cy="5055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Multiplier Unit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85" y="2065655"/>
            <a:ext cx="10448925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9E1C07"/>
      </a:lt1>
      <a:dk2>
        <a:srgbClr val="FFFFFF"/>
      </a:dk2>
      <a:lt2>
        <a:srgbClr val="5C1F00"/>
      </a:lt2>
      <a:accent1>
        <a:srgbClr val="D5751F"/>
      </a:accent1>
      <a:accent2>
        <a:srgbClr val="BE7960"/>
      </a:accent2>
      <a:accent3>
        <a:srgbClr val="4D4D4D"/>
      </a:accent3>
      <a:accent4>
        <a:srgbClr val="7EB9A0"/>
      </a:accent4>
      <a:accent5>
        <a:srgbClr val="5EC9C0"/>
      </a:accent5>
      <a:accent6>
        <a:srgbClr val="3EE9E0"/>
      </a:accent6>
      <a:hlink>
        <a:srgbClr val="FFFF99"/>
      </a:hlink>
      <a:folHlink>
        <a:srgbClr val="D3A219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581</Words>
  <Application>Microsoft Office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Presentation</vt:lpstr>
      <vt:lpstr>Design and Implementation of 64-point Fast Fourier Transform Chip  for OFDM</vt:lpstr>
      <vt:lpstr>Introduction</vt:lpstr>
      <vt:lpstr>Objective</vt:lpstr>
      <vt:lpstr>Methodology</vt:lpstr>
      <vt:lpstr>The Math Behind </vt:lpstr>
      <vt:lpstr>PowerPoint Presentation</vt:lpstr>
      <vt:lpstr>Architecture of Chip</vt:lpstr>
      <vt:lpstr>Input Circuit-</vt:lpstr>
      <vt:lpstr>Multiplier Unit</vt:lpstr>
      <vt:lpstr>CB Unit and Output Unit</vt:lpstr>
      <vt:lpstr> RTL Design using Verilog simulation-</vt:lpstr>
      <vt:lpstr>PowerPoint Presentation</vt:lpstr>
      <vt:lpstr> Pin Diagram and Implementation</vt:lpstr>
      <vt:lpstr>PowerPoint Presentation</vt:lpstr>
      <vt:lpstr>Conclusion</vt:lpstr>
      <vt:lpstr>Future work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64-point Fast Fourier Transform Chip  for OFDM</dc:title>
  <dc:creator/>
  <cp:lastModifiedBy>MADHUNALA NIKHIL</cp:lastModifiedBy>
  <cp:revision>14</cp:revision>
  <dcterms:created xsi:type="dcterms:W3CDTF">2019-09-11T11:45:00Z</dcterms:created>
  <dcterms:modified xsi:type="dcterms:W3CDTF">2023-08-11T11:35:01Z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A3D9513B93E94B208D6BDB37C2213E9D</vt:lpwstr>
  </property>
  <property fmtid="{D5CDD505-2E9C-101B-9397-08002B2CF9AE}" pid="3" name="KSOProductBuildVer">
    <vt:lpwstr>1033-11.2.0.11380</vt:lpwstr>
  </property>
</Properties>
</file>