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Lucida Sans Unicode"/>
        <a:ea typeface="Lucida Sans Unicode"/>
        <a:cs typeface="Lucida Sans Unicode"/>
        <a:sym typeface="Lucida Sans Unicod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FE8"/>
          </a:solidFill>
        </a:fill>
      </a:tcStyle>
    </a:wholeTbl>
    <a:band2H>
      <a:tcTxStyle/>
      <a:tcStyle>
        <a:tcBdr/>
        <a:fill>
          <a:solidFill>
            <a:srgbClr val="E7F0F4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2CB"/>
          </a:solidFill>
        </a:fill>
      </a:tcStyle>
    </a:wholeTbl>
    <a:band2H>
      <a:tcTxStyle/>
      <a:tcStyle>
        <a:tcBdr/>
        <a:fill>
          <a:solidFill>
            <a:srgbClr val="FBEAE7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DCE"/>
          </a:solidFill>
        </a:fill>
      </a:tcStyle>
    </a:wholeTbl>
    <a:band2H>
      <a:tcTxStyle/>
      <a:tcStyle>
        <a:tcBdr/>
        <a:fill>
          <a:solidFill>
            <a:srgbClr val="ECE7E8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Lucida Sans Unicode"/>
          <a:ea typeface="Lucida Sans Unicode"/>
          <a:cs typeface="Lucida Sans Unicod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87" y="-9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" name="Shape 10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10/15/2024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10/15/2024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10/15/2024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eplearningbook.org/" TargetMode="External"/><Relationship Id="rId3" Type="http://schemas.openxmlformats.org/officeDocument/2006/relationships/hyperlink" Target="https://arxiv.org/abs/1703.06870" TargetMode="External"/><Relationship Id="rId7" Type="http://schemas.openxmlformats.org/officeDocument/2006/relationships/hyperlink" Target="https://www.manning.com/books/deep-learning-with-python" TargetMode="External"/><Relationship Id="rId2" Type="http://schemas.openxmlformats.org/officeDocument/2006/relationships/hyperlink" Target="https://arxiv.org/abs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" TargetMode="External"/><Relationship Id="rId5" Type="http://schemas.openxmlformats.org/officeDocument/2006/relationships/hyperlink" Target="https://pytorch.org/" TargetMode="External"/><Relationship Id="rId4" Type="http://schemas.openxmlformats.org/officeDocument/2006/relationships/hyperlink" Target="https://www.tensorflow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26"/>
          <p:cNvSpPr/>
          <p:nvPr/>
        </p:nvSpPr>
        <p:spPr>
          <a:xfrm>
            <a:off x="5656780" y="851520"/>
            <a:ext cx="4638605" cy="5154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extrusionOk="0">
                <a:moveTo>
                  <a:pt x="1264" y="13095"/>
                </a:moveTo>
                <a:cubicBezTo>
                  <a:pt x="1264" y="13095"/>
                  <a:pt x="1264" y="13095"/>
                  <a:pt x="3126" y="13095"/>
                </a:cubicBezTo>
                <a:cubicBezTo>
                  <a:pt x="3243" y="13095"/>
                  <a:pt x="3355" y="13172"/>
                  <a:pt x="3412" y="13298"/>
                </a:cubicBezTo>
                <a:cubicBezTo>
                  <a:pt x="3412" y="13298"/>
                  <a:pt x="3412" y="13298"/>
                  <a:pt x="4345" y="15232"/>
                </a:cubicBezTo>
                <a:cubicBezTo>
                  <a:pt x="4405" y="15353"/>
                  <a:pt x="4405" y="15507"/>
                  <a:pt x="4345" y="15628"/>
                </a:cubicBezTo>
                <a:cubicBezTo>
                  <a:pt x="4345" y="15628"/>
                  <a:pt x="4345" y="15628"/>
                  <a:pt x="3412" y="17563"/>
                </a:cubicBezTo>
                <a:cubicBezTo>
                  <a:pt x="3355" y="17688"/>
                  <a:pt x="3243" y="17765"/>
                  <a:pt x="3126" y="17765"/>
                </a:cubicBezTo>
                <a:cubicBezTo>
                  <a:pt x="3126" y="17765"/>
                  <a:pt x="3126" y="17765"/>
                  <a:pt x="1264" y="17765"/>
                </a:cubicBezTo>
                <a:cubicBezTo>
                  <a:pt x="1143" y="17765"/>
                  <a:pt x="1035" y="17688"/>
                  <a:pt x="974" y="17563"/>
                </a:cubicBezTo>
                <a:cubicBezTo>
                  <a:pt x="974" y="17563"/>
                  <a:pt x="974" y="17563"/>
                  <a:pt x="45" y="15628"/>
                </a:cubicBezTo>
                <a:cubicBezTo>
                  <a:pt x="-15" y="15507"/>
                  <a:pt x="-15" y="15353"/>
                  <a:pt x="45" y="15232"/>
                </a:cubicBezTo>
                <a:cubicBezTo>
                  <a:pt x="45" y="15232"/>
                  <a:pt x="45" y="15232"/>
                  <a:pt x="974" y="13298"/>
                </a:cubicBezTo>
                <a:cubicBezTo>
                  <a:pt x="1035" y="13172"/>
                  <a:pt x="1143" y="13095"/>
                  <a:pt x="1264" y="13095"/>
                </a:cubicBezTo>
                <a:close/>
                <a:moveTo>
                  <a:pt x="8664" y="2389"/>
                </a:moveTo>
                <a:cubicBezTo>
                  <a:pt x="8664" y="2389"/>
                  <a:pt x="8664" y="2389"/>
                  <a:pt x="9622" y="2389"/>
                </a:cubicBezTo>
                <a:lnTo>
                  <a:pt x="9733" y="2389"/>
                </a:lnTo>
                <a:lnTo>
                  <a:pt x="9840" y="2610"/>
                </a:lnTo>
                <a:cubicBezTo>
                  <a:pt x="9988" y="2917"/>
                  <a:pt x="10161" y="3275"/>
                  <a:pt x="10362" y="3692"/>
                </a:cubicBezTo>
                <a:cubicBezTo>
                  <a:pt x="10454" y="3877"/>
                  <a:pt x="10454" y="4113"/>
                  <a:pt x="10362" y="4298"/>
                </a:cubicBezTo>
                <a:cubicBezTo>
                  <a:pt x="10362" y="4298"/>
                  <a:pt x="10362" y="4298"/>
                  <a:pt x="8933" y="7261"/>
                </a:cubicBezTo>
                <a:cubicBezTo>
                  <a:pt x="8847" y="7453"/>
                  <a:pt x="8674" y="7571"/>
                  <a:pt x="8496" y="7571"/>
                </a:cubicBezTo>
                <a:cubicBezTo>
                  <a:pt x="8496" y="7571"/>
                  <a:pt x="8496" y="7571"/>
                  <a:pt x="5644" y="7571"/>
                </a:cubicBezTo>
                <a:cubicBezTo>
                  <a:pt x="5598" y="7571"/>
                  <a:pt x="5553" y="7564"/>
                  <a:pt x="5510" y="7550"/>
                </a:cubicBezTo>
                <a:lnTo>
                  <a:pt x="5417" y="7503"/>
                </a:lnTo>
                <a:lnTo>
                  <a:pt x="5474" y="7386"/>
                </a:lnTo>
                <a:cubicBezTo>
                  <a:pt x="5984" y="6323"/>
                  <a:pt x="6637" y="4963"/>
                  <a:pt x="7473" y="3222"/>
                </a:cubicBezTo>
                <a:cubicBezTo>
                  <a:pt x="7721" y="2706"/>
                  <a:pt x="8168" y="2389"/>
                  <a:pt x="8664" y="2389"/>
                </a:cubicBezTo>
                <a:close/>
                <a:moveTo>
                  <a:pt x="5475" y="0"/>
                </a:moveTo>
                <a:cubicBezTo>
                  <a:pt x="5475" y="0"/>
                  <a:pt x="5475" y="0"/>
                  <a:pt x="8692" y="0"/>
                </a:cubicBezTo>
                <a:cubicBezTo>
                  <a:pt x="8893" y="0"/>
                  <a:pt x="9088" y="133"/>
                  <a:pt x="9185" y="350"/>
                </a:cubicBezTo>
                <a:cubicBezTo>
                  <a:pt x="9185" y="350"/>
                  <a:pt x="9185" y="350"/>
                  <a:pt x="10050" y="2143"/>
                </a:cubicBezTo>
                <a:lnTo>
                  <a:pt x="10147" y="2345"/>
                </a:lnTo>
                <a:lnTo>
                  <a:pt x="9707" y="2345"/>
                </a:lnTo>
                <a:lnTo>
                  <a:pt x="9550" y="2018"/>
                </a:lnTo>
                <a:cubicBezTo>
                  <a:pt x="8947" y="768"/>
                  <a:pt x="8947" y="768"/>
                  <a:pt x="8947" y="768"/>
                </a:cubicBezTo>
                <a:cubicBezTo>
                  <a:pt x="8860" y="576"/>
                  <a:pt x="8688" y="458"/>
                  <a:pt x="8509" y="458"/>
                </a:cubicBezTo>
                <a:cubicBezTo>
                  <a:pt x="5658" y="458"/>
                  <a:pt x="5658" y="458"/>
                  <a:pt x="5658" y="458"/>
                </a:cubicBezTo>
                <a:cubicBezTo>
                  <a:pt x="5473" y="458"/>
                  <a:pt x="5306" y="576"/>
                  <a:pt x="5214" y="768"/>
                </a:cubicBezTo>
                <a:cubicBezTo>
                  <a:pt x="3791" y="3731"/>
                  <a:pt x="3791" y="3731"/>
                  <a:pt x="3791" y="3731"/>
                </a:cubicBezTo>
                <a:cubicBezTo>
                  <a:pt x="3699" y="3916"/>
                  <a:pt x="3699" y="4152"/>
                  <a:pt x="3791" y="4337"/>
                </a:cubicBezTo>
                <a:cubicBezTo>
                  <a:pt x="5214" y="7300"/>
                  <a:pt x="5214" y="7300"/>
                  <a:pt x="5214" y="7300"/>
                </a:cubicBezTo>
                <a:cubicBezTo>
                  <a:pt x="5260" y="7396"/>
                  <a:pt x="5325" y="7474"/>
                  <a:pt x="5401" y="7527"/>
                </a:cubicBezTo>
                <a:lnTo>
                  <a:pt x="5423" y="7538"/>
                </a:lnTo>
                <a:lnTo>
                  <a:pt x="5307" y="7780"/>
                </a:lnTo>
                <a:lnTo>
                  <a:pt x="5220" y="7960"/>
                </a:lnTo>
                <a:lnTo>
                  <a:pt x="5310" y="8005"/>
                </a:lnTo>
                <a:cubicBezTo>
                  <a:pt x="5358" y="8021"/>
                  <a:pt x="5409" y="8029"/>
                  <a:pt x="5461" y="8029"/>
                </a:cubicBezTo>
                <a:cubicBezTo>
                  <a:pt x="8678" y="8029"/>
                  <a:pt x="8678" y="8029"/>
                  <a:pt x="8678" y="8029"/>
                </a:cubicBezTo>
                <a:cubicBezTo>
                  <a:pt x="8880" y="8029"/>
                  <a:pt x="9074" y="7896"/>
                  <a:pt x="9172" y="7679"/>
                </a:cubicBezTo>
                <a:cubicBezTo>
                  <a:pt x="10783" y="4337"/>
                  <a:pt x="10783" y="4337"/>
                  <a:pt x="10783" y="4337"/>
                </a:cubicBezTo>
                <a:cubicBezTo>
                  <a:pt x="10888" y="4128"/>
                  <a:pt x="10888" y="3862"/>
                  <a:pt x="10783" y="3653"/>
                </a:cubicBezTo>
                <a:cubicBezTo>
                  <a:pt x="10582" y="3235"/>
                  <a:pt x="10406" y="2870"/>
                  <a:pt x="10251" y="2550"/>
                </a:cubicBezTo>
                <a:lnTo>
                  <a:pt x="10173" y="2389"/>
                </a:lnTo>
                <a:lnTo>
                  <a:pt x="10534" y="2389"/>
                </a:lnTo>
                <a:cubicBezTo>
                  <a:pt x="11656" y="2389"/>
                  <a:pt x="13452" y="2389"/>
                  <a:pt x="16324" y="2389"/>
                </a:cubicBezTo>
                <a:cubicBezTo>
                  <a:pt x="16804" y="2389"/>
                  <a:pt x="17267" y="2706"/>
                  <a:pt x="17499" y="3222"/>
                </a:cubicBezTo>
                <a:cubicBezTo>
                  <a:pt x="17499" y="3222"/>
                  <a:pt x="17499" y="3222"/>
                  <a:pt x="21337" y="11181"/>
                </a:cubicBezTo>
                <a:cubicBezTo>
                  <a:pt x="21585" y="11677"/>
                  <a:pt x="21585" y="12312"/>
                  <a:pt x="21337" y="12808"/>
                </a:cubicBezTo>
                <a:cubicBezTo>
                  <a:pt x="21337" y="12808"/>
                  <a:pt x="21337" y="12808"/>
                  <a:pt x="17499" y="20766"/>
                </a:cubicBezTo>
                <a:cubicBezTo>
                  <a:pt x="17267" y="21282"/>
                  <a:pt x="16804" y="21600"/>
                  <a:pt x="16324" y="21600"/>
                </a:cubicBezTo>
                <a:cubicBezTo>
                  <a:pt x="16324" y="21600"/>
                  <a:pt x="16324" y="21600"/>
                  <a:pt x="8664" y="21600"/>
                </a:cubicBezTo>
                <a:cubicBezTo>
                  <a:pt x="8168" y="21600"/>
                  <a:pt x="7721" y="21282"/>
                  <a:pt x="7473" y="20766"/>
                </a:cubicBezTo>
                <a:cubicBezTo>
                  <a:pt x="7473" y="20766"/>
                  <a:pt x="7473" y="20766"/>
                  <a:pt x="3651" y="12808"/>
                </a:cubicBezTo>
                <a:cubicBezTo>
                  <a:pt x="3403" y="12312"/>
                  <a:pt x="3403" y="11677"/>
                  <a:pt x="3651" y="11181"/>
                </a:cubicBezTo>
                <a:cubicBezTo>
                  <a:pt x="3651" y="11181"/>
                  <a:pt x="3651" y="11181"/>
                  <a:pt x="5070" y="8226"/>
                </a:cubicBezTo>
                <a:lnTo>
                  <a:pt x="5190" y="7976"/>
                </a:lnTo>
                <a:lnTo>
                  <a:pt x="5186" y="7974"/>
                </a:lnTo>
                <a:cubicBezTo>
                  <a:pt x="5100" y="7914"/>
                  <a:pt x="5027" y="7826"/>
                  <a:pt x="4975" y="7718"/>
                </a:cubicBezTo>
                <a:cubicBezTo>
                  <a:pt x="4975" y="7718"/>
                  <a:pt x="4975" y="7718"/>
                  <a:pt x="3370" y="4376"/>
                </a:cubicBezTo>
                <a:cubicBezTo>
                  <a:pt x="3266" y="4167"/>
                  <a:pt x="3266" y="3901"/>
                  <a:pt x="3370" y="3692"/>
                </a:cubicBezTo>
                <a:cubicBezTo>
                  <a:pt x="3370" y="3692"/>
                  <a:pt x="3370" y="3692"/>
                  <a:pt x="4975" y="350"/>
                </a:cubicBezTo>
                <a:cubicBezTo>
                  <a:pt x="5079" y="133"/>
                  <a:pt x="5267" y="0"/>
                  <a:pt x="5475" y="0"/>
                </a:cubicBezTo>
                <a:close/>
              </a:path>
            </a:pathLst>
          </a:custGeom>
          <a:solidFill>
            <a:srgbClr val="808080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Title 7"/>
          <p:cNvSpPr txBox="1">
            <a:spLocks noGrp="1"/>
          </p:cNvSpPr>
          <p:nvPr>
            <p:ph type="ctrTitle"/>
          </p:nvPr>
        </p:nvSpPr>
        <p:spPr>
          <a:xfrm>
            <a:off x="3503712" y="-526757"/>
            <a:ext cx="4104457" cy="1795517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rgbClr val="1F497D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r>
              <a:t>Tech Invent 2024</a:t>
            </a:r>
          </a:p>
        </p:txBody>
      </p:sp>
      <p:sp>
        <p:nvSpPr>
          <p:cNvPr id="109" name="Subtitle 3"/>
          <p:cNvSpPr txBox="1">
            <a:spLocks noGrp="1"/>
          </p:cNvSpPr>
          <p:nvPr>
            <p:ph type="subTitle" idx="1"/>
          </p:nvPr>
        </p:nvSpPr>
        <p:spPr>
          <a:xfrm>
            <a:off x="1415480" y="764703"/>
            <a:ext cx="8534401" cy="1536580"/>
          </a:xfrm>
          <a:prstGeom prst="rect">
            <a:avLst/>
          </a:prstGeom>
        </p:spPr>
        <p:txBody>
          <a:bodyPr/>
          <a:lstStyle/>
          <a:p>
            <a:pPr algn="ctr"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algn="ctr"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Conversational Image Recognition Chatbot</a:t>
            </a:r>
          </a:p>
        </p:txBody>
      </p:sp>
      <p:sp>
        <p:nvSpPr>
          <p:cNvPr id="110" name="TextBox 9"/>
          <p:cNvSpPr txBox="1"/>
          <p:nvPr/>
        </p:nvSpPr>
        <p:spPr>
          <a:xfrm>
            <a:off x="204804" y="2060847"/>
            <a:ext cx="9918381" cy="2858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endParaRPr/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Problem Statement: Conversational Image Recognition Chatbot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PS Category- Software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Team Name: SpacePetrolDelta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sz="2400" b="1">
                <a:latin typeface="Arial"/>
                <a:ea typeface="Arial"/>
                <a:cs typeface="Arial"/>
                <a:sym typeface="Arial"/>
              </a:defRPr>
            </a:pPr>
            <a:r>
              <a:t>College name: Chandigarh University</a:t>
            </a:r>
          </a:p>
        </p:txBody>
      </p:sp>
      <p:pic>
        <p:nvPicPr>
          <p:cNvPr id="111" name="Gemini_Generated_Image_8un2zt8un2zt8un2-removebg-preview.png" descr="Gemini_Generated_Image_8un2zt8un2zt8un2-removebg-preview.png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7536160" y="3003888"/>
            <a:ext cx="4986705" cy="3854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11404279" y="6422208"/>
            <a:ext cx="178121" cy="2513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2</a:t>
            </a:fld>
            <a:endParaRPr/>
          </a:p>
        </p:txBody>
      </p:sp>
      <p:sp>
        <p:nvSpPr>
          <p:cNvPr id="114" name="Title 1"/>
          <p:cNvSpPr txBox="1">
            <a:spLocks noGrp="1"/>
          </p:cNvSpPr>
          <p:nvPr>
            <p:ph type="title"/>
          </p:nvPr>
        </p:nvSpPr>
        <p:spPr>
          <a:xfrm>
            <a:off x="4727847" y="0"/>
            <a:ext cx="3312369" cy="1143000"/>
          </a:xfrm>
          <a:prstGeom prst="rect">
            <a:avLst/>
          </a:prstGeom>
        </p:spPr>
        <p:txBody>
          <a:bodyPr/>
          <a:lstStyle/>
          <a:p>
            <a: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/>
            </a:r>
            <a:br/>
            <a:r>
              <a:t>Visual Chatbot</a:t>
            </a:r>
          </a:p>
        </p:txBody>
      </p:sp>
      <p:sp>
        <p:nvSpPr>
          <p:cNvPr id="115" name="TextBox 8"/>
          <p:cNvSpPr txBox="1"/>
          <p:nvPr/>
        </p:nvSpPr>
        <p:spPr>
          <a:xfrm>
            <a:off x="191344" y="4653136"/>
            <a:ext cx="11378876" cy="1456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just"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t>Detailed Explanation: </a:t>
            </a:r>
            <a:r>
              <a:rPr b="0"/>
              <a:t>The chatbot uses image recognition and natural language processing to analyze images and provide intelligent conversational responses. </a:t>
            </a:r>
          </a:p>
          <a:p>
            <a:pPr algn="just"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t>How It Addresses the Problem: </a:t>
            </a:r>
            <a:r>
              <a:rPr b="0"/>
              <a:t>It simplifies user interaction by enabling seamless conversations about visual content without needing specialized knowledge.</a:t>
            </a:r>
          </a:p>
          <a:p>
            <a:pPr algn="just"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t>Innovation and Uniqueness: </a:t>
            </a:r>
            <a:r>
              <a:rPr b="0"/>
              <a:t>The unique combination of conversational AI and real-time image recognition creates a versatile multi-modal interface for users.</a:t>
            </a:r>
          </a:p>
        </p:txBody>
      </p:sp>
      <p:grpSp>
        <p:nvGrpSpPr>
          <p:cNvPr id="118" name="Oval 9"/>
          <p:cNvGrpSpPr/>
          <p:nvPr/>
        </p:nvGrpSpPr>
        <p:grpSpPr>
          <a:xfrm>
            <a:off x="-1" y="116632"/>
            <a:ext cx="2944378" cy="807341"/>
            <a:chOff x="0" y="0"/>
            <a:chExt cx="2944376" cy="807340"/>
          </a:xfrm>
        </p:grpSpPr>
        <p:sp>
          <p:nvSpPr>
            <p:cNvPr id="116" name="Oval"/>
            <p:cNvSpPr/>
            <p:nvPr/>
          </p:nvSpPr>
          <p:spPr>
            <a:xfrm>
              <a:off x="-1" y="0"/>
              <a:ext cx="2944378" cy="80734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17" name="SpacePetrolDelta"/>
            <p:cNvSpPr txBox="1"/>
            <p:nvPr/>
          </p:nvSpPr>
          <p:spPr>
            <a:xfrm>
              <a:off x="499142" y="218251"/>
              <a:ext cx="1946088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6D747E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</a:lstStyle>
            <a:p>
              <a:r>
                <a:t>SpacePetrolDelta</a:t>
              </a:r>
            </a:p>
          </p:txBody>
        </p:sp>
      </p:grpSp>
      <p:pic>
        <p:nvPicPr>
          <p:cNvPr id="119" name="Picture 4" descr="Picture 4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7329" y="1268761"/>
            <a:ext cx="11891728" cy="311351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traight Arrow Connector 13"/>
          <p:cNvSpPr/>
          <p:nvPr/>
        </p:nvSpPr>
        <p:spPr>
          <a:xfrm>
            <a:off x="1847527" y="2852935"/>
            <a:ext cx="43204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1" name="Straight Arrow Connector 18"/>
          <p:cNvSpPr/>
          <p:nvPr/>
        </p:nvSpPr>
        <p:spPr>
          <a:xfrm>
            <a:off x="3863752" y="2852935"/>
            <a:ext cx="43204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2" name="Straight Arrow Connector 22"/>
          <p:cNvSpPr/>
          <p:nvPr/>
        </p:nvSpPr>
        <p:spPr>
          <a:xfrm>
            <a:off x="5735959" y="2852935"/>
            <a:ext cx="50405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3" name="Straight Connector 27"/>
          <p:cNvSpPr/>
          <p:nvPr/>
        </p:nvSpPr>
        <p:spPr>
          <a:xfrm>
            <a:off x="8184232" y="1700807"/>
            <a:ext cx="1" cy="2304258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4" name="Straight Arrow Connector 31"/>
          <p:cNvSpPr/>
          <p:nvPr/>
        </p:nvSpPr>
        <p:spPr>
          <a:xfrm>
            <a:off x="8184232" y="1700808"/>
            <a:ext cx="50405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5" name="Straight Arrow Connector 36"/>
          <p:cNvSpPr/>
          <p:nvPr/>
        </p:nvSpPr>
        <p:spPr>
          <a:xfrm>
            <a:off x="7896200" y="2852935"/>
            <a:ext cx="792089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26" name="Straight Arrow Connector 39"/>
          <p:cNvSpPr/>
          <p:nvPr/>
        </p:nvSpPr>
        <p:spPr>
          <a:xfrm>
            <a:off x="8184232" y="4005064"/>
            <a:ext cx="504057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11404279" y="6422208"/>
            <a:ext cx="178121" cy="2513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3</a:t>
            </a:fld>
            <a:endParaRPr/>
          </a:p>
        </p:txBody>
      </p:sp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xfrm>
            <a:off x="2063552" y="260648"/>
            <a:ext cx="9001002" cy="1143001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TECHNICAL </a:t>
            </a:r>
            <a:r>
              <a:rPr lang="en-IN" dirty="0" smtClean="0"/>
              <a:t> </a:t>
            </a:r>
            <a:r>
              <a:rPr dirty="0" smtClean="0"/>
              <a:t>APPROACH</a:t>
            </a:r>
            <a:endParaRPr dirty="0"/>
          </a:p>
        </p:txBody>
      </p:sp>
      <p:sp>
        <p:nvSpPr>
          <p:cNvPr id="130" name="TextBox 8"/>
          <p:cNvSpPr txBox="1"/>
          <p:nvPr/>
        </p:nvSpPr>
        <p:spPr>
          <a:xfrm>
            <a:off x="153873" y="1395249"/>
            <a:ext cx="6043893" cy="2750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571500" indent="-571500" algn="just">
              <a:buSzPct val="100000"/>
              <a:buFont typeface="Arial"/>
              <a:buChar char="❖"/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t>Technologies to be used:</a:t>
            </a:r>
          </a:p>
          <a:p>
            <a:pPr marL="800100" lvl="1" indent="-342900" algn="just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Programming languages: </a:t>
            </a:r>
            <a:r>
              <a:rPr b="0"/>
              <a:t>HTML, CSS,  JavaScript,  BootStrap, Python.</a:t>
            </a:r>
          </a:p>
          <a:p>
            <a:pPr marL="800100" lvl="1" indent="-342900" algn="just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Frameworks and Libraries: </a:t>
            </a:r>
            <a:r>
              <a:rPr b="0"/>
              <a:t>TensorFlow/keras, pytorch, flask/Django, self-Attention, React.js.</a:t>
            </a:r>
          </a:p>
          <a:p>
            <a:pPr marL="800100" lvl="1" indent="-342900" algn="just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Databases:</a:t>
            </a:r>
            <a:r>
              <a:rPr b="0"/>
              <a:t> MongoDB.</a:t>
            </a:r>
          </a:p>
          <a:p>
            <a:pPr marL="800100" lvl="1" indent="-342900" algn="just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Machine Learning Models: </a:t>
            </a:r>
            <a:r>
              <a:rPr b="0"/>
              <a:t>Mask R-CNN , LSTM.</a:t>
            </a:r>
          </a:p>
          <a:p>
            <a:pPr marL="800100" lvl="1" indent="-342900" algn="just">
              <a:buSzPct val="100000"/>
              <a:buFont typeface="Arial"/>
              <a:buChar char="•"/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APIs and Integrations – </a:t>
            </a:r>
            <a:r>
              <a:rPr b="0"/>
              <a:t>Cloudinary , RESTful APIs.</a:t>
            </a:r>
          </a:p>
        </p:txBody>
      </p:sp>
      <p:pic>
        <p:nvPicPr>
          <p:cNvPr id="131" name="Picture 4" descr="Picture 4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243485" y="1556791"/>
            <a:ext cx="5905912" cy="4797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30cafbb5f54f45ceb310033f914aa530.png" descr="30cafbb5f54f45ceb310033f914aa530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702741" y="4131252"/>
            <a:ext cx="898835" cy="807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4792d5d70e87c01144cf528f11d1cc4a.png" descr="4792d5d70e87c01144cf528f11d1cc4a.png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1845082" y="4131252"/>
            <a:ext cx="804056" cy="807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c75b66a0418070a45298e7db1f66c65d.png" descr="c75b66a0418070a45298e7db1f66c65d.png"/>
          <p:cNvPicPr>
            <a:picLocks noChangeAspect="1"/>
          </p:cNvPicPr>
          <p:nvPr/>
        </p:nvPicPr>
        <p:blipFill>
          <a:blip r:embed="rId5" cstate="print">
            <a:extLst/>
          </a:blip>
          <a:stretch>
            <a:fillRect/>
          </a:stretch>
        </p:blipFill>
        <p:spPr>
          <a:xfrm>
            <a:off x="2772150" y="4131252"/>
            <a:ext cx="807337" cy="807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c81eb897ee8dba4297d9db2d84bae05b.png" descr="c81eb897ee8dba4297d9db2d84bae05b.png"/>
          <p:cNvPicPr>
            <a:picLocks noChangeAspect="1"/>
          </p:cNvPicPr>
          <p:nvPr/>
        </p:nvPicPr>
        <p:blipFill>
          <a:blip r:embed="rId6" cstate="print">
            <a:extLst/>
          </a:blip>
          <a:stretch>
            <a:fillRect/>
          </a:stretch>
        </p:blipFill>
        <p:spPr>
          <a:xfrm>
            <a:off x="3639958" y="4131252"/>
            <a:ext cx="565137" cy="807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c0666b926c3fa0f5b158ff2919170fe9.png" descr="c0666b926c3fa0f5b158ff2919170fe9.png"/>
          <p:cNvPicPr>
            <a:picLocks noChangeAspect="1"/>
          </p:cNvPicPr>
          <p:nvPr/>
        </p:nvPicPr>
        <p:blipFill>
          <a:blip r:embed="rId7" cstate="print">
            <a:extLst/>
          </a:blip>
          <a:stretch>
            <a:fillRect/>
          </a:stretch>
        </p:blipFill>
        <p:spPr>
          <a:xfrm>
            <a:off x="4449688" y="4131252"/>
            <a:ext cx="923593" cy="807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kisspng-angularjs-bootstrap-user-interface-github-framework-5abc4f8981f279.2076653415222905695323.png" descr="kisspng-angularjs-bootstrap-user-interface-github-framework-5abc4f8981f279.2076653415222905695323.png"/>
          <p:cNvPicPr>
            <a:picLocks noChangeAspect="1"/>
          </p:cNvPicPr>
          <p:nvPr/>
        </p:nvPicPr>
        <p:blipFill>
          <a:blip r:embed="rId8" cstate="print">
            <a:extLst/>
          </a:blip>
          <a:stretch>
            <a:fillRect/>
          </a:stretch>
        </p:blipFill>
        <p:spPr>
          <a:xfrm>
            <a:off x="1064541" y="5079724"/>
            <a:ext cx="762409" cy="807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kisspng-application-programming-interface-application-soft-api-cli-5b6a81d4e045d4.1118144215337067089186.png" descr="kisspng-application-programming-interface-application-soft-api-cli-5b6a81d4e045d4.1118144215337067089186.png"/>
          <p:cNvPicPr>
            <a:picLocks noChangeAspect="1"/>
          </p:cNvPicPr>
          <p:nvPr/>
        </p:nvPicPr>
        <p:blipFill>
          <a:blip r:embed="rId9" cstate="print">
            <a:extLst/>
          </a:blip>
          <a:stretch>
            <a:fillRect/>
          </a:stretch>
        </p:blipFill>
        <p:spPr>
          <a:xfrm>
            <a:off x="1920276" y="5079724"/>
            <a:ext cx="961114" cy="8073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kisspng-recurrent-neural-network-long-short-term-memory-de-5b0f94c5b6e151.3351968415277477817491.png" descr="kisspng-recurrent-neural-network-long-short-term-memory-de-5b0f94c5b6e151.3351968415277477817491.png"/>
          <p:cNvPicPr>
            <a:picLocks noChangeAspect="1"/>
          </p:cNvPicPr>
          <p:nvPr/>
        </p:nvPicPr>
        <p:blipFill>
          <a:blip r:embed="rId10" cstate="print">
            <a:extLst/>
          </a:blip>
          <a:stretch>
            <a:fillRect/>
          </a:stretch>
        </p:blipFill>
        <p:spPr>
          <a:xfrm>
            <a:off x="2960857" y="4983648"/>
            <a:ext cx="2148723" cy="8073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2" name="Oval 9"/>
          <p:cNvGrpSpPr/>
          <p:nvPr/>
        </p:nvGrpSpPr>
        <p:grpSpPr>
          <a:xfrm>
            <a:off x="-1" y="116632"/>
            <a:ext cx="2927650" cy="807341"/>
            <a:chOff x="0" y="0"/>
            <a:chExt cx="2927648" cy="807340"/>
          </a:xfrm>
        </p:grpSpPr>
        <p:sp>
          <p:nvSpPr>
            <p:cNvPr id="140" name="Oval"/>
            <p:cNvSpPr/>
            <p:nvPr/>
          </p:nvSpPr>
          <p:spPr>
            <a:xfrm>
              <a:off x="-1" y="0"/>
              <a:ext cx="2927650" cy="80734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41" name="SpacePetrolDelta"/>
            <p:cNvSpPr txBox="1"/>
            <p:nvPr/>
          </p:nvSpPr>
          <p:spPr>
            <a:xfrm>
              <a:off x="496306" y="218251"/>
              <a:ext cx="1935032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6D747E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</a:lstStyle>
            <a:p>
              <a:r>
                <a:t>SpacePetrolDelta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11404279" y="6422208"/>
            <a:ext cx="178121" cy="2513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4</a:t>
            </a:fld>
            <a:endParaRPr/>
          </a:p>
        </p:txBody>
      </p:sp>
      <p:sp>
        <p:nvSpPr>
          <p:cNvPr id="14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</a:t>
            </a:r>
            <a:r>
              <a:rPr sz="3200"/>
              <a:t>FEASIBILITY</a:t>
            </a:r>
            <a:r>
              <a:t> AND VIABILITY</a:t>
            </a:r>
          </a:p>
        </p:txBody>
      </p:sp>
      <p:sp>
        <p:nvSpPr>
          <p:cNvPr id="146" name="TextBox 8"/>
          <p:cNvSpPr txBox="1"/>
          <p:nvPr/>
        </p:nvSpPr>
        <p:spPr>
          <a:xfrm>
            <a:off x="135100" y="3212976"/>
            <a:ext cx="6089046" cy="2954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 algn="just">
              <a:buSzPct val="100000"/>
              <a:buFont typeface="Arial"/>
              <a:buChar char="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Analysis of the Feasibility of the Idea:</a:t>
            </a:r>
            <a:endParaRPr sz="2400"/>
          </a:p>
          <a:p>
            <a:pPr marL="800100" lvl="1" indent="-342900" algn="just">
              <a:buSzPct val="100000"/>
              <a:buFont typeface="Arial"/>
              <a:buChar char="•"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t>Availability of Technology: </a:t>
            </a:r>
            <a:r>
              <a:rPr b="0"/>
              <a:t>Existing frameworks (TensorFlow, PyTorch, Rasa) make implementation technically feasible. </a:t>
            </a:r>
          </a:p>
          <a:p>
            <a:pPr marL="800100" lvl="1" indent="-342900" algn="just">
              <a:buSzPct val="100000"/>
              <a:buFont typeface="Arial"/>
              <a:buChar char="•"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t>Scalability:</a:t>
            </a:r>
            <a:r>
              <a:rPr b="0"/>
              <a:t> Cloud infrastructure (AWS, Google Cloud) allows scalable deployment with minimal overhead.</a:t>
            </a:r>
          </a:p>
          <a:p>
            <a:pPr marL="285750" indent="-285750" algn="just">
              <a:buSzPct val="100000"/>
              <a:buFont typeface="Arial"/>
              <a:buChar char="➢"/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Potential Challenges and Risks:</a:t>
            </a:r>
            <a:endParaRPr sz="2400"/>
          </a:p>
          <a:p>
            <a:pPr marL="742950" lvl="1" indent="-285750" algn="just">
              <a:buSzPct val="100000"/>
              <a:buFont typeface="Arial"/>
              <a:buChar char="•"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t>Real-Time Data Processing: </a:t>
            </a:r>
            <a:r>
              <a:rPr b="0"/>
              <a:t>Managing large volumes of real-time image and text data could strain resources.</a:t>
            </a:r>
          </a:p>
          <a:p>
            <a:pPr marL="742950" lvl="1" indent="-285750" algn="just">
              <a:buSzPct val="100000"/>
              <a:buFont typeface="Arial"/>
              <a:buChar char="•"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t>Accuracy Issues: </a:t>
            </a:r>
            <a:r>
              <a:rPr b="0"/>
              <a:t>Ensuring consistent image recognition and natural language understanding across varied contexts.</a:t>
            </a:r>
          </a:p>
        </p:txBody>
      </p:sp>
      <p:sp>
        <p:nvSpPr>
          <p:cNvPr id="147" name="TextBox 1"/>
          <p:cNvSpPr txBox="1"/>
          <p:nvPr/>
        </p:nvSpPr>
        <p:spPr>
          <a:xfrm>
            <a:off x="6456039" y="3140968"/>
            <a:ext cx="5513263" cy="3208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900" indent="-342900">
              <a:buSzPct val="100000"/>
              <a:buFont typeface="Calibri"/>
              <a:buChar char="➢"/>
              <a:defRPr sz="2000"/>
            </a:pPr>
            <a:r>
              <a:t>Strategies for Overcoming These Challenges:</a:t>
            </a:r>
            <a:endParaRPr sz="2400"/>
          </a:p>
          <a:p>
            <a:pPr marL="800100" lvl="1" indent="-342900">
              <a:buSzPct val="100000"/>
              <a:buFont typeface="Arial"/>
              <a:buChar char="•"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t>optimized Infrastructure: </a:t>
            </a:r>
            <a:r>
              <a:rPr b="0"/>
              <a:t>Use cloud solutions like serverless architectures to handle traffic spikes efficiently.</a:t>
            </a:r>
          </a:p>
          <a:p>
            <a:pPr marL="742950" lvl="1" indent="-285750">
              <a:buSzPct val="100000"/>
              <a:buFont typeface="Arial"/>
              <a:buChar char="•"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t>Continuous Model Training: </a:t>
            </a:r>
            <a:r>
              <a:rPr b="0"/>
              <a:t>Regular updates to the AI models to enhance accuracy and adapt to new data.</a:t>
            </a:r>
          </a:p>
          <a:p>
            <a:pPr marL="285750" indent="-285750">
              <a:buSzPct val="100000"/>
              <a:buFont typeface="Calibri"/>
              <a:buChar char="➢"/>
              <a:defRPr sz="2000"/>
            </a:pPr>
            <a:r>
              <a:t>User Experience:</a:t>
            </a:r>
            <a:endParaRPr sz="2400"/>
          </a:p>
          <a:p>
            <a:pPr marL="742950" lvl="1" indent="-285750">
              <a:buSzPct val="100000"/>
              <a:buFont typeface="Arial"/>
              <a:buChar char="•"/>
              <a:defRPr sz="1600" b="1">
                <a:latin typeface="Arial"/>
                <a:ea typeface="Arial"/>
                <a:cs typeface="Arial"/>
                <a:sym typeface="Arial"/>
              </a:defRPr>
            </a:pPr>
            <a:r>
              <a:t>Error Handling</a:t>
            </a:r>
            <a:r>
              <a:rPr b="0"/>
              <a:t>: Implement clear feedback loops for user errors or misunderstood inputs to maintain engagement.</a:t>
            </a:r>
          </a:p>
        </p:txBody>
      </p:sp>
      <p:pic>
        <p:nvPicPr>
          <p:cNvPr id="148" name="Picture 2" descr="Picture 2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485227" y="1196751"/>
            <a:ext cx="10520516" cy="17857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1" name="Oval 9"/>
          <p:cNvGrpSpPr/>
          <p:nvPr/>
        </p:nvGrpSpPr>
        <p:grpSpPr>
          <a:xfrm>
            <a:off x="-1" y="116632"/>
            <a:ext cx="2927650" cy="807341"/>
            <a:chOff x="0" y="0"/>
            <a:chExt cx="2927648" cy="807340"/>
          </a:xfrm>
        </p:grpSpPr>
        <p:sp>
          <p:nvSpPr>
            <p:cNvPr id="149" name="Oval"/>
            <p:cNvSpPr/>
            <p:nvPr/>
          </p:nvSpPr>
          <p:spPr>
            <a:xfrm>
              <a:off x="-1" y="0"/>
              <a:ext cx="2927650" cy="80734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0" name="SpacePetrolDelta"/>
            <p:cNvSpPr txBox="1"/>
            <p:nvPr/>
          </p:nvSpPr>
          <p:spPr>
            <a:xfrm>
              <a:off x="496306" y="218251"/>
              <a:ext cx="1935032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6D747E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</a:lstStyle>
            <a:p>
              <a:r>
                <a:t>SpacePetrolDelta</a:t>
              </a: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11404279" y="6422208"/>
            <a:ext cx="178121" cy="2513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5</a:t>
            </a:fld>
            <a:endParaRPr/>
          </a:p>
        </p:txBody>
      </p:sp>
      <p:sp>
        <p:nvSpPr>
          <p:cNvPr id="154" name="Title 1"/>
          <p:cNvSpPr txBox="1">
            <a:spLocks noGrp="1"/>
          </p:cNvSpPr>
          <p:nvPr>
            <p:ph type="title"/>
          </p:nvPr>
        </p:nvSpPr>
        <p:spPr>
          <a:xfrm>
            <a:off x="609600" y="116631"/>
            <a:ext cx="10972800" cy="1080122"/>
          </a:xfrm>
          <a:prstGeom prst="rect">
            <a:avLst/>
          </a:prstGeom>
        </p:spPr>
        <p:txBody>
          <a:bodyPr/>
          <a:lstStyle/>
          <a:p>
            <a:pPr algn="ctr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IMPACT</a:t>
            </a:r>
            <a:r>
              <a:rPr sz="3600"/>
              <a:t> AND BENEFITS</a:t>
            </a:r>
          </a:p>
        </p:txBody>
      </p:sp>
      <p:sp>
        <p:nvSpPr>
          <p:cNvPr id="155" name="TextBox 8"/>
          <p:cNvSpPr txBox="1"/>
          <p:nvPr/>
        </p:nvSpPr>
        <p:spPr>
          <a:xfrm>
            <a:off x="191343" y="1071953"/>
            <a:ext cx="6408713" cy="5139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342900" indent="-342900" algn="just">
              <a:buSzPct val="100000"/>
              <a:buFont typeface="Calibri"/>
              <a:buChar char="➢"/>
              <a:defRPr sz="2000"/>
            </a:pPr>
            <a:r>
              <a:rPr dirty="0"/>
              <a:t>Social Awareness and Empowerment:</a:t>
            </a:r>
            <a:endParaRPr sz="2400" dirty="0"/>
          </a:p>
          <a:p>
            <a:pPr marL="742950" lvl="1" indent="-285750" algn="just">
              <a:buSzPct val="100000"/>
              <a:buFont typeface="Arial"/>
              <a:buChar char="•"/>
              <a:defRPr sz="1600"/>
            </a:pPr>
            <a:r>
              <a:rPr b="1" dirty="0"/>
              <a:t>Use Case</a:t>
            </a:r>
            <a:r>
              <a:rPr dirty="0"/>
              <a:t>: A non-profit organization uses the </a:t>
            </a:r>
            <a:r>
              <a:rPr dirty="0" err="1"/>
              <a:t>chatbot</a:t>
            </a:r>
            <a:r>
              <a:rPr dirty="0"/>
              <a:t> to educate the community about health and wellness topics.</a:t>
            </a:r>
          </a:p>
          <a:p>
            <a:pPr marL="742950" lvl="1" indent="-285750" algn="just">
              <a:buSzPct val="100000"/>
              <a:buFont typeface="Arial"/>
              <a:buChar char="•"/>
              <a:defRPr sz="1600"/>
            </a:pPr>
            <a:r>
              <a:rPr b="1" dirty="0"/>
              <a:t>Solution:</a:t>
            </a:r>
            <a:r>
              <a:rPr dirty="0"/>
              <a:t> Users can submit images related to health concerns (e.g., food items) and receive feedback on nutrition and wellness.</a:t>
            </a:r>
          </a:p>
          <a:p>
            <a:pPr marL="742950" lvl="1" indent="-285750" algn="just">
              <a:buSzPct val="100000"/>
              <a:buFont typeface="Arial"/>
              <a:buChar char="•"/>
              <a:defRPr sz="1600"/>
            </a:pPr>
            <a:r>
              <a:rPr b="1" dirty="0"/>
              <a:t>Benefit:</a:t>
            </a:r>
            <a:r>
              <a:rPr dirty="0"/>
              <a:t> This raises awareness about health issues and empowers individuals to make informed choices about their well-being.</a:t>
            </a:r>
          </a:p>
          <a:p>
            <a:pPr lvl="1" indent="457200" algn="just">
              <a:defRPr sz="1600"/>
            </a:pPr>
            <a:endParaRPr dirty="0"/>
          </a:p>
          <a:p>
            <a:pPr marL="342900" indent="-342900" algn="just">
              <a:buSzPct val="100000"/>
              <a:buFont typeface="Calibri"/>
              <a:buChar char="➢"/>
              <a:defRPr sz="2000"/>
            </a:pPr>
            <a:r>
              <a:rPr dirty="0"/>
              <a:t>Impact on User Engagement</a:t>
            </a:r>
            <a:r>
              <a:rPr dirty="0" smtClean="0"/>
              <a:t>:</a:t>
            </a:r>
            <a:endParaRPr sz="2400" dirty="0"/>
          </a:p>
          <a:p>
            <a:pPr marL="742950" lvl="1" indent="-285750" algn="just">
              <a:buSzPct val="100000"/>
              <a:buFont typeface="Arial"/>
              <a:buChar char="•"/>
              <a:defRPr sz="1600"/>
            </a:pPr>
            <a:r>
              <a:rPr b="1" dirty="0"/>
              <a:t>Use Case: </a:t>
            </a:r>
            <a:r>
              <a:rPr dirty="0"/>
              <a:t>A medical professional uses the </a:t>
            </a:r>
            <a:r>
              <a:rPr dirty="0" err="1"/>
              <a:t>chatbot</a:t>
            </a:r>
            <a:r>
              <a:rPr dirty="0"/>
              <a:t> to analyze patient images for identifying abnormalities.</a:t>
            </a:r>
          </a:p>
          <a:p>
            <a:pPr marL="742950" lvl="1" indent="-285750" algn="just">
              <a:buSzPct val="100000"/>
              <a:buFont typeface="Arial"/>
              <a:buChar char="•"/>
              <a:defRPr sz="1600"/>
            </a:pPr>
            <a:r>
              <a:rPr b="1" dirty="0"/>
              <a:t>Solution:</a:t>
            </a:r>
            <a:r>
              <a:rPr dirty="0"/>
              <a:t> The </a:t>
            </a:r>
            <a:r>
              <a:rPr dirty="0" err="1"/>
              <a:t>chatbot</a:t>
            </a:r>
            <a:r>
              <a:rPr dirty="0"/>
              <a:t> analyzes X-rays, MRIs, or CT scans, recognizing patterns and providing diagnostic suggestions along with relevant medical history.</a:t>
            </a:r>
          </a:p>
          <a:p>
            <a:pPr marL="742950" lvl="1" indent="-285750" algn="just">
              <a:buSzPct val="100000"/>
              <a:buFont typeface="Arial"/>
              <a:buChar char="•"/>
              <a:defRPr sz="1600"/>
            </a:pPr>
            <a:r>
              <a:rPr b="1" dirty="0"/>
              <a:t>Benefit:</a:t>
            </a:r>
            <a:r>
              <a:rPr dirty="0"/>
              <a:t> This improves healthcare efficiency and decision-making, encourages accurate diagnoses, and enhances patient care.</a:t>
            </a:r>
          </a:p>
        </p:txBody>
      </p:sp>
      <p:pic>
        <p:nvPicPr>
          <p:cNvPr id="156" name="Picture 8" descr="Picture 8"/>
          <p:cNvPicPr>
            <a:picLocks noChangeAspect="1"/>
          </p:cNvPicPr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6672064" y="1196751"/>
            <a:ext cx="5279609" cy="51310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9" name="Oval 9"/>
          <p:cNvGrpSpPr/>
          <p:nvPr/>
        </p:nvGrpSpPr>
        <p:grpSpPr>
          <a:xfrm>
            <a:off x="-1" y="116632"/>
            <a:ext cx="2927650" cy="807341"/>
            <a:chOff x="0" y="0"/>
            <a:chExt cx="2927648" cy="807340"/>
          </a:xfrm>
        </p:grpSpPr>
        <p:sp>
          <p:nvSpPr>
            <p:cNvPr id="157" name="Oval"/>
            <p:cNvSpPr/>
            <p:nvPr/>
          </p:nvSpPr>
          <p:spPr>
            <a:xfrm>
              <a:off x="-1" y="0"/>
              <a:ext cx="2927650" cy="80734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8" name="SpacePetrolDelta"/>
            <p:cNvSpPr txBox="1"/>
            <p:nvPr/>
          </p:nvSpPr>
          <p:spPr>
            <a:xfrm>
              <a:off x="496306" y="218251"/>
              <a:ext cx="1935032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6D747E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</a:lstStyle>
            <a:p>
              <a:r>
                <a:t>SpacePetrolDelta</a:t>
              </a: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11404282" y="6422208"/>
            <a:ext cx="178121" cy="25133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  <a:pPr/>
              <a:t>6</a:t>
            </a:fld>
            <a:endParaRPr/>
          </a:p>
        </p:txBody>
      </p:sp>
      <p:sp>
        <p:nvSpPr>
          <p:cNvPr id="16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RESEARCH</a:t>
            </a:r>
            <a:r>
              <a:rPr sz="3600"/>
              <a:t>  AND REFERENCES</a:t>
            </a:r>
          </a:p>
        </p:txBody>
      </p:sp>
      <p:sp>
        <p:nvSpPr>
          <p:cNvPr id="163" name="TextBox 8"/>
          <p:cNvSpPr txBox="1"/>
          <p:nvPr/>
        </p:nvSpPr>
        <p:spPr>
          <a:xfrm>
            <a:off x="479377" y="1628799"/>
            <a:ext cx="9145015" cy="3374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algn="just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:r>
              <a:rPr sz="2000" b="1"/>
              <a:t>Research Papers and Articles</a:t>
            </a:r>
          </a:p>
          <a:p>
            <a:pPr marL="210551" indent="-210551" algn="just"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Vaswani, A., et al. Attention Is All You Need: [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2"/>
              </a:rPr>
              <a:t>https://arxiv.org/abs/1706.03762</a:t>
            </a:r>
            <a:r>
              <a:t>]</a:t>
            </a:r>
            <a:endParaRPr sz="2400"/>
          </a:p>
          <a:p>
            <a:pPr marL="210551" indent="-210551" algn="just"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He, K., et al. Mask R-CNN: [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3"/>
              </a:rPr>
              <a:t>https://arxiv.org/abs/1703.06870</a:t>
            </a:r>
            <a:r>
              <a:t>]</a:t>
            </a:r>
            <a:endParaRPr sz="2400"/>
          </a:p>
          <a:p>
            <a:pPr marL="210551" indent="-210551" algn="just"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 Smith, J., The Evolution of Conversational AI. Journal of Artificial Intelligence, 2019.</a:t>
            </a:r>
            <a:endParaRPr sz="2400"/>
          </a:p>
          <a:p>
            <a:pPr algn="just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 </a:t>
            </a:r>
            <a:r>
              <a:rPr sz="2000" b="1"/>
              <a:t>Web Resources</a:t>
            </a:r>
          </a:p>
          <a:p>
            <a:pPr marL="210551" indent="-210551" algn="just"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  TensorFlow Documentation: [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4"/>
              </a:rPr>
              <a:t>https://www.tensorflow.org</a:t>
            </a:r>
            <a:r>
              <a:t>]</a:t>
            </a:r>
            <a:endParaRPr sz="2400"/>
          </a:p>
          <a:p>
            <a:pPr marL="210551" indent="-210551" algn="just"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  PyTorch Documentation: [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5"/>
              </a:rPr>
              <a:t>https://pytorch.org/</a:t>
            </a:r>
            <a:r>
              <a:t>]</a:t>
            </a:r>
            <a:endParaRPr sz="2400"/>
          </a:p>
          <a:p>
            <a:pPr marL="210551" indent="-210551" algn="just"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MongoDB Database Documentation: [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6"/>
              </a:rPr>
              <a:t>https://www.mongodb.com/</a:t>
            </a:r>
            <a:r>
              <a:t>] </a:t>
            </a:r>
            <a:endParaRPr sz="2400"/>
          </a:p>
          <a:p>
            <a:pPr algn="just">
              <a:defRPr sz="2000" b="1">
                <a:latin typeface="Arial"/>
                <a:ea typeface="Arial"/>
                <a:cs typeface="Arial"/>
                <a:sym typeface="Arial"/>
              </a:defRPr>
            </a:pPr>
            <a:r>
              <a:t>Books and Additional References</a:t>
            </a:r>
          </a:p>
          <a:p>
            <a:pPr marL="210551" indent="-210551" algn="just"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 Chollet, F. Deep Learning with Python, 2nd Edition. Manning Publications, 2021. [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7"/>
              </a:rPr>
              <a:t>https://www.manning.com/books/deep-learning-with-python</a:t>
            </a:r>
            <a:r>
              <a:t>] </a:t>
            </a:r>
            <a:endParaRPr sz="2400"/>
          </a:p>
          <a:p>
            <a:pPr marL="210551" indent="-210551" algn="just">
              <a:buSzPct val="100000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 Goodfellow, I., Bengio, Y., &amp; Courville, A. Deep Learning. MIT Press, 2016. [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8"/>
              </a:rPr>
              <a:t>https://www.deeplearningbook.org/</a:t>
            </a:r>
            <a:r>
              <a:t>]</a:t>
            </a:r>
          </a:p>
        </p:txBody>
      </p:sp>
      <p:grpSp>
        <p:nvGrpSpPr>
          <p:cNvPr id="166" name="Oval 9"/>
          <p:cNvGrpSpPr/>
          <p:nvPr/>
        </p:nvGrpSpPr>
        <p:grpSpPr>
          <a:xfrm>
            <a:off x="-1" y="116632"/>
            <a:ext cx="2927650" cy="807341"/>
            <a:chOff x="0" y="0"/>
            <a:chExt cx="2927648" cy="807340"/>
          </a:xfrm>
        </p:grpSpPr>
        <p:sp>
          <p:nvSpPr>
            <p:cNvPr id="164" name="Oval"/>
            <p:cNvSpPr/>
            <p:nvPr/>
          </p:nvSpPr>
          <p:spPr>
            <a:xfrm>
              <a:off x="-1" y="0"/>
              <a:ext cx="2927650" cy="80734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65" name="SpacePetrolDelta"/>
            <p:cNvSpPr txBox="1"/>
            <p:nvPr/>
          </p:nvSpPr>
          <p:spPr>
            <a:xfrm>
              <a:off x="496306" y="218251"/>
              <a:ext cx="1935032" cy="370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6D747E"/>
                  </a:solidFill>
                  <a:latin typeface="Inter"/>
                  <a:ea typeface="Inter"/>
                  <a:cs typeface="Inter"/>
                  <a:sym typeface="Inter"/>
                </a:defRPr>
              </a:lvl1pPr>
            </a:lstStyle>
            <a:p>
              <a:r>
                <a:t>SpacePetrolDelta</a:t>
              </a:r>
            </a:p>
          </p:txBody>
        </p:sp>
      </p:grp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Concours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4999" cap="flat">
          <a:solidFill>
            <a:schemeClr val="accent1"/>
          </a:solidFill>
          <a:prstDash val="solid"/>
          <a:round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4999" cap="flat">
          <a:solidFill>
            <a:schemeClr val="accent1"/>
          </a:solidFill>
          <a:prstDash val="solid"/>
          <a:round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Lucida Sans Unicode"/>
            <a:ea typeface="Lucida Sans Unicode"/>
            <a:cs typeface="Lucida Sans Unicode"/>
            <a:sym typeface="Lucida Sans Unicod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584</Words>
  <Application>Microsoft Office PowerPoint</Application>
  <PresentationFormat>Custom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Tech Invent 2024</vt:lpstr>
      <vt:lpstr> Visual Chatbot</vt:lpstr>
      <vt:lpstr>TECHNICAL  APPROACH</vt:lpstr>
      <vt:lpstr>  FEASIBILITY AND VIABILITY</vt:lpstr>
      <vt:lpstr>IMPACT AND BENEFITS</vt:lpstr>
      <vt:lpstr>  RESEARCH  AND 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Invent 2024</dc:title>
  <dc:creator>sujit kumar singh</dc:creator>
  <cp:lastModifiedBy>sujit kumar singh</cp:lastModifiedBy>
  <cp:revision>1</cp:revision>
  <dcterms:modified xsi:type="dcterms:W3CDTF">2024-10-15T14:09:20Z</dcterms:modified>
</cp:coreProperties>
</file>