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6"/>
  </p:notesMasterIdLst>
  <p:sldIdLst>
    <p:sldId id="271" r:id="rId2"/>
    <p:sldId id="257" r:id="rId3"/>
    <p:sldId id="258" r:id="rId4"/>
    <p:sldId id="272" r:id="rId5"/>
    <p:sldId id="261" r:id="rId6"/>
    <p:sldId id="262" r:id="rId7"/>
    <p:sldId id="263" r:id="rId8"/>
    <p:sldId id="264" r:id="rId9"/>
    <p:sldId id="265" r:id="rId10"/>
    <p:sldId id="266" r:id="rId11"/>
    <p:sldId id="267" r:id="rId12"/>
    <p:sldId id="268" r:id="rId13"/>
    <p:sldId id="269" r:id="rId14"/>
    <p:sldId id="260" r:id="rId15"/>
  </p:sldIdLst>
  <p:sldSz cx="9144000" cy="5143500" type="screen16x9"/>
  <p:notesSz cx="6858000" cy="9144000"/>
  <p:embeddedFontLst>
    <p:embeddedFont>
      <p:font typeface="Calibri Light" panose="020F0302020204030204" pitchFamily="34" charset="0"/>
      <p:regular r:id="rId17"/>
      <p:italic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32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b7a3e2e3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b7a3e2e3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4b7a3e2e3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4b7a3e2e3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4b7a3e2e3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4b7a3e2e3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306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65275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23018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8353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723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28688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785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13-May-20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5644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13-May-20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9828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13-May-20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18812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13-May-20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13-May-20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25516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13-May-20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63210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13-May-20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51773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3"/>
          <p:cNvSpPr txBox="1">
            <a:spLocks noGrp="1"/>
          </p:cNvSpPr>
          <p:nvPr>
            <p:ph type="title"/>
          </p:nvPr>
        </p:nvSpPr>
        <p:spPr>
          <a:xfrm>
            <a:off x="209863" y="135459"/>
            <a:ext cx="6478016"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baseline="-25000" dirty="0"/>
              <a:t>Comparing time series with machine learning-based prediction approaches for violation management in Cloud SLAs</a:t>
            </a:r>
            <a:endParaRPr sz="3200" b="1" baseline="-25000" dirty="0"/>
          </a:p>
        </p:txBody>
      </p:sp>
      <p:sp>
        <p:nvSpPr>
          <p:cNvPr id="134" name="Google Shape;134;p13"/>
          <p:cNvSpPr txBox="1">
            <a:spLocks noGrp="1"/>
          </p:cNvSpPr>
          <p:nvPr>
            <p:ph type="subTitle" idx="4294967295"/>
          </p:nvPr>
        </p:nvSpPr>
        <p:spPr>
          <a:xfrm>
            <a:off x="209863" y="3168244"/>
            <a:ext cx="3198813" cy="13731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Group Members:</a:t>
            </a:r>
          </a:p>
          <a:p>
            <a:pPr marL="0" indent="0">
              <a:buNone/>
            </a:pPr>
            <a:r>
              <a:rPr lang="en-US" dirty="0"/>
              <a:t>Nikhil Bansal (161500353)</a:t>
            </a:r>
            <a:endParaRPr lang="en" dirty="0"/>
          </a:p>
          <a:p>
            <a:pPr marL="0" lvl="0" indent="0" algn="l" rtl="0">
              <a:spcBef>
                <a:spcPts val="0"/>
              </a:spcBef>
              <a:spcAft>
                <a:spcPts val="0"/>
              </a:spcAft>
              <a:buNone/>
            </a:pPr>
            <a:r>
              <a:rPr lang="en" dirty="0"/>
              <a:t>Nikunj Gupta (161500361)</a:t>
            </a:r>
          </a:p>
          <a:p>
            <a:pPr marL="0" lvl="0" indent="0" algn="l" rtl="0">
              <a:spcBef>
                <a:spcPts val="0"/>
              </a:spcBef>
              <a:spcAft>
                <a:spcPts val="0"/>
              </a:spcAft>
              <a:buNone/>
            </a:pPr>
            <a:r>
              <a:rPr lang="en-US" dirty="0"/>
              <a:t>Rishabh Agarwal (161500446)</a:t>
            </a:r>
            <a:endParaRPr dirty="0"/>
          </a:p>
          <a:p>
            <a:pPr marL="0" lvl="0" indent="0" algn="l" rtl="0">
              <a:spcBef>
                <a:spcPts val="0"/>
              </a:spcBef>
              <a:spcAft>
                <a:spcPts val="0"/>
              </a:spcAft>
              <a:buNone/>
            </a:pPr>
            <a:r>
              <a:rPr lang="en" dirty="0"/>
              <a:t>Tushar Verma (161500588)</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879" y="79724"/>
            <a:ext cx="2828925" cy="1200150"/>
          </a:xfrm>
          <a:prstGeom prst="rect">
            <a:avLst/>
          </a:prstGeom>
        </p:spPr>
      </p:pic>
      <p:sp>
        <p:nvSpPr>
          <p:cNvPr id="4" name="TextBox 3">
            <a:extLst>
              <a:ext uri="{FF2B5EF4-FFF2-40B4-BE49-F238E27FC236}">
                <a16:creationId xmlns:a16="http://schemas.microsoft.com/office/drawing/2014/main" id="{CC97CEBC-339A-4BBA-8E1D-4A47B90B0D6A}"/>
              </a:ext>
            </a:extLst>
          </p:cNvPr>
          <p:cNvSpPr txBox="1"/>
          <p:nvPr/>
        </p:nvSpPr>
        <p:spPr>
          <a:xfrm>
            <a:off x="209862" y="1577744"/>
            <a:ext cx="2990537" cy="923330"/>
          </a:xfrm>
          <a:prstGeom prst="rect">
            <a:avLst/>
          </a:prstGeom>
          <a:noFill/>
        </p:spPr>
        <p:txBody>
          <a:bodyPr wrap="square" rtlCol="0">
            <a:spAutoFit/>
          </a:bodyPr>
          <a:lstStyle/>
          <a:p>
            <a:r>
              <a:rPr lang="en-US" dirty="0"/>
              <a:t>Supervised By:</a:t>
            </a:r>
          </a:p>
          <a:p>
            <a:r>
              <a:rPr lang="en-US" dirty="0"/>
              <a:t>Mr. Saurabh Singhal</a:t>
            </a:r>
          </a:p>
          <a:p>
            <a:r>
              <a:rPr lang="en-US" dirty="0"/>
              <a:t>(Assistant Professor)</a:t>
            </a:r>
          </a:p>
        </p:txBody>
      </p:sp>
    </p:spTree>
    <p:extLst>
      <p:ext uri="{BB962C8B-B14F-4D97-AF65-F5344CB8AC3E}">
        <p14:creationId xmlns:p14="http://schemas.microsoft.com/office/powerpoint/2010/main" val="223658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Data Analysis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46" y="1006498"/>
            <a:ext cx="8144081" cy="3558125"/>
          </a:xfrm>
          <a:prstGeom prst="rect">
            <a:avLst/>
          </a:prstGeom>
        </p:spPr>
      </p:pic>
    </p:spTree>
    <p:extLst>
      <p:ext uri="{BB962C8B-B14F-4D97-AF65-F5344CB8AC3E}">
        <p14:creationId xmlns:p14="http://schemas.microsoft.com/office/powerpoint/2010/main" val="120561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40" y="1739460"/>
            <a:ext cx="7736220" cy="1822461"/>
          </a:xfrm>
          <a:prstGeom prst="rect">
            <a:avLst/>
          </a:prstGeom>
        </p:spPr>
      </p:pic>
      <p:sp>
        <p:nvSpPr>
          <p:cNvPr id="6" name="Title 5"/>
          <p:cNvSpPr>
            <a:spLocks noGrp="1"/>
          </p:cNvSpPr>
          <p:nvPr>
            <p:ph type="title"/>
          </p:nvPr>
        </p:nvSpPr>
        <p:spPr/>
        <p:txBody>
          <a:bodyPr/>
          <a:lstStyle/>
          <a:p>
            <a:pPr algn="ctr"/>
            <a:r>
              <a:rPr lang="en-US" b="1" u="sng" dirty="0"/>
              <a:t>Data Analysis Code</a:t>
            </a:r>
          </a:p>
        </p:txBody>
      </p:sp>
    </p:spTree>
    <p:extLst>
      <p:ext uri="{BB962C8B-B14F-4D97-AF65-F5344CB8AC3E}">
        <p14:creationId xmlns:p14="http://schemas.microsoft.com/office/powerpoint/2010/main" val="306742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Data Analysis Graph</a:t>
            </a:r>
          </a:p>
        </p:txBody>
      </p:sp>
      <p:pic>
        <p:nvPicPr>
          <p:cNvPr id="5" name="Picture 4"/>
          <p:cNvPicPr/>
          <p:nvPr/>
        </p:nvPicPr>
        <p:blipFill>
          <a:blip r:embed="rId2"/>
          <a:stretch>
            <a:fillRect/>
          </a:stretch>
        </p:blipFill>
        <p:spPr>
          <a:xfrm>
            <a:off x="696819" y="914400"/>
            <a:ext cx="7888016" cy="3737119"/>
          </a:xfrm>
          <a:prstGeom prst="rect">
            <a:avLst/>
          </a:prstGeom>
        </p:spPr>
      </p:pic>
    </p:spTree>
    <p:extLst>
      <p:ext uri="{BB962C8B-B14F-4D97-AF65-F5344CB8AC3E}">
        <p14:creationId xmlns:p14="http://schemas.microsoft.com/office/powerpoint/2010/main" val="187426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7600" y="1567550"/>
            <a:ext cx="7528800" cy="2911200"/>
          </a:xfrm>
        </p:spPr>
        <p:txBody>
          <a:bodyPr/>
          <a:lstStyle/>
          <a:p>
            <a:r>
              <a:rPr lang="en-US" sz="1600" dirty="0"/>
              <a:t>Data Analysis Graph is depicting the server availability and server unavailability for a given period of time (1 Day i.e. 13 Dec 2019 - 14 Dec 2019) using Pandas Library of Python and on that basis violation , determination of SLA Violation can be made and Cloud Service Provider will have to pay specified penalties to its customer(end user) as per SLA Terms and Conditions</a:t>
            </a:r>
          </a:p>
        </p:txBody>
      </p:sp>
      <p:sp>
        <p:nvSpPr>
          <p:cNvPr id="2" name="TextBox 1">
            <a:extLst>
              <a:ext uri="{FF2B5EF4-FFF2-40B4-BE49-F238E27FC236}">
                <a16:creationId xmlns:a16="http://schemas.microsoft.com/office/drawing/2014/main" id="{2A713C8A-141A-4F33-8FB6-2A6A57F316EE}"/>
              </a:ext>
            </a:extLst>
          </p:cNvPr>
          <p:cNvSpPr txBox="1"/>
          <p:nvPr/>
        </p:nvSpPr>
        <p:spPr>
          <a:xfrm>
            <a:off x="2562447" y="489098"/>
            <a:ext cx="4295553" cy="461665"/>
          </a:xfrm>
          <a:prstGeom prst="rect">
            <a:avLst/>
          </a:prstGeom>
          <a:noFill/>
        </p:spPr>
        <p:txBody>
          <a:bodyPr wrap="square" rtlCol="0">
            <a:spAutoFit/>
          </a:bodyPr>
          <a:lstStyle/>
          <a:p>
            <a:r>
              <a:rPr lang="en-US" sz="2400" b="1" dirty="0"/>
              <a:t>                </a:t>
            </a:r>
            <a:r>
              <a:rPr lang="en-US" sz="2400" b="1" u="sng" dirty="0"/>
              <a:t>Explanation</a:t>
            </a:r>
          </a:p>
        </p:txBody>
      </p:sp>
    </p:spTree>
    <p:extLst>
      <p:ext uri="{BB962C8B-B14F-4D97-AF65-F5344CB8AC3E}">
        <p14:creationId xmlns:p14="http://schemas.microsoft.com/office/powerpoint/2010/main" val="254679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172021" y="1996288"/>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dirty="0"/>
              <a:t>Thank You</a:t>
            </a:r>
            <a:endParaRPr sz="5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b="1" u="sng" dirty="0"/>
              <a:t>Our Problem Statement</a:t>
            </a:r>
            <a:endParaRPr sz="3100" b="1" u="sng" dirty="0"/>
          </a:p>
        </p:txBody>
      </p:sp>
      <p:sp>
        <p:nvSpPr>
          <p:cNvPr id="141" name="Google Shape;141;p14"/>
          <p:cNvSpPr txBox="1">
            <a:spLocks noGrp="1"/>
          </p:cNvSpPr>
          <p:nvPr>
            <p:ph type="body" idx="1"/>
          </p:nvPr>
        </p:nvSpPr>
        <p:spPr>
          <a:xfrm>
            <a:off x="882502" y="1307850"/>
            <a:ext cx="7283777" cy="37050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1600" dirty="0"/>
              <a:t>We have to test and report the accuracy of time series based machine learning prediction approaches.We have to help the cloud service provider to choose an appropriate prediction approach and further utilize the best method depending on input data patterns to obtain an accurate prediction result and better manage their SLAs to avoid violation penalties.</a:t>
            </a:r>
            <a:endParaRPr sz="1600" dirty="0"/>
          </a:p>
          <a:p>
            <a:pPr marL="0" lvl="0" indent="0" algn="just" rtl="0">
              <a:spcBef>
                <a:spcPts val="1600"/>
              </a:spcBef>
              <a:spcAft>
                <a:spcPts val="0"/>
              </a:spcAft>
              <a:buNone/>
            </a:pPr>
            <a:endParaRPr sz="1600" dirty="0"/>
          </a:p>
          <a:p>
            <a:pPr marL="0" lvl="0" indent="0" algn="just" rtl="0">
              <a:spcBef>
                <a:spcPts val="1600"/>
              </a:spcBef>
              <a:spcAft>
                <a:spcPts val="0"/>
              </a:spcAft>
              <a:buNone/>
            </a:pPr>
            <a:endParaRPr sz="1600" dirty="0"/>
          </a:p>
          <a:p>
            <a:pPr marL="0" lvl="0" indent="0" algn="just" rtl="0">
              <a:spcBef>
                <a:spcPts val="1600"/>
              </a:spcBef>
              <a:spcAft>
                <a:spcPts val="0"/>
              </a:spcAft>
              <a:buNone/>
            </a:pPr>
            <a:endParaRPr sz="1600" dirty="0"/>
          </a:p>
          <a:p>
            <a:pPr marL="0" lvl="0" indent="0" algn="just" rtl="0">
              <a:spcBef>
                <a:spcPts val="1600"/>
              </a:spcBef>
              <a:spcAft>
                <a:spcPts val="160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b="1" u="sng" dirty="0"/>
              <a:t>Our Solution </a:t>
            </a:r>
            <a:endParaRPr sz="3100" b="1" u="sng" dirty="0"/>
          </a:p>
        </p:txBody>
      </p:sp>
      <p:sp>
        <p:nvSpPr>
          <p:cNvPr id="147" name="Google Shape;147;p15"/>
          <p:cNvSpPr txBox="1">
            <a:spLocks noGrp="1"/>
          </p:cNvSpPr>
          <p:nvPr>
            <p:ph type="body" idx="1"/>
          </p:nvPr>
        </p:nvSpPr>
        <p:spPr>
          <a:xfrm>
            <a:off x="914400" y="1567550"/>
            <a:ext cx="7422000" cy="2911200"/>
          </a:xfrm>
          <a:prstGeom prst="rect">
            <a:avLst/>
          </a:prstGeom>
        </p:spPr>
        <p:txBody>
          <a:bodyPr spcFirstLastPara="1" wrap="square" lIns="91425" tIns="91425" rIns="91425" bIns="91425" anchor="t" anchorCtr="0">
            <a:noAutofit/>
          </a:bodyPr>
          <a:lstStyle/>
          <a:p>
            <a:pPr marL="285750" indent="-285750"/>
            <a:r>
              <a:rPr lang="en" sz="1600" dirty="0"/>
              <a:t>We have developed a server and a client which is implemented by using Flask framework.</a:t>
            </a:r>
          </a:p>
          <a:p>
            <a:pPr marL="285750" indent="-285750"/>
            <a:endParaRPr lang="en" sz="1600" dirty="0"/>
          </a:p>
          <a:p>
            <a:pPr marL="285750" indent="-285750"/>
            <a:r>
              <a:rPr lang="en" sz="1600" dirty="0"/>
              <a:t>Client requests, server responds.</a:t>
            </a:r>
          </a:p>
          <a:p>
            <a:pPr marL="285750" indent="-285750"/>
            <a:endParaRPr lang="en" sz="1600" dirty="0"/>
          </a:p>
          <a:p>
            <a:pPr marL="285750" indent="-285750"/>
            <a:r>
              <a:rPr lang="en-US" sz="1600" dirty="0"/>
              <a:t>Whether server responds or fails to respond, in each case log file is created displaying whether the server was up or down.</a:t>
            </a:r>
          </a:p>
          <a:p>
            <a:pPr marL="0" indent="0">
              <a:buNone/>
            </a:pPr>
            <a:endParaRPr lang="en-US" sz="1600" dirty="0"/>
          </a:p>
          <a:p>
            <a:pPr marL="285750" indent="-285750"/>
            <a:r>
              <a:rPr lang="en-US" sz="1600" dirty="0"/>
              <a:t>Various machine learning algorithm will be used to predict violations in cloud SLAs.</a:t>
            </a:r>
            <a:endParaRPr sz="1600" dirty="0"/>
          </a:p>
          <a:p>
            <a:pPr marL="0" lvl="0" indent="0" algn="l" rtl="0">
              <a:spcBef>
                <a:spcPts val="1600"/>
              </a:spcBef>
              <a:spcAft>
                <a:spcPts val="160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4EEF-5CB9-482F-91BF-313575A90E40}"/>
              </a:ext>
            </a:extLst>
          </p:cNvPr>
          <p:cNvSpPr>
            <a:spLocks noGrp="1"/>
          </p:cNvSpPr>
          <p:nvPr>
            <p:ph type="title"/>
          </p:nvPr>
        </p:nvSpPr>
        <p:spPr/>
        <p:txBody>
          <a:bodyPr/>
          <a:lstStyle/>
          <a:p>
            <a:r>
              <a:rPr lang="en-US" b="1" dirty="0"/>
              <a:t>                            </a:t>
            </a:r>
            <a:r>
              <a:rPr lang="en-US" b="1" u="sng" dirty="0"/>
              <a:t>Level 0 Data Flow Diagram</a:t>
            </a:r>
          </a:p>
        </p:txBody>
      </p:sp>
      <p:pic>
        <p:nvPicPr>
          <p:cNvPr id="5" name="Picture 4">
            <a:extLst>
              <a:ext uri="{FF2B5EF4-FFF2-40B4-BE49-F238E27FC236}">
                <a16:creationId xmlns:a16="http://schemas.microsoft.com/office/drawing/2014/main" id="{182247FB-2A4D-418A-BF5E-1E2DFF35FA28}"/>
              </a:ext>
            </a:extLst>
          </p:cNvPr>
          <p:cNvPicPr>
            <a:picLocks noChangeAspect="1"/>
          </p:cNvPicPr>
          <p:nvPr/>
        </p:nvPicPr>
        <p:blipFill>
          <a:blip r:embed="rId2"/>
          <a:stretch>
            <a:fillRect/>
          </a:stretch>
        </p:blipFill>
        <p:spPr>
          <a:xfrm>
            <a:off x="723014" y="1363345"/>
            <a:ext cx="7613386" cy="3348786"/>
          </a:xfrm>
          <a:prstGeom prst="rect">
            <a:avLst/>
          </a:prstGeom>
        </p:spPr>
      </p:pic>
    </p:spTree>
    <p:extLst>
      <p:ext uri="{BB962C8B-B14F-4D97-AF65-F5344CB8AC3E}">
        <p14:creationId xmlns:p14="http://schemas.microsoft.com/office/powerpoint/2010/main" val="377518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50" y="236002"/>
            <a:ext cx="7038900" cy="914100"/>
          </a:xfrm>
        </p:spPr>
        <p:txBody>
          <a:bodyPr/>
          <a:lstStyle/>
          <a:p>
            <a:pPr algn="ctr"/>
            <a:r>
              <a:rPr lang="en-US" b="1" u="sng" dirty="0"/>
              <a:t>Level 1 Data Flow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68" y="1201754"/>
            <a:ext cx="7721287" cy="3357090"/>
          </a:xfrm>
          <a:prstGeom prst="rect">
            <a:avLst/>
          </a:prstGeom>
        </p:spPr>
      </p:pic>
    </p:spTree>
    <p:extLst>
      <p:ext uri="{BB962C8B-B14F-4D97-AF65-F5344CB8AC3E}">
        <p14:creationId xmlns:p14="http://schemas.microsoft.com/office/powerpoint/2010/main" val="415719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033" y="393750"/>
            <a:ext cx="7411367" cy="914100"/>
          </a:xfrm>
        </p:spPr>
        <p:txBody>
          <a:bodyPr/>
          <a:lstStyle/>
          <a:p>
            <a:pPr algn="ctr"/>
            <a:r>
              <a:rPr lang="en-US" b="1" u="sng" dirty="0"/>
              <a:t>Gantt Chart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62" y="1680532"/>
            <a:ext cx="8473001" cy="2778746"/>
          </a:xfrm>
          <a:prstGeom prst="rect">
            <a:avLst/>
          </a:prstGeom>
        </p:spPr>
      </p:pic>
    </p:spTree>
    <p:extLst>
      <p:ext uri="{BB962C8B-B14F-4D97-AF65-F5344CB8AC3E}">
        <p14:creationId xmlns:p14="http://schemas.microsoft.com/office/powerpoint/2010/main" val="25408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46050"/>
            <a:r>
              <a:rPr lang="en-US" b="1" dirty="0"/>
              <a:t>                                     </a:t>
            </a:r>
            <a:r>
              <a:rPr lang="en-US" b="1" u="sng" dirty="0"/>
              <a:t>Server Setup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04" y="1041839"/>
            <a:ext cx="7659019" cy="3512874"/>
          </a:xfrm>
          <a:prstGeom prst="rect">
            <a:avLst/>
          </a:prstGeom>
        </p:spPr>
      </p:pic>
    </p:spTree>
    <p:extLst>
      <p:ext uri="{BB962C8B-B14F-4D97-AF65-F5344CB8AC3E}">
        <p14:creationId xmlns:p14="http://schemas.microsoft.com/office/powerpoint/2010/main" val="257792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460" y="393750"/>
            <a:ext cx="1937104" cy="454866"/>
          </a:xfrm>
        </p:spPr>
        <p:txBody>
          <a:bodyPr/>
          <a:lstStyle/>
          <a:p>
            <a:r>
              <a:rPr lang="en-US" b="1" u="sng" dirty="0"/>
              <a:t>Client Setup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1" y="941077"/>
            <a:ext cx="7983171" cy="3726711"/>
          </a:xfrm>
          <a:prstGeom prst="rect">
            <a:avLst/>
          </a:prstGeom>
        </p:spPr>
      </p:pic>
    </p:spTree>
    <p:extLst>
      <p:ext uri="{BB962C8B-B14F-4D97-AF65-F5344CB8AC3E}">
        <p14:creationId xmlns:p14="http://schemas.microsoft.com/office/powerpoint/2010/main" val="244195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175" y="383118"/>
            <a:ext cx="2169326" cy="487758"/>
          </a:xfrm>
        </p:spPr>
        <p:txBody>
          <a:bodyPr/>
          <a:lstStyle/>
          <a:p>
            <a:r>
              <a:rPr lang="en-US" b="1" u="sng" dirty="0"/>
              <a:t>Log 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514" y="113115"/>
            <a:ext cx="2391999" cy="4361491"/>
          </a:xfrm>
          <a:prstGeom prst="rect">
            <a:avLst/>
          </a:prstGeom>
        </p:spPr>
      </p:pic>
    </p:spTree>
    <p:extLst>
      <p:ext uri="{BB962C8B-B14F-4D97-AF65-F5344CB8AC3E}">
        <p14:creationId xmlns:p14="http://schemas.microsoft.com/office/powerpoint/2010/main" val="30939391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94</TotalTime>
  <Words>271</Words>
  <Application>Microsoft Office PowerPoint</Application>
  <PresentationFormat>On-screen Show (16:9)</PresentationFormat>
  <Paragraphs>33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Calibri</vt:lpstr>
      <vt:lpstr>Retrospect</vt:lpstr>
      <vt:lpstr>Comparing time series with machine learning-based prediction approaches for violation management in Cloud SLAs</vt:lpstr>
      <vt:lpstr>Our Problem Statement</vt:lpstr>
      <vt:lpstr>Our Solution </vt:lpstr>
      <vt:lpstr>                            Level 0 Data Flow Diagram</vt:lpstr>
      <vt:lpstr>Level 1 Data Flow Diagram</vt:lpstr>
      <vt:lpstr>Gantt Chart</vt:lpstr>
      <vt:lpstr>                                     Server Setup</vt:lpstr>
      <vt:lpstr>Client Setup</vt:lpstr>
      <vt:lpstr>Log files</vt:lpstr>
      <vt:lpstr>Data Analysis Code</vt:lpstr>
      <vt:lpstr>Data Analysis Code</vt:lpstr>
      <vt:lpstr>Data Analysis Graph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time series with machine learning-based prediction approaches for violation management in Cloud SLAs</dc:title>
  <dc:creator>Rishabh Agarwal</dc:creator>
  <cp:lastModifiedBy>Rishabh Agarwal</cp:lastModifiedBy>
  <cp:revision>19</cp:revision>
  <dcterms:modified xsi:type="dcterms:W3CDTF">2020-05-13T15:48:49Z</dcterms:modified>
</cp:coreProperties>
</file>