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5.xml" ContentType="application/vnd.openxmlformats-officedocument.presentationml.notesSlide+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0.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424" r:id="rId2"/>
    <p:sldId id="408" r:id="rId3"/>
    <p:sldId id="406" r:id="rId4"/>
    <p:sldId id="425" r:id="rId5"/>
    <p:sldId id="331" r:id="rId6"/>
    <p:sldId id="410" r:id="rId7"/>
    <p:sldId id="426" r:id="rId8"/>
    <p:sldId id="409" r:id="rId9"/>
    <p:sldId id="412" r:id="rId10"/>
    <p:sldId id="411" r:id="rId11"/>
    <p:sldId id="413" r:id="rId12"/>
    <p:sldId id="414" r:id="rId13"/>
    <p:sldId id="415" r:id="rId14"/>
    <p:sldId id="416" r:id="rId15"/>
    <p:sldId id="417" r:id="rId16"/>
    <p:sldId id="427" r:id="rId17"/>
    <p:sldId id="418" r:id="rId18"/>
    <p:sldId id="419" r:id="rId19"/>
    <p:sldId id="420" r:id="rId20"/>
    <p:sldId id="421" r:id="rId21"/>
    <p:sldId id="422" r:id="rId22"/>
    <p:sldId id="337" r:id="rId23"/>
  </p:sldIdLst>
  <p:sldSz cx="12192000" cy="6858000"/>
  <p:notesSz cx="6797675" cy="987425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89" userDrawn="1">
          <p15:clr>
            <a:srgbClr val="A4A3A4"/>
          </p15:clr>
        </p15:guide>
        <p15:guide id="4" orient="horz" pos="845" userDrawn="1">
          <p15:clr>
            <a:srgbClr val="A4A3A4"/>
          </p15:clr>
        </p15:guide>
        <p15:guide id="5" orient="horz" pos="4247" userDrawn="1">
          <p15:clr>
            <a:srgbClr val="A4A3A4"/>
          </p15:clr>
        </p15:guide>
        <p15:guide id="6" orient="horz" pos="4010" userDrawn="1">
          <p15:clr>
            <a:srgbClr val="A4A3A4"/>
          </p15:clr>
        </p15:guide>
        <p15:guide id="8" pos="7491" userDrawn="1">
          <p15:clr>
            <a:srgbClr val="A4A3A4"/>
          </p15:clr>
        </p15:guide>
        <p15:guide id="9" orient="horz" pos="346" userDrawn="1">
          <p15:clr>
            <a:srgbClr val="A4A3A4"/>
          </p15:clr>
        </p15:guide>
        <p15:guide id="10" orient="horz" pos="672" userDrawn="1">
          <p15:clr>
            <a:srgbClr val="A4A3A4"/>
          </p15:clr>
        </p15:guide>
        <p15:guide id="11" orient="horz" pos="21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5F5F"/>
    <a:srgbClr val="00B0F0"/>
    <a:srgbClr val="FDCE62"/>
    <a:srgbClr val="404040"/>
    <a:srgbClr val="2E6CA4"/>
    <a:srgbClr val="FFC000"/>
    <a:srgbClr val="006F96"/>
    <a:srgbClr val="70AD47"/>
    <a:srgbClr val="306DA5"/>
    <a:srgbClr val="5465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866" autoAdjust="0"/>
    <p:restoredTop sz="93506" autoAdjust="0"/>
  </p:normalViewPr>
  <p:slideViewPr>
    <p:cSldViewPr snapToGrid="0" showGuides="1">
      <p:cViewPr varScale="1">
        <p:scale>
          <a:sx n="68" d="100"/>
          <a:sy n="68" d="100"/>
        </p:scale>
        <p:origin x="1080" y="72"/>
      </p:cViewPr>
      <p:guideLst>
        <p:guide pos="189"/>
        <p:guide orient="horz" pos="845"/>
        <p:guide orient="horz" pos="4247"/>
        <p:guide orient="horz" pos="4010"/>
        <p:guide pos="7491"/>
        <p:guide orient="horz" pos="346"/>
        <p:guide orient="horz" pos="672"/>
        <p:guide orient="horz" pos="21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7FD8CD00-58A7-4001-BE82-4074C64A799D}" type="datetimeFigureOut">
              <a:rPr lang="en-IN" smtClean="0"/>
              <a:t>06-04-2021</a:t>
            </a:fld>
            <a:endParaRPr lang="en-IN" dirty="0"/>
          </a:p>
        </p:txBody>
      </p:sp>
      <p:sp>
        <p:nvSpPr>
          <p:cNvPr id="4" name="Slide Image Placeholder 3"/>
          <p:cNvSpPr>
            <a:spLocks noGrp="1" noRot="1" noChangeAspect="1"/>
          </p:cNvSpPr>
          <p:nvPr>
            <p:ph type="sldImg" idx="2"/>
          </p:nvPr>
        </p:nvSpPr>
        <p:spPr>
          <a:xfrm>
            <a:off x="436563" y="1233488"/>
            <a:ext cx="5924550" cy="333375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92B941C2-40B7-492C-9854-CB56941EFD8C}" type="slidenum">
              <a:rPr lang="en-IN" smtClean="0"/>
              <a:t>‹#›</a:t>
            </a:fld>
            <a:endParaRPr lang="en-IN" dirty="0"/>
          </a:p>
        </p:txBody>
      </p:sp>
    </p:spTree>
    <p:extLst>
      <p:ext uri="{BB962C8B-B14F-4D97-AF65-F5344CB8AC3E}">
        <p14:creationId xmlns:p14="http://schemas.microsoft.com/office/powerpoint/2010/main" val="2719595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B941C2-40B7-492C-9854-CB56941EFD8C}" type="slidenum">
              <a:rPr lang="en-IN" smtClean="0"/>
              <a:t>1</a:t>
            </a:fld>
            <a:endParaRPr lang="en-IN" dirty="0"/>
          </a:p>
        </p:txBody>
      </p:sp>
    </p:spTree>
    <p:extLst>
      <p:ext uri="{BB962C8B-B14F-4D97-AF65-F5344CB8AC3E}">
        <p14:creationId xmlns:p14="http://schemas.microsoft.com/office/powerpoint/2010/main" val="3177040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http://www.prnewswire.com/news-releases/patient-monitoring-devices-global-markets-300293102.html</a:t>
            </a:r>
          </a:p>
          <a:p>
            <a:r>
              <a:rPr lang="en-IN" dirty="0"/>
              <a:t>http://www.marketsandmarkets.com/Market-Reports/patient-healthcare-monitoring-systems-devices-market-678.html</a:t>
            </a:r>
          </a:p>
          <a:p>
            <a:r>
              <a:rPr lang="en-IN" dirty="0"/>
              <a:t>http://www.grandviewresearch.com/industry-analysis/digital-patient-monitoring-devices-market</a:t>
            </a:r>
          </a:p>
          <a:p>
            <a:endParaRPr lang="en-IN" dirty="0"/>
          </a:p>
          <a:p>
            <a:r>
              <a:rPr lang="en-IN" dirty="0"/>
              <a:t>http://www.census.gov/content/dam/Census/library/publications/2016/demo/p95-16-1.pdf</a:t>
            </a:r>
          </a:p>
          <a:p>
            <a:r>
              <a:rPr lang="en-IN" dirty="0"/>
              <a:t>https://www.nia.nih.gov/newsroom/2016/03/worlds-older-population-grows-dramatically</a:t>
            </a:r>
          </a:p>
          <a:p>
            <a:endParaRPr lang="en-IN" dirty="0"/>
          </a:p>
          <a:p>
            <a:r>
              <a:rPr lang="en-IN" dirty="0"/>
              <a:t>http://americas.nttdata.com/Industries/Industries/Healthcare/~/media/Documents/White-Papers/Trends-in-Telehealth-White-Paper.pdf</a:t>
            </a:r>
          </a:p>
          <a:p>
            <a:r>
              <a:rPr lang="en-IN" dirty="0"/>
              <a:t>https://globenewswire.com/news-release/2016/06/16/849108/0/en/Global-Patient-Monitoring-Equipment-Device-markets-to-reach-26-2-billion-by-2022-Making-a-market-resurgence-due-to-Modular-structure-ResearchMoz.html</a:t>
            </a:r>
          </a:p>
          <a:p>
            <a:r>
              <a:rPr lang="en-IN" dirty="0"/>
              <a:t>http://www.prnewswire.com/news-releases/patient-monitoring-deviceequipmentsystem-market-worth-24762-million-usd-by-2020-565633001.html</a:t>
            </a:r>
          </a:p>
          <a:p>
            <a:r>
              <a:rPr lang="en-IN" dirty="0"/>
              <a:t>http://www.24x7mag.com/2015/07/global-patient-monitoring-systems-market-worth-31-4-billion-report-estimates/</a:t>
            </a:r>
          </a:p>
          <a:p>
            <a:r>
              <a:rPr lang="en-IN" dirty="0"/>
              <a:t>http://www.prnewswire.com/news-releases/patient-monitoring-deviceequipmentsystem-market-by-product-end-user---global-forecast-to-2020-300213927.html</a:t>
            </a:r>
          </a:p>
          <a:p>
            <a:endParaRPr lang="en-IN" dirty="0"/>
          </a:p>
        </p:txBody>
      </p:sp>
      <p:sp>
        <p:nvSpPr>
          <p:cNvPr id="4" name="Slide Number Placeholder 3"/>
          <p:cNvSpPr>
            <a:spLocks noGrp="1"/>
          </p:cNvSpPr>
          <p:nvPr>
            <p:ph type="sldNum" sz="quarter" idx="10"/>
          </p:nvPr>
        </p:nvSpPr>
        <p:spPr/>
        <p:txBody>
          <a:bodyPr/>
          <a:lstStyle/>
          <a:p>
            <a:fld id="{92B941C2-40B7-492C-9854-CB56941EFD8C}" type="slidenum">
              <a:rPr lang="en-IN" smtClean="0"/>
              <a:t>10</a:t>
            </a:fld>
            <a:endParaRPr lang="en-IN" dirty="0"/>
          </a:p>
        </p:txBody>
      </p:sp>
    </p:spTree>
    <p:extLst>
      <p:ext uri="{BB962C8B-B14F-4D97-AF65-F5344CB8AC3E}">
        <p14:creationId xmlns:p14="http://schemas.microsoft.com/office/powerpoint/2010/main" val="2738826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http://www.prnewswire.com/news-releases/patient-monitoring-devices-global-markets-300293102.html</a:t>
            </a:r>
          </a:p>
          <a:p>
            <a:r>
              <a:rPr lang="en-IN" dirty="0"/>
              <a:t>http://www.marketsandmarkets.com/Market-Reports/patient-healthcare-monitoring-systems-devices-market-678.html</a:t>
            </a:r>
          </a:p>
          <a:p>
            <a:r>
              <a:rPr lang="en-IN" dirty="0"/>
              <a:t>http://www.grandviewresearch.com/industry-analysis/digital-patient-monitoring-devices-market</a:t>
            </a:r>
          </a:p>
          <a:p>
            <a:endParaRPr lang="en-IN" dirty="0"/>
          </a:p>
          <a:p>
            <a:r>
              <a:rPr lang="en-IN" dirty="0"/>
              <a:t>http://www.census.gov/content/dam/Census/library/publications/2016/demo/p95-16-1.pdf</a:t>
            </a:r>
          </a:p>
          <a:p>
            <a:r>
              <a:rPr lang="en-IN" dirty="0"/>
              <a:t>https://www.nia.nih.gov/newsroom/2016/03/worlds-older-population-grows-dramatically</a:t>
            </a:r>
          </a:p>
          <a:p>
            <a:endParaRPr lang="en-IN" dirty="0"/>
          </a:p>
          <a:p>
            <a:r>
              <a:rPr lang="en-IN" dirty="0"/>
              <a:t>http://americas.nttdata.com/Industries/Industries/Healthcare/~/media/Documents/White-Papers/Trends-in-Telehealth-White-Paper.pdf</a:t>
            </a:r>
          </a:p>
          <a:p>
            <a:r>
              <a:rPr lang="en-IN" dirty="0"/>
              <a:t>https://globenewswire.com/news-release/2016/06/16/849108/0/en/Global-Patient-Monitoring-Equipment-Device-markets-to-reach-26-2-billion-by-2022-Making-a-market-resurgence-due-to-Modular-structure-ResearchMoz.html</a:t>
            </a:r>
          </a:p>
          <a:p>
            <a:r>
              <a:rPr lang="en-IN" dirty="0"/>
              <a:t>http://www.prnewswire.com/news-releases/patient-monitoring-deviceequipmentsystem-market-worth-24762-million-usd-by-2020-565633001.html</a:t>
            </a:r>
          </a:p>
          <a:p>
            <a:r>
              <a:rPr lang="en-IN" dirty="0"/>
              <a:t>http://www.24x7mag.com/2015/07/global-patient-monitoring-systems-market-worth-31-4-billion-report-estimates/</a:t>
            </a:r>
          </a:p>
          <a:p>
            <a:r>
              <a:rPr lang="en-IN" dirty="0"/>
              <a:t>http://www.prnewswire.com/news-releases/patient-monitoring-deviceequipmentsystem-market-by-product-end-user---global-forecast-to-2020-300213927.html</a:t>
            </a:r>
          </a:p>
          <a:p>
            <a:endParaRPr lang="en-IN" dirty="0"/>
          </a:p>
        </p:txBody>
      </p:sp>
      <p:sp>
        <p:nvSpPr>
          <p:cNvPr id="4" name="Slide Number Placeholder 3"/>
          <p:cNvSpPr>
            <a:spLocks noGrp="1"/>
          </p:cNvSpPr>
          <p:nvPr>
            <p:ph type="sldNum" sz="quarter" idx="10"/>
          </p:nvPr>
        </p:nvSpPr>
        <p:spPr/>
        <p:txBody>
          <a:bodyPr/>
          <a:lstStyle/>
          <a:p>
            <a:fld id="{92B941C2-40B7-492C-9854-CB56941EFD8C}" type="slidenum">
              <a:rPr lang="en-IN" smtClean="0"/>
              <a:t>11</a:t>
            </a:fld>
            <a:endParaRPr lang="en-IN" dirty="0"/>
          </a:p>
        </p:txBody>
      </p:sp>
    </p:spTree>
    <p:extLst>
      <p:ext uri="{BB962C8B-B14F-4D97-AF65-F5344CB8AC3E}">
        <p14:creationId xmlns:p14="http://schemas.microsoft.com/office/powerpoint/2010/main" val="1222041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http://www.prnewswire.com/news-releases/patient-monitoring-devices-global-markets-300293102.html</a:t>
            </a:r>
          </a:p>
          <a:p>
            <a:r>
              <a:rPr lang="en-IN" dirty="0"/>
              <a:t>http://www.marketsandmarkets.com/Market-Reports/patient-healthcare-monitoring-systems-devices-market-678.html</a:t>
            </a:r>
          </a:p>
          <a:p>
            <a:r>
              <a:rPr lang="en-IN" dirty="0"/>
              <a:t>http://www.grandviewresearch.com/industry-analysis/digital-patient-monitoring-devices-market</a:t>
            </a:r>
          </a:p>
          <a:p>
            <a:endParaRPr lang="en-IN" dirty="0"/>
          </a:p>
          <a:p>
            <a:r>
              <a:rPr lang="en-IN" dirty="0"/>
              <a:t>http://www.census.gov/content/dam/Census/library/publications/2016/demo/p95-16-1.pdf</a:t>
            </a:r>
          </a:p>
          <a:p>
            <a:r>
              <a:rPr lang="en-IN" dirty="0"/>
              <a:t>https://www.nia.nih.gov/newsroom/2016/03/worlds-older-population-grows-dramatically</a:t>
            </a:r>
          </a:p>
          <a:p>
            <a:endParaRPr lang="en-IN" dirty="0"/>
          </a:p>
          <a:p>
            <a:r>
              <a:rPr lang="en-IN" dirty="0"/>
              <a:t>http://americas.nttdata.com/Industries/Industries/Healthcare/~/media/Documents/White-Papers/Trends-in-Telehealth-White-Paper.pdf</a:t>
            </a:r>
          </a:p>
          <a:p>
            <a:r>
              <a:rPr lang="en-IN" dirty="0"/>
              <a:t>https://globenewswire.com/news-release/2016/06/16/849108/0/en/Global-Patient-Monitoring-Equipment-Device-markets-to-reach-26-2-billion-by-2022-Making-a-market-resurgence-due-to-Modular-structure-ResearchMoz.html</a:t>
            </a:r>
          </a:p>
          <a:p>
            <a:r>
              <a:rPr lang="en-IN" dirty="0"/>
              <a:t>http://www.prnewswire.com/news-releases/patient-monitoring-deviceequipmentsystem-market-worth-24762-million-usd-by-2020-565633001.html</a:t>
            </a:r>
          </a:p>
          <a:p>
            <a:r>
              <a:rPr lang="en-IN" dirty="0"/>
              <a:t>http://www.24x7mag.com/2015/07/global-patient-monitoring-systems-market-worth-31-4-billion-report-estimates/</a:t>
            </a:r>
          </a:p>
          <a:p>
            <a:r>
              <a:rPr lang="en-IN" dirty="0"/>
              <a:t>http://www.prnewswire.com/news-releases/patient-monitoring-deviceequipmentsystem-market-by-product-end-user---global-forecast-to-2020-300213927.html</a:t>
            </a:r>
          </a:p>
          <a:p>
            <a:endParaRPr lang="en-IN" dirty="0"/>
          </a:p>
        </p:txBody>
      </p:sp>
      <p:sp>
        <p:nvSpPr>
          <p:cNvPr id="4" name="Slide Number Placeholder 3"/>
          <p:cNvSpPr>
            <a:spLocks noGrp="1"/>
          </p:cNvSpPr>
          <p:nvPr>
            <p:ph type="sldNum" sz="quarter" idx="10"/>
          </p:nvPr>
        </p:nvSpPr>
        <p:spPr/>
        <p:txBody>
          <a:bodyPr/>
          <a:lstStyle/>
          <a:p>
            <a:fld id="{92B941C2-40B7-492C-9854-CB56941EFD8C}" type="slidenum">
              <a:rPr lang="en-IN" smtClean="0"/>
              <a:t>12</a:t>
            </a:fld>
            <a:endParaRPr lang="en-IN" dirty="0"/>
          </a:p>
        </p:txBody>
      </p:sp>
    </p:spTree>
    <p:extLst>
      <p:ext uri="{BB962C8B-B14F-4D97-AF65-F5344CB8AC3E}">
        <p14:creationId xmlns:p14="http://schemas.microsoft.com/office/powerpoint/2010/main" val="1730612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http://www.prnewswire.com/news-releases/patient-monitoring-devices-global-markets-300293102.html</a:t>
            </a:r>
          </a:p>
          <a:p>
            <a:r>
              <a:rPr lang="en-IN" dirty="0"/>
              <a:t>http://www.marketsandmarkets.com/Market-Reports/patient-healthcare-monitoring-systems-devices-market-678.html</a:t>
            </a:r>
          </a:p>
          <a:p>
            <a:r>
              <a:rPr lang="en-IN" dirty="0"/>
              <a:t>http://www.grandviewresearch.com/industry-analysis/digital-patient-monitoring-devices-market</a:t>
            </a:r>
          </a:p>
          <a:p>
            <a:endParaRPr lang="en-IN" dirty="0"/>
          </a:p>
          <a:p>
            <a:r>
              <a:rPr lang="en-IN" dirty="0"/>
              <a:t>http://www.census.gov/content/dam/Census/library/publications/2016/demo/p95-16-1.pdf</a:t>
            </a:r>
          </a:p>
          <a:p>
            <a:r>
              <a:rPr lang="en-IN" dirty="0"/>
              <a:t>https://www.nia.nih.gov/newsroom/2016/03/worlds-older-population-grows-dramatically</a:t>
            </a:r>
          </a:p>
          <a:p>
            <a:endParaRPr lang="en-IN" dirty="0"/>
          </a:p>
          <a:p>
            <a:r>
              <a:rPr lang="en-IN" dirty="0"/>
              <a:t>http://americas.nttdata.com/Industries/Industries/Healthcare/~/media/Documents/White-Papers/Trends-in-Telehealth-White-Paper.pdf</a:t>
            </a:r>
          </a:p>
          <a:p>
            <a:r>
              <a:rPr lang="en-IN" dirty="0"/>
              <a:t>https://globenewswire.com/news-release/2016/06/16/849108/0/en/Global-Patient-Monitoring-Equipment-Device-markets-to-reach-26-2-billion-by-2022-Making-a-market-resurgence-due-to-Modular-structure-ResearchMoz.html</a:t>
            </a:r>
          </a:p>
          <a:p>
            <a:r>
              <a:rPr lang="en-IN" dirty="0"/>
              <a:t>http://www.prnewswire.com/news-releases/patient-monitoring-deviceequipmentsystem-market-worth-24762-million-usd-by-2020-565633001.html</a:t>
            </a:r>
          </a:p>
          <a:p>
            <a:r>
              <a:rPr lang="en-IN" dirty="0"/>
              <a:t>http://www.24x7mag.com/2015/07/global-patient-monitoring-systems-market-worth-31-4-billion-report-estimates/</a:t>
            </a:r>
          </a:p>
          <a:p>
            <a:r>
              <a:rPr lang="en-IN" dirty="0"/>
              <a:t>http://www.prnewswire.com/news-releases/patient-monitoring-deviceequipmentsystem-market-by-product-end-user---global-forecast-to-2020-300213927.html</a:t>
            </a:r>
          </a:p>
          <a:p>
            <a:endParaRPr lang="en-IN" dirty="0"/>
          </a:p>
        </p:txBody>
      </p:sp>
      <p:sp>
        <p:nvSpPr>
          <p:cNvPr id="4" name="Slide Number Placeholder 3"/>
          <p:cNvSpPr>
            <a:spLocks noGrp="1"/>
          </p:cNvSpPr>
          <p:nvPr>
            <p:ph type="sldNum" sz="quarter" idx="10"/>
          </p:nvPr>
        </p:nvSpPr>
        <p:spPr/>
        <p:txBody>
          <a:bodyPr/>
          <a:lstStyle/>
          <a:p>
            <a:fld id="{92B941C2-40B7-492C-9854-CB56941EFD8C}" type="slidenum">
              <a:rPr lang="en-IN" smtClean="0"/>
              <a:t>13</a:t>
            </a:fld>
            <a:endParaRPr lang="en-IN" dirty="0"/>
          </a:p>
        </p:txBody>
      </p:sp>
    </p:spTree>
    <p:extLst>
      <p:ext uri="{BB962C8B-B14F-4D97-AF65-F5344CB8AC3E}">
        <p14:creationId xmlns:p14="http://schemas.microsoft.com/office/powerpoint/2010/main" val="2175906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http://www.prnewswire.com/news-releases/patient-monitoring-devices-global-markets-300293102.html</a:t>
            </a:r>
          </a:p>
          <a:p>
            <a:r>
              <a:rPr lang="en-IN" dirty="0"/>
              <a:t>http://www.marketsandmarkets.com/Market-Reports/patient-healthcare-monitoring-systems-devices-market-678.html</a:t>
            </a:r>
          </a:p>
          <a:p>
            <a:r>
              <a:rPr lang="en-IN" dirty="0"/>
              <a:t>http://www.grandviewresearch.com/industry-analysis/digital-patient-monitoring-devices-market</a:t>
            </a:r>
          </a:p>
          <a:p>
            <a:endParaRPr lang="en-IN" dirty="0"/>
          </a:p>
          <a:p>
            <a:r>
              <a:rPr lang="en-IN" dirty="0"/>
              <a:t>http://www.census.gov/content/dam/Census/library/publications/2016/demo/p95-16-1.pdf</a:t>
            </a:r>
          </a:p>
          <a:p>
            <a:r>
              <a:rPr lang="en-IN" dirty="0"/>
              <a:t>https://www.nia.nih.gov/newsroom/2016/03/worlds-older-population-grows-dramatically</a:t>
            </a:r>
          </a:p>
          <a:p>
            <a:endParaRPr lang="en-IN" dirty="0"/>
          </a:p>
          <a:p>
            <a:r>
              <a:rPr lang="en-IN" dirty="0"/>
              <a:t>http://americas.nttdata.com/Industries/Industries/Healthcare/~/media/Documents/White-Papers/Trends-in-Telehealth-White-Paper.pdf</a:t>
            </a:r>
          </a:p>
          <a:p>
            <a:r>
              <a:rPr lang="en-IN" dirty="0"/>
              <a:t>https://globenewswire.com/news-release/2016/06/16/849108/0/en/Global-Patient-Monitoring-Equipment-Device-markets-to-reach-26-2-billion-by-2022-Making-a-market-resurgence-due-to-Modular-structure-ResearchMoz.html</a:t>
            </a:r>
          </a:p>
          <a:p>
            <a:r>
              <a:rPr lang="en-IN" dirty="0"/>
              <a:t>http://www.prnewswire.com/news-releases/patient-monitoring-deviceequipmentsystem-market-worth-24762-million-usd-by-2020-565633001.html</a:t>
            </a:r>
          </a:p>
          <a:p>
            <a:r>
              <a:rPr lang="en-IN" dirty="0"/>
              <a:t>http://www.24x7mag.com/2015/07/global-patient-monitoring-systems-market-worth-31-4-billion-report-estimates/</a:t>
            </a:r>
          </a:p>
          <a:p>
            <a:r>
              <a:rPr lang="en-IN" dirty="0"/>
              <a:t>http://www.prnewswire.com/news-releases/patient-monitoring-deviceequipmentsystem-market-by-product-end-user---global-forecast-to-2020-300213927.html</a:t>
            </a:r>
          </a:p>
          <a:p>
            <a:endParaRPr lang="en-IN" dirty="0"/>
          </a:p>
        </p:txBody>
      </p:sp>
      <p:sp>
        <p:nvSpPr>
          <p:cNvPr id="4" name="Slide Number Placeholder 3"/>
          <p:cNvSpPr>
            <a:spLocks noGrp="1"/>
          </p:cNvSpPr>
          <p:nvPr>
            <p:ph type="sldNum" sz="quarter" idx="10"/>
          </p:nvPr>
        </p:nvSpPr>
        <p:spPr/>
        <p:txBody>
          <a:bodyPr/>
          <a:lstStyle/>
          <a:p>
            <a:fld id="{92B941C2-40B7-492C-9854-CB56941EFD8C}" type="slidenum">
              <a:rPr lang="en-IN" smtClean="0"/>
              <a:t>14</a:t>
            </a:fld>
            <a:endParaRPr lang="en-IN" dirty="0"/>
          </a:p>
        </p:txBody>
      </p:sp>
    </p:spTree>
    <p:extLst>
      <p:ext uri="{BB962C8B-B14F-4D97-AF65-F5344CB8AC3E}">
        <p14:creationId xmlns:p14="http://schemas.microsoft.com/office/powerpoint/2010/main" val="1921506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http://www.prnewswire.com/news-releases/patient-monitoring-devices-global-markets-300293102.html</a:t>
            </a:r>
          </a:p>
          <a:p>
            <a:r>
              <a:rPr lang="en-IN" dirty="0"/>
              <a:t>http://www.marketsandmarkets.com/Market-Reports/patient-healthcare-monitoring-systems-devices-market-678.html</a:t>
            </a:r>
          </a:p>
          <a:p>
            <a:r>
              <a:rPr lang="en-IN" dirty="0"/>
              <a:t>http://www.grandviewresearch.com/industry-analysis/digital-patient-monitoring-devices-market</a:t>
            </a:r>
          </a:p>
          <a:p>
            <a:endParaRPr lang="en-IN" dirty="0"/>
          </a:p>
          <a:p>
            <a:r>
              <a:rPr lang="en-IN" dirty="0"/>
              <a:t>http://www.census.gov/content/dam/Census/library/publications/2016/demo/p95-16-1.pdf</a:t>
            </a:r>
          </a:p>
          <a:p>
            <a:r>
              <a:rPr lang="en-IN" dirty="0"/>
              <a:t>https://www.nia.nih.gov/newsroom/2016/03/worlds-older-population-grows-dramatically</a:t>
            </a:r>
          </a:p>
          <a:p>
            <a:endParaRPr lang="en-IN" dirty="0"/>
          </a:p>
          <a:p>
            <a:r>
              <a:rPr lang="en-IN" dirty="0"/>
              <a:t>http://americas.nttdata.com/Industries/Industries/Healthcare/~/media/Documents/White-Papers/Trends-in-Telehealth-White-Paper.pdf</a:t>
            </a:r>
          </a:p>
          <a:p>
            <a:r>
              <a:rPr lang="en-IN" dirty="0"/>
              <a:t>https://globenewswire.com/news-release/2016/06/16/849108/0/en/Global-Patient-Monitoring-Equipment-Device-markets-to-reach-26-2-billion-by-2022-Making-a-market-resurgence-due-to-Modular-structure-ResearchMoz.html</a:t>
            </a:r>
          </a:p>
          <a:p>
            <a:r>
              <a:rPr lang="en-IN" dirty="0"/>
              <a:t>http://www.prnewswire.com/news-releases/patient-monitoring-deviceequipmentsystem-market-worth-24762-million-usd-by-2020-565633001.html</a:t>
            </a:r>
          </a:p>
          <a:p>
            <a:r>
              <a:rPr lang="en-IN" dirty="0"/>
              <a:t>http://www.24x7mag.com/2015/07/global-patient-monitoring-systems-market-worth-31-4-billion-report-estimates/</a:t>
            </a:r>
          </a:p>
          <a:p>
            <a:r>
              <a:rPr lang="en-IN" dirty="0"/>
              <a:t>http://www.prnewswire.com/news-releases/patient-monitoring-deviceequipmentsystem-market-by-product-end-user---global-forecast-to-2020-300213927.html</a:t>
            </a:r>
          </a:p>
          <a:p>
            <a:endParaRPr lang="en-IN" dirty="0"/>
          </a:p>
        </p:txBody>
      </p:sp>
      <p:sp>
        <p:nvSpPr>
          <p:cNvPr id="4" name="Slide Number Placeholder 3"/>
          <p:cNvSpPr>
            <a:spLocks noGrp="1"/>
          </p:cNvSpPr>
          <p:nvPr>
            <p:ph type="sldNum" sz="quarter" idx="10"/>
          </p:nvPr>
        </p:nvSpPr>
        <p:spPr/>
        <p:txBody>
          <a:bodyPr/>
          <a:lstStyle/>
          <a:p>
            <a:fld id="{92B941C2-40B7-492C-9854-CB56941EFD8C}" type="slidenum">
              <a:rPr lang="en-IN" smtClean="0"/>
              <a:t>15</a:t>
            </a:fld>
            <a:endParaRPr lang="en-IN" dirty="0"/>
          </a:p>
        </p:txBody>
      </p:sp>
    </p:spTree>
    <p:extLst>
      <p:ext uri="{BB962C8B-B14F-4D97-AF65-F5344CB8AC3E}">
        <p14:creationId xmlns:p14="http://schemas.microsoft.com/office/powerpoint/2010/main" val="3197079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B941C2-40B7-492C-9854-CB56941EFD8C}" type="slidenum">
              <a:rPr lang="en-IN" smtClean="0"/>
              <a:t>16</a:t>
            </a:fld>
            <a:endParaRPr lang="en-IN" dirty="0"/>
          </a:p>
        </p:txBody>
      </p:sp>
    </p:spTree>
    <p:extLst>
      <p:ext uri="{BB962C8B-B14F-4D97-AF65-F5344CB8AC3E}">
        <p14:creationId xmlns:p14="http://schemas.microsoft.com/office/powerpoint/2010/main" val="1980055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http://www.prnewswire.com/news-releases/patient-monitoring-devices-global-markets-300293102.html</a:t>
            </a:r>
          </a:p>
          <a:p>
            <a:r>
              <a:rPr lang="en-IN" dirty="0"/>
              <a:t>http://www.marketsandmarkets.com/Market-Reports/patient-healthcare-monitoring-systems-devices-market-678.html</a:t>
            </a:r>
          </a:p>
          <a:p>
            <a:r>
              <a:rPr lang="en-IN" dirty="0"/>
              <a:t>http://www.grandviewresearch.com/industry-analysis/digital-patient-monitoring-devices-market</a:t>
            </a:r>
          </a:p>
          <a:p>
            <a:endParaRPr lang="en-IN" dirty="0"/>
          </a:p>
          <a:p>
            <a:r>
              <a:rPr lang="en-IN" dirty="0"/>
              <a:t>http://www.census.gov/content/dam/Census/library/publications/2016/demo/p95-16-1.pdf</a:t>
            </a:r>
          </a:p>
          <a:p>
            <a:r>
              <a:rPr lang="en-IN" dirty="0"/>
              <a:t>https://www.nia.nih.gov/newsroom/2016/03/worlds-older-population-grows-dramatically</a:t>
            </a:r>
          </a:p>
          <a:p>
            <a:endParaRPr lang="en-IN" dirty="0"/>
          </a:p>
          <a:p>
            <a:r>
              <a:rPr lang="en-IN" dirty="0"/>
              <a:t>http://americas.nttdata.com/Industries/Industries/Healthcare/~/media/Documents/White-Papers/Trends-in-Telehealth-White-Paper.pdf</a:t>
            </a:r>
          </a:p>
          <a:p>
            <a:r>
              <a:rPr lang="en-IN" dirty="0"/>
              <a:t>https://globenewswire.com/news-release/2016/06/16/849108/0/en/Global-Patient-Monitoring-Equipment-Device-markets-to-reach-26-2-billion-by-2022-Making-a-market-resurgence-due-to-Modular-structure-ResearchMoz.html</a:t>
            </a:r>
          </a:p>
          <a:p>
            <a:r>
              <a:rPr lang="en-IN" dirty="0"/>
              <a:t>http://www.prnewswire.com/news-releases/patient-monitoring-deviceequipmentsystem-market-worth-24762-million-usd-by-2020-565633001.html</a:t>
            </a:r>
          </a:p>
          <a:p>
            <a:r>
              <a:rPr lang="en-IN" dirty="0"/>
              <a:t>http://www.24x7mag.com/2015/07/global-patient-monitoring-systems-market-worth-31-4-billion-report-estimates/</a:t>
            </a:r>
          </a:p>
          <a:p>
            <a:r>
              <a:rPr lang="en-IN" dirty="0"/>
              <a:t>http://www.prnewswire.com/news-releases/patient-monitoring-deviceequipmentsystem-market-by-product-end-user---global-forecast-to-2020-300213927.html</a:t>
            </a:r>
          </a:p>
          <a:p>
            <a:endParaRPr lang="en-IN" dirty="0"/>
          </a:p>
        </p:txBody>
      </p:sp>
      <p:sp>
        <p:nvSpPr>
          <p:cNvPr id="4" name="Slide Number Placeholder 3"/>
          <p:cNvSpPr>
            <a:spLocks noGrp="1"/>
          </p:cNvSpPr>
          <p:nvPr>
            <p:ph type="sldNum" sz="quarter" idx="10"/>
          </p:nvPr>
        </p:nvSpPr>
        <p:spPr/>
        <p:txBody>
          <a:bodyPr/>
          <a:lstStyle/>
          <a:p>
            <a:fld id="{92B941C2-40B7-492C-9854-CB56941EFD8C}" type="slidenum">
              <a:rPr lang="en-IN" smtClean="0"/>
              <a:t>17</a:t>
            </a:fld>
            <a:endParaRPr lang="en-IN" dirty="0"/>
          </a:p>
        </p:txBody>
      </p:sp>
    </p:spTree>
    <p:extLst>
      <p:ext uri="{BB962C8B-B14F-4D97-AF65-F5344CB8AC3E}">
        <p14:creationId xmlns:p14="http://schemas.microsoft.com/office/powerpoint/2010/main" val="3359372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http://www.prnewswire.com/news-releases/patient-monitoring-devices-global-markets-300293102.html</a:t>
            </a:r>
          </a:p>
          <a:p>
            <a:r>
              <a:rPr lang="en-IN" dirty="0"/>
              <a:t>http://www.marketsandmarkets.com/Market-Reports/patient-healthcare-monitoring-systems-devices-market-678.html</a:t>
            </a:r>
          </a:p>
          <a:p>
            <a:r>
              <a:rPr lang="en-IN" dirty="0"/>
              <a:t>http://www.grandviewresearch.com/industry-analysis/digital-patient-monitoring-devices-market</a:t>
            </a:r>
          </a:p>
          <a:p>
            <a:endParaRPr lang="en-IN" dirty="0"/>
          </a:p>
          <a:p>
            <a:r>
              <a:rPr lang="en-IN" dirty="0"/>
              <a:t>http://www.census.gov/content/dam/Census/library/publications/2016/demo/p95-16-1.pdf</a:t>
            </a:r>
          </a:p>
          <a:p>
            <a:r>
              <a:rPr lang="en-IN" dirty="0"/>
              <a:t>https://www.nia.nih.gov/newsroom/2016/03/worlds-older-population-grows-dramatically</a:t>
            </a:r>
          </a:p>
          <a:p>
            <a:endParaRPr lang="en-IN" dirty="0"/>
          </a:p>
          <a:p>
            <a:r>
              <a:rPr lang="en-IN" dirty="0"/>
              <a:t>http://americas.nttdata.com/Industries/Industries/Healthcare/~/media/Documents/White-Papers/Trends-in-Telehealth-White-Paper.pdf</a:t>
            </a:r>
          </a:p>
          <a:p>
            <a:r>
              <a:rPr lang="en-IN" dirty="0"/>
              <a:t>https://globenewswire.com/news-release/2016/06/16/849108/0/en/Global-Patient-Monitoring-Equipment-Device-markets-to-reach-26-2-billion-by-2022-Making-a-market-resurgence-due-to-Modular-structure-ResearchMoz.html</a:t>
            </a:r>
          </a:p>
          <a:p>
            <a:r>
              <a:rPr lang="en-IN" dirty="0"/>
              <a:t>http://www.prnewswire.com/news-releases/patient-monitoring-deviceequipmentsystem-market-worth-24762-million-usd-by-2020-565633001.html</a:t>
            </a:r>
          </a:p>
          <a:p>
            <a:r>
              <a:rPr lang="en-IN" dirty="0"/>
              <a:t>http://www.24x7mag.com/2015/07/global-patient-monitoring-systems-market-worth-31-4-billion-report-estimates/</a:t>
            </a:r>
          </a:p>
          <a:p>
            <a:r>
              <a:rPr lang="en-IN" dirty="0"/>
              <a:t>http://www.prnewswire.com/news-releases/patient-monitoring-deviceequipmentsystem-market-by-product-end-user---global-forecast-to-2020-300213927.html</a:t>
            </a:r>
          </a:p>
          <a:p>
            <a:endParaRPr lang="en-IN" dirty="0"/>
          </a:p>
        </p:txBody>
      </p:sp>
      <p:sp>
        <p:nvSpPr>
          <p:cNvPr id="4" name="Slide Number Placeholder 3"/>
          <p:cNvSpPr>
            <a:spLocks noGrp="1"/>
          </p:cNvSpPr>
          <p:nvPr>
            <p:ph type="sldNum" sz="quarter" idx="10"/>
          </p:nvPr>
        </p:nvSpPr>
        <p:spPr/>
        <p:txBody>
          <a:bodyPr/>
          <a:lstStyle/>
          <a:p>
            <a:fld id="{92B941C2-40B7-492C-9854-CB56941EFD8C}" type="slidenum">
              <a:rPr lang="en-IN" smtClean="0"/>
              <a:t>18</a:t>
            </a:fld>
            <a:endParaRPr lang="en-IN" dirty="0"/>
          </a:p>
        </p:txBody>
      </p:sp>
    </p:spTree>
    <p:extLst>
      <p:ext uri="{BB962C8B-B14F-4D97-AF65-F5344CB8AC3E}">
        <p14:creationId xmlns:p14="http://schemas.microsoft.com/office/powerpoint/2010/main" val="1327604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http://www.prnewswire.com/news-releases/patient-monitoring-devices-global-markets-300293102.html</a:t>
            </a:r>
          </a:p>
          <a:p>
            <a:r>
              <a:rPr lang="en-IN" dirty="0"/>
              <a:t>http://www.marketsandmarkets.com/Market-Reports/patient-healthcare-monitoring-systems-devices-market-678.html</a:t>
            </a:r>
          </a:p>
          <a:p>
            <a:r>
              <a:rPr lang="en-IN" dirty="0"/>
              <a:t>http://www.grandviewresearch.com/industry-analysis/digital-patient-monitoring-devices-market</a:t>
            </a:r>
          </a:p>
          <a:p>
            <a:endParaRPr lang="en-IN" dirty="0"/>
          </a:p>
          <a:p>
            <a:r>
              <a:rPr lang="en-IN" dirty="0"/>
              <a:t>http://www.census.gov/content/dam/Census/library/publications/2016/demo/p95-16-1.pdf</a:t>
            </a:r>
          </a:p>
          <a:p>
            <a:r>
              <a:rPr lang="en-IN" dirty="0"/>
              <a:t>https://www.nia.nih.gov/newsroom/2016/03/worlds-older-population-grows-dramatically</a:t>
            </a:r>
          </a:p>
          <a:p>
            <a:endParaRPr lang="en-IN" dirty="0"/>
          </a:p>
          <a:p>
            <a:r>
              <a:rPr lang="en-IN" dirty="0"/>
              <a:t>http://americas.nttdata.com/Industries/Industries/Healthcare/~/media/Documents/White-Papers/Trends-in-Telehealth-White-Paper.pdf</a:t>
            </a:r>
          </a:p>
          <a:p>
            <a:r>
              <a:rPr lang="en-IN" dirty="0"/>
              <a:t>https://globenewswire.com/news-release/2016/06/16/849108/0/en/Global-Patient-Monitoring-Equipment-Device-markets-to-reach-26-2-billion-by-2022-Making-a-market-resurgence-due-to-Modular-structure-ResearchMoz.html</a:t>
            </a:r>
          </a:p>
          <a:p>
            <a:r>
              <a:rPr lang="en-IN" dirty="0"/>
              <a:t>http://www.prnewswire.com/news-releases/patient-monitoring-deviceequipmentsystem-market-worth-24762-million-usd-by-2020-565633001.html</a:t>
            </a:r>
          </a:p>
          <a:p>
            <a:r>
              <a:rPr lang="en-IN" dirty="0"/>
              <a:t>http://www.24x7mag.com/2015/07/global-patient-monitoring-systems-market-worth-31-4-billion-report-estimates/</a:t>
            </a:r>
          </a:p>
          <a:p>
            <a:r>
              <a:rPr lang="en-IN" dirty="0"/>
              <a:t>http://www.prnewswire.com/news-releases/patient-monitoring-deviceequipmentsystem-market-by-product-end-user---global-forecast-to-2020-300213927.html</a:t>
            </a:r>
          </a:p>
          <a:p>
            <a:endParaRPr lang="en-IN" dirty="0"/>
          </a:p>
        </p:txBody>
      </p:sp>
      <p:sp>
        <p:nvSpPr>
          <p:cNvPr id="4" name="Slide Number Placeholder 3"/>
          <p:cNvSpPr>
            <a:spLocks noGrp="1"/>
          </p:cNvSpPr>
          <p:nvPr>
            <p:ph type="sldNum" sz="quarter" idx="10"/>
          </p:nvPr>
        </p:nvSpPr>
        <p:spPr/>
        <p:txBody>
          <a:bodyPr/>
          <a:lstStyle/>
          <a:p>
            <a:fld id="{92B941C2-40B7-492C-9854-CB56941EFD8C}" type="slidenum">
              <a:rPr lang="en-IN" smtClean="0"/>
              <a:t>19</a:t>
            </a:fld>
            <a:endParaRPr lang="en-IN" dirty="0"/>
          </a:p>
        </p:txBody>
      </p:sp>
    </p:spTree>
    <p:extLst>
      <p:ext uri="{BB962C8B-B14F-4D97-AF65-F5344CB8AC3E}">
        <p14:creationId xmlns:p14="http://schemas.microsoft.com/office/powerpoint/2010/main" val="3473354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B941C2-40B7-492C-9854-CB56941EFD8C}" type="slidenum">
              <a:rPr lang="en-IN" smtClean="0"/>
              <a:t>2</a:t>
            </a:fld>
            <a:endParaRPr lang="en-IN" dirty="0"/>
          </a:p>
        </p:txBody>
      </p:sp>
    </p:spTree>
    <p:extLst>
      <p:ext uri="{BB962C8B-B14F-4D97-AF65-F5344CB8AC3E}">
        <p14:creationId xmlns:p14="http://schemas.microsoft.com/office/powerpoint/2010/main" val="3820580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http://www.prnewswire.com/news-releases/patient-monitoring-devices-global-markets-300293102.html</a:t>
            </a:r>
          </a:p>
          <a:p>
            <a:r>
              <a:rPr lang="en-IN" dirty="0"/>
              <a:t>http://www.marketsandmarkets.com/Market-Reports/patient-healthcare-monitoring-systems-devices-market-678.html</a:t>
            </a:r>
          </a:p>
          <a:p>
            <a:r>
              <a:rPr lang="en-IN" dirty="0"/>
              <a:t>http://www.grandviewresearch.com/industry-analysis/digital-patient-monitoring-devices-market</a:t>
            </a:r>
          </a:p>
          <a:p>
            <a:endParaRPr lang="en-IN" dirty="0"/>
          </a:p>
          <a:p>
            <a:r>
              <a:rPr lang="en-IN" dirty="0"/>
              <a:t>http://www.census.gov/content/dam/Census/library/publications/2016/demo/p95-16-1.pdf</a:t>
            </a:r>
          </a:p>
          <a:p>
            <a:r>
              <a:rPr lang="en-IN" dirty="0"/>
              <a:t>https://www.nia.nih.gov/newsroom/2016/03/worlds-older-population-grows-dramatically</a:t>
            </a:r>
          </a:p>
          <a:p>
            <a:endParaRPr lang="en-IN" dirty="0"/>
          </a:p>
          <a:p>
            <a:r>
              <a:rPr lang="en-IN" dirty="0"/>
              <a:t>http://americas.nttdata.com/Industries/Industries/Healthcare/~/media/Documents/White-Papers/Trends-in-Telehealth-White-Paper.pdf</a:t>
            </a:r>
          </a:p>
          <a:p>
            <a:r>
              <a:rPr lang="en-IN" dirty="0"/>
              <a:t>https://globenewswire.com/news-release/2016/06/16/849108/0/en/Global-Patient-Monitoring-Equipment-Device-markets-to-reach-26-2-billion-by-2022-Making-a-market-resurgence-due-to-Modular-structure-ResearchMoz.html</a:t>
            </a:r>
          </a:p>
          <a:p>
            <a:r>
              <a:rPr lang="en-IN" dirty="0"/>
              <a:t>http://www.prnewswire.com/news-releases/patient-monitoring-deviceequipmentsystem-market-worth-24762-million-usd-by-2020-565633001.html</a:t>
            </a:r>
          </a:p>
          <a:p>
            <a:r>
              <a:rPr lang="en-IN" dirty="0"/>
              <a:t>http://www.24x7mag.com/2015/07/global-patient-monitoring-systems-market-worth-31-4-billion-report-estimates/</a:t>
            </a:r>
          </a:p>
          <a:p>
            <a:r>
              <a:rPr lang="en-IN" dirty="0"/>
              <a:t>http://www.prnewswire.com/news-releases/patient-monitoring-deviceequipmentsystem-market-by-product-end-user---global-forecast-to-2020-300213927.html</a:t>
            </a:r>
          </a:p>
          <a:p>
            <a:endParaRPr lang="en-IN" dirty="0"/>
          </a:p>
        </p:txBody>
      </p:sp>
      <p:sp>
        <p:nvSpPr>
          <p:cNvPr id="4" name="Slide Number Placeholder 3"/>
          <p:cNvSpPr>
            <a:spLocks noGrp="1"/>
          </p:cNvSpPr>
          <p:nvPr>
            <p:ph type="sldNum" sz="quarter" idx="10"/>
          </p:nvPr>
        </p:nvSpPr>
        <p:spPr/>
        <p:txBody>
          <a:bodyPr/>
          <a:lstStyle/>
          <a:p>
            <a:fld id="{92B941C2-40B7-492C-9854-CB56941EFD8C}" type="slidenum">
              <a:rPr lang="en-IN" smtClean="0"/>
              <a:t>20</a:t>
            </a:fld>
            <a:endParaRPr lang="en-IN" dirty="0"/>
          </a:p>
        </p:txBody>
      </p:sp>
    </p:spTree>
    <p:extLst>
      <p:ext uri="{BB962C8B-B14F-4D97-AF65-F5344CB8AC3E}">
        <p14:creationId xmlns:p14="http://schemas.microsoft.com/office/powerpoint/2010/main" val="515177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http://www.prnewswire.com/news-releases/patient-monitoring-devices-global-markets-300293102.html</a:t>
            </a:r>
          </a:p>
          <a:p>
            <a:r>
              <a:rPr lang="en-IN" dirty="0"/>
              <a:t>http://www.marketsandmarkets.com/Market-Reports/patient-healthcare-monitoring-systems-devices-market-678.html</a:t>
            </a:r>
          </a:p>
          <a:p>
            <a:r>
              <a:rPr lang="en-IN" dirty="0"/>
              <a:t>http://www.grandviewresearch.com/industry-analysis/digital-patient-monitoring-devices-market</a:t>
            </a:r>
          </a:p>
          <a:p>
            <a:endParaRPr lang="en-IN" dirty="0"/>
          </a:p>
          <a:p>
            <a:r>
              <a:rPr lang="en-IN" dirty="0"/>
              <a:t>http://www.census.gov/content/dam/Census/library/publications/2016/demo/p95-16-1.pdf</a:t>
            </a:r>
          </a:p>
          <a:p>
            <a:r>
              <a:rPr lang="en-IN" dirty="0"/>
              <a:t>https://www.nia.nih.gov/newsroom/2016/03/worlds-older-population-grows-dramatically</a:t>
            </a:r>
          </a:p>
          <a:p>
            <a:endParaRPr lang="en-IN" dirty="0"/>
          </a:p>
          <a:p>
            <a:r>
              <a:rPr lang="en-IN" dirty="0"/>
              <a:t>http://americas.nttdata.com/Industries/Industries/Healthcare/~/media/Documents/White-Papers/Trends-in-Telehealth-White-Paper.pdf</a:t>
            </a:r>
          </a:p>
          <a:p>
            <a:r>
              <a:rPr lang="en-IN" dirty="0"/>
              <a:t>https://globenewswire.com/news-release/2016/06/16/849108/0/en/Global-Patient-Monitoring-Equipment-Device-markets-to-reach-26-2-billion-by-2022-Making-a-market-resurgence-due-to-Modular-structure-ResearchMoz.html</a:t>
            </a:r>
          </a:p>
          <a:p>
            <a:r>
              <a:rPr lang="en-IN" dirty="0"/>
              <a:t>http://www.prnewswire.com/news-releases/patient-monitoring-deviceequipmentsystem-market-worth-24762-million-usd-by-2020-565633001.html</a:t>
            </a:r>
          </a:p>
          <a:p>
            <a:r>
              <a:rPr lang="en-IN" dirty="0"/>
              <a:t>http://www.24x7mag.com/2015/07/global-patient-monitoring-systems-market-worth-31-4-billion-report-estimates/</a:t>
            </a:r>
          </a:p>
          <a:p>
            <a:r>
              <a:rPr lang="en-IN" dirty="0"/>
              <a:t>http://www.prnewswire.com/news-releases/patient-monitoring-deviceequipmentsystem-market-by-product-end-user---global-forecast-to-2020-300213927.html</a:t>
            </a:r>
          </a:p>
          <a:p>
            <a:endParaRPr lang="en-IN" dirty="0"/>
          </a:p>
        </p:txBody>
      </p:sp>
      <p:sp>
        <p:nvSpPr>
          <p:cNvPr id="4" name="Slide Number Placeholder 3"/>
          <p:cNvSpPr>
            <a:spLocks noGrp="1"/>
          </p:cNvSpPr>
          <p:nvPr>
            <p:ph type="sldNum" sz="quarter" idx="10"/>
          </p:nvPr>
        </p:nvSpPr>
        <p:spPr/>
        <p:txBody>
          <a:bodyPr/>
          <a:lstStyle/>
          <a:p>
            <a:fld id="{92B941C2-40B7-492C-9854-CB56941EFD8C}" type="slidenum">
              <a:rPr lang="en-IN" smtClean="0"/>
              <a:t>21</a:t>
            </a:fld>
            <a:endParaRPr lang="en-IN" dirty="0"/>
          </a:p>
        </p:txBody>
      </p:sp>
    </p:spTree>
    <p:extLst>
      <p:ext uri="{BB962C8B-B14F-4D97-AF65-F5344CB8AC3E}">
        <p14:creationId xmlns:p14="http://schemas.microsoft.com/office/powerpoint/2010/main" val="1761579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309035-2A4D-4DEF-8CB7-762938914367}" type="slidenum">
              <a:rPr lang="en-US" smtClean="0"/>
              <a:pPr/>
              <a:t>22</a:t>
            </a:fld>
            <a:endParaRPr lang="en-US" dirty="0"/>
          </a:p>
        </p:txBody>
      </p:sp>
    </p:spTree>
    <p:extLst>
      <p:ext uri="{BB962C8B-B14F-4D97-AF65-F5344CB8AC3E}">
        <p14:creationId xmlns:p14="http://schemas.microsoft.com/office/powerpoint/2010/main" val="1321774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B941C2-40B7-492C-9854-CB56941EFD8C}" type="slidenum">
              <a:rPr lang="en-IN" smtClean="0"/>
              <a:t>3</a:t>
            </a:fld>
            <a:endParaRPr lang="en-IN" dirty="0"/>
          </a:p>
        </p:txBody>
      </p:sp>
    </p:spTree>
    <p:extLst>
      <p:ext uri="{BB962C8B-B14F-4D97-AF65-F5344CB8AC3E}">
        <p14:creationId xmlns:p14="http://schemas.microsoft.com/office/powerpoint/2010/main" val="625812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B941C2-40B7-492C-9854-CB56941EFD8C}" type="slidenum">
              <a:rPr lang="en-IN" smtClean="0"/>
              <a:t>4</a:t>
            </a:fld>
            <a:endParaRPr lang="en-IN" dirty="0"/>
          </a:p>
        </p:txBody>
      </p:sp>
    </p:spTree>
    <p:extLst>
      <p:ext uri="{BB962C8B-B14F-4D97-AF65-F5344CB8AC3E}">
        <p14:creationId xmlns:p14="http://schemas.microsoft.com/office/powerpoint/2010/main" val="2399088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http://www.prnewswire.com/news-releases/patient-monitoring-devices-global-markets-300293102.html</a:t>
            </a:r>
          </a:p>
          <a:p>
            <a:r>
              <a:rPr lang="en-IN" dirty="0"/>
              <a:t>http://www.marketsandmarkets.com/Market-Reports/patient-healthcare-monitoring-systems-devices-market-678.html</a:t>
            </a:r>
          </a:p>
          <a:p>
            <a:r>
              <a:rPr lang="en-IN" dirty="0"/>
              <a:t>http://www.grandviewresearch.com/industry-analysis/digital-patient-monitoring-devices-market</a:t>
            </a:r>
          </a:p>
          <a:p>
            <a:endParaRPr lang="en-IN" dirty="0"/>
          </a:p>
          <a:p>
            <a:r>
              <a:rPr lang="en-IN" dirty="0"/>
              <a:t>http://www.census.gov/content/dam/Census/library/publications/2016/demo/p95-16-1.pdf</a:t>
            </a:r>
          </a:p>
          <a:p>
            <a:r>
              <a:rPr lang="en-IN" dirty="0"/>
              <a:t>https://www.nia.nih.gov/newsroom/2016/03/worlds-older-population-grows-dramatically</a:t>
            </a:r>
          </a:p>
          <a:p>
            <a:endParaRPr lang="en-IN" dirty="0"/>
          </a:p>
          <a:p>
            <a:r>
              <a:rPr lang="en-IN" dirty="0"/>
              <a:t>http://americas.nttdata.com/Industries/Industries/Healthcare/~/media/Documents/White-Papers/Trends-in-Telehealth-White-Paper.pdf</a:t>
            </a:r>
          </a:p>
          <a:p>
            <a:r>
              <a:rPr lang="en-IN" dirty="0"/>
              <a:t>https://globenewswire.com/news-release/2016/06/16/849108/0/en/Global-Patient-Monitoring-Equipment-Device-markets-to-reach-26-2-billion-by-2022-Making-a-market-resurgence-due-to-Modular-structure-ResearchMoz.html</a:t>
            </a:r>
          </a:p>
          <a:p>
            <a:r>
              <a:rPr lang="en-IN" dirty="0"/>
              <a:t>http://www.prnewswire.com/news-releases/patient-monitoring-deviceequipmentsystem-market-worth-24762-million-usd-by-2020-565633001.html</a:t>
            </a:r>
          </a:p>
          <a:p>
            <a:r>
              <a:rPr lang="en-IN" dirty="0"/>
              <a:t>http://www.24x7mag.com/2015/07/global-patient-monitoring-systems-market-worth-31-4-billion-report-estimates/</a:t>
            </a:r>
          </a:p>
          <a:p>
            <a:r>
              <a:rPr lang="en-IN" dirty="0"/>
              <a:t>http://www.prnewswire.com/news-releases/patient-monitoring-deviceequipmentsystem-market-by-product-end-user---global-forecast-to-2020-300213927.html</a:t>
            </a:r>
          </a:p>
          <a:p>
            <a:endParaRPr lang="en-IN" dirty="0"/>
          </a:p>
        </p:txBody>
      </p:sp>
      <p:sp>
        <p:nvSpPr>
          <p:cNvPr id="4" name="Slide Number Placeholder 3"/>
          <p:cNvSpPr>
            <a:spLocks noGrp="1"/>
          </p:cNvSpPr>
          <p:nvPr>
            <p:ph type="sldNum" sz="quarter" idx="10"/>
          </p:nvPr>
        </p:nvSpPr>
        <p:spPr/>
        <p:txBody>
          <a:bodyPr/>
          <a:lstStyle/>
          <a:p>
            <a:fld id="{92B941C2-40B7-492C-9854-CB56941EFD8C}" type="slidenum">
              <a:rPr lang="en-IN" smtClean="0"/>
              <a:t>5</a:t>
            </a:fld>
            <a:endParaRPr lang="en-IN" dirty="0"/>
          </a:p>
        </p:txBody>
      </p:sp>
    </p:spTree>
    <p:extLst>
      <p:ext uri="{BB962C8B-B14F-4D97-AF65-F5344CB8AC3E}">
        <p14:creationId xmlns:p14="http://schemas.microsoft.com/office/powerpoint/2010/main" val="2777319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http://www.prnewswire.com/news-releases/patient-monitoring-devices-global-markets-300293102.html</a:t>
            </a:r>
          </a:p>
          <a:p>
            <a:r>
              <a:rPr lang="en-IN" dirty="0"/>
              <a:t>http://www.marketsandmarkets.com/Market-Reports/patient-healthcare-monitoring-systems-devices-market-678.html</a:t>
            </a:r>
          </a:p>
          <a:p>
            <a:r>
              <a:rPr lang="en-IN" dirty="0"/>
              <a:t>http://www.grandviewresearch.com/industry-analysis/digital-patient-monitoring-devices-market</a:t>
            </a:r>
          </a:p>
          <a:p>
            <a:endParaRPr lang="en-IN" dirty="0"/>
          </a:p>
          <a:p>
            <a:r>
              <a:rPr lang="en-IN" dirty="0"/>
              <a:t>http://www.census.gov/content/dam/Census/library/publications/2016/demo/p95-16-1.pdf</a:t>
            </a:r>
          </a:p>
          <a:p>
            <a:r>
              <a:rPr lang="en-IN" dirty="0"/>
              <a:t>https://www.nia.nih.gov/newsroom/2016/03/worlds-older-population-grows-dramatically</a:t>
            </a:r>
          </a:p>
          <a:p>
            <a:endParaRPr lang="en-IN" dirty="0"/>
          </a:p>
          <a:p>
            <a:r>
              <a:rPr lang="en-IN" dirty="0"/>
              <a:t>http://americas.nttdata.com/Industries/Industries/Healthcare/~/media/Documents/White-Papers/Trends-in-Telehealth-White-Paper.pdf</a:t>
            </a:r>
          </a:p>
          <a:p>
            <a:r>
              <a:rPr lang="en-IN" dirty="0"/>
              <a:t>https://globenewswire.com/news-release/2016/06/16/849108/0/en/Global-Patient-Monitoring-Equipment-Device-markets-to-reach-26-2-billion-by-2022-Making-a-market-resurgence-due-to-Modular-structure-ResearchMoz.html</a:t>
            </a:r>
          </a:p>
          <a:p>
            <a:r>
              <a:rPr lang="en-IN" dirty="0"/>
              <a:t>http://www.prnewswire.com/news-releases/patient-monitoring-deviceequipmentsystem-market-worth-24762-million-usd-by-2020-565633001.html</a:t>
            </a:r>
          </a:p>
          <a:p>
            <a:r>
              <a:rPr lang="en-IN" dirty="0"/>
              <a:t>http://www.24x7mag.com/2015/07/global-patient-monitoring-systems-market-worth-31-4-billion-report-estimates/</a:t>
            </a:r>
          </a:p>
          <a:p>
            <a:r>
              <a:rPr lang="en-IN" dirty="0"/>
              <a:t>http://www.prnewswire.com/news-releases/patient-monitoring-deviceequipmentsystem-market-by-product-end-user---global-forecast-to-2020-300213927.html</a:t>
            </a:r>
          </a:p>
          <a:p>
            <a:endParaRPr lang="en-IN" dirty="0"/>
          </a:p>
        </p:txBody>
      </p:sp>
      <p:sp>
        <p:nvSpPr>
          <p:cNvPr id="4" name="Slide Number Placeholder 3"/>
          <p:cNvSpPr>
            <a:spLocks noGrp="1"/>
          </p:cNvSpPr>
          <p:nvPr>
            <p:ph type="sldNum" sz="quarter" idx="10"/>
          </p:nvPr>
        </p:nvSpPr>
        <p:spPr/>
        <p:txBody>
          <a:bodyPr/>
          <a:lstStyle/>
          <a:p>
            <a:fld id="{92B941C2-40B7-492C-9854-CB56941EFD8C}" type="slidenum">
              <a:rPr lang="en-IN" smtClean="0"/>
              <a:t>6</a:t>
            </a:fld>
            <a:endParaRPr lang="en-IN" dirty="0"/>
          </a:p>
        </p:txBody>
      </p:sp>
    </p:spTree>
    <p:extLst>
      <p:ext uri="{BB962C8B-B14F-4D97-AF65-F5344CB8AC3E}">
        <p14:creationId xmlns:p14="http://schemas.microsoft.com/office/powerpoint/2010/main" val="2372705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B941C2-40B7-492C-9854-CB56941EFD8C}" type="slidenum">
              <a:rPr lang="en-IN" smtClean="0"/>
              <a:t>7</a:t>
            </a:fld>
            <a:endParaRPr lang="en-IN" dirty="0"/>
          </a:p>
        </p:txBody>
      </p:sp>
    </p:spTree>
    <p:extLst>
      <p:ext uri="{BB962C8B-B14F-4D97-AF65-F5344CB8AC3E}">
        <p14:creationId xmlns:p14="http://schemas.microsoft.com/office/powerpoint/2010/main" val="2636499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http://www.prnewswire.com/news-releases/patient-monitoring-devices-global-markets-300293102.html</a:t>
            </a:r>
          </a:p>
          <a:p>
            <a:r>
              <a:rPr lang="en-IN" dirty="0"/>
              <a:t>http://www.marketsandmarkets.com/Market-Reports/patient-healthcare-monitoring-systems-devices-market-678.html</a:t>
            </a:r>
          </a:p>
          <a:p>
            <a:r>
              <a:rPr lang="en-IN" dirty="0"/>
              <a:t>http://www.grandviewresearch.com/industry-analysis/digital-patient-monitoring-devices-market</a:t>
            </a:r>
          </a:p>
          <a:p>
            <a:endParaRPr lang="en-IN" dirty="0"/>
          </a:p>
          <a:p>
            <a:r>
              <a:rPr lang="en-IN" dirty="0"/>
              <a:t>http://www.census.gov/content/dam/Census/library/publications/2016/demo/p95-16-1.pdf</a:t>
            </a:r>
          </a:p>
          <a:p>
            <a:r>
              <a:rPr lang="en-IN" dirty="0"/>
              <a:t>https://www.nia.nih.gov/newsroom/2016/03/worlds-older-population-grows-dramatically</a:t>
            </a:r>
          </a:p>
          <a:p>
            <a:endParaRPr lang="en-IN" dirty="0"/>
          </a:p>
          <a:p>
            <a:r>
              <a:rPr lang="en-IN" dirty="0"/>
              <a:t>http://americas.nttdata.com/Industries/Industries/Healthcare/~/media/Documents/White-Papers/Trends-in-Telehealth-White-Paper.pdf</a:t>
            </a:r>
          </a:p>
          <a:p>
            <a:r>
              <a:rPr lang="en-IN" dirty="0"/>
              <a:t>https://globenewswire.com/news-release/2016/06/16/849108/0/en/Global-Patient-Monitoring-Equipment-Device-markets-to-reach-26-2-billion-by-2022-Making-a-market-resurgence-due-to-Modular-structure-ResearchMoz.html</a:t>
            </a:r>
          </a:p>
          <a:p>
            <a:r>
              <a:rPr lang="en-IN" dirty="0"/>
              <a:t>http://www.prnewswire.com/news-releases/patient-monitoring-deviceequipmentsystem-market-worth-24762-million-usd-by-2020-565633001.html</a:t>
            </a:r>
          </a:p>
          <a:p>
            <a:r>
              <a:rPr lang="en-IN" dirty="0"/>
              <a:t>http://www.24x7mag.com/2015/07/global-patient-monitoring-systems-market-worth-31-4-billion-report-estimates/</a:t>
            </a:r>
          </a:p>
          <a:p>
            <a:r>
              <a:rPr lang="en-IN" dirty="0"/>
              <a:t>http://www.prnewswire.com/news-releases/patient-monitoring-deviceequipmentsystem-market-by-product-end-user---global-forecast-to-2020-300213927.html</a:t>
            </a:r>
          </a:p>
          <a:p>
            <a:endParaRPr lang="en-IN" dirty="0"/>
          </a:p>
        </p:txBody>
      </p:sp>
      <p:sp>
        <p:nvSpPr>
          <p:cNvPr id="4" name="Slide Number Placeholder 3"/>
          <p:cNvSpPr>
            <a:spLocks noGrp="1"/>
          </p:cNvSpPr>
          <p:nvPr>
            <p:ph type="sldNum" sz="quarter" idx="10"/>
          </p:nvPr>
        </p:nvSpPr>
        <p:spPr/>
        <p:txBody>
          <a:bodyPr/>
          <a:lstStyle/>
          <a:p>
            <a:fld id="{92B941C2-40B7-492C-9854-CB56941EFD8C}" type="slidenum">
              <a:rPr lang="en-IN" smtClean="0"/>
              <a:t>8</a:t>
            </a:fld>
            <a:endParaRPr lang="en-IN" dirty="0"/>
          </a:p>
        </p:txBody>
      </p:sp>
    </p:spTree>
    <p:extLst>
      <p:ext uri="{BB962C8B-B14F-4D97-AF65-F5344CB8AC3E}">
        <p14:creationId xmlns:p14="http://schemas.microsoft.com/office/powerpoint/2010/main" val="1381723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http://www.prnewswire.com/news-releases/patient-monitoring-devices-global-markets-300293102.html</a:t>
            </a:r>
          </a:p>
          <a:p>
            <a:r>
              <a:rPr lang="en-IN" dirty="0"/>
              <a:t>http://www.marketsandmarkets.com/Market-Reports/patient-healthcare-monitoring-systems-devices-market-678.html</a:t>
            </a:r>
          </a:p>
          <a:p>
            <a:r>
              <a:rPr lang="en-IN" dirty="0"/>
              <a:t>http://www.grandviewresearch.com/industry-analysis/digital-patient-monitoring-devices-market</a:t>
            </a:r>
          </a:p>
          <a:p>
            <a:endParaRPr lang="en-IN" dirty="0"/>
          </a:p>
          <a:p>
            <a:r>
              <a:rPr lang="en-IN" dirty="0"/>
              <a:t>http://www.census.gov/content/dam/Census/library/publications/2016/demo/p95-16-1.pdf</a:t>
            </a:r>
          </a:p>
          <a:p>
            <a:r>
              <a:rPr lang="en-IN" dirty="0"/>
              <a:t>https://www.nia.nih.gov/newsroom/2016/03/worlds-older-population-grows-dramatically</a:t>
            </a:r>
          </a:p>
          <a:p>
            <a:endParaRPr lang="en-IN" dirty="0"/>
          </a:p>
          <a:p>
            <a:r>
              <a:rPr lang="en-IN" dirty="0"/>
              <a:t>http://americas.nttdata.com/Industries/Industries/Healthcare/~/media/Documents/White-Papers/Trends-in-Telehealth-White-Paper.pdf</a:t>
            </a:r>
          </a:p>
          <a:p>
            <a:r>
              <a:rPr lang="en-IN" dirty="0"/>
              <a:t>https://globenewswire.com/news-release/2016/06/16/849108/0/en/Global-Patient-Monitoring-Equipment-Device-markets-to-reach-26-2-billion-by-2022-Making-a-market-resurgence-due-to-Modular-structure-ResearchMoz.html</a:t>
            </a:r>
          </a:p>
          <a:p>
            <a:r>
              <a:rPr lang="en-IN" dirty="0"/>
              <a:t>http://www.prnewswire.com/news-releases/patient-monitoring-deviceequipmentsystem-market-worth-24762-million-usd-by-2020-565633001.html</a:t>
            </a:r>
          </a:p>
          <a:p>
            <a:r>
              <a:rPr lang="en-IN" dirty="0"/>
              <a:t>http://www.24x7mag.com/2015/07/global-patient-monitoring-systems-market-worth-31-4-billion-report-estimates/</a:t>
            </a:r>
          </a:p>
          <a:p>
            <a:r>
              <a:rPr lang="en-IN" dirty="0"/>
              <a:t>http://www.prnewswire.com/news-releases/patient-monitoring-deviceequipmentsystem-market-by-product-end-user---global-forecast-to-2020-300213927.html</a:t>
            </a:r>
          </a:p>
          <a:p>
            <a:endParaRPr lang="en-IN" dirty="0"/>
          </a:p>
        </p:txBody>
      </p:sp>
      <p:sp>
        <p:nvSpPr>
          <p:cNvPr id="4" name="Slide Number Placeholder 3"/>
          <p:cNvSpPr>
            <a:spLocks noGrp="1"/>
          </p:cNvSpPr>
          <p:nvPr>
            <p:ph type="sldNum" sz="quarter" idx="10"/>
          </p:nvPr>
        </p:nvSpPr>
        <p:spPr/>
        <p:txBody>
          <a:bodyPr/>
          <a:lstStyle/>
          <a:p>
            <a:fld id="{92B941C2-40B7-492C-9854-CB56941EFD8C}" type="slidenum">
              <a:rPr lang="en-IN" smtClean="0"/>
              <a:t>9</a:t>
            </a:fld>
            <a:endParaRPr lang="en-IN" dirty="0"/>
          </a:p>
        </p:txBody>
      </p:sp>
    </p:spTree>
    <p:extLst>
      <p:ext uri="{BB962C8B-B14F-4D97-AF65-F5344CB8AC3E}">
        <p14:creationId xmlns:p14="http://schemas.microsoft.com/office/powerpoint/2010/main" val="378673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DF47E67-3B65-40F5-9FBD-9089875E5849}" type="datetimeFigureOut">
              <a:rPr lang="en-IN" smtClean="0"/>
              <a:t>06-04-2021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17554B-F962-4DE8-BE73-024556793F14}" type="slidenum">
              <a:rPr lang="en-IN" smtClean="0"/>
              <a:t>‹#›</a:t>
            </a:fld>
            <a:endParaRPr lang="en-IN" dirty="0"/>
          </a:p>
        </p:txBody>
      </p:sp>
    </p:spTree>
    <p:extLst>
      <p:ext uri="{BB962C8B-B14F-4D97-AF65-F5344CB8AC3E}">
        <p14:creationId xmlns:p14="http://schemas.microsoft.com/office/powerpoint/2010/main" val="3209463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F47E67-3B65-40F5-9FBD-9089875E5849}" type="datetimeFigureOut">
              <a:rPr lang="en-IN" smtClean="0"/>
              <a:t>06-04-2021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17554B-F962-4DE8-BE73-024556793F14}" type="slidenum">
              <a:rPr lang="en-IN" smtClean="0"/>
              <a:t>‹#›</a:t>
            </a:fld>
            <a:endParaRPr lang="en-IN" dirty="0"/>
          </a:p>
        </p:txBody>
      </p:sp>
    </p:spTree>
    <p:extLst>
      <p:ext uri="{BB962C8B-B14F-4D97-AF65-F5344CB8AC3E}">
        <p14:creationId xmlns:p14="http://schemas.microsoft.com/office/powerpoint/2010/main" val="858393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F47E67-3B65-40F5-9FBD-9089875E5849}" type="datetimeFigureOut">
              <a:rPr lang="en-IN" smtClean="0"/>
              <a:t>06-04-2021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17554B-F962-4DE8-BE73-024556793F14}" type="slidenum">
              <a:rPr lang="en-IN" smtClean="0"/>
              <a:t>‹#›</a:t>
            </a:fld>
            <a:endParaRPr lang="en-IN" dirty="0"/>
          </a:p>
        </p:txBody>
      </p:sp>
    </p:spTree>
    <p:extLst>
      <p:ext uri="{BB962C8B-B14F-4D97-AF65-F5344CB8AC3E}">
        <p14:creationId xmlns:p14="http://schemas.microsoft.com/office/powerpoint/2010/main" val="2456846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F47E67-3B65-40F5-9FBD-9089875E5849}" type="datetimeFigureOut">
              <a:rPr lang="en-IN" smtClean="0"/>
              <a:t>06-04-2021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17554B-F962-4DE8-BE73-024556793F14}" type="slidenum">
              <a:rPr lang="en-IN" smtClean="0"/>
              <a:t>‹#›</a:t>
            </a:fld>
            <a:endParaRPr lang="en-IN" dirty="0"/>
          </a:p>
        </p:txBody>
      </p:sp>
    </p:spTree>
    <p:extLst>
      <p:ext uri="{BB962C8B-B14F-4D97-AF65-F5344CB8AC3E}">
        <p14:creationId xmlns:p14="http://schemas.microsoft.com/office/powerpoint/2010/main" val="184157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47E67-3B65-40F5-9FBD-9089875E5849}" type="datetimeFigureOut">
              <a:rPr lang="en-IN" smtClean="0"/>
              <a:t>06-04-2021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17554B-F962-4DE8-BE73-024556793F14}" type="slidenum">
              <a:rPr lang="en-IN" smtClean="0"/>
              <a:t>‹#›</a:t>
            </a:fld>
            <a:endParaRPr lang="en-IN" dirty="0"/>
          </a:p>
        </p:txBody>
      </p:sp>
    </p:spTree>
    <p:extLst>
      <p:ext uri="{BB962C8B-B14F-4D97-AF65-F5344CB8AC3E}">
        <p14:creationId xmlns:p14="http://schemas.microsoft.com/office/powerpoint/2010/main" val="338394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DF47E67-3B65-40F5-9FBD-9089875E5849}" type="datetimeFigureOut">
              <a:rPr lang="en-IN" smtClean="0"/>
              <a:t>06-04-2021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817554B-F962-4DE8-BE73-024556793F14}" type="slidenum">
              <a:rPr lang="en-IN" smtClean="0"/>
              <a:t>‹#›</a:t>
            </a:fld>
            <a:endParaRPr lang="en-IN" dirty="0"/>
          </a:p>
        </p:txBody>
      </p:sp>
    </p:spTree>
    <p:extLst>
      <p:ext uri="{BB962C8B-B14F-4D97-AF65-F5344CB8AC3E}">
        <p14:creationId xmlns:p14="http://schemas.microsoft.com/office/powerpoint/2010/main" val="148744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DF47E67-3B65-40F5-9FBD-9089875E5849}" type="datetimeFigureOut">
              <a:rPr lang="en-IN" smtClean="0"/>
              <a:t>06-04-2021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817554B-F962-4DE8-BE73-024556793F14}" type="slidenum">
              <a:rPr lang="en-IN" smtClean="0"/>
              <a:t>‹#›</a:t>
            </a:fld>
            <a:endParaRPr lang="en-IN" dirty="0"/>
          </a:p>
        </p:txBody>
      </p:sp>
    </p:spTree>
    <p:extLst>
      <p:ext uri="{BB962C8B-B14F-4D97-AF65-F5344CB8AC3E}">
        <p14:creationId xmlns:p14="http://schemas.microsoft.com/office/powerpoint/2010/main" val="291212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DF47E67-3B65-40F5-9FBD-9089875E5849}" type="datetimeFigureOut">
              <a:rPr lang="en-IN" smtClean="0"/>
              <a:t>06-04-2021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817554B-F962-4DE8-BE73-024556793F14}" type="slidenum">
              <a:rPr lang="en-IN" smtClean="0"/>
              <a:t>‹#›</a:t>
            </a:fld>
            <a:endParaRPr lang="en-IN" dirty="0"/>
          </a:p>
        </p:txBody>
      </p:sp>
    </p:spTree>
    <p:extLst>
      <p:ext uri="{BB962C8B-B14F-4D97-AF65-F5344CB8AC3E}">
        <p14:creationId xmlns:p14="http://schemas.microsoft.com/office/powerpoint/2010/main" val="393725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47E67-3B65-40F5-9FBD-9089875E5849}" type="datetimeFigureOut">
              <a:rPr lang="en-IN" smtClean="0"/>
              <a:t>06-04-2021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817554B-F962-4DE8-BE73-024556793F14}" type="slidenum">
              <a:rPr lang="en-IN" smtClean="0"/>
              <a:t>‹#›</a:t>
            </a:fld>
            <a:endParaRPr lang="en-IN" dirty="0"/>
          </a:p>
        </p:txBody>
      </p:sp>
    </p:spTree>
    <p:extLst>
      <p:ext uri="{BB962C8B-B14F-4D97-AF65-F5344CB8AC3E}">
        <p14:creationId xmlns:p14="http://schemas.microsoft.com/office/powerpoint/2010/main" val="2467295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47E67-3B65-40F5-9FBD-9089875E5849}" type="datetimeFigureOut">
              <a:rPr lang="en-IN" smtClean="0"/>
              <a:t>06-04-2021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817554B-F962-4DE8-BE73-024556793F14}" type="slidenum">
              <a:rPr lang="en-IN" smtClean="0"/>
              <a:t>‹#›</a:t>
            </a:fld>
            <a:endParaRPr lang="en-IN" dirty="0"/>
          </a:p>
        </p:txBody>
      </p:sp>
    </p:spTree>
    <p:extLst>
      <p:ext uri="{BB962C8B-B14F-4D97-AF65-F5344CB8AC3E}">
        <p14:creationId xmlns:p14="http://schemas.microsoft.com/office/powerpoint/2010/main" val="518049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47E67-3B65-40F5-9FBD-9089875E5849}" type="datetimeFigureOut">
              <a:rPr lang="en-IN" smtClean="0"/>
              <a:t>06-04-2021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817554B-F962-4DE8-BE73-024556793F14}" type="slidenum">
              <a:rPr lang="en-IN" smtClean="0"/>
              <a:t>‹#›</a:t>
            </a:fld>
            <a:endParaRPr lang="en-IN" dirty="0"/>
          </a:p>
        </p:txBody>
      </p:sp>
    </p:spTree>
    <p:extLst>
      <p:ext uri="{BB962C8B-B14F-4D97-AF65-F5344CB8AC3E}">
        <p14:creationId xmlns:p14="http://schemas.microsoft.com/office/powerpoint/2010/main" val="496979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3"/>
            </p:custDataLst>
            <p:extLst>
              <p:ext uri="{D42A27DB-BD31-4B8C-83A1-F6EECF244321}">
                <p14:modId xmlns:p14="http://schemas.microsoft.com/office/powerpoint/2010/main" val="5535072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47E67-3B65-40F5-9FBD-9089875E5849}" type="datetimeFigureOut">
              <a:rPr lang="en-IN" smtClean="0"/>
              <a:t>06-04-2021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17554B-F962-4DE8-BE73-024556793F14}" type="slidenum">
              <a:rPr lang="en-IN" smtClean="0"/>
              <a:t>‹#›</a:t>
            </a:fld>
            <a:endParaRPr lang="en-IN" dirty="0"/>
          </a:p>
        </p:txBody>
      </p:sp>
    </p:spTree>
    <p:extLst>
      <p:ext uri="{BB962C8B-B14F-4D97-AF65-F5344CB8AC3E}">
        <p14:creationId xmlns:p14="http://schemas.microsoft.com/office/powerpoint/2010/main" val="971591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slideLayout" Target="../slideLayouts/slideLayout1.xml"/><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emf"/><Relationship Id="rId11" Type="http://schemas.openxmlformats.org/officeDocument/2006/relationships/image" Target="../media/image38.png"/><Relationship Id="rId5" Type="http://schemas.openxmlformats.org/officeDocument/2006/relationships/oleObject" Target="../embeddings/oleObject10.bin"/><Relationship Id="rId10" Type="http://schemas.openxmlformats.org/officeDocument/2006/relationships/image" Target="../media/image37.svg"/><Relationship Id="rId4" Type="http://schemas.openxmlformats.org/officeDocument/2006/relationships/notesSlide" Target="../notesSlides/notesSlide12.xml"/><Relationship Id="rId9" Type="http://schemas.openxmlformats.org/officeDocument/2006/relationships/image" Target="../media/image36.pn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slideLayout" Target="../slideLayouts/slideLayout1.xml"/><Relationship Id="rId7" Type="http://schemas.openxmlformats.org/officeDocument/2006/relationships/image" Target="../media/image40.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3.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slideLayout" Target="../slideLayouts/slideLayout1.xml"/><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emf"/><Relationship Id="rId11" Type="http://schemas.openxmlformats.org/officeDocument/2006/relationships/image" Target="../media/image38.png"/><Relationship Id="rId5" Type="http://schemas.openxmlformats.org/officeDocument/2006/relationships/oleObject" Target="../embeddings/oleObject10.bin"/><Relationship Id="rId10" Type="http://schemas.openxmlformats.org/officeDocument/2006/relationships/image" Target="../media/image37.svg"/><Relationship Id="rId4" Type="http://schemas.openxmlformats.org/officeDocument/2006/relationships/notesSlide" Target="../notesSlides/notesSlide19.xml"/><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slideLayout" Target="../slideLayouts/slideLayout1.xml"/><Relationship Id="rId7" Type="http://schemas.openxmlformats.org/officeDocument/2006/relationships/image" Target="../media/image44.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6.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0.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slideLayout" Target="../slideLayouts/slideLayout1.xml"/><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tags" Target="../tags/tag6.xml"/><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tags" Target="../tags/tag5.xml"/><Relationship Id="rId6" Type="http://schemas.openxmlformats.org/officeDocument/2006/relationships/image" Target="../media/image1.emf"/><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oleObject" Target="../embeddings/oleObject4.bin"/><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notesSlide" Target="../notesSlides/notesSlide3.xml"/><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1.xml"/><Relationship Id="rId7" Type="http://schemas.openxmlformats.org/officeDocument/2006/relationships/image" Target="../media/image28.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slideLayout" Target="../slideLayouts/slideLayout1.xml"/><Relationship Id="rId7" Type="http://schemas.openxmlformats.org/officeDocument/2006/relationships/image" Target="../media/image30.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emf"/><Relationship Id="rId5" Type="http://schemas.openxmlformats.org/officeDocument/2006/relationships/oleObject" Target="../embeddings/oleObject7.bin"/><Relationship Id="rId10" Type="http://schemas.openxmlformats.org/officeDocument/2006/relationships/image" Target="../media/image33.png"/><Relationship Id="rId4" Type="http://schemas.openxmlformats.org/officeDocument/2006/relationships/notesSlide" Target="../notesSlides/notesSlide9.xml"/><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6D4AEB7-6F2B-4CD4-94BC-250E6901D0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 y="0"/>
            <a:ext cx="12192001" cy="6858000"/>
          </a:xfrm>
          <a:prstGeom prst="rect">
            <a:avLst/>
          </a:prstGeom>
        </p:spPr>
      </p:pic>
      <p:graphicFrame>
        <p:nvGraphicFramePr>
          <p:cNvPr id="11" name="Object 10"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11" name="Object 10"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Rectangle 5"/>
          <p:cNvSpPr/>
          <p:nvPr/>
        </p:nvSpPr>
        <p:spPr>
          <a:xfrm>
            <a:off x="114300" y="436098"/>
            <a:ext cx="4690092" cy="5613010"/>
          </a:xfrm>
          <a:prstGeom prst="rect">
            <a:avLst/>
          </a:prstGeom>
          <a:solidFill>
            <a:schemeClr val="bg1">
              <a:lumMod val="95000"/>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3"/>
          <p:cNvSpPr>
            <a:spLocks noChangeArrowheads="1"/>
          </p:cNvSpPr>
          <p:nvPr/>
        </p:nvSpPr>
        <p:spPr bwMode="auto">
          <a:xfrm>
            <a:off x="190659" y="5521392"/>
            <a:ext cx="393192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altLang="zh-CN" sz="1600" kern="0" dirty="0">
                <a:latin typeface="Arial" panose="020B0604020202020204" pitchFamily="34" charset="0"/>
                <a:ea typeface="SimSun"/>
                <a:cs typeface="Arial" panose="020B0604020202020204" pitchFamily="34" charset="0"/>
              </a:rPr>
              <a:t>Apr 2021</a:t>
            </a:r>
            <a:endParaRPr lang="en-US" altLang="zh-CN" sz="1600" kern="0" dirty="0">
              <a:latin typeface="Arial" panose="020B0604020202020204" pitchFamily="34" charset="0"/>
              <a:cs typeface="Arial" panose="020B0604020202020204" pitchFamily="34" charset="0"/>
            </a:endParaRPr>
          </a:p>
        </p:txBody>
      </p:sp>
      <p:sp>
        <p:nvSpPr>
          <p:cNvPr id="8" name="Rectangle 3"/>
          <p:cNvSpPr>
            <a:spLocks noChangeArrowheads="1"/>
          </p:cNvSpPr>
          <p:nvPr/>
        </p:nvSpPr>
        <p:spPr bwMode="auto">
          <a:xfrm>
            <a:off x="210964" y="3989370"/>
            <a:ext cx="4496764"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altLang="zh-CN" sz="2800" kern="0" dirty="0">
                <a:latin typeface="Bebas Neue" panose="020B0606020202050201" pitchFamily="34" charset="0"/>
                <a:ea typeface="SimSun"/>
                <a:cs typeface="Arial" panose="020B0604020202020204" pitchFamily="34" charset="0"/>
              </a:rPr>
              <a:t>ML Algorithms for Diabetes Prediction</a:t>
            </a:r>
          </a:p>
        </p:txBody>
      </p:sp>
      <p:sp>
        <p:nvSpPr>
          <p:cNvPr id="9" name="Rectangle 3"/>
          <p:cNvSpPr>
            <a:spLocks noChangeArrowheads="1"/>
          </p:cNvSpPr>
          <p:nvPr/>
        </p:nvSpPr>
        <p:spPr bwMode="auto">
          <a:xfrm>
            <a:off x="190659" y="2017315"/>
            <a:ext cx="4613732"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altLang="zh-CN" sz="4800" kern="0" dirty="0">
                <a:latin typeface="Bebas Neue" panose="020B0606020202050201" pitchFamily="34" charset="0"/>
                <a:ea typeface="Segoe UI" panose="020B0502040204020203" pitchFamily="34" charset="0"/>
                <a:cs typeface="Segoe UI" panose="020B0502040204020203" pitchFamily="34" charset="0"/>
              </a:rPr>
              <a:t>PREDICTIVE ANALYTICS</a:t>
            </a:r>
          </a:p>
        </p:txBody>
      </p:sp>
      <p:cxnSp>
        <p:nvCxnSpPr>
          <p:cNvPr id="10" name="Straight Connector 9"/>
          <p:cNvCxnSpPr/>
          <p:nvPr/>
        </p:nvCxnSpPr>
        <p:spPr>
          <a:xfrm>
            <a:off x="190659" y="3762493"/>
            <a:ext cx="393192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88208" name="Picture 144">
            <a:extLst>
              <a:ext uri="{FF2B5EF4-FFF2-40B4-BE49-F238E27FC236}">
                <a16:creationId xmlns:a16="http://schemas.microsoft.com/office/drawing/2014/main" id="{61513AD8-92D0-4684-ACA4-D990AF366F91}"/>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0659" y="531924"/>
            <a:ext cx="2597727" cy="120440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206D4C36-7434-492C-A019-7499546DF05A}"/>
              </a:ext>
            </a:extLst>
          </p:cNvPr>
          <p:cNvSpPr>
            <a:spLocks noChangeArrowheads="1"/>
          </p:cNvSpPr>
          <p:nvPr/>
        </p:nvSpPr>
        <p:spPr bwMode="auto">
          <a:xfrm>
            <a:off x="210964" y="5152060"/>
            <a:ext cx="4496764"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altLang="zh-CN" kern="0" dirty="0">
                <a:latin typeface="Bebas Neue" panose="020B0606020202050201" pitchFamily="34" charset="0"/>
                <a:ea typeface="SimSun"/>
                <a:cs typeface="Arial" panose="020B0604020202020204" pitchFamily="34" charset="0"/>
              </a:rPr>
              <a:t>Nikhil Agarwal (MS BA Spring 2021)</a:t>
            </a:r>
          </a:p>
        </p:txBody>
      </p:sp>
    </p:spTree>
    <p:extLst>
      <p:ext uri="{BB962C8B-B14F-4D97-AF65-F5344CB8AC3E}">
        <p14:creationId xmlns:p14="http://schemas.microsoft.com/office/powerpoint/2010/main" val="121403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8" name="Rectangle 87" hidden="1"/>
          <p:cNvSpPr/>
          <p:nvPr>
            <p:custDataLst>
              <p:tags r:id="rId2"/>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b="1" dirty="0">
              <a:sym typeface="+mn-lt"/>
            </a:endParaRPr>
          </a:p>
        </p:txBody>
      </p:sp>
      <p:sp>
        <p:nvSpPr>
          <p:cNvPr id="5" name="Rectangle 4"/>
          <p:cNvSpPr/>
          <p:nvPr/>
        </p:nvSpPr>
        <p:spPr>
          <a:xfrm>
            <a:off x="1204089" y="167384"/>
            <a:ext cx="9783822" cy="461665"/>
          </a:xfrm>
          <a:prstGeom prst="rect">
            <a:avLst/>
          </a:prstGeom>
        </p:spPr>
        <p:txBody>
          <a:bodyPr wrap="square">
            <a:spAutoFit/>
          </a:bodyPr>
          <a:lstStyle/>
          <a:p>
            <a:pPr algn="ctr"/>
            <a:r>
              <a:rPr lang="en-US" sz="2400" b="1" dirty="0">
                <a:latin typeface="Myriad Pro" panose="020B0503030403020204" pitchFamily="34" charset="0"/>
              </a:rPr>
              <a:t>PREDICTIVE ANALYTICS USING SUPERVISED LEARNING</a:t>
            </a:r>
          </a:p>
        </p:txBody>
      </p:sp>
      <p:sp>
        <p:nvSpPr>
          <p:cNvPr id="15" name="White shape">
            <a:extLst>
              <a:ext uri="{FF2B5EF4-FFF2-40B4-BE49-F238E27FC236}">
                <a16:creationId xmlns:a16="http://schemas.microsoft.com/office/drawing/2014/main" id="{2C33CCD6-0FE1-4E45-9E8C-C555FCCAA4F2}"/>
              </a:ext>
            </a:extLst>
          </p:cNvPr>
          <p:cNvSpPr>
            <a:spLocks/>
          </p:cNvSpPr>
          <p:nvPr/>
        </p:nvSpPr>
        <p:spPr bwMode="auto">
          <a:xfrm flipV="1">
            <a:off x="443696" y="1576808"/>
            <a:ext cx="11304610" cy="4674434"/>
          </a:xfrm>
          <a:prstGeom prst="rect">
            <a:avLst/>
          </a:prstGeom>
          <a:solidFill>
            <a:srgbClr val="FFFFFF"/>
          </a:solidFill>
          <a:ln w="19050">
            <a:solidFill>
              <a:schemeClr val="accent3"/>
            </a:solidFill>
            <a:round/>
            <a:headEnd/>
            <a:tailEnd/>
          </a:ln>
          <a:effec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dirty="0">
              <a:ln>
                <a:noFill/>
              </a:ln>
              <a:solidFill>
                <a:srgbClr val="464646"/>
              </a:solidFill>
              <a:effectLst/>
              <a:uLnTx/>
              <a:uFillTx/>
              <a:latin typeface="Trebuchet MS" panose="020B0603020202020204"/>
              <a:ea typeface="+mn-ea"/>
              <a:cs typeface="+mn-cs"/>
            </a:endParaRPr>
          </a:p>
        </p:txBody>
      </p:sp>
      <p:sp>
        <p:nvSpPr>
          <p:cNvPr id="19" name="Rectangle: Rounded Corners 18">
            <a:extLst>
              <a:ext uri="{FF2B5EF4-FFF2-40B4-BE49-F238E27FC236}">
                <a16:creationId xmlns:a16="http://schemas.microsoft.com/office/drawing/2014/main" id="{A75B0809-2819-49CE-A68C-FB3A51B60AFB}"/>
              </a:ext>
            </a:extLst>
          </p:cNvPr>
          <p:cNvSpPr/>
          <p:nvPr/>
        </p:nvSpPr>
        <p:spPr>
          <a:xfrm>
            <a:off x="443694" y="1062647"/>
            <a:ext cx="11304611" cy="514161"/>
          </a:xfrm>
          <a:prstGeom prst="roundRect">
            <a:avLst>
              <a:gd name="adj" fmla="val 0"/>
            </a:avLst>
          </a:prstGeom>
          <a:solidFill>
            <a:schemeClr val="accent6"/>
          </a:solidFill>
          <a:ln w="12700">
            <a:noFill/>
          </a:ln>
        </p:spPr>
        <p:txBody>
          <a:bodyPr wrap="none" lIns="100584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spc="300" dirty="0">
                <a:solidFill>
                  <a:prstClr val="white"/>
                </a:solidFill>
                <a:latin typeface="Calibri" panose="020F0502020204030204" pitchFamily="34" charset="0"/>
                <a:cs typeface="Calibri" panose="020F0502020204030204" pitchFamily="34" charset="0"/>
              </a:rPr>
              <a:t>NAÏVE BAYES MODEL SHORT EXAMPLE (1/2)</a:t>
            </a:r>
            <a:endParaRPr kumimoji="0" lang="en-US" b="1" i="0" u="none" strike="noStrike" kern="1200" cap="none" spc="30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graphicFrame>
        <p:nvGraphicFramePr>
          <p:cNvPr id="16" name="Table 15">
            <a:extLst>
              <a:ext uri="{FF2B5EF4-FFF2-40B4-BE49-F238E27FC236}">
                <a16:creationId xmlns:a16="http://schemas.microsoft.com/office/drawing/2014/main" id="{86DBE617-D6B3-45D5-83B2-64E7CB9C7179}"/>
              </a:ext>
            </a:extLst>
          </p:cNvPr>
          <p:cNvGraphicFramePr>
            <a:graphicFrameLocks noGrp="1"/>
          </p:cNvGraphicFramePr>
          <p:nvPr>
            <p:extLst>
              <p:ext uri="{D42A27DB-BD31-4B8C-83A1-F6EECF244321}">
                <p14:modId xmlns:p14="http://schemas.microsoft.com/office/powerpoint/2010/main" val="4214964473"/>
              </p:ext>
            </p:extLst>
          </p:nvPr>
        </p:nvGraphicFramePr>
        <p:xfrm>
          <a:off x="689317" y="2087010"/>
          <a:ext cx="4859754" cy="3849559"/>
        </p:xfrm>
        <a:graphic>
          <a:graphicData uri="http://schemas.openxmlformats.org/drawingml/2006/table">
            <a:tbl>
              <a:tblPr/>
              <a:tblGrid>
                <a:gridCol w="841364">
                  <a:extLst>
                    <a:ext uri="{9D8B030D-6E8A-4147-A177-3AD203B41FA5}">
                      <a16:colId xmlns:a16="http://schemas.microsoft.com/office/drawing/2014/main" val="3468033468"/>
                    </a:ext>
                  </a:extLst>
                </a:gridCol>
                <a:gridCol w="841364">
                  <a:extLst>
                    <a:ext uri="{9D8B030D-6E8A-4147-A177-3AD203B41FA5}">
                      <a16:colId xmlns:a16="http://schemas.microsoft.com/office/drawing/2014/main" val="1341743121"/>
                    </a:ext>
                  </a:extLst>
                </a:gridCol>
                <a:gridCol w="841364">
                  <a:extLst>
                    <a:ext uri="{9D8B030D-6E8A-4147-A177-3AD203B41FA5}">
                      <a16:colId xmlns:a16="http://schemas.microsoft.com/office/drawing/2014/main" val="60642207"/>
                    </a:ext>
                  </a:extLst>
                </a:gridCol>
                <a:gridCol w="981592">
                  <a:extLst>
                    <a:ext uri="{9D8B030D-6E8A-4147-A177-3AD203B41FA5}">
                      <a16:colId xmlns:a16="http://schemas.microsoft.com/office/drawing/2014/main" val="1441234210"/>
                    </a:ext>
                  </a:extLst>
                </a:gridCol>
                <a:gridCol w="1354070">
                  <a:extLst>
                    <a:ext uri="{9D8B030D-6E8A-4147-A177-3AD203B41FA5}">
                      <a16:colId xmlns:a16="http://schemas.microsoft.com/office/drawing/2014/main" val="852570946"/>
                    </a:ext>
                  </a:extLst>
                </a:gridCol>
              </a:tblGrid>
              <a:tr h="601619">
                <a:tc>
                  <a:txBody>
                    <a:bodyPr/>
                    <a:lstStyle/>
                    <a:p>
                      <a:pPr algn="ctr" fontAlgn="b"/>
                      <a:r>
                        <a:rPr lang="en-US" sz="1800" b="1" i="0" u="none" strike="noStrike" dirty="0" err="1">
                          <a:solidFill>
                            <a:srgbClr val="000000"/>
                          </a:solidFill>
                          <a:effectLst/>
                          <a:latin typeface="Calibri" panose="020F0502020204030204" pitchFamily="34" charset="0"/>
                        </a:rPr>
                        <a:t>S.No</a:t>
                      </a:r>
                      <a:r>
                        <a:rPr lang="en-US" sz="1800" b="1" i="0" u="none" strike="noStrike" dirty="0">
                          <a:solidFill>
                            <a:srgbClr val="000000"/>
                          </a:solidFill>
                          <a:effectLst/>
                          <a:latin typeface="Calibri" panose="020F0502020204030204" pitchFamily="34" charset="0"/>
                        </a:rPr>
                        <a:t>.</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fontAlgn="b"/>
                      <a:r>
                        <a:rPr lang="en-US" sz="1800" b="1" i="0" u="none" strike="noStrike" dirty="0">
                          <a:solidFill>
                            <a:srgbClr val="000000"/>
                          </a:solidFill>
                          <a:effectLst/>
                          <a:latin typeface="Calibri" panose="020F0502020204030204" pitchFamily="34" charset="0"/>
                        </a:rPr>
                        <a:t>Color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fontAlgn="b"/>
                      <a:r>
                        <a:rPr lang="en-US" sz="1800" b="1" i="0" u="none" strike="noStrike" dirty="0">
                          <a:solidFill>
                            <a:srgbClr val="000000"/>
                          </a:solidFill>
                          <a:effectLst/>
                          <a:latin typeface="Calibri" panose="020F0502020204030204" pitchFamily="34" charset="0"/>
                        </a:rPr>
                        <a:t>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fontAlgn="b"/>
                      <a:r>
                        <a:rPr lang="en-US" sz="1800" b="1" i="0" u="none" strike="noStrike" dirty="0">
                          <a:solidFill>
                            <a:srgbClr val="000000"/>
                          </a:solidFill>
                          <a:effectLst/>
                          <a:latin typeface="Calibri" panose="020F0502020204030204" pitchFamily="34" charset="0"/>
                        </a:rPr>
                        <a:t>Origin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fontAlgn="b"/>
                      <a:r>
                        <a:rPr lang="en-US" sz="1800" b="1" i="0" u="none" strike="noStrike" dirty="0">
                          <a:solidFill>
                            <a:srgbClr val="000000"/>
                          </a:solidFill>
                          <a:effectLst/>
                          <a:latin typeface="Calibri" panose="020F0502020204030204" pitchFamily="34" charset="0"/>
                        </a:rPr>
                        <a:t>Stolen (Y/N)</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23585756"/>
                  </a:ext>
                </a:extLst>
              </a:tr>
              <a:tr h="324794">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Red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Sports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Domestic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368270"/>
                  </a:ext>
                </a:extLst>
              </a:tr>
              <a:tr h="324794">
                <a:tc>
                  <a:txBody>
                    <a:bodyPr/>
                    <a:lstStyle/>
                    <a:p>
                      <a:pPr algn="ctr" fontAlgn="b"/>
                      <a:r>
                        <a:rPr lang="en-US" sz="1800" b="0" i="0" u="none" strike="noStrike" dirty="0">
                          <a:solidFill>
                            <a:srgbClr val="000000"/>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Red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Sports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Domestic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1691344"/>
                  </a:ext>
                </a:extLst>
              </a:tr>
              <a:tr h="324794">
                <a:tc>
                  <a:txBody>
                    <a:bodyPr/>
                    <a:lstStyle/>
                    <a:p>
                      <a:pPr algn="ctr" fontAlgn="b"/>
                      <a:r>
                        <a:rPr lang="en-US" sz="1800" b="0" i="0" u="none" strike="noStrike" dirty="0">
                          <a:solidFill>
                            <a:srgbClr val="000000"/>
                          </a:solidFill>
                          <a:effectLst/>
                          <a:latin typeface="Calibri" panose="020F0502020204030204" pitchFamily="34" charset="0"/>
                        </a:rPr>
                        <a:t>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Red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panose="020F0502020204030204" pitchFamily="34" charset="0"/>
                        </a:rPr>
                        <a:t>Sports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Domestic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5828153"/>
                  </a:ext>
                </a:extLst>
              </a:tr>
              <a:tr h="324794">
                <a:tc>
                  <a:txBody>
                    <a:bodyPr/>
                    <a:lstStyle/>
                    <a:p>
                      <a:pPr algn="ctr" fontAlgn="b"/>
                      <a:r>
                        <a:rPr lang="en-US" sz="1800" b="0" i="0" u="none" strike="noStrike" dirty="0">
                          <a:solidFill>
                            <a:srgbClr val="000000"/>
                          </a:solidFill>
                          <a:effectLst/>
                          <a:latin typeface="Calibri" panose="020F0502020204030204" pitchFamily="34" charset="0"/>
                        </a:rPr>
                        <a:t>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Yellow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panose="020F0502020204030204" pitchFamily="34" charset="0"/>
                        </a:rPr>
                        <a:t>Sports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Domestic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2969476"/>
                  </a:ext>
                </a:extLst>
              </a:tr>
              <a:tr h="324794">
                <a:tc>
                  <a:txBody>
                    <a:bodyPr/>
                    <a:lstStyle/>
                    <a:p>
                      <a:pPr algn="ctr" fontAlgn="b"/>
                      <a:r>
                        <a:rPr lang="en-US" sz="1800" b="0" i="0" u="none" strike="noStrike" dirty="0">
                          <a:solidFill>
                            <a:srgbClr val="000000"/>
                          </a:solidFill>
                          <a:effectLst/>
                          <a:latin typeface="Calibri" panose="020F0502020204030204" pitchFamily="34" charset="0"/>
                        </a:rPr>
                        <a:t>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panose="020F0502020204030204" pitchFamily="34" charset="0"/>
                        </a:rPr>
                        <a:t>Yellow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Sports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Imported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3712610"/>
                  </a:ext>
                </a:extLst>
              </a:tr>
              <a:tr h="324794">
                <a:tc>
                  <a:txBody>
                    <a:bodyPr/>
                    <a:lstStyle/>
                    <a:p>
                      <a:pPr algn="ctr" fontAlgn="b"/>
                      <a:r>
                        <a:rPr lang="en-US" sz="1800" b="0" i="0" u="none" strike="noStrike" dirty="0">
                          <a:solidFill>
                            <a:srgbClr val="000000"/>
                          </a:solidFill>
                          <a:effectLst/>
                          <a:latin typeface="Calibri" panose="020F0502020204030204" pitchFamily="34" charset="0"/>
                        </a:rPr>
                        <a:t>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panose="020F0502020204030204" pitchFamily="34" charset="0"/>
                        </a:rPr>
                        <a:t>Yellow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SUV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Imported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4338962"/>
                  </a:ext>
                </a:extLst>
              </a:tr>
              <a:tr h="324794">
                <a:tc>
                  <a:txBody>
                    <a:bodyPr/>
                    <a:lstStyle/>
                    <a:p>
                      <a:pPr algn="ctr" fontAlgn="b"/>
                      <a:r>
                        <a:rPr lang="en-US" sz="1800" b="0" i="0" u="none" strike="noStrike" dirty="0">
                          <a:solidFill>
                            <a:srgbClr val="000000"/>
                          </a:solidFill>
                          <a:effectLst/>
                          <a:latin typeface="Calibri" panose="020F0502020204030204" pitchFamily="34" charset="0"/>
                        </a:rPr>
                        <a:t>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panose="020F0502020204030204" pitchFamily="34" charset="0"/>
                        </a:rPr>
                        <a:t>Yellow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SUV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Imported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8605477"/>
                  </a:ext>
                </a:extLst>
              </a:tr>
              <a:tr h="324794">
                <a:tc>
                  <a:txBody>
                    <a:bodyPr/>
                    <a:lstStyle/>
                    <a:p>
                      <a:pPr algn="ctr" fontAlgn="b"/>
                      <a:r>
                        <a:rPr lang="en-US" sz="1800" b="0" i="0" u="none" strike="noStrike" dirty="0">
                          <a:solidFill>
                            <a:srgbClr val="000000"/>
                          </a:solidFill>
                          <a:effectLst/>
                          <a:latin typeface="Calibri" panose="020F0502020204030204" pitchFamily="34" charset="0"/>
                        </a:rPr>
                        <a:t>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panose="020F0502020204030204" pitchFamily="34" charset="0"/>
                        </a:rPr>
                        <a:t>Yellow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panose="020F0502020204030204" pitchFamily="34" charset="0"/>
                        </a:rPr>
                        <a:t>SUV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Domestic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2167327"/>
                  </a:ext>
                </a:extLst>
              </a:tr>
              <a:tr h="324794">
                <a:tc>
                  <a:txBody>
                    <a:bodyPr/>
                    <a:lstStyle/>
                    <a:p>
                      <a:pPr algn="ctr" fontAlgn="b"/>
                      <a:r>
                        <a:rPr lang="en-US" sz="1800" b="0" i="0" u="none" strike="noStrike" dirty="0">
                          <a:solidFill>
                            <a:srgbClr val="000000"/>
                          </a:solidFill>
                          <a:effectLst/>
                          <a:latin typeface="Calibri" panose="020F0502020204030204" pitchFamily="34" charset="0"/>
                        </a:rPr>
                        <a:t>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Red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panose="020F0502020204030204" pitchFamily="34" charset="0"/>
                        </a:rPr>
                        <a:t>SUV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Imported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1071457"/>
                  </a:ext>
                </a:extLst>
              </a:tr>
              <a:tr h="324794">
                <a:tc>
                  <a:txBody>
                    <a:bodyPr/>
                    <a:lstStyle/>
                    <a:p>
                      <a:pPr algn="ctr" fontAlgn="b"/>
                      <a:r>
                        <a:rPr lang="en-US" sz="1800" b="0" i="0" u="none" strike="noStrike" dirty="0">
                          <a:solidFill>
                            <a:srgbClr val="000000"/>
                          </a:solidFill>
                          <a:effectLst/>
                          <a:latin typeface="Calibri" panose="020F0502020204030204" pitchFamily="34" charset="0"/>
                        </a:rPr>
                        <a:t>10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Red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Sports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panose="020F0502020204030204" pitchFamily="34" charset="0"/>
                        </a:rPr>
                        <a:t>Imported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8471977"/>
                  </a:ext>
                </a:extLst>
              </a:tr>
            </a:tbl>
          </a:graphicData>
        </a:graphic>
      </p:graphicFrame>
      <p:sp>
        <p:nvSpPr>
          <p:cNvPr id="28" name="TextBox 27">
            <a:extLst>
              <a:ext uri="{FF2B5EF4-FFF2-40B4-BE49-F238E27FC236}">
                <a16:creationId xmlns:a16="http://schemas.microsoft.com/office/drawing/2014/main" id="{1053A3BE-4280-4CB8-9739-388DD21EB2AE}"/>
              </a:ext>
            </a:extLst>
          </p:cNvPr>
          <p:cNvSpPr txBox="1"/>
          <p:nvPr/>
        </p:nvSpPr>
        <p:spPr>
          <a:xfrm>
            <a:off x="5794692" y="2108513"/>
            <a:ext cx="5953612" cy="1231106"/>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600" dirty="0">
                <a:solidFill>
                  <a:srgbClr val="111111"/>
                </a:solidFill>
                <a:latin typeface="Open Sans"/>
              </a:rPr>
              <a:t>We need to classify whether the car is stolen, given the features of the car (color, type, origin)</a:t>
            </a:r>
          </a:p>
          <a:p>
            <a:pPr marL="285750" indent="-285750">
              <a:spcBef>
                <a:spcPts val="600"/>
              </a:spcBef>
              <a:spcAft>
                <a:spcPts val="600"/>
              </a:spcAft>
              <a:buFont typeface="Arial" panose="020B0604020202020204" pitchFamily="34" charset="0"/>
              <a:buChar char="•"/>
            </a:pPr>
            <a:r>
              <a:rPr lang="en-US" sz="1600" dirty="0">
                <a:solidFill>
                  <a:srgbClr val="111111"/>
                </a:solidFill>
                <a:latin typeface="Open Sans"/>
              </a:rPr>
              <a:t>Assumptions: In the dataset all features are assumed to be independent. All features are equally important</a:t>
            </a:r>
          </a:p>
        </p:txBody>
      </p:sp>
      <p:graphicFrame>
        <p:nvGraphicFramePr>
          <p:cNvPr id="22" name="Table 21">
            <a:extLst>
              <a:ext uri="{FF2B5EF4-FFF2-40B4-BE49-F238E27FC236}">
                <a16:creationId xmlns:a16="http://schemas.microsoft.com/office/drawing/2014/main" id="{EF9FAF15-07C1-4146-8BA8-E2A5E7E39D46}"/>
              </a:ext>
            </a:extLst>
          </p:cNvPr>
          <p:cNvGraphicFramePr>
            <a:graphicFrameLocks noGrp="1"/>
          </p:cNvGraphicFramePr>
          <p:nvPr>
            <p:extLst>
              <p:ext uri="{D42A27DB-BD31-4B8C-83A1-F6EECF244321}">
                <p14:modId xmlns:p14="http://schemas.microsoft.com/office/powerpoint/2010/main" val="3938650357"/>
              </p:ext>
            </p:extLst>
          </p:nvPr>
        </p:nvGraphicFramePr>
        <p:xfrm>
          <a:off x="5943706" y="3642685"/>
          <a:ext cx="2540001" cy="1619744"/>
        </p:xfrm>
        <a:graphic>
          <a:graphicData uri="http://schemas.openxmlformats.org/drawingml/2006/table">
            <a:tbl>
              <a:tblPr/>
              <a:tblGrid>
                <a:gridCol w="611128">
                  <a:extLst>
                    <a:ext uri="{9D8B030D-6E8A-4147-A177-3AD203B41FA5}">
                      <a16:colId xmlns:a16="http://schemas.microsoft.com/office/drawing/2014/main" val="2628158013"/>
                    </a:ext>
                  </a:extLst>
                </a:gridCol>
                <a:gridCol w="611128">
                  <a:extLst>
                    <a:ext uri="{9D8B030D-6E8A-4147-A177-3AD203B41FA5}">
                      <a16:colId xmlns:a16="http://schemas.microsoft.com/office/drawing/2014/main" val="719915245"/>
                    </a:ext>
                  </a:extLst>
                </a:gridCol>
                <a:gridCol w="611128">
                  <a:extLst>
                    <a:ext uri="{9D8B030D-6E8A-4147-A177-3AD203B41FA5}">
                      <a16:colId xmlns:a16="http://schemas.microsoft.com/office/drawing/2014/main" val="1954394455"/>
                    </a:ext>
                  </a:extLst>
                </a:gridCol>
                <a:gridCol w="706617">
                  <a:extLst>
                    <a:ext uri="{9D8B030D-6E8A-4147-A177-3AD203B41FA5}">
                      <a16:colId xmlns:a16="http://schemas.microsoft.com/office/drawing/2014/main" val="1011630387"/>
                    </a:ext>
                  </a:extLst>
                </a:gridCol>
              </a:tblGrid>
              <a:tr h="404936">
                <a:tc rowSpan="2" gridSpan="2">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gridSpan="2">
                  <a:txBody>
                    <a:bodyPr/>
                    <a:lstStyle/>
                    <a:p>
                      <a:pPr algn="ctr" fontAlgn="b"/>
                      <a:r>
                        <a:rPr lang="en-US" sz="1600" b="1" i="0" u="none" strike="noStrike" dirty="0">
                          <a:solidFill>
                            <a:srgbClr val="000000"/>
                          </a:solidFill>
                          <a:effectLst/>
                          <a:latin typeface="Calibri" panose="020F0502020204030204" pitchFamily="34" charset="0"/>
                        </a:rPr>
                        <a:t>Stolen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550949650"/>
                  </a:ext>
                </a:extLst>
              </a:tr>
              <a:tr h="404936">
                <a:tc gridSpan="2" vMerge="1">
                  <a:txBody>
                    <a:bodyPr/>
                    <a:lstStyle/>
                    <a:p>
                      <a:endParaRPr lang="en-US"/>
                    </a:p>
                  </a:txBody>
                  <a:tcPr/>
                </a:tc>
                <a:tc hMerge="1" vMerge="1">
                  <a:txBody>
                    <a:bodyPr/>
                    <a:lstStyle/>
                    <a:p>
                      <a:endParaRPr lang="en-US"/>
                    </a:p>
                  </a:txBody>
                  <a:tcPr/>
                </a:tc>
                <a:tc>
                  <a:txBody>
                    <a:bodyPr/>
                    <a:lstStyle/>
                    <a:p>
                      <a:pPr algn="l" fontAlgn="b"/>
                      <a:r>
                        <a:rPr lang="en-US" sz="1600" b="1" i="0" u="none" strike="noStrike" dirty="0">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9342517"/>
                  </a:ext>
                </a:extLst>
              </a:tr>
              <a:tr h="404936">
                <a:tc rowSpan="2">
                  <a:txBody>
                    <a:bodyPr/>
                    <a:lstStyle/>
                    <a:p>
                      <a:pPr algn="ctr" fontAlgn="ctr"/>
                      <a:r>
                        <a:rPr lang="en-US" sz="1600" b="1" i="0" u="none" strike="noStrike" dirty="0">
                          <a:solidFill>
                            <a:srgbClr val="000000"/>
                          </a:solidFill>
                          <a:effectLst/>
                          <a:latin typeface="Calibri" panose="020F0502020204030204" pitchFamily="34" charset="0"/>
                        </a:rPr>
                        <a:t>Color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Red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496962"/>
                  </a:ext>
                </a:extLst>
              </a:tr>
              <a:tr h="404936">
                <a:tc vMerge="1">
                  <a:txBody>
                    <a:bodyPr/>
                    <a:lstStyle/>
                    <a:p>
                      <a:endParaRPr lang="en-US"/>
                    </a:p>
                  </a:txBody>
                  <a:tcPr/>
                </a:tc>
                <a:tc>
                  <a:txBody>
                    <a:bodyPr/>
                    <a:lstStyle/>
                    <a:p>
                      <a:pPr algn="l" fontAlgn="b"/>
                      <a:r>
                        <a:rPr lang="en-US" sz="1600" b="1" i="0" u="none" strike="noStrike" dirty="0">
                          <a:solidFill>
                            <a:srgbClr val="000000"/>
                          </a:solidFill>
                          <a:effectLst/>
                          <a:latin typeface="Calibri" panose="020F0502020204030204" pitchFamily="34" charset="0"/>
                        </a:rPr>
                        <a:t>Yellow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4398543"/>
                  </a:ext>
                </a:extLst>
              </a:tr>
            </a:tbl>
          </a:graphicData>
        </a:graphic>
      </p:graphicFrame>
      <p:graphicFrame>
        <p:nvGraphicFramePr>
          <p:cNvPr id="30" name="Table 29">
            <a:extLst>
              <a:ext uri="{FF2B5EF4-FFF2-40B4-BE49-F238E27FC236}">
                <a16:creationId xmlns:a16="http://schemas.microsoft.com/office/drawing/2014/main" id="{2323AC98-DD7A-4E95-A9FC-232AB574ED23}"/>
              </a:ext>
            </a:extLst>
          </p:cNvPr>
          <p:cNvGraphicFramePr>
            <a:graphicFrameLocks noGrp="1"/>
          </p:cNvGraphicFramePr>
          <p:nvPr>
            <p:extLst>
              <p:ext uri="{D42A27DB-BD31-4B8C-83A1-F6EECF244321}">
                <p14:modId xmlns:p14="http://schemas.microsoft.com/office/powerpoint/2010/main" val="788116454"/>
              </p:ext>
            </p:extLst>
          </p:nvPr>
        </p:nvGraphicFramePr>
        <p:xfrm>
          <a:off x="8842542" y="3642684"/>
          <a:ext cx="2660141" cy="1619744"/>
        </p:xfrm>
        <a:graphic>
          <a:graphicData uri="http://schemas.openxmlformats.org/drawingml/2006/table">
            <a:tbl>
              <a:tblPr/>
              <a:tblGrid>
                <a:gridCol w="640034">
                  <a:extLst>
                    <a:ext uri="{9D8B030D-6E8A-4147-A177-3AD203B41FA5}">
                      <a16:colId xmlns:a16="http://schemas.microsoft.com/office/drawing/2014/main" val="2628158013"/>
                    </a:ext>
                  </a:extLst>
                </a:gridCol>
                <a:gridCol w="640034">
                  <a:extLst>
                    <a:ext uri="{9D8B030D-6E8A-4147-A177-3AD203B41FA5}">
                      <a16:colId xmlns:a16="http://schemas.microsoft.com/office/drawing/2014/main" val="719915245"/>
                    </a:ext>
                  </a:extLst>
                </a:gridCol>
                <a:gridCol w="640034">
                  <a:extLst>
                    <a:ext uri="{9D8B030D-6E8A-4147-A177-3AD203B41FA5}">
                      <a16:colId xmlns:a16="http://schemas.microsoft.com/office/drawing/2014/main" val="1954394455"/>
                    </a:ext>
                  </a:extLst>
                </a:gridCol>
                <a:gridCol w="740039">
                  <a:extLst>
                    <a:ext uri="{9D8B030D-6E8A-4147-A177-3AD203B41FA5}">
                      <a16:colId xmlns:a16="http://schemas.microsoft.com/office/drawing/2014/main" val="1011630387"/>
                    </a:ext>
                  </a:extLst>
                </a:gridCol>
              </a:tblGrid>
              <a:tr h="404936">
                <a:tc rowSpan="2" gridSpan="2">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gridSpan="2">
                  <a:txBody>
                    <a:bodyPr/>
                    <a:lstStyle/>
                    <a:p>
                      <a:pPr algn="ctr" fontAlgn="b"/>
                      <a:r>
                        <a:rPr lang="en-US" sz="1600" b="1" i="0" u="none" strike="noStrike" dirty="0">
                          <a:solidFill>
                            <a:srgbClr val="000000"/>
                          </a:solidFill>
                          <a:effectLst/>
                          <a:latin typeface="Calibri" panose="020F0502020204030204" pitchFamily="34" charset="0"/>
                        </a:rPr>
                        <a:t>Stolen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550949650"/>
                  </a:ext>
                </a:extLst>
              </a:tr>
              <a:tr h="404936">
                <a:tc gridSpan="2" vMerge="1">
                  <a:txBody>
                    <a:bodyPr/>
                    <a:lstStyle/>
                    <a:p>
                      <a:endParaRPr lang="en-US"/>
                    </a:p>
                  </a:txBody>
                  <a:tcPr/>
                </a:tc>
                <a:tc hMerge="1" vMerge="1">
                  <a:txBody>
                    <a:bodyPr/>
                    <a:lstStyle/>
                    <a:p>
                      <a:endParaRPr lang="en-US"/>
                    </a:p>
                  </a:txBody>
                  <a:tcPr/>
                </a:tc>
                <a:tc>
                  <a:txBody>
                    <a:bodyPr/>
                    <a:lstStyle/>
                    <a:p>
                      <a:pPr algn="l" fontAlgn="b"/>
                      <a:r>
                        <a:rPr lang="en-US" sz="1600" b="1" i="0" u="none" strike="noStrike" dirty="0">
                          <a:solidFill>
                            <a:srgbClr val="000000"/>
                          </a:solidFill>
                          <a:effectLst/>
                          <a:latin typeface="Calibri" panose="020F0502020204030204" pitchFamily="34" charset="0"/>
                        </a:rPr>
                        <a:t> P (Yes)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 P (No)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9342517"/>
                  </a:ext>
                </a:extLst>
              </a:tr>
              <a:tr h="404936">
                <a:tc rowSpan="2">
                  <a:txBody>
                    <a:bodyPr/>
                    <a:lstStyle/>
                    <a:p>
                      <a:pPr algn="ctr" fontAlgn="ctr"/>
                      <a:r>
                        <a:rPr lang="en-US" sz="1600" b="1" i="0" u="none" strike="noStrike" dirty="0">
                          <a:solidFill>
                            <a:srgbClr val="000000"/>
                          </a:solidFill>
                          <a:effectLst/>
                          <a:latin typeface="Calibri" panose="020F0502020204030204" pitchFamily="34" charset="0"/>
                        </a:rPr>
                        <a:t>Color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a:solidFill>
                            <a:srgbClr val="000000"/>
                          </a:solidFill>
                          <a:effectLst/>
                          <a:latin typeface="Calibri" panose="020F0502020204030204" pitchFamily="34" charset="0"/>
                        </a:rPr>
                        <a:t>Red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3 / 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2 / 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496962"/>
                  </a:ext>
                </a:extLst>
              </a:tr>
              <a:tr h="404936">
                <a:tc vMerge="1">
                  <a:txBody>
                    <a:bodyPr/>
                    <a:lstStyle/>
                    <a:p>
                      <a:endParaRPr lang="en-US"/>
                    </a:p>
                  </a:txBody>
                  <a:tcPr/>
                </a:tc>
                <a:tc>
                  <a:txBody>
                    <a:bodyPr/>
                    <a:lstStyle/>
                    <a:p>
                      <a:pPr algn="l" fontAlgn="b"/>
                      <a:r>
                        <a:rPr lang="en-US" sz="1600" b="1" i="0" u="none" strike="noStrike" dirty="0">
                          <a:solidFill>
                            <a:srgbClr val="000000"/>
                          </a:solidFill>
                          <a:effectLst/>
                          <a:latin typeface="Calibri" panose="020F0502020204030204" pitchFamily="34" charset="0"/>
                        </a:rPr>
                        <a:t>Yellow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2 / 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3 / 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4398543"/>
                  </a:ext>
                </a:extLst>
              </a:tr>
            </a:tbl>
          </a:graphicData>
        </a:graphic>
      </p:graphicFrame>
      <p:sp>
        <p:nvSpPr>
          <p:cNvPr id="31" name="TextBox 30">
            <a:extLst>
              <a:ext uri="{FF2B5EF4-FFF2-40B4-BE49-F238E27FC236}">
                <a16:creationId xmlns:a16="http://schemas.microsoft.com/office/drawing/2014/main" id="{A34425B2-6434-443E-897B-4F70013F6DB8}"/>
              </a:ext>
            </a:extLst>
          </p:cNvPr>
          <p:cNvSpPr txBox="1"/>
          <p:nvPr/>
        </p:nvSpPr>
        <p:spPr>
          <a:xfrm>
            <a:off x="6417512" y="5534128"/>
            <a:ext cx="2540001" cy="338554"/>
          </a:xfrm>
          <a:prstGeom prst="rect">
            <a:avLst/>
          </a:prstGeom>
          <a:noFill/>
        </p:spPr>
        <p:txBody>
          <a:bodyPr wrap="square" rtlCol="0">
            <a:spAutoFit/>
          </a:bodyPr>
          <a:lstStyle/>
          <a:p>
            <a:pPr>
              <a:spcBef>
                <a:spcPts val="600"/>
              </a:spcBef>
              <a:spcAft>
                <a:spcPts val="600"/>
              </a:spcAft>
            </a:pPr>
            <a:r>
              <a:rPr lang="en-US" sz="1600" dirty="0">
                <a:solidFill>
                  <a:srgbClr val="111111"/>
                </a:solidFill>
                <a:latin typeface="Open Sans"/>
              </a:rPr>
              <a:t>Frequency Table</a:t>
            </a:r>
          </a:p>
        </p:txBody>
      </p:sp>
      <p:sp>
        <p:nvSpPr>
          <p:cNvPr id="32" name="TextBox 31">
            <a:extLst>
              <a:ext uri="{FF2B5EF4-FFF2-40B4-BE49-F238E27FC236}">
                <a16:creationId xmlns:a16="http://schemas.microsoft.com/office/drawing/2014/main" id="{74A3C059-91BD-4F73-A7AC-5A9CB35B9AC0}"/>
              </a:ext>
            </a:extLst>
          </p:cNvPr>
          <p:cNvSpPr txBox="1"/>
          <p:nvPr/>
        </p:nvSpPr>
        <p:spPr>
          <a:xfrm>
            <a:off x="9325998" y="5534128"/>
            <a:ext cx="2540001" cy="338554"/>
          </a:xfrm>
          <a:prstGeom prst="rect">
            <a:avLst/>
          </a:prstGeom>
          <a:noFill/>
        </p:spPr>
        <p:txBody>
          <a:bodyPr wrap="square" rtlCol="0">
            <a:spAutoFit/>
          </a:bodyPr>
          <a:lstStyle/>
          <a:p>
            <a:pPr>
              <a:spcBef>
                <a:spcPts val="600"/>
              </a:spcBef>
              <a:spcAft>
                <a:spcPts val="600"/>
              </a:spcAft>
            </a:pPr>
            <a:r>
              <a:rPr lang="en-US" sz="1600" dirty="0">
                <a:solidFill>
                  <a:srgbClr val="111111"/>
                </a:solidFill>
                <a:latin typeface="Open Sans"/>
              </a:rPr>
              <a:t>Likelihood Table</a:t>
            </a:r>
          </a:p>
        </p:txBody>
      </p:sp>
      <p:sp>
        <p:nvSpPr>
          <p:cNvPr id="33" name="TextBox 32">
            <a:extLst>
              <a:ext uri="{FF2B5EF4-FFF2-40B4-BE49-F238E27FC236}">
                <a16:creationId xmlns:a16="http://schemas.microsoft.com/office/drawing/2014/main" id="{22B74FD1-0EE8-4887-9BE7-714CEF50783D}"/>
              </a:ext>
            </a:extLst>
          </p:cNvPr>
          <p:cNvSpPr txBox="1"/>
          <p:nvPr/>
        </p:nvSpPr>
        <p:spPr>
          <a:xfrm>
            <a:off x="300038" y="6455832"/>
            <a:ext cx="11591925" cy="246221"/>
          </a:xfrm>
          <a:prstGeom prst="rect">
            <a:avLst/>
          </a:prstGeom>
          <a:noFill/>
        </p:spPr>
        <p:txBody>
          <a:bodyPr wrap="square" rtlCol="0" anchor="ctr">
            <a:spAutoFit/>
          </a:bodyPr>
          <a:lstStyle/>
          <a:p>
            <a:r>
              <a:rPr lang="en-US" sz="1000" i="1" dirty="0">
                <a:solidFill>
                  <a:schemeClr val="bg1">
                    <a:lumMod val="50000"/>
                  </a:schemeClr>
                </a:solidFill>
                <a:latin typeface="+mj-lt"/>
              </a:rPr>
              <a:t>Source: </a:t>
            </a:r>
            <a:r>
              <a:rPr lang="en-US" sz="1000" i="1" dirty="0">
                <a:solidFill>
                  <a:schemeClr val="bg1">
                    <a:lumMod val="50000"/>
                  </a:schemeClr>
                </a:solidFill>
              </a:rPr>
              <a:t>KD Nuggets, Analytics Vidhya</a:t>
            </a:r>
            <a:endParaRPr lang="en-IN" sz="1000" i="1" dirty="0">
              <a:solidFill>
                <a:schemeClr val="bg1">
                  <a:lumMod val="50000"/>
                </a:schemeClr>
              </a:solidFill>
            </a:endParaRPr>
          </a:p>
        </p:txBody>
      </p:sp>
    </p:spTree>
    <p:extLst>
      <p:ext uri="{BB962C8B-B14F-4D97-AF65-F5344CB8AC3E}">
        <p14:creationId xmlns:p14="http://schemas.microsoft.com/office/powerpoint/2010/main" val="2766354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8" name="Rectangle 87" hidden="1"/>
          <p:cNvSpPr/>
          <p:nvPr>
            <p:custDataLst>
              <p:tags r:id="rId2"/>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b="1" dirty="0">
              <a:sym typeface="+mn-lt"/>
            </a:endParaRPr>
          </a:p>
        </p:txBody>
      </p:sp>
      <p:sp>
        <p:nvSpPr>
          <p:cNvPr id="5" name="Rectangle 4"/>
          <p:cNvSpPr/>
          <p:nvPr/>
        </p:nvSpPr>
        <p:spPr>
          <a:xfrm>
            <a:off x="1204089" y="167384"/>
            <a:ext cx="9783822" cy="461665"/>
          </a:xfrm>
          <a:prstGeom prst="rect">
            <a:avLst/>
          </a:prstGeom>
        </p:spPr>
        <p:txBody>
          <a:bodyPr wrap="square">
            <a:spAutoFit/>
          </a:bodyPr>
          <a:lstStyle/>
          <a:p>
            <a:pPr algn="ctr"/>
            <a:r>
              <a:rPr lang="en-US" sz="2400" b="1" dirty="0">
                <a:latin typeface="Myriad Pro" panose="020B0503030403020204" pitchFamily="34" charset="0"/>
              </a:rPr>
              <a:t>PREDICTIVE ANALYTICS USING SUPERVISED LEARNING</a:t>
            </a:r>
          </a:p>
        </p:txBody>
      </p:sp>
      <p:sp>
        <p:nvSpPr>
          <p:cNvPr id="15" name="White shape">
            <a:extLst>
              <a:ext uri="{FF2B5EF4-FFF2-40B4-BE49-F238E27FC236}">
                <a16:creationId xmlns:a16="http://schemas.microsoft.com/office/drawing/2014/main" id="{2C33CCD6-0FE1-4E45-9E8C-C555FCCAA4F2}"/>
              </a:ext>
            </a:extLst>
          </p:cNvPr>
          <p:cNvSpPr>
            <a:spLocks/>
          </p:cNvSpPr>
          <p:nvPr/>
        </p:nvSpPr>
        <p:spPr bwMode="auto">
          <a:xfrm flipV="1">
            <a:off x="443696" y="1572849"/>
            <a:ext cx="11304610" cy="4678393"/>
          </a:xfrm>
          <a:prstGeom prst="rect">
            <a:avLst/>
          </a:prstGeom>
          <a:solidFill>
            <a:srgbClr val="FFFFFF"/>
          </a:solidFill>
          <a:ln w="19050">
            <a:solidFill>
              <a:schemeClr val="accent3"/>
            </a:solidFill>
            <a:round/>
            <a:headEnd/>
            <a:tailEnd/>
          </a:ln>
          <a:effec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dirty="0">
              <a:ln>
                <a:noFill/>
              </a:ln>
              <a:solidFill>
                <a:srgbClr val="464646"/>
              </a:solidFill>
              <a:effectLst/>
              <a:uLnTx/>
              <a:uFillTx/>
              <a:latin typeface="Trebuchet MS" panose="020B0603020202020204"/>
              <a:ea typeface="+mn-ea"/>
              <a:cs typeface="+mn-cs"/>
            </a:endParaRPr>
          </a:p>
        </p:txBody>
      </p:sp>
      <p:sp>
        <p:nvSpPr>
          <p:cNvPr id="19" name="Rectangle: Rounded Corners 18">
            <a:extLst>
              <a:ext uri="{FF2B5EF4-FFF2-40B4-BE49-F238E27FC236}">
                <a16:creationId xmlns:a16="http://schemas.microsoft.com/office/drawing/2014/main" id="{A75B0809-2819-49CE-A68C-FB3A51B60AFB}"/>
              </a:ext>
            </a:extLst>
          </p:cNvPr>
          <p:cNvSpPr/>
          <p:nvPr/>
        </p:nvSpPr>
        <p:spPr>
          <a:xfrm>
            <a:off x="443694" y="1076717"/>
            <a:ext cx="11304611" cy="514161"/>
          </a:xfrm>
          <a:prstGeom prst="roundRect">
            <a:avLst>
              <a:gd name="adj" fmla="val 0"/>
            </a:avLst>
          </a:prstGeom>
          <a:solidFill>
            <a:schemeClr val="accent6"/>
          </a:solidFill>
          <a:ln w="12700">
            <a:noFill/>
          </a:ln>
        </p:spPr>
        <p:txBody>
          <a:bodyPr wrap="none" lIns="100584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spc="300" dirty="0">
                <a:solidFill>
                  <a:prstClr val="white"/>
                </a:solidFill>
                <a:latin typeface="Calibri" panose="020F0502020204030204" pitchFamily="34" charset="0"/>
                <a:cs typeface="Calibri" panose="020F0502020204030204" pitchFamily="34" charset="0"/>
              </a:rPr>
              <a:t>NAÏVE BAYES MODEL SHORT EXAMPLE (2/2)</a:t>
            </a:r>
            <a:endParaRPr kumimoji="0" lang="en-US" b="1" i="0" u="none" strike="noStrike" kern="1200" cap="none" spc="30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graphicFrame>
        <p:nvGraphicFramePr>
          <p:cNvPr id="22" name="Table 21">
            <a:extLst>
              <a:ext uri="{FF2B5EF4-FFF2-40B4-BE49-F238E27FC236}">
                <a16:creationId xmlns:a16="http://schemas.microsoft.com/office/drawing/2014/main" id="{EF9FAF15-07C1-4146-8BA8-E2A5E7E39D46}"/>
              </a:ext>
            </a:extLst>
          </p:cNvPr>
          <p:cNvGraphicFramePr>
            <a:graphicFrameLocks noGrp="1"/>
          </p:cNvGraphicFramePr>
          <p:nvPr>
            <p:extLst>
              <p:ext uri="{D42A27DB-BD31-4B8C-83A1-F6EECF244321}">
                <p14:modId xmlns:p14="http://schemas.microsoft.com/office/powerpoint/2010/main" val="1437891619"/>
              </p:ext>
            </p:extLst>
          </p:nvPr>
        </p:nvGraphicFramePr>
        <p:xfrm>
          <a:off x="689316" y="2234715"/>
          <a:ext cx="3910819" cy="1535428"/>
        </p:xfrm>
        <a:graphic>
          <a:graphicData uri="http://schemas.openxmlformats.org/drawingml/2006/table">
            <a:tbl>
              <a:tblPr/>
              <a:tblGrid>
                <a:gridCol w="1191295">
                  <a:extLst>
                    <a:ext uri="{9D8B030D-6E8A-4147-A177-3AD203B41FA5}">
                      <a16:colId xmlns:a16="http://schemas.microsoft.com/office/drawing/2014/main" val="2628158013"/>
                    </a:ext>
                  </a:extLst>
                </a:gridCol>
                <a:gridCol w="1039676">
                  <a:extLst>
                    <a:ext uri="{9D8B030D-6E8A-4147-A177-3AD203B41FA5}">
                      <a16:colId xmlns:a16="http://schemas.microsoft.com/office/drawing/2014/main" val="719915245"/>
                    </a:ext>
                  </a:extLst>
                </a:gridCol>
                <a:gridCol w="793584">
                  <a:extLst>
                    <a:ext uri="{9D8B030D-6E8A-4147-A177-3AD203B41FA5}">
                      <a16:colId xmlns:a16="http://schemas.microsoft.com/office/drawing/2014/main" val="1954394455"/>
                    </a:ext>
                  </a:extLst>
                </a:gridCol>
                <a:gridCol w="886264">
                  <a:extLst>
                    <a:ext uri="{9D8B030D-6E8A-4147-A177-3AD203B41FA5}">
                      <a16:colId xmlns:a16="http://schemas.microsoft.com/office/drawing/2014/main" val="1011630387"/>
                    </a:ext>
                  </a:extLst>
                </a:gridCol>
              </a:tblGrid>
              <a:tr h="383857">
                <a:tc rowSpan="2" gridSpan="2">
                  <a:txBody>
                    <a:bodyPr/>
                    <a:lstStyle/>
                    <a:p>
                      <a:pPr algn="ctr"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gridSpan="2">
                  <a:txBody>
                    <a:bodyPr/>
                    <a:lstStyle/>
                    <a:p>
                      <a:pPr algn="ctr" fontAlgn="b"/>
                      <a:r>
                        <a:rPr lang="en-US" sz="1600" b="1" i="0" u="none" strike="noStrike" dirty="0">
                          <a:solidFill>
                            <a:srgbClr val="000000"/>
                          </a:solidFill>
                          <a:effectLst/>
                          <a:latin typeface="Calibri" panose="020F0502020204030204" pitchFamily="34" charset="0"/>
                        </a:rPr>
                        <a:t>Stolen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550949650"/>
                  </a:ext>
                </a:extLst>
              </a:tr>
              <a:tr h="383857">
                <a:tc gridSpan="2" vMerge="1">
                  <a:txBody>
                    <a:bodyPr/>
                    <a:lstStyle/>
                    <a:p>
                      <a:endParaRPr lang="en-US"/>
                    </a:p>
                  </a:txBody>
                  <a:tcPr/>
                </a:tc>
                <a:tc hMerge="1" vMerge="1">
                  <a:txBody>
                    <a:bodyPr/>
                    <a:lstStyle/>
                    <a:p>
                      <a:endParaRPr lang="en-US"/>
                    </a:p>
                  </a:txBody>
                  <a:tcPr/>
                </a:tc>
                <a:tc>
                  <a:txBody>
                    <a:bodyPr/>
                    <a:lstStyle/>
                    <a:p>
                      <a:pPr algn="ctr" fontAlgn="b"/>
                      <a:r>
                        <a:rPr lang="en-US" sz="1600" b="1" i="0" u="none" strike="noStrike" dirty="0">
                          <a:solidFill>
                            <a:srgbClr val="000000"/>
                          </a:solidFill>
                          <a:effectLst/>
                          <a:latin typeface="Calibri" panose="020F0502020204030204" pitchFamily="34" charset="0"/>
                        </a:rPr>
                        <a:t>P (Yes)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panose="020F0502020204030204" pitchFamily="34" charset="0"/>
                        </a:rPr>
                        <a:t> P (No)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9342517"/>
                  </a:ext>
                </a:extLst>
              </a:tr>
              <a:tr h="383857">
                <a:tc rowSpan="2">
                  <a:txBody>
                    <a:bodyPr/>
                    <a:lstStyle/>
                    <a:p>
                      <a:pPr algn="ctr" fontAlgn="ctr"/>
                      <a:r>
                        <a:rPr lang="en-US" sz="1600" b="1" i="0" u="none" strike="noStrike" dirty="0">
                          <a:solidFill>
                            <a:srgbClr val="000000"/>
                          </a:solidFill>
                          <a:effectLst/>
                          <a:latin typeface="Calibri" panose="020F0502020204030204" pitchFamily="34" charset="0"/>
                        </a:rPr>
                        <a:t>Origin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panose="020F0502020204030204" pitchFamily="34" charset="0"/>
                        </a:rPr>
                        <a:t>Domestic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496962"/>
                  </a:ext>
                </a:extLst>
              </a:tr>
              <a:tr h="383857">
                <a:tc vMerge="1">
                  <a:txBody>
                    <a:bodyPr/>
                    <a:lstStyle/>
                    <a:p>
                      <a:endParaRPr lang="en-US"/>
                    </a:p>
                  </a:txBody>
                  <a:tcPr/>
                </a:tc>
                <a:tc>
                  <a:txBody>
                    <a:bodyPr/>
                    <a:lstStyle/>
                    <a:p>
                      <a:pPr algn="ctr" fontAlgn="b"/>
                      <a:r>
                        <a:rPr lang="en-US" sz="1600" b="1" i="0" u="none" strike="noStrike" dirty="0">
                          <a:solidFill>
                            <a:srgbClr val="000000"/>
                          </a:solidFill>
                          <a:effectLst/>
                          <a:latin typeface="Calibri" panose="020F0502020204030204" pitchFamily="34" charset="0"/>
                        </a:rPr>
                        <a:t>Imported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4398543"/>
                  </a:ext>
                </a:extLst>
              </a:tr>
            </a:tbl>
          </a:graphicData>
        </a:graphic>
      </p:graphicFrame>
      <p:graphicFrame>
        <p:nvGraphicFramePr>
          <p:cNvPr id="18" name="Table 17">
            <a:extLst>
              <a:ext uri="{FF2B5EF4-FFF2-40B4-BE49-F238E27FC236}">
                <a16:creationId xmlns:a16="http://schemas.microsoft.com/office/drawing/2014/main" id="{F62B448A-95AA-4164-8552-20043B815F8B}"/>
              </a:ext>
            </a:extLst>
          </p:cNvPr>
          <p:cNvGraphicFramePr>
            <a:graphicFrameLocks noGrp="1"/>
          </p:cNvGraphicFramePr>
          <p:nvPr>
            <p:extLst>
              <p:ext uri="{D42A27DB-BD31-4B8C-83A1-F6EECF244321}">
                <p14:modId xmlns:p14="http://schemas.microsoft.com/office/powerpoint/2010/main" val="3493993115"/>
              </p:ext>
            </p:extLst>
          </p:nvPr>
        </p:nvGraphicFramePr>
        <p:xfrm>
          <a:off x="689316" y="4202785"/>
          <a:ext cx="3910819" cy="1535428"/>
        </p:xfrm>
        <a:graphic>
          <a:graphicData uri="http://schemas.openxmlformats.org/drawingml/2006/table">
            <a:tbl>
              <a:tblPr/>
              <a:tblGrid>
                <a:gridCol w="1191295">
                  <a:extLst>
                    <a:ext uri="{9D8B030D-6E8A-4147-A177-3AD203B41FA5}">
                      <a16:colId xmlns:a16="http://schemas.microsoft.com/office/drawing/2014/main" val="2628158013"/>
                    </a:ext>
                  </a:extLst>
                </a:gridCol>
                <a:gridCol w="1039676">
                  <a:extLst>
                    <a:ext uri="{9D8B030D-6E8A-4147-A177-3AD203B41FA5}">
                      <a16:colId xmlns:a16="http://schemas.microsoft.com/office/drawing/2014/main" val="719915245"/>
                    </a:ext>
                  </a:extLst>
                </a:gridCol>
                <a:gridCol w="793584">
                  <a:extLst>
                    <a:ext uri="{9D8B030D-6E8A-4147-A177-3AD203B41FA5}">
                      <a16:colId xmlns:a16="http://schemas.microsoft.com/office/drawing/2014/main" val="1954394455"/>
                    </a:ext>
                  </a:extLst>
                </a:gridCol>
                <a:gridCol w="886264">
                  <a:extLst>
                    <a:ext uri="{9D8B030D-6E8A-4147-A177-3AD203B41FA5}">
                      <a16:colId xmlns:a16="http://schemas.microsoft.com/office/drawing/2014/main" val="1011630387"/>
                    </a:ext>
                  </a:extLst>
                </a:gridCol>
              </a:tblGrid>
              <a:tr h="383857">
                <a:tc rowSpan="2" gridSpan="2">
                  <a:txBody>
                    <a:bodyPr/>
                    <a:lstStyle/>
                    <a:p>
                      <a:pPr algn="ctr" fontAlgn="b"/>
                      <a:r>
                        <a:rPr lang="en-US" sz="16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gridSpan="2">
                  <a:txBody>
                    <a:bodyPr/>
                    <a:lstStyle/>
                    <a:p>
                      <a:pPr algn="ctr" fontAlgn="b"/>
                      <a:r>
                        <a:rPr lang="en-US" sz="1600" b="1" i="0" u="none" strike="noStrike" dirty="0">
                          <a:solidFill>
                            <a:srgbClr val="000000"/>
                          </a:solidFill>
                          <a:effectLst/>
                          <a:latin typeface="Calibri" panose="020F0502020204030204" pitchFamily="34" charset="0"/>
                        </a:rPr>
                        <a:t>Stolen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550949650"/>
                  </a:ext>
                </a:extLst>
              </a:tr>
              <a:tr h="383857">
                <a:tc gridSpan="2" vMerge="1">
                  <a:txBody>
                    <a:bodyPr/>
                    <a:lstStyle/>
                    <a:p>
                      <a:endParaRPr lang="en-US"/>
                    </a:p>
                  </a:txBody>
                  <a:tcPr/>
                </a:tc>
                <a:tc hMerge="1" vMerge="1">
                  <a:txBody>
                    <a:bodyPr/>
                    <a:lstStyle/>
                    <a:p>
                      <a:endParaRPr lang="en-US"/>
                    </a:p>
                  </a:txBody>
                  <a:tcPr/>
                </a:tc>
                <a:tc>
                  <a:txBody>
                    <a:bodyPr/>
                    <a:lstStyle/>
                    <a:p>
                      <a:pPr algn="ctr" fontAlgn="b"/>
                      <a:r>
                        <a:rPr lang="en-US" sz="1600" b="1" i="0" u="none" strike="noStrike" dirty="0">
                          <a:solidFill>
                            <a:srgbClr val="000000"/>
                          </a:solidFill>
                          <a:effectLst/>
                          <a:latin typeface="Calibri" panose="020F0502020204030204" pitchFamily="34" charset="0"/>
                        </a:rPr>
                        <a:t>P (Yes)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panose="020F0502020204030204" pitchFamily="34" charset="0"/>
                        </a:rPr>
                        <a:t> P (No)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9342517"/>
                  </a:ext>
                </a:extLst>
              </a:tr>
              <a:tr h="383857">
                <a:tc rowSpan="2">
                  <a:txBody>
                    <a:bodyPr/>
                    <a:lstStyle/>
                    <a:p>
                      <a:pPr algn="ctr" fontAlgn="ctr"/>
                      <a:r>
                        <a:rPr lang="en-US" sz="1600" b="1" i="0" u="none" strike="noStrike" dirty="0">
                          <a:solidFill>
                            <a:srgbClr val="000000"/>
                          </a:solidFill>
                          <a:effectLst/>
                          <a:latin typeface="Calibri" panose="020F0502020204030204" pitchFamily="34" charset="0"/>
                        </a:rPr>
                        <a:t>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panose="020F0502020204030204" pitchFamily="34" charset="0"/>
                        </a:rPr>
                        <a:t>Sports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496962"/>
                  </a:ext>
                </a:extLst>
              </a:tr>
              <a:tr h="383857">
                <a:tc vMerge="1">
                  <a:txBody>
                    <a:bodyPr/>
                    <a:lstStyle/>
                    <a:p>
                      <a:endParaRPr lang="en-US"/>
                    </a:p>
                  </a:txBody>
                  <a:tcPr/>
                </a:tc>
                <a:tc>
                  <a:txBody>
                    <a:bodyPr/>
                    <a:lstStyle/>
                    <a:p>
                      <a:pPr algn="ctr" fontAlgn="b"/>
                      <a:r>
                        <a:rPr lang="en-US" sz="1600" b="1" i="0" u="none" strike="noStrike" dirty="0">
                          <a:solidFill>
                            <a:srgbClr val="000000"/>
                          </a:solidFill>
                          <a:effectLst/>
                          <a:latin typeface="Calibri" panose="020F0502020204030204" pitchFamily="34" charset="0"/>
                        </a:rPr>
                        <a:t>SUV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4398543"/>
                  </a:ext>
                </a:extLst>
              </a:tr>
            </a:tbl>
          </a:graphicData>
        </a:graphic>
      </p:graphicFrame>
      <p:sp>
        <p:nvSpPr>
          <p:cNvPr id="20" name="TextBox 19">
            <a:extLst>
              <a:ext uri="{FF2B5EF4-FFF2-40B4-BE49-F238E27FC236}">
                <a16:creationId xmlns:a16="http://schemas.microsoft.com/office/drawing/2014/main" id="{40DD3CFD-2A52-4553-8C66-55DD85C1C35C}"/>
              </a:ext>
            </a:extLst>
          </p:cNvPr>
          <p:cNvSpPr txBox="1"/>
          <p:nvPr/>
        </p:nvSpPr>
        <p:spPr>
          <a:xfrm>
            <a:off x="4845755" y="2855390"/>
            <a:ext cx="6464670" cy="338554"/>
          </a:xfrm>
          <a:prstGeom prst="rect">
            <a:avLst/>
          </a:prstGeom>
          <a:noFill/>
        </p:spPr>
        <p:txBody>
          <a:bodyPr wrap="square" rtlCol="0">
            <a:spAutoFit/>
          </a:bodyPr>
          <a:lstStyle/>
          <a:p>
            <a:pPr>
              <a:spcBef>
                <a:spcPts val="600"/>
              </a:spcBef>
              <a:spcAft>
                <a:spcPts val="600"/>
              </a:spcAft>
            </a:pPr>
            <a:r>
              <a:rPr lang="en-US" sz="1600" dirty="0">
                <a:solidFill>
                  <a:srgbClr val="111111"/>
                </a:solidFill>
                <a:latin typeface="Open Sans"/>
              </a:rPr>
              <a:t>P(Yes | X) = P(Red | Yes) * P(SUV | Yes) * P(Domestic | Yes) * P(Yes)</a:t>
            </a:r>
          </a:p>
        </p:txBody>
      </p:sp>
      <p:sp>
        <p:nvSpPr>
          <p:cNvPr id="21" name="TextBox 20">
            <a:extLst>
              <a:ext uri="{FF2B5EF4-FFF2-40B4-BE49-F238E27FC236}">
                <a16:creationId xmlns:a16="http://schemas.microsoft.com/office/drawing/2014/main" id="{C934838F-A9C9-4B0A-9BE4-5EF8FF4356CE}"/>
              </a:ext>
            </a:extLst>
          </p:cNvPr>
          <p:cNvSpPr txBox="1"/>
          <p:nvPr/>
        </p:nvSpPr>
        <p:spPr>
          <a:xfrm>
            <a:off x="5727330" y="3214842"/>
            <a:ext cx="6464670" cy="338554"/>
          </a:xfrm>
          <a:prstGeom prst="rect">
            <a:avLst/>
          </a:prstGeom>
          <a:noFill/>
        </p:spPr>
        <p:txBody>
          <a:bodyPr wrap="square" rtlCol="0">
            <a:spAutoFit/>
          </a:bodyPr>
          <a:lstStyle/>
          <a:p>
            <a:pPr>
              <a:spcBef>
                <a:spcPts val="600"/>
              </a:spcBef>
              <a:spcAft>
                <a:spcPts val="600"/>
              </a:spcAft>
            </a:pPr>
            <a:r>
              <a:rPr lang="en-US" sz="1600" dirty="0">
                <a:solidFill>
                  <a:srgbClr val="111111"/>
                </a:solidFill>
                <a:latin typeface="Open Sans"/>
              </a:rPr>
              <a:t>= 3/5 * 1/5 * 2/5 * 1</a:t>
            </a:r>
          </a:p>
        </p:txBody>
      </p:sp>
      <p:sp>
        <p:nvSpPr>
          <p:cNvPr id="24" name="TextBox 23">
            <a:extLst>
              <a:ext uri="{FF2B5EF4-FFF2-40B4-BE49-F238E27FC236}">
                <a16:creationId xmlns:a16="http://schemas.microsoft.com/office/drawing/2014/main" id="{426A6FF1-FB9E-4AC1-B1C3-4992CCECB7FD}"/>
              </a:ext>
            </a:extLst>
          </p:cNvPr>
          <p:cNvSpPr txBox="1"/>
          <p:nvPr/>
        </p:nvSpPr>
        <p:spPr>
          <a:xfrm>
            <a:off x="5727330" y="3579019"/>
            <a:ext cx="6464670" cy="338554"/>
          </a:xfrm>
          <a:prstGeom prst="rect">
            <a:avLst/>
          </a:prstGeom>
          <a:noFill/>
        </p:spPr>
        <p:txBody>
          <a:bodyPr wrap="square" rtlCol="0">
            <a:spAutoFit/>
          </a:bodyPr>
          <a:lstStyle/>
          <a:p>
            <a:pPr>
              <a:spcBef>
                <a:spcPts val="600"/>
              </a:spcBef>
              <a:spcAft>
                <a:spcPts val="600"/>
              </a:spcAft>
            </a:pPr>
            <a:r>
              <a:rPr lang="en-US" sz="1600" dirty="0">
                <a:solidFill>
                  <a:srgbClr val="111111"/>
                </a:solidFill>
                <a:latin typeface="Open Sans"/>
              </a:rPr>
              <a:t>= 0.048</a:t>
            </a:r>
          </a:p>
        </p:txBody>
      </p:sp>
      <p:sp>
        <p:nvSpPr>
          <p:cNvPr id="25" name="TextBox 24">
            <a:extLst>
              <a:ext uri="{FF2B5EF4-FFF2-40B4-BE49-F238E27FC236}">
                <a16:creationId xmlns:a16="http://schemas.microsoft.com/office/drawing/2014/main" id="{436EF836-F259-4591-9119-600D86FBAACE}"/>
              </a:ext>
            </a:extLst>
          </p:cNvPr>
          <p:cNvSpPr txBox="1"/>
          <p:nvPr/>
        </p:nvSpPr>
        <p:spPr>
          <a:xfrm>
            <a:off x="4845755" y="4097376"/>
            <a:ext cx="6464670" cy="338554"/>
          </a:xfrm>
          <a:prstGeom prst="rect">
            <a:avLst/>
          </a:prstGeom>
          <a:noFill/>
        </p:spPr>
        <p:txBody>
          <a:bodyPr wrap="square" rtlCol="0">
            <a:spAutoFit/>
          </a:bodyPr>
          <a:lstStyle/>
          <a:p>
            <a:pPr>
              <a:spcBef>
                <a:spcPts val="600"/>
              </a:spcBef>
              <a:spcAft>
                <a:spcPts val="600"/>
              </a:spcAft>
            </a:pPr>
            <a:r>
              <a:rPr lang="en-US" sz="1600" dirty="0">
                <a:solidFill>
                  <a:srgbClr val="111111"/>
                </a:solidFill>
                <a:latin typeface="Open Sans"/>
              </a:rPr>
              <a:t>P(No | X) = P(Red | No) * P(SUV | No) * P(Domestic | No) * P(No)</a:t>
            </a:r>
          </a:p>
        </p:txBody>
      </p:sp>
      <p:sp>
        <p:nvSpPr>
          <p:cNvPr id="26" name="TextBox 25">
            <a:extLst>
              <a:ext uri="{FF2B5EF4-FFF2-40B4-BE49-F238E27FC236}">
                <a16:creationId xmlns:a16="http://schemas.microsoft.com/office/drawing/2014/main" id="{67465F6B-3471-4C48-A943-D0D378DFB28D}"/>
              </a:ext>
            </a:extLst>
          </p:cNvPr>
          <p:cNvSpPr txBox="1"/>
          <p:nvPr/>
        </p:nvSpPr>
        <p:spPr>
          <a:xfrm>
            <a:off x="5727330" y="4456828"/>
            <a:ext cx="6464670" cy="338554"/>
          </a:xfrm>
          <a:prstGeom prst="rect">
            <a:avLst/>
          </a:prstGeom>
          <a:noFill/>
        </p:spPr>
        <p:txBody>
          <a:bodyPr wrap="square" rtlCol="0">
            <a:spAutoFit/>
          </a:bodyPr>
          <a:lstStyle/>
          <a:p>
            <a:pPr>
              <a:spcBef>
                <a:spcPts val="600"/>
              </a:spcBef>
              <a:spcAft>
                <a:spcPts val="600"/>
              </a:spcAft>
            </a:pPr>
            <a:r>
              <a:rPr lang="en-US" sz="1600" dirty="0">
                <a:solidFill>
                  <a:srgbClr val="111111"/>
                </a:solidFill>
                <a:latin typeface="Open Sans"/>
              </a:rPr>
              <a:t>= 2/5 * 3/5 * 3/5 * 1</a:t>
            </a:r>
          </a:p>
        </p:txBody>
      </p:sp>
      <p:sp>
        <p:nvSpPr>
          <p:cNvPr id="27" name="TextBox 26">
            <a:extLst>
              <a:ext uri="{FF2B5EF4-FFF2-40B4-BE49-F238E27FC236}">
                <a16:creationId xmlns:a16="http://schemas.microsoft.com/office/drawing/2014/main" id="{D7C9D846-3575-4D34-A31A-1658BE4942A8}"/>
              </a:ext>
            </a:extLst>
          </p:cNvPr>
          <p:cNvSpPr txBox="1"/>
          <p:nvPr/>
        </p:nvSpPr>
        <p:spPr>
          <a:xfrm>
            <a:off x="5727330" y="4821005"/>
            <a:ext cx="6464670" cy="338554"/>
          </a:xfrm>
          <a:prstGeom prst="rect">
            <a:avLst/>
          </a:prstGeom>
          <a:noFill/>
        </p:spPr>
        <p:txBody>
          <a:bodyPr wrap="square" rtlCol="0">
            <a:spAutoFit/>
          </a:bodyPr>
          <a:lstStyle/>
          <a:p>
            <a:pPr>
              <a:spcBef>
                <a:spcPts val="600"/>
              </a:spcBef>
              <a:spcAft>
                <a:spcPts val="600"/>
              </a:spcAft>
            </a:pPr>
            <a:r>
              <a:rPr lang="en-US" sz="1600" dirty="0">
                <a:solidFill>
                  <a:srgbClr val="111111"/>
                </a:solidFill>
                <a:latin typeface="Open Sans"/>
              </a:rPr>
              <a:t>= 0.144</a:t>
            </a:r>
          </a:p>
        </p:txBody>
      </p:sp>
      <p:sp>
        <p:nvSpPr>
          <p:cNvPr id="29" name="TextBox 28">
            <a:extLst>
              <a:ext uri="{FF2B5EF4-FFF2-40B4-BE49-F238E27FC236}">
                <a16:creationId xmlns:a16="http://schemas.microsoft.com/office/drawing/2014/main" id="{76713C5C-6ED1-4375-9A39-6BE7DA2BEF3A}"/>
              </a:ext>
            </a:extLst>
          </p:cNvPr>
          <p:cNvSpPr txBox="1"/>
          <p:nvPr/>
        </p:nvSpPr>
        <p:spPr>
          <a:xfrm>
            <a:off x="4845755" y="5305958"/>
            <a:ext cx="6464670" cy="584775"/>
          </a:xfrm>
          <a:prstGeom prst="rect">
            <a:avLst/>
          </a:prstGeom>
          <a:noFill/>
        </p:spPr>
        <p:txBody>
          <a:bodyPr wrap="square" rtlCol="0">
            <a:spAutoFit/>
          </a:bodyPr>
          <a:lstStyle/>
          <a:p>
            <a:pPr>
              <a:spcBef>
                <a:spcPts val="600"/>
              </a:spcBef>
              <a:spcAft>
                <a:spcPts val="600"/>
              </a:spcAft>
            </a:pPr>
            <a:r>
              <a:rPr lang="en-US" sz="1600" dirty="0">
                <a:solidFill>
                  <a:srgbClr val="111111"/>
                </a:solidFill>
                <a:latin typeface="Open Sans"/>
              </a:rPr>
              <a:t>In this case, P(No | X) &gt; P (Yes | X); therefore, given the features Red, SUV, and Domestic, the car is classified as not stolen  </a:t>
            </a:r>
          </a:p>
        </p:txBody>
      </p:sp>
      <p:sp>
        <p:nvSpPr>
          <p:cNvPr id="33" name="TextBox 32">
            <a:extLst>
              <a:ext uri="{FF2B5EF4-FFF2-40B4-BE49-F238E27FC236}">
                <a16:creationId xmlns:a16="http://schemas.microsoft.com/office/drawing/2014/main" id="{8C34CE8B-4C2E-45F0-869C-7783A3C3FAF1}"/>
              </a:ext>
            </a:extLst>
          </p:cNvPr>
          <p:cNvSpPr txBox="1"/>
          <p:nvPr/>
        </p:nvSpPr>
        <p:spPr>
          <a:xfrm>
            <a:off x="4845755" y="2143272"/>
            <a:ext cx="6464670" cy="584775"/>
          </a:xfrm>
          <a:prstGeom prst="rect">
            <a:avLst/>
          </a:prstGeom>
          <a:noFill/>
        </p:spPr>
        <p:txBody>
          <a:bodyPr wrap="square" rtlCol="0">
            <a:spAutoFit/>
          </a:bodyPr>
          <a:lstStyle/>
          <a:p>
            <a:pPr>
              <a:spcBef>
                <a:spcPts val="600"/>
              </a:spcBef>
              <a:spcAft>
                <a:spcPts val="600"/>
              </a:spcAft>
            </a:pPr>
            <a:r>
              <a:rPr lang="en-US" sz="1600" dirty="0">
                <a:solidFill>
                  <a:srgbClr val="111111"/>
                </a:solidFill>
                <a:latin typeface="Open Sans"/>
              </a:rPr>
              <a:t>In this case need to find whether the car is stolen given it is Red Domestic, and SUV </a:t>
            </a:r>
          </a:p>
        </p:txBody>
      </p:sp>
      <p:sp>
        <p:nvSpPr>
          <p:cNvPr id="34" name="TextBox 33">
            <a:extLst>
              <a:ext uri="{FF2B5EF4-FFF2-40B4-BE49-F238E27FC236}">
                <a16:creationId xmlns:a16="http://schemas.microsoft.com/office/drawing/2014/main" id="{A56C98A3-CDDD-47DE-BEC9-5624BC00E92A}"/>
              </a:ext>
            </a:extLst>
          </p:cNvPr>
          <p:cNvSpPr txBox="1"/>
          <p:nvPr/>
        </p:nvSpPr>
        <p:spPr>
          <a:xfrm>
            <a:off x="300038" y="6455832"/>
            <a:ext cx="11591925" cy="246221"/>
          </a:xfrm>
          <a:prstGeom prst="rect">
            <a:avLst/>
          </a:prstGeom>
          <a:noFill/>
        </p:spPr>
        <p:txBody>
          <a:bodyPr wrap="square" rtlCol="0" anchor="ctr">
            <a:spAutoFit/>
          </a:bodyPr>
          <a:lstStyle/>
          <a:p>
            <a:r>
              <a:rPr lang="en-US" sz="1000" i="1" dirty="0">
                <a:solidFill>
                  <a:schemeClr val="bg1">
                    <a:lumMod val="50000"/>
                  </a:schemeClr>
                </a:solidFill>
                <a:latin typeface="+mj-lt"/>
              </a:rPr>
              <a:t>Source: </a:t>
            </a:r>
            <a:r>
              <a:rPr lang="en-US" sz="1000" i="1" dirty="0">
                <a:solidFill>
                  <a:schemeClr val="bg1">
                    <a:lumMod val="50000"/>
                  </a:schemeClr>
                </a:solidFill>
              </a:rPr>
              <a:t>KD Nuggets, Analytics Vidhya</a:t>
            </a:r>
            <a:endParaRPr lang="en-IN" sz="1000" i="1" dirty="0">
              <a:solidFill>
                <a:schemeClr val="bg1">
                  <a:lumMod val="50000"/>
                </a:schemeClr>
              </a:solidFill>
            </a:endParaRPr>
          </a:p>
        </p:txBody>
      </p:sp>
    </p:spTree>
    <p:extLst>
      <p:ext uri="{BB962C8B-B14F-4D97-AF65-F5344CB8AC3E}">
        <p14:creationId xmlns:p14="http://schemas.microsoft.com/office/powerpoint/2010/main" val="1505444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8" name="Rectangle 87" hidden="1"/>
          <p:cNvSpPr/>
          <p:nvPr>
            <p:custDataLst>
              <p:tags r:id="rId2"/>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b="1" dirty="0">
              <a:sym typeface="+mn-lt"/>
            </a:endParaRPr>
          </a:p>
        </p:txBody>
      </p:sp>
      <p:sp>
        <p:nvSpPr>
          <p:cNvPr id="5" name="Rectangle 4"/>
          <p:cNvSpPr/>
          <p:nvPr/>
        </p:nvSpPr>
        <p:spPr>
          <a:xfrm>
            <a:off x="1204089" y="167384"/>
            <a:ext cx="9783822" cy="461665"/>
          </a:xfrm>
          <a:prstGeom prst="rect">
            <a:avLst/>
          </a:prstGeom>
        </p:spPr>
        <p:txBody>
          <a:bodyPr wrap="square">
            <a:spAutoFit/>
          </a:bodyPr>
          <a:lstStyle/>
          <a:p>
            <a:pPr algn="ctr"/>
            <a:r>
              <a:rPr lang="en-US" sz="2400" b="1" dirty="0">
                <a:latin typeface="Myriad Pro" panose="020B0503030403020204" pitchFamily="34" charset="0"/>
              </a:rPr>
              <a:t>PREDICTIVE ANALYTICS USING SUPERVISED LEARNING</a:t>
            </a:r>
          </a:p>
        </p:txBody>
      </p:sp>
      <p:sp>
        <p:nvSpPr>
          <p:cNvPr id="15" name="White shape">
            <a:extLst>
              <a:ext uri="{FF2B5EF4-FFF2-40B4-BE49-F238E27FC236}">
                <a16:creationId xmlns:a16="http://schemas.microsoft.com/office/drawing/2014/main" id="{2C33CCD6-0FE1-4E45-9E8C-C555FCCAA4F2}"/>
              </a:ext>
            </a:extLst>
          </p:cNvPr>
          <p:cNvSpPr>
            <a:spLocks/>
          </p:cNvSpPr>
          <p:nvPr/>
        </p:nvSpPr>
        <p:spPr bwMode="auto">
          <a:xfrm flipV="1">
            <a:off x="443696" y="1518974"/>
            <a:ext cx="11304610" cy="4732267"/>
          </a:xfrm>
          <a:prstGeom prst="rect">
            <a:avLst/>
          </a:prstGeom>
          <a:solidFill>
            <a:srgbClr val="FFFFFF"/>
          </a:solidFill>
          <a:ln w="19050">
            <a:solidFill>
              <a:schemeClr val="accent3"/>
            </a:solidFill>
            <a:round/>
            <a:headEnd/>
            <a:tailEnd/>
          </a:ln>
          <a:effec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dirty="0">
              <a:ln>
                <a:noFill/>
              </a:ln>
              <a:solidFill>
                <a:srgbClr val="464646"/>
              </a:solidFill>
              <a:effectLst/>
              <a:uLnTx/>
              <a:uFillTx/>
              <a:latin typeface="Trebuchet MS" panose="020B0603020202020204"/>
              <a:ea typeface="+mn-ea"/>
              <a:cs typeface="+mn-cs"/>
            </a:endParaRPr>
          </a:p>
        </p:txBody>
      </p:sp>
      <p:sp>
        <p:nvSpPr>
          <p:cNvPr id="19" name="Rectangle: Rounded Corners 18">
            <a:extLst>
              <a:ext uri="{FF2B5EF4-FFF2-40B4-BE49-F238E27FC236}">
                <a16:creationId xmlns:a16="http://schemas.microsoft.com/office/drawing/2014/main" id="{A75B0809-2819-49CE-A68C-FB3A51B60AFB}"/>
              </a:ext>
            </a:extLst>
          </p:cNvPr>
          <p:cNvSpPr/>
          <p:nvPr/>
        </p:nvSpPr>
        <p:spPr>
          <a:xfrm>
            <a:off x="443694" y="1062648"/>
            <a:ext cx="11304611" cy="514161"/>
          </a:xfrm>
          <a:prstGeom prst="roundRect">
            <a:avLst>
              <a:gd name="adj" fmla="val 0"/>
            </a:avLst>
          </a:prstGeom>
          <a:solidFill>
            <a:schemeClr val="accent6"/>
          </a:solidFill>
          <a:ln w="12700">
            <a:noFill/>
          </a:ln>
        </p:spPr>
        <p:txBody>
          <a:bodyPr wrap="none" lIns="100584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spc="300" dirty="0">
                <a:solidFill>
                  <a:prstClr val="white"/>
                </a:solidFill>
                <a:latin typeface="Calibri" panose="020F0502020204030204" pitchFamily="34" charset="0"/>
                <a:cs typeface="Calibri" panose="020F0502020204030204" pitchFamily="34" charset="0"/>
              </a:rPr>
              <a:t>NAÏVE BAYES MODEL ON DIABETES DATASET: STEPS INVOLVED</a:t>
            </a:r>
            <a:endParaRPr kumimoji="0" lang="en-US" b="1" i="0" u="none" strike="noStrike" kern="1200" cap="none" spc="30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3" name="Graphic 107">
            <a:extLst>
              <a:ext uri="{FF2B5EF4-FFF2-40B4-BE49-F238E27FC236}">
                <a16:creationId xmlns:a16="http://schemas.microsoft.com/office/drawing/2014/main" id="{0AB1775B-CF67-4B16-8C1B-E7EC135F70D0}"/>
              </a:ext>
            </a:extLst>
          </p:cNvPr>
          <p:cNvSpPr/>
          <p:nvPr/>
        </p:nvSpPr>
        <p:spPr>
          <a:xfrm>
            <a:off x="894285" y="1193020"/>
            <a:ext cx="310093" cy="310093"/>
          </a:xfrm>
          <a:custGeom>
            <a:avLst/>
            <a:gdLst>
              <a:gd name="connsiteX0" fmla="*/ 657225 w 723900"/>
              <a:gd name="connsiteY0" fmla="*/ 0 h 723900"/>
              <a:gd name="connsiteX1" fmla="*/ 257175 w 723900"/>
              <a:gd name="connsiteY1" fmla="*/ 0 h 723900"/>
              <a:gd name="connsiteX2" fmla="*/ 190500 w 723900"/>
              <a:gd name="connsiteY2" fmla="*/ 66675 h 723900"/>
              <a:gd name="connsiteX3" fmla="*/ 190500 w 723900"/>
              <a:gd name="connsiteY3" fmla="*/ 190500 h 723900"/>
              <a:gd name="connsiteX4" fmla="*/ 66675 w 723900"/>
              <a:gd name="connsiteY4" fmla="*/ 190500 h 723900"/>
              <a:gd name="connsiteX5" fmla="*/ 0 w 723900"/>
              <a:gd name="connsiteY5" fmla="*/ 257175 h 723900"/>
              <a:gd name="connsiteX6" fmla="*/ 0 w 723900"/>
              <a:gd name="connsiteY6" fmla="*/ 657225 h 723900"/>
              <a:gd name="connsiteX7" fmla="*/ 66675 w 723900"/>
              <a:gd name="connsiteY7" fmla="*/ 723900 h 723900"/>
              <a:gd name="connsiteX8" fmla="*/ 466725 w 723900"/>
              <a:gd name="connsiteY8" fmla="*/ 723900 h 723900"/>
              <a:gd name="connsiteX9" fmla="*/ 533400 w 723900"/>
              <a:gd name="connsiteY9" fmla="*/ 657225 h 723900"/>
              <a:gd name="connsiteX10" fmla="*/ 533400 w 723900"/>
              <a:gd name="connsiteY10" fmla="*/ 533400 h 723900"/>
              <a:gd name="connsiteX11" fmla="*/ 657225 w 723900"/>
              <a:gd name="connsiteY11" fmla="*/ 533400 h 723900"/>
              <a:gd name="connsiteX12" fmla="*/ 723900 w 723900"/>
              <a:gd name="connsiteY12" fmla="*/ 466725 h 723900"/>
              <a:gd name="connsiteX13" fmla="*/ 723900 w 723900"/>
              <a:gd name="connsiteY13" fmla="*/ 66675 h 723900"/>
              <a:gd name="connsiteX14" fmla="*/ 657225 w 723900"/>
              <a:gd name="connsiteY14" fmla="*/ 0 h 723900"/>
              <a:gd name="connsiteX15" fmla="*/ 476250 w 723900"/>
              <a:gd name="connsiteY15" fmla="*/ 657225 h 723900"/>
              <a:gd name="connsiteX16" fmla="*/ 466725 w 723900"/>
              <a:gd name="connsiteY16" fmla="*/ 666750 h 723900"/>
              <a:gd name="connsiteX17" fmla="*/ 66675 w 723900"/>
              <a:gd name="connsiteY17" fmla="*/ 666750 h 723900"/>
              <a:gd name="connsiteX18" fmla="*/ 57150 w 723900"/>
              <a:gd name="connsiteY18" fmla="*/ 657225 h 723900"/>
              <a:gd name="connsiteX19" fmla="*/ 57150 w 723900"/>
              <a:gd name="connsiteY19" fmla="*/ 257175 h 723900"/>
              <a:gd name="connsiteX20" fmla="*/ 66675 w 723900"/>
              <a:gd name="connsiteY20" fmla="*/ 247650 h 723900"/>
              <a:gd name="connsiteX21" fmla="*/ 190500 w 723900"/>
              <a:gd name="connsiteY21" fmla="*/ 247650 h 723900"/>
              <a:gd name="connsiteX22" fmla="*/ 190500 w 723900"/>
              <a:gd name="connsiteY22" fmla="*/ 466725 h 723900"/>
              <a:gd name="connsiteX23" fmla="*/ 257175 w 723900"/>
              <a:gd name="connsiteY23" fmla="*/ 533400 h 723900"/>
              <a:gd name="connsiteX24" fmla="*/ 476250 w 723900"/>
              <a:gd name="connsiteY24" fmla="*/ 5334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3900" h="723900">
                <a:moveTo>
                  <a:pt x="657225" y="0"/>
                </a:moveTo>
                <a:lnTo>
                  <a:pt x="257175" y="0"/>
                </a:lnTo>
                <a:cubicBezTo>
                  <a:pt x="220351" y="0"/>
                  <a:pt x="190500" y="29851"/>
                  <a:pt x="190500" y="66675"/>
                </a:cubicBezTo>
                <a:lnTo>
                  <a:pt x="190500" y="190500"/>
                </a:lnTo>
                <a:lnTo>
                  <a:pt x="66675" y="190500"/>
                </a:lnTo>
                <a:cubicBezTo>
                  <a:pt x="29851" y="190500"/>
                  <a:pt x="0" y="220351"/>
                  <a:pt x="0" y="257175"/>
                </a:cubicBezTo>
                <a:lnTo>
                  <a:pt x="0" y="657225"/>
                </a:lnTo>
                <a:cubicBezTo>
                  <a:pt x="0" y="694049"/>
                  <a:pt x="29851" y="723900"/>
                  <a:pt x="66675" y="723900"/>
                </a:cubicBezTo>
                <a:lnTo>
                  <a:pt x="466725" y="723900"/>
                </a:lnTo>
                <a:cubicBezTo>
                  <a:pt x="503549" y="723900"/>
                  <a:pt x="533400" y="694049"/>
                  <a:pt x="533400" y="657225"/>
                </a:cubicBezTo>
                <a:lnTo>
                  <a:pt x="533400" y="533400"/>
                </a:lnTo>
                <a:lnTo>
                  <a:pt x="657225" y="533400"/>
                </a:lnTo>
                <a:cubicBezTo>
                  <a:pt x="694049" y="533400"/>
                  <a:pt x="723900" y="503549"/>
                  <a:pt x="723900" y="466725"/>
                </a:cubicBezTo>
                <a:lnTo>
                  <a:pt x="723900" y="66675"/>
                </a:lnTo>
                <a:cubicBezTo>
                  <a:pt x="723900" y="29851"/>
                  <a:pt x="694049" y="0"/>
                  <a:pt x="657225" y="0"/>
                </a:cubicBezTo>
                <a:close/>
                <a:moveTo>
                  <a:pt x="476250" y="657225"/>
                </a:moveTo>
                <a:cubicBezTo>
                  <a:pt x="476250" y="662486"/>
                  <a:pt x="471986" y="666750"/>
                  <a:pt x="466725" y="666750"/>
                </a:cubicBezTo>
                <a:lnTo>
                  <a:pt x="66675" y="666750"/>
                </a:lnTo>
                <a:cubicBezTo>
                  <a:pt x="61414" y="666750"/>
                  <a:pt x="57150" y="662486"/>
                  <a:pt x="57150" y="657225"/>
                </a:cubicBezTo>
                <a:lnTo>
                  <a:pt x="57150" y="257175"/>
                </a:lnTo>
                <a:cubicBezTo>
                  <a:pt x="57150" y="251915"/>
                  <a:pt x="61414" y="247650"/>
                  <a:pt x="66675" y="247650"/>
                </a:cubicBezTo>
                <a:lnTo>
                  <a:pt x="190500" y="247650"/>
                </a:lnTo>
                <a:lnTo>
                  <a:pt x="190500" y="466725"/>
                </a:lnTo>
                <a:cubicBezTo>
                  <a:pt x="190500" y="503549"/>
                  <a:pt x="220351" y="533400"/>
                  <a:pt x="257175" y="533400"/>
                </a:cubicBezTo>
                <a:lnTo>
                  <a:pt x="476250" y="533400"/>
                </a:lnTo>
                <a:close/>
              </a:path>
            </a:pathLst>
          </a:custGeom>
          <a:solidFill>
            <a:schemeClr val="bg1"/>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cxnSp>
        <p:nvCxnSpPr>
          <p:cNvPr id="47" name="Straight Connector 46">
            <a:extLst>
              <a:ext uri="{FF2B5EF4-FFF2-40B4-BE49-F238E27FC236}">
                <a16:creationId xmlns:a16="http://schemas.microsoft.com/office/drawing/2014/main" id="{9CCEAFCB-C12A-4825-B71E-A89EF31A9808}"/>
              </a:ext>
            </a:extLst>
          </p:cNvPr>
          <p:cNvCxnSpPr>
            <a:cxnSpLocks/>
          </p:cNvCxnSpPr>
          <p:nvPr/>
        </p:nvCxnSpPr>
        <p:spPr>
          <a:xfrm>
            <a:off x="4366090" y="2047623"/>
            <a:ext cx="0" cy="351828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1B08A1E-2623-4132-A23B-3354F88CDC38}"/>
              </a:ext>
            </a:extLst>
          </p:cNvPr>
          <p:cNvCxnSpPr>
            <a:cxnSpLocks/>
          </p:cNvCxnSpPr>
          <p:nvPr/>
        </p:nvCxnSpPr>
        <p:spPr>
          <a:xfrm>
            <a:off x="7953274" y="2095772"/>
            <a:ext cx="0" cy="351828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43FE67E5-40DF-4F3B-B265-9000F15D6EFE}"/>
              </a:ext>
            </a:extLst>
          </p:cNvPr>
          <p:cNvSpPr/>
          <p:nvPr/>
        </p:nvSpPr>
        <p:spPr>
          <a:xfrm>
            <a:off x="1094569" y="3239955"/>
            <a:ext cx="2760111" cy="369332"/>
          </a:xfrm>
          <a:prstGeom prst="rect">
            <a:avLst/>
          </a:prstGeom>
        </p:spPr>
        <p:txBody>
          <a:bodyPr wrap="square">
            <a:spAutoFit/>
          </a:bodyPr>
          <a:lstStyle/>
          <a:p>
            <a:pPr lvl="0" algn="ctr">
              <a:spcBef>
                <a:spcPts val="300"/>
              </a:spcBef>
              <a:spcAft>
                <a:spcPts val="300"/>
              </a:spcAft>
              <a:defRPr/>
            </a:pPr>
            <a:r>
              <a:rPr lang="en-GB" b="1" dirty="0">
                <a:solidFill>
                  <a:srgbClr val="464646"/>
                </a:solidFill>
              </a:rPr>
              <a:t>Data Cleaning</a:t>
            </a:r>
          </a:p>
        </p:txBody>
      </p:sp>
      <p:sp>
        <p:nvSpPr>
          <p:cNvPr id="96" name="Rectangle 95">
            <a:extLst>
              <a:ext uri="{FF2B5EF4-FFF2-40B4-BE49-F238E27FC236}">
                <a16:creationId xmlns:a16="http://schemas.microsoft.com/office/drawing/2014/main" id="{72DB2976-916B-4A64-BC63-042592D1561F}"/>
              </a:ext>
            </a:extLst>
          </p:cNvPr>
          <p:cNvSpPr/>
          <p:nvPr/>
        </p:nvSpPr>
        <p:spPr>
          <a:xfrm>
            <a:off x="706980" y="3970451"/>
            <a:ext cx="3477646" cy="1461939"/>
          </a:xfrm>
          <a:prstGeom prst="rect">
            <a:avLst/>
          </a:prstGeom>
        </p:spPr>
        <p:txBody>
          <a:bodyPr wrap="square">
            <a:spAutoFit/>
          </a:bodyPr>
          <a:lstStyle/>
          <a:p>
            <a:pPr algn="ctr">
              <a:spcBef>
                <a:spcPts val="1200"/>
              </a:spcBef>
              <a:spcAft>
                <a:spcPts val="300"/>
              </a:spcAft>
            </a:pPr>
            <a:r>
              <a:rPr lang="en-US" sz="1600" dirty="0"/>
              <a:t>Check for Missing Values</a:t>
            </a:r>
          </a:p>
          <a:p>
            <a:pPr algn="ctr">
              <a:spcBef>
                <a:spcPts val="1200"/>
              </a:spcBef>
              <a:spcAft>
                <a:spcPts val="300"/>
              </a:spcAft>
            </a:pPr>
            <a:r>
              <a:rPr lang="en-US" sz="1600" dirty="0"/>
              <a:t>Check for Null Values and replace them by column average</a:t>
            </a:r>
          </a:p>
          <a:p>
            <a:pPr algn="ctr">
              <a:spcBef>
                <a:spcPts val="1200"/>
              </a:spcBef>
              <a:spcAft>
                <a:spcPts val="300"/>
              </a:spcAft>
            </a:pPr>
            <a:r>
              <a:rPr lang="en-US" sz="1600" dirty="0"/>
              <a:t>Convert labels as factor variables</a:t>
            </a:r>
          </a:p>
        </p:txBody>
      </p:sp>
      <p:sp>
        <p:nvSpPr>
          <p:cNvPr id="97" name="Rectangle 96">
            <a:extLst>
              <a:ext uri="{FF2B5EF4-FFF2-40B4-BE49-F238E27FC236}">
                <a16:creationId xmlns:a16="http://schemas.microsoft.com/office/drawing/2014/main" id="{F68FACE9-E453-4E51-AEBA-75BFB8B62711}"/>
              </a:ext>
            </a:extLst>
          </p:cNvPr>
          <p:cNvSpPr/>
          <p:nvPr/>
        </p:nvSpPr>
        <p:spPr>
          <a:xfrm>
            <a:off x="4859828" y="3100891"/>
            <a:ext cx="2760111" cy="646331"/>
          </a:xfrm>
          <a:prstGeom prst="rect">
            <a:avLst/>
          </a:prstGeom>
        </p:spPr>
        <p:txBody>
          <a:bodyPr wrap="square">
            <a:spAutoFit/>
          </a:bodyPr>
          <a:lstStyle/>
          <a:p>
            <a:pPr lvl="0" algn="ctr">
              <a:spcBef>
                <a:spcPts val="300"/>
              </a:spcBef>
              <a:spcAft>
                <a:spcPts val="300"/>
              </a:spcAft>
              <a:defRPr/>
            </a:pPr>
            <a:r>
              <a:rPr lang="en-GB" b="1" dirty="0">
                <a:solidFill>
                  <a:srgbClr val="464646"/>
                </a:solidFill>
              </a:rPr>
              <a:t>Data Preparation and Model Deployment </a:t>
            </a:r>
          </a:p>
        </p:txBody>
      </p:sp>
      <p:sp>
        <p:nvSpPr>
          <p:cNvPr id="98" name="Rectangle 97">
            <a:extLst>
              <a:ext uri="{FF2B5EF4-FFF2-40B4-BE49-F238E27FC236}">
                <a16:creationId xmlns:a16="http://schemas.microsoft.com/office/drawing/2014/main" id="{11B4BE43-04A5-4B64-90FB-59C8DFF0F503}"/>
              </a:ext>
            </a:extLst>
          </p:cNvPr>
          <p:cNvSpPr/>
          <p:nvPr/>
        </p:nvSpPr>
        <p:spPr>
          <a:xfrm>
            <a:off x="4574826" y="3970451"/>
            <a:ext cx="3211773" cy="1954381"/>
          </a:xfrm>
          <a:prstGeom prst="rect">
            <a:avLst/>
          </a:prstGeom>
        </p:spPr>
        <p:txBody>
          <a:bodyPr wrap="square">
            <a:spAutoFit/>
          </a:bodyPr>
          <a:lstStyle/>
          <a:p>
            <a:pPr algn="ctr">
              <a:spcBef>
                <a:spcPts val="1200"/>
              </a:spcBef>
              <a:spcAft>
                <a:spcPts val="300"/>
              </a:spcAft>
            </a:pPr>
            <a:r>
              <a:rPr lang="en-US" sz="1600" dirty="0"/>
              <a:t>Split the dataset into training and testing dataset (80:20 split)</a:t>
            </a:r>
          </a:p>
          <a:p>
            <a:pPr algn="ctr">
              <a:spcBef>
                <a:spcPts val="1200"/>
              </a:spcBef>
              <a:spcAft>
                <a:spcPts val="300"/>
              </a:spcAft>
            </a:pPr>
            <a:r>
              <a:rPr lang="en-US" sz="1600" dirty="0"/>
              <a:t>Deploy the model using </a:t>
            </a:r>
            <a:r>
              <a:rPr lang="en-US" sz="1600" dirty="0" err="1"/>
              <a:t>naïve_bayes</a:t>
            </a:r>
            <a:r>
              <a:rPr lang="en-US" sz="1600" dirty="0"/>
              <a:t>() in R on the training dataset</a:t>
            </a:r>
          </a:p>
          <a:p>
            <a:pPr algn="ctr">
              <a:spcBef>
                <a:spcPts val="1200"/>
              </a:spcBef>
              <a:spcAft>
                <a:spcPts val="300"/>
              </a:spcAft>
            </a:pPr>
            <a:endParaRPr lang="en-US" sz="1600" dirty="0"/>
          </a:p>
        </p:txBody>
      </p:sp>
      <p:sp>
        <p:nvSpPr>
          <p:cNvPr id="99" name="Rectangle 98">
            <a:extLst>
              <a:ext uri="{FF2B5EF4-FFF2-40B4-BE49-F238E27FC236}">
                <a16:creationId xmlns:a16="http://schemas.microsoft.com/office/drawing/2014/main" id="{1A08D471-4F3B-40AF-BD59-B1CC8B3A1591}"/>
              </a:ext>
            </a:extLst>
          </p:cNvPr>
          <p:cNvSpPr/>
          <p:nvPr/>
        </p:nvSpPr>
        <p:spPr>
          <a:xfrm>
            <a:off x="8535634" y="3100891"/>
            <a:ext cx="2760111" cy="646331"/>
          </a:xfrm>
          <a:prstGeom prst="rect">
            <a:avLst/>
          </a:prstGeom>
        </p:spPr>
        <p:txBody>
          <a:bodyPr wrap="square">
            <a:spAutoFit/>
          </a:bodyPr>
          <a:lstStyle/>
          <a:p>
            <a:pPr lvl="0" algn="ctr">
              <a:spcBef>
                <a:spcPts val="300"/>
              </a:spcBef>
              <a:spcAft>
                <a:spcPts val="300"/>
              </a:spcAft>
              <a:defRPr/>
            </a:pPr>
            <a:r>
              <a:rPr lang="en-GB" b="1" dirty="0">
                <a:solidFill>
                  <a:srgbClr val="464646"/>
                </a:solidFill>
              </a:rPr>
              <a:t>Estimate Model Efficiency and Prediction</a:t>
            </a:r>
          </a:p>
        </p:txBody>
      </p:sp>
      <p:sp>
        <p:nvSpPr>
          <p:cNvPr id="100" name="Rectangle 99">
            <a:extLst>
              <a:ext uri="{FF2B5EF4-FFF2-40B4-BE49-F238E27FC236}">
                <a16:creationId xmlns:a16="http://schemas.microsoft.com/office/drawing/2014/main" id="{88708F5B-1A34-492B-8CA8-932AEA45C502}"/>
              </a:ext>
            </a:extLst>
          </p:cNvPr>
          <p:cNvSpPr/>
          <p:nvPr/>
        </p:nvSpPr>
        <p:spPr>
          <a:xfrm>
            <a:off x="8392328" y="3910133"/>
            <a:ext cx="3211773" cy="1762021"/>
          </a:xfrm>
          <a:prstGeom prst="rect">
            <a:avLst/>
          </a:prstGeom>
        </p:spPr>
        <p:txBody>
          <a:bodyPr wrap="square">
            <a:spAutoFit/>
          </a:bodyPr>
          <a:lstStyle/>
          <a:p>
            <a:pPr algn="ctr">
              <a:spcBef>
                <a:spcPts val="1200"/>
              </a:spcBef>
              <a:spcAft>
                <a:spcPts val="300"/>
              </a:spcAft>
            </a:pPr>
            <a:r>
              <a:rPr lang="en-US" sz="1600" dirty="0"/>
              <a:t>Check the accuracy of the model by using the model on the testing dataset and calculate efficiency using confusion matrix / crosstabs</a:t>
            </a:r>
          </a:p>
          <a:p>
            <a:pPr algn="ctr">
              <a:spcBef>
                <a:spcPts val="1200"/>
              </a:spcBef>
              <a:spcAft>
                <a:spcPts val="300"/>
              </a:spcAft>
            </a:pPr>
            <a:r>
              <a:rPr lang="en-US" sz="1600" dirty="0"/>
              <a:t>Predict more class labels if the accuracy is acceptable</a:t>
            </a:r>
          </a:p>
        </p:txBody>
      </p:sp>
      <p:pic>
        <p:nvPicPr>
          <p:cNvPr id="10" name="Graphic 9" descr="Mop and bucket with solid fill">
            <a:extLst>
              <a:ext uri="{FF2B5EF4-FFF2-40B4-BE49-F238E27FC236}">
                <a16:creationId xmlns:a16="http://schemas.microsoft.com/office/drawing/2014/main" id="{3B7E4FAF-350E-43B4-B86B-B277422542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47693" y="1941255"/>
            <a:ext cx="914400" cy="914400"/>
          </a:xfrm>
          <a:prstGeom prst="rect">
            <a:avLst/>
          </a:prstGeom>
        </p:spPr>
      </p:pic>
      <p:pic>
        <p:nvPicPr>
          <p:cNvPr id="12" name="Graphic 11" descr="Ui Ux with solid fill">
            <a:extLst>
              <a:ext uri="{FF2B5EF4-FFF2-40B4-BE49-F238E27FC236}">
                <a16:creationId xmlns:a16="http://schemas.microsoft.com/office/drawing/2014/main" id="{3EFFB292-44FE-46FC-BFF1-BD608AADE7D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02482" y="2020513"/>
            <a:ext cx="914400" cy="914400"/>
          </a:xfrm>
          <a:prstGeom prst="rect">
            <a:avLst/>
          </a:prstGeom>
        </p:spPr>
      </p:pic>
      <p:pic>
        <p:nvPicPr>
          <p:cNvPr id="14" name="Graphic 13" descr="Decision chart with solid fill">
            <a:extLst>
              <a:ext uri="{FF2B5EF4-FFF2-40B4-BE49-F238E27FC236}">
                <a16:creationId xmlns:a16="http://schemas.microsoft.com/office/drawing/2014/main" id="{F3398322-9249-43EE-9785-FE0413B0AE8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65166" y="1983993"/>
            <a:ext cx="914400" cy="914400"/>
          </a:xfrm>
          <a:prstGeom prst="rect">
            <a:avLst/>
          </a:prstGeom>
        </p:spPr>
      </p:pic>
      <p:sp>
        <p:nvSpPr>
          <p:cNvPr id="102" name="TextBox 101">
            <a:extLst>
              <a:ext uri="{FF2B5EF4-FFF2-40B4-BE49-F238E27FC236}">
                <a16:creationId xmlns:a16="http://schemas.microsoft.com/office/drawing/2014/main" id="{1E8D2C8F-3AA8-4287-B80B-009E9DC08F92}"/>
              </a:ext>
            </a:extLst>
          </p:cNvPr>
          <p:cNvSpPr txBox="1"/>
          <p:nvPr/>
        </p:nvSpPr>
        <p:spPr>
          <a:xfrm>
            <a:off x="300038" y="6455832"/>
            <a:ext cx="11591925" cy="246221"/>
          </a:xfrm>
          <a:prstGeom prst="rect">
            <a:avLst/>
          </a:prstGeom>
          <a:noFill/>
        </p:spPr>
        <p:txBody>
          <a:bodyPr wrap="square" rtlCol="0" anchor="ctr">
            <a:spAutoFit/>
          </a:bodyPr>
          <a:lstStyle/>
          <a:p>
            <a:r>
              <a:rPr lang="en-US" sz="1000" i="1" dirty="0">
                <a:solidFill>
                  <a:schemeClr val="bg1">
                    <a:lumMod val="50000"/>
                  </a:schemeClr>
                </a:solidFill>
                <a:latin typeface="+mj-lt"/>
              </a:rPr>
              <a:t>Source: </a:t>
            </a:r>
            <a:r>
              <a:rPr lang="en-US" sz="1000" i="1" dirty="0">
                <a:solidFill>
                  <a:schemeClr val="bg1">
                    <a:lumMod val="50000"/>
                  </a:schemeClr>
                </a:solidFill>
              </a:rPr>
              <a:t>KD Nuggets, Analytics Vidhya</a:t>
            </a:r>
            <a:endParaRPr lang="en-IN" sz="1000" i="1" dirty="0">
              <a:solidFill>
                <a:schemeClr val="bg1">
                  <a:lumMod val="50000"/>
                </a:schemeClr>
              </a:solidFill>
            </a:endParaRPr>
          </a:p>
        </p:txBody>
      </p:sp>
    </p:spTree>
    <p:extLst>
      <p:ext uri="{BB962C8B-B14F-4D97-AF65-F5344CB8AC3E}">
        <p14:creationId xmlns:p14="http://schemas.microsoft.com/office/powerpoint/2010/main" val="99121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8" name="Rectangle 87" hidden="1"/>
          <p:cNvSpPr/>
          <p:nvPr>
            <p:custDataLst>
              <p:tags r:id="rId2"/>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b="1" dirty="0">
              <a:sym typeface="+mn-lt"/>
            </a:endParaRPr>
          </a:p>
        </p:txBody>
      </p:sp>
      <p:sp>
        <p:nvSpPr>
          <p:cNvPr id="5" name="Rectangle 4"/>
          <p:cNvSpPr/>
          <p:nvPr/>
        </p:nvSpPr>
        <p:spPr>
          <a:xfrm>
            <a:off x="1204089" y="167384"/>
            <a:ext cx="9783822" cy="461665"/>
          </a:xfrm>
          <a:prstGeom prst="rect">
            <a:avLst/>
          </a:prstGeom>
        </p:spPr>
        <p:txBody>
          <a:bodyPr wrap="square">
            <a:spAutoFit/>
          </a:bodyPr>
          <a:lstStyle/>
          <a:p>
            <a:pPr algn="ctr"/>
            <a:r>
              <a:rPr lang="en-US" sz="2400" b="1" dirty="0">
                <a:latin typeface="Myriad Pro" panose="020B0503030403020204" pitchFamily="34" charset="0"/>
              </a:rPr>
              <a:t>PREDICTIVE ANALYTICS USING SUPERVISED LEARNING</a:t>
            </a:r>
          </a:p>
        </p:txBody>
      </p:sp>
      <p:sp>
        <p:nvSpPr>
          <p:cNvPr id="19" name="Rectangle: Rounded Corners 18">
            <a:extLst>
              <a:ext uri="{FF2B5EF4-FFF2-40B4-BE49-F238E27FC236}">
                <a16:creationId xmlns:a16="http://schemas.microsoft.com/office/drawing/2014/main" id="{A75B0809-2819-49CE-A68C-FB3A51B60AFB}"/>
              </a:ext>
            </a:extLst>
          </p:cNvPr>
          <p:cNvSpPr/>
          <p:nvPr/>
        </p:nvSpPr>
        <p:spPr>
          <a:xfrm>
            <a:off x="443694" y="1062648"/>
            <a:ext cx="11304611" cy="514161"/>
          </a:xfrm>
          <a:prstGeom prst="roundRect">
            <a:avLst>
              <a:gd name="adj" fmla="val 0"/>
            </a:avLst>
          </a:prstGeom>
          <a:solidFill>
            <a:schemeClr val="accent6"/>
          </a:solidFill>
          <a:ln w="12700">
            <a:noFill/>
          </a:ln>
        </p:spPr>
        <p:txBody>
          <a:bodyPr wrap="none" lIns="100584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spc="300" dirty="0">
                <a:solidFill>
                  <a:prstClr val="white"/>
                </a:solidFill>
                <a:latin typeface="Calibri" panose="020F0502020204030204" pitchFamily="34" charset="0"/>
                <a:cs typeface="Calibri" panose="020F0502020204030204" pitchFamily="34" charset="0"/>
              </a:rPr>
              <a:t>NAÏVE BAYES MODEL ON DIABETES DATASET: R CODE (1/3)</a:t>
            </a:r>
            <a:endParaRPr kumimoji="0" lang="en-US" b="1" i="0" u="none" strike="noStrike" kern="1200" cap="none" spc="30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3" name="Graphic 107">
            <a:extLst>
              <a:ext uri="{FF2B5EF4-FFF2-40B4-BE49-F238E27FC236}">
                <a16:creationId xmlns:a16="http://schemas.microsoft.com/office/drawing/2014/main" id="{0AB1775B-CF67-4B16-8C1B-E7EC135F70D0}"/>
              </a:ext>
            </a:extLst>
          </p:cNvPr>
          <p:cNvSpPr/>
          <p:nvPr/>
        </p:nvSpPr>
        <p:spPr>
          <a:xfrm>
            <a:off x="894285" y="1178953"/>
            <a:ext cx="310093" cy="310093"/>
          </a:xfrm>
          <a:custGeom>
            <a:avLst/>
            <a:gdLst>
              <a:gd name="connsiteX0" fmla="*/ 657225 w 723900"/>
              <a:gd name="connsiteY0" fmla="*/ 0 h 723900"/>
              <a:gd name="connsiteX1" fmla="*/ 257175 w 723900"/>
              <a:gd name="connsiteY1" fmla="*/ 0 h 723900"/>
              <a:gd name="connsiteX2" fmla="*/ 190500 w 723900"/>
              <a:gd name="connsiteY2" fmla="*/ 66675 h 723900"/>
              <a:gd name="connsiteX3" fmla="*/ 190500 w 723900"/>
              <a:gd name="connsiteY3" fmla="*/ 190500 h 723900"/>
              <a:gd name="connsiteX4" fmla="*/ 66675 w 723900"/>
              <a:gd name="connsiteY4" fmla="*/ 190500 h 723900"/>
              <a:gd name="connsiteX5" fmla="*/ 0 w 723900"/>
              <a:gd name="connsiteY5" fmla="*/ 257175 h 723900"/>
              <a:gd name="connsiteX6" fmla="*/ 0 w 723900"/>
              <a:gd name="connsiteY6" fmla="*/ 657225 h 723900"/>
              <a:gd name="connsiteX7" fmla="*/ 66675 w 723900"/>
              <a:gd name="connsiteY7" fmla="*/ 723900 h 723900"/>
              <a:gd name="connsiteX8" fmla="*/ 466725 w 723900"/>
              <a:gd name="connsiteY8" fmla="*/ 723900 h 723900"/>
              <a:gd name="connsiteX9" fmla="*/ 533400 w 723900"/>
              <a:gd name="connsiteY9" fmla="*/ 657225 h 723900"/>
              <a:gd name="connsiteX10" fmla="*/ 533400 w 723900"/>
              <a:gd name="connsiteY10" fmla="*/ 533400 h 723900"/>
              <a:gd name="connsiteX11" fmla="*/ 657225 w 723900"/>
              <a:gd name="connsiteY11" fmla="*/ 533400 h 723900"/>
              <a:gd name="connsiteX12" fmla="*/ 723900 w 723900"/>
              <a:gd name="connsiteY12" fmla="*/ 466725 h 723900"/>
              <a:gd name="connsiteX13" fmla="*/ 723900 w 723900"/>
              <a:gd name="connsiteY13" fmla="*/ 66675 h 723900"/>
              <a:gd name="connsiteX14" fmla="*/ 657225 w 723900"/>
              <a:gd name="connsiteY14" fmla="*/ 0 h 723900"/>
              <a:gd name="connsiteX15" fmla="*/ 476250 w 723900"/>
              <a:gd name="connsiteY15" fmla="*/ 657225 h 723900"/>
              <a:gd name="connsiteX16" fmla="*/ 466725 w 723900"/>
              <a:gd name="connsiteY16" fmla="*/ 666750 h 723900"/>
              <a:gd name="connsiteX17" fmla="*/ 66675 w 723900"/>
              <a:gd name="connsiteY17" fmla="*/ 666750 h 723900"/>
              <a:gd name="connsiteX18" fmla="*/ 57150 w 723900"/>
              <a:gd name="connsiteY18" fmla="*/ 657225 h 723900"/>
              <a:gd name="connsiteX19" fmla="*/ 57150 w 723900"/>
              <a:gd name="connsiteY19" fmla="*/ 257175 h 723900"/>
              <a:gd name="connsiteX20" fmla="*/ 66675 w 723900"/>
              <a:gd name="connsiteY20" fmla="*/ 247650 h 723900"/>
              <a:gd name="connsiteX21" fmla="*/ 190500 w 723900"/>
              <a:gd name="connsiteY21" fmla="*/ 247650 h 723900"/>
              <a:gd name="connsiteX22" fmla="*/ 190500 w 723900"/>
              <a:gd name="connsiteY22" fmla="*/ 466725 h 723900"/>
              <a:gd name="connsiteX23" fmla="*/ 257175 w 723900"/>
              <a:gd name="connsiteY23" fmla="*/ 533400 h 723900"/>
              <a:gd name="connsiteX24" fmla="*/ 476250 w 723900"/>
              <a:gd name="connsiteY24" fmla="*/ 5334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3900" h="723900">
                <a:moveTo>
                  <a:pt x="657225" y="0"/>
                </a:moveTo>
                <a:lnTo>
                  <a:pt x="257175" y="0"/>
                </a:lnTo>
                <a:cubicBezTo>
                  <a:pt x="220351" y="0"/>
                  <a:pt x="190500" y="29851"/>
                  <a:pt x="190500" y="66675"/>
                </a:cubicBezTo>
                <a:lnTo>
                  <a:pt x="190500" y="190500"/>
                </a:lnTo>
                <a:lnTo>
                  <a:pt x="66675" y="190500"/>
                </a:lnTo>
                <a:cubicBezTo>
                  <a:pt x="29851" y="190500"/>
                  <a:pt x="0" y="220351"/>
                  <a:pt x="0" y="257175"/>
                </a:cubicBezTo>
                <a:lnTo>
                  <a:pt x="0" y="657225"/>
                </a:lnTo>
                <a:cubicBezTo>
                  <a:pt x="0" y="694049"/>
                  <a:pt x="29851" y="723900"/>
                  <a:pt x="66675" y="723900"/>
                </a:cubicBezTo>
                <a:lnTo>
                  <a:pt x="466725" y="723900"/>
                </a:lnTo>
                <a:cubicBezTo>
                  <a:pt x="503549" y="723900"/>
                  <a:pt x="533400" y="694049"/>
                  <a:pt x="533400" y="657225"/>
                </a:cubicBezTo>
                <a:lnTo>
                  <a:pt x="533400" y="533400"/>
                </a:lnTo>
                <a:lnTo>
                  <a:pt x="657225" y="533400"/>
                </a:lnTo>
                <a:cubicBezTo>
                  <a:pt x="694049" y="533400"/>
                  <a:pt x="723900" y="503549"/>
                  <a:pt x="723900" y="466725"/>
                </a:cubicBezTo>
                <a:lnTo>
                  <a:pt x="723900" y="66675"/>
                </a:lnTo>
                <a:cubicBezTo>
                  <a:pt x="723900" y="29851"/>
                  <a:pt x="694049" y="0"/>
                  <a:pt x="657225" y="0"/>
                </a:cubicBezTo>
                <a:close/>
                <a:moveTo>
                  <a:pt x="476250" y="657225"/>
                </a:moveTo>
                <a:cubicBezTo>
                  <a:pt x="476250" y="662486"/>
                  <a:pt x="471986" y="666750"/>
                  <a:pt x="466725" y="666750"/>
                </a:cubicBezTo>
                <a:lnTo>
                  <a:pt x="66675" y="666750"/>
                </a:lnTo>
                <a:cubicBezTo>
                  <a:pt x="61414" y="666750"/>
                  <a:pt x="57150" y="662486"/>
                  <a:pt x="57150" y="657225"/>
                </a:cubicBezTo>
                <a:lnTo>
                  <a:pt x="57150" y="257175"/>
                </a:lnTo>
                <a:cubicBezTo>
                  <a:pt x="57150" y="251915"/>
                  <a:pt x="61414" y="247650"/>
                  <a:pt x="66675" y="247650"/>
                </a:cubicBezTo>
                <a:lnTo>
                  <a:pt x="190500" y="247650"/>
                </a:lnTo>
                <a:lnTo>
                  <a:pt x="190500" y="466725"/>
                </a:lnTo>
                <a:cubicBezTo>
                  <a:pt x="190500" y="503549"/>
                  <a:pt x="220351" y="533400"/>
                  <a:pt x="257175" y="533400"/>
                </a:cubicBezTo>
                <a:lnTo>
                  <a:pt x="476250" y="533400"/>
                </a:lnTo>
                <a:close/>
              </a:path>
            </a:pathLst>
          </a:custGeom>
          <a:solidFill>
            <a:schemeClr val="bg1"/>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pic>
        <p:nvPicPr>
          <p:cNvPr id="6" name="Picture 5">
            <a:extLst>
              <a:ext uri="{FF2B5EF4-FFF2-40B4-BE49-F238E27FC236}">
                <a16:creationId xmlns:a16="http://schemas.microsoft.com/office/drawing/2014/main" id="{762613BF-3DDB-4807-94D3-7FD64B21707A}"/>
              </a:ext>
            </a:extLst>
          </p:cNvPr>
          <p:cNvPicPr>
            <a:picLocks noChangeAspect="1"/>
          </p:cNvPicPr>
          <p:nvPr/>
        </p:nvPicPr>
        <p:blipFill>
          <a:blip r:embed="rId7"/>
          <a:stretch>
            <a:fillRect/>
          </a:stretch>
        </p:blipFill>
        <p:spPr>
          <a:xfrm>
            <a:off x="443694" y="1590878"/>
            <a:ext cx="5084909" cy="4778576"/>
          </a:xfrm>
          <a:prstGeom prst="rect">
            <a:avLst/>
          </a:prstGeom>
        </p:spPr>
      </p:pic>
      <p:pic>
        <p:nvPicPr>
          <p:cNvPr id="8" name="Picture 7">
            <a:extLst>
              <a:ext uri="{FF2B5EF4-FFF2-40B4-BE49-F238E27FC236}">
                <a16:creationId xmlns:a16="http://schemas.microsoft.com/office/drawing/2014/main" id="{BE8C8168-F812-4838-859E-DB664D3C8EDD}"/>
              </a:ext>
            </a:extLst>
          </p:cNvPr>
          <p:cNvPicPr>
            <a:picLocks noChangeAspect="1"/>
          </p:cNvPicPr>
          <p:nvPr/>
        </p:nvPicPr>
        <p:blipFill>
          <a:blip r:embed="rId8"/>
          <a:stretch>
            <a:fillRect/>
          </a:stretch>
        </p:blipFill>
        <p:spPr>
          <a:xfrm>
            <a:off x="5528603" y="1590877"/>
            <a:ext cx="6219702" cy="4778576"/>
          </a:xfrm>
          <a:prstGeom prst="rect">
            <a:avLst/>
          </a:prstGeom>
        </p:spPr>
      </p:pic>
    </p:spTree>
    <p:extLst>
      <p:ext uri="{BB962C8B-B14F-4D97-AF65-F5344CB8AC3E}">
        <p14:creationId xmlns:p14="http://schemas.microsoft.com/office/powerpoint/2010/main" val="153459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8" name="Rectangle 87" hidden="1"/>
          <p:cNvSpPr/>
          <p:nvPr>
            <p:custDataLst>
              <p:tags r:id="rId2"/>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b="1" dirty="0">
              <a:sym typeface="+mn-lt"/>
            </a:endParaRPr>
          </a:p>
        </p:txBody>
      </p:sp>
      <p:sp>
        <p:nvSpPr>
          <p:cNvPr id="5" name="Rectangle 4"/>
          <p:cNvSpPr/>
          <p:nvPr/>
        </p:nvSpPr>
        <p:spPr>
          <a:xfrm>
            <a:off x="1204089" y="167384"/>
            <a:ext cx="9783822" cy="461665"/>
          </a:xfrm>
          <a:prstGeom prst="rect">
            <a:avLst/>
          </a:prstGeom>
        </p:spPr>
        <p:txBody>
          <a:bodyPr wrap="square">
            <a:spAutoFit/>
          </a:bodyPr>
          <a:lstStyle/>
          <a:p>
            <a:pPr algn="ctr"/>
            <a:r>
              <a:rPr lang="en-US" sz="2400" b="1" dirty="0">
                <a:latin typeface="Myriad Pro" panose="020B0503030403020204" pitchFamily="34" charset="0"/>
              </a:rPr>
              <a:t>PREDICTIVE ANALYTICS USING SUPERVISED LEARNING</a:t>
            </a:r>
          </a:p>
        </p:txBody>
      </p:sp>
      <p:sp>
        <p:nvSpPr>
          <p:cNvPr id="19" name="Rectangle: Rounded Corners 18">
            <a:extLst>
              <a:ext uri="{FF2B5EF4-FFF2-40B4-BE49-F238E27FC236}">
                <a16:creationId xmlns:a16="http://schemas.microsoft.com/office/drawing/2014/main" id="{A75B0809-2819-49CE-A68C-FB3A51B60AFB}"/>
              </a:ext>
            </a:extLst>
          </p:cNvPr>
          <p:cNvSpPr/>
          <p:nvPr/>
        </p:nvSpPr>
        <p:spPr>
          <a:xfrm>
            <a:off x="443694" y="1065884"/>
            <a:ext cx="11304611" cy="514161"/>
          </a:xfrm>
          <a:prstGeom prst="roundRect">
            <a:avLst>
              <a:gd name="adj" fmla="val 0"/>
            </a:avLst>
          </a:prstGeom>
          <a:solidFill>
            <a:schemeClr val="accent6"/>
          </a:solidFill>
          <a:ln w="12700">
            <a:noFill/>
          </a:ln>
        </p:spPr>
        <p:txBody>
          <a:bodyPr wrap="none" lIns="100584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spc="300" dirty="0">
                <a:solidFill>
                  <a:prstClr val="white"/>
                </a:solidFill>
                <a:latin typeface="Calibri" panose="020F0502020204030204" pitchFamily="34" charset="0"/>
                <a:cs typeface="Calibri" panose="020F0502020204030204" pitchFamily="34" charset="0"/>
              </a:rPr>
              <a:t>NAÏVE BAYES MODEL ON DIABETES DATASET: R CODE (2/3)</a:t>
            </a:r>
            <a:endParaRPr kumimoji="0" lang="en-US" b="1" i="0" u="none" strike="noStrike" kern="1200" cap="none" spc="30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3" name="Graphic 107">
            <a:extLst>
              <a:ext uri="{FF2B5EF4-FFF2-40B4-BE49-F238E27FC236}">
                <a16:creationId xmlns:a16="http://schemas.microsoft.com/office/drawing/2014/main" id="{0AB1775B-CF67-4B16-8C1B-E7EC135F70D0}"/>
              </a:ext>
            </a:extLst>
          </p:cNvPr>
          <p:cNvSpPr/>
          <p:nvPr/>
        </p:nvSpPr>
        <p:spPr>
          <a:xfrm>
            <a:off x="894285" y="1178952"/>
            <a:ext cx="310093" cy="310093"/>
          </a:xfrm>
          <a:custGeom>
            <a:avLst/>
            <a:gdLst>
              <a:gd name="connsiteX0" fmla="*/ 657225 w 723900"/>
              <a:gd name="connsiteY0" fmla="*/ 0 h 723900"/>
              <a:gd name="connsiteX1" fmla="*/ 257175 w 723900"/>
              <a:gd name="connsiteY1" fmla="*/ 0 h 723900"/>
              <a:gd name="connsiteX2" fmla="*/ 190500 w 723900"/>
              <a:gd name="connsiteY2" fmla="*/ 66675 h 723900"/>
              <a:gd name="connsiteX3" fmla="*/ 190500 w 723900"/>
              <a:gd name="connsiteY3" fmla="*/ 190500 h 723900"/>
              <a:gd name="connsiteX4" fmla="*/ 66675 w 723900"/>
              <a:gd name="connsiteY4" fmla="*/ 190500 h 723900"/>
              <a:gd name="connsiteX5" fmla="*/ 0 w 723900"/>
              <a:gd name="connsiteY5" fmla="*/ 257175 h 723900"/>
              <a:gd name="connsiteX6" fmla="*/ 0 w 723900"/>
              <a:gd name="connsiteY6" fmla="*/ 657225 h 723900"/>
              <a:gd name="connsiteX7" fmla="*/ 66675 w 723900"/>
              <a:gd name="connsiteY7" fmla="*/ 723900 h 723900"/>
              <a:gd name="connsiteX8" fmla="*/ 466725 w 723900"/>
              <a:gd name="connsiteY8" fmla="*/ 723900 h 723900"/>
              <a:gd name="connsiteX9" fmla="*/ 533400 w 723900"/>
              <a:gd name="connsiteY9" fmla="*/ 657225 h 723900"/>
              <a:gd name="connsiteX10" fmla="*/ 533400 w 723900"/>
              <a:gd name="connsiteY10" fmla="*/ 533400 h 723900"/>
              <a:gd name="connsiteX11" fmla="*/ 657225 w 723900"/>
              <a:gd name="connsiteY11" fmla="*/ 533400 h 723900"/>
              <a:gd name="connsiteX12" fmla="*/ 723900 w 723900"/>
              <a:gd name="connsiteY12" fmla="*/ 466725 h 723900"/>
              <a:gd name="connsiteX13" fmla="*/ 723900 w 723900"/>
              <a:gd name="connsiteY13" fmla="*/ 66675 h 723900"/>
              <a:gd name="connsiteX14" fmla="*/ 657225 w 723900"/>
              <a:gd name="connsiteY14" fmla="*/ 0 h 723900"/>
              <a:gd name="connsiteX15" fmla="*/ 476250 w 723900"/>
              <a:gd name="connsiteY15" fmla="*/ 657225 h 723900"/>
              <a:gd name="connsiteX16" fmla="*/ 466725 w 723900"/>
              <a:gd name="connsiteY16" fmla="*/ 666750 h 723900"/>
              <a:gd name="connsiteX17" fmla="*/ 66675 w 723900"/>
              <a:gd name="connsiteY17" fmla="*/ 666750 h 723900"/>
              <a:gd name="connsiteX18" fmla="*/ 57150 w 723900"/>
              <a:gd name="connsiteY18" fmla="*/ 657225 h 723900"/>
              <a:gd name="connsiteX19" fmla="*/ 57150 w 723900"/>
              <a:gd name="connsiteY19" fmla="*/ 257175 h 723900"/>
              <a:gd name="connsiteX20" fmla="*/ 66675 w 723900"/>
              <a:gd name="connsiteY20" fmla="*/ 247650 h 723900"/>
              <a:gd name="connsiteX21" fmla="*/ 190500 w 723900"/>
              <a:gd name="connsiteY21" fmla="*/ 247650 h 723900"/>
              <a:gd name="connsiteX22" fmla="*/ 190500 w 723900"/>
              <a:gd name="connsiteY22" fmla="*/ 466725 h 723900"/>
              <a:gd name="connsiteX23" fmla="*/ 257175 w 723900"/>
              <a:gd name="connsiteY23" fmla="*/ 533400 h 723900"/>
              <a:gd name="connsiteX24" fmla="*/ 476250 w 723900"/>
              <a:gd name="connsiteY24" fmla="*/ 5334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3900" h="723900">
                <a:moveTo>
                  <a:pt x="657225" y="0"/>
                </a:moveTo>
                <a:lnTo>
                  <a:pt x="257175" y="0"/>
                </a:lnTo>
                <a:cubicBezTo>
                  <a:pt x="220351" y="0"/>
                  <a:pt x="190500" y="29851"/>
                  <a:pt x="190500" y="66675"/>
                </a:cubicBezTo>
                <a:lnTo>
                  <a:pt x="190500" y="190500"/>
                </a:lnTo>
                <a:lnTo>
                  <a:pt x="66675" y="190500"/>
                </a:lnTo>
                <a:cubicBezTo>
                  <a:pt x="29851" y="190500"/>
                  <a:pt x="0" y="220351"/>
                  <a:pt x="0" y="257175"/>
                </a:cubicBezTo>
                <a:lnTo>
                  <a:pt x="0" y="657225"/>
                </a:lnTo>
                <a:cubicBezTo>
                  <a:pt x="0" y="694049"/>
                  <a:pt x="29851" y="723900"/>
                  <a:pt x="66675" y="723900"/>
                </a:cubicBezTo>
                <a:lnTo>
                  <a:pt x="466725" y="723900"/>
                </a:lnTo>
                <a:cubicBezTo>
                  <a:pt x="503549" y="723900"/>
                  <a:pt x="533400" y="694049"/>
                  <a:pt x="533400" y="657225"/>
                </a:cubicBezTo>
                <a:lnTo>
                  <a:pt x="533400" y="533400"/>
                </a:lnTo>
                <a:lnTo>
                  <a:pt x="657225" y="533400"/>
                </a:lnTo>
                <a:cubicBezTo>
                  <a:pt x="694049" y="533400"/>
                  <a:pt x="723900" y="503549"/>
                  <a:pt x="723900" y="466725"/>
                </a:cubicBezTo>
                <a:lnTo>
                  <a:pt x="723900" y="66675"/>
                </a:lnTo>
                <a:cubicBezTo>
                  <a:pt x="723900" y="29851"/>
                  <a:pt x="694049" y="0"/>
                  <a:pt x="657225" y="0"/>
                </a:cubicBezTo>
                <a:close/>
                <a:moveTo>
                  <a:pt x="476250" y="657225"/>
                </a:moveTo>
                <a:cubicBezTo>
                  <a:pt x="476250" y="662486"/>
                  <a:pt x="471986" y="666750"/>
                  <a:pt x="466725" y="666750"/>
                </a:cubicBezTo>
                <a:lnTo>
                  <a:pt x="66675" y="666750"/>
                </a:lnTo>
                <a:cubicBezTo>
                  <a:pt x="61414" y="666750"/>
                  <a:pt x="57150" y="662486"/>
                  <a:pt x="57150" y="657225"/>
                </a:cubicBezTo>
                <a:lnTo>
                  <a:pt x="57150" y="257175"/>
                </a:lnTo>
                <a:cubicBezTo>
                  <a:pt x="57150" y="251915"/>
                  <a:pt x="61414" y="247650"/>
                  <a:pt x="66675" y="247650"/>
                </a:cubicBezTo>
                <a:lnTo>
                  <a:pt x="190500" y="247650"/>
                </a:lnTo>
                <a:lnTo>
                  <a:pt x="190500" y="466725"/>
                </a:lnTo>
                <a:cubicBezTo>
                  <a:pt x="190500" y="503549"/>
                  <a:pt x="220351" y="533400"/>
                  <a:pt x="257175" y="533400"/>
                </a:cubicBezTo>
                <a:lnTo>
                  <a:pt x="476250" y="533400"/>
                </a:lnTo>
                <a:close/>
              </a:path>
            </a:pathLst>
          </a:custGeom>
          <a:solidFill>
            <a:schemeClr val="bg1"/>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pic>
        <p:nvPicPr>
          <p:cNvPr id="7" name="Picture 6">
            <a:extLst>
              <a:ext uri="{FF2B5EF4-FFF2-40B4-BE49-F238E27FC236}">
                <a16:creationId xmlns:a16="http://schemas.microsoft.com/office/drawing/2014/main" id="{F3648D83-51AC-4734-896D-E1A0946B497C}"/>
              </a:ext>
            </a:extLst>
          </p:cNvPr>
          <p:cNvPicPr>
            <a:picLocks noChangeAspect="1"/>
          </p:cNvPicPr>
          <p:nvPr/>
        </p:nvPicPr>
        <p:blipFill>
          <a:blip r:embed="rId7"/>
          <a:stretch>
            <a:fillRect/>
          </a:stretch>
        </p:blipFill>
        <p:spPr>
          <a:xfrm>
            <a:off x="443693" y="1577657"/>
            <a:ext cx="7814041" cy="4812076"/>
          </a:xfrm>
          <a:prstGeom prst="rect">
            <a:avLst/>
          </a:prstGeom>
        </p:spPr>
      </p:pic>
    </p:spTree>
    <p:extLst>
      <p:ext uri="{BB962C8B-B14F-4D97-AF65-F5344CB8AC3E}">
        <p14:creationId xmlns:p14="http://schemas.microsoft.com/office/powerpoint/2010/main" val="1634050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8" name="Rectangle 87" hidden="1"/>
          <p:cNvSpPr/>
          <p:nvPr>
            <p:custDataLst>
              <p:tags r:id="rId2"/>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b="1" dirty="0">
              <a:sym typeface="+mn-lt"/>
            </a:endParaRPr>
          </a:p>
        </p:txBody>
      </p:sp>
      <p:sp>
        <p:nvSpPr>
          <p:cNvPr id="5" name="Rectangle 4"/>
          <p:cNvSpPr/>
          <p:nvPr/>
        </p:nvSpPr>
        <p:spPr>
          <a:xfrm>
            <a:off x="1204089" y="167384"/>
            <a:ext cx="9783822" cy="461665"/>
          </a:xfrm>
          <a:prstGeom prst="rect">
            <a:avLst/>
          </a:prstGeom>
        </p:spPr>
        <p:txBody>
          <a:bodyPr wrap="square">
            <a:spAutoFit/>
          </a:bodyPr>
          <a:lstStyle/>
          <a:p>
            <a:pPr algn="ctr"/>
            <a:r>
              <a:rPr lang="en-US" sz="2400" b="1" dirty="0">
                <a:latin typeface="Myriad Pro" panose="020B0503030403020204" pitchFamily="34" charset="0"/>
              </a:rPr>
              <a:t>PREDICTIVE ANALYTICS USING SUPERVISED LEARNING</a:t>
            </a:r>
          </a:p>
        </p:txBody>
      </p:sp>
      <p:sp>
        <p:nvSpPr>
          <p:cNvPr id="19" name="Rectangle: Rounded Corners 18">
            <a:extLst>
              <a:ext uri="{FF2B5EF4-FFF2-40B4-BE49-F238E27FC236}">
                <a16:creationId xmlns:a16="http://schemas.microsoft.com/office/drawing/2014/main" id="{A75B0809-2819-49CE-A68C-FB3A51B60AFB}"/>
              </a:ext>
            </a:extLst>
          </p:cNvPr>
          <p:cNvSpPr/>
          <p:nvPr/>
        </p:nvSpPr>
        <p:spPr>
          <a:xfrm>
            <a:off x="443694" y="1062648"/>
            <a:ext cx="11304611" cy="514161"/>
          </a:xfrm>
          <a:prstGeom prst="roundRect">
            <a:avLst>
              <a:gd name="adj" fmla="val 0"/>
            </a:avLst>
          </a:prstGeom>
          <a:solidFill>
            <a:schemeClr val="accent6"/>
          </a:solidFill>
          <a:ln w="12700">
            <a:noFill/>
          </a:ln>
        </p:spPr>
        <p:txBody>
          <a:bodyPr wrap="none" lIns="100584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spc="300" dirty="0">
                <a:solidFill>
                  <a:prstClr val="white"/>
                </a:solidFill>
                <a:latin typeface="Calibri" panose="020F0502020204030204" pitchFamily="34" charset="0"/>
                <a:cs typeface="Calibri" panose="020F0502020204030204" pitchFamily="34" charset="0"/>
              </a:rPr>
              <a:t>NAÏVE BAYES MODEL ON DIABETES DATASET: R CODE (3/3)</a:t>
            </a:r>
            <a:endParaRPr kumimoji="0" lang="en-US" b="1" i="0" u="none" strike="noStrike" kern="1200" cap="none" spc="30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3" name="Graphic 107">
            <a:extLst>
              <a:ext uri="{FF2B5EF4-FFF2-40B4-BE49-F238E27FC236}">
                <a16:creationId xmlns:a16="http://schemas.microsoft.com/office/drawing/2014/main" id="{0AB1775B-CF67-4B16-8C1B-E7EC135F70D0}"/>
              </a:ext>
            </a:extLst>
          </p:cNvPr>
          <p:cNvSpPr/>
          <p:nvPr/>
        </p:nvSpPr>
        <p:spPr>
          <a:xfrm>
            <a:off x="894285" y="1178951"/>
            <a:ext cx="310093" cy="310093"/>
          </a:xfrm>
          <a:custGeom>
            <a:avLst/>
            <a:gdLst>
              <a:gd name="connsiteX0" fmla="*/ 657225 w 723900"/>
              <a:gd name="connsiteY0" fmla="*/ 0 h 723900"/>
              <a:gd name="connsiteX1" fmla="*/ 257175 w 723900"/>
              <a:gd name="connsiteY1" fmla="*/ 0 h 723900"/>
              <a:gd name="connsiteX2" fmla="*/ 190500 w 723900"/>
              <a:gd name="connsiteY2" fmla="*/ 66675 h 723900"/>
              <a:gd name="connsiteX3" fmla="*/ 190500 w 723900"/>
              <a:gd name="connsiteY3" fmla="*/ 190500 h 723900"/>
              <a:gd name="connsiteX4" fmla="*/ 66675 w 723900"/>
              <a:gd name="connsiteY4" fmla="*/ 190500 h 723900"/>
              <a:gd name="connsiteX5" fmla="*/ 0 w 723900"/>
              <a:gd name="connsiteY5" fmla="*/ 257175 h 723900"/>
              <a:gd name="connsiteX6" fmla="*/ 0 w 723900"/>
              <a:gd name="connsiteY6" fmla="*/ 657225 h 723900"/>
              <a:gd name="connsiteX7" fmla="*/ 66675 w 723900"/>
              <a:gd name="connsiteY7" fmla="*/ 723900 h 723900"/>
              <a:gd name="connsiteX8" fmla="*/ 466725 w 723900"/>
              <a:gd name="connsiteY8" fmla="*/ 723900 h 723900"/>
              <a:gd name="connsiteX9" fmla="*/ 533400 w 723900"/>
              <a:gd name="connsiteY9" fmla="*/ 657225 h 723900"/>
              <a:gd name="connsiteX10" fmla="*/ 533400 w 723900"/>
              <a:gd name="connsiteY10" fmla="*/ 533400 h 723900"/>
              <a:gd name="connsiteX11" fmla="*/ 657225 w 723900"/>
              <a:gd name="connsiteY11" fmla="*/ 533400 h 723900"/>
              <a:gd name="connsiteX12" fmla="*/ 723900 w 723900"/>
              <a:gd name="connsiteY12" fmla="*/ 466725 h 723900"/>
              <a:gd name="connsiteX13" fmla="*/ 723900 w 723900"/>
              <a:gd name="connsiteY13" fmla="*/ 66675 h 723900"/>
              <a:gd name="connsiteX14" fmla="*/ 657225 w 723900"/>
              <a:gd name="connsiteY14" fmla="*/ 0 h 723900"/>
              <a:gd name="connsiteX15" fmla="*/ 476250 w 723900"/>
              <a:gd name="connsiteY15" fmla="*/ 657225 h 723900"/>
              <a:gd name="connsiteX16" fmla="*/ 466725 w 723900"/>
              <a:gd name="connsiteY16" fmla="*/ 666750 h 723900"/>
              <a:gd name="connsiteX17" fmla="*/ 66675 w 723900"/>
              <a:gd name="connsiteY17" fmla="*/ 666750 h 723900"/>
              <a:gd name="connsiteX18" fmla="*/ 57150 w 723900"/>
              <a:gd name="connsiteY18" fmla="*/ 657225 h 723900"/>
              <a:gd name="connsiteX19" fmla="*/ 57150 w 723900"/>
              <a:gd name="connsiteY19" fmla="*/ 257175 h 723900"/>
              <a:gd name="connsiteX20" fmla="*/ 66675 w 723900"/>
              <a:gd name="connsiteY20" fmla="*/ 247650 h 723900"/>
              <a:gd name="connsiteX21" fmla="*/ 190500 w 723900"/>
              <a:gd name="connsiteY21" fmla="*/ 247650 h 723900"/>
              <a:gd name="connsiteX22" fmla="*/ 190500 w 723900"/>
              <a:gd name="connsiteY22" fmla="*/ 466725 h 723900"/>
              <a:gd name="connsiteX23" fmla="*/ 257175 w 723900"/>
              <a:gd name="connsiteY23" fmla="*/ 533400 h 723900"/>
              <a:gd name="connsiteX24" fmla="*/ 476250 w 723900"/>
              <a:gd name="connsiteY24" fmla="*/ 5334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3900" h="723900">
                <a:moveTo>
                  <a:pt x="657225" y="0"/>
                </a:moveTo>
                <a:lnTo>
                  <a:pt x="257175" y="0"/>
                </a:lnTo>
                <a:cubicBezTo>
                  <a:pt x="220351" y="0"/>
                  <a:pt x="190500" y="29851"/>
                  <a:pt x="190500" y="66675"/>
                </a:cubicBezTo>
                <a:lnTo>
                  <a:pt x="190500" y="190500"/>
                </a:lnTo>
                <a:lnTo>
                  <a:pt x="66675" y="190500"/>
                </a:lnTo>
                <a:cubicBezTo>
                  <a:pt x="29851" y="190500"/>
                  <a:pt x="0" y="220351"/>
                  <a:pt x="0" y="257175"/>
                </a:cubicBezTo>
                <a:lnTo>
                  <a:pt x="0" y="657225"/>
                </a:lnTo>
                <a:cubicBezTo>
                  <a:pt x="0" y="694049"/>
                  <a:pt x="29851" y="723900"/>
                  <a:pt x="66675" y="723900"/>
                </a:cubicBezTo>
                <a:lnTo>
                  <a:pt x="466725" y="723900"/>
                </a:lnTo>
                <a:cubicBezTo>
                  <a:pt x="503549" y="723900"/>
                  <a:pt x="533400" y="694049"/>
                  <a:pt x="533400" y="657225"/>
                </a:cubicBezTo>
                <a:lnTo>
                  <a:pt x="533400" y="533400"/>
                </a:lnTo>
                <a:lnTo>
                  <a:pt x="657225" y="533400"/>
                </a:lnTo>
                <a:cubicBezTo>
                  <a:pt x="694049" y="533400"/>
                  <a:pt x="723900" y="503549"/>
                  <a:pt x="723900" y="466725"/>
                </a:cubicBezTo>
                <a:lnTo>
                  <a:pt x="723900" y="66675"/>
                </a:lnTo>
                <a:cubicBezTo>
                  <a:pt x="723900" y="29851"/>
                  <a:pt x="694049" y="0"/>
                  <a:pt x="657225" y="0"/>
                </a:cubicBezTo>
                <a:close/>
                <a:moveTo>
                  <a:pt x="476250" y="657225"/>
                </a:moveTo>
                <a:cubicBezTo>
                  <a:pt x="476250" y="662486"/>
                  <a:pt x="471986" y="666750"/>
                  <a:pt x="466725" y="666750"/>
                </a:cubicBezTo>
                <a:lnTo>
                  <a:pt x="66675" y="666750"/>
                </a:lnTo>
                <a:cubicBezTo>
                  <a:pt x="61414" y="666750"/>
                  <a:pt x="57150" y="662486"/>
                  <a:pt x="57150" y="657225"/>
                </a:cubicBezTo>
                <a:lnTo>
                  <a:pt x="57150" y="257175"/>
                </a:lnTo>
                <a:cubicBezTo>
                  <a:pt x="57150" y="251915"/>
                  <a:pt x="61414" y="247650"/>
                  <a:pt x="66675" y="247650"/>
                </a:cubicBezTo>
                <a:lnTo>
                  <a:pt x="190500" y="247650"/>
                </a:lnTo>
                <a:lnTo>
                  <a:pt x="190500" y="466725"/>
                </a:lnTo>
                <a:cubicBezTo>
                  <a:pt x="190500" y="503549"/>
                  <a:pt x="220351" y="533400"/>
                  <a:pt x="257175" y="533400"/>
                </a:cubicBezTo>
                <a:lnTo>
                  <a:pt x="476250" y="533400"/>
                </a:lnTo>
                <a:close/>
              </a:path>
            </a:pathLst>
          </a:custGeom>
          <a:solidFill>
            <a:schemeClr val="bg1"/>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pic>
        <p:nvPicPr>
          <p:cNvPr id="6" name="Picture 5">
            <a:extLst>
              <a:ext uri="{FF2B5EF4-FFF2-40B4-BE49-F238E27FC236}">
                <a16:creationId xmlns:a16="http://schemas.microsoft.com/office/drawing/2014/main" id="{B0149DF0-5CBD-4EA3-AB8F-C86B3365D238}"/>
              </a:ext>
            </a:extLst>
          </p:cNvPr>
          <p:cNvPicPr>
            <a:picLocks noChangeAspect="1"/>
          </p:cNvPicPr>
          <p:nvPr/>
        </p:nvPicPr>
        <p:blipFill>
          <a:blip r:embed="rId7"/>
          <a:stretch>
            <a:fillRect/>
          </a:stretch>
        </p:blipFill>
        <p:spPr>
          <a:xfrm>
            <a:off x="443694" y="1705718"/>
            <a:ext cx="7673364" cy="4766787"/>
          </a:xfrm>
          <a:prstGeom prst="rect">
            <a:avLst/>
          </a:prstGeom>
        </p:spPr>
      </p:pic>
      <p:sp>
        <p:nvSpPr>
          <p:cNvPr id="12" name="TextBox 11">
            <a:extLst>
              <a:ext uri="{FF2B5EF4-FFF2-40B4-BE49-F238E27FC236}">
                <a16:creationId xmlns:a16="http://schemas.microsoft.com/office/drawing/2014/main" id="{88283E32-37E3-4616-97B1-FE6E686B5CE6}"/>
              </a:ext>
            </a:extLst>
          </p:cNvPr>
          <p:cNvSpPr txBox="1"/>
          <p:nvPr/>
        </p:nvSpPr>
        <p:spPr>
          <a:xfrm>
            <a:off x="8848577" y="2912718"/>
            <a:ext cx="2747945" cy="707886"/>
          </a:xfrm>
          <a:prstGeom prst="rect">
            <a:avLst/>
          </a:prstGeom>
          <a:noFill/>
        </p:spPr>
        <p:txBody>
          <a:bodyPr wrap="square" rtlCol="0">
            <a:spAutoFit/>
          </a:bodyPr>
          <a:lstStyle/>
          <a:p>
            <a:pPr>
              <a:spcBef>
                <a:spcPts val="600"/>
              </a:spcBef>
              <a:spcAft>
                <a:spcPts val="600"/>
              </a:spcAft>
            </a:pPr>
            <a:r>
              <a:rPr lang="en-US" sz="2000" dirty="0">
                <a:solidFill>
                  <a:srgbClr val="111111"/>
                </a:solidFill>
                <a:latin typeface="Open Sans"/>
              </a:rPr>
              <a:t>Misclassification error = 20.9%</a:t>
            </a:r>
          </a:p>
        </p:txBody>
      </p:sp>
    </p:spTree>
    <p:extLst>
      <p:ext uri="{BB962C8B-B14F-4D97-AF65-F5344CB8AC3E}">
        <p14:creationId xmlns:p14="http://schemas.microsoft.com/office/powerpoint/2010/main" val="1068697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6" name="Picture 4">
            <a:extLst>
              <a:ext uri="{FF2B5EF4-FFF2-40B4-BE49-F238E27FC236}">
                <a16:creationId xmlns:a16="http://schemas.microsoft.com/office/drawing/2014/main" id="{E7D3DDF8-5369-4D31-9C34-812932DC86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864" r="29266"/>
          <a:stretch/>
        </p:blipFill>
        <p:spPr bwMode="auto">
          <a:xfrm>
            <a:off x="-21541" y="0"/>
            <a:ext cx="4937338"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Object 10"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11" name="Object 10"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Rectangle 5"/>
          <p:cNvSpPr/>
          <p:nvPr/>
        </p:nvSpPr>
        <p:spPr>
          <a:xfrm>
            <a:off x="4571999" y="2322961"/>
            <a:ext cx="7264399" cy="547933"/>
          </a:xfrm>
          <a:prstGeom prst="rect">
            <a:avLst/>
          </a:prstGeom>
          <a:solidFill>
            <a:schemeClr val="bg1">
              <a:lumMod val="9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321300" y="2412261"/>
            <a:ext cx="6186072" cy="369332"/>
          </a:xfrm>
          <a:prstGeom prst="rect">
            <a:avLst/>
          </a:prstGeom>
        </p:spPr>
        <p:txBody>
          <a:bodyPr wrap="square">
            <a:spAutoFit/>
          </a:bodyPr>
          <a:lstStyle/>
          <a:p>
            <a:r>
              <a:rPr lang="en-US" b="1" spc="300" dirty="0">
                <a:solidFill>
                  <a:schemeClr val="bg1">
                    <a:lumMod val="65000"/>
                  </a:schemeClr>
                </a:solidFill>
                <a:latin typeface="+mj-lt"/>
              </a:rPr>
              <a:t>DIABETES DATASET ML ALGORITHMS OVERVIEW</a:t>
            </a:r>
          </a:p>
        </p:txBody>
      </p:sp>
      <p:sp>
        <p:nvSpPr>
          <p:cNvPr id="18" name="Oval 17"/>
          <p:cNvSpPr/>
          <p:nvPr/>
        </p:nvSpPr>
        <p:spPr>
          <a:xfrm>
            <a:off x="4746609" y="2370216"/>
            <a:ext cx="453422" cy="4534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Impact" panose="020B0806030902050204" pitchFamily="34" charset="0"/>
              </a:rPr>
              <a:t>2</a:t>
            </a:r>
          </a:p>
        </p:txBody>
      </p:sp>
      <p:sp>
        <p:nvSpPr>
          <p:cNvPr id="7" name="Rectangle 6"/>
          <p:cNvSpPr/>
          <p:nvPr/>
        </p:nvSpPr>
        <p:spPr>
          <a:xfrm>
            <a:off x="4571999" y="3631775"/>
            <a:ext cx="7264399" cy="547933"/>
          </a:xfrm>
          <a:prstGeom prst="rect">
            <a:avLst/>
          </a:prstGeom>
          <a:solidFill>
            <a:schemeClr val="bg1">
              <a:lumMod val="9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321300" y="3721075"/>
            <a:ext cx="3784600" cy="369332"/>
          </a:xfrm>
          <a:prstGeom prst="rect">
            <a:avLst/>
          </a:prstGeom>
        </p:spPr>
        <p:txBody>
          <a:bodyPr wrap="square">
            <a:spAutoFit/>
          </a:bodyPr>
          <a:lstStyle/>
          <a:p>
            <a:r>
              <a:rPr lang="en-US" b="1" spc="300" dirty="0">
                <a:solidFill>
                  <a:schemeClr val="bg1">
                    <a:lumMod val="65000"/>
                  </a:schemeClr>
                </a:solidFill>
                <a:latin typeface="+mj-lt"/>
              </a:rPr>
              <a:t>NAÏVE BAYES ALGORITHM</a:t>
            </a:r>
          </a:p>
        </p:txBody>
      </p:sp>
      <p:sp>
        <p:nvSpPr>
          <p:cNvPr id="19" name="Oval 18"/>
          <p:cNvSpPr/>
          <p:nvPr/>
        </p:nvSpPr>
        <p:spPr>
          <a:xfrm>
            <a:off x="4746609" y="3679030"/>
            <a:ext cx="453422" cy="4534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Impact" panose="020B0806030902050204" pitchFamily="34" charset="0"/>
              </a:rPr>
              <a:t>3</a:t>
            </a:r>
          </a:p>
        </p:txBody>
      </p:sp>
      <p:grpSp>
        <p:nvGrpSpPr>
          <p:cNvPr id="2" name="Group 1">
            <a:extLst>
              <a:ext uri="{FF2B5EF4-FFF2-40B4-BE49-F238E27FC236}">
                <a16:creationId xmlns:a16="http://schemas.microsoft.com/office/drawing/2014/main" id="{0359020E-455F-4DF0-880C-DF71D347D773}"/>
              </a:ext>
            </a:extLst>
          </p:cNvPr>
          <p:cNvGrpSpPr/>
          <p:nvPr/>
        </p:nvGrpSpPr>
        <p:grpSpPr>
          <a:xfrm>
            <a:off x="4571999" y="4940590"/>
            <a:ext cx="7264399" cy="547933"/>
            <a:chOff x="4571999" y="2746031"/>
            <a:chExt cx="7264399" cy="547933"/>
          </a:xfrm>
        </p:grpSpPr>
        <p:sp>
          <p:nvSpPr>
            <p:cNvPr id="8" name="Rectangle 7"/>
            <p:cNvSpPr/>
            <p:nvPr/>
          </p:nvSpPr>
          <p:spPr>
            <a:xfrm>
              <a:off x="4571999" y="2746031"/>
              <a:ext cx="7264399" cy="547933"/>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5321300" y="2821263"/>
              <a:ext cx="5673153" cy="369332"/>
            </a:xfrm>
            <a:prstGeom prst="rect">
              <a:avLst/>
            </a:prstGeom>
          </p:spPr>
          <p:txBody>
            <a:bodyPr wrap="square">
              <a:spAutoFit/>
            </a:bodyPr>
            <a:lstStyle/>
            <a:p>
              <a:r>
                <a:rPr lang="en-US" b="1" spc="300" dirty="0">
                  <a:latin typeface="+mj-lt"/>
                </a:rPr>
                <a:t>KNN ALGORITHM</a:t>
              </a:r>
            </a:p>
          </p:txBody>
        </p:sp>
        <p:sp>
          <p:nvSpPr>
            <p:cNvPr id="20" name="Oval 19"/>
            <p:cNvSpPr/>
            <p:nvPr/>
          </p:nvSpPr>
          <p:spPr>
            <a:xfrm>
              <a:off x="4746609" y="2779218"/>
              <a:ext cx="453422" cy="45342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Impact" panose="020B0806030902050204" pitchFamily="34" charset="0"/>
                </a:rPr>
                <a:t>4</a:t>
              </a:r>
            </a:p>
          </p:txBody>
        </p:sp>
      </p:grpSp>
      <p:sp>
        <p:nvSpPr>
          <p:cNvPr id="27" name="Rectangle 26"/>
          <p:cNvSpPr/>
          <p:nvPr/>
        </p:nvSpPr>
        <p:spPr>
          <a:xfrm>
            <a:off x="4562474" y="1014147"/>
            <a:ext cx="7273925" cy="547933"/>
          </a:xfrm>
          <a:prstGeom prst="rect">
            <a:avLst/>
          </a:prstGeom>
          <a:solidFill>
            <a:schemeClr val="bg1">
              <a:lumMod val="9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5311775" y="1103447"/>
            <a:ext cx="3784600" cy="369332"/>
          </a:xfrm>
          <a:prstGeom prst="rect">
            <a:avLst/>
          </a:prstGeom>
        </p:spPr>
        <p:txBody>
          <a:bodyPr wrap="square">
            <a:spAutoFit/>
          </a:bodyPr>
          <a:lstStyle/>
          <a:p>
            <a:r>
              <a:rPr lang="en-US" b="1" spc="300" dirty="0">
                <a:solidFill>
                  <a:schemeClr val="bg1">
                    <a:lumMod val="65000"/>
                  </a:schemeClr>
                </a:solidFill>
                <a:latin typeface="+mj-lt"/>
              </a:rPr>
              <a:t>DIABETES SNAPSHOT</a:t>
            </a:r>
          </a:p>
        </p:txBody>
      </p:sp>
      <p:sp>
        <p:nvSpPr>
          <p:cNvPr id="32" name="Oval 31"/>
          <p:cNvSpPr/>
          <p:nvPr/>
        </p:nvSpPr>
        <p:spPr>
          <a:xfrm>
            <a:off x="4737084" y="1061402"/>
            <a:ext cx="453422" cy="4534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Impact" panose="020B0806030902050204" pitchFamily="34" charset="0"/>
              </a:rPr>
              <a:t>1</a:t>
            </a:r>
          </a:p>
        </p:txBody>
      </p:sp>
      <p:sp>
        <p:nvSpPr>
          <p:cNvPr id="21" name="TextBox 20">
            <a:extLst>
              <a:ext uri="{FF2B5EF4-FFF2-40B4-BE49-F238E27FC236}">
                <a16:creationId xmlns:a16="http://schemas.microsoft.com/office/drawing/2014/main" id="{31923DB5-5332-46AF-B0D2-F0C94857F091}"/>
              </a:ext>
            </a:extLst>
          </p:cNvPr>
          <p:cNvSpPr txBox="1"/>
          <p:nvPr/>
        </p:nvSpPr>
        <p:spPr>
          <a:xfrm>
            <a:off x="6513808" y="200527"/>
            <a:ext cx="4130081" cy="584775"/>
          </a:xfrm>
          <a:prstGeom prst="rect">
            <a:avLst/>
          </a:prstGeom>
          <a:noFill/>
        </p:spPr>
        <p:txBody>
          <a:bodyPr wrap="square" rtlCol="0">
            <a:spAutoFit/>
          </a:bodyPr>
          <a:lstStyle/>
          <a:p>
            <a:r>
              <a:rPr lang="en-US" sz="3200" b="1" dirty="0"/>
              <a:t>TABLE OF CONTENTS</a:t>
            </a:r>
          </a:p>
        </p:txBody>
      </p:sp>
    </p:spTree>
    <p:extLst>
      <p:ext uri="{BB962C8B-B14F-4D97-AF65-F5344CB8AC3E}">
        <p14:creationId xmlns:p14="http://schemas.microsoft.com/office/powerpoint/2010/main" val="3424241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8" name="Rectangle 87" hidden="1"/>
          <p:cNvSpPr/>
          <p:nvPr>
            <p:custDataLst>
              <p:tags r:id="rId2"/>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b="1" dirty="0">
              <a:sym typeface="+mn-lt"/>
            </a:endParaRPr>
          </a:p>
        </p:txBody>
      </p:sp>
      <p:sp>
        <p:nvSpPr>
          <p:cNvPr id="5" name="Rectangle 4"/>
          <p:cNvSpPr/>
          <p:nvPr/>
        </p:nvSpPr>
        <p:spPr>
          <a:xfrm>
            <a:off x="1204089" y="167384"/>
            <a:ext cx="9783822" cy="461665"/>
          </a:xfrm>
          <a:prstGeom prst="rect">
            <a:avLst/>
          </a:prstGeom>
        </p:spPr>
        <p:txBody>
          <a:bodyPr wrap="square">
            <a:spAutoFit/>
          </a:bodyPr>
          <a:lstStyle/>
          <a:p>
            <a:pPr algn="ctr"/>
            <a:r>
              <a:rPr lang="en-US" sz="2400" b="1" dirty="0">
                <a:latin typeface="Myriad Pro" panose="020B0503030403020204" pitchFamily="34" charset="0"/>
              </a:rPr>
              <a:t>PREDICTIVE ANALYTICS USING SUPERVISED LEARNING</a:t>
            </a:r>
          </a:p>
        </p:txBody>
      </p:sp>
      <p:sp>
        <p:nvSpPr>
          <p:cNvPr id="15" name="White shape">
            <a:extLst>
              <a:ext uri="{FF2B5EF4-FFF2-40B4-BE49-F238E27FC236}">
                <a16:creationId xmlns:a16="http://schemas.microsoft.com/office/drawing/2014/main" id="{2C33CCD6-0FE1-4E45-9E8C-C555FCCAA4F2}"/>
              </a:ext>
            </a:extLst>
          </p:cNvPr>
          <p:cNvSpPr>
            <a:spLocks/>
          </p:cNvSpPr>
          <p:nvPr/>
        </p:nvSpPr>
        <p:spPr bwMode="auto">
          <a:xfrm flipV="1">
            <a:off x="443696" y="1562740"/>
            <a:ext cx="11304610" cy="4598908"/>
          </a:xfrm>
          <a:prstGeom prst="rect">
            <a:avLst/>
          </a:prstGeom>
          <a:solidFill>
            <a:srgbClr val="FFFFFF"/>
          </a:solidFill>
          <a:ln w="19050">
            <a:solidFill>
              <a:schemeClr val="accent3"/>
            </a:solidFill>
            <a:round/>
            <a:headEnd/>
            <a:tailEnd/>
          </a:ln>
          <a:effec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dirty="0">
              <a:ln>
                <a:noFill/>
              </a:ln>
              <a:solidFill>
                <a:srgbClr val="464646"/>
              </a:solidFill>
              <a:effectLst/>
              <a:uLnTx/>
              <a:uFillTx/>
              <a:latin typeface="Trebuchet MS" panose="020B0603020202020204"/>
              <a:ea typeface="+mn-ea"/>
              <a:cs typeface="+mn-cs"/>
            </a:endParaRPr>
          </a:p>
        </p:txBody>
      </p:sp>
      <p:sp>
        <p:nvSpPr>
          <p:cNvPr id="19" name="Rectangle: Rounded Corners 18">
            <a:extLst>
              <a:ext uri="{FF2B5EF4-FFF2-40B4-BE49-F238E27FC236}">
                <a16:creationId xmlns:a16="http://schemas.microsoft.com/office/drawing/2014/main" id="{A75B0809-2819-49CE-A68C-FB3A51B60AFB}"/>
              </a:ext>
            </a:extLst>
          </p:cNvPr>
          <p:cNvSpPr/>
          <p:nvPr/>
        </p:nvSpPr>
        <p:spPr>
          <a:xfrm>
            <a:off x="443694" y="1048580"/>
            <a:ext cx="11304611" cy="514161"/>
          </a:xfrm>
          <a:prstGeom prst="roundRect">
            <a:avLst>
              <a:gd name="adj" fmla="val 0"/>
            </a:avLst>
          </a:prstGeom>
          <a:solidFill>
            <a:schemeClr val="accent1"/>
          </a:solidFill>
          <a:ln w="12700">
            <a:noFill/>
          </a:ln>
        </p:spPr>
        <p:txBody>
          <a:bodyPr wrap="none" lIns="100584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spc="300" dirty="0">
                <a:solidFill>
                  <a:prstClr val="white"/>
                </a:solidFill>
                <a:latin typeface="Calibri" panose="020F0502020204030204" pitchFamily="34" charset="0"/>
                <a:cs typeface="Calibri" panose="020F0502020204030204" pitchFamily="34" charset="0"/>
              </a:rPr>
              <a:t>KNN MODEL WORKING &amp; EXAMPLE (1/2)</a:t>
            </a:r>
            <a:endParaRPr kumimoji="0" lang="en-US" b="1" i="0" u="none" strike="noStrike" kern="1200" cap="none" spc="30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3" name="Graphic 107">
            <a:extLst>
              <a:ext uri="{FF2B5EF4-FFF2-40B4-BE49-F238E27FC236}">
                <a16:creationId xmlns:a16="http://schemas.microsoft.com/office/drawing/2014/main" id="{0AB1775B-CF67-4B16-8C1B-E7EC135F70D0}"/>
              </a:ext>
            </a:extLst>
          </p:cNvPr>
          <p:cNvSpPr/>
          <p:nvPr/>
        </p:nvSpPr>
        <p:spPr>
          <a:xfrm>
            <a:off x="894285" y="1164883"/>
            <a:ext cx="310093" cy="310093"/>
          </a:xfrm>
          <a:custGeom>
            <a:avLst/>
            <a:gdLst>
              <a:gd name="connsiteX0" fmla="*/ 657225 w 723900"/>
              <a:gd name="connsiteY0" fmla="*/ 0 h 723900"/>
              <a:gd name="connsiteX1" fmla="*/ 257175 w 723900"/>
              <a:gd name="connsiteY1" fmla="*/ 0 h 723900"/>
              <a:gd name="connsiteX2" fmla="*/ 190500 w 723900"/>
              <a:gd name="connsiteY2" fmla="*/ 66675 h 723900"/>
              <a:gd name="connsiteX3" fmla="*/ 190500 w 723900"/>
              <a:gd name="connsiteY3" fmla="*/ 190500 h 723900"/>
              <a:gd name="connsiteX4" fmla="*/ 66675 w 723900"/>
              <a:gd name="connsiteY4" fmla="*/ 190500 h 723900"/>
              <a:gd name="connsiteX5" fmla="*/ 0 w 723900"/>
              <a:gd name="connsiteY5" fmla="*/ 257175 h 723900"/>
              <a:gd name="connsiteX6" fmla="*/ 0 w 723900"/>
              <a:gd name="connsiteY6" fmla="*/ 657225 h 723900"/>
              <a:gd name="connsiteX7" fmla="*/ 66675 w 723900"/>
              <a:gd name="connsiteY7" fmla="*/ 723900 h 723900"/>
              <a:gd name="connsiteX8" fmla="*/ 466725 w 723900"/>
              <a:gd name="connsiteY8" fmla="*/ 723900 h 723900"/>
              <a:gd name="connsiteX9" fmla="*/ 533400 w 723900"/>
              <a:gd name="connsiteY9" fmla="*/ 657225 h 723900"/>
              <a:gd name="connsiteX10" fmla="*/ 533400 w 723900"/>
              <a:gd name="connsiteY10" fmla="*/ 533400 h 723900"/>
              <a:gd name="connsiteX11" fmla="*/ 657225 w 723900"/>
              <a:gd name="connsiteY11" fmla="*/ 533400 h 723900"/>
              <a:gd name="connsiteX12" fmla="*/ 723900 w 723900"/>
              <a:gd name="connsiteY12" fmla="*/ 466725 h 723900"/>
              <a:gd name="connsiteX13" fmla="*/ 723900 w 723900"/>
              <a:gd name="connsiteY13" fmla="*/ 66675 h 723900"/>
              <a:gd name="connsiteX14" fmla="*/ 657225 w 723900"/>
              <a:gd name="connsiteY14" fmla="*/ 0 h 723900"/>
              <a:gd name="connsiteX15" fmla="*/ 476250 w 723900"/>
              <a:gd name="connsiteY15" fmla="*/ 657225 h 723900"/>
              <a:gd name="connsiteX16" fmla="*/ 466725 w 723900"/>
              <a:gd name="connsiteY16" fmla="*/ 666750 h 723900"/>
              <a:gd name="connsiteX17" fmla="*/ 66675 w 723900"/>
              <a:gd name="connsiteY17" fmla="*/ 666750 h 723900"/>
              <a:gd name="connsiteX18" fmla="*/ 57150 w 723900"/>
              <a:gd name="connsiteY18" fmla="*/ 657225 h 723900"/>
              <a:gd name="connsiteX19" fmla="*/ 57150 w 723900"/>
              <a:gd name="connsiteY19" fmla="*/ 257175 h 723900"/>
              <a:gd name="connsiteX20" fmla="*/ 66675 w 723900"/>
              <a:gd name="connsiteY20" fmla="*/ 247650 h 723900"/>
              <a:gd name="connsiteX21" fmla="*/ 190500 w 723900"/>
              <a:gd name="connsiteY21" fmla="*/ 247650 h 723900"/>
              <a:gd name="connsiteX22" fmla="*/ 190500 w 723900"/>
              <a:gd name="connsiteY22" fmla="*/ 466725 h 723900"/>
              <a:gd name="connsiteX23" fmla="*/ 257175 w 723900"/>
              <a:gd name="connsiteY23" fmla="*/ 533400 h 723900"/>
              <a:gd name="connsiteX24" fmla="*/ 476250 w 723900"/>
              <a:gd name="connsiteY24" fmla="*/ 5334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3900" h="723900">
                <a:moveTo>
                  <a:pt x="657225" y="0"/>
                </a:moveTo>
                <a:lnTo>
                  <a:pt x="257175" y="0"/>
                </a:lnTo>
                <a:cubicBezTo>
                  <a:pt x="220351" y="0"/>
                  <a:pt x="190500" y="29851"/>
                  <a:pt x="190500" y="66675"/>
                </a:cubicBezTo>
                <a:lnTo>
                  <a:pt x="190500" y="190500"/>
                </a:lnTo>
                <a:lnTo>
                  <a:pt x="66675" y="190500"/>
                </a:lnTo>
                <a:cubicBezTo>
                  <a:pt x="29851" y="190500"/>
                  <a:pt x="0" y="220351"/>
                  <a:pt x="0" y="257175"/>
                </a:cubicBezTo>
                <a:lnTo>
                  <a:pt x="0" y="657225"/>
                </a:lnTo>
                <a:cubicBezTo>
                  <a:pt x="0" y="694049"/>
                  <a:pt x="29851" y="723900"/>
                  <a:pt x="66675" y="723900"/>
                </a:cubicBezTo>
                <a:lnTo>
                  <a:pt x="466725" y="723900"/>
                </a:lnTo>
                <a:cubicBezTo>
                  <a:pt x="503549" y="723900"/>
                  <a:pt x="533400" y="694049"/>
                  <a:pt x="533400" y="657225"/>
                </a:cubicBezTo>
                <a:lnTo>
                  <a:pt x="533400" y="533400"/>
                </a:lnTo>
                <a:lnTo>
                  <a:pt x="657225" y="533400"/>
                </a:lnTo>
                <a:cubicBezTo>
                  <a:pt x="694049" y="533400"/>
                  <a:pt x="723900" y="503549"/>
                  <a:pt x="723900" y="466725"/>
                </a:cubicBezTo>
                <a:lnTo>
                  <a:pt x="723900" y="66675"/>
                </a:lnTo>
                <a:cubicBezTo>
                  <a:pt x="723900" y="29851"/>
                  <a:pt x="694049" y="0"/>
                  <a:pt x="657225" y="0"/>
                </a:cubicBezTo>
                <a:close/>
                <a:moveTo>
                  <a:pt x="476250" y="657225"/>
                </a:moveTo>
                <a:cubicBezTo>
                  <a:pt x="476250" y="662486"/>
                  <a:pt x="471986" y="666750"/>
                  <a:pt x="466725" y="666750"/>
                </a:cubicBezTo>
                <a:lnTo>
                  <a:pt x="66675" y="666750"/>
                </a:lnTo>
                <a:cubicBezTo>
                  <a:pt x="61414" y="666750"/>
                  <a:pt x="57150" y="662486"/>
                  <a:pt x="57150" y="657225"/>
                </a:cubicBezTo>
                <a:lnTo>
                  <a:pt x="57150" y="257175"/>
                </a:lnTo>
                <a:cubicBezTo>
                  <a:pt x="57150" y="251915"/>
                  <a:pt x="61414" y="247650"/>
                  <a:pt x="66675" y="247650"/>
                </a:cubicBezTo>
                <a:lnTo>
                  <a:pt x="190500" y="247650"/>
                </a:lnTo>
                <a:lnTo>
                  <a:pt x="190500" y="466725"/>
                </a:lnTo>
                <a:cubicBezTo>
                  <a:pt x="190500" y="503549"/>
                  <a:pt x="220351" y="533400"/>
                  <a:pt x="257175" y="533400"/>
                </a:cubicBezTo>
                <a:lnTo>
                  <a:pt x="476250" y="533400"/>
                </a:lnTo>
                <a:close/>
              </a:path>
            </a:pathLst>
          </a:custGeom>
          <a:solidFill>
            <a:schemeClr val="bg1"/>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44" name="TextBox 43">
            <a:extLst>
              <a:ext uri="{FF2B5EF4-FFF2-40B4-BE49-F238E27FC236}">
                <a16:creationId xmlns:a16="http://schemas.microsoft.com/office/drawing/2014/main" id="{A406E845-3D54-48C1-AA9A-A722171EED28}"/>
              </a:ext>
            </a:extLst>
          </p:cNvPr>
          <p:cNvSpPr txBox="1"/>
          <p:nvPr/>
        </p:nvSpPr>
        <p:spPr>
          <a:xfrm>
            <a:off x="593488" y="1700547"/>
            <a:ext cx="11154816" cy="1231106"/>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600" b="1" i="0" dirty="0">
                <a:solidFill>
                  <a:srgbClr val="111111"/>
                </a:solidFill>
                <a:effectLst/>
                <a:latin typeface="Open Sans"/>
              </a:rPr>
              <a:t>Principle: </a:t>
            </a:r>
            <a:r>
              <a:rPr lang="en-US" sz="1600" b="0" i="0" dirty="0">
                <a:solidFill>
                  <a:srgbClr val="111111"/>
                </a:solidFill>
                <a:effectLst/>
                <a:latin typeface="Open Sans"/>
              </a:rPr>
              <a:t>KNN algorithm stores all available cases and classifies new cases by a majority vote of its k neighbors. This algorithms segregates unlabeled data points into well defined groups. We can use KNN to classify an unlabeled example into one of the several labeled groups</a:t>
            </a:r>
          </a:p>
          <a:p>
            <a:pPr marL="742950" lvl="1" indent="-285750">
              <a:spcBef>
                <a:spcPts val="600"/>
              </a:spcBef>
              <a:spcAft>
                <a:spcPts val="600"/>
              </a:spcAft>
              <a:buFont typeface="Wingdings" panose="05000000000000000000" pitchFamily="2" charset="2"/>
              <a:buChar char="Ø"/>
            </a:pPr>
            <a:r>
              <a:rPr lang="en-US" sz="1600" dirty="0">
                <a:solidFill>
                  <a:srgbClr val="111111"/>
                </a:solidFill>
                <a:latin typeface="Open Sans"/>
              </a:rPr>
              <a:t>KNN uses distance between various points for calculating the proximity of the points to the already identified label</a:t>
            </a:r>
            <a:endParaRPr lang="en-US" sz="1600" b="1" dirty="0">
              <a:solidFill>
                <a:srgbClr val="111111"/>
              </a:solidFill>
              <a:latin typeface="Open Sans"/>
            </a:endParaRPr>
          </a:p>
        </p:txBody>
      </p:sp>
      <p:sp>
        <p:nvSpPr>
          <p:cNvPr id="16" name="TextBox 15">
            <a:extLst>
              <a:ext uri="{FF2B5EF4-FFF2-40B4-BE49-F238E27FC236}">
                <a16:creationId xmlns:a16="http://schemas.microsoft.com/office/drawing/2014/main" id="{22CA3127-3536-4670-BA88-38B8D8F46D3D}"/>
              </a:ext>
            </a:extLst>
          </p:cNvPr>
          <p:cNvSpPr txBox="1"/>
          <p:nvPr/>
        </p:nvSpPr>
        <p:spPr>
          <a:xfrm>
            <a:off x="593488" y="3259723"/>
            <a:ext cx="11154816" cy="338554"/>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600" b="1" dirty="0">
                <a:solidFill>
                  <a:srgbClr val="111111"/>
                </a:solidFill>
                <a:latin typeface="Open Sans"/>
              </a:rPr>
              <a:t>Dataset Example</a:t>
            </a:r>
          </a:p>
        </p:txBody>
      </p:sp>
      <p:graphicFrame>
        <p:nvGraphicFramePr>
          <p:cNvPr id="3" name="Table 2">
            <a:extLst>
              <a:ext uri="{FF2B5EF4-FFF2-40B4-BE49-F238E27FC236}">
                <a16:creationId xmlns:a16="http://schemas.microsoft.com/office/drawing/2014/main" id="{3EC3A232-3902-42B8-B964-FDD4AEEBC56E}"/>
              </a:ext>
            </a:extLst>
          </p:cNvPr>
          <p:cNvGraphicFramePr>
            <a:graphicFrameLocks noGrp="1"/>
          </p:cNvGraphicFramePr>
          <p:nvPr>
            <p:extLst>
              <p:ext uri="{D42A27DB-BD31-4B8C-83A1-F6EECF244321}">
                <p14:modId xmlns:p14="http://schemas.microsoft.com/office/powerpoint/2010/main" val="3040026658"/>
              </p:ext>
            </p:extLst>
          </p:nvPr>
        </p:nvGraphicFramePr>
        <p:xfrm>
          <a:off x="5401994" y="3324687"/>
          <a:ext cx="5585918" cy="2597813"/>
        </p:xfrm>
        <a:graphic>
          <a:graphicData uri="http://schemas.openxmlformats.org/drawingml/2006/table">
            <a:tbl>
              <a:tblPr/>
              <a:tblGrid>
                <a:gridCol w="994894">
                  <a:extLst>
                    <a:ext uri="{9D8B030D-6E8A-4147-A177-3AD203B41FA5}">
                      <a16:colId xmlns:a16="http://schemas.microsoft.com/office/drawing/2014/main" val="2111957816"/>
                    </a:ext>
                  </a:extLst>
                </a:gridCol>
                <a:gridCol w="1414616">
                  <a:extLst>
                    <a:ext uri="{9D8B030D-6E8A-4147-A177-3AD203B41FA5}">
                      <a16:colId xmlns:a16="http://schemas.microsoft.com/office/drawing/2014/main" val="586069416"/>
                    </a:ext>
                  </a:extLst>
                </a:gridCol>
                <a:gridCol w="1228074">
                  <a:extLst>
                    <a:ext uri="{9D8B030D-6E8A-4147-A177-3AD203B41FA5}">
                      <a16:colId xmlns:a16="http://schemas.microsoft.com/office/drawing/2014/main" val="2701133558"/>
                    </a:ext>
                  </a:extLst>
                </a:gridCol>
                <a:gridCol w="1948334">
                  <a:extLst>
                    <a:ext uri="{9D8B030D-6E8A-4147-A177-3AD203B41FA5}">
                      <a16:colId xmlns:a16="http://schemas.microsoft.com/office/drawing/2014/main" val="1741747380"/>
                    </a:ext>
                  </a:extLst>
                </a:gridCol>
              </a:tblGrid>
              <a:tr h="638523">
                <a:tc>
                  <a:txBody>
                    <a:bodyPr/>
                    <a:lstStyle/>
                    <a:p>
                      <a:pPr algn="ctr" fontAlgn="b"/>
                      <a:r>
                        <a:rPr lang="en-US" sz="1600" b="1" i="0" u="none" strike="noStrike" dirty="0">
                          <a:solidFill>
                            <a:srgbClr val="FFFFFF"/>
                          </a:solidFill>
                          <a:effectLst/>
                          <a:latin typeface="Calibri" panose="020F0502020204030204" pitchFamily="34" charset="0"/>
                        </a:rPr>
                        <a:t>Drink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b"/>
                      <a:r>
                        <a:rPr lang="en-US" sz="1600" b="1" i="0" u="none" strike="noStrike" dirty="0">
                          <a:solidFill>
                            <a:srgbClr val="FFFFFF"/>
                          </a:solidFill>
                          <a:effectLst/>
                          <a:latin typeface="Calibri" panose="020F0502020204030204" pitchFamily="34" charset="0"/>
                        </a:rPr>
                        <a:t>Sweetness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b"/>
                      <a:r>
                        <a:rPr lang="en-US" sz="1600" b="1" i="0" u="none" strike="noStrike">
                          <a:solidFill>
                            <a:srgbClr val="FFFFFF"/>
                          </a:solidFill>
                          <a:effectLst/>
                          <a:latin typeface="Calibri" panose="020F0502020204030204" pitchFamily="34" charset="0"/>
                        </a:rPr>
                        <a:t>Fizziness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b"/>
                      <a:r>
                        <a:rPr lang="en-US" sz="1600" b="1" i="0" u="none" strike="noStrike" dirty="0">
                          <a:solidFill>
                            <a:srgbClr val="FFFFFF"/>
                          </a:solidFill>
                          <a:effectLst/>
                          <a:latin typeface="Calibri" panose="020F0502020204030204" pitchFamily="34" charset="0"/>
                        </a:rPr>
                        <a:t>Type Of Drink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extLst>
                  <a:ext uri="{0D108BD9-81ED-4DB2-BD59-A6C34878D82A}">
                    <a16:rowId xmlns:a16="http://schemas.microsoft.com/office/drawing/2014/main" val="1961392568"/>
                  </a:ext>
                </a:extLst>
              </a:tr>
              <a:tr h="638523">
                <a:tc>
                  <a:txBody>
                    <a:bodyPr/>
                    <a:lstStyle/>
                    <a:p>
                      <a:pPr algn="ctr" fontAlgn="b"/>
                      <a:r>
                        <a:rPr lang="en-US" sz="1600" b="0" i="0" u="none" strike="noStrike" dirty="0" err="1">
                          <a:solidFill>
                            <a:srgbClr val="000000"/>
                          </a:solidFill>
                          <a:effectLst/>
                          <a:latin typeface="Calibri" panose="020F0502020204030204" pitchFamily="34" charset="0"/>
                        </a:rPr>
                        <a:t>RedBull</a:t>
                      </a:r>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Energy Drink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2204848"/>
                  </a:ext>
                </a:extLst>
              </a:tr>
              <a:tr h="638523">
                <a:tc>
                  <a:txBody>
                    <a:bodyPr/>
                    <a:lstStyle/>
                    <a:p>
                      <a:pPr algn="ctr" fontAlgn="b"/>
                      <a:r>
                        <a:rPr lang="en-US" sz="1600" b="0" i="0" u="none" strike="noStrike" dirty="0">
                          <a:solidFill>
                            <a:srgbClr val="000000"/>
                          </a:solidFill>
                          <a:effectLst/>
                          <a:latin typeface="Calibri" panose="020F0502020204030204" pitchFamily="34" charset="0"/>
                        </a:rPr>
                        <a:t>Tropicana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Health Drink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8172909"/>
                  </a:ext>
                </a:extLst>
              </a:tr>
              <a:tr h="341122">
                <a:tc>
                  <a:txBody>
                    <a:bodyPr/>
                    <a:lstStyle/>
                    <a:p>
                      <a:pPr algn="ctr" fontAlgn="b"/>
                      <a:r>
                        <a:rPr lang="en-US" sz="1600" b="0" i="0" u="none" strike="noStrike">
                          <a:solidFill>
                            <a:srgbClr val="000000"/>
                          </a:solidFill>
                          <a:effectLst/>
                          <a:latin typeface="Calibri" panose="020F0502020204030204" pitchFamily="34" charset="0"/>
                        </a:rPr>
                        <a:t>Pepsi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Soft Drink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679061"/>
                  </a:ext>
                </a:extLst>
              </a:tr>
              <a:tr h="341122">
                <a:tc>
                  <a:txBody>
                    <a:bodyPr/>
                    <a:lstStyle/>
                    <a:p>
                      <a:pPr algn="ctr" fontAlgn="b"/>
                      <a:r>
                        <a:rPr lang="en-US" sz="1600" b="0" i="0" u="none" strike="noStrike">
                          <a:solidFill>
                            <a:srgbClr val="000000"/>
                          </a:solidFill>
                          <a:effectLst/>
                          <a:latin typeface="Calibri" panose="020F0502020204030204" pitchFamily="34" charset="0"/>
                        </a:rPr>
                        <a:t>Vodka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Hard Drink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0048733"/>
                  </a:ext>
                </a:extLst>
              </a:tr>
            </a:tbl>
          </a:graphicData>
        </a:graphic>
      </p:graphicFrame>
      <p:sp>
        <p:nvSpPr>
          <p:cNvPr id="17" name="TextBox 16">
            <a:extLst>
              <a:ext uri="{FF2B5EF4-FFF2-40B4-BE49-F238E27FC236}">
                <a16:creationId xmlns:a16="http://schemas.microsoft.com/office/drawing/2014/main" id="{4185EC0D-985F-41BF-BDF4-28D5515A406B}"/>
              </a:ext>
            </a:extLst>
          </p:cNvPr>
          <p:cNvSpPr txBox="1"/>
          <p:nvPr/>
        </p:nvSpPr>
        <p:spPr>
          <a:xfrm>
            <a:off x="739541" y="3862194"/>
            <a:ext cx="3283820" cy="1723549"/>
          </a:xfrm>
          <a:prstGeom prst="rect">
            <a:avLst/>
          </a:prstGeom>
          <a:noFill/>
        </p:spPr>
        <p:txBody>
          <a:bodyPr wrap="square" rtlCol="0">
            <a:spAutoFit/>
          </a:bodyPr>
          <a:lstStyle/>
          <a:p>
            <a:pPr>
              <a:spcBef>
                <a:spcPts val="600"/>
              </a:spcBef>
              <a:spcAft>
                <a:spcPts val="600"/>
              </a:spcAft>
            </a:pPr>
            <a:r>
              <a:rPr lang="en-US" sz="1600" dirty="0">
                <a:solidFill>
                  <a:srgbClr val="111111"/>
                </a:solidFill>
                <a:latin typeface="Open Sans"/>
              </a:rPr>
              <a:t>We have a table of various drinks which are labeled as Energy Drink, Health Drink, Soft Drink, or Hard Drink.</a:t>
            </a:r>
          </a:p>
          <a:p>
            <a:pPr>
              <a:spcBef>
                <a:spcPts val="600"/>
              </a:spcBef>
              <a:spcAft>
                <a:spcPts val="600"/>
              </a:spcAft>
            </a:pPr>
            <a:r>
              <a:rPr lang="en-US" sz="1600" dirty="0">
                <a:solidFill>
                  <a:srgbClr val="111111"/>
                </a:solidFill>
                <a:latin typeface="Open Sans"/>
              </a:rPr>
              <a:t>There are multiple features including Sweetness and Fizziness</a:t>
            </a:r>
          </a:p>
        </p:txBody>
      </p:sp>
      <p:sp>
        <p:nvSpPr>
          <p:cNvPr id="18" name="TextBox 17">
            <a:extLst>
              <a:ext uri="{FF2B5EF4-FFF2-40B4-BE49-F238E27FC236}">
                <a16:creationId xmlns:a16="http://schemas.microsoft.com/office/drawing/2014/main" id="{3AA2E529-0FC2-4E17-9412-7514D67AB9AE}"/>
              </a:ext>
            </a:extLst>
          </p:cNvPr>
          <p:cNvSpPr txBox="1"/>
          <p:nvPr/>
        </p:nvSpPr>
        <p:spPr>
          <a:xfrm>
            <a:off x="300038" y="6455832"/>
            <a:ext cx="11591925" cy="246221"/>
          </a:xfrm>
          <a:prstGeom prst="rect">
            <a:avLst/>
          </a:prstGeom>
          <a:noFill/>
        </p:spPr>
        <p:txBody>
          <a:bodyPr wrap="square" rtlCol="0" anchor="ctr">
            <a:spAutoFit/>
          </a:bodyPr>
          <a:lstStyle/>
          <a:p>
            <a:r>
              <a:rPr lang="en-US" sz="1000" i="1" dirty="0">
                <a:solidFill>
                  <a:schemeClr val="bg1">
                    <a:lumMod val="50000"/>
                  </a:schemeClr>
                </a:solidFill>
                <a:latin typeface="+mj-lt"/>
              </a:rPr>
              <a:t>Source: </a:t>
            </a:r>
            <a:r>
              <a:rPr lang="en-US" sz="1000" i="1" dirty="0">
                <a:solidFill>
                  <a:schemeClr val="bg1">
                    <a:lumMod val="50000"/>
                  </a:schemeClr>
                </a:solidFill>
              </a:rPr>
              <a:t>KD Nuggets, Analytics Vidhya</a:t>
            </a:r>
            <a:endParaRPr lang="en-IN" sz="1000" i="1" dirty="0">
              <a:solidFill>
                <a:schemeClr val="bg1">
                  <a:lumMod val="50000"/>
                </a:schemeClr>
              </a:solidFill>
            </a:endParaRPr>
          </a:p>
        </p:txBody>
      </p:sp>
    </p:spTree>
    <p:extLst>
      <p:ext uri="{BB962C8B-B14F-4D97-AF65-F5344CB8AC3E}">
        <p14:creationId xmlns:p14="http://schemas.microsoft.com/office/powerpoint/2010/main" val="3127784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8" name="Rectangle 87" hidden="1"/>
          <p:cNvSpPr/>
          <p:nvPr>
            <p:custDataLst>
              <p:tags r:id="rId2"/>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b="1" dirty="0">
              <a:sym typeface="+mn-lt"/>
            </a:endParaRPr>
          </a:p>
        </p:txBody>
      </p:sp>
      <p:sp>
        <p:nvSpPr>
          <p:cNvPr id="5" name="Rectangle 4"/>
          <p:cNvSpPr/>
          <p:nvPr/>
        </p:nvSpPr>
        <p:spPr>
          <a:xfrm>
            <a:off x="1204089" y="167384"/>
            <a:ext cx="9783822" cy="461665"/>
          </a:xfrm>
          <a:prstGeom prst="rect">
            <a:avLst/>
          </a:prstGeom>
        </p:spPr>
        <p:txBody>
          <a:bodyPr wrap="square">
            <a:spAutoFit/>
          </a:bodyPr>
          <a:lstStyle/>
          <a:p>
            <a:pPr algn="ctr"/>
            <a:r>
              <a:rPr lang="en-US" sz="2400" b="1" dirty="0">
                <a:latin typeface="Myriad Pro" panose="020B0503030403020204" pitchFamily="34" charset="0"/>
              </a:rPr>
              <a:t>PREDICTIVE ANALYTICS USING SUPERVISED LEARNING</a:t>
            </a:r>
          </a:p>
        </p:txBody>
      </p:sp>
      <p:sp>
        <p:nvSpPr>
          <p:cNvPr id="15" name="White shape">
            <a:extLst>
              <a:ext uri="{FF2B5EF4-FFF2-40B4-BE49-F238E27FC236}">
                <a16:creationId xmlns:a16="http://schemas.microsoft.com/office/drawing/2014/main" id="{2C33CCD6-0FE1-4E45-9E8C-C555FCCAA4F2}"/>
              </a:ext>
            </a:extLst>
          </p:cNvPr>
          <p:cNvSpPr>
            <a:spLocks/>
          </p:cNvSpPr>
          <p:nvPr/>
        </p:nvSpPr>
        <p:spPr bwMode="auto">
          <a:xfrm flipV="1">
            <a:off x="443696" y="1562740"/>
            <a:ext cx="11304610" cy="4598908"/>
          </a:xfrm>
          <a:prstGeom prst="rect">
            <a:avLst/>
          </a:prstGeom>
          <a:solidFill>
            <a:srgbClr val="FFFFFF"/>
          </a:solidFill>
          <a:ln w="19050">
            <a:solidFill>
              <a:schemeClr val="accent3"/>
            </a:solidFill>
            <a:round/>
            <a:headEnd/>
            <a:tailEnd/>
          </a:ln>
          <a:effec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dirty="0">
              <a:ln>
                <a:noFill/>
              </a:ln>
              <a:solidFill>
                <a:srgbClr val="464646"/>
              </a:solidFill>
              <a:effectLst/>
              <a:uLnTx/>
              <a:uFillTx/>
              <a:latin typeface="Trebuchet MS" panose="020B0603020202020204"/>
              <a:ea typeface="+mn-ea"/>
              <a:cs typeface="+mn-cs"/>
            </a:endParaRPr>
          </a:p>
        </p:txBody>
      </p:sp>
      <p:sp>
        <p:nvSpPr>
          <p:cNvPr id="19" name="Rectangle: Rounded Corners 18">
            <a:extLst>
              <a:ext uri="{FF2B5EF4-FFF2-40B4-BE49-F238E27FC236}">
                <a16:creationId xmlns:a16="http://schemas.microsoft.com/office/drawing/2014/main" id="{A75B0809-2819-49CE-A68C-FB3A51B60AFB}"/>
              </a:ext>
            </a:extLst>
          </p:cNvPr>
          <p:cNvSpPr/>
          <p:nvPr/>
        </p:nvSpPr>
        <p:spPr>
          <a:xfrm>
            <a:off x="443694" y="1048580"/>
            <a:ext cx="11304611" cy="514161"/>
          </a:xfrm>
          <a:prstGeom prst="roundRect">
            <a:avLst>
              <a:gd name="adj" fmla="val 0"/>
            </a:avLst>
          </a:prstGeom>
          <a:solidFill>
            <a:schemeClr val="accent1"/>
          </a:solidFill>
          <a:ln w="12700">
            <a:noFill/>
          </a:ln>
        </p:spPr>
        <p:txBody>
          <a:bodyPr wrap="none" lIns="100584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spc="300" dirty="0">
                <a:solidFill>
                  <a:prstClr val="white"/>
                </a:solidFill>
                <a:latin typeface="Calibri" panose="020F0502020204030204" pitchFamily="34" charset="0"/>
                <a:cs typeface="Calibri" panose="020F0502020204030204" pitchFamily="34" charset="0"/>
              </a:rPr>
              <a:t>KNN MODEL WORKING &amp; EXAMPLE (2/2)</a:t>
            </a:r>
            <a:endParaRPr kumimoji="0" lang="en-US" b="1" i="0" u="none" strike="noStrike" kern="1200" cap="none" spc="30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3" name="Graphic 107">
            <a:extLst>
              <a:ext uri="{FF2B5EF4-FFF2-40B4-BE49-F238E27FC236}">
                <a16:creationId xmlns:a16="http://schemas.microsoft.com/office/drawing/2014/main" id="{0AB1775B-CF67-4B16-8C1B-E7EC135F70D0}"/>
              </a:ext>
            </a:extLst>
          </p:cNvPr>
          <p:cNvSpPr/>
          <p:nvPr/>
        </p:nvSpPr>
        <p:spPr>
          <a:xfrm>
            <a:off x="894285" y="1164883"/>
            <a:ext cx="310093" cy="310093"/>
          </a:xfrm>
          <a:custGeom>
            <a:avLst/>
            <a:gdLst>
              <a:gd name="connsiteX0" fmla="*/ 657225 w 723900"/>
              <a:gd name="connsiteY0" fmla="*/ 0 h 723900"/>
              <a:gd name="connsiteX1" fmla="*/ 257175 w 723900"/>
              <a:gd name="connsiteY1" fmla="*/ 0 h 723900"/>
              <a:gd name="connsiteX2" fmla="*/ 190500 w 723900"/>
              <a:gd name="connsiteY2" fmla="*/ 66675 h 723900"/>
              <a:gd name="connsiteX3" fmla="*/ 190500 w 723900"/>
              <a:gd name="connsiteY3" fmla="*/ 190500 h 723900"/>
              <a:gd name="connsiteX4" fmla="*/ 66675 w 723900"/>
              <a:gd name="connsiteY4" fmla="*/ 190500 h 723900"/>
              <a:gd name="connsiteX5" fmla="*/ 0 w 723900"/>
              <a:gd name="connsiteY5" fmla="*/ 257175 h 723900"/>
              <a:gd name="connsiteX6" fmla="*/ 0 w 723900"/>
              <a:gd name="connsiteY6" fmla="*/ 657225 h 723900"/>
              <a:gd name="connsiteX7" fmla="*/ 66675 w 723900"/>
              <a:gd name="connsiteY7" fmla="*/ 723900 h 723900"/>
              <a:gd name="connsiteX8" fmla="*/ 466725 w 723900"/>
              <a:gd name="connsiteY8" fmla="*/ 723900 h 723900"/>
              <a:gd name="connsiteX9" fmla="*/ 533400 w 723900"/>
              <a:gd name="connsiteY9" fmla="*/ 657225 h 723900"/>
              <a:gd name="connsiteX10" fmla="*/ 533400 w 723900"/>
              <a:gd name="connsiteY10" fmla="*/ 533400 h 723900"/>
              <a:gd name="connsiteX11" fmla="*/ 657225 w 723900"/>
              <a:gd name="connsiteY11" fmla="*/ 533400 h 723900"/>
              <a:gd name="connsiteX12" fmla="*/ 723900 w 723900"/>
              <a:gd name="connsiteY12" fmla="*/ 466725 h 723900"/>
              <a:gd name="connsiteX13" fmla="*/ 723900 w 723900"/>
              <a:gd name="connsiteY13" fmla="*/ 66675 h 723900"/>
              <a:gd name="connsiteX14" fmla="*/ 657225 w 723900"/>
              <a:gd name="connsiteY14" fmla="*/ 0 h 723900"/>
              <a:gd name="connsiteX15" fmla="*/ 476250 w 723900"/>
              <a:gd name="connsiteY15" fmla="*/ 657225 h 723900"/>
              <a:gd name="connsiteX16" fmla="*/ 466725 w 723900"/>
              <a:gd name="connsiteY16" fmla="*/ 666750 h 723900"/>
              <a:gd name="connsiteX17" fmla="*/ 66675 w 723900"/>
              <a:gd name="connsiteY17" fmla="*/ 666750 h 723900"/>
              <a:gd name="connsiteX18" fmla="*/ 57150 w 723900"/>
              <a:gd name="connsiteY18" fmla="*/ 657225 h 723900"/>
              <a:gd name="connsiteX19" fmla="*/ 57150 w 723900"/>
              <a:gd name="connsiteY19" fmla="*/ 257175 h 723900"/>
              <a:gd name="connsiteX20" fmla="*/ 66675 w 723900"/>
              <a:gd name="connsiteY20" fmla="*/ 247650 h 723900"/>
              <a:gd name="connsiteX21" fmla="*/ 190500 w 723900"/>
              <a:gd name="connsiteY21" fmla="*/ 247650 h 723900"/>
              <a:gd name="connsiteX22" fmla="*/ 190500 w 723900"/>
              <a:gd name="connsiteY22" fmla="*/ 466725 h 723900"/>
              <a:gd name="connsiteX23" fmla="*/ 257175 w 723900"/>
              <a:gd name="connsiteY23" fmla="*/ 533400 h 723900"/>
              <a:gd name="connsiteX24" fmla="*/ 476250 w 723900"/>
              <a:gd name="connsiteY24" fmla="*/ 5334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3900" h="723900">
                <a:moveTo>
                  <a:pt x="657225" y="0"/>
                </a:moveTo>
                <a:lnTo>
                  <a:pt x="257175" y="0"/>
                </a:lnTo>
                <a:cubicBezTo>
                  <a:pt x="220351" y="0"/>
                  <a:pt x="190500" y="29851"/>
                  <a:pt x="190500" y="66675"/>
                </a:cubicBezTo>
                <a:lnTo>
                  <a:pt x="190500" y="190500"/>
                </a:lnTo>
                <a:lnTo>
                  <a:pt x="66675" y="190500"/>
                </a:lnTo>
                <a:cubicBezTo>
                  <a:pt x="29851" y="190500"/>
                  <a:pt x="0" y="220351"/>
                  <a:pt x="0" y="257175"/>
                </a:cubicBezTo>
                <a:lnTo>
                  <a:pt x="0" y="657225"/>
                </a:lnTo>
                <a:cubicBezTo>
                  <a:pt x="0" y="694049"/>
                  <a:pt x="29851" y="723900"/>
                  <a:pt x="66675" y="723900"/>
                </a:cubicBezTo>
                <a:lnTo>
                  <a:pt x="466725" y="723900"/>
                </a:lnTo>
                <a:cubicBezTo>
                  <a:pt x="503549" y="723900"/>
                  <a:pt x="533400" y="694049"/>
                  <a:pt x="533400" y="657225"/>
                </a:cubicBezTo>
                <a:lnTo>
                  <a:pt x="533400" y="533400"/>
                </a:lnTo>
                <a:lnTo>
                  <a:pt x="657225" y="533400"/>
                </a:lnTo>
                <a:cubicBezTo>
                  <a:pt x="694049" y="533400"/>
                  <a:pt x="723900" y="503549"/>
                  <a:pt x="723900" y="466725"/>
                </a:cubicBezTo>
                <a:lnTo>
                  <a:pt x="723900" y="66675"/>
                </a:lnTo>
                <a:cubicBezTo>
                  <a:pt x="723900" y="29851"/>
                  <a:pt x="694049" y="0"/>
                  <a:pt x="657225" y="0"/>
                </a:cubicBezTo>
                <a:close/>
                <a:moveTo>
                  <a:pt x="476250" y="657225"/>
                </a:moveTo>
                <a:cubicBezTo>
                  <a:pt x="476250" y="662486"/>
                  <a:pt x="471986" y="666750"/>
                  <a:pt x="466725" y="666750"/>
                </a:cubicBezTo>
                <a:lnTo>
                  <a:pt x="66675" y="666750"/>
                </a:lnTo>
                <a:cubicBezTo>
                  <a:pt x="61414" y="666750"/>
                  <a:pt x="57150" y="662486"/>
                  <a:pt x="57150" y="657225"/>
                </a:cubicBezTo>
                <a:lnTo>
                  <a:pt x="57150" y="257175"/>
                </a:lnTo>
                <a:cubicBezTo>
                  <a:pt x="57150" y="251915"/>
                  <a:pt x="61414" y="247650"/>
                  <a:pt x="66675" y="247650"/>
                </a:cubicBezTo>
                <a:lnTo>
                  <a:pt x="190500" y="247650"/>
                </a:lnTo>
                <a:lnTo>
                  <a:pt x="190500" y="466725"/>
                </a:lnTo>
                <a:cubicBezTo>
                  <a:pt x="190500" y="503549"/>
                  <a:pt x="220351" y="533400"/>
                  <a:pt x="257175" y="533400"/>
                </a:cubicBezTo>
                <a:lnTo>
                  <a:pt x="476250" y="533400"/>
                </a:lnTo>
                <a:close/>
              </a:path>
            </a:pathLst>
          </a:custGeom>
          <a:solidFill>
            <a:schemeClr val="bg1"/>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grpSp>
        <p:nvGrpSpPr>
          <p:cNvPr id="13" name="Group 12">
            <a:extLst>
              <a:ext uri="{FF2B5EF4-FFF2-40B4-BE49-F238E27FC236}">
                <a16:creationId xmlns:a16="http://schemas.microsoft.com/office/drawing/2014/main" id="{492D7808-195F-4F6E-9B1D-312CBFA8CD4F}"/>
              </a:ext>
            </a:extLst>
          </p:cNvPr>
          <p:cNvGrpSpPr/>
          <p:nvPr/>
        </p:nvGrpSpPr>
        <p:grpSpPr>
          <a:xfrm>
            <a:off x="641569" y="2185397"/>
            <a:ext cx="5839693" cy="3523688"/>
            <a:chOff x="855492" y="464235"/>
            <a:chExt cx="10345373" cy="5674935"/>
          </a:xfrm>
        </p:grpSpPr>
        <p:cxnSp>
          <p:nvCxnSpPr>
            <p:cNvPr id="14" name="Straight Arrow Connector 13">
              <a:extLst>
                <a:ext uri="{FF2B5EF4-FFF2-40B4-BE49-F238E27FC236}">
                  <a16:creationId xmlns:a16="http://schemas.microsoft.com/office/drawing/2014/main" id="{1F9904CC-AB43-4C5F-9E46-F831ED983145}"/>
                </a:ext>
              </a:extLst>
            </p:cNvPr>
            <p:cNvCxnSpPr>
              <a:cxnSpLocks/>
            </p:cNvCxnSpPr>
            <p:nvPr/>
          </p:nvCxnSpPr>
          <p:spPr>
            <a:xfrm flipV="1">
              <a:off x="1406769" y="464235"/>
              <a:ext cx="1" cy="50362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517E7AE-4174-4951-A58C-0BCA86AEA2AD}"/>
                </a:ext>
              </a:extLst>
            </p:cNvPr>
            <p:cNvCxnSpPr>
              <a:cxnSpLocks/>
            </p:cNvCxnSpPr>
            <p:nvPr/>
          </p:nvCxnSpPr>
          <p:spPr>
            <a:xfrm>
              <a:off x="1406769" y="5500467"/>
              <a:ext cx="943939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094930D5-376E-4E3B-942C-DCBA13CC07F4}"/>
                </a:ext>
              </a:extLst>
            </p:cNvPr>
            <p:cNvSpPr/>
            <p:nvPr/>
          </p:nvSpPr>
          <p:spPr>
            <a:xfrm>
              <a:off x="2963202" y="597877"/>
              <a:ext cx="2625943" cy="133642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000"/>
                </a:lnSpc>
              </a:pPr>
              <a:r>
                <a:rPr lang="en-US" sz="1600" b="1" dirty="0">
                  <a:solidFill>
                    <a:schemeClr val="tx1"/>
                  </a:solidFill>
                </a:rPr>
                <a:t>Pepsi</a:t>
              </a:r>
            </a:p>
            <a:p>
              <a:pPr algn="ctr">
                <a:lnSpc>
                  <a:spcPts val="2000"/>
                </a:lnSpc>
              </a:pPr>
              <a:r>
                <a:rPr lang="en-US" sz="1600" b="1" dirty="0">
                  <a:solidFill>
                    <a:schemeClr val="tx1"/>
                  </a:solidFill>
                </a:rPr>
                <a:t>Dr. Pepper</a:t>
              </a:r>
            </a:p>
            <a:p>
              <a:pPr algn="ctr">
                <a:lnSpc>
                  <a:spcPts val="2000"/>
                </a:lnSpc>
              </a:pPr>
              <a:r>
                <a:rPr lang="en-US" sz="1600" b="1" dirty="0">
                  <a:solidFill>
                    <a:schemeClr val="tx1"/>
                  </a:solidFill>
                </a:rPr>
                <a:t>Coca-Cola</a:t>
              </a:r>
            </a:p>
          </p:txBody>
        </p:sp>
        <p:sp>
          <p:nvSpPr>
            <p:cNvPr id="21" name="Rectangle 20">
              <a:extLst>
                <a:ext uri="{FF2B5EF4-FFF2-40B4-BE49-F238E27FC236}">
                  <a16:creationId xmlns:a16="http://schemas.microsoft.com/office/drawing/2014/main" id="{2F7C9205-7BD6-4217-8599-2E016264EDDE}"/>
                </a:ext>
              </a:extLst>
            </p:cNvPr>
            <p:cNvSpPr/>
            <p:nvPr/>
          </p:nvSpPr>
          <p:spPr>
            <a:xfrm>
              <a:off x="2724904" y="1934302"/>
              <a:ext cx="1758442" cy="436097"/>
            </a:xfrm>
            <a:prstGeom prst="rect">
              <a:avLst/>
            </a:prstGeom>
            <a:solidFill>
              <a:schemeClr val="bg1"/>
            </a:solidFill>
            <a:ln>
              <a:solidFill>
                <a:srgbClr val="DFDF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Soft Drinks</a:t>
              </a:r>
            </a:p>
          </p:txBody>
        </p:sp>
        <p:sp>
          <p:nvSpPr>
            <p:cNvPr id="22" name="Rectangle: Rounded Corners 21">
              <a:extLst>
                <a:ext uri="{FF2B5EF4-FFF2-40B4-BE49-F238E27FC236}">
                  <a16:creationId xmlns:a16="http://schemas.microsoft.com/office/drawing/2014/main" id="{CB843386-7572-4AB3-989A-667564685BB7}"/>
                </a:ext>
              </a:extLst>
            </p:cNvPr>
            <p:cNvSpPr/>
            <p:nvPr/>
          </p:nvSpPr>
          <p:spPr>
            <a:xfrm>
              <a:off x="7225016" y="464235"/>
              <a:ext cx="2523879" cy="133642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bg1"/>
                  </a:solidFill>
                </a:rPr>
                <a:t>Redbull</a:t>
              </a:r>
              <a:endParaRPr lang="en-US" sz="1600" b="1" dirty="0">
                <a:solidFill>
                  <a:schemeClr val="bg1"/>
                </a:solidFill>
              </a:endParaRPr>
            </a:p>
            <a:p>
              <a:pPr algn="ctr"/>
              <a:r>
                <a:rPr lang="en-US" sz="1600" b="1" dirty="0">
                  <a:solidFill>
                    <a:schemeClr val="bg1"/>
                  </a:solidFill>
                </a:rPr>
                <a:t>Monster</a:t>
              </a:r>
            </a:p>
            <a:p>
              <a:pPr algn="ctr"/>
              <a:r>
                <a:rPr lang="en-US" sz="1600" b="1" dirty="0">
                  <a:solidFill>
                    <a:schemeClr val="bg1"/>
                  </a:solidFill>
                </a:rPr>
                <a:t>Bang Energy</a:t>
              </a:r>
            </a:p>
          </p:txBody>
        </p:sp>
        <p:sp>
          <p:nvSpPr>
            <p:cNvPr id="24" name="Rectangle: Rounded Corners 23">
              <a:extLst>
                <a:ext uri="{FF2B5EF4-FFF2-40B4-BE49-F238E27FC236}">
                  <a16:creationId xmlns:a16="http://schemas.microsoft.com/office/drawing/2014/main" id="{7EF55A3D-0E29-4141-9E5E-290E9126AB9C}"/>
                </a:ext>
              </a:extLst>
            </p:cNvPr>
            <p:cNvSpPr/>
            <p:nvPr/>
          </p:nvSpPr>
          <p:spPr>
            <a:xfrm>
              <a:off x="1773381" y="3953032"/>
              <a:ext cx="2194544" cy="106914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Beer</a:t>
              </a:r>
            </a:p>
            <a:p>
              <a:pPr algn="ctr"/>
              <a:r>
                <a:rPr lang="en-US" sz="1400" b="1" dirty="0">
                  <a:solidFill>
                    <a:schemeClr val="bg1"/>
                  </a:solidFill>
                </a:rPr>
                <a:t>Whisky</a:t>
              </a:r>
            </a:p>
            <a:p>
              <a:pPr algn="ctr"/>
              <a:r>
                <a:rPr lang="en-US" sz="1400" b="1" dirty="0">
                  <a:solidFill>
                    <a:schemeClr val="bg1"/>
                  </a:solidFill>
                </a:rPr>
                <a:t>Vodka</a:t>
              </a:r>
            </a:p>
          </p:txBody>
        </p:sp>
        <p:sp>
          <p:nvSpPr>
            <p:cNvPr id="25" name="Rectangle 24">
              <a:extLst>
                <a:ext uri="{FF2B5EF4-FFF2-40B4-BE49-F238E27FC236}">
                  <a16:creationId xmlns:a16="http://schemas.microsoft.com/office/drawing/2014/main" id="{4CF500D5-447B-4D9F-83C9-DDA37D6895E5}"/>
                </a:ext>
              </a:extLst>
            </p:cNvPr>
            <p:cNvSpPr/>
            <p:nvPr/>
          </p:nvSpPr>
          <p:spPr>
            <a:xfrm>
              <a:off x="6409325" y="1779679"/>
              <a:ext cx="2414960" cy="415909"/>
            </a:xfrm>
            <a:prstGeom prst="rect">
              <a:avLst/>
            </a:prstGeom>
            <a:solidFill>
              <a:schemeClr val="bg1"/>
            </a:solidFill>
            <a:ln>
              <a:solidFill>
                <a:srgbClr val="6BB3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Energy Drinks</a:t>
              </a:r>
            </a:p>
          </p:txBody>
        </p:sp>
        <p:sp>
          <p:nvSpPr>
            <p:cNvPr id="26" name="Rectangle 25">
              <a:extLst>
                <a:ext uri="{FF2B5EF4-FFF2-40B4-BE49-F238E27FC236}">
                  <a16:creationId xmlns:a16="http://schemas.microsoft.com/office/drawing/2014/main" id="{01CFC38D-D11A-43AC-BDC3-844E3EE35DFD}"/>
                </a:ext>
              </a:extLst>
            </p:cNvPr>
            <p:cNvSpPr/>
            <p:nvPr/>
          </p:nvSpPr>
          <p:spPr>
            <a:xfrm>
              <a:off x="3648615" y="4813398"/>
              <a:ext cx="1909803" cy="605109"/>
            </a:xfrm>
            <a:prstGeom prst="rect">
              <a:avLst/>
            </a:prstGeom>
            <a:solidFill>
              <a:schemeClr val="bg1"/>
            </a:solidFill>
            <a:ln>
              <a:solidFill>
                <a:srgbClr val="DFDF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Hard Drinks</a:t>
              </a:r>
            </a:p>
          </p:txBody>
        </p:sp>
        <p:sp>
          <p:nvSpPr>
            <p:cNvPr id="27" name="Rectangle: Rounded Corners 26">
              <a:extLst>
                <a:ext uri="{FF2B5EF4-FFF2-40B4-BE49-F238E27FC236}">
                  <a16:creationId xmlns:a16="http://schemas.microsoft.com/office/drawing/2014/main" id="{B1838388-FF0B-4874-9533-ED8C4C1A1301}"/>
                </a:ext>
              </a:extLst>
            </p:cNvPr>
            <p:cNvSpPr/>
            <p:nvPr/>
          </p:nvSpPr>
          <p:spPr>
            <a:xfrm>
              <a:off x="8651622" y="3910822"/>
              <a:ext cx="2459286" cy="114504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Tropicana</a:t>
              </a:r>
            </a:p>
            <a:p>
              <a:pPr algn="ctr"/>
              <a:r>
                <a:rPr lang="en-US" sz="1600" b="1" dirty="0">
                  <a:solidFill>
                    <a:schemeClr val="bg1"/>
                  </a:solidFill>
                </a:rPr>
                <a:t>Minute Maid</a:t>
              </a:r>
            </a:p>
          </p:txBody>
        </p:sp>
        <p:sp>
          <p:nvSpPr>
            <p:cNvPr id="28" name="Rectangle 27">
              <a:extLst>
                <a:ext uri="{FF2B5EF4-FFF2-40B4-BE49-F238E27FC236}">
                  <a16:creationId xmlns:a16="http://schemas.microsoft.com/office/drawing/2014/main" id="{50B8B773-198F-470C-9702-BDDF4A9EB646}"/>
                </a:ext>
              </a:extLst>
            </p:cNvPr>
            <p:cNvSpPr/>
            <p:nvPr/>
          </p:nvSpPr>
          <p:spPr>
            <a:xfrm>
              <a:off x="8824286" y="3466245"/>
              <a:ext cx="2376579" cy="444578"/>
            </a:xfrm>
            <a:prstGeom prst="rect">
              <a:avLst/>
            </a:prstGeom>
            <a:solidFill>
              <a:schemeClr val="bg1"/>
            </a:solidFill>
            <a:ln>
              <a:solidFill>
                <a:srgbClr val="DFDF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Health Drinks</a:t>
              </a:r>
            </a:p>
          </p:txBody>
        </p:sp>
        <p:sp>
          <p:nvSpPr>
            <p:cNvPr id="29" name="Oval 28">
              <a:extLst>
                <a:ext uri="{FF2B5EF4-FFF2-40B4-BE49-F238E27FC236}">
                  <a16:creationId xmlns:a16="http://schemas.microsoft.com/office/drawing/2014/main" id="{429F3FCC-9CE9-47C6-9C5B-3E95AF02F974}"/>
                </a:ext>
              </a:extLst>
            </p:cNvPr>
            <p:cNvSpPr/>
            <p:nvPr/>
          </p:nvSpPr>
          <p:spPr>
            <a:xfrm>
              <a:off x="6458609" y="3009190"/>
              <a:ext cx="1950249" cy="15130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Sunkist</a:t>
              </a:r>
            </a:p>
          </p:txBody>
        </p:sp>
        <p:sp>
          <p:nvSpPr>
            <p:cNvPr id="30" name="TextBox 29">
              <a:extLst>
                <a:ext uri="{FF2B5EF4-FFF2-40B4-BE49-F238E27FC236}">
                  <a16:creationId xmlns:a16="http://schemas.microsoft.com/office/drawing/2014/main" id="{12C02469-A760-46B0-AC41-DDEB10B1CF00}"/>
                </a:ext>
              </a:extLst>
            </p:cNvPr>
            <p:cNvSpPr txBox="1"/>
            <p:nvPr/>
          </p:nvSpPr>
          <p:spPr>
            <a:xfrm rot="16200000">
              <a:off x="99681" y="2626805"/>
              <a:ext cx="1880953" cy="369332"/>
            </a:xfrm>
            <a:prstGeom prst="rect">
              <a:avLst/>
            </a:prstGeom>
            <a:noFill/>
          </p:spPr>
          <p:txBody>
            <a:bodyPr wrap="square" rtlCol="0">
              <a:spAutoFit/>
            </a:bodyPr>
            <a:lstStyle/>
            <a:p>
              <a:pPr algn="ctr"/>
              <a:r>
                <a:rPr lang="en-US" b="1" dirty="0"/>
                <a:t>Fizziness</a:t>
              </a:r>
            </a:p>
          </p:txBody>
        </p:sp>
        <p:sp>
          <p:nvSpPr>
            <p:cNvPr id="31" name="TextBox 30">
              <a:extLst>
                <a:ext uri="{FF2B5EF4-FFF2-40B4-BE49-F238E27FC236}">
                  <a16:creationId xmlns:a16="http://schemas.microsoft.com/office/drawing/2014/main" id="{EFA764D0-C7DB-4BBB-860A-240487E54475}"/>
                </a:ext>
              </a:extLst>
            </p:cNvPr>
            <p:cNvSpPr txBox="1"/>
            <p:nvPr/>
          </p:nvSpPr>
          <p:spPr>
            <a:xfrm>
              <a:off x="5155523" y="5544357"/>
              <a:ext cx="2164492" cy="594813"/>
            </a:xfrm>
            <a:prstGeom prst="rect">
              <a:avLst/>
            </a:prstGeom>
            <a:noFill/>
          </p:spPr>
          <p:txBody>
            <a:bodyPr wrap="square" rtlCol="0">
              <a:spAutoFit/>
            </a:bodyPr>
            <a:lstStyle/>
            <a:p>
              <a:pPr algn="ctr"/>
              <a:r>
                <a:rPr lang="en-US" b="1" dirty="0"/>
                <a:t>Sweetness</a:t>
              </a:r>
            </a:p>
          </p:txBody>
        </p:sp>
        <p:cxnSp>
          <p:nvCxnSpPr>
            <p:cNvPr id="32" name="Straight Arrow Connector 31">
              <a:extLst>
                <a:ext uri="{FF2B5EF4-FFF2-40B4-BE49-F238E27FC236}">
                  <a16:creationId xmlns:a16="http://schemas.microsoft.com/office/drawing/2014/main" id="{0E2EEE06-ADCF-4967-8FA7-9B9EE2018F84}"/>
                </a:ext>
              </a:extLst>
            </p:cNvPr>
            <p:cNvCxnSpPr>
              <a:cxnSpLocks/>
              <a:stCxn id="29" idx="1"/>
            </p:cNvCxnSpPr>
            <p:nvPr/>
          </p:nvCxnSpPr>
          <p:spPr>
            <a:xfrm flipH="1" flipV="1">
              <a:off x="5303525" y="2018710"/>
              <a:ext cx="1440692" cy="121205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A30FD7C-37EB-4272-8A68-ED54A2A8F6CB}"/>
                </a:ext>
              </a:extLst>
            </p:cNvPr>
            <p:cNvCxnSpPr>
              <a:cxnSpLocks/>
            </p:cNvCxnSpPr>
            <p:nvPr/>
          </p:nvCxnSpPr>
          <p:spPr>
            <a:xfrm flipH="1">
              <a:off x="3682883" y="3774745"/>
              <a:ext cx="3241274" cy="82780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B8BC4C-26EA-4B60-BAA5-5DD94226DF63}"/>
                </a:ext>
              </a:extLst>
            </p:cNvPr>
            <p:cNvCxnSpPr>
              <a:cxnSpLocks/>
            </p:cNvCxnSpPr>
            <p:nvPr/>
          </p:nvCxnSpPr>
          <p:spPr>
            <a:xfrm flipV="1">
              <a:off x="7864675" y="1709107"/>
              <a:ext cx="1641466" cy="175713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485449F-A7FB-4B98-AB96-E80B59E672BB}"/>
                </a:ext>
              </a:extLst>
            </p:cNvPr>
            <p:cNvCxnSpPr>
              <a:cxnSpLocks/>
            </p:cNvCxnSpPr>
            <p:nvPr/>
          </p:nvCxnSpPr>
          <p:spPr>
            <a:xfrm>
              <a:off x="8120815" y="3747069"/>
              <a:ext cx="890001" cy="59985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7FB51C1F-530B-443C-A18E-AA45BFB65615}"/>
              </a:ext>
            </a:extLst>
          </p:cNvPr>
          <p:cNvSpPr txBox="1"/>
          <p:nvPr/>
        </p:nvSpPr>
        <p:spPr>
          <a:xfrm>
            <a:off x="6776029" y="1741064"/>
            <a:ext cx="4958207" cy="432426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500" i="0" dirty="0">
                <a:solidFill>
                  <a:srgbClr val="111111"/>
                </a:solidFill>
                <a:effectLst/>
              </a:rPr>
              <a:t>If there is a new drink in the market (Sunkist) and its Fizziness and Sweetness parameters are defined</a:t>
            </a:r>
          </a:p>
          <a:p>
            <a:pPr marL="285750" indent="-285750">
              <a:spcBef>
                <a:spcPts val="600"/>
              </a:spcBef>
              <a:spcAft>
                <a:spcPts val="600"/>
              </a:spcAft>
              <a:buFont typeface="Arial" panose="020B0604020202020204" pitchFamily="34" charset="0"/>
              <a:buChar char="•"/>
            </a:pPr>
            <a:r>
              <a:rPr lang="en-US" sz="1500" dirty="0">
                <a:solidFill>
                  <a:srgbClr val="111111"/>
                </a:solidFill>
              </a:rPr>
              <a:t>We want to predict the label of Sunkist based on the already known labels from other drinks</a:t>
            </a:r>
          </a:p>
          <a:p>
            <a:pPr marL="285750" indent="-285750">
              <a:spcBef>
                <a:spcPts val="600"/>
              </a:spcBef>
              <a:spcAft>
                <a:spcPts val="600"/>
              </a:spcAft>
              <a:buFont typeface="Arial" panose="020B0604020202020204" pitchFamily="34" charset="0"/>
              <a:buChar char="•"/>
            </a:pPr>
            <a:r>
              <a:rPr lang="en-US" sz="1500" dirty="0">
                <a:solidFill>
                  <a:srgbClr val="111111"/>
                </a:solidFill>
              </a:rPr>
              <a:t>On the </a:t>
            </a:r>
            <a:r>
              <a:rPr lang="en-US" sz="1500" dirty="0" err="1">
                <a:solidFill>
                  <a:srgbClr val="111111"/>
                </a:solidFill>
              </a:rPr>
              <a:t>Fiziness</a:t>
            </a:r>
            <a:r>
              <a:rPr lang="en-US" sz="1500" dirty="0">
                <a:solidFill>
                  <a:srgbClr val="111111"/>
                </a:solidFill>
              </a:rPr>
              <a:t> vs Sweetness plot, we observe various distances of each drinks</a:t>
            </a:r>
          </a:p>
          <a:p>
            <a:pPr marL="285750" indent="-285750">
              <a:spcBef>
                <a:spcPts val="600"/>
              </a:spcBef>
              <a:spcAft>
                <a:spcPts val="600"/>
              </a:spcAft>
              <a:buFont typeface="Arial" panose="020B0604020202020204" pitchFamily="34" charset="0"/>
              <a:buChar char="•"/>
            </a:pPr>
            <a:r>
              <a:rPr lang="en-US" sz="1500" dirty="0">
                <a:solidFill>
                  <a:srgbClr val="111111"/>
                </a:solidFill>
              </a:rPr>
              <a:t>If we see </a:t>
            </a:r>
            <a:r>
              <a:rPr lang="en-US" sz="1500" dirty="0" err="1">
                <a:solidFill>
                  <a:srgbClr val="111111"/>
                </a:solidFill>
              </a:rPr>
              <a:t>neighbours</a:t>
            </a:r>
            <a:r>
              <a:rPr lang="en-US" sz="1500" dirty="0">
                <a:solidFill>
                  <a:srgbClr val="111111"/>
                </a:solidFill>
              </a:rPr>
              <a:t> (k) of Sunkist then we find Health Drinks and Energy Drinks are closest</a:t>
            </a:r>
          </a:p>
          <a:p>
            <a:pPr marL="285750" indent="-285750">
              <a:spcBef>
                <a:spcPts val="600"/>
              </a:spcBef>
              <a:spcAft>
                <a:spcPts val="600"/>
              </a:spcAft>
              <a:buFont typeface="Arial" panose="020B0604020202020204" pitchFamily="34" charset="0"/>
              <a:buChar char="•"/>
            </a:pPr>
            <a:r>
              <a:rPr lang="en-US" sz="1500" dirty="0">
                <a:solidFill>
                  <a:srgbClr val="111111"/>
                </a:solidFill>
              </a:rPr>
              <a:t>If we select 2 nearest </a:t>
            </a:r>
            <a:r>
              <a:rPr lang="en-US" sz="1500" dirty="0" err="1">
                <a:solidFill>
                  <a:srgbClr val="111111"/>
                </a:solidFill>
              </a:rPr>
              <a:t>neighbours</a:t>
            </a:r>
            <a:r>
              <a:rPr lang="en-US" sz="1500" dirty="0">
                <a:solidFill>
                  <a:srgbClr val="111111"/>
                </a:solidFill>
              </a:rPr>
              <a:t> (k=2) then that means Tropicana and Minute Maid are closest to Sunkist and hence it should be labeled as Health Drink</a:t>
            </a:r>
          </a:p>
          <a:p>
            <a:pPr marL="285750" indent="-285750">
              <a:spcBef>
                <a:spcPts val="600"/>
              </a:spcBef>
              <a:spcAft>
                <a:spcPts val="600"/>
              </a:spcAft>
              <a:buFont typeface="Arial" panose="020B0604020202020204" pitchFamily="34" charset="0"/>
              <a:buChar char="•"/>
            </a:pPr>
            <a:r>
              <a:rPr lang="en-US" sz="1500" dirty="0">
                <a:solidFill>
                  <a:srgbClr val="111111"/>
                </a:solidFill>
              </a:rPr>
              <a:t>If we choose k=5, then it means that Sunkist is closest to 3 energy drinks and 2 health drinks. Since majority of closest </a:t>
            </a:r>
            <a:r>
              <a:rPr lang="en-US" sz="1500" dirty="0" err="1">
                <a:solidFill>
                  <a:srgbClr val="111111"/>
                </a:solidFill>
              </a:rPr>
              <a:t>neighbours</a:t>
            </a:r>
            <a:r>
              <a:rPr lang="en-US" sz="1500" dirty="0">
                <a:solidFill>
                  <a:srgbClr val="111111"/>
                </a:solidFill>
              </a:rPr>
              <a:t> are energy drinks then Sunkist will be categorized under Energy Drinks</a:t>
            </a:r>
          </a:p>
        </p:txBody>
      </p:sp>
      <p:sp>
        <p:nvSpPr>
          <p:cNvPr id="8" name="TextBox 7">
            <a:extLst>
              <a:ext uri="{FF2B5EF4-FFF2-40B4-BE49-F238E27FC236}">
                <a16:creationId xmlns:a16="http://schemas.microsoft.com/office/drawing/2014/main" id="{285156B6-2670-4923-AAE3-9093D43E1ABB}"/>
              </a:ext>
            </a:extLst>
          </p:cNvPr>
          <p:cNvSpPr txBox="1"/>
          <p:nvPr/>
        </p:nvSpPr>
        <p:spPr>
          <a:xfrm>
            <a:off x="4132406" y="3437975"/>
            <a:ext cx="560194" cy="369332"/>
          </a:xfrm>
          <a:prstGeom prst="rect">
            <a:avLst/>
          </a:prstGeom>
          <a:noFill/>
        </p:spPr>
        <p:txBody>
          <a:bodyPr wrap="square" rtlCol="0">
            <a:spAutoFit/>
          </a:bodyPr>
          <a:lstStyle/>
          <a:p>
            <a:r>
              <a:rPr lang="en-US" b="1" dirty="0">
                <a:solidFill>
                  <a:srgbClr val="FF0000"/>
                </a:solidFill>
              </a:rPr>
              <a:t>?</a:t>
            </a:r>
          </a:p>
        </p:txBody>
      </p:sp>
      <p:sp>
        <p:nvSpPr>
          <p:cNvPr id="37" name="TextBox 36">
            <a:extLst>
              <a:ext uri="{FF2B5EF4-FFF2-40B4-BE49-F238E27FC236}">
                <a16:creationId xmlns:a16="http://schemas.microsoft.com/office/drawing/2014/main" id="{0B6B17E8-0320-419F-AE1D-596BC0F96C24}"/>
              </a:ext>
            </a:extLst>
          </p:cNvPr>
          <p:cNvSpPr txBox="1"/>
          <p:nvPr/>
        </p:nvSpPr>
        <p:spPr>
          <a:xfrm>
            <a:off x="300038" y="6455832"/>
            <a:ext cx="11591925" cy="246221"/>
          </a:xfrm>
          <a:prstGeom prst="rect">
            <a:avLst/>
          </a:prstGeom>
          <a:noFill/>
        </p:spPr>
        <p:txBody>
          <a:bodyPr wrap="square" rtlCol="0" anchor="ctr">
            <a:spAutoFit/>
          </a:bodyPr>
          <a:lstStyle/>
          <a:p>
            <a:r>
              <a:rPr lang="en-US" sz="1000" i="1" dirty="0">
                <a:solidFill>
                  <a:schemeClr val="bg1">
                    <a:lumMod val="50000"/>
                  </a:schemeClr>
                </a:solidFill>
                <a:latin typeface="+mj-lt"/>
              </a:rPr>
              <a:t>Source: </a:t>
            </a:r>
            <a:r>
              <a:rPr lang="en-US" sz="1000" i="1" dirty="0">
                <a:solidFill>
                  <a:schemeClr val="bg1">
                    <a:lumMod val="50000"/>
                  </a:schemeClr>
                </a:solidFill>
              </a:rPr>
              <a:t>KD Nuggets, Analytics Vidhya</a:t>
            </a:r>
            <a:endParaRPr lang="en-IN" sz="1000" i="1" dirty="0">
              <a:solidFill>
                <a:schemeClr val="bg1">
                  <a:lumMod val="50000"/>
                </a:schemeClr>
              </a:solidFill>
            </a:endParaRPr>
          </a:p>
        </p:txBody>
      </p:sp>
      <p:sp>
        <p:nvSpPr>
          <p:cNvPr id="9" name="Oval 8">
            <a:extLst>
              <a:ext uri="{FF2B5EF4-FFF2-40B4-BE49-F238E27FC236}">
                <a16:creationId xmlns:a16="http://schemas.microsoft.com/office/drawing/2014/main" id="{1DA918AC-F6E9-4651-8369-BD0462EB01CF}"/>
              </a:ext>
            </a:extLst>
          </p:cNvPr>
          <p:cNvSpPr/>
          <p:nvPr/>
        </p:nvSpPr>
        <p:spPr>
          <a:xfrm>
            <a:off x="4526774" y="3302124"/>
            <a:ext cx="2028510" cy="2028510"/>
          </a:xfrm>
          <a:prstGeom prst="ellipse">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DF1152F0-A223-43D2-A324-2F398B4A1AC1}"/>
              </a:ext>
            </a:extLst>
          </p:cNvPr>
          <p:cNvSpPr txBox="1"/>
          <p:nvPr/>
        </p:nvSpPr>
        <p:spPr>
          <a:xfrm>
            <a:off x="5789980" y="3319220"/>
            <a:ext cx="640504" cy="369332"/>
          </a:xfrm>
          <a:prstGeom prst="rect">
            <a:avLst/>
          </a:prstGeom>
          <a:solidFill>
            <a:schemeClr val="bg1"/>
          </a:solidFill>
        </p:spPr>
        <p:txBody>
          <a:bodyPr wrap="square" rtlCol="0">
            <a:spAutoFit/>
          </a:bodyPr>
          <a:lstStyle/>
          <a:p>
            <a:r>
              <a:rPr lang="en-US" dirty="0"/>
              <a:t>K =2</a:t>
            </a:r>
          </a:p>
        </p:txBody>
      </p:sp>
      <p:sp>
        <p:nvSpPr>
          <p:cNvPr id="39" name="Oval 38">
            <a:extLst>
              <a:ext uri="{FF2B5EF4-FFF2-40B4-BE49-F238E27FC236}">
                <a16:creationId xmlns:a16="http://schemas.microsoft.com/office/drawing/2014/main" id="{74878247-1A18-4AAA-99E2-37B74B66E95C}"/>
              </a:ext>
            </a:extLst>
          </p:cNvPr>
          <p:cNvSpPr/>
          <p:nvPr/>
        </p:nvSpPr>
        <p:spPr>
          <a:xfrm>
            <a:off x="4046510" y="1982272"/>
            <a:ext cx="2872287" cy="3063293"/>
          </a:xfrm>
          <a:prstGeom prst="ellipse">
            <a:avLst/>
          </a:prstGeom>
          <a:noFill/>
          <a:ln>
            <a:solidFill>
              <a:srgbClr val="EF5F5F"/>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ACAF90B4-7B9C-4731-8BEF-C0D86695C967}"/>
              </a:ext>
            </a:extLst>
          </p:cNvPr>
          <p:cNvSpPr txBox="1"/>
          <p:nvPr/>
        </p:nvSpPr>
        <p:spPr>
          <a:xfrm>
            <a:off x="5981247" y="2061337"/>
            <a:ext cx="640504" cy="369332"/>
          </a:xfrm>
          <a:prstGeom prst="rect">
            <a:avLst/>
          </a:prstGeom>
          <a:solidFill>
            <a:schemeClr val="bg1"/>
          </a:solidFill>
        </p:spPr>
        <p:txBody>
          <a:bodyPr wrap="square" rtlCol="0">
            <a:spAutoFit/>
          </a:bodyPr>
          <a:lstStyle/>
          <a:p>
            <a:r>
              <a:rPr lang="en-US" dirty="0"/>
              <a:t>K =5</a:t>
            </a:r>
          </a:p>
        </p:txBody>
      </p:sp>
    </p:spTree>
    <p:extLst>
      <p:ext uri="{BB962C8B-B14F-4D97-AF65-F5344CB8AC3E}">
        <p14:creationId xmlns:p14="http://schemas.microsoft.com/office/powerpoint/2010/main" val="367604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8" name="Rectangle 87" hidden="1"/>
          <p:cNvSpPr/>
          <p:nvPr>
            <p:custDataLst>
              <p:tags r:id="rId2"/>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b="1" dirty="0">
              <a:sym typeface="+mn-lt"/>
            </a:endParaRPr>
          </a:p>
        </p:txBody>
      </p:sp>
      <p:sp>
        <p:nvSpPr>
          <p:cNvPr id="5" name="Rectangle 4"/>
          <p:cNvSpPr/>
          <p:nvPr/>
        </p:nvSpPr>
        <p:spPr>
          <a:xfrm>
            <a:off x="1204089" y="167384"/>
            <a:ext cx="9783822" cy="461665"/>
          </a:xfrm>
          <a:prstGeom prst="rect">
            <a:avLst/>
          </a:prstGeom>
        </p:spPr>
        <p:txBody>
          <a:bodyPr wrap="square">
            <a:spAutoFit/>
          </a:bodyPr>
          <a:lstStyle/>
          <a:p>
            <a:pPr algn="ctr"/>
            <a:r>
              <a:rPr lang="en-US" sz="2400" b="1" dirty="0">
                <a:latin typeface="Myriad Pro" panose="020B0503030403020204" pitchFamily="34" charset="0"/>
              </a:rPr>
              <a:t>PREDICTIVE ANALYTICS USING SUPERVISED LEARNING</a:t>
            </a:r>
          </a:p>
        </p:txBody>
      </p:sp>
      <p:sp>
        <p:nvSpPr>
          <p:cNvPr id="15" name="White shape">
            <a:extLst>
              <a:ext uri="{FF2B5EF4-FFF2-40B4-BE49-F238E27FC236}">
                <a16:creationId xmlns:a16="http://schemas.microsoft.com/office/drawing/2014/main" id="{2C33CCD6-0FE1-4E45-9E8C-C555FCCAA4F2}"/>
              </a:ext>
            </a:extLst>
          </p:cNvPr>
          <p:cNvSpPr>
            <a:spLocks/>
          </p:cNvSpPr>
          <p:nvPr/>
        </p:nvSpPr>
        <p:spPr bwMode="auto">
          <a:xfrm flipV="1">
            <a:off x="443696" y="1506469"/>
            <a:ext cx="11304610" cy="4322739"/>
          </a:xfrm>
          <a:prstGeom prst="rect">
            <a:avLst/>
          </a:prstGeom>
          <a:solidFill>
            <a:srgbClr val="FFFFFF"/>
          </a:solidFill>
          <a:ln w="19050">
            <a:solidFill>
              <a:schemeClr val="accent3"/>
            </a:solidFill>
            <a:round/>
            <a:headEnd/>
            <a:tailEnd/>
          </a:ln>
          <a:effec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dirty="0">
              <a:ln>
                <a:noFill/>
              </a:ln>
              <a:solidFill>
                <a:srgbClr val="464646"/>
              </a:solidFill>
              <a:effectLst/>
              <a:uLnTx/>
              <a:uFillTx/>
              <a:latin typeface="Trebuchet MS" panose="020B0603020202020204"/>
              <a:ea typeface="+mn-ea"/>
              <a:cs typeface="+mn-cs"/>
            </a:endParaRPr>
          </a:p>
        </p:txBody>
      </p:sp>
      <p:sp>
        <p:nvSpPr>
          <p:cNvPr id="19" name="Rectangle: Rounded Corners 18">
            <a:extLst>
              <a:ext uri="{FF2B5EF4-FFF2-40B4-BE49-F238E27FC236}">
                <a16:creationId xmlns:a16="http://schemas.microsoft.com/office/drawing/2014/main" id="{A75B0809-2819-49CE-A68C-FB3A51B60AFB}"/>
              </a:ext>
            </a:extLst>
          </p:cNvPr>
          <p:cNvSpPr/>
          <p:nvPr/>
        </p:nvSpPr>
        <p:spPr>
          <a:xfrm>
            <a:off x="443694" y="1048580"/>
            <a:ext cx="11304611" cy="514161"/>
          </a:xfrm>
          <a:prstGeom prst="roundRect">
            <a:avLst>
              <a:gd name="adj" fmla="val 0"/>
            </a:avLst>
          </a:prstGeom>
          <a:solidFill>
            <a:schemeClr val="accent1"/>
          </a:solidFill>
          <a:ln w="12700">
            <a:noFill/>
          </a:ln>
        </p:spPr>
        <p:txBody>
          <a:bodyPr wrap="none" lIns="100584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spc="300" dirty="0">
                <a:solidFill>
                  <a:prstClr val="white"/>
                </a:solidFill>
                <a:latin typeface="Calibri" panose="020F0502020204030204" pitchFamily="34" charset="0"/>
                <a:cs typeface="Calibri" panose="020F0502020204030204" pitchFamily="34" charset="0"/>
              </a:rPr>
              <a:t>KNN MODEL ON DIABETES DATASET: STEPS INVOLVED</a:t>
            </a:r>
            <a:endParaRPr kumimoji="0" lang="en-US" b="1" i="0" u="none" strike="noStrike" kern="1200" cap="none" spc="30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3" name="Graphic 107">
            <a:extLst>
              <a:ext uri="{FF2B5EF4-FFF2-40B4-BE49-F238E27FC236}">
                <a16:creationId xmlns:a16="http://schemas.microsoft.com/office/drawing/2014/main" id="{0AB1775B-CF67-4B16-8C1B-E7EC135F70D0}"/>
              </a:ext>
            </a:extLst>
          </p:cNvPr>
          <p:cNvSpPr/>
          <p:nvPr/>
        </p:nvSpPr>
        <p:spPr>
          <a:xfrm>
            <a:off x="894285" y="1164883"/>
            <a:ext cx="310093" cy="310093"/>
          </a:xfrm>
          <a:custGeom>
            <a:avLst/>
            <a:gdLst>
              <a:gd name="connsiteX0" fmla="*/ 657225 w 723900"/>
              <a:gd name="connsiteY0" fmla="*/ 0 h 723900"/>
              <a:gd name="connsiteX1" fmla="*/ 257175 w 723900"/>
              <a:gd name="connsiteY1" fmla="*/ 0 h 723900"/>
              <a:gd name="connsiteX2" fmla="*/ 190500 w 723900"/>
              <a:gd name="connsiteY2" fmla="*/ 66675 h 723900"/>
              <a:gd name="connsiteX3" fmla="*/ 190500 w 723900"/>
              <a:gd name="connsiteY3" fmla="*/ 190500 h 723900"/>
              <a:gd name="connsiteX4" fmla="*/ 66675 w 723900"/>
              <a:gd name="connsiteY4" fmla="*/ 190500 h 723900"/>
              <a:gd name="connsiteX5" fmla="*/ 0 w 723900"/>
              <a:gd name="connsiteY5" fmla="*/ 257175 h 723900"/>
              <a:gd name="connsiteX6" fmla="*/ 0 w 723900"/>
              <a:gd name="connsiteY6" fmla="*/ 657225 h 723900"/>
              <a:gd name="connsiteX7" fmla="*/ 66675 w 723900"/>
              <a:gd name="connsiteY7" fmla="*/ 723900 h 723900"/>
              <a:gd name="connsiteX8" fmla="*/ 466725 w 723900"/>
              <a:gd name="connsiteY8" fmla="*/ 723900 h 723900"/>
              <a:gd name="connsiteX9" fmla="*/ 533400 w 723900"/>
              <a:gd name="connsiteY9" fmla="*/ 657225 h 723900"/>
              <a:gd name="connsiteX10" fmla="*/ 533400 w 723900"/>
              <a:gd name="connsiteY10" fmla="*/ 533400 h 723900"/>
              <a:gd name="connsiteX11" fmla="*/ 657225 w 723900"/>
              <a:gd name="connsiteY11" fmla="*/ 533400 h 723900"/>
              <a:gd name="connsiteX12" fmla="*/ 723900 w 723900"/>
              <a:gd name="connsiteY12" fmla="*/ 466725 h 723900"/>
              <a:gd name="connsiteX13" fmla="*/ 723900 w 723900"/>
              <a:gd name="connsiteY13" fmla="*/ 66675 h 723900"/>
              <a:gd name="connsiteX14" fmla="*/ 657225 w 723900"/>
              <a:gd name="connsiteY14" fmla="*/ 0 h 723900"/>
              <a:gd name="connsiteX15" fmla="*/ 476250 w 723900"/>
              <a:gd name="connsiteY15" fmla="*/ 657225 h 723900"/>
              <a:gd name="connsiteX16" fmla="*/ 466725 w 723900"/>
              <a:gd name="connsiteY16" fmla="*/ 666750 h 723900"/>
              <a:gd name="connsiteX17" fmla="*/ 66675 w 723900"/>
              <a:gd name="connsiteY17" fmla="*/ 666750 h 723900"/>
              <a:gd name="connsiteX18" fmla="*/ 57150 w 723900"/>
              <a:gd name="connsiteY18" fmla="*/ 657225 h 723900"/>
              <a:gd name="connsiteX19" fmla="*/ 57150 w 723900"/>
              <a:gd name="connsiteY19" fmla="*/ 257175 h 723900"/>
              <a:gd name="connsiteX20" fmla="*/ 66675 w 723900"/>
              <a:gd name="connsiteY20" fmla="*/ 247650 h 723900"/>
              <a:gd name="connsiteX21" fmla="*/ 190500 w 723900"/>
              <a:gd name="connsiteY21" fmla="*/ 247650 h 723900"/>
              <a:gd name="connsiteX22" fmla="*/ 190500 w 723900"/>
              <a:gd name="connsiteY22" fmla="*/ 466725 h 723900"/>
              <a:gd name="connsiteX23" fmla="*/ 257175 w 723900"/>
              <a:gd name="connsiteY23" fmla="*/ 533400 h 723900"/>
              <a:gd name="connsiteX24" fmla="*/ 476250 w 723900"/>
              <a:gd name="connsiteY24" fmla="*/ 5334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3900" h="723900">
                <a:moveTo>
                  <a:pt x="657225" y="0"/>
                </a:moveTo>
                <a:lnTo>
                  <a:pt x="257175" y="0"/>
                </a:lnTo>
                <a:cubicBezTo>
                  <a:pt x="220351" y="0"/>
                  <a:pt x="190500" y="29851"/>
                  <a:pt x="190500" y="66675"/>
                </a:cubicBezTo>
                <a:lnTo>
                  <a:pt x="190500" y="190500"/>
                </a:lnTo>
                <a:lnTo>
                  <a:pt x="66675" y="190500"/>
                </a:lnTo>
                <a:cubicBezTo>
                  <a:pt x="29851" y="190500"/>
                  <a:pt x="0" y="220351"/>
                  <a:pt x="0" y="257175"/>
                </a:cubicBezTo>
                <a:lnTo>
                  <a:pt x="0" y="657225"/>
                </a:lnTo>
                <a:cubicBezTo>
                  <a:pt x="0" y="694049"/>
                  <a:pt x="29851" y="723900"/>
                  <a:pt x="66675" y="723900"/>
                </a:cubicBezTo>
                <a:lnTo>
                  <a:pt x="466725" y="723900"/>
                </a:lnTo>
                <a:cubicBezTo>
                  <a:pt x="503549" y="723900"/>
                  <a:pt x="533400" y="694049"/>
                  <a:pt x="533400" y="657225"/>
                </a:cubicBezTo>
                <a:lnTo>
                  <a:pt x="533400" y="533400"/>
                </a:lnTo>
                <a:lnTo>
                  <a:pt x="657225" y="533400"/>
                </a:lnTo>
                <a:cubicBezTo>
                  <a:pt x="694049" y="533400"/>
                  <a:pt x="723900" y="503549"/>
                  <a:pt x="723900" y="466725"/>
                </a:cubicBezTo>
                <a:lnTo>
                  <a:pt x="723900" y="66675"/>
                </a:lnTo>
                <a:cubicBezTo>
                  <a:pt x="723900" y="29851"/>
                  <a:pt x="694049" y="0"/>
                  <a:pt x="657225" y="0"/>
                </a:cubicBezTo>
                <a:close/>
                <a:moveTo>
                  <a:pt x="476250" y="657225"/>
                </a:moveTo>
                <a:cubicBezTo>
                  <a:pt x="476250" y="662486"/>
                  <a:pt x="471986" y="666750"/>
                  <a:pt x="466725" y="666750"/>
                </a:cubicBezTo>
                <a:lnTo>
                  <a:pt x="66675" y="666750"/>
                </a:lnTo>
                <a:cubicBezTo>
                  <a:pt x="61414" y="666750"/>
                  <a:pt x="57150" y="662486"/>
                  <a:pt x="57150" y="657225"/>
                </a:cubicBezTo>
                <a:lnTo>
                  <a:pt x="57150" y="257175"/>
                </a:lnTo>
                <a:cubicBezTo>
                  <a:pt x="57150" y="251915"/>
                  <a:pt x="61414" y="247650"/>
                  <a:pt x="66675" y="247650"/>
                </a:cubicBezTo>
                <a:lnTo>
                  <a:pt x="190500" y="247650"/>
                </a:lnTo>
                <a:lnTo>
                  <a:pt x="190500" y="466725"/>
                </a:lnTo>
                <a:cubicBezTo>
                  <a:pt x="190500" y="503549"/>
                  <a:pt x="220351" y="533400"/>
                  <a:pt x="257175" y="533400"/>
                </a:cubicBezTo>
                <a:lnTo>
                  <a:pt x="476250" y="533400"/>
                </a:lnTo>
                <a:close/>
              </a:path>
            </a:pathLst>
          </a:custGeom>
          <a:solidFill>
            <a:schemeClr val="bg1"/>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cxnSp>
        <p:nvCxnSpPr>
          <p:cNvPr id="47" name="Straight Connector 46">
            <a:extLst>
              <a:ext uri="{FF2B5EF4-FFF2-40B4-BE49-F238E27FC236}">
                <a16:creationId xmlns:a16="http://schemas.microsoft.com/office/drawing/2014/main" id="{9CCEAFCB-C12A-4825-B71E-A89EF31A9808}"/>
              </a:ext>
            </a:extLst>
          </p:cNvPr>
          <p:cNvCxnSpPr>
            <a:cxnSpLocks/>
          </p:cNvCxnSpPr>
          <p:nvPr/>
        </p:nvCxnSpPr>
        <p:spPr>
          <a:xfrm>
            <a:off x="4366090" y="1850671"/>
            <a:ext cx="0" cy="351828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1B08A1E-2623-4132-A23B-3354F88CDC38}"/>
              </a:ext>
            </a:extLst>
          </p:cNvPr>
          <p:cNvCxnSpPr>
            <a:cxnSpLocks/>
          </p:cNvCxnSpPr>
          <p:nvPr/>
        </p:nvCxnSpPr>
        <p:spPr>
          <a:xfrm>
            <a:off x="7953274" y="1898820"/>
            <a:ext cx="0" cy="351828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43FE67E5-40DF-4F3B-B265-9000F15D6EFE}"/>
              </a:ext>
            </a:extLst>
          </p:cNvPr>
          <p:cNvSpPr/>
          <p:nvPr/>
        </p:nvSpPr>
        <p:spPr>
          <a:xfrm>
            <a:off x="1094569" y="3043003"/>
            <a:ext cx="2760111" cy="369332"/>
          </a:xfrm>
          <a:prstGeom prst="rect">
            <a:avLst/>
          </a:prstGeom>
        </p:spPr>
        <p:txBody>
          <a:bodyPr wrap="square">
            <a:spAutoFit/>
          </a:bodyPr>
          <a:lstStyle/>
          <a:p>
            <a:pPr lvl="0" algn="ctr">
              <a:spcBef>
                <a:spcPts val="300"/>
              </a:spcBef>
              <a:spcAft>
                <a:spcPts val="300"/>
              </a:spcAft>
              <a:defRPr/>
            </a:pPr>
            <a:r>
              <a:rPr lang="en-GB" b="1" dirty="0">
                <a:solidFill>
                  <a:srgbClr val="464646"/>
                </a:solidFill>
              </a:rPr>
              <a:t>Data Cleaning</a:t>
            </a:r>
          </a:p>
        </p:txBody>
      </p:sp>
      <p:sp>
        <p:nvSpPr>
          <p:cNvPr id="96" name="Rectangle 95">
            <a:extLst>
              <a:ext uri="{FF2B5EF4-FFF2-40B4-BE49-F238E27FC236}">
                <a16:creationId xmlns:a16="http://schemas.microsoft.com/office/drawing/2014/main" id="{72DB2976-916B-4A64-BC63-042592D1561F}"/>
              </a:ext>
            </a:extLst>
          </p:cNvPr>
          <p:cNvSpPr/>
          <p:nvPr/>
        </p:nvSpPr>
        <p:spPr>
          <a:xfrm>
            <a:off x="706980" y="3773499"/>
            <a:ext cx="3477646" cy="1461939"/>
          </a:xfrm>
          <a:prstGeom prst="rect">
            <a:avLst/>
          </a:prstGeom>
        </p:spPr>
        <p:txBody>
          <a:bodyPr wrap="square">
            <a:spAutoFit/>
          </a:bodyPr>
          <a:lstStyle/>
          <a:p>
            <a:pPr algn="ctr">
              <a:spcBef>
                <a:spcPts val="1200"/>
              </a:spcBef>
              <a:spcAft>
                <a:spcPts val="300"/>
              </a:spcAft>
            </a:pPr>
            <a:r>
              <a:rPr lang="en-US" sz="1600" dirty="0"/>
              <a:t>Check for Missing Values</a:t>
            </a:r>
          </a:p>
          <a:p>
            <a:pPr algn="ctr">
              <a:spcBef>
                <a:spcPts val="1200"/>
              </a:spcBef>
              <a:spcAft>
                <a:spcPts val="300"/>
              </a:spcAft>
            </a:pPr>
            <a:r>
              <a:rPr lang="en-US" sz="1600" dirty="0"/>
              <a:t>Check for Null Values and replace them by column average</a:t>
            </a:r>
          </a:p>
          <a:p>
            <a:pPr algn="ctr">
              <a:spcBef>
                <a:spcPts val="1200"/>
              </a:spcBef>
              <a:spcAft>
                <a:spcPts val="300"/>
              </a:spcAft>
            </a:pPr>
            <a:r>
              <a:rPr lang="en-US" sz="1600" dirty="0"/>
              <a:t>Convert labels as factor variables</a:t>
            </a:r>
          </a:p>
        </p:txBody>
      </p:sp>
      <p:sp>
        <p:nvSpPr>
          <p:cNvPr id="97" name="Rectangle 96">
            <a:extLst>
              <a:ext uri="{FF2B5EF4-FFF2-40B4-BE49-F238E27FC236}">
                <a16:creationId xmlns:a16="http://schemas.microsoft.com/office/drawing/2014/main" id="{F68FACE9-E453-4E51-AEBA-75BFB8B62711}"/>
              </a:ext>
            </a:extLst>
          </p:cNvPr>
          <p:cNvSpPr/>
          <p:nvPr/>
        </p:nvSpPr>
        <p:spPr>
          <a:xfrm>
            <a:off x="4859828" y="2903939"/>
            <a:ext cx="2760111" cy="646331"/>
          </a:xfrm>
          <a:prstGeom prst="rect">
            <a:avLst/>
          </a:prstGeom>
        </p:spPr>
        <p:txBody>
          <a:bodyPr wrap="square">
            <a:spAutoFit/>
          </a:bodyPr>
          <a:lstStyle/>
          <a:p>
            <a:pPr lvl="0" algn="ctr">
              <a:spcBef>
                <a:spcPts val="300"/>
              </a:spcBef>
              <a:spcAft>
                <a:spcPts val="300"/>
              </a:spcAft>
              <a:defRPr/>
            </a:pPr>
            <a:r>
              <a:rPr lang="en-GB" b="1" dirty="0">
                <a:solidFill>
                  <a:srgbClr val="464646"/>
                </a:solidFill>
              </a:rPr>
              <a:t>Data Preparation and Model Deployment </a:t>
            </a:r>
          </a:p>
        </p:txBody>
      </p:sp>
      <p:sp>
        <p:nvSpPr>
          <p:cNvPr id="98" name="Rectangle 97">
            <a:extLst>
              <a:ext uri="{FF2B5EF4-FFF2-40B4-BE49-F238E27FC236}">
                <a16:creationId xmlns:a16="http://schemas.microsoft.com/office/drawing/2014/main" id="{11B4BE43-04A5-4B64-90FB-59C8DFF0F503}"/>
              </a:ext>
            </a:extLst>
          </p:cNvPr>
          <p:cNvSpPr/>
          <p:nvPr/>
        </p:nvSpPr>
        <p:spPr>
          <a:xfrm>
            <a:off x="4574826" y="3773499"/>
            <a:ext cx="3211773" cy="1954381"/>
          </a:xfrm>
          <a:prstGeom prst="rect">
            <a:avLst/>
          </a:prstGeom>
        </p:spPr>
        <p:txBody>
          <a:bodyPr wrap="square">
            <a:spAutoFit/>
          </a:bodyPr>
          <a:lstStyle/>
          <a:p>
            <a:pPr algn="ctr">
              <a:spcBef>
                <a:spcPts val="1200"/>
              </a:spcBef>
              <a:spcAft>
                <a:spcPts val="300"/>
              </a:spcAft>
            </a:pPr>
            <a:r>
              <a:rPr lang="en-US" sz="1600" dirty="0"/>
              <a:t>Normalize the Data (min-max normalization)</a:t>
            </a:r>
          </a:p>
          <a:p>
            <a:pPr algn="ctr">
              <a:spcBef>
                <a:spcPts val="1200"/>
              </a:spcBef>
              <a:spcAft>
                <a:spcPts val="300"/>
              </a:spcAft>
            </a:pPr>
            <a:r>
              <a:rPr lang="en-US" sz="1600" dirty="0"/>
              <a:t>Split the dataset into training and testing dataset (70:30 split)</a:t>
            </a:r>
          </a:p>
          <a:p>
            <a:pPr algn="ctr">
              <a:spcBef>
                <a:spcPts val="1200"/>
              </a:spcBef>
              <a:spcAft>
                <a:spcPts val="300"/>
              </a:spcAft>
            </a:pPr>
            <a:r>
              <a:rPr lang="en-US" sz="1600" dirty="0"/>
              <a:t>Deploy the model using </a:t>
            </a:r>
            <a:r>
              <a:rPr lang="en-US" sz="1600" dirty="0" err="1"/>
              <a:t>knn</a:t>
            </a:r>
            <a:r>
              <a:rPr lang="en-US" sz="1600" dirty="0"/>
              <a:t>() in R on the training dataset</a:t>
            </a:r>
          </a:p>
        </p:txBody>
      </p:sp>
      <p:sp>
        <p:nvSpPr>
          <p:cNvPr id="99" name="Rectangle 98">
            <a:extLst>
              <a:ext uri="{FF2B5EF4-FFF2-40B4-BE49-F238E27FC236}">
                <a16:creationId xmlns:a16="http://schemas.microsoft.com/office/drawing/2014/main" id="{1A08D471-4F3B-40AF-BD59-B1CC8B3A1591}"/>
              </a:ext>
            </a:extLst>
          </p:cNvPr>
          <p:cNvSpPr/>
          <p:nvPr/>
        </p:nvSpPr>
        <p:spPr>
          <a:xfrm>
            <a:off x="8535634" y="2903939"/>
            <a:ext cx="2760111" cy="646331"/>
          </a:xfrm>
          <a:prstGeom prst="rect">
            <a:avLst/>
          </a:prstGeom>
        </p:spPr>
        <p:txBody>
          <a:bodyPr wrap="square">
            <a:spAutoFit/>
          </a:bodyPr>
          <a:lstStyle/>
          <a:p>
            <a:pPr lvl="0" algn="ctr">
              <a:spcBef>
                <a:spcPts val="300"/>
              </a:spcBef>
              <a:spcAft>
                <a:spcPts val="300"/>
              </a:spcAft>
              <a:defRPr/>
            </a:pPr>
            <a:r>
              <a:rPr lang="en-GB" b="1" dirty="0">
                <a:solidFill>
                  <a:srgbClr val="464646"/>
                </a:solidFill>
              </a:rPr>
              <a:t>Estimate Model Efficiency and Prediction</a:t>
            </a:r>
          </a:p>
        </p:txBody>
      </p:sp>
      <p:sp>
        <p:nvSpPr>
          <p:cNvPr id="100" name="Rectangle 99">
            <a:extLst>
              <a:ext uri="{FF2B5EF4-FFF2-40B4-BE49-F238E27FC236}">
                <a16:creationId xmlns:a16="http://schemas.microsoft.com/office/drawing/2014/main" id="{88708F5B-1A34-492B-8CA8-932AEA45C502}"/>
              </a:ext>
            </a:extLst>
          </p:cNvPr>
          <p:cNvSpPr/>
          <p:nvPr/>
        </p:nvSpPr>
        <p:spPr>
          <a:xfrm>
            <a:off x="8392328" y="3713181"/>
            <a:ext cx="3211773" cy="1762021"/>
          </a:xfrm>
          <a:prstGeom prst="rect">
            <a:avLst/>
          </a:prstGeom>
        </p:spPr>
        <p:txBody>
          <a:bodyPr wrap="square">
            <a:spAutoFit/>
          </a:bodyPr>
          <a:lstStyle/>
          <a:p>
            <a:pPr algn="ctr">
              <a:spcBef>
                <a:spcPts val="1200"/>
              </a:spcBef>
              <a:spcAft>
                <a:spcPts val="300"/>
              </a:spcAft>
            </a:pPr>
            <a:r>
              <a:rPr lang="en-US" sz="1600" dirty="0"/>
              <a:t>Check the accuracy of the model by using the model on the testing dataset and calculate efficiency using confusion matrix / crosstabs</a:t>
            </a:r>
          </a:p>
          <a:p>
            <a:pPr algn="ctr">
              <a:spcBef>
                <a:spcPts val="1200"/>
              </a:spcBef>
              <a:spcAft>
                <a:spcPts val="300"/>
              </a:spcAft>
            </a:pPr>
            <a:r>
              <a:rPr lang="en-US" sz="1600" dirty="0"/>
              <a:t>Predict more class labels if the accuracy is acceptable</a:t>
            </a:r>
          </a:p>
        </p:txBody>
      </p:sp>
      <p:pic>
        <p:nvPicPr>
          <p:cNvPr id="10" name="Graphic 9" descr="Mop and bucket with solid fill">
            <a:extLst>
              <a:ext uri="{FF2B5EF4-FFF2-40B4-BE49-F238E27FC236}">
                <a16:creationId xmlns:a16="http://schemas.microsoft.com/office/drawing/2014/main" id="{3B7E4FAF-350E-43B4-B86B-B277422542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47693" y="1744303"/>
            <a:ext cx="914400" cy="914400"/>
          </a:xfrm>
          <a:prstGeom prst="rect">
            <a:avLst/>
          </a:prstGeom>
        </p:spPr>
      </p:pic>
      <p:pic>
        <p:nvPicPr>
          <p:cNvPr id="12" name="Graphic 11" descr="Ui Ux with solid fill">
            <a:extLst>
              <a:ext uri="{FF2B5EF4-FFF2-40B4-BE49-F238E27FC236}">
                <a16:creationId xmlns:a16="http://schemas.microsoft.com/office/drawing/2014/main" id="{3EFFB292-44FE-46FC-BFF1-BD608AADE7D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02482" y="1823561"/>
            <a:ext cx="914400" cy="914400"/>
          </a:xfrm>
          <a:prstGeom prst="rect">
            <a:avLst/>
          </a:prstGeom>
        </p:spPr>
      </p:pic>
      <p:pic>
        <p:nvPicPr>
          <p:cNvPr id="14" name="Graphic 13" descr="Decision chart with solid fill">
            <a:extLst>
              <a:ext uri="{FF2B5EF4-FFF2-40B4-BE49-F238E27FC236}">
                <a16:creationId xmlns:a16="http://schemas.microsoft.com/office/drawing/2014/main" id="{F3398322-9249-43EE-9785-FE0413B0AE8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65166" y="1787041"/>
            <a:ext cx="914400" cy="914400"/>
          </a:xfrm>
          <a:prstGeom prst="rect">
            <a:avLst/>
          </a:prstGeom>
        </p:spPr>
      </p:pic>
      <p:sp>
        <p:nvSpPr>
          <p:cNvPr id="21" name="TextBox 20">
            <a:extLst>
              <a:ext uri="{FF2B5EF4-FFF2-40B4-BE49-F238E27FC236}">
                <a16:creationId xmlns:a16="http://schemas.microsoft.com/office/drawing/2014/main" id="{764997EC-588A-4013-937E-3C3FAD54D483}"/>
              </a:ext>
            </a:extLst>
          </p:cNvPr>
          <p:cNvSpPr txBox="1"/>
          <p:nvPr/>
        </p:nvSpPr>
        <p:spPr>
          <a:xfrm>
            <a:off x="300038" y="6455832"/>
            <a:ext cx="11591925" cy="246221"/>
          </a:xfrm>
          <a:prstGeom prst="rect">
            <a:avLst/>
          </a:prstGeom>
          <a:noFill/>
        </p:spPr>
        <p:txBody>
          <a:bodyPr wrap="square" rtlCol="0" anchor="ctr">
            <a:spAutoFit/>
          </a:bodyPr>
          <a:lstStyle/>
          <a:p>
            <a:r>
              <a:rPr lang="en-US" sz="1000" i="1" dirty="0">
                <a:solidFill>
                  <a:schemeClr val="bg1">
                    <a:lumMod val="50000"/>
                  </a:schemeClr>
                </a:solidFill>
                <a:latin typeface="+mj-lt"/>
              </a:rPr>
              <a:t>Source: </a:t>
            </a:r>
            <a:r>
              <a:rPr lang="en-US" sz="1000" i="1" dirty="0">
                <a:solidFill>
                  <a:schemeClr val="bg1">
                    <a:lumMod val="50000"/>
                  </a:schemeClr>
                </a:solidFill>
              </a:rPr>
              <a:t>KD Nuggets, Analytics Vidhya</a:t>
            </a:r>
            <a:endParaRPr lang="en-IN" sz="1000" i="1" dirty="0">
              <a:solidFill>
                <a:schemeClr val="bg1">
                  <a:lumMod val="50000"/>
                </a:schemeClr>
              </a:solidFill>
            </a:endParaRPr>
          </a:p>
        </p:txBody>
      </p:sp>
    </p:spTree>
    <p:extLst>
      <p:ext uri="{BB962C8B-B14F-4D97-AF65-F5344CB8AC3E}">
        <p14:creationId xmlns:p14="http://schemas.microsoft.com/office/powerpoint/2010/main" val="1422548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6" name="Picture 4">
            <a:extLst>
              <a:ext uri="{FF2B5EF4-FFF2-40B4-BE49-F238E27FC236}">
                <a16:creationId xmlns:a16="http://schemas.microsoft.com/office/drawing/2014/main" id="{E7D3DDF8-5369-4D31-9C34-812932DC86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864" r="29266"/>
          <a:stretch/>
        </p:blipFill>
        <p:spPr bwMode="auto">
          <a:xfrm>
            <a:off x="-21541" y="0"/>
            <a:ext cx="4937338"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Object 10"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11" name="Object 10" hidden="1"/>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10" name="Group 9">
            <a:extLst>
              <a:ext uri="{FF2B5EF4-FFF2-40B4-BE49-F238E27FC236}">
                <a16:creationId xmlns:a16="http://schemas.microsoft.com/office/drawing/2014/main" id="{81347008-CF31-418C-8889-5F2818FA0F5F}"/>
              </a:ext>
            </a:extLst>
          </p:cNvPr>
          <p:cNvGrpSpPr/>
          <p:nvPr/>
        </p:nvGrpSpPr>
        <p:grpSpPr>
          <a:xfrm>
            <a:off x="4571999" y="2322961"/>
            <a:ext cx="7264399" cy="547933"/>
            <a:chOff x="4571999" y="1099073"/>
            <a:chExt cx="7264399" cy="547933"/>
          </a:xfrm>
        </p:grpSpPr>
        <p:sp>
          <p:nvSpPr>
            <p:cNvPr id="6" name="Rectangle 5"/>
            <p:cNvSpPr/>
            <p:nvPr/>
          </p:nvSpPr>
          <p:spPr>
            <a:xfrm>
              <a:off x="4571999" y="1099073"/>
              <a:ext cx="7264399" cy="5479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321300" y="1188373"/>
              <a:ext cx="6515098" cy="369332"/>
            </a:xfrm>
            <a:prstGeom prst="rect">
              <a:avLst/>
            </a:prstGeom>
          </p:spPr>
          <p:txBody>
            <a:bodyPr wrap="square">
              <a:spAutoFit/>
            </a:bodyPr>
            <a:lstStyle/>
            <a:p>
              <a:r>
                <a:rPr lang="en-US" b="1" spc="300" dirty="0">
                  <a:solidFill>
                    <a:schemeClr val="bg1">
                      <a:lumMod val="65000"/>
                    </a:schemeClr>
                  </a:solidFill>
                  <a:latin typeface="+mj-lt"/>
                </a:rPr>
                <a:t>DIABETES DATASET &amp; ML ALGORITHMS OVERVIEW</a:t>
              </a:r>
            </a:p>
          </p:txBody>
        </p:sp>
        <p:sp>
          <p:nvSpPr>
            <p:cNvPr id="18" name="Oval 17"/>
            <p:cNvSpPr/>
            <p:nvPr/>
          </p:nvSpPr>
          <p:spPr>
            <a:xfrm>
              <a:off x="4746609" y="1146328"/>
              <a:ext cx="453422" cy="4534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Impact" panose="020B0806030902050204" pitchFamily="34" charset="0"/>
                </a:rPr>
                <a:t>2</a:t>
              </a:r>
            </a:p>
          </p:txBody>
        </p:sp>
      </p:grpSp>
      <p:grpSp>
        <p:nvGrpSpPr>
          <p:cNvPr id="3" name="Group 2">
            <a:extLst>
              <a:ext uri="{FF2B5EF4-FFF2-40B4-BE49-F238E27FC236}">
                <a16:creationId xmlns:a16="http://schemas.microsoft.com/office/drawing/2014/main" id="{07A8E6CF-B965-4B87-9B00-D15801FB84C1}"/>
              </a:ext>
            </a:extLst>
          </p:cNvPr>
          <p:cNvGrpSpPr/>
          <p:nvPr/>
        </p:nvGrpSpPr>
        <p:grpSpPr>
          <a:xfrm>
            <a:off x="4571999" y="3631775"/>
            <a:ext cx="7264399" cy="547933"/>
            <a:chOff x="4571999" y="1915518"/>
            <a:chExt cx="7264399" cy="547933"/>
          </a:xfrm>
        </p:grpSpPr>
        <p:sp>
          <p:nvSpPr>
            <p:cNvPr id="7" name="Rectangle 6"/>
            <p:cNvSpPr/>
            <p:nvPr/>
          </p:nvSpPr>
          <p:spPr>
            <a:xfrm>
              <a:off x="4571999" y="1915518"/>
              <a:ext cx="7264399" cy="5479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321300" y="2004818"/>
              <a:ext cx="3784600" cy="369332"/>
            </a:xfrm>
            <a:prstGeom prst="rect">
              <a:avLst/>
            </a:prstGeom>
          </p:spPr>
          <p:txBody>
            <a:bodyPr wrap="square">
              <a:spAutoFit/>
            </a:bodyPr>
            <a:lstStyle/>
            <a:p>
              <a:r>
                <a:rPr lang="en-US" b="1" spc="300" dirty="0">
                  <a:solidFill>
                    <a:schemeClr val="bg1">
                      <a:lumMod val="65000"/>
                    </a:schemeClr>
                  </a:solidFill>
                  <a:latin typeface="+mj-lt"/>
                </a:rPr>
                <a:t>NAÏVE BAYES ALGORITHM</a:t>
              </a:r>
            </a:p>
          </p:txBody>
        </p:sp>
        <p:sp>
          <p:nvSpPr>
            <p:cNvPr id="19" name="Oval 18"/>
            <p:cNvSpPr/>
            <p:nvPr/>
          </p:nvSpPr>
          <p:spPr>
            <a:xfrm>
              <a:off x="4746609" y="1962773"/>
              <a:ext cx="453422" cy="4534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Impact" panose="020B0806030902050204" pitchFamily="34" charset="0"/>
                </a:rPr>
                <a:t>3</a:t>
              </a:r>
            </a:p>
          </p:txBody>
        </p:sp>
      </p:grpSp>
      <p:grpSp>
        <p:nvGrpSpPr>
          <p:cNvPr id="2" name="Group 1">
            <a:extLst>
              <a:ext uri="{FF2B5EF4-FFF2-40B4-BE49-F238E27FC236}">
                <a16:creationId xmlns:a16="http://schemas.microsoft.com/office/drawing/2014/main" id="{0359020E-455F-4DF0-880C-DF71D347D773}"/>
              </a:ext>
            </a:extLst>
          </p:cNvPr>
          <p:cNvGrpSpPr/>
          <p:nvPr/>
        </p:nvGrpSpPr>
        <p:grpSpPr>
          <a:xfrm>
            <a:off x="4571999" y="4940590"/>
            <a:ext cx="7264399" cy="547933"/>
            <a:chOff x="4571999" y="2746031"/>
            <a:chExt cx="7264399" cy="547933"/>
          </a:xfrm>
        </p:grpSpPr>
        <p:sp>
          <p:nvSpPr>
            <p:cNvPr id="8" name="Rectangle 7"/>
            <p:cNvSpPr/>
            <p:nvPr/>
          </p:nvSpPr>
          <p:spPr>
            <a:xfrm>
              <a:off x="4571999" y="2746031"/>
              <a:ext cx="7264399" cy="5479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5321300" y="2821263"/>
              <a:ext cx="5673153" cy="369332"/>
            </a:xfrm>
            <a:prstGeom prst="rect">
              <a:avLst/>
            </a:prstGeom>
          </p:spPr>
          <p:txBody>
            <a:bodyPr wrap="square">
              <a:spAutoFit/>
            </a:bodyPr>
            <a:lstStyle/>
            <a:p>
              <a:r>
                <a:rPr lang="en-US" b="1" spc="300" dirty="0">
                  <a:solidFill>
                    <a:schemeClr val="bg1">
                      <a:lumMod val="65000"/>
                    </a:schemeClr>
                  </a:solidFill>
                  <a:latin typeface="+mj-lt"/>
                </a:rPr>
                <a:t>KNN ALGORITHM</a:t>
              </a:r>
            </a:p>
          </p:txBody>
        </p:sp>
        <p:sp>
          <p:nvSpPr>
            <p:cNvPr id="20" name="Oval 19"/>
            <p:cNvSpPr/>
            <p:nvPr/>
          </p:nvSpPr>
          <p:spPr>
            <a:xfrm>
              <a:off x="4746609" y="2779218"/>
              <a:ext cx="453422" cy="4534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Impact" panose="020B0806030902050204" pitchFamily="34" charset="0"/>
                </a:rPr>
                <a:t>4</a:t>
              </a:r>
            </a:p>
          </p:txBody>
        </p:sp>
      </p:grpSp>
      <p:sp>
        <p:nvSpPr>
          <p:cNvPr id="27" name="Rectangle 26"/>
          <p:cNvSpPr/>
          <p:nvPr/>
        </p:nvSpPr>
        <p:spPr>
          <a:xfrm>
            <a:off x="4562474" y="1014147"/>
            <a:ext cx="7273925" cy="547933"/>
          </a:xfrm>
          <a:prstGeom prst="rect">
            <a:avLst/>
          </a:prstGeom>
          <a:solidFill>
            <a:schemeClr val="bg1">
              <a:lumMod val="95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5311775" y="1103447"/>
            <a:ext cx="3784600" cy="369332"/>
          </a:xfrm>
          <a:prstGeom prst="rect">
            <a:avLst/>
          </a:prstGeom>
        </p:spPr>
        <p:txBody>
          <a:bodyPr wrap="square">
            <a:spAutoFit/>
          </a:bodyPr>
          <a:lstStyle/>
          <a:p>
            <a:r>
              <a:rPr lang="en-US" b="1" spc="300" dirty="0">
                <a:solidFill>
                  <a:srgbClr val="0070C0"/>
                </a:solidFill>
                <a:latin typeface="+mj-lt"/>
              </a:rPr>
              <a:t>DIABETES SNAPSHOT</a:t>
            </a:r>
          </a:p>
        </p:txBody>
      </p:sp>
      <p:sp>
        <p:nvSpPr>
          <p:cNvPr id="32" name="Oval 31"/>
          <p:cNvSpPr/>
          <p:nvPr/>
        </p:nvSpPr>
        <p:spPr>
          <a:xfrm>
            <a:off x="4737084" y="1061402"/>
            <a:ext cx="453422" cy="45342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Impact" panose="020B0806030902050204" pitchFamily="34" charset="0"/>
              </a:rPr>
              <a:t>1</a:t>
            </a:r>
          </a:p>
        </p:txBody>
      </p:sp>
      <p:sp>
        <p:nvSpPr>
          <p:cNvPr id="12" name="TextBox 11">
            <a:extLst>
              <a:ext uri="{FF2B5EF4-FFF2-40B4-BE49-F238E27FC236}">
                <a16:creationId xmlns:a16="http://schemas.microsoft.com/office/drawing/2014/main" id="{A7EEDC12-9F68-44A9-97B7-6F1DA6E35856}"/>
              </a:ext>
            </a:extLst>
          </p:cNvPr>
          <p:cNvSpPr txBox="1"/>
          <p:nvPr/>
        </p:nvSpPr>
        <p:spPr>
          <a:xfrm>
            <a:off x="6513808" y="200527"/>
            <a:ext cx="4130081" cy="584775"/>
          </a:xfrm>
          <a:prstGeom prst="rect">
            <a:avLst/>
          </a:prstGeom>
          <a:noFill/>
        </p:spPr>
        <p:txBody>
          <a:bodyPr wrap="square" rtlCol="0">
            <a:spAutoFit/>
          </a:bodyPr>
          <a:lstStyle/>
          <a:p>
            <a:r>
              <a:rPr lang="en-US" sz="3200" b="1" dirty="0"/>
              <a:t>TABLE OF CONTENTS</a:t>
            </a:r>
          </a:p>
        </p:txBody>
      </p:sp>
    </p:spTree>
    <p:extLst>
      <p:ext uri="{BB962C8B-B14F-4D97-AF65-F5344CB8AC3E}">
        <p14:creationId xmlns:p14="http://schemas.microsoft.com/office/powerpoint/2010/main" val="1727841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8" name="Rectangle 87" hidden="1"/>
          <p:cNvSpPr/>
          <p:nvPr>
            <p:custDataLst>
              <p:tags r:id="rId2"/>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b="1" dirty="0">
              <a:sym typeface="+mn-lt"/>
            </a:endParaRPr>
          </a:p>
        </p:txBody>
      </p:sp>
      <p:sp>
        <p:nvSpPr>
          <p:cNvPr id="5" name="Rectangle 4"/>
          <p:cNvSpPr/>
          <p:nvPr/>
        </p:nvSpPr>
        <p:spPr>
          <a:xfrm>
            <a:off x="1204089" y="167384"/>
            <a:ext cx="9783822" cy="461665"/>
          </a:xfrm>
          <a:prstGeom prst="rect">
            <a:avLst/>
          </a:prstGeom>
        </p:spPr>
        <p:txBody>
          <a:bodyPr wrap="square">
            <a:spAutoFit/>
          </a:bodyPr>
          <a:lstStyle/>
          <a:p>
            <a:pPr algn="ctr"/>
            <a:r>
              <a:rPr lang="en-US" sz="2400" b="1" dirty="0">
                <a:latin typeface="Myriad Pro" panose="020B0503030403020204" pitchFamily="34" charset="0"/>
              </a:rPr>
              <a:t>PREDICTIVE ANALYTICS USING SUPERVISED LEARNING</a:t>
            </a:r>
          </a:p>
        </p:txBody>
      </p:sp>
      <p:sp>
        <p:nvSpPr>
          <p:cNvPr id="19" name="Rectangle: Rounded Corners 18">
            <a:extLst>
              <a:ext uri="{FF2B5EF4-FFF2-40B4-BE49-F238E27FC236}">
                <a16:creationId xmlns:a16="http://schemas.microsoft.com/office/drawing/2014/main" id="{A75B0809-2819-49CE-A68C-FB3A51B60AFB}"/>
              </a:ext>
            </a:extLst>
          </p:cNvPr>
          <p:cNvSpPr/>
          <p:nvPr/>
        </p:nvSpPr>
        <p:spPr>
          <a:xfrm>
            <a:off x="443694" y="1043672"/>
            <a:ext cx="11304611" cy="514161"/>
          </a:xfrm>
          <a:prstGeom prst="roundRect">
            <a:avLst>
              <a:gd name="adj" fmla="val 0"/>
            </a:avLst>
          </a:prstGeom>
          <a:solidFill>
            <a:schemeClr val="accent1"/>
          </a:solidFill>
          <a:ln w="12700">
            <a:noFill/>
          </a:ln>
        </p:spPr>
        <p:txBody>
          <a:bodyPr wrap="none" lIns="100584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spc="300" dirty="0">
                <a:solidFill>
                  <a:prstClr val="white"/>
                </a:solidFill>
                <a:latin typeface="Calibri" panose="020F0502020204030204" pitchFamily="34" charset="0"/>
                <a:cs typeface="Calibri" panose="020F0502020204030204" pitchFamily="34" charset="0"/>
              </a:rPr>
              <a:t>KNN MODEL ON DIABETES DATASET: R CODE (1/2) </a:t>
            </a:r>
            <a:endParaRPr kumimoji="0" lang="en-US" b="1" i="0" u="none" strike="noStrike" kern="1200" cap="none" spc="30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pic>
        <p:nvPicPr>
          <p:cNvPr id="7" name="Picture 6">
            <a:extLst>
              <a:ext uri="{FF2B5EF4-FFF2-40B4-BE49-F238E27FC236}">
                <a16:creationId xmlns:a16="http://schemas.microsoft.com/office/drawing/2014/main" id="{07E08BA8-667B-40D5-B6D7-6EAEA0A22539}"/>
              </a:ext>
            </a:extLst>
          </p:cNvPr>
          <p:cNvPicPr>
            <a:picLocks noChangeAspect="1"/>
          </p:cNvPicPr>
          <p:nvPr/>
        </p:nvPicPr>
        <p:blipFill>
          <a:blip r:embed="rId7"/>
          <a:stretch>
            <a:fillRect/>
          </a:stretch>
        </p:blipFill>
        <p:spPr>
          <a:xfrm>
            <a:off x="620514" y="3785330"/>
            <a:ext cx="8502506" cy="2520410"/>
          </a:xfrm>
          <a:prstGeom prst="rect">
            <a:avLst/>
          </a:prstGeom>
        </p:spPr>
      </p:pic>
      <p:pic>
        <p:nvPicPr>
          <p:cNvPr id="9" name="Picture 8">
            <a:extLst>
              <a:ext uri="{FF2B5EF4-FFF2-40B4-BE49-F238E27FC236}">
                <a16:creationId xmlns:a16="http://schemas.microsoft.com/office/drawing/2014/main" id="{2DDB20CD-32E4-478B-83DD-CF912F4167CD}"/>
              </a:ext>
            </a:extLst>
          </p:cNvPr>
          <p:cNvPicPr>
            <a:picLocks noChangeAspect="1"/>
          </p:cNvPicPr>
          <p:nvPr/>
        </p:nvPicPr>
        <p:blipFill>
          <a:blip r:embed="rId8"/>
          <a:stretch>
            <a:fillRect/>
          </a:stretch>
        </p:blipFill>
        <p:spPr>
          <a:xfrm>
            <a:off x="620514" y="1557833"/>
            <a:ext cx="8502506" cy="2297809"/>
          </a:xfrm>
          <a:prstGeom prst="rect">
            <a:avLst/>
          </a:prstGeom>
        </p:spPr>
      </p:pic>
      <p:sp>
        <p:nvSpPr>
          <p:cNvPr id="26" name="Graphic 107">
            <a:extLst>
              <a:ext uri="{FF2B5EF4-FFF2-40B4-BE49-F238E27FC236}">
                <a16:creationId xmlns:a16="http://schemas.microsoft.com/office/drawing/2014/main" id="{ED71B14B-6A87-4B69-9C5C-B9666AB1A719}"/>
              </a:ext>
            </a:extLst>
          </p:cNvPr>
          <p:cNvSpPr/>
          <p:nvPr/>
        </p:nvSpPr>
        <p:spPr>
          <a:xfrm>
            <a:off x="894285" y="1164883"/>
            <a:ext cx="310093" cy="310093"/>
          </a:xfrm>
          <a:custGeom>
            <a:avLst/>
            <a:gdLst>
              <a:gd name="connsiteX0" fmla="*/ 657225 w 723900"/>
              <a:gd name="connsiteY0" fmla="*/ 0 h 723900"/>
              <a:gd name="connsiteX1" fmla="*/ 257175 w 723900"/>
              <a:gd name="connsiteY1" fmla="*/ 0 h 723900"/>
              <a:gd name="connsiteX2" fmla="*/ 190500 w 723900"/>
              <a:gd name="connsiteY2" fmla="*/ 66675 h 723900"/>
              <a:gd name="connsiteX3" fmla="*/ 190500 w 723900"/>
              <a:gd name="connsiteY3" fmla="*/ 190500 h 723900"/>
              <a:gd name="connsiteX4" fmla="*/ 66675 w 723900"/>
              <a:gd name="connsiteY4" fmla="*/ 190500 h 723900"/>
              <a:gd name="connsiteX5" fmla="*/ 0 w 723900"/>
              <a:gd name="connsiteY5" fmla="*/ 257175 h 723900"/>
              <a:gd name="connsiteX6" fmla="*/ 0 w 723900"/>
              <a:gd name="connsiteY6" fmla="*/ 657225 h 723900"/>
              <a:gd name="connsiteX7" fmla="*/ 66675 w 723900"/>
              <a:gd name="connsiteY7" fmla="*/ 723900 h 723900"/>
              <a:gd name="connsiteX8" fmla="*/ 466725 w 723900"/>
              <a:gd name="connsiteY8" fmla="*/ 723900 h 723900"/>
              <a:gd name="connsiteX9" fmla="*/ 533400 w 723900"/>
              <a:gd name="connsiteY9" fmla="*/ 657225 h 723900"/>
              <a:gd name="connsiteX10" fmla="*/ 533400 w 723900"/>
              <a:gd name="connsiteY10" fmla="*/ 533400 h 723900"/>
              <a:gd name="connsiteX11" fmla="*/ 657225 w 723900"/>
              <a:gd name="connsiteY11" fmla="*/ 533400 h 723900"/>
              <a:gd name="connsiteX12" fmla="*/ 723900 w 723900"/>
              <a:gd name="connsiteY12" fmla="*/ 466725 h 723900"/>
              <a:gd name="connsiteX13" fmla="*/ 723900 w 723900"/>
              <a:gd name="connsiteY13" fmla="*/ 66675 h 723900"/>
              <a:gd name="connsiteX14" fmla="*/ 657225 w 723900"/>
              <a:gd name="connsiteY14" fmla="*/ 0 h 723900"/>
              <a:gd name="connsiteX15" fmla="*/ 476250 w 723900"/>
              <a:gd name="connsiteY15" fmla="*/ 657225 h 723900"/>
              <a:gd name="connsiteX16" fmla="*/ 466725 w 723900"/>
              <a:gd name="connsiteY16" fmla="*/ 666750 h 723900"/>
              <a:gd name="connsiteX17" fmla="*/ 66675 w 723900"/>
              <a:gd name="connsiteY17" fmla="*/ 666750 h 723900"/>
              <a:gd name="connsiteX18" fmla="*/ 57150 w 723900"/>
              <a:gd name="connsiteY18" fmla="*/ 657225 h 723900"/>
              <a:gd name="connsiteX19" fmla="*/ 57150 w 723900"/>
              <a:gd name="connsiteY19" fmla="*/ 257175 h 723900"/>
              <a:gd name="connsiteX20" fmla="*/ 66675 w 723900"/>
              <a:gd name="connsiteY20" fmla="*/ 247650 h 723900"/>
              <a:gd name="connsiteX21" fmla="*/ 190500 w 723900"/>
              <a:gd name="connsiteY21" fmla="*/ 247650 h 723900"/>
              <a:gd name="connsiteX22" fmla="*/ 190500 w 723900"/>
              <a:gd name="connsiteY22" fmla="*/ 466725 h 723900"/>
              <a:gd name="connsiteX23" fmla="*/ 257175 w 723900"/>
              <a:gd name="connsiteY23" fmla="*/ 533400 h 723900"/>
              <a:gd name="connsiteX24" fmla="*/ 476250 w 723900"/>
              <a:gd name="connsiteY24" fmla="*/ 5334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3900" h="723900">
                <a:moveTo>
                  <a:pt x="657225" y="0"/>
                </a:moveTo>
                <a:lnTo>
                  <a:pt x="257175" y="0"/>
                </a:lnTo>
                <a:cubicBezTo>
                  <a:pt x="220351" y="0"/>
                  <a:pt x="190500" y="29851"/>
                  <a:pt x="190500" y="66675"/>
                </a:cubicBezTo>
                <a:lnTo>
                  <a:pt x="190500" y="190500"/>
                </a:lnTo>
                <a:lnTo>
                  <a:pt x="66675" y="190500"/>
                </a:lnTo>
                <a:cubicBezTo>
                  <a:pt x="29851" y="190500"/>
                  <a:pt x="0" y="220351"/>
                  <a:pt x="0" y="257175"/>
                </a:cubicBezTo>
                <a:lnTo>
                  <a:pt x="0" y="657225"/>
                </a:lnTo>
                <a:cubicBezTo>
                  <a:pt x="0" y="694049"/>
                  <a:pt x="29851" y="723900"/>
                  <a:pt x="66675" y="723900"/>
                </a:cubicBezTo>
                <a:lnTo>
                  <a:pt x="466725" y="723900"/>
                </a:lnTo>
                <a:cubicBezTo>
                  <a:pt x="503549" y="723900"/>
                  <a:pt x="533400" y="694049"/>
                  <a:pt x="533400" y="657225"/>
                </a:cubicBezTo>
                <a:lnTo>
                  <a:pt x="533400" y="533400"/>
                </a:lnTo>
                <a:lnTo>
                  <a:pt x="657225" y="533400"/>
                </a:lnTo>
                <a:cubicBezTo>
                  <a:pt x="694049" y="533400"/>
                  <a:pt x="723900" y="503549"/>
                  <a:pt x="723900" y="466725"/>
                </a:cubicBezTo>
                <a:lnTo>
                  <a:pt x="723900" y="66675"/>
                </a:lnTo>
                <a:cubicBezTo>
                  <a:pt x="723900" y="29851"/>
                  <a:pt x="694049" y="0"/>
                  <a:pt x="657225" y="0"/>
                </a:cubicBezTo>
                <a:close/>
                <a:moveTo>
                  <a:pt x="476250" y="657225"/>
                </a:moveTo>
                <a:cubicBezTo>
                  <a:pt x="476250" y="662486"/>
                  <a:pt x="471986" y="666750"/>
                  <a:pt x="466725" y="666750"/>
                </a:cubicBezTo>
                <a:lnTo>
                  <a:pt x="66675" y="666750"/>
                </a:lnTo>
                <a:cubicBezTo>
                  <a:pt x="61414" y="666750"/>
                  <a:pt x="57150" y="662486"/>
                  <a:pt x="57150" y="657225"/>
                </a:cubicBezTo>
                <a:lnTo>
                  <a:pt x="57150" y="257175"/>
                </a:lnTo>
                <a:cubicBezTo>
                  <a:pt x="57150" y="251915"/>
                  <a:pt x="61414" y="247650"/>
                  <a:pt x="66675" y="247650"/>
                </a:cubicBezTo>
                <a:lnTo>
                  <a:pt x="190500" y="247650"/>
                </a:lnTo>
                <a:lnTo>
                  <a:pt x="190500" y="466725"/>
                </a:lnTo>
                <a:cubicBezTo>
                  <a:pt x="190500" y="503549"/>
                  <a:pt x="220351" y="533400"/>
                  <a:pt x="257175" y="533400"/>
                </a:cubicBezTo>
                <a:lnTo>
                  <a:pt x="476250" y="533400"/>
                </a:lnTo>
                <a:close/>
              </a:path>
            </a:pathLst>
          </a:custGeom>
          <a:solidFill>
            <a:schemeClr val="bg1"/>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476419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8" name="Rectangle 87" hidden="1"/>
          <p:cNvSpPr/>
          <p:nvPr>
            <p:custDataLst>
              <p:tags r:id="rId2"/>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b="1" dirty="0">
              <a:sym typeface="+mn-lt"/>
            </a:endParaRPr>
          </a:p>
        </p:txBody>
      </p:sp>
      <p:sp>
        <p:nvSpPr>
          <p:cNvPr id="5" name="Rectangle 4"/>
          <p:cNvSpPr/>
          <p:nvPr/>
        </p:nvSpPr>
        <p:spPr>
          <a:xfrm>
            <a:off x="1204089" y="167384"/>
            <a:ext cx="9783822" cy="461665"/>
          </a:xfrm>
          <a:prstGeom prst="rect">
            <a:avLst/>
          </a:prstGeom>
        </p:spPr>
        <p:txBody>
          <a:bodyPr wrap="square">
            <a:spAutoFit/>
          </a:bodyPr>
          <a:lstStyle/>
          <a:p>
            <a:pPr algn="ctr"/>
            <a:r>
              <a:rPr lang="en-US" sz="2400" b="1" dirty="0">
                <a:latin typeface="Myriad Pro" panose="020B0503030403020204" pitchFamily="34" charset="0"/>
              </a:rPr>
              <a:t>PREDICTIVE ANALYTICS USING SUPERVISED LEARNING</a:t>
            </a:r>
          </a:p>
        </p:txBody>
      </p:sp>
      <p:sp>
        <p:nvSpPr>
          <p:cNvPr id="19" name="Rectangle: Rounded Corners 18">
            <a:extLst>
              <a:ext uri="{FF2B5EF4-FFF2-40B4-BE49-F238E27FC236}">
                <a16:creationId xmlns:a16="http://schemas.microsoft.com/office/drawing/2014/main" id="{A75B0809-2819-49CE-A68C-FB3A51B60AFB}"/>
              </a:ext>
            </a:extLst>
          </p:cNvPr>
          <p:cNvSpPr/>
          <p:nvPr/>
        </p:nvSpPr>
        <p:spPr>
          <a:xfrm>
            <a:off x="443694" y="1048580"/>
            <a:ext cx="11304611" cy="514161"/>
          </a:xfrm>
          <a:prstGeom prst="roundRect">
            <a:avLst>
              <a:gd name="adj" fmla="val 0"/>
            </a:avLst>
          </a:prstGeom>
          <a:solidFill>
            <a:schemeClr val="accent1"/>
          </a:solidFill>
          <a:ln w="12700">
            <a:noFill/>
          </a:ln>
        </p:spPr>
        <p:txBody>
          <a:bodyPr wrap="none" lIns="100584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spc="300" dirty="0">
                <a:solidFill>
                  <a:prstClr val="white"/>
                </a:solidFill>
                <a:latin typeface="Calibri" panose="020F0502020204030204" pitchFamily="34" charset="0"/>
                <a:cs typeface="Calibri" panose="020F0502020204030204" pitchFamily="34" charset="0"/>
              </a:rPr>
              <a:t>KNN MODEL ON DIABETES DATASET: R CODE (2/2) </a:t>
            </a:r>
            <a:endParaRPr kumimoji="0" lang="en-US" b="1" i="0" u="none" strike="noStrike" kern="1200" cap="none" spc="30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3" name="Graphic 107">
            <a:extLst>
              <a:ext uri="{FF2B5EF4-FFF2-40B4-BE49-F238E27FC236}">
                <a16:creationId xmlns:a16="http://schemas.microsoft.com/office/drawing/2014/main" id="{0AB1775B-CF67-4B16-8C1B-E7EC135F70D0}"/>
              </a:ext>
            </a:extLst>
          </p:cNvPr>
          <p:cNvSpPr/>
          <p:nvPr/>
        </p:nvSpPr>
        <p:spPr>
          <a:xfrm>
            <a:off x="894285" y="1178951"/>
            <a:ext cx="310093" cy="310093"/>
          </a:xfrm>
          <a:custGeom>
            <a:avLst/>
            <a:gdLst>
              <a:gd name="connsiteX0" fmla="*/ 657225 w 723900"/>
              <a:gd name="connsiteY0" fmla="*/ 0 h 723900"/>
              <a:gd name="connsiteX1" fmla="*/ 257175 w 723900"/>
              <a:gd name="connsiteY1" fmla="*/ 0 h 723900"/>
              <a:gd name="connsiteX2" fmla="*/ 190500 w 723900"/>
              <a:gd name="connsiteY2" fmla="*/ 66675 h 723900"/>
              <a:gd name="connsiteX3" fmla="*/ 190500 w 723900"/>
              <a:gd name="connsiteY3" fmla="*/ 190500 h 723900"/>
              <a:gd name="connsiteX4" fmla="*/ 66675 w 723900"/>
              <a:gd name="connsiteY4" fmla="*/ 190500 h 723900"/>
              <a:gd name="connsiteX5" fmla="*/ 0 w 723900"/>
              <a:gd name="connsiteY5" fmla="*/ 257175 h 723900"/>
              <a:gd name="connsiteX6" fmla="*/ 0 w 723900"/>
              <a:gd name="connsiteY6" fmla="*/ 657225 h 723900"/>
              <a:gd name="connsiteX7" fmla="*/ 66675 w 723900"/>
              <a:gd name="connsiteY7" fmla="*/ 723900 h 723900"/>
              <a:gd name="connsiteX8" fmla="*/ 466725 w 723900"/>
              <a:gd name="connsiteY8" fmla="*/ 723900 h 723900"/>
              <a:gd name="connsiteX9" fmla="*/ 533400 w 723900"/>
              <a:gd name="connsiteY9" fmla="*/ 657225 h 723900"/>
              <a:gd name="connsiteX10" fmla="*/ 533400 w 723900"/>
              <a:gd name="connsiteY10" fmla="*/ 533400 h 723900"/>
              <a:gd name="connsiteX11" fmla="*/ 657225 w 723900"/>
              <a:gd name="connsiteY11" fmla="*/ 533400 h 723900"/>
              <a:gd name="connsiteX12" fmla="*/ 723900 w 723900"/>
              <a:gd name="connsiteY12" fmla="*/ 466725 h 723900"/>
              <a:gd name="connsiteX13" fmla="*/ 723900 w 723900"/>
              <a:gd name="connsiteY13" fmla="*/ 66675 h 723900"/>
              <a:gd name="connsiteX14" fmla="*/ 657225 w 723900"/>
              <a:gd name="connsiteY14" fmla="*/ 0 h 723900"/>
              <a:gd name="connsiteX15" fmla="*/ 476250 w 723900"/>
              <a:gd name="connsiteY15" fmla="*/ 657225 h 723900"/>
              <a:gd name="connsiteX16" fmla="*/ 466725 w 723900"/>
              <a:gd name="connsiteY16" fmla="*/ 666750 h 723900"/>
              <a:gd name="connsiteX17" fmla="*/ 66675 w 723900"/>
              <a:gd name="connsiteY17" fmla="*/ 666750 h 723900"/>
              <a:gd name="connsiteX18" fmla="*/ 57150 w 723900"/>
              <a:gd name="connsiteY18" fmla="*/ 657225 h 723900"/>
              <a:gd name="connsiteX19" fmla="*/ 57150 w 723900"/>
              <a:gd name="connsiteY19" fmla="*/ 257175 h 723900"/>
              <a:gd name="connsiteX20" fmla="*/ 66675 w 723900"/>
              <a:gd name="connsiteY20" fmla="*/ 247650 h 723900"/>
              <a:gd name="connsiteX21" fmla="*/ 190500 w 723900"/>
              <a:gd name="connsiteY21" fmla="*/ 247650 h 723900"/>
              <a:gd name="connsiteX22" fmla="*/ 190500 w 723900"/>
              <a:gd name="connsiteY22" fmla="*/ 466725 h 723900"/>
              <a:gd name="connsiteX23" fmla="*/ 257175 w 723900"/>
              <a:gd name="connsiteY23" fmla="*/ 533400 h 723900"/>
              <a:gd name="connsiteX24" fmla="*/ 476250 w 723900"/>
              <a:gd name="connsiteY24" fmla="*/ 5334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3900" h="723900">
                <a:moveTo>
                  <a:pt x="657225" y="0"/>
                </a:moveTo>
                <a:lnTo>
                  <a:pt x="257175" y="0"/>
                </a:lnTo>
                <a:cubicBezTo>
                  <a:pt x="220351" y="0"/>
                  <a:pt x="190500" y="29851"/>
                  <a:pt x="190500" y="66675"/>
                </a:cubicBezTo>
                <a:lnTo>
                  <a:pt x="190500" y="190500"/>
                </a:lnTo>
                <a:lnTo>
                  <a:pt x="66675" y="190500"/>
                </a:lnTo>
                <a:cubicBezTo>
                  <a:pt x="29851" y="190500"/>
                  <a:pt x="0" y="220351"/>
                  <a:pt x="0" y="257175"/>
                </a:cubicBezTo>
                <a:lnTo>
                  <a:pt x="0" y="657225"/>
                </a:lnTo>
                <a:cubicBezTo>
                  <a:pt x="0" y="694049"/>
                  <a:pt x="29851" y="723900"/>
                  <a:pt x="66675" y="723900"/>
                </a:cubicBezTo>
                <a:lnTo>
                  <a:pt x="466725" y="723900"/>
                </a:lnTo>
                <a:cubicBezTo>
                  <a:pt x="503549" y="723900"/>
                  <a:pt x="533400" y="694049"/>
                  <a:pt x="533400" y="657225"/>
                </a:cubicBezTo>
                <a:lnTo>
                  <a:pt x="533400" y="533400"/>
                </a:lnTo>
                <a:lnTo>
                  <a:pt x="657225" y="533400"/>
                </a:lnTo>
                <a:cubicBezTo>
                  <a:pt x="694049" y="533400"/>
                  <a:pt x="723900" y="503549"/>
                  <a:pt x="723900" y="466725"/>
                </a:cubicBezTo>
                <a:lnTo>
                  <a:pt x="723900" y="66675"/>
                </a:lnTo>
                <a:cubicBezTo>
                  <a:pt x="723900" y="29851"/>
                  <a:pt x="694049" y="0"/>
                  <a:pt x="657225" y="0"/>
                </a:cubicBezTo>
                <a:close/>
                <a:moveTo>
                  <a:pt x="476250" y="657225"/>
                </a:moveTo>
                <a:cubicBezTo>
                  <a:pt x="476250" y="662486"/>
                  <a:pt x="471986" y="666750"/>
                  <a:pt x="466725" y="666750"/>
                </a:cubicBezTo>
                <a:lnTo>
                  <a:pt x="66675" y="666750"/>
                </a:lnTo>
                <a:cubicBezTo>
                  <a:pt x="61414" y="666750"/>
                  <a:pt x="57150" y="662486"/>
                  <a:pt x="57150" y="657225"/>
                </a:cubicBezTo>
                <a:lnTo>
                  <a:pt x="57150" y="257175"/>
                </a:lnTo>
                <a:cubicBezTo>
                  <a:pt x="57150" y="251915"/>
                  <a:pt x="61414" y="247650"/>
                  <a:pt x="66675" y="247650"/>
                </a:cubicBezTo>
                <a:lnTo>
                  <a:pt x="190500" y="247650"/>
                </a:lnTo>
                <a:lnTo>
                  <a:pt x="190500" y="466725"/>
                </a:lnTo>
                <a:cubicBezTo>
                  <a:pt x="190500" y="503549"/>
                  <a:pt x="220351" y="533400"/>
                  <a:pt x="257175" y="533400"/>
                </a:cubicBezTo>
                <a:lnTo>
                  <a:pt x="476250" y="533400"/>
                </a:lnTo>
                <a:close/>
              </a:path>
            </a:pathLst>
          </a:custGeom>
          <a:solidFill>
            <a:schemeClr val="bg1"/>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pic>
        <p:nvPicPr>
          <p:cNvPr id="4" name="Picture 3">
            <a:extLst>
              <a:ext uri="{FF2B5EF4-FFF2-40B4-BE49-F238E27FC236}">
                <a16:creationId xmlns:a16="http://schemas.microsoft.com/office/drawing/2014/main" id="{018E7AD1-EF35-4B22-BAE1-2EF83B4696F9}"/>
              </a:ext>
            </a:extLst>
          </p:cNvPr>
          <p:cNvPicPr>
            <a:picLocks noChangeAspect="1"/>
          </p:cNvPicPr>
          <p:nvPr/>
        </p:nvPicPr>
        <p:blipFill rotWithShape="1">
          <a:blip r:embed="rId7"/>
          <a:srcRect t="36794" r="19982"/>
          <a:stretch/>
        </p:blipFill>
        <p:spPr>
          <a:xfrm>
            <a:off x="443694" y="1699396"/>
            <a:ext cx="6127699" cy="4398364"/>
          </a:xfrm>
          <a:prstGeom prst="rect">
            <a:avLst/>
          </a:prstGeom>
        </p:spPr>
      </p:pic>
      <p:grpSp>
        <p:nvGrpSpPr>
          <p:cNvPr id="6" name="Group 5">
            <a:extLst>
              <a:ext uri="{FF2B5EF4-FFF2-40B4-BE49-F238E27FC236}">
                <a16:creationId xmlns:a16="http://schemas.microsoft.com/office/drawing/2014/main" id="{93948856-6A63-416C-90D1-3FEA8735A291}"/>
              </a:ext>
            </a:extLst>
          </p:cNvPr>
          <p:cNvGrpSpPr/>
          <p:nvPr/>
        </p:nvGrpSpPr>
        <p:grpSpPr>
          <a:xfrm>
            <a:off x="6715051" y="2845711"/>
            <a:ext cx="5176912" cy="1804143"/>
            <a:chOff x="5116040" y="1917244"/>
            <a:chExt cx="4958208" cy="1804143"/>
          </a:xfrm>
        </p:grpSpPr>
        <p:sp>
          <p:nvSpPr>
            <p:cNvPr id="12" name="TextBox 11">
              <a:extLst>
                <a:ext uri="{FF2B5EF4-FFF2-40B4-BE49-F238E27FC236}">
                  <a16:creationId xmlns:a16="http://schemas.microsoft.com/office/drawing/2014/main" id="{079A7271-5F15-440E-824E-EE0574E08C97}"/>
                </a:ext>
              </a:extLst>
            </p:cNvPr>
            <p:cNvSpPr txBox="1"/>
            <p:nvPr/>
          </p:nvSpPr>
          <p:spPr>
            <a:xfrm>
              <a:off x="5116041" y="1917244"/>
              <a:ext cx="4958207" cy="338554"/>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600" b="1" i="0" dirty="0">
                  <a:solidFill>
                    <a:srgbClr val="111111"/>
                  </a:solidFill>
                  <a:effectLst/>
                </a:rPr>
                <a:t>Accuracy: (137 + 49) / 230 = 80.9%</a:t>
              </a:r>
              <a:endParaRPr lang="en-US" sz="1600" b="1" dirty="0">
                <a:solidFill>
                  <a:srgbClr val="111111"/>
                </a:solidFill>
              </a:endParaRPr>
            </a:p>
          </p:txBody>
        </p:sp>
        <p:sp>
          <p:nvSpPr>
            <p:cNvPr id="13" name="TextBox 12">
              <a:extLst>
                <a:ext uri="{FF2B5EF4-FFF2-40B4-BE49-F238E27FC236}">
                  <a16:creationId xmlns:a16="http://schemas.microsoft.com/office/drawing/2014/main" id="{A4F2CD21-F4AA-40A1-8583-135D1992C176}"/>
                </a:ext>
              </a:extLst>
            </p:cNvPr>
            <p:cNvSpPr txBox="1"/>
            <p:nvPr/>
          </p:nvSpPr>
          <p:spPr>
            <a:xfrm>
              <a:off x="5116040" y="2391125"/>
              <a:ext cx="4958207" cy="58477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600" i="0" dirty="0">
                  <a:solidFill>
                    <a:srgbClr val="111111"/>
                  </a:solidFill>
                  <a:effectLst/>
                </a:rPr>
                <a:t>Initial value of K was set to 28 which is the square root of total number of observations = 768</a:t>
              </a:r>
            </a:p>
          </p:txBody>
        </p:sp>
        <p:sp>
          <p:nvSpPr>
            <p:cNvPr id="14" name="TextBox 13">
              <a:extLst>
                <a:ext uri="{FF2B5EF4-FFF2-40B4-BE49-F238E27FC236}">
                  <a16:creationId xmlns:a16="http://schemas.microsoft.com/office/drawing/2014/main" id="{B31C9AC3-C1DA-4895-9350-BCFCDA28789A}"/>
                </a:ext>
              </a:extLst>
            </p:cNvPr>
            <p:cNvSpPr txBox="1"/>
            <p:nvPr/>
          </p:nvSpPr>
          <p:spPr>
            <a:xfrm>
              <a:off x="5116040" y="3136612"/>
              <a:ext cx="4958207" cy="584775"/>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600" i="0" dirty="0">
                  <a:solidFill>
                    <a:srgbClr val="111111"/>
                  </a:solidFill>
                  <a:effectLst/>
                </a:rPr>
                <a:t>Initial value of K was set to 28 which is the square root of total number of observations = 768</a:t>
              </a:r>
            </a:p>
          </p:txBody>
        </p:sp>
      </p:grpSp>
    </p:spTree>
    <p:extLst>
      <p:ext uri="{BB962C8B-B14F-4D97-AF65-F5344CB8AC3E}">
        <p14:creationId xmlns:p14="http://schemas.microsoft.com/office/powerpoint/2010/main" val="303912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728DAF-FDA7-4ED9-B77A-55D33CDDFA35}"/>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2" y="0"/>
            <a:ext cx="12192001" cy="6858000"/>
          </a:xfrm>
          <a:prstGeom prst="rect">
            <a:avLst/>
          </a:prstGeom>
        </p:spPr>
      </p:pic>
      <p:sp>
        <p:nvSpPr>
          <p:cNvPr id="2" name="TextBox 1">
            <a:extLst>
              <a:ext uri="{FF2B5EF4-FFF2-40B4-BE49-F238E27FC236}">
                <a16:creationId xmlns:a16="http://schemas.microsoft.com/office/drawing/2014/main" id="{AD0A5A8A-A7D6-4F36-9407-A5A2CB6D0980}"/>
              </a:ext>
            </a:extLst>
          </p:cNvPr>
          <p:cNvSpPr txBox="1"/>
          <p:nvPr/>
        </p:nvSpPr>
        <p:spPr>
          <a:xfrm>
            <a:off x="468922" y="1139482"/>
            <a:ext cx="3896750" cy="923330"/>
          </a:xfrm>
          <a:prstGeom prst="rect">
            <a:avLst/>
          </a:prstGeom>
          <a:noFill/>
        </p:spPr>
        <p:txBody>
          <a:bodyPr wrap="square" rtlCol="0">
            <a:spAutoFit/>
          </a:bodyPr>
          <a:lstStyle/>
          <a:p>
            <a:r>
              <a:rPr lang="en-US" sz="5400" b="1" dirty="0">
                <a:solidFill>
                  <a:schemeClr val="bg1"/>
                </a:solidFill>
              </a:rPr>
              <a:t>Thank You</a:t>
            </a:r>
          </a:p>
        </p:txBody>
      </p:sp>
      <p:sp>
        <p:nvSpPr>
          <p:cNvPr id="7" name="TextBox 6">
            <a:extLst>
              <a:ext uri="{FF2B5EF4-FFF2-40B4-BE49-F238E27FC236}">
                <a16:creationId xmlns:a16="http://schemas.microsoft.com/office/drawing/2014/main" id="{7666A7F7-963E-4428-9CD0-68D8AB7ADA3E}"/>
              </a:ext>
            </a:extLst>
          </p:cNvPr>
          <p:cNvSpPr txBox="1"/>
          <p:nvPr/>
        </p:nvSpPr>
        <p:spPr>
          <a:xfrm>
            <a:off x="468922" y="2228671"/>
            <a:ext cx="5627076" cy="1384995"/>
          </a:xfrm>
          <a:prstGeom prst="rect">
            <a:avLst/>
          </a:prstGeom>
          <a:noFill/>
        </p:spPr>
        <p:txBody>
          <a:bodyPr wrap="square" rtlCol="0">
            <a:spAutoFit/>
          </a:bodyPr>
          <a:lstStyle/>
          <a:p>
            <a:r>
              <a:rPr lang="en-US" sz="2800" dirty="0">
                <a:solidFill>
                  <a:schemeClr val="bg1"/>
                </a:solidFill>
              </a:rPr>
              <a:t>Nikhil Agarwal</a:t>
            </a:r>
          </a:p>
          <a:p>
            <a:r>
              <a:rPr lang="en-US" sz="2800" dirty="0">
                <a:solidFill>
                  <a:schemeClr val="bg1"/>
                </a:solidFill>
              </a:rPr>
              <a:t>MS BA Student at UC</a:t>
            </a:r>
          </a:p>
          <a:p>
            <a:r>
              <a:rPr lang="en-US" sz="2800" dirty="0">
                <a:solidFill>
                  <a:schemeClr val="bg1"/>
                </a:solidFill>
              </a:rPr>
              <a:t>agarwanh@mail.uc.edu</a:t>
            </a:r>
          </a:p>
        </p:txBody>
      </p:sp>
    </p:spTree>
    <p:custDataLst>
      <p:tags r:id="rId1"/>
    </p:custDataLst>
    <p:extLst>
      <p:ext uri="{BB962C8B-B14F-4D97-AF65-F5344CB8AC3E}">
        <p14:creationId xmlns:p14="http://schemas.microsoft.com/office/powerpoint/2010/main" val="1680055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2"/>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en-IN" sz="1200" b="1" dirty="0">
              <a:latin typeface="Calibri" panose="020F0502020204030204" pitchFamily="34" charset="0"/>
              <a:sym typeface="Calibri" panose="020F0502020204030204" pitchFamily="34" charset="0"/>
            </a:endParaRPr>
          </a:p>
        </p:txBody>
      </p:sp>
      <p:sp>
        <p:nvSpPr>
          <p:cNvPr id="6" name="Rectangle 5"/>
          <p:cNvSpPr/>
          <p:nvPr/>
        </p:nvSpPr>
        <p:spPr>
          <a:xfrm>
            <a:off x="300038" y="805956"/>
            <a:ext cx="11582399" cy="5527429"/>
          </a:xfrm>
          <a:prstGeom prst="rect">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204089" y="167384"/>
            <a:ext cx="9783822" cy="461665"/>
          </a:xfrm>
          <a:prstGeom prst="rect">
            <a:avLst/>
          </a:prstGeom>
        </p:spPr>
        <p:txBody>
          <a:bodyPr wrap="square">
            <a:spAutoFit/>
          </a:bodyPr>
          <a:lstStyle/>
          <a:p>
            <a:pPr algn="ctr"/>
            <a:r>
              <a:rPr lang="en-US" sz="2400" b="1" dirty="0">
                <a:latin typeface="Myriad Pro" panose="020B0503030403020204" pitchFamily="34" charset="0"/>
              </a:rPr>
              <a:t>DIABETES SNAPSHOT</a:t>
            </a:r>
          </a:p>
        </p:txBody>
      </p:sp>
      <p:sp>
        <p:nvSpPr>
          <p:cNvPr id="29" name="TextBox 28"/>
          <p:cNvSpPr txBox="1"/>
          <p:nvPr/>
        </p:nvSpPr>
        <p:spPr>
          <a:xfrm>
            <a:off x="300038" y="6455832"/>
            <a:ext cx="11591925" cy="246221"/>
          </a:xfrm>
          <a:prstGeom prst="rect">
            <a:avLst/>
          </a:prstGeom>
          <a:noFill/>
        </p:spPr>
        <p:txBody>
          <a:bodyPr wrap="square" rtlCol="0" anchor="ctr">
            <a:spAutoFit/>
          </a:bodyPr>
          <a:lstStyle/>
          <a:p>
            <a:r>
              <a:rPr lang="en-US" sz="1000" i="1" dirty="0">
                <a:solidFill>
                  <a:schemeClr val="bg1">
                    <a:lumMod val="50000"/>
                  </a:schemeClr>
                </a:solidFill>
              </a:rPr>
              <a:t>Source: WebMD, CDC</a:t>
            </a:r>
            <a:endParaRPr lang="en-IN" sz="1000" i="1" dirty="0">
              <a:solidFill>
                <a:schemeClr val="bg1">
                  <a:lumMod val="50000"/>
                </a:schemeClr>
              </a:solidFill>
            </a:endParaRPr>
          </a:p>
        </p:txBody>
      </p:sp>
      <p:cxnSp>
        <p:nvCxnSpPr>
          <p:cNvPr id="159" name="Straight Connector 158"/>
          <p:cNvCxnSpPr/>
          <p:nvPr/>
        </p:nvCxnSpPr>
        <p:spPr>
          <a:xfrm flipH="1" flipV="1">
            <a:off x="305005" y="2575617"/>
            <a:ext cx="11572465" cy="1490"/>
          </a:xfrm>
          <a:prstGeom prst="line">
            <a:avLst/>
          </a:prstGeom>
          <a:ln w="31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H="1" flipV="1">
            <a:off x="305005" y="4722908"/>
            <a:ext cx="11572465" cy="1490"/>
          </a:xfrm>
          <a:prstGeom prst="line">
            <a:avLst/>
          </a:prstGeom>
          <a:ln w="3175">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64" name="Chord 163"/>
          <p:cNvSpPr/>
          <p:nvPr/>
        </p:nvSpPr>
        <p:spPr>
          <a:xfrm rot="16200000" flipH="1">
            <a:off x="-1842294" y="1658333"/>
            <a:ext cx="4255635" cy="3783770"/>
          </a:xfrm>
          <a:prstGeom prst="chord">
            <a:avLst>
              <a:gd name="adj1" fmla="val 61751"/>
              <a:gd name="adj2" fmla="val 10741161"/>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424794" y="1192620"/>
            <a:ext cx="1170432" cy="1170432"/>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5" name="TextBox 194"/>
          <p:cNvSpPr txBox="1"/>
          <p:nvPr/>
        </p:nvSpPr>
        <p:spPr>
          <a:xfrm>
            <a:off x="294077" y="1487933"/>
            <a:ext cx="1486378" cy="584775"/>
          </a:xfrm>
          <a:prstGeom prst="rect">
            <a:avLst/>
          </a:prstGeom>
          <a:noFill/>
        </p:spPr>
        <p:txBody>
          <a:bodyPr wrap="square" rtlCol="0">
            <a:spAutoFit/>
          </a:bodyPr>
          <a:lstStyle/>
          <a:p>
            <a:pPr algn="ctr"/>
            <a:r>
              <a:rPr lang="en-US" sz="1600" b="1" dirty="0">
                <a:solidFill>
                  <a:schemeClr val="accent6">
                    <a:lumMod val="50000"/>
                  </a:schemeClr>
                </a:solidFill>
              </a:rPr>
              <a:t>DIABETES</a:t>
            </a:r>
          </a:p>
          <a:p>
            <a:pPr algn="ctr"/>
            <a:r>
              <a:rPr lang="en-US" sz="1600" b="1" dirty="0">
                <a:solidFill>
                  <a:schemeClr val="accent6">
                    <a:lumMod val="50000"/>
                  </a:schemeClr>
                </a:solidFill>
              </a:rPr>
              <a:t>OVERVIEW</a:t>
            </a:r>
          </a:p>
        </p:txBody>
      </p:sp>
      <p:sp>
        <p:nvSpPr>
          <p:cNvPr id="197" name="Oval 196"/>
          <p:cNvSpPr/>
          <p:nvPr/>
        </p:nvSpPr>
        <p:spPr>
          <a:xfrm>
            <a:off x="1432366" y="3059698"/>
            <a:ext cx="1170432" cy="1170432"/>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8" name="TextBox 197"/>
          <p:cNvSpPr txBox="1"/>
          <p:nvPr/>
        </p:nvSpPr>
        <p:spPr>
          <a:xfrm>
            <a:off x="1301528" y="3411271"/>
            <a:ext cx="1486378" cy="584775"/>
          </a:xfrm>
          <a:prstGeom prst="rect">
            <a:avLst/>
          </a:prstGeom>
          <a:noFill/>
        </p:spPr>
        <p:txBody>
          <a:bodyPr wrap="square" rtlCol="0">
            <a:spAutoFit/>
          </a:bodyPr>
          <a:lstStyle/>
          <a:p>
            <a:pPr algn="ctr"/>
            <a:r>
              <a:rPr lang="en-US" sz="1600" b="1" dirty="0">
                <a:solidFill>
                  <a:schemeClr val="accent1">
                    <a:lumMod val="75000"/>
                  </a:schemeClr>
                </a:solidFill>
              </a:rPr>
              <a:t>DIABETES in the USA</a:t>
            </a:r>
          </a:p>
        </p:txBody>
      </p:sp>
      <p:sp>
        <p:nvSpPr>
          <p:cNvPr id="200" name="Oval 199"/>
          <p:cNvSpPr/>
          <p:nvPr/>
        </p:nvSpPr>
        <p:spPr>
          <a:xfrm>
            <a:off x="424794" y="4814934"/>
            <a:ext cx="1170432" cy="1170432"/>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1" name="TextBox 200"/>
          <p:cNvSpPr txBox="1"/>
          <p:nvPr/>
        </p:nvSpPr>
        <p:spPr>
          <a:xfrm>
            <a:off x="309030" y="4972683"/>
            <a:ext cx="1486378" cy="830997"/>
          </a:xfrm>
          <a:prstGeom prst="rect">
            <a:avLst/>
          </a:prstGeom>
          <a:noFill/>
        </p:spPr>
        <p:txBody>
          <a:bodyPr wrap="square" rtlCol="0">
            <a:spAutoFit/>
          </a:bodyPr>
          <a:lstStyle/>
          <a:p>
            <a:pPr algn="ctr"/>
            <a:r>
              <a:rPr lang="en-US" sz="1600" b="1" dirty="0">
                <a:solidFill>
                  <a:schemeClr val="accent2">
                    <a:lumMod val="50000"/>
                  </a:schemeClr>
                </a:solidFill>
              </a:rPr>
              <a:t>COMMON TYPES OF DIABETES</a:t>
            </a:r>
            <a:endParaRPr lang="en-US" sz="1600" b="1" baseline="30000" dirty="0">
              <a:solidFill>
                <a:schemeClr val="accent2">
                  <a:lumMod val="50000"/>
                </a:schemeClr>
              </a:solidFill>
            </a:endParaRPr>
          </a:p>
        </p:txBody>
      </p:sp>
      <p:sp>
        <p:nvSpPr>
          <p:cNvPr id="199" name="TextBox 198">
            <a:extLst>
              <a:ext uri="{FF2B5EF4-FFF2-40B4-BE49-F238E27FC236}">
                <a16:creationId xmlns:a16="http://schemas.microsoft.com/office/drawing/2014/main" id="{F37D0F48-788F-44D2-99AA-B1F902BFB50A}"/>
              </a:ext>
            </a:extLst>
          </p:cNvPr>
          <p:cNvSpPr txBox="1"/>
          <p:nvPr/>
        </p:nvSpPr>
        <p:spPr>
          <a:xfrm>
            <a:off x="2297653" y="989617"/>
            <a:ext cx="9395255" cy="830997"/>
          </a:xfrm>
          <a:prstGeom prst="rect">
            <a:avLst/>
          </a:prstGeom>
          <a:noFill/>
        </p:spPr>
        <p:txBody>
          <a:bodyPr wrap="square" rtlCol="0">
            <a:spAutoFit/>
          </a:bodyPr>
          <a:lstStyle/>
          <a:p>
            <a:pPr algn="ctr"/>
            <a:r>
              <a:rPr lang="en-US" sz="1600" dirty="0">
                <a:solidFill>
                  <a:schemeClr val="accent6">
                    <a:lumMod val="50000"/>
                  </a:schemeClr>
                </a:solidFill>
              </a:rPr>
              <a:t>According to WebMD, Diabetes is a disease that involve problems with the hormone insulin produced by Pancreas. Diabetes can occur when the pancreas produces very little or no insulin, or when the body does not respond appropriately to insulin</a:t>
            </a:r>
          </a:p>
        </p:txBody>
      </p:sp>
      <p:sp>
        <p:nvSpPr>
          <p:cNvPr id="202" name="TextBox 201">
            <a:extLst>
              <a:ext uri="{FF2B5EF4-FFF2-40B4-BE49-F238E27FC236}">
                <a16:creationId xmlns:a16="http://schemas.microsoft.com/office/drawing/2014/main" id="{812BA715-7376-49F1-96F2-8F402A010ACF}"/>
              </a:ext>
            </a:extLst>
          </p:cNvPr>
          <p:cNvSpPr txBox="1"/>
          <p:nvPr/>
        </p:nvSpPr>
        <p:spPr>
          <a:xfrm>
            <a:off x="2413498" y="1900318"/>
            <a:ext cx="9317758" cy="584775"/>
          </a:xfrm>
          <a:prstGeom prst="rect">
            <a:avLst/>
          </a:prstGeom>
          <a:noFill/>
        </p:spPr>
        <p:txBody>
          <a:bodyPr wrap="square" rtlCol="0">
            <a:spAutoFit/>
          </a:bodyPr>
          <a:lstStyle/>
          <a:p>
            <a:pPr algn="ctr"/>
            <a:r>
              <a:rPr lang="en-US" sz="1600" dirty="0">
                <a:solidFill>
                  <a:schemeClr val="accent6">
                    <a:lumMod val="50000"/>
                  </a:schemeClr>
                </a:solidFill>
              </a:rPr>
              <a:t>As of Apr 2021, there is no permanent cure for Diabetes and the patients need to manage their disease to remain healthy</a:t>
            </a:r>
          </a:p>
        </p:txBody>
      </p:sp>
      <p:sp>
        <p:nvSpPr>
          <p:cNvPr id="205" name="TextBox 204">
            <a:extLst>
              <a:ext uri="{FF2B5EF4-FFF2-40B4-BE49-F238E27FC236}">
                <a16:creationId xmlns:a16="http://schemas.microsoft.com/office/drawing/2014/main" id="{FF1D6DE7-4C33-4C7D-9E0C-859DD702C8B1}"/>
              </a:ext>
            </a:extLst>
          </p:cNvPr>
          <p:cNvSpPr txBox="1"/>
          <p:nvPr/>
        </p:nvSpPr>
        <p:spPr>
          <a:xfrm>
            <a:off x="2940258" y="2680924"/>
            <a:ext cx="3301075" cy="338554"/>
          </a:xfrm>
          <a:prstGeom prst="rect">
            <a:avLst/>
          </a:prstGeom>
          <a:noFill/>
        </p:spPr>
        <p:txBody>
          <a:bodyPr wrap="square" rtlCol="0">
            <a:spAutoFit/>
          </a:bodyPr>
          <a:lstStyle/>
          <a:p>
            <a:pPr algn="ctr"/>
            <a:r>
              <a:rPr lang="en-US" sz="1600" b="1" dirty="0">
                <a:solidFill>
                  <a:schemeClr val="accent1"/>
                </a:solidFill>
              </a:rPr>
              <a:t>Patient Population</a:t>
            </a:r>
          </a:p>
        </p:txBody>
      </p:sp>
      <p:sp>
        <p:nvSpPr>
          <p:cNvPr id="206" name="TextBox 205">
            <a:extLst>
              <a:ext uri="{FF2B5EF4-FFF2-40B4-BE49-F238E27FC236}">
                <a16:creationId xmlns:a16="http://schemas.microsoft.com/office/drawing/2014/main" id="{D90EE867-CD15-4CDC-9C12-158898B7336E}"/>
              </a:ext>
            </a:extLst>
          </p:cNvPr>
          <p:cNvSpPr txBox="1"/>
          <p:nvPr/>
        </p:nvSpPr>
        <p:spPr>
          <a:xfrm>
            <a:off x="2749671" y="3024504"/>
            <a:ext cx="3741210" cy="584775"/>
          </a:xfrm>
          <a:prstGeom prst="rect">
            <a:avLst/>
          </a:prstGeom>
          <a:noFill/>
        </p:spPr>
        <p:txBody>
          <a:bodyPr wrap="square" rtlCol="0">
            <a:spAutoFit/>
          </a:bodyPr>
          <a:lstStyle/>
          <a:p>
            <a:pPr algn="ctr"/>
            <a:r>
              <a:rPr lang="en-US" sz="1600" i="1" dirty="0"/>
              <a:t>In 2018, 34.2 Million people had diabetes in the USA (around 10% of population)</a:t>
            </a:r>
          </a:p>
        </p:txBody>
      </p:sp>
      <p:grpSp>
        <p:nvGrpSpPr>
          <p:cNvPr id="24" name="Group 23">
            <a:extLst>
              <a:ext uri="{FF2B5EF4-FFF2-40B4-BE49-F238E27FC236}">
                <a16:creationId xmlns:a16="http://schemas.microsoft.com/office/drawing/2014/main" id="{FB6BD334-609D-45F4-B038-B9C640EAD09B}"/>
              </a:ext>
            </a:extLst>
          </p:cNvPr>
          <p:cNvGrpSpPr/>
          <p:nvPr/>
        </p:nvGrpSpPr>
        <p:grpSpPr>
          <a:xfrm>
            <a:off x="3736021" y="3754541"/>
            <a:ext cx="1157885" cy="299423"/>
            <a:chOff x="3147262" y="3749185"/>
            <a:chExt cx="2256390" cy="641838"/>
          </a:xfrm>
        </p:grpSpPr>
        <p:pic>
          <p:nvPicPr>
            <p:cNvPr id="10" name="Graphic 9" descr="Man with solid fill">
              <a:extLst>
                <a:ext uri="{FF2B5EF4-FFF2-40B4-BE49-F238E27FC236}">
                  <a16:creationId xmlns:a16="http://schemas.microsoft.com/office/drawing/2014/main" id="{0F9B1128-047F-4449-8710-A2FAB026515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47262" y="3749185"/>
              <a:ext cx="624548" cy="624548"/>
            </a:xfrm>
            <a:prstGeom prst="rect">
              <a:avLst/>
            </a:prstGeom>
          </p:spPr>
        </p:pic>
        <p:pic>
          <p:nvPicPr>
            <p:cNvPr id="23" name="Graphic 22" descr="Woman with solid fill">
              <a:extLst>
                <a:ext uri="{FF2B5EF4-FFF2-40B4-BE49-F238E27FC236}">
                  <a16:creationId xmlns:a16="http://schemas.microsoft.com/office/drawing/2014/main" id="{F3CD4286-96FD-49CC-8CF7-46082A7FEC7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555223" y="3763337"/>
              <a:ext cx="624548" cy="624548"/>
            </a:xfrm>
            <a:prstGeom prst="rect">
              <a:avLst/>
            </a:prstGeom>
          </p:spPr>
        </p:pic>
        <p:pic>
          <p:nvPicPr>
            <p:cNvPr id="214" name="Graphic 213" descr="Woman with solid fill">
              <a:extLst>
                <a:ext uri="{FF2B5EF4-FFF2-40B4-BE49-F238E27FC236}">
                  <a16:creationId xmlns:a16="http://schemas.microsoft.com/office/drawing/2014/main" id="{0CD3FF34-5938-4A79-929C-E3182A98211A}"/>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63183" y="3766473"/>
              <a:ext cx="624548" cy="624550"/>
            </a:xfrm>
            <a:prstGeom prst="rect">
              <a:avLst/>
            </a:prstGeom>
          </p:spPr>
        </p:pic>
        <p:pic>
          <p:nvPicPr>
            <p:cNvPr id="216" name="Graphic 215" descr="Man with solid fill">
              <a:extLst>
                <a:ext uri="{FF2B5EF4-FFF2-40B4-BE49-F238E27FC236}">
                  <a16:creationId xmlns:a16="http://schemas.microsoft.com/office/drawing/2014/main" id="{D2E99438-E365-4988-A7ED-4D7CB3CD085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71145" y="3749185"/>
              <a:ext cx="624548" cy="624548"/>
            </a:xfrm>
            <a:prstGeom prst="rect">
              <a:avLst/>
            </a:prstGeom>
          </p:spPr>
        </p:pic>
        <p:pic>
          <p:nvPicPr>
            <p:cNvPr id="245" name="Graphic 244" descr="Man with solid fill">
              <a:extLst>
                <a:ext uri="{FF2B5EF4-FFF2-40B4-BE49-F238E27FC236}">
                  <a16:creationId xmlns:a16="http://schemas.microsoft.com/office/drawing/2014/main" id="{02A2B481-E1AA-42F2-977C-1043DD572D8D}"/>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79104" y="3749185"/>
              <a:ext cx="624548" cy="624548"/>
            </a:xfrm>
            <a:prstGeom prst="rect">
              <a:avLst/>
            </a:prstGeom>
          </p:spPr>
        </p:pic>
      </p:grpSp>
      <p:sp>
        <p:nvSpPr>
          <p:cNvPr id="246" name="TextBox 245">
            <a:extLst>
              <a:ext uri="{FF2B5EF4-FFF2-40B4-BE49-F238E27FC236}">
                <a16:creationId xmlns:a16="http://schemas.microsoft.com/office/drawing/2014/main" id="{287A300F-235F-46F8-83A4-843490AD5D0F}"/>
              </a:ext>
            </a:extLst>
          </p:cNvPr>
          <p:cNvSpPr txBox="1"/>
          <p:nvPr/>
        </p:nvSpPr>
        <p:spPr>
          <a:xfrm>
            <a:off x="2368331" y="4106781"/>
            <a:ext cx="4660596" cy="338554"/>
          </a:xfrm>
          <a:prstGeom prst="rect">
            <a:avLst/>
          </a:prstGeom>
          <a:noFill/>
        </p:spPr>
        <p:txBody>
          <a:bodyPr wrap="square" rtlCol="0">
            <a:spAutoFit/>
          </a:bodyPr>
          <a:lstStyle/>
          <a:p>
            <a:pPr algn="ctr"/>
            <a:r>
              <a:rPr lang="en-US" sz="1600" i="1" dirty="0"/>
              <a:t>1 in 5 people don’t know that they have diabetes</a:t>
            </a:r>
          </a:p>
        </p:txBody>
      </p:sp>
      <p:sp>
        <p:nvSpPr>
          <p:cNvPr id="247" name="TextBox 246">
            <a:extLst>
              <a:ext uri="{FF2B5EF4-FFF2-40B4-BE49-F238E27FC236}">
                <a16:creationId xmlns:a16="http://schemas.microsoft.com/office/drawing/2014/main" id="{AF3432A0-C0F5-4E7C-B8D8-21FA74937941}"/>
              </a:ext>
            </a:extLst>
          </p:cNvPr>
          <p:cNvSpPr txBox="1"/>
          <p:nvPr/>
        </p:nvSpPr>
        <p:spPr>
          <a:xfrm>
            <a:off x="7940103" y="2652980"/>
            <a:ext cx="3301075" cy="338554"/>
          </a:xfrm>
          <a:prstGeom prst="rect">
            <a:avLst/>
          </a:prstGeom>
          <a:noFill/>
        </p:spPr>
        <p:txBody>
          <a:bodyPr wrap="square" rtlCol="0">
            <a:spAutoFit/>
          </a:bodyPr>
          <a:lstStyle/>
          <a:p>
            <a:pPr algn="ctr"/>
            <a:r>
              <a:rPr lang="en-US" sz="1600" b="1" dirty="0">
                <a:solidFill>
                  <a:schemeClr val="accent1"/>
                </a:solidFill>
              </a:rPr>
              <a:t>Cost Associated with Diabetes</a:t>
            </a:r>
          </a:p>
        </p:txBody>
      </p:sp>
      <p:pic>
        <p:nvPicPr>
          <p:cNvPr id="26" name="Graphic 25" descr="Coins outline">
            <a:extLst>
              <a:ext uri="{FF2B5EF4-FFF2-40B4-BE49-F238E27FC236}">
                <a16:creationId xmlns:a16="http://schemas.microsoft.com/office/drawing/2014/main" id="{180AD20D-5F2E-4C5E-BF88-4C2027CE5F7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56482" y="2883696"/>
            <a:ext cx="469232" cy="469232"/>
          </a:xfrm>
          <a:prstGeom prst="rect">
            <a:avLst/>
          </a:prstGeom>
        </p:spPr>
      </p:pic>
      <p:sp>
        <p:nvSpPr>
          <p:cNvPr id="248" name="TextBox 247">
            <a:extLst>
              <a:ext uri="{FF2B5EF4-FFF2-40B4-BE49-F238E27FC236}">
                <a16:creationId xmlns:a16="http://schemas.microsoft.com/office/drawing/2014/main" id="{B7F93E5D-91B6-4B50-ADCE-483467C21398}"/>
              </a:ext>
            </a:extLst>
          </p:cNvPr>
          <p:cNvSpPr txBox="1"/>
          <p:nvPr/>
        </p:nvSpPr>
        <p:spPr>
          <a:xfrm>
            <a:off x="6665535" y="3265243"/>
            <a:ext cx="1680749" cy="338554"/>
          </a:xfrm>
          <a:prstGeom prst="rect">
            <a:avLst/>
          </a:prstGeom>
          <a:noFill/>
        </p:spPr>
        <p:txBody>
          <a:bodyPr wrap="square" rtlCol="0">
            <a:spAutoFit/>
          </a:bodyPr>
          <a:lstStyle/>
          <a:p>
            <a:pPr algn="ctr"/>
            <a:r>
              <a:rPr lang="en-US" sz="1600" b="1" dirty="0"/>
              <a:t>US$ 327 MM</a:t>
            </a:r>
          </a:p>
        </p:txBody>
      </p:sp>
      <p:sp>
        <p:nvSpPr>
          <p:cNvPr id="250" name="TextBox 249">
            <a:extLst>
              <a:ext uri="{FF2B5EF4-FFF2-40B4-BE49-F238E27FC236}">
                <a16:creationId xmlns:a16="http://schemas.microsoft.com/office/drawing/2014/main" id="{788C3F41-24DB-4A8F-8EF0-19D697BDDB3C}"/>
              </a:ext>
            </a:extLst>
          </p:cNvPr>
          <p:cNvSpPr txBox="1"/>
          <p:nvPr/>
        </p:nvSpPr>
        <p:spPr>
          <a:xfrm>
            <a:off x="7870335" y="2996127"/>
            <a:ext cx="3873565" cy="584775"/>
          </a:xfrm>
          <a:prstGeom prst="rect">
            <a:avLst/>
          </a:prstGeom>
          <a:noFill/>
        </p:spPr>
        <p:txBody>
          <a:bodyPr wrap="square" rtlCol="0">
            <a:spAutoFit/>
          </a:bodyPr>
          <a:lstStyle/>
          <a:p>
            <a:pPr algn="ctr"/>
            <a:r>
              <a:rPr lang="en-US" sz="1600" i="1" dirty="0"/>
              <a:t>Total medical costs and lost work and wages for people with diagnosed diabetes</a:t>
            </a:r>
          </a:p>
        </p:txBody>
      </p:sp>
      <p:grpSp>
        <p:nvGrpSpPr>
          <p:cNvPr id="52" name="Group 51">
            <a:extLst>
              <a:ext uri="{FF2B5EF4-FFF2-40B4-BE49-F238E27FC236}">
                <a16:creationId xmlns:a16="http://schemas.microsoft.com/office/drawing/2014/main" id="{FE9E250F-2FA5-490F-B787-34A7FCE11904}"/>
              </a:ext>
            </a:extLst>
          </p:cNvPr>
          <p:cNvGrpSpPr/>
          <p:nvPr/>
        </p:nvGrpSpPr>
        <p:grpSpPr>
          <a:xfrm>
            <a:off x="8441068" y="3696585"/>
            <a:ext cx="1962763" cy="362150"/>
            <a:chOff x="8478867" y="3850689"/>
            <a:chExt cx="2612437" cy="530223"/>
          </a:xfrm>
        </p:grpSpPr>
        <p:pic>
          <p:nvPicPr>
            <p:cNvPr id="30" name="Graphic 29" descr="Blind with solid fill">
              <a:extLst>
                <a:ext uri="{FF2B5EF4-FFF2-40B4-BE49-F238E27FC236}">
                  <a16:creationId xmlns:a16="http://schemas.microsoft.com/office/drawing/2014/main" id="{2F009C18-7CCA-4152-8F41-093D12160BB0}"/>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966012" y="3850689"/>
              <a:ext cx="516155" cy="516155"/>
            </a:xfrm>
            <a:prstGeom prst="rect">
              <a:avLst/>
            </a:prstGeom>
          </p:spPr>
        </p:pic>
        <p:pic>
          <p:nvPicPr>
            <p:cNvPr id="40" name="Graphic 39" descr="Kidneys with solid fill">
              <a:extLst>
                <a:ext uri="{FF2B5EF4-FFF2-40B4-BE49-F238E27FC236}">
                  <a16:creationId xmlns:a16="http://schemas.microsoft.com/office/drawing/2014/main" id="{5E020971-0A5C-403F-BA64-E508E691A8CF}"/>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531012" y="3864757"/>
              <a:ext cx="516155" cy="516155"/>
            </a:xfrm>
            <a:prstGeom prst="rect">
              <a:avLst/>
            </a:prstGeom>
          </p:spPr>
        </p:pic>
        <p:pic>
          <p:nvPicPr>
            <p:cNvPr id="45" name="Graphic 44" descr="Heart with pulse with solid fill">
              <a:extLst>
                <a:ext uri="{FF2B5EF4-FFF2-40B4-BE49-F238E27FC236}">
                  <a16:creationId xmlns:a16="http://schemas.microsoft.com/office/drawing/2014/main" id="{CDC3CBFB-34D3-432A-BFFC-EA3E642E8D02}"/>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478867" y="3860905"/>
              <a:ext cx="516155" cy="516155"/>
            </a:xfrm>
            <a:prstGeom prst="rect">
              <a:avLst/>
            </a:prstGeom>
          </p:spPr>
        </p:pic>
        <p:pic>
          <p:nvPicPr>
            <p:cNvPr id="48" name="Graphic 47" descr="Left Brain with solid fill">
              <a:extLst>
                <a:ext uri="{FF2B5EF4-FFF2-40B4-BE49-F238E27FC236}">
                  <a16:creationId xmlns:a16="http://schemas.microsoft.com/office/drawing/2014/main" id="{76FA9FD9-6F0C-45F0-9CD5-FA3C9408CE27}"/>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075567" y="3858161"/>
              <a:ext cx="516155" cy="516155"/>
            </a:xfrm>
            <a:prstGeom prst="rect">
              <a:avLst/>
            </a:prstGeom>
          </p:spPr>
        </p:pic>
        <p:pic>
          <p:nvPicPr>
            <p:cNvPr id="50" name="Graphic 49" descr="Foot with solid fill">
              <a:extLst>
                <a:ext uri="{FF2B5EF4-FFF2-40B4-BE49-F238E27FC236}">
                  <a16:creationId xmlns:a16="http://schemas.microsoft.com/office/drawing/2014/main" id="{AE3A06EC-29A4-4304-964E-C5A1497C2F57}"/>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622071" y="3888217"/>
              <a:ext cx="469233" cy="469233"/>
            </a:xfrm>
            <a:prstGeom prst="rect">
              <a:avLst/>
            </a:prstGeom>
          </p:spPr>
        </p:pic>
      </p:grpSp>
      <p:sp>
        <p:nvSpPr>
          <p:cNvPr id="251" name="TextBox 250">
            <a:extLst>
              <a:ext uri="{FF2B5EF4-FFF2-40B4-BE49-F238E27FC236}">
                <a16:creationId xmlns:a16="http://schemas.microsoft.com/office/drawing/2014/main" id="{7DF3D2FA-4871-4773-9F01-A67C254EDF26}"/>
              </a:ext>
            </a:extLst>
          </p:cNvPr>
          <p:cNvSpPr txBox="1"/>
          <p:nvPr/>
        </p:nvSpPr>
        <p:spPr>
          <a:xfrm>
            <a:off x="7062144" y="3986456"/>
            <a:ext cx="4669111" cy="584775"/>
          </a:xfrm>
          <a:prstGeom prst="rect">
            <a:avLst/>
          </a:prstGeom>
          <a:noFill/>
        </p:spPr>
        <p:txBody>
          <a:bodyPr wrap="square" rtlCol="0">
            <a:spAutoFit/>
          </a:bodyPr>
          <a:lstStyle/>
          <a:p>
            <a:pPr algn="ctr"/>
            <a:r>
              <a:rPr lang="en-US" sz="1600" i="1" dirty="0"/>
              <a:t>Diabetic patients are at a higher risk of blindness, kidney failure, heart disease, stroke, and loss of toes</a:t>
            </a:r>
          </a:p>
        </p:txBody>
      </p:sp>
      <p:sp>
        <p:nvSpPr>
          <p:cNvPr id="255" name="TextBox 254">
            <a:extLst>
              <a:ext uri="{FF2B5EF4-FFF2-40B4-BE49-F238E27FC236}">
                <a16:creationId xmlns:a16="http://schemas.microsoft.com/office/drawing/2014/main" id="{CD15DED0-D983-418B-978F-A62B73C91E33}"/>
              </a:ext>
            </a:extLst>
          </p:cNvPr>
          <p:cNvSpPr txBox="1"/>
          <p:nvPr/>
        </p:nvSpPr>
        <p:spPr>
          <a:xfrm>
            <a:off x="1696342" y="4923312"/>
            <a:ext cx="3301075" cy="338554"/>
          </a:xfrm>
          <a:prstGeom prst="rect">
            <a:avLst/>
          </a:prstGeom>
          <a:noFill/>
        </p:spPr>
        <p:txBody>
          <a:bodyPr wrap="square" rtlCol="0">
            <a:spAutoFit/>
          </a:bodyPr>
          <a:lstStyle/>
          <a:p>
            <a:pPr algn="ctr"/>
            <a:r>
              <a:rPr lang="en-US" sz="1600" b="1" dirty="0">
                <a:solidFill>
                  <a:schemeClr val="accent2"/>
                </a:solidFill>
              </a:rPr>
              <a:t>Type 1 Diabetes</a:t>
            </a:r>
          </a:p>
        </p:txBody>
      </p:sp>
      <p:sp>
        <p:nvSpPr>
          <p:cNvPr id="256" name="TextBox 255">
            <a:extLst>
              <a:ext uri="{FF2B5EF4-FFF2-40B4-BE49-F238E27FC236}">
                <a16:creationId xmlns:a16="http://schemas.microsoft.com/office/drawing/2014/main" id="{67853771-27E1-4D60-B622-B2D30F0D22EA}"/>
              </a:ext>
            </a:extLst>
          </p:cNvPr>
          <p:cNvSpPr txBox="1"/>
          <p:nvPr/>
        </p:nvSpPr>
        <p:spPr>
          <a:xfrm>
            <a:off x="1520463" y="5304070"/>
            <a:ext cx="3181546" cy="830997"/>
          </a:xfrm>
          <a:prstGeom prst="rect">
            <a:avLst/>
          </a:prstGeom>
          <a:noFill/>
        </p:spPr>
        <p:txBody>
          <a:bodyPr wrap="square" rtlCol="0">
            <a:spAutoFit/>
          </a:bodyPr>
          <a:lstStyle/>
          <a:p>
            <a:pPr algn="ctr"/>
            <a:r>
              <a:rPr lang="en-US" sz="1600" i="1" dirty="0"/>
              <a:t>Body doesn’t make enough insulin</a:t>
            </a:r>
          </a:p>
          <a:p>
            <a:pPr algn="ctr"/>
            <a:r>
              <a:rPr lang="en-US" sz="1600" i="1" dirty="0"/>
              <a:t>No known cure for prevention</a:t>
            </a:r>
          </a:p>
          <a:p>
            <a:pPr algn="ctr"/>
            <a:r>
              <a:rPr lang="en-US" sz="1600" i="1" dirty="0"/>
              <a:t>Can develop at any age</a:t>
            </a:r>
          </a:p>
        </p:txBody>
      </p:sp>
      <p:sp>
        <p:nvSpPr>
          <p:cNvPr id="257" name="TextBox 256">
            <a:extLst>
              <a:ext uri="{FF2B5EF4-FFF2-40B4-BE49-F238E27FC236}">
                <a16:creationId xmlns:a16="http://schemas.microsoft.com/office/drawing/2014/main" id="{91CA1A21-4B28-4FA3-ABEC-C0BBA9802B33}"/>
              </a:ext>
            </a:extLst>
          </p:cNvPr>
          <p:cNvSpPr txBox="1"/>
          <p:nvPr/>
        </p:nvSpPr>
        <p:spPr>
          <a:xfrm>
            <a:off x="7641306" y="5304070"/>
            <a:ext cx="4239809" cy="830997"/>
          </a:xfrm>
          <a:prstGeom prst="rect">
            <a:avLst/>
          </a:prstGeom>
          <a:noFill/>
        </p:spPr>
        <p:txBody>
          <a:bodyPr wrap="square" rtlCol="0">
            <a:spAutoFit/>
          </a:bodyPr>
          <a:lstStyle/>
          <a:p>
            <a:pPr algn="ctr"/>
            <a:r>
              <a:rPr lang="en-US" sz="1600" i="1" dirty="0"/>
              <a:t>18,000+ youth were diagnosed with type 1 diabetes each year in 2014 and 2015, while 6,000 youth were diagnosed for type 2  diabetes</a:t>
            </a:r>
          </a:p>
        </p:txBody>
      </p:sp>
      <p:sp>
        <p:nvSpPr>
          <p:cNvPr id="258" name="TextBox 257">
            <a:extLst>
              <a:ext uri="{FF2B5EF4-FFF2-40B4-BE49-F238E27FC236}">
                <a16:creationId xmlns:a16="http://schemas.microsoft.com/office/drawing/2014/main" id="{E51D3CD7-493C-4C5C-A209-7C23E33BAD21}"/>
              </a:ext>
            </a:extLst>
          </p:cNvPr>
          <p:cNvSpPr txBox="1"/>
          <p:nvPr/>
        </p:nvSpPr>
        <p:spPr>
          <a:xfrm>
            <a:off x="4379808" y="4912593"/>
            <a:ext cx="3301075" cy="338554"/>
          </a:xfrm>
          <a:prstGeom prst="rect">
            <a:avLst/>
          </a:prstGeom>
          <a:noFill/>
        </p:spPr>
        <p:txBody>
          <a:bodyPr wrap="square" rtlCol="0">
            <a:spAutoFit/>
          </a:bodyPr>
          <a:lstStyle/>
          <a:p>
            <a:pPr algn="ctr"/>
            <a:r>
              <a:rPr lang="en-US" sz="1600" b="1" dirty="0">
                <a:solidFill>
                  <a:schemeClr val="accent2"/>
                </a:solidFill>
              </a:rPr>
              <a:t>Type 2 Diabetes</a:t>
            </a:r>
          </a:p>
        </p:txBody>
      </p:sp>
      <p:sp>
        <p:nvSpPr>
          <p:cNvPr id="259" name="TextBox 258">
            <a:extLst>
              <a:ext uri="{FF2B5EF4-FFF2-40B4-BE49-F238E27FC236}">
                <a16:creationId xmlns:a16="http://schemas.microsoft.com/office/drawing/2014/main" id="{AB21DE79-19AC-413C-8CCB-2D51D6916C7B}"/>
              </a:ext>
            </a:extLst>
          </p:cNvPr>
          <p:cNvSpPr txBox="1"/>
          <p:nvPr/>
        </p:nvSpPr>
        <p:spPr>
          <a:xfrm>
            <a:off x="4225652" y="5304070"/>
            <a:ext cx="3741210" cy="830997"/>
          </a:xfrm>
          <a:prstGeom prst="rect">
            <a:avLst/>
          </a:prstGeom>
          <a:noFill/>
        </p:spPr>
        <p:txBody>
          <a:bodyPr wrap="square" rtlCol="0">
            <a:spAutoFit/>
          </a:bodyPr>
          <a:lstStyle/>
          <a:p>
            <a:pPr algn="ctr"/>
            <a:r>
              <a:rPr lang="en-US" sz="1600" i="1" dirty="0"/>
              <a:t>Body can’t use insulin properly</a:t>
            </a:r>
          </a:p>
          <a:p>
            <a:pPr algn="ctr"/>
            <a:r>
              <a:rPr lang="en-US" sz="1600" i="1" dirty="0"/>
              <a:t>Most cases can be prevented</a:t>
            </a:r>
          </a:p>
          <a:p>
            <a:pPr algn="ctr"/>
            <a:r>
              <a:rPr lang="en-US" sz="1600" i="1" dirty="0"/>
              <a:t>Can develop at any age</a:t>
            </a:r>
          </a:p>
        </p:txBody>
      </p:sp>
      <p:grpSp>
        <p:nvGrpSpPr>
          <p:cNvPr id="66" name="Group 65">
            <a:extLst>
              <a:ext uri="{FF2B5EF4-FFF2-40B4-BE49-F238E27FC236}">
                <a16:creationId xmlns:a16="http://schemas.microsoft.com/office/drawing/2014/main" id="{5C34E1F1-2D81-4DB9-86AF-72400DE25310}"/>
              </a:ext>
            </a:extLst>
          </p:cNvPr>
          <p:cNvGrpSpPr/>
          <p:nvPr/>
        </p:nvGrpSpPr>
        <p:grpSpPr>
          <a:xfrm>
            <a:off x="9228407" y="4724511"/>
            <a:ext cx="1118738" cy="633908"/>
            <a:chOff x="9847717" y="4692816"/>
            <a:chExt cx="1230612" cy="697299"/>
          </a:xfrm>
        </p:grpSpPr>
        <p:pic>
          <p:nvPicPr>
            <p:cNvPr id="59" name="Graphic 58" descr="School boy with solid fill">
              <a:extLst>
                <a:ext uri="{FF2B5EF4-FFF2-40B4-BE49-F238E27FC236}">
                  <a16:creationId xmlns:a16="http://schemas.microsoft.com/office/drawing/2014/main" id="{4FD38E57-31FF-4214-9C49-34389C0AC9A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847717" y="4703112"/>
              <a:ext cx="687003" cy="687003"/>
            </a:xfrm>
            <a:prstGeom prst="rect">
              <a:avLst/>
            </a:prstGeom>
          </p:spPr>
        </p:pic>
        <p:pic>
          <p:nvPicPr>
            <p:cNvPr id="65" name="Graphic 64" descr="School girl with solid fill">
              <a:extLst>
                <a:ext uri="{FF2B5EF4-FFF2-40B4-BE49-F238E27FC236}">
                  <a16:creationId xmlns:a16="http://schemas.microsoft.com/office/drawing/2014/main" id="{C3EB440F-0856-4703-9A56-46FCEB862F1C}"/>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391326" y="4692816"/>
              <a:ext cx="687003" cy="687003"/>
            </a:xfrm>
            <a:prstGeom prst="rect">
              <a:avLst/>
            </a:prstGeom>
          </p:spPr>
        </p:pic>
      </p:grpSp>
    </p:spTree>
    <p:extLst>
      <p:ext uri="{BB962C8B-B14F-4D97-AF65-F5344CB8AC3E}">
        <p14:creationId xmlns:p14="http://schemas.microsoft.com/office/powerpoint/2010/main" val="2350511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6" name="Picture 4">
            <a:extLst>
              <a:ext uri="{FF2B5EF4-FFF2-40B4-BE49-F238E27FC236}">
                <a16:creationId xmlns:a16="http://schemas.microsoft.com/office/drawing/2014/main" id="{E7D3DDF8-5369-4D31-9C34-812932DC86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864" r="29266"/>
          <a:stretch/>
        </p:blipFill>
        <p:spPr bwMode="auto">
          <a:xfrm>
            <a:off x="-21541" y="0"/>
            <a:ext cx="4937338"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Object 10"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11" name="Object 10"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Rectangle 5"/>
          <p:cNvSpPr/>
          <p:nvPr/>
        </p:nvSpPr>
        <p:spPr>
          <a:xfrm>
            <a:off x="4571999" y="2322961"/>
            <a:ext cx="7264399" cy="547933"/>
          </a:xfrm>
          <a:prstGeom prst="rect">
            <a:avLst/>
          </a:prstGeom>
          <a:solidFill>
            <a:schemeClr val="bg1">
              <a:lumMod val="95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321300" y="2412261"/>
            <a:ext cx="6186072" cy="369332"/>
          </a:xfrm>
          <a:prstGeom prst="rect">
            <a:avLst/>
          </a:prstGeom>
        </p:spPr>
        <p:txBody>
          <a:bodyPr wrap="square">
            <a:spAutoFit/>
          </a:bodyPr>
          <a:lstStyle/>
          <a:p>
            <a:r>
              <a:rPr lang="en-US" b="1" spc="300" dirty="0">
                <a:latin typeface="+mj-lt"/>
              </a:rPr>
              <a:t>DIABETES DATASET ML ALGORITHMS OVERVIEW</a:t>
            </a:r>
          </a:p>
        </p:txBody>
      </p:sp>
      <p:sp>
        <p:nvSpPr>
          <p:cNvPr id="18" name="Oval 17"/>
          <p:cNvSpPr/>
          <p:nvPr/>
        </p:nvSpPr>
        <p:spPr>
          <a:xfrm>
            <a:off x="4746609" y="2370216"/>
            <a:ext cx="453422" cy="45342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Impact" panose="020B0806030902050204" pitchFamily="34" charset="0"/>
              </a:rPr>
              <a:t>2</a:t>
            </a:r>
          </a:p>
        </p:txBody>
      </p:sp>
      <p:grpSp>
        <p:nvGrpSpPr>
          <p:cNvPr id="3" name="Group 2">
            <a:extLst>
              <a:ext uri="{FF2B5EF4-FFF2-40B4-BE49-F238E27FC236}">
                <a16:creationId xmlns:a16="http://schemas.microsoft.com/office/drawing/2014/main" id="{07A8E6CF-B965-4B87-9B00-D15801FB84C1}"/>
              </a:ext>
            </a:extLst>
          </p:cNvPr>
          <p:cNvGrpSpPr/>
          <p:nvPr/>
        </p:nvGrpSpPr>
        <p:grpSpPr>
          <a:xfrm>
            <a:off x="4571999" y="3631775"/>
            <a:ext cx="7264399" cy="547933"/>
            <a:chOff x="4571999" y="1915518"/>
            <a:chExt cx="7264399" cy="547933"/>
          </a:xfrm>
        </p:grpSpPr>
        <p:sp>
          <p:nvSpPr>
            <p:cNvPr id="7" name="Rectangle 6"/>
            <p:cNvSpPr/>
            <p:nvPr/>
          </p:nvSpPr>
          <p:spPr>
            <a:xfrm>
              <a:off x="4571999" y="1915518"/>
              <a:ext cx="7264399" cy="5479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321300" y="2004818"/>
              <a:ext cx="3784600" cy="369332"/>
            </a:xfrm>
            <a:prstGeom prst="rect">
              <a:avLst/>
            </a:prstGeom>
          </p:spPr>
          <p:txBody>
            <a:bodyPr wrap="square">
              <a:spAutoFit/>
            </a:bodyPr>
            <a:lstStyle/>
            <a:p>
              <a:r>
                <a:rPr lang="en-US" b="1" spc="300" dirty="0">
                  <a:solidFill>
                    <a:schemeClr val="bg1">
                      <a:lumMod val="65000"/>
                    </a:schemeClr>
                  </a:solidFill>
                  <a:latin typeface="+mj-lt"/>
                </a:rPr>
                <a:t>NAÏVE BAYES ALGORITHM</a:t>
              </a:r>
            </a:p>
          </p:txBody>
        </p:sp>
        <p:sp>
          <p:nvSpPr>
            <p:cNvPr id="19" name="Oval 18"/>
            <p:cNvSpPr/>
            <p:nvPr/>
          </p:nvSpPr>
          <p:spPr>
            <a:xfrm>
              <a:off x="4746609" y="1962773"/>
              <a:ext cx="453422" cy="4534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Impact" panose="020B0806030902050204" pitchFamily="34" charset="0"/>
                </a:rPr>
                <a:t>3</a:t>
              </a:r>
            </a:p>
          </p:txBody>
        </p:sp>
      </p:grpSp>
      <p:grpSp>
        <p:nvGrpSpPr>
          <p:cNvPr id="2" name="Group 1">
            <a:extLst>
              <a:ext uri="{FF2B5EF4-FFF2-40B4-BE49-F238E27FC236}">
                <a16:creationId xmlns:a16="http://schemas.microsoft.com/office/drawing/2014/main" id="{0359020E-455F-4DF0-880C-DF71D347D773}"/>
              </a:ext>
            </a:extLst>
          </p:cNvPr>
          <p:cNvGrpSpPr/>
          <p:nvPr/>
        </p:nvGrpSpPr>
        <p:grpSpPr>
          <a:xfrm>
            <a:off x="4571999" y="4940590"/>
            <a:ext cx="7264399" cy="547933"/>
            <a:chOff x="4571999" y="2746031"/>
            <a:chExt cx="7264399" cy="547933"/>
          </a:xfrm>
        </p:grpSpPr>
        <p:sp>
          <p:nvSpPr>
            <p:cNvPr id="8" name="Rectangle 7"/>
            <p:cNvSpPr/>
            <p:nvPr/>
          </p:nvSpPr>
          <p:spPr>
            <a:xfrm>
              <a:off x="4571999" y="2746031"/>
              <a:ext cx="7264399" cy="5479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5321300" y="2821263"/>
              <a:ext cx="5673153" cy="369332"/>
            </a:xfrm>
            <a:prstGeom prst="rect">
              <a:avLst/>
            </a:prstGeom>
          </p:spPr>
          <p:txBody>
            <a:bodyPr wrap="square">
              <a:spAutoFit/>
            </a:bodyPr>
            <a:lstStyle/>
            <a:p>
              <a:r>
                <a:rPr lang="en-US" b="1" spc="300" dirty="0">
                  <a:solidFill>
                    <a:schemeClr val="bg1">
                      <a:lumMod val="65000"/>
                    </a:schemeClr>
                  </a:solidFill>
                  <a:latin typeface="+mj-lt"/>
                </a:rPr>
                <a:t>KNN ALGORITHM</a:t>
              </a:r>
            </a:p>
          </p:txBody>
        </p:sp>
        <p:sp>
          <p:nvSpPr>
            <p:cNvPr id="20" name="Oval 19"/>
            <p:cNvSpPr/>
            <p:nvPr/>
          </p:nvSpPr>
          <p:spPr>
            <a:xfrm>
              <a:off x="4746609" y="2779218"/>
              <a:ext cx="453422" cy="4534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Impact" panose="020B0806030902050204" pitchFamily="34" charset="0"/>
                </a:rPr>
                <a:t>4</a:t>
              </a:r>
            </a:p>
          </p:txBody>
        </p:sp>
      </p:grpSp>
      <p:sp>
        <p:nvSpPr>
          <p:cNvPr id="27" name="Rectangle 26"/>
          <p:cNvSpPr/>
          <p:nvPr/>
        </p:nvSpPr>
        <p:spPr>
          <a:xfrm>
            <a:off x="4562474" y="1014147"/>
            <a:ext cx="7273925" cy="547933"/>
          </a:xfrm>
          <a:prstGeom prst="rect">
            <a:avLst/>
          </a:prstGeom>
          <a:solidFill>
            <a:schemeClr val="bg1">
              <a:lumMod val="9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5311775" y="1103447"/>
            <a:ext cx="3784600" cy="369332"/>
          </a:xfrm>
          <a:prstGeom prst="rect">
            <a:avLst/>
          </a:prstGeom>
        </p:spPr>
        <p:txBody>
          <a:bodyPr wrap="square">
            <a:spAutoFit/>
          </a:bodyPr>
          <a:lstStyle/>
          <a:p>
            <a:r>
              <a:rPr lang="en-US" b="1" spc="300" dirty="0">
                <a:solidFill>
                  <a:schemeClr val="bg1">
                    <a:lumMod val="65000"/>
                  </a:schemeClr>
                </a:solidFill>
                <a:latin typeface="+mj-lt"/>
              </a:rPr>
              <a:t>DIABETES SNAPSHOT</a:t>
            </a:r>
          </a:p>
        </p:txBody>
      </p:sp>
      <p:sp>
        <p:nvSpPr>
          <p:cNvPr id="32" name="Oval 31"/>
          <p:cNvSpPr/>
          <p:nvPr/>
        </p:nvSpPr>
        <p:spPr>
          <a:xfrm>
            <a:off x="4737084" y="1061402"/>
            <a:ext cx="453422" cy="4534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Impact" panose="020B0806030902050204" pitchFamily="34" charset="0"/>
              </a:rPr>
              <a:t>1</a:t>
            </a:r>
          </a:p>
        </p:txBody>
      </p:sp>
      <p:sp>
        <p:nvSpPr>
          <p:cNvPr id="21" name="TextBox 20">
            <a:extLst>
              <a:ext uri="{FF2B5EF4-FFF2-40B4-BE49-F238E27FC236}">
                <a16:creationId xmlns:a16="http://schemas.microsoft.com/office/drawing/2014/main" id="{731193D7-E8BE-4200-ABC6-F40D7D88DD10}"/>
              </a:ext>
            </a:extLst>
          </p:cNvPr>
          <p:cNvSpPr txBox="1"/>
          <p:nvPr/>
        </p:nvSpPr>
        <p:spPr>
          <a:xfrm>
            <a:off x="6513808" y="200527"/>
            <a:ext cx="4130081" cy="584775"/>
          </a:xfrm>
          <a:prstGeom prst="rect">
            <a:avLst/>
          </a:prstGeom>
          <a:noFill/>
        </p:spPr>
        <p:txBody>
          <a:bodyPr wrap="square" rtlCol="0">
            <a:spAutoFit/>
          </a:bodyPr>
          <a:lstStyle/>
          <a:p>
            <a:r>
              <a:rPr lang="en-US" sz="3200" b="1" dirty="0"/>
              <a:t>TABLE OF CONTENTS</a:t>
            </a:r>
          </a:p>
        </p:txBody>
      </p:sp>
    </p:spTree>
    <p:extLst>
      <p:ext uri="{BB962C8B-B14F-4D97-AF65-F5344CB8AC3E}">
        <p14:creationId xmlns:p14="http://schemas.microsoft.com/office/powerpoint/2010/main" val="219630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8" name="Rectangle 87" hidden="1"/>
          <p:cNvSpPr/>
          <p:nvPr>
            <p:custDataLst>
              <p:tags r:id="rId2"/>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b="1" dirty="0">
              <a:sym typeface="+mn-lt"/>
            </a:endParaRPr>
          </a:p>
        </p:txBody>
      </p:sp>
      <p:sp>
        <p:nvSpPr>
          <p:cNvPr id="127" name="Rectangle 126"/>
          <p:cNvSpPr/>
          <p:nvPr/>
        </p:nvSpPr>
        <p:spPr>
          <a:xfrm>
            <a:off x="300038" y="801858"/>
            <a:ext cx="11591924" cy="5430130"/>
          </a:xfrm>
          <a:prstGeom prst="rect">
            <a:avLst/>
          </a:prstGeom>
          <a:solidFill>
            <a:schemeClr val="bg1"/>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1204089" y="167384"/>
            <a:ext cx="9783822" cy="461665"/>
          </a:xfrm>
          <a:prstGeom prst="rect">
            <a:avLst/>
          </a:prstGeom>
        </p:spPr>
        <p:txBody>
          <a:bodyPr wrap="square">
            <a:spAutoFit/>
          </a:bodyPr>
          <a:lstStyle/>
          <a:p>
            <a:pPr algn="ctr"/>
            <a:r>
              <a:rPr lang="en-US" sz="2400" b="1" dirty="0">
                <a:latin typeface="Myriad Pro" panose="020B0503030403020204" pitchFamily="34" charset="0"/>
              </a:rPr>
              <a:t>PIMA INDIANS DIABETES DATASET </a:t>
            </a:r>
          </a:p>
        </p:txBody>
      </p:sp>
      <p:sp>
        <p:nvSpPr>
          <p:cNvPr id="83" name="TextBox 82"/>
          <p:cNvSpPr txBox="1"/>
          <p:nvPr/>
        </p:nvSpPr>
        <p:spPr>
          <a:xfrm>
            <a:off x="4403993" y="918044"/>
            <a:ext cx="2741874" cy="369332"/>
          </a:xfrm>
          <a:prstGeom prst="rect">
            <a:avLst/>
          </a:prstGeom>
          <a:noFill/>
        </p:spPr>
        <p:txBody>
          <a:bodyPr wrap="square" rtlCol="0">
            <a:spAutoFit/>
          </a:bodyPr>
          <a:lstStyle/>
          <a:p>
            <a:pPr algn="ctr"/>
            <a:r>
              <a:rPr lang="en-US" b="1" dirty="0">
                <a:solidFill>
                  <a:srgbClr val="002060"/>
                </a:solidFill>
              </a:rPr>
              <a:t>DATASET OVERVIEW</a:t>
            </a:r>
          </a:p>
        </p:txBody>
      </p:sp>
      <p:cxnSp>
        <p:nvCxnSpPr>
          <p:cNvPr id="8" name="Straight Connector 7"/>
          <p:cNvCxnSpPr/>
          <p:nvPr/>
        </p:nvCxnSpPr>
        <p:spPr>
          <a:xfrm>
            <a:off x="673884" y="1385745"/>
            <a:ext cx="10849214"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3488" y="1583426"/>
            <a:ext cx="10929610" cy="453483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600" b="0" i="0" dirty="0">
                <a:solidFill>
                  <a:srgbClr val="111111"/>
                </a:solidFill>
                <a:effectLst/>
                <a:latin typeface="Open Sans"/>
              </a:rPr>
              <a:t>The dataset is provided by the </a:t>
            </a:r>
            <a:r>
              <a:rPr lang="en-US" sz="1600" b="0" i="0" dirty="0">
                <a:effectLst/>
                <a:latin typeface="Inter"/>
              </a:rPr>
              <a:t>National Institute of Diabetes and Digestive and Kidney Diseases consisting of health data of females above 21 years old of Pima Indian Heritage. Dataset is sourced from Kaggle</a:t>
            </a:r>
            <a:endParaRPr lang="en-IN" sz="1600" b="0" i="0" dirty="0">
              <a:effectLst/>
              <a:latin typeface="Inter"/>
            </a:endParaRPr>
          </a:p>
          <a:p>
            <a:pPr marL="285750" indent="-285750">
              <a:spcBef>
                <a:spcPts val="600"/>
              </a:spcBef>
              <a:spcAft>
                <a:spcPts val="600"/>
              </a:spcAft>
              <a:buFont typeface="Arial" panose="020B0604020202020204" pitchFamily="34" charset="0"/>
              <a:buChar char="•"/>
            </a:pPr>
            <a:r>
              <a:rPr lang="en-IN" sz="1600" dirty="0">
                <a:solidFill>
                  <a:srgbClr val="111111"/>
                </a:solidFill>
                <a:latin typeface="Inter"/>
              </a:rPr>
              <a:t>The Dataset contains 768 observations, </a:t>
            </a:r>
            <a:r>
              <a:rPr lang="en-US" sz="1600" dirty="0">
                <a:solidFill>
                  <a:srgbClr val="111111"/>
                </a:solidFill>
                <a:latin typeface="Inter"/>
              </a:rPr>
              <a:t>9 columns (8 predictor variables and 1 class variables)</a:t>
            </a:r>
          </a:p>
          <a:p>
            <a:pPr marL="742950" lvl="1" indent="-285750">
              <a:lnSpc>
                <a:spcPct val="107000"/>
              </a:lnSpc>
              <a:spcAft>
                <a:spcPts val="800"/>
              </a:spcAft>
              <a:buFont typeface="Courier New" panose="02070309020205020404" pitchFamily="49" charset="0"/>
              <a:buChar char="o"/>
            </a:pPr>
            <a:r>
              <a:rPr lang="en-US"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Column 1:</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Pregnancy (Number of times pregnant)</a:t>
            </a:r>
          </a:p>
          <a:p>
            <a:pPr marL="742950" lvl="1" indent="-285750">
              <a:lnSpc>
                <a:spcPct val="107000"/>
              </a:lnSpc>
              <a:spcAft>
                <a:spcPts val="800"/>
              </a:spcAft>
              <a:buFont typeface="Courier New" panose="02070309020205020404" pitchFamily="49" charset="0"/>
              <a:buChar char="o"/>
            </a:pPr>
            <a:r>
              <a:rPr lang="en-US"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Column 2:</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Glucose (Plasma glucose concentration a 2 hours in an oral glucose tolerance test)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US"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Column 3:</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BloodPressure</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(Diastolic blood pressure (mm Hg))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US"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Column 4:</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SkinThickness</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(Triceps skin fold thickness (mm))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US"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Column 5:</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Insulin (2-Hour serum insulin (mu U/ml))</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US"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Column 6:</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BMI (Body mass index (weight in kg/(height in m)^2))</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US"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Column 7:</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DiabetesPedigreeFunction</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(Diabetes pedigree function)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US"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Column 8:</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Age (Years)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US" sz="18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Column 9:</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Class Variable (class value 1 is interpreted as "tested positive for</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diabetes")</a:t>
            </a:r>
            <a:endParaRPr lang="en-US" sz="1600" b="1" dirty="0">
              <a:solidFill>
                <a:srgbClr val="111111"/>
              </a:solidFill>
              <a:latin typeface="Open Sans"/>
            </a:endParaRPr>
          </a:p>
        </p:txBody>
      </p:sp>
      <p:sp>
        <p:nvSpPr>
          <p:cNvPr id="71" name="TextBox 70"/>
          <p:cNvSpPr txBox="1"/>
          <p:nvPr/>
        </p:nvSpPr>
        <p:spPr>
          <a:xfrm>
            <a:off x="300038" y="6455832"/>
            <a:ext cx="11591925" cy="246221"/>
          </a:xfrm>
          <a:prstGeom prst="rect">
            <a:avLst/>
          </a:prstGeom>
          <a:noFill/>
        </p:spPr>
        <p:txBody>
          <a:bodyPr wrap="square" rtlCol="0" anchor="ctr">
            <a:spAutoFit/>
          </a:bodyPr>
          <a:lstStyle/>
          <a:p>
            <a:r>
              <a:rPr lang="en-US" sz="1000" i="1" dirty="0">
                <a:solidFill>
                  <a:schemeClr val="bg1">
                    <a:lumMod val="50000"/>
                  </a:schemeClr>
                </a:solidFill>
                <a:latin typeface="+mj-lt"/>
              </a:rPr>
              <a:t>Source: </a:t>
            </a:r>
            <a:r>
              <a:rPr lang="en-US" sz="1000" i="1" dirty="0">
                <a:solidFill>
                  <a:schemeClr val="bg1">
                    <a:lumMod val="50000"/>
                  </a:schemeClr>
                </a:solidFill>
              </a:rPr>
              <a:t>Kaggle</a:t>
            </a:r>
            <a:endParaRPr lang="en-IN" sz="1000" i="1" dirty="0">
              <a:solidFill>
                <a:schemeClr val="bg1">
                  <a:lumMod val="50000"/>
                </a:schemeClr>
              </a:solidFill>
            </a:endParaRPr>
          </a:p>
        </p:txBody>
      </p:sp>
    </p:spTree>
    <p:extLst>
      <p:ext uri="{BB962C8B-B14F-4D97-AF65-F5344CB8AC3E}">
        <p14:creationId xmlns:p14="http://schemas.microsoft.com/office/powerpoint/2010/main" val="4209017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8" name="Rectangle 87" hidden="1"/>
          <p:cNvSpPr/>
          <p:nvPr>
            <p:custDataLst>
              <p:tags r:id="rId2"/>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b="1" dirty="0">
              <a:sym typeface="+mn-lt"/>
            </a:endParaRPr>
          </a:p>
        </p:txBody>
      </p:sp>
      <p:sp>
        <p:nvSpPr>
          <p:cNvPr id="124" name="Rectangle 123"/>
          <p:cNvSpPr/>
          <p:nvPr/>
        </p:nvSpPr>
        <p:spPr>
          <a:xfrm>
            <a:off x="6153150" y="1749185"/>
            <a:ext cx="5731215" cy="4088911"/>
          </a:xfrm>
          <a:prstGeom prst="rect">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7" name="Rectangle 126"/>
          <p:cNvSpPr/>
          <p:nvPr/>
        </p:nvSpPr>
        <p:spPr>
          <a:xfrm>
            <a:off x="300038" y="1749186"/>
            <a:ext cx="5716602" cy="4088910"/>
          </a:xfrm>
          <a:prstGeom prst="rect">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p:cNvSpPr/>
          <p:nvPr/>
        </p:nvSpPr>
        <p:spPr>
          <a:xfrm>
            <a:off x="326002" y="733367"/>
            <a:ext cx="11539997" cy="646331"/>
          </a:xfrm>
          <a:prstGeom prst="rect">
            <a:avLst/>
          </a:prstGeom>
        </p:spPr>
        <p:txBody>
          <a:bodyPr wrap="square">
            <a:spAutoFit/>
          </a:bodyPr>
          <a:lstStyle/>
          <a:p>
            <a:pPr algn="ctr">
              <a:spcBef>
                <a:spcPct val="0"/>
              </a:spcBef>
            </a:pPr>
            <a:r>
              <a:rPr lang="en-IN" i="1" dirty="0">
                <a:cs typeface="Arial" panose="020B0604020202020204" pitchFamily="34" charset="0"/>
              </a:rPr>
              <a:t>ML Algorithms including Naive Bayes and KNN are supervised learning algorithms which can be used for classification and predictive analytics </a:t>
            </a:r>
          </a:p>
        </p:txBody>
      </p:sp>
      <p:sp>
        <p:nvSpPr>
          <p:cNvPr id="5" name="Rectangle 4"/>
          <p:cNvSpPr/>
          <p:nvPr/>
        </p:nvSpPr>
        <p:spPr>
          <a:xfrm>
            <a:off x="1204089" y="167384"/>
            <a:ext cx="9783822" cy="461665"/>
          </a:xfrm>
          <a:prstGeom prst="rect">
            <a:avLst/>
          </a:prstGeom>
        </p:spPr>
        <p:txBody>
          <a:bodyPr wrap="square">
            <a:spAutoFit/>
          </a:bodyPr>
          <a:lstStyle/>
          <a:p>
            <a:pPr algn="ctr"/>
            <a:r>
              <a:rPr lang="en-US" sz="2400" b="1" dirty="0">
                <a:latin typeface="Myriad Pro" panose="020B0503030403020204" pitchFamily="34" charset="0"/>
              </a:rPr>
              <a:t>PREDICTIVE ANALYTICS USING SUPERVISED LEARNING</a:t>
            </a:r>
          </a:p>
        </p:txBody>
      </p:sp>
      <p:sp>
        <p:nvSpPr>
          <p:cNvPr id="83" name="TextBox 82"/>
          <p:cNvSpPr txBox="1"/>
          <p:nvPr/>
        </p:nvSpPr>
        <p:spPr>
          <a:xfrm>
            <a:off x="1787402" y="1776173"/>
            <a:ext cx="2741874" cy="369332"/>
          </a:xfrm>
          <a:prstGeom prst="rect">
            <a:avLst/>
          </a:prstGeom>
          <a:noFill/>
        </p:spPr>
        <p:txBody>
          <a:bodyPr wrap="square" rtlCol="0">
            <a:spAutoFit/>
          </a:bodyPr>
          <a:lstStyle/>
          <a:p>
            <a:pPr algn="ctr"/>
            <a:r>
              <a:rPr lang="en-US" b="1" dirty="0">
                <a:solidFill>
                  <a:schemeClr val="accent6"/>
                </a:solidFill>
              </a:rPr>
              <a:t>NAIVE BAYES ALGORITHM</a:t>
            </a:r>
          </a:p>
        </p:txBody>
      </p:sp>
      <p:sp>
        <p:nvSpPr>
          <p:cNvPr id="84" name="TextBox 83"/>
          <p:cNvSpPr txBox="1"/>
          <p:nvPr/>
        </p:nvSpPr>
        <p:spPr>
          <a:xfrm>
            <a:off x="7404626" y="1776173"/>
            <a:ext cx="3228262" cy="369332"/>
          </a:xfrm>
          <a:prstGeom prst="rect">
            <a:avLst/>
          </a:prstGeom>
          <a:noFill/>
        </p:spPr>
        <p:txBody>
          <a:bodyPr wrap="square" rtlCol="0">
            <a:spAutoFit/>
          </a:bodyPr>
          <a:lstStyle/>
          <a:p>
            <a:pPr algn="ctr"/>
            <a:r>
              <a:rPr lang="en-US" b="1" dirty="0">
                <a:solidFill>
                  <a:schemeClr val="accent5"/>
                </a:solidFill>
              </a:rPr>
              <a:t>KNN (K Nearest </a:t>
            </a:r>
            <a:r>
              <a:rPr lang="en-US" b="1" dirty="0" err="1">
                <a:solidFill>
                  <a:schemeClr val="accent5"/>
                </a:solidFill>
              </a:rPr>
              <a:t>Neighbours</a:t>
            </a:r>
            <a:r>
              <a:rPr lang="en-US" b="1" dirty="0">
                <a:solidFill>
                  <a:schemeClr val="accent5"/>
                </a:solidFill>
              </a:rPr>
              <a:t>)</a:t>
            </a:r>
          </a:p>
        </p:txBody>
      </p:sp>
      <p:cxnSp>
        <p:nvCxnSpPr>
          <p:cNvPr id="8" name="Straight Connector 7"/>
          <p:cNvCxnSpPr/>
          <p:nvPr/>
        </p:nvCxnSpPr>
        <p:spPr>
          <a:xfrm>
            <a:off x="374658" y="2103198"/>
            <a:ext cx="556736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6657" y="2747556"/>
            <a:ext cx="5502512" cy="2769989"/>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600" b="0" i="0" dirty="0">
                <a:solidFill>
                  <a:srgbClr val="111111"/>
                </a:solidFill>
                <a:effectLst/>
                <a:latin typeface="Open Sans"/>
              </a:rPr>
              <a:t>Naïve Bayes is a probabilistic ML algorithm based on the </a:t>
            </a:r>
            <a:r>
              <a:rPr lang="en-US" sz="1600" b="1" i="0" dirty="0">
                <a:solidFill>
                  <a:srgbClr val="111111"/>
                </a:solidFill>
                <a:effectLst/>
                <a:latin typeface="Open Sans"/>
              </a:rPr>
              <a:t>Bayes Theorem. </a:t>
            </a:r>
            <a:r>
              <a:rPr lang="en-US" sz="1600" i="0" dirty="0">
                <a:solidFill>
                  <a:srgbClr val="111111"/>
                </a:solidFill>
                <a:effectLst/>
                <a:latin typeface="Open Sans"/>
              </a:rPr>
              <a:t>It is used for wide variety of classification tasks (grouping certain observations under common segments)</a:t>
            </a:r>
            <a:endParaRPr lang="en-US" sz="1600" dirty="0">
              <a:solidFill>
                <a:srgbClr val="111111"/>
              </a:solidFill>
              <a:latin typeface="Open Sans"/>
            </a:endParaRPr>
          </a:p>
          <a:p>
            <a:pPr marL="285750" indent="-285750">
              <a:spcBef>
                <a:spcPts val="600"/>
              </a:spcBef>
              <a:spcAft>
                <a:spcPts val="600"/>
              </a:spcAft>
              <a:buFont typeface="Arial" panose="020B0604020202020204" pitchFamily="34" charset="0"/>
              <a:buChar char="•"/>
            </a:pPr>
            <a:r>
              <a:rPr lang="en-US" sz="1600" dirty="0">
                <a:solidFill>
                  <a:srgbClr val="111111"/>
                </a:solidFill>
                <a:latin typeface="Open Sans"/>
              </a:rPr>
              <a:t>The algorithm is </a:t>
            </a:r>
            <a:r>
              <a:rPr lang="en-US" sz="1600" b="1" dirty="0">
                <a:solidFill>
                  <a:srgbClr val="111111"/>
                </a:solidFill>
                <a:latin typeface="Open Sans"/>
              </a:rPr>
              <a:t>based on Bayes Theorem </a:t>
            </a:r>
            <a:r>
              <a:rPr lang="en-US" sz="1600" dirty="0">
                <a:solidFill>
                  <a:srgbClr val="111111"/>
                </a:solidFill>
                <a:latin typeface="Open Sans"/>
              </a:rPr>
              <a:t>for calculating the conditional probabilities.</a:t>
            </a:r>
          </a:p>
          <a:p>
            <a:pPr marL="285750" indent="-285750">
              <a:spcBef>
                <a:spcPts val="600"/>
              </a:spcBef>
              <a:spcAft>
                <a:spcPts val="600"/>
              </a:spcAft>
              <a:buFont typeface="Arial" panose="020B0604020202020204" pitchFamily="34" charset="0"/>
              <a:buChar char="•"/>
            </a:pPr>
            <a:r>
              <a:rPr lang="en-US" sz="1600" dirty="0">
                <a:solidFill>
                  <a:srgbClr val="111111"/>
                </a:solidFill>
                <a:latin typeface="Open Sans"/>
              </a:rPr>
              <a:t>The algorithm is generally used for </a:t>
            </a:r>
            <a:r>
              <a:rPr lang="en-US" sz="1600" b="1" dirty="0">
                <a:solidFill>
                  <a:srgbClr val="111111"/>
                </a:solidFill>
                <a:latin typeface="Open Sans"/>
              </a:rPr>
              <a:t>sentiment analysis, recommendation systems, and spam filtering</a:t>
            </a:r>
          </a:p>
          <a:p>
            <a:pPr>
              <a:spcBef>
                <a:spcPts val="600"/>
              </a:spcBef>
              <a:spcAft>
                <a:spcPts val="600"/>
              </a:spcAft>
            </a:pPr>
            <a:r>
              <a:rPr lang="en-US" sz="1600" i="0" dirty="0">
                <a:solidFill>
                  <a:srgbClr val="111111"/>
                </a:solidFill>
                <a:effectLst/>
                <a:latin typeface="Open Sans"/>
              </a:rPr>
              <a:t> </a:t>
            </a:r>
            <a:endParaRPr lang="en-IN" sz="1600" dirty="0"/>
          </a:p>
        </p:txBody>
      </p:sp>
      <p:cxnSp>
        <p:nvCxnSpPr>
          <p:cNvPr id="87" name="Straight Connector 86"/>
          <p:cNvCxnSpPr/>
          <p:nvPr/>
        </p:nvCxnSpPr>
        <p:spPr>
          <a:xfrm>
            <a:off x="6235076" y="2103198"/>
            <a:ext cx="5567362"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00038" y="6455832"/>
            <a:ext cx="11591925" cy="246221"/>
          </a:xfrm>
          <a:prstGeom prst="rect">
            <a:avLst/>
          </a:prstGeom>
          <a:noFill/>
        </p:spPr>
        <p:txBody>
          <a:bodyPr wrap="square" rtlCol="0" anchor="ctr">
            <a:spAutoFit/>
          </a:bodyPr>
          <a:lstStyle/>
          <a:p>
            <a:r>
              <a:rPr lang="en-US" sz="1000" i="1" dirty="0">
                <a:solidFill>
                  <a:schemeClr val="bg1">
                    <a:lumMod val="50000"/>
                  </a:schemeClr>
                </a:solidFill>
                <a:latin typeface="+mj-lt"/>
              </a:rPr>
              <a:t>Source: </a:t>
            </a:r>
            <a:r>
              <a:rPr lang="en-US" sz="1000" i="1" dirty="0">
                <a:solidFill>
                  <a:schemeClr val="bg1">
                    <a:lumMod val="50000"/>
                  </a:schemeClr>
                </a:solidFill>
              </a:rPr>
              <a:t>KD Nuggets, Analytics Vidhya</a:t>
            </a:r>
            <a:endParaRPr lang="en-IN" sz="1000" i="1" dirty="0">
              <a:solidFill>
                <a:schemeClr val="bg1">
                  <a:lumMod val="50000"/>
                </a:schemeClr>
              </a:solidFill>
            </a:endParaRPr>
          </a:p>
        </p:txBody>
      </p:sp>
      <p:sp>
        <p:nvSpPr>
          <p:cNvPr id="62" name="TextBox 61">
            <a:extLst>
              <a:ext uri="{FF2B5EF4-FFF2-40B4-BE49-F238E27FC236}">
                <a16:creationId xmlns:a16="http://schemas.microsoft.com/office/drawing/2014/main" id="{B6366740-8000-4925-8BA2-24307EA69B50}"/>
              </a:ext>
            </a:extLst>
          </p:cNvPr>
          <p:cNvSpPr txBox="1"/>
          <p:nvPr/>
        </p:nvSpPr>
        <p:spPr>
          <a:xfrm>
            <a:off x="6267501" y="2747556"/>
            <a:ext cx="5502512" cy="261610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600" b="1" i="0" dirty="0">
                <a:solidFill>
                  <a:srgbClr val="111111"/>
                </a:solidFill>
                <a:effectLst/>
                <a:latin typeface="Open Sans"/>
              </a:rPr>
              <a:t>KNN is a non-parametric classification model </a:t>
            </a:r>
            <a:r>
              <a:rPr lang="en-US" sz="1600" b="0" i="0" dirty="0">
                <a:solidFill>
                  <a:srgbClr val="111111"/>
                </a:solidFill>
                <a:effectLst/>
                <a:latin typeface="Open Sans"/>
              </a:rPr>
              <a:t>developed in 1951 by statisticians </a:t>
            </a:r>
            <a:r>
              <a:rPr lang="en-US" sz="1600" dirty="0">
                <a:solidFill>
                  <a:srgbClr val="111111"/>
                </a:solidFill>
                <a:latin typeface="Open Sans"/>
              </a:rPr>
              <a:t>Evelyn Fix and Joseph Hodges. It can be used for both classification as well as regression</a:t>
            </a:r>
          </a:p>
          <a:p>
            <a:pPr marL="285750" indent="-285750">
              <a:spcBef>
                <a:spcPts val="600"/>
              </a:spcBef>
              <a:spcAft>
                <a:spcPts val="600"/>
              </a:spcAft>
              <a:buFont typeface="Arial" panose="020B0604020202020204" pitchFamily="34" charset="0"/>
              <a:buChar char="•"/>
            </a:pPr>
            <a:r>
              <a:rPr lang="en-US" sz="1600" dirty="0">
                <a:solidFill>
                  <a:srgbClr val="111111"/>
                </a:solidFill>
                <a:latin typeface="Open Sans"/>
              </a:rPr>
              <a:t>In classification problems, the </a:t>
            </a:r>
            <a:r>
              <a:rPr lang="en-US" sz="1600" b="1" dirty="0">
                <a:solidFill>
                  <a:srgbClr val="111111"/>
                </a:solidFill>
                <a:latin typeface="Open Sans"/>
              </a:rPr>
              <a:t>KNN algorithm classifies an object using its class membership</a:t>
            </a:r>
          </a:p>
          <a:p>
            <a:pPr marL="285750" indent="-285750">
              <a:spcBef>
                <a:spcPts val="600"/>
              </a:spcBef>
              <a:spcAft>
                <a:spcPts val="600"/>
              </a:spcAft>
              <a:buFont typeface="Arial" panose="020B0604020202020204" pitchFamily="34" charset="0"/>
              <a:buChar char="•"/>
            </a:pPr>
            <a:r>
              <a:rPr lang="en-US" sz="1600" dirty="0">
                <a:solidFill>
                  <a:srgbClr val="111111"/>
                </a:solidFill>
                <a:latin typeface="Open Sans"/>
              </a:rPr>
              <a:t>KNN can be used for searching semantic same documents, detecting outliers, and for building recommendation systems</a:t>
            </a:r>
          </a:p>
        </p:txBody>
      </p:sp>
    </p:spTree>
    <p:extLst>
      <p:ext uri="{BB962C8B-B14F-4D97-AF65-F5344CB8AC3E}">
        <p14:creationId xmlns:p14="http://schemas.microsoft.com/office/powerpoint/2010/main" val="39470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6" name="Picture 4">
            <a:extLst>
              <a:ext uri="{FF2B5EF4-FFF2-40B4-BE49-F238E27FC236}">
                <a16:creationId xmlns:a16="http://schemas.microsoft.com/office/drawing/2014/main" id="{E7D3DDF8-5369-4D31-9C34-812932DC86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864" r="29266"/>
          <a:stretch/>
        </p:blipFill>
        <p:spPr bwMode="auto">
          <a:xfrm>
            <a:off x="-21541" y="0"/>
            <a:ext cx="4937338"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Object 10"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11" name="Object 10"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Rectangle 5"/>
          <p:cNvSpPr/>
          <p:nvPr/>
        </p:nvSpPr>
        <p:spPr>
          <a:xfrm>
            <a:off x="4571999" y="2322961"/>
            <a:ext cx="7264399" cy="547933"/>
          </a:xfrm>
          <a:prstGeom prst="rect">
            <a:avLst/>
          </a:prstGeom>
          <a:solidFill>
            <a:schemeClr val="bg1">
              <a:lumMod val="9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321300" y="2412261"/>
            <a:ext cx="6186072" cy="369332"/>
          </a:xfrm>
          <a:prstGeom prst="rect">
            <a:avLst/>
          </a:prstGeom>
        </p:spPr>
        <p:txBody>
          <a:bodyPr wrap="square">
            <a:spAutoFit/>
          </a:bodyPr>
          <a:lstStyle/>
          <a:p>
            <a:r>
              <a:rPr lang="en-US" b="1" spc="300" dirty="0">
                <a:solidFill>
                  <a:schemeClr val="bg1">
                    <a:lumMod val="65000"/>
                  </a:schemeClr>
                </a:solidFill>
                <a:latin typeface="+mj-lt"/>
              </a:rPr>
              <a:t>DIABETES DATASET ML ALGORITHMS OVERVIEW</a:t>
            </a:r>
          </a:p>
        </p:txBody>
      </p:sp>
      <p:sp>
        <p:nvSpPr>
          <p:cNvPr id="18" name="Oval 17"/>
          <p:cNvSpPr/>
          <p:nvPr/>
        </p:nvSpPr>
        <p:spPr>
          <a:xfrm>
            <a:off x="4746609" y="2370216"/>
            <a:ext cx="453422" cy="4534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Impact" panose="020B0806030902050204" pitchFamily="34" charset="0"/>
              </a:rPr>
              <a:t>2</a:t>
            </a:r>
          </a:p>
        </p:txBody>
      </p:sp>
      <p:grpSp>
        <p:nvGrpSpPr>
          <p:cNvPr id="3" name="Group 2">
            <a:extLst>
              <a:ext uri="{FF2B5EF4-FFF2-40B4-BE49-F238E27FC236}">
                <a16:creationId xmlns:a16="http://schemas.microsoft.com/office/drawing/2014/main" id="{07A8E6CF-B965-4B87-9B00-D15801FB84C1}"/>
              </a:ext>
            </a:extLst>
          </p:cNvPr>
          <p:cNvGrpSpPr/>
          <p:nvPr/>
        </p:nvGrpSpPr>
        <p:grpSpPr>
          <a:xfrm>
            <a:off x="4571999" y="3631775"/>
            <a:ext cx="7264399" cy="547933"/>
            <a:chOff x="4571999" y="1915518"/>
            <a:chExt cx="7264399" cy="547933"/>
          </a:xfrm>
        </p:grpSpPr>
        <p:sp>
          <p:nvSpPr>
            <p:cNvPr id="7" name="Rectangle 6"/>
            <p:cNvSpPr/>
            <p:nvPr/>
          </p:nvSpPr>
          <p:spPr>
            <a:xfrm>
              <a:off x="4571999" y="1915518"/>
              <a:ext cx="7264399" cy="547933"/>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321300" y="2004818"/>
              <a:ext cx="3784600" cy="369332"/>
            </a:xfrm>
            <a:prstGeom prst="rect">
              <a:avLst/>
            </a:prstGeom>
          </p:spPr>
          <p:txBody>
            <a:bodyPr wrap="square">
              <a:spAutoFit/>
            </a:bodyPr>
            <a:lstStyle/>
            <a:p>
              <a:r>
                <a:rPr lang="en-US" b="1" spc="300" dirty="0">
                  <a:latin typeface="+mj-lt"/>
                </a:rPr>
                <a:t>NAÏVE BAYES ALGORITHM</a:t>
              </a:r>
            </a:p>
          </p:txBody>
        </p:sp>
        <p:sp>
          <p:nvSpPr>
            <p:cNvPr id="19" name="Oval 18"/>
            <p:cNvSpPr/>
            <p:nvPr/>
          </p:nvSpPr>
          <p:spPr>
            <a:xfrm>
              <a:off x="4746609" y="1962773"/>
              <a:ext cx="453422" cy="45342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Impact" panose="020B0806030902050204" pitchFamily="34" charset="0"/>
                </a:rPr>
                <a:t>3</a:t>
              </a:r>
            </a:p>
          </p:txBody>
        </p:sp>
      </p:grpSp>
      <p:grpSp>
        <p:nvGrpSpPr>
          <p:cNvPr id="2" name="Group 1">
            <a:extLst>
              <a:ext uri="{FF2B5EF4-FFF2-40B4-BE49-F238E27FC236}">
                <a16:creationId xmlns:a16="http://schemas.microsoft.com/office/drawing/2014/main" id="{0359020E-455F-4DF0-880C-DF71D347D773}"/>
              </a:ext>
            </a:extLst>
          </p:cNvPr>
          <p:cNvGrpSpPr/>
          <p:nvPr/>
        </p:nvGrpSpPr>
        <p:grpSpPr>
          <a:xfrm>
            <a:off x="4571999" y="4940590"/>
            <a:ext cx="7264399" cy="547933"/>
            <a:chOff x="4571999" y="2746031"/>
            <a:chExt cx="7264399" cy="547933"/>
          </a:xfrm>
        </p:grpSpPr>
        <p:sp>
          <p:nvSpPr>
            <p:cNvPr id="8" name="Rectangle 7"/>
            <p:cNvSpPr/>
            <p:nvPr/>
          </p:nvSpPr>
          <p:spPr>
            <a:xfrm>
              <a:off x="4571999" y="2746031"/>
              <a:ext cx="7264399" cy="5479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5321300" y="2821263"/>
              <a:ext cx="5673153" cy="369332"/>
            </a:xfrm>
            <a:prstGeom prst="rect">
              <a:avLst/>
            </a:prstGeom>
          </p:spPr>
          <p:txBody>
            <a:bodyPr wrap="square">
              <a:spAutoFit/>
            </a:bodyPr>
            <a:lstStyle/>
            <a:p>
              <a:r>
                <a:rPr lang="en-US" b="1" spc="300" dirty="0">
                  <a:solidFill>
                    <a:schemeClr val="bg1">
                      <a:lumMod val="65000"/>
                    </a:schemeClr>
                  </a:solidFill>
                  <a:latin typeface="+mj-lt"/>
                </a:rPr>
                <a:t>KNN ALGORITHM</a:t>
              </a:r>
            </a:p>
          </p:txBody>
        </p:sp>
        <p:sp>
          <p:nvSpPr>
            <p:cNvPr id="20" name="Oval 19"/>
            <p:cNvSpPr/>
            <p:nvPr/>
          </p:nvSpPr>
          <p:spPr>
            <a:xfrm>
              <a:off x="4746609" y="2779218"/>
              <a:ext cx="453422" cy="4534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Impact" panose="020B0806030902050204" pitchFamily="34" charset="0"/>
                </a:rPr>
                <a:t>4</a:t>
              </a:r>
            </a:p>
          </p:txBody>
        </p:sp>
      </p:grpSp>
      <p:sp>
        <p:nvSpPr>
          <p:cNvPr id="27" name="Rectangle 26"/>
          <p:cNvSpPr/>
          <p:nvPr/>
        </p:nvSpPr>
        <p:spPr>
          <a:xfrm>
            <a:off x="4562474" y="1014147"/>
            <a:ext cx="7273925" cy="547933"/>
          </a:xfrm>
          <a:prstGeom prst="rect">
            <a:avLst/>
          </a:prstGeom>
          <a:solidFill>
            <a:schemeClr val="bg1">
              <a:lumMod val="9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5311775" y="1103447"/>
            <a:ext cx="3784600" cy="369332"/>
          </a:xfrm>
          <a:prstGeom prst="rect">
            <a:avLst/>
          </a:prstGeom>
        </p:spPr>
        <p:txBody>
          <a:bodyPr wrap="square">
            <a:spAutoFit/>
          </a:bodyPr>
          <a:lstStyle/>
          <a:p>
            <a:r>
              <a:rPr lang="en-US" b="1" spc="300" dirty="0">
                <a:solidFill>
                  <a:schemeClr val="bg1">
                    <a:lumMod val="65000"/>
                  </a:schemeClr>
                </a:solidFill>
                <a:latin typeface="+mj-lt"/>
              </a:rPr>
              <a:t>DIABETES SNAPSHOT</a:t>
            </a:r>
          </a:p>
        </p:txBody>
      </p:sp>
      <p:sp>
        <p:nvSpPr>
          <p:cNvPr id="32" name="Oval 31"/>
          <p:cNvSpPr/>
          <p:nvPr/>
        </p:nvSpPr>
        <p:spPr>
          <a:xfrm>
            <a:off x="4737084" y="1061402"/>
            <a:ext cx="453422" cy="4534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Impact" panose="020B0806030902050204" pitchFamily="34" charset="0"/>
              </a:rPr>
              <a:t>1</a:t>
            </a:r>
          </a:p>
        </p:txBody>
      </p:sp>
      <p:sp>
        <p:nvSpPr>
          <p:cNvPr id="21" name="TextBox 20">
            <a:extLst>
              <a:ext uri="{FF2B5EF4-FFF2-40B4-BE49-F238E27FC236}">
                <a16:creationId xmlns:a16="http://schemas.microsoft.com/office/drawing/2014/main" id="{A2FD5C61-A574-4A91-96B9-C2F9AFBE0122}"/>
              </a:ext>
            </a:extLst>
          </p:cNvPr>
          <p:cNvSpPr txBox="1"/>
          <p:nvPr/>
        </p:nvSpPr>
        <p:spPr>
          <a:xfrm>
            <a:off x="6513808" y="200527"/>
            <a:ext cx="4130081" cy="584775"/>
          </a:xfrm>
          <a:prstGeom prst="rect">
            <a:avLst/>
          </a:prstGeom>
          <a:noFill/>
        </p:spPr>
        <p:txBody>
          <a:bodyPr wrap="square" rtlCol="0">
            <a:spAutoFit/>
          </a:bodyPr>
          <a:lstStyle/>
          <a:p>
            <a:r>
              <a:rPr lang="en-US" sz="3200" b="1" dirty="0"/>
              <a:t>TABLE OF CONTENTS</a:t>
            </a:r>
          </a:p>
        </p:txBody>
      </p:sp>
    </p:spTree>
    <p:extLst>
      <p:ext uri="{BB962C8B-B14F-4D97-AF65-F5344CB8AC3E}">
        <p14:creationId xmlns:p14="http://schemas.microsoft.com/office/powerpoint/2010/main" val="379670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8" name="Rectangle 87" hidden="1"/>
          <p:cNvSpPr/>
          <p:nvPr>
            <p:custDataLst>
              <p:tags r:id="rId2"/>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b="1" dirty="0">
              <a:sym typeface="+mn-lt"/>
            </a:endParaRPr>
          </a:p>
        </p:txBody>
      </p:sp>
      <p:sp>
        <p:nvSpPr>
          <p:cNvPr id="4" name="Rectangle 3"/>
          <p:cNvSpPr/>
          <p:nvPr/>
        </p:nvSpPr>
        <p:spPr>
          <a:xfrm>
            <a:off x="326002" y="761503"/>
            <a:ext cx="11539997" cy="369332"/>
          </a:xfrm>
          <a:prstGeom prst="rect">
            <a:avLst/>
          </a:prstGeom>
        </p:spPr>
        <p:txBody>
          <a:bodyPr wrap="square">
            <a:spAutoFit/>
          </a:bodyPr>
          <a:lstStyle/>
          <a:p>
            <a:pPr algn="ctr">
              <a:spcBef>
                <a:spcPct val="0"/>
              </a:spcBef>
            </a:pPr>
            <a:r>
              <a:rPr lang="en-IN" i="1" dirty="0">
                <a:cs typeface="Arial" panose="020B0604020202020204" pitchFamily="34" charset="0"/>
              </a:rPr>
              <a:t>Naïve Bayes works on Bayes theorem and can be used to predict conditional probabilities for independent features</a:t>
            </a:r>
          </a:p>
        </p:txBody>
      </p:sp>
      <p:sp>
        <p:nvSpPr>
          <p:cNvPr id="5" name="Rectangle 4"/>
          <p:cNvSpPr/>
          <p:nvPr/>
        </p:nvSpPr>
        <p:spPr>
          <a:xfrm>
            <a:off x="1204089" y="167384"/>
            <a:ext cx="9783822" cy="461665"/>
          </a:xfrm>
          <a:prstGeom prst="rect">
            <a:avLst/>
          </a:prstGeom>
        </p:spPr>
        <p:txBody>
          <a:bodyPr wrap="square">
            <a:spAutoFit/>
          </a:bodyPr>
          <a:lstStyle/>
          <a:p>
            <a:pPr algn="ctr"/>
            <a:r>
              <a:rPr lang="en-US" sz="2400" b="1" dirty="0">
                <a:latin typeface="Myriad Pro" panose="020B0503030403020204" pitchFamily="34" charset="0"/>
              </a:rPr>
              <a:t>PREDICTIVE ANALYTICS USING SUPERVISED LEARNING</a:t>
            </a:r>
          </a:p>
        </p:txBody>
      </p:sp>
      <p:sp>
        <p:nvSpPr>
          <p:cNvPr id="15" name="White shape">
            <a:extLst>
              <a:ext uri="{FF2B5EF4-FFF2-40B4-BE49-F238E27FC236}">
                <a16:creationId xmlns:a16="http://schemas.microsoft.com/office/drawing/2014/main" id="{2C33CCD6-0FE1-4E45-9E8C-C555FCCAA4F2}"/>
              </a:ext>
            </a:extLst>
          </p:cNvPr>
          <p:cNvSpPr>
            <a:spLocks/>
          </p:cNvSpPr>
          <p:nvPr/>
        </p:nvSpPr>
        <p:spPr bwMode="auto">
          <a:xfrm flipV="1">
            <a:off x="443696" y="1970707"/>
            <a:ext cx="11304610" cy="3810375"/>
          </a:xfrm>
          <a:prstGeom prst="rect">
            <a:avLst/>
          </a:prstGeom>
          <a:solidFill>
            <a:srgbClr val="FFFFFF"/>
          </a:solidFill>
          <a:ln w="19050">
            <a:solidFill>
              <a:schemeClr val="accent3"/>
            </a:solidFill>
            <a:round/>
            <a:headEnd/>
            <a:tailEnd/>
          </a:ln>
          <a:effec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dirty="0">
              <a:ln>
                <a:noFill/>
              </a:ln>
              <a:solidFill>
                <a:srgbClr val="464646"/>
              </a:solidFill>
              <a:effectLst/>
              <a:uLnTx/>
              <a:uFillTx/>
              <a:latin typeface="Trebuchet MS" panose="020B0603020202020204"/>
              <a:ea typeface="+mn-ea"/>
              <a:cs typeface="+mn-cs"/>
            </a:endParaRPr>
          </a:p>
        </p:txBody>
      </p:sp>
      <p:sp>
        <p:nvSpPr>
          <p:cNvPr id="19" name="Rectangle: Rounded Corners 18">
            <a:extLst>
              <a:ext uri="{FF2B5EF4-FFF2-40B4-BE49-F238E27FC236}">
                <a16:creationId xmlns:a16="http://schemas.microsoft.com/office/drawing/2014/main" id="{A75B0809-2819-49CE-A68C-FB3A51B60AFB}"/>
              </a:ext>
            </a:extLst>
          </p:cNvPr>
          <p:cNvSpPr/>
          <p:nvPr/>
        </p:nvSpPr>
        <p:spPr>
          <a:xfrm>
            <a:off x="443694" y="1456546"/>
            <a:ext cx="11304611" cy="514161"/>
          </a:xfrm>
          <a:prstGeom prst="roundRect">
            <a:avLst>
              <a:gd name="adj" fmla="val 0"/>
            </a:avLst>
          </a:prstGeom>
          <a:solidFill>
            <a:schemeClr val="accent6"/>
          </a:solidFill>
          <a:ln w="12700">
            <a:noFill/>
          </a:ln>
        </p:spPr>
        <p:txBody>
          <a:bodyPr wrap="none" lIns="100584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spc="300" dirty="0">
                <a:solidFill>
                  <a:prstClr val="white"/>
                </a:solidFill>
                <a:latin typeface="Calibri" panose="020F0502020204030204" pitchFamily="34" charset="0"/>
                <a:cs typeface="Calibri" panose="020F0502020204030204" pitchFamily="34" charset="0"/>
              </a:rPr>
              <a:t>NAÏVE BAYES MODEL WORKING (1/2)</a:t>
            </a:r>
            <a:endParaRPr kumimoji="0" lang="en-US" b="1" i="0" u="none" strike="noStrike" kern="1200" cap="none" spc="30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23" name="Graphic 107">
            <a:extLst>
              <a:ext uri="{FF2B5EF4-FFF2-40B4-BE49-F238E27FC236}">
                <a16:creationId xmlns:a16="http://schemas.microsoft.com/office/drawing/2014/main" id="{0AB1775B-CF67-4B16-8C1B-E7EC135F70D0}"/>
              </a:ext>
            </a:extLst>
          </p:cNvPr>
          <p:cNvSpPr/>
          <p:nvPr/>
        </p:nvSpPr>
        <p:spPr>
          <a:xfrm>
            <a:off x="894285" y="1572849"/>
            <a:ext cx="310093" cy="310093"/>
          </a:xfrm>
          <a:custGeom>
            <a:avLst/>
            <a:gdLst>
              <a:gd name="connsiteX0" fmla="*/ 657225 w 723900"/>
              <a:gd name="connsiteY0" fmla="*/ 0 h 723900"/>
              <a:gd name="connsiteX1" fmla="*/ 257175 w 723900"/>
              <a:gd name="connsiteY1" fmla="*/ 0 h 723900"/>
              <a:gd name="connsiteX2" fmla="*/ 190500 w 723900"/>
              <a:gd name="connsiteY2" fmla="*/ 66675 h 723900"/>
              <a:gd name="connsiteX3" fmla="*/ 190500 w 723900"/>
              <a:gd name="connsiteY3" fmla="*/ 190500 h 723900"/>
              <a:gd name="connsiteX4" fmla="*/ 66675 w 723900"/>
              <a:gd name="connsiteY4" fmla="*/ 190500 h 723900"/>
              <a:gd name="connsiteX5" fmla="*/ 0 w 723900"/>
              <a:gd name="connsiteY5" fmla="*/ 257175 h 723900"/>
              <a:gd name="connsiteX6" fmla="*/ 0 w 723900"/>
              <a:gd name="connsiteY6" fmla="*/ 657225 h 723900"/>
              <a:gd name="connsiteX7" fmla="*/ 66675 w 723900"/>
              <a:gd name="connsiteY7" fmla="*/ 723900 h 723900"/>
              <a:gd name="connsiteX8" fmla="*/ 466725 w 723900"/>
              <a:gd name="connsiteY8" fmla="*/ 723900 h 723900"/>
              <a:gd name="connsiteX9" fmla="*/ 533400 w 723900"/>
              <a:gd name="connsiteY9" fmla="*/ 657225 h 723900"/>
              <a:gd name="connsiteX10" fmla="*/ 533400 w 723900"/>
              <a:gd name="connsiteY10" fmla="*/ 533400 h 723900"/>
              <a:gd name="connsiteX11" fmla="*/ 657225 w 723900"/>
              <a:gd name="connsiteY11" fmla="*/ 533400 h 723900"/>
              <a:gd name="connsiteX12" fmla="*/ 723900 w 723900"/>
              <a:gd name="connsiteY12" fmla="*/ 466725 h 723900"/>
              <a:gd name="connsiteX13" fmla="*/ 723900 w 723900"/>
              <a:gd name="connsiteY13" fmla="*/ 66675 h 723900"/>
              <a:gd name="connsiteX14" fmla="*/ 657225 w 723900"/>
              <a:gd name="connsiteY14" fmla="*/ 0 h 723900"/>
              <a:gd name="connsiteX15" fmla="*/ 476250 w 723900"/>
              <a:gd name="connsiteY15" fmla="*/ 657225 h 723900"/>
              <a:gd name="connsiteX16" fmla="*/ 466725 w 723900"/>
              <a:gd name="connsiteY16" fmla="*/ 666750 h 723900"/>
              <a:gd name="connsiteX17" fmla="*/ 66675 w 723900"/>
              <a:gd name="connsiteY17" fmla="*/ 666750 h 723900"/>
              <a:gd name="connsiteX18" fmla="*/ 57150 w 723900"/>
              <a:gd name="connsiteY18" fmla="*/ 657225 h 723900"/>
              <a:gd name="connsiteX19" fmla="*/ 57150 w 723900"/>
              <a:gd name="connsiteY19" fmla="*/ 257175 h 723900"/>
              <a:gd name="connsiteX20" fmla="*/ 66675 w 723900"/>
              <a:gd name="connsiteY20" fmla="*/ 247650 h 723900"/>
              <a:gd name="connsiteX21" fmla="*/ 190500 w 723900"/>
              <a:gd name="connsiteY21" fmla="*/ 247650 h 723900"/>
              <a:gd name="connsiteX22" fmla="*/ 190500 w 723900"/>
              <a:gd name="connsiteY22" fmla="*/ 466725 h 723900"/>
              <a:gd name="connsiteX23" fmla="*/ 257175 w 723900"/>
              <a:gd name="connsiteY23" fmla="*/ 533400 h 723900"/>
              <a:gd name="connsiteX24" fmla="*/ 476250 w 723900"/>
              <a:gd name="connsiteY24" fmla="*/ 5334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3900" h="723900">
                <a:moveTo>
                  <a:pt x="657225" y="0"/>
                </a:moveTo>
                <a:lnTo>
                  <a:pt x="257175" y="0"/>
                </a:lnTo>
                <a:cubicBezTo>
                  <a:pt x="220351" y="0"/>
                  <a:pt x="190500" y="29851"/>
                  <a:pt x="190500" y="66675"/>
                </a:cubicBezTo>
                <a:lnTo>
                  <a:pt x="190500" y="190500"/>
                </a:lnTo>
                <a:lnTo>
                  <a:pt x="66675" y="190500"/>
                </a:lnTo>
                <a:cubicBezTo>
                  <a:pt x="29851" y="190500"/>
                  <a:pt x="0" y="220351"/>
                  <a:pt x="0" y="257175"/>
                </a:cubicBezTo>
                <a:lnTo>
                  <a:pt x="0" y="657225"/>
                </a:lnTo>
                <a:cubicBezTo>
                  <a:pt x="0" y="694049"/>
                  <a:pt x="29851" y="723900"/>
                  <a:pt x="66675" y="723900"/>
                </a:cubicBezTo>
                <a:lnTo>
                  <a:pt x="466725" y="723900"/>
                </a:lnTo>
                <a:cubicBezTo>
                  <a:pt x="503549" y="723900"/>
                  <a:pt x="533400" y="694049"/>
                  <a:pt x="533400" y="657225"/>
                </a:cubicBezTo>
                <a:lnTo>
                  <a:pt x="533400" y="533400"/>
                </a:lnTo>
                <a:lnTo>
                  <a:pt x="657225" y="533400"/>
                </a:lnTo>
                <a:cubicBezTo>
                  <a:pt x="694049" y="533400"/>
                  <a:pt x="723900" y="503549"/>
                  <a:pt x="723900" y="466725"/>
                </a:cubicBezTo>
                <a:lnTo>
                  <a:pt x="723900" y="66675"/>
                </a:lnTo>
                <a:cubicBezTo>
                  <a:pt x="723900" y="29851"/>
                  <a:pt x="694049" y="0"/>
                  <a:pt x="657225" y="0"/>
                </a:cubicBezTo>
                <a:close/>
                <a:moveTo>
                  <a:pt x="476250" y="657225"/>
                </a:moveTo>
                <a:cubicBezTo>
                  <a:pt x="476250" y="662486"/>
                  <a:pt x="471986" y="666750"/>
                  <a:pt x="466725" y="666750"/>
                </a:cubicBezTo>
                <a:lnTo>
                  <a:pt x="66675" y="666750"/>
                </a:lnTo>
                <a:cubicBezTo>
                  <a:pt x="61414" y="666750"/>
                  <a:pt x="57150" y="662486"/>
                  <a:pt x="57150" y="657225"/>
                </a:cubicBezTo>
                <a:lnTo>
                  <a:pt x="57150" y="257175"/>
                </a:lnTo>
                <a:cubicBezTo>
                  <a:pt x="57150" y="251915"/>
                  <a:pt x="61414" y="247650"/>
                  <a:pt x="66675" y="247650"/>
                </a:cubicBezTo>
                <a:lnTo>
                  <a:pt x="190500" y="247650"/>
                </a:lnTo>
                <a:lnTo>
                  <a:pt x="190500" y="466725"/>
                </a:lnTo>
                <a:cubicBezTo>
                  <a:pt x="190500" y="503549"/>
                  <a:pt x="220351" y="533400"/>
                  <a:pt x="257175" y="533400"/>
                </a:cubicBezTo>
                <a:lnTo>
                  <a:pt x="476250" y="533400"/>
                </a:lnTo>
                <a:close/>
              </a:path>
            </a:pathLst>
          </a:custGeom>
          <a:solidFill>
            <a:schemeClr val="bg1"/>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44" name="TextBox 43">
            <a:extLst>
              <a:ext uri="{FF2B5EF4-FFF2-40B4-BE49-F238E27FC236}">
                <a16:creationId xmlns:a16="http://schemas.microsoft.com/office/drawing/2014/main" id="{A406E845-3D54-48C1-AA9A-A722171EED28}"/>
              </a:ext>
            </a:extLst>
          </p:cNvPr>
          <p:cNvSpPr txBox="1"/>
          <p:nvPr/>
        </p:nvSpPr>
        <p:spPr>
          <a:xfrm>
            <a:off x="593488" y="2108513"/>
            <a:ext cx="11154816" cy="738664"/>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600" b="1" i="0" dirty="0">
                <a:solidFill>
                  <a:srgbClr val="111111"/>
                </a:solidFill>
                <a:effectLst/>
                <a:latin typeface="Open Sans"/>
              </a:rPr>
              <a:t>Principle: </a:t>
            </a:r>
            <a:r>
              <a:rPr lang="en-US" sz="1600" b="0" i="0" dirty="0">
                <a:solidFill>
                  <a:srgbClr val="111111"/>
                </a:solidFill>
                <a:effectLst/>
                <a:latin typeface="Open Sans"/>
              </a:rPr>
              <a:t>Naïve Bayes uses conditional probabilities (or posterior probabilities) given by </a:t>
            </a:r>
            <a:endParaRPr lang="en-US" sz="1600" b="1" dirty="0">
              <a:solidFill>
                <a:srgbClr val="111111"/>
              </a:solidFill>
              <a:latin typeface="Open Sans"/>
            </a:endParaRPr>
          </a:p>
          <a:p>
            <a:pPr>
              <a:spcBef>
                <a:spcPts val="600"/>
              </a:spcBef>
              <a:spcAft>
                <a:spcPts val="600"/>
              </a:spcAft>
            </a:pPr>
            <a:r>
              <a:rPr lang="en-US" sz="1600" i="0" dirty="0">
                <a:solidFill>
                  <a:srgbClr val="111111"/>
                </a:solidFill>
                <a:effectLst/>
                <a:latin typeface="Open Sans"/>
              </a:rPr>
              <a:t> </a:t>
            </a:r>
            <a:endParaRPr lang="en-IN" sz="1600" dirty="0"/>
          </a:p>
        </p:txBody>
      </p:sp>
      <p:grpSp>
        <p:nvGrpSpPr>
          <p:cNvPr id="10" name="Group 9">
            <a:extLst>
              <a:ext uri="{FF2B5EF4-FFF2-40B4-BE49-F238E27FC236}">
                <a16:creationId xmlns:a16="http://schemas.microsoft.com/office/drawing/2014/main" id="{A121CBDE-9375-496A-A15F-2B86DA63CFEB}"/>
              </a:ext>
            </a:extLst>
          </p:cNvPr>
          <p:cNvGrpSpPr/>
          <p:nvPr/>
        </p:nvGrpSpPr>
        <p:grpSpPr>
          <a:xfrm>
            <a:off x="4069878" y="2745207"/>
            <a:ext cx="3429686" cy="811868"/>
            <a:chOff x="1719832" y="2561888"/>
            <a:chExt cx="6075897" cy="1438275"/>
          </a:xfrm>
        </p:grpSpPr>
        <p:pic>
          <p:nvPicPr>
            <p:cNvPr id="6" name="Picture 5">
              <a:extLst>
                <a:ext uri="{FF2B5EF4-FFF2-40B4-BE49-F238E27FC236}">
                  <a16:creationId xmlns:a16="http://schemas.microsoft.com/office/drawing/2014/main" id="{E55AC900-097D-4324-AD46-D577DD94A996}"/>
                </a:ext>
              </a:extLst>
            </p:cNvPr>
            <p:cNvPicPr>
              <a:picLocks noChangeAspect="1"/>
            </p:cNvPicPr>
            <p:nvPr/>
          </p:nvPicPr>
          <p:blipFill rotWithShape="1">
            <a:blip r:embed="rId7"/>
            <a:srcRect t="33718"/>
            <a:stretch/>
          </p:blipFill>
          <p:spPr>
            <a:xfrm>
              <a:off x="1719832" y="2847177"/>
              <a:ext cx="1905000" cy="738664"/>
            </a:xfrm>
            <a:prstGeom prst="rect">
              <a:avLst/>
            </a:prstGeom>
          </p:spPr>
        </p:pic>
        <p:pic>
          <p:nvPicPr>
            <p:cNvPr id="9" name="Picture 8">
              <a:extLst>
                <a:ext uri="{FF2B5EF4-FFF2-40B4-BE49-F238E27FC236}">
                  <a16:creationId xmlns:a16="http://schemas.microsoft.com/office/drawing/2014/main" id="{A7986C11-1665-4D38-BFD4-9C1D7E6BF304}"/>
                </a:ext>
              </a:extLst>
            </p:cNvPr>
            <p:cNvPicPr>
              <a:picLocks noChangeAspect="1"/>
            </p:cNvPicPr>
            <p:nvPr/>
          </p:nvPicPr>
          <p:blipFill>
            <a:blip r:embed="rId8"/>
            <a:stretch>
              <a:fillRect/>
            </a:stretch>
          </p:blipFill>
          <p:spPr>
            <a:xfrm>
              <a:off x="3709504" y="2561888"/>
              <a:ext cx="4086225" cy="1438275"/>
            </a:xfrm>
            <a:prstGeom prst="rect">
              <a:avLst/>
            </a:prstGeom>
          </p:spPr>
        </p:pic>
      </p:grpSp>
      <p:sp>
        <p:nvSpPr>
          <p:cNvPr id="49" name="TextBox 48">
            <a:extLst>
              <a:ext uri="{FF2B5EF4-FFF2-40B4-BE49-F238E27FC236}">
                <a16:creationId xmlns:a16="http://schemas.microsoft.com/office/drawing/2014/main" id="{1A348E1C-1B1D-48A3-BFBF-15FDB9E0B14C}"/>
              </a:ext>
            </a:extLst>
          </p:cNvPr>
          <p:cNvSpPr txBox="1"/>
          <p:nvPr/>
        </p:nvSpPr>
        <p:spPr>
          <a:xfrm>
            <a:off x="593488" y="3902702"/>
            <a:ext cx="11154816" cy="1785104"/>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600" b="1" dirty="0">
                <a:solidFill>
                  <a:srgbClr val="111111"/>
                </a:solidFill>
                <a:latin typeface="Open Sans"/>
              </a:rPr>
              <a:t>Model Assumptions</a:t>
            </a:r>
            <a:r>
              <a:rPr lang="en-US" sz="1600" b="1" i="0" dirty="0">
                <a:solidFill>
                  <a:srgbClr val="111111"/>
                </a:solidFill>
                <a:effectLst/>
                <a:latin typeface="Open Sans"/>
              </a:rPr>
              <a:t>: </a:t>
            </a:r>
            <a:r>
              <a:rPr lang="en-US" sz="1600" b="0" i="0" dirty="0">
                <a:solidFill>
                  <a:srgbClr val="111111"/>
                </a:solidFill>
                <a:effectLst/>
                <a:latin typeface="Open Sans"/>
              </a:rPr>
              <a:t>We make the following assumptions while deploying the Naïve Bayes Algorithm</a:t>
            </a:r>
          </a:p>
          <a:p>
            <a:pPr marL="742950" lvl="1" indent="-285750">
              <a:spcBef>
                <a:spcPts val="600"/>
              </a:spcBef>
              <a:spcAft>
                <a:spcPts val="600"/>
              </a:spcAft>
              <a:buFont typeface="Wingdings" panose="05000000000000000000" pitchFamily="2" charset="2"/>
              <a:buChar char="Ø"/>
            </a:pPr>
            <a:r>
              <a:rPr lang="en-US" sz="1600" b="1" dirty="0">
                <a:solidFill>
                  <a:srgbClr val="111111"/>
                </a:solidFill>
                <a:latin typeface="Open Sans"/>
              </a:rPr>
              <a:t>Independency: </a:t>
            </a:r>
            <a:r>
              <a:rPr lang="en-US" sz="1600" dirty="0">
                <a:solidFill>
                  <a:srgbClr val="111111"/>
                </a:solidFill>
                <a:latin typeface="Open Sans"/>
              </a:rPr>
              <a:t>We assume that all features in the dataset are independent to each other</a:t>
            </a:r>
          </a:p>
          <a:p>
            <a:pPr marL="742950" lvl="1" indent="-285750">
              <a:spcBef>
                <a:spcPts val="600"/>
              </a:spcBef>
              <a:spcAft>
                <a:spcPts val="600"/>
              </a:spcAft>
              <a:buFont typeface="Wingdings" panose="05000000000000000000" pitchFamily="2" charset="2"/>
              <a:buChar char="Ø"/>
            </a:pPr>
            <a:r>
              <a:rPr lang="en-US" sz="1600" b="1" dirty="0">
                <a:solidFill>
                  <a:srgbClr val="111111"/>
                </a:solidFill>
                <a:latin typeface="Open Sans"/>
              </a:rPr>
              <a:t>Equality (Importance): </a:t>
            </a:r>
            <a:r>
              <a:rPr lang="en-US" sz="1600" dirty="0">
                <a:solidFill>
                  <a:srgbClr val="111111"/>
                </a:solidFill>
                <a:latin typeface="Open Sans"/>
              </a:rPr>
              <a:t>All features have the same influence or importance in the model. None of the features are irrelevant and assumed to be contributing equally to the outcome </a:t>
            </a:r>
            <a:endParaRPr lang="en-US" sz="1600" b="1" dirty="0">
              <a:solidFill>
                <a:srgbClr val="111111"/>
              </a:solidFill>
              <a:latin typeface="Open Sans"/>
            </a:endParaRPr>
          </a:p>
          <a:p>
            <a:pPr>
              <a:spcBef>
                <a:spcPts val="600"/>
              </a:spcBef>
              <a:spcAft>
                <a:spcPts val="600"/>
              </a:spcAft>
            </a:pPr>
            <a:r>
              <a:rPr lang="en-US" sz="1600" i="0" dirty="0">
                <a:solidFill>
                  <a:srgbClr val="111111"/>
                </a:solidFill>
                <a:effectLst/>
                <a:latin typeface="Open Sans"/>
              </a:rPr>
              <a:t> </a:t>
            </a:r>
            <a:endParaRPr lang="en-IN" sz="1600" dirty="0"/>
          </a:p>
        </p:txBody>
      </p:sp>
      <p:sp>
        <p:nvSpPr>
          <p:cNvPr id="50" name="TextBox 49">
            <a:extLst>
              <a:ext uri="{FF2B5EF4-FFF2-40B4-BE49-F238E27FC236}">
                <a16:creationId xmlns:a16="http://schemas.microsoft.com/office/drawing/2014/main" id="{AB84FFAB-5EE9-46DA-B609-E96B62A87E0C}"/>
              </a:ext>
            </a:extLst>
          </p:cNvPr>
          <p:cNvSpPr txBox="1"/>
          <p:nvPr/>
        </p:nvSpPr>
        <p:spPr>
          <a:xfrm>
            <a:off x="300038" y="6455832"/>
            <a:ext cx="11591925" cy="246221"/>
          </a:xfrm>
          <a:prstGeom prst="rect">
            <a:avLst/>
          </a:prstGeom>
          <a:noFill/>
        </p:spPr>
        <p:txBody>
          <a:bodyPr wrap="square" rtlCol="0" anchor="ctr">
            <a:spAutoFit/>
          </a:bodyPr>
          <a:lstStyle/>
          <a:p>
            <a:r>
              <a:rPr lang="en-US" sz="1000" i="1" dirty="0">
                <a:solidFill>
                  <a:schemeClr val="bg1">
                    <a:lumMod val="50000"/>
                  </a:schemeClr>
                </a:solidFill>
                <a:latin typeface="+mj-lt"/>
              </a:rPr>
              <a:t>Source: </a:t>
            </a:r>
            <a:r>
              <a:rPr lang="en-US" sz="1000" i="1" dirty="0">
                <a:solidFill>
                  <a:schemeClr val="bg1">
                    <a:lumMod val="50000"/>
                  </a:schemeClr>
                </a:solidFill>
              </a:rPr>
              <a:t>KD Nuggets, Analytics Vidhya</a:t>
            </a:r>
            <a:endParaRPr lang="en-IN" sz="1000" i="1" dirty="0">
              <a:solidFill>
                <a:schemeClr val="bg1">
                  <a:lumMod val="50000"/>
                </a:schemeClr>
              </a:solidFill>
            </a:endParaRPr>
          </a:p>
        </p:txBody>
      </p:sp>
    </p:spTree>
    <p:extLst>
      <p:ext uri="{BB962C8B-B14F-4D97-AF65-F5344CB8AC3E}">
        <p14:creationId xmlns:p14="http://schemas.microsoft.com/office/powerpoint/2010/main" val="106615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8" name="Rectangle 87" hidden="1"/>
          <p:cNvSpPr/>
          <p:nvPr>
            <p:custDataLst>
              <p:tags r:id="rId2"/>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1200" b="1" dirty="0">
              <a:sym typeface="+mn-lt"/>
            </a:endParaRPr>
          </a:p>
        </p:txBody>
      </p:sp>
      <p:sp>
        <p:nvSpPr>
          <p:cNvPr id="5" name="Rectangle 4"/>
          <p:cNvSpPr/>
          <p:nvPr/>
        </p:nvSpPr>
        <p:spPr>
          <a:xfrm>
            <a:off x="1204089" y="167384"/>
            <a:ext cx="9783822" cy="461665"/>
          </a:xfrm>
          <a:prstGeom prst="rect">
            <a:avLst/>
          </a:prstGeom>
        </p:spPr>
        <p:txBody>
          <a:bodyPr wrap="square">
            <a:spAutoFit/>
          </a:bodyPr>
          <a:lstStyle/>
          <a:p>
            <a:pPr algn="ctr"/>
            <a:r>
              <a:rPr lang="en-US" sz="2400" b="1" dirty="0">
                <a:latin typeface="Myriad Pro" panose="020B0503030403020204" pitchFamily="34" charset="0"/>
              </a:rPr>
              <a:t>PREDICTIVE ANALYTICS USING SUPERVISED LEARNING</a:t>
            </a:r>
          </a:p>
        </p:txBody>
      </p:sp>
      <p:sp>
        <p:nvSpPr>
          <p:cNvPr id="15" name="White shape">
            <a:extLst>
              <a:ext uri="{FF2B5EF4-FFF2-40B4-BE49-F238E27FC236}">
                <a16:creationId xmlns:a16="http://schemas.microsoft.com/office/drawing/2014/main" id="{2C33CCD6-0FE1-4E45-9E8C-C555FCCAA4F2}"/>
              </a:ext>
            </a:extLst>
          </p:cNvPr>
          <p:cNvSpPr>
            <a:spLocks/>
          </p:cNvSpPr>
          <p:nvPr/>
        </p:nvSpPr>
        <p:spPr bwMode="auto">
          <a:xfrm flipV="1">
            <a:off x="443696" y="1561428"/>
            <a:ext cx="11304610" cy="4219653"/>
          </a:xfrm>
          <a:prstGeom prst="rect">
            <a:avLst/>
          </a:prstGeom>
          <a:solidFill>
            <a:srgbClr val="FFFFFF"/>
          </a:solidFill>
          <a:ln w="19050">
            <a:solidFill>
              <a:schemeClr val="accent3"/>
            </a:solidFill>
            <a:round/>
            <a:headEnd/>
            <a:tailEnd/>
          </a:ln>
          <a:effec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350" b="0" i="0" u="none" strike="noStrike" kern="0" cap="none" spc="0" normalizeH="0" baseline="0" noProof="0" dirty="0">
              <a:ln>
                <a:noFill/>
              </a:ln>
              <a:solidFill>
                <a:srgbClr val="464646"/>
              </a:solidFill>
              <a:effectLst/>
              <a:uLnTx/>
              <a:uFillTx/>
              <a:latin typeface="Trebuchet MS" panose="020B0603020202020204"/>
              <a:ea typeface="+mn-ea"/>
              <a:cs typeface="+mn-cs"/>
            </a:endParaRPr>
          </a:p>
        </p:txBody>
      </p:sp>
      <p:sp>
        <p:nvSpPr>
          <p:cNvPr id="19" name="Rectangle: Rounded Corners 18">
            <a:extLst>
              <a:ext uri="{FF2B5EF4-FFF2-40B4-BE49-F238E27FC236}">
                <a16:creationId xmlns:a16="http://schemas.microsoft.com/office/drawing/2014/main" id="{A75B0809-2819-49CE-A68C-FB3A51B60AFB}"/>
              </a:ext>
            </a:extLst>
          </p:cNvPr>
          <p:cNvSpPr/>
          <p:nvPr/>
        </p:nvSpPr>
        <p:spPr>
          <a:xfrm>
            <a:off x="443694" y="1076718"/>
            <a:ext cx="11304611" cy="514161"/>
          </a:xfrm>
          <a:prstGeom prst="roundRect">
            <a:avLst>
              <a:gd name="adj" fmla="val 0"/>
            </a:avLst>
          </a:prstGeom>
          <a:solidFill>
            <a:schemeClr val="accent6"/>
          </a:solidFill>
          <a:ln w="12700">
            <a:noFill/>
          </a:ln>
        </p:spPr>
        <p:txBody>
          <a:bodyPr wrap="none" lIns="100584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spc="300" dirty="0">
                <a:solidFill>
                  <a:prstClr val="white"/>
                </a:solidFill>
                <a:latin typeface="Calibri" panose="020F0502020204030204" pitchFamily="34" charset="0"/>
                <a:cs typeface="Calibri" panose="020F0502020204030204" pitchFamily="34" charset="0"/>
              </a:rPr>
              <a:t>NAÏVE BAYES MODEL WORKING (2/2)</a:t>
            </a:r>
            <a:endParaRPr kumimoji="0" lang="en-US" b="1" i="0" u="none" strike="noStrike" kern="1200" cap="none" spc="30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pic>
        <p:nvPicPr>
          <p:cNvPr id="7" name="Picture 6">
            <a:extLst>
              <a:ext uri="{FF2B5EF4-FFF2-40B4-BE49-F238E27FC236}">
                <a16:creationId xmlns:a16="http://schemas.microsoft.com/office/drawing/2014/main" id="{D8E4FC18-F661-400C-A724-CFCBDA52A51A}"/>
              </a:ext>
            </a:extLst>
          </p:cNvPr>
          <p:cNvPicPr>
            <a:picLocks noChangeAspect="1"/>
          </p:cNvPicPr>
          <p:nvPr/>
        </p:nvPicPr>
        <p:blipFill>
          <a:blip r:embed="rId7"/>
          <a:stretch>
            <a:fillRect/>
          </a:stretch>
        </p:blipFill>
        <p:spPr>
          <a:xfrm>
            <a:off x="1133027" y="2569275"/>
            <a:ext cx="2940777" cy="517060"/>
          </a:xfrm>
          <a:prstGeom prst="rect">
            <a:avLst/>
          </a:prstGeom>
        </p:spPr>
      </p:pic>
      <p:sp>
        <p:nvSpPr>
          <p:cNvPr id="18" name="TextBox 17">
            <a:extLst>
              <a:ext uri="{FF2B5EF4-FFF2-40B4-BE49-F238E27FC236}">
                <a16:creationId xmlns:a16="http://schemas.microsoft.com/office/drawing/2014/main" id="{1A5B38D9-5259-4544-8984-3DDD86E37172}"/>
              </a:ext>
            </a:extLst>
          </p:cNvPr>
          <p:cNvSpPr txBox="1"/>
          <p:nvPr/>
        </p:nvSpPr>
        <p:spPr>
          <a:xfrm>
            <a:off x="623155" y="2072542"/>
            <a:ext cx="10364756" cy="738664"/>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600" dirty="0">
                <a:solidFill>
                  <a:srgbClr val="111111"/>
                </a:solidFill>
                <a:latin typeface="Open Sans"/>
              </a:rPr>
              <a:t>P</a:t>
            </a:r>
            <a:r>
              <a:rPr lang="en-US" sz="1600" i="0" dirty="0">
                <a:solidFill>
                  <a:srgbClr val="111111"/>
                </a:solidFill>
                <a:effectLst/>
                <a:latin typeface="Open Sans"/>
              </a:rPr>
              <a:t>robability of an event y by predictor features X1, X2, X3,…</a:t>
            </a:r>
            <a:r>
              <a:rPr lang="en-US" sz="1600" i="0" dirty="0" err="1">
                <a:solidFill>
                  <a:srgbClr val="111111"/>
                </a:solidFill>
                <a:effectLst/>
                <a:latin typeface="Open Sans"/>
              </a:rPr>
              <a:t>Xn</a:t>
            </a:r>
            <a:r>
              <a:rPr lang="en-US" sz="1600" i="0" dirty="0">
                <a:solidFill>
                  <a:srgbClr val="111111"/>
                </a:solidFill>
                <a:effectLst/>
                <a:latin typeface="Open Sans"/>
              </a:rPr>
              <a:t> then our conditional probability would be</a:t>
            </a:r>
            <a:endParaRPr lang="en-US" sz="1600" dirty="0">
              <a:solidFill>
                <a:srgbClr val="111111"/>
              </a:solidFill>
              <a:latin typeface="Open Sans"/>
            </a:endParaRPr>
          </a:p>
          <a:p>
            <a:pPr>
              <a:spcBef>
                <a:spcPts val="600"/>
              </a:spcBef>
              <a:spcAft>
                <a:spcPts val="600"/>
              </a:spcAft>
            </a:pPr>
            <a:r>
              <a:rPr lang="en-US" sz="1600" i="0" dirty="0">
                <a:solidFill>
                  <a:srgbClr val="111111"/>
                </a:solidFill>
                <a:effectLst/>
                <a:latin typeface="Open Sans"/>
              </a:rPr>
              <a:t> </a:t>
            </a:r>
            <a:endParaRPr lang="en-IN" sz="1600" dirty="0"/>
          </a:p>
        </p:txBody>
      </p:sp>
      <p:sp>
        <p:nvSpPr>
          <p:cNvPr id="20" name="TextBox 19">
            <a:extLst>
              <a:ext uri="{FF2B5EF4-FFF2-40B4-BE49-F238E27FC236}">
                <a16:creationId xmlns:a16="http://schemas.microsoft.com/office/drawing/2014/main" id="{D960BEA9-D814-4BF5-9145-3B61FD5EE2BC}"/>
              </a:ext>
            </a:extLst>
          </p:cNvPr>
          <p:cNvSpPr txBox="1"/>
          <p:nvPr/>
        </p:nvSpPr>
        <p:spPr>
          <a:xfrm>
            <a:off x="623155" y="3399559"/>
            <a:ext cx="10945688" cy="338554"/>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600" i="0" dirty="0">
                <a:solidFill>
                  <a:srgbClr val="111111"/>
                </a:solidFill>
                <a:effectLst/>
                <a:latin typeface="Open Sans"/>
              </a:rPr>
              <a:t>In Naive Bayes, we assume that the denominator remains constant, therefore conditional probability is equivalent to</a:t>
            </a:r>
            <a:endParaRPr lang="en-IN" sz="1600" dirty="0"/>
          </a:p>
        </p:txBody>
      </p:sp>
      <p:pic>
        <p:nvPicPr>
          <p:cNvPr id="11" name="Picture 10">
            <a:extLst>
              <a:ext uri="{FF2B5EF4-FFF2-40B4-BE49-F238E27FC236}">
                <a16:creationId xmlns:a16="http://schemas.microsoft.com/office/drawing/2014/main" id="{CFF3CB54-B78F-4145-970E-BBA82D69FAD6}"/>
              </a:ext>
            </a:extLst>
          </p:cNvPr>
          <p:cNvPicPr>
            <a:picLocks noChangeAspect="1"/>
          </p:cNvPicPr>
          <p:nvPr/>
        </p:nvPicPr>
        <p:blipFill>
          <a:blip r:embed="rId8"/>
          <a:stretch>
            <a:fillRect/>
          </a:stretch>
        </p:blipFill>
        <p:spPr>
          <a:xfrm>
            <a:off x="4872339" y="2530933"/>
            <a:ext cx="6381750" cy="545523"/>
          </a:xfrm>
          <a:prstGeom prst="rect">
            <a:avLst/>
          </a:prstGeom>
        </p:spPr>
      </p:pic>
      <p:pic>
        <p:nvPicPr>
          <p:cNvPr id="13" name="Picture 12">
            <a:extLst>
              <a:ext uri="{FF2B5EF4-FFF2-40B4-BE49-F238E27FC236}">
                <a16:creationId xmlns:a16="http://schemas.microsoft.com/office/drawing/2014/main" id="{FA6657B8-400B-440A-934C-E3422958AAB0}"/>
              </a:ext>
            </a:extLst>
          </p:cNvPr>
          <p:cNvPicPr>
            <a:picLocks noChangeAspect="1"/>
          </p:cNvPicPr>
          <p:nvPr/>
        </p:nvPicPr>
        <p:blipFill>
          <a:blip r:embed="rId9"/>
          <a:stretch>
            <a:fillRect/>
          </a:stretch>
        </p:blipFill>
        <p:spPr>
          <a:xfrm>
            <a:off x="1115207" y="3853434"/>
            <a:ext cx="4833738" cy="344803"/>
          </a:xfrm>
          <a:prstGeom prst="rect">
            <a:avLst/>
          </a:prstGeom>
        </p:spPr>
      </p:pic>
      <p:sp>
        <p:nvSpPr>
          <p:cNvPr id="16" name="TextBox 15">
            <a:extLst>
              <a:ext uri="{FF2B5EF4-FFF2-40B4-BE49-F238E27FC236}">
                <a16:creationId xmlns:a16="http://schemas.microsoft.com/office/drawing/2014/main" id="{A04B4CAA-CF39-46A0-AEA2-35217E22C679}"/>
              </a:ext>
            </a:extLst>
          </p:cNvPr>
          <p:cNvSpPr txBox="1"/>
          <p:nvPr/>
        </p:nvSpPr>
        <p:spPr>
          <a:xfrm>
            <a:off x="623155" y="4711411"/>
            <a:ext cx="10945688" cy="338554"/>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600" i="0" dirty="0">
                <a:solidFill>
                  <a:srgbClr val="111111"/>
                </a:solidFill>
                <a:effectLst/>
                <a:latin typeface="Open Sans"/>
              </a:rPr>
              <a:t>The class variable y is calculated with maximum probability</a:t>
            </a:r>
            <a:endParaRPr lang="en-IN" sz="1600" dirty="0"/>
          </a:p>
        </p:txBody>
      </p:sp>
      <p:pic>
        <p:nvPicPr>
          <p:cNvPr id="6" name="Picture 5">
            <a:extLst>
              <a:ext uri="{FF2B5EF4-FFF2-40B4-BE49-F238E27FC236}">
                <a16:creationId xmlns:a16="http://schemas.microsoft.com/office/drawing/2014/main" id="{8F48C4E7-D934-4ED5-9AFB-C4247E881271}"/>
              </a:ext>
            </a:extLst>
          </p:cNvPr>
          <p:cNvPicPr>
            <a:picLocks noChangeAspect="1"/>
          </p:cNvPicPr>
          <p:nvPr/>
        </p:nvPicPr>
        <p:blipFill>
          <a:blip r:embed="rId10"/>
          <a:stretch>
            <a:fillRect/>
          </a:stretch>
        </p:blipFill>
        <p:spPr>
          <a:xfrm>
            <a:off x="1114875" y="5156767"/>
            <a:ext cx="4335165" cy="366685"/>
          </a:xfrm>
          <a:prstGeom prst="rect">
            <a:avLst/>
          </a:prstGeom>
        </p:spPr>
      </p:pic>
      <p:sp>
        <p:nvSpPr>
          <p:cNvPr id="21" name="TextBox 20">
            <a:extLst>
              <a:ext uri="{FF2B5EF4-FFF2-40B4-BE49-F238E27FC236}">
                <a16:creationId xmlns:a16="http://schemas.microsoft.com/office/drawing/2014/main" id="{B6577335-7F41-42F7-B684-5268A348B2D7}"/>
              </a:ext>
            </a:extLst>
          </p:cNvPr>
          <p:cNvSpPr txBox="1"/>
          <p:nvPr/>
        </p:nvSpPr>
        <p:spPr>
          <a:xfrm>
            <a:off x="300038" y="6455832"/>
            <a:ext cx="11591925" cy="246221"/>
          </a:xfrm>
          <a:prstGeom prst="rect">
            <a:avLst/>
          </a:prstGeom>
          <a:noFill/>
        </p:spPr>
        <p:txBody>
          <a:bodyPr wrap="square" rtlCol="0" anchor="ctr">
            <a:spAutoFit/>
          </a:bodyPr>
          <a:lstStyle/>
          <a:p>
            <a:r>
              <a:rPr lang="en-US" sz="1000" i="1" dirty="0">
                <a:solidFill>
                  <a:schemeClr val="bg1">
                    <a:lumMod val="50000"/>
                  </a:schemeClr>
                </a:solidFill>
                <a:latin typeface="+mj-lt"/>
              </a:rPr>
              <a:t>Source: </a:t>
            </a:r>
            <a:r>
              <a:rPr lang="en-US" sz="1000" i="1" dirty="0">
                <a:solidFill>
                  <a:schemeClr val="bg1">
                    <a:lumMod val="50000"/>
                  </a:schemeClr>
                </a:solidFill>
              </a:rPr>
              <a:t>KD Nuggets, Analytics Vidhya</a:t>
            </a:r>
            <a:endParaRPr lang="en-IN" sz="1000" i="1" dirty="0">
              <a:solidFill>
                <a:schemeClr val="bg1">
                  <a:lumMod val="50000"/>
                </a:schemeClr>
              </a:solidFill>
            </a:endParaRPr>
          </a:p>
        </p:txBody>
      </p:sp>
    </p:spTree>
    <p:extLst>
      <p:ext uri="{BB962C8B-B14F-4D97-AF65-F5344CB8AC3E}">
        <p14:creationId xmlns:p14="http://schemas.microsoft.com/office/powerpoint/2010/main" val="4882524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65&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quot;&gt;&lt;elem m_fUsage=&quot;1.89999999999999990000E+000&quot;&gt;&lt;m_msothmcolidx val=&quot;0&quot;/&gt;&lt;m_rgb r=&quot;93&quot; g=&quot;EA&quot; b=&quot;DE&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17VufdrrRrKkPrWj7MkDp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17VufdrrRrKkPrWj7MkDp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17VufdrrRrKkPrWj7MkDp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17VufdrrRrKkPrWj7MkDp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17VufdrrRrKkPrWj7MkDp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17VufdrrRrKkPrWj7MkDp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17VufdrrRrKkPrWj7MkDp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17VufdrrRrKkPrWj7MkDp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17VufdrrRrKkPrWj7MkDp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17VufdrrRrKkPrWj7MkDp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17VufdrrRrKkPrWj7MkDp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17VufdrrRrKkPrWj7MkDp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17VufdrrRrKkPrWj7MkDp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17VufdrrRrKkPrWj7MkDp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FIELDS.INITIALIZED" val="1"/>
  <p:tag name="ML_1" val="Phi"/>
  <p:tag name="ML_LAYOUT_RESOURCE" val="PHI_PRESENT4_3.MCR"/>
  <p:tag name="SHAPESETGROUPCLASSNAME" val="ShapeSetGroup2"/>
  <p:tag name="SHAPESETCLASSNAME" val="ENDSLIDE"/>
  <p:tag name="COLORSETGROUPCLASSNAME" val="ColorSetGroupLight"/>
  <p:tag name="COLORSETCLASSNAME" val="ColorSet1"/>
  <p:tag name="FONTSETGROUPCLASSNAME" val="FontSetGroup1"/>
  <p:tag name="STYLESETGROUPCLASSNAME" val="StyleSetGroup1"/>
  <p:tag name="MAPNAME" val="Map1"/>
  <p:tag name="CFG.LAYOUT" val="Default"/>
  <p:tag name="MLI" val="1"/>
  <p:tag name="PICTURE 3_SHAPECLASSPROTECTIONTYPE" val="31"/>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86wJQMaFQJmlH1U1N9mvW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17VufdrrRrKkPrWj7MkDp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20953</TotalTime>
  <Words>4255</Words>
  <Application>Microsoft Office PowerPoint</Application>
  <PresentationFormat>Widescreen</PresentationFormat>
  <Paragraphs>529</Paragraphs>
  <Slides>22</Slides>
  <Notes>22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5" baseType="lpstr">
      <vt:lpstr>Arial</vt:lpstr>
      <vt:lpstr>Bebas Neue</vt:lpstr>
      <vt:lpstr>Calibri</vt:lpstr>
      <vt:lpstr>Calibri Light</vt:lpstr>
      <vt:lpstr>Courier New</vt:lpstr>
      <vt:lpstr>Impact</vt:lpstr>
      <vt:lpstr>Inter</vt:lpstr>
      <vt:lpstr>Myriad Pro</vt:lpstr>
      <vt:lpstr>Open Sans</vt:lpstr>
      <vt:lpstr>Trebuchet MS</vt:lpstr>
      <vt:lpstr>Wingdings</vt:lpstr>
      <vt:lpstr>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Monitoring Market</dc:title>
  <dc:creator>Nikhil Agarwal</dc:creator>
  <cp:lastPrinted>2016-05-27T07:27:40Z</cp:lastPrinted>
  <dcterms:created xsi:type="dcterms:W3CDTF">2016-05-16T06:52:44Z</dcterms:created>
  <dcterms:modified xsi:type="dcterms:W3CDTF">2021-04-06T11:37:40Z</dcterms:modified>
</cp:coreProperties>
</file>