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77" r:id="rId3"/>
    <p:sldId id="258" r:id="rId4"/>
    <p:sldId id="262" r:id="rId5"/>
    <p:sldId id="261" r:id="rId6"/>
    <p:sldId id="273" r:id="rId7"/>
    <p:sldId id="259" r:id="rId8"/>
    <p:sldId id="265" r:id="rId9"/>
    <p:sldId id="268" r:id="rId10"/>
    <p:sldId id="275" r:id="rId11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05bf1b29da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105bf1b29da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5bf1b29da_0_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105bf1b29da_0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5bf1b29da_0_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105bf1b29da_0_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5bf1b29da_0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g105bf1b29da_0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5bf1b29da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05bf1b29da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5bf1b29da_0_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105bf1b29da_0_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5bf1b29da_0_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105bf1b29da_0_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5bf1b29da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05bf1b29da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5bf1b29da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105bf1b29da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5bf1b29da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105bf1b29da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14350" y="1172100"/>
            <a:ext cx="4438800" cy="279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666584" y="0"/>
            <a:ext cx="3477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115791" y="4265498"/>
            <a:ext cx="579000" cy="7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>
            <a:spLocks noGrp="1"/>
          </p:cNvSpPr>
          <p:nvPr>
            <p:ph type="pic" idx="2"/>
          </p:nvPr>
        </p:nvSpPr>
        <p:spPr>
          <a:xfrm>
            <a:off x="5666575" y="0"/>
            <a:ext cx="3477300" cy="3427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dk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648150" y="1452725"/>
            <a:ext cx="7847700" cy="1310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2812310" y="3152331"/>
            <a:ext cx="3519338" cy="44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971800" y="3238050"/>
            <a:ext cx="32004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  <a:defRPr sz="1700">
                <a:solidFill>
                  <a:schemeClr val="lt2"/>
                </a:solidFill>
              </a:defRPr>
            </a:lvl1pPr>
            <a:lvl2pPr marL="914400" lvl="1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700"/>
              <a:buChar char="○"/>
              <a:defRPr sz="1700">
                <a:solidFill>
                  <a:schemeClr val="lt2"/>
                </a:solidFill>
              </a:defRPr>
            </a:lvl2pPr>
            <a:lvl3pPr marL="1371600" lvl="2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700"/>
              <a:buChar char="■"/>
              <a:defRPr sz="1700">
                <a:solidFill>
                  <a:schemeClr val="lt2"/>
                </a:solidFill>
              </a:defRPr>
            </a:lvl3pPr>
            <a:lvl4pPr marL="1828800" lvl="3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  <a:defRPr sz="1700">
                <a:solidFill>
                  <a:schemeClr val="lt2"/>
                </a:solidFill>
              </a:defRPr>
            </a:lvl4pPr>
            <a:lvl5pPr marL="2286000" lvl="4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700"/>
              <a:buChar char="○"/>
              <a:defRPr sz="1700">
                <a:solidFill>
                  <a:schemeClr val="lt2"/>
                </a:solidFill>
              </a:defRPr>
            </a:lvl5pPr>
            <a:lvl6pPr marL="2743200" lvl="5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700"/>
              <a:buChar char="■"/>
              <a:defRPr sz="1700">
                <a:solidFill>
                  <a:schemeClr val="lt2"/>
                </a:solidFill>
              </a:defRPr>
            </a:lvl6pPr>
            <a:lvl7pPr marL="3200400" lvl="6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700"/>
              <a:buChar char="●"/>
              <a:defRPr sz="1700">
                <a:solidFill>
                  <a:schemeClr val="lt2"/>
                </a:solidFill>
              </a:defRPr>
            </a:lvl7pPr>
            <a:lvl8pPr marL="3657600" lvl="7" indent="-33655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700"/>
              <a:buChar char="○"/>
              <a:defRPr sz="1700">
                <a:solidFill>
                  <a:schemeClr val="lt2"/>
                </a:solidFill>
              </a:defRPr>
            </a:lvl8pPr>
            <a:lvl9pPr marL="4114800" lvl="8" indent="-336550" algn="ctr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1700"/>
              <a:buChar char="■"/>
              <a:defRPr sz="17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66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14350" y="72402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514350" y="2019300"/>
            <a:ext cx="7433400" cy="263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11150" rtl="0">
              <a:spcBef>
                <a:spcPts val="800"/>
              </a:spcBef>
              <a:spcAft>
                <a:spcPts val="0"/>
              </a:spcAft>
              <a:buSzPts val="1300"/>
              <a:buChar char="○"/>
              <a:defRPr sz="1700"/>
            </a:lvl2pPr>
            <a:lvl3pPr marL="1371600" lvl="2" indent="-336550" rtl="0"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800"/>
              </a:spcBef>
              <a:spcAft>
                <a:spcPts val="8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14350" y="2019300"/>
            <a:ext cx="3502800" cy="26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11150" rtl="0">
              <a:spcBef>
                <a:spcPts val="800"/>
              </a:spcBef>
              <a:spcAft>
                <a:spcPts val="0"/>
              </a:spcAft>
              <a:buSzPts val="1300"/>
              <a:buChar char="○"/>
              <a:defRPr sz="1700"/>
            </a:lvl2pPr>
            <a:lvl3pPr marL="1371600" lvl="2" indent="-336550" rtl="0"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800"/>
              </a:spcBef>
              <a:spcAft>
                <a:spcPts val="8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52198" y="2019300"/>
            <a:ext cx="3502800" cy="26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11150" rtl="0">
              <a:spcBef>
                <a:spcPts val="800"/>
              </a:spcBef>
              <a:spcAft>
                <a:spcPts val="0"/>
              </a:spcAft>
              <a:buSzPts val="1300"/>
              <a:buChar char="○"/>
              <a:defRPr sz="1700"/>
            </a:lvl2pPr>
            <a:lvl3pPr marL="1371600" lvl="2" indent="-336550" rtl="0"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800"/>
              </a:spcBef>
              <a:spcAft>
                <a:spcPts val="8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cxnSp>
        <p:nvCxnSpPr>
          <p:cNvPr id="31" name="Google Shape;31;p6"/>
          <p:cNvCxnSpPr/>
          <p:nvPr/>
        </p:nvCxnSpPr>
        <p:spPr>
          <a:xfrm rot="10800000">
            <a:off x="4434674" y="2042135"/>
            <a:ext cx="0" cy="2588400"/>
          </a:xfrm>
          <a:prstGeom prst="straightConnector1">
            <a:avLst/>
          </a:prstGeom>
          <a:noFill/>
          <a:ln w="9525" cap="flat" cmpd="sng">
            <a:solidFill>
              <a:schemeClr val="dk1">
                <a:alpha val="298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6"/>
          <p:cNvSpPr/>
          <p:nvPr/>
        </p:nvSpPr>
        <p:spPr>
          <a:xfrm>
            <a:off x="0" y="0"/>
            <a:ext cx="9144000" cy="166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514350" y="72402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 rot="10800000">
            <a:off x="5831044" y="2042135"/>
            <a:ext cx="0" cy="2588400"/>
          </a:xfrm>
          <a:prstGeom prst="straightConnector1">
            <a:avLst/>
          </a:prstGeom>
          <a:noFill/>
          <a:ln w="9525" cap="flat" cmpd="sng">
            <a:solidFill>
              <a:schemeClr val="dk1">
                <a:alpha val="298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14350" y="2019300"/>
            <a:ext cx="2255100" cy="26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11150" rtl="0">
              <a:spcBef>
                <a:spcPts val="800"/>
              </a:spcBef>
              <a:spcAft>
                <a:spcPts val="0"/>
              </a:spcAft>
              <a:buSzPts val="1300"/>
              <a:buChar char="○"/>
              <a:defRPr sz="1700"/>
            </a:lvl2pPr>
            <a:lvl3pPr marL="1371600" lvl="2" indent="-336550" rtl="0"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800"/>
              </a:spcBef>
              <a:spcAft>
                <a:spcPts val="8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307094" y="2019300"/>
            <a:ext cx="2255100" cy="26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11150" rtl="0">
              <a:spcBef>
                <a:spcPts val="800"/>
              </a:spcBef>
              <a:spcAft>
                <a:spcPts val="0"/>
              </a:spcAft>
              <a:buSzPts val="1300"/>
              <a:buChar char="○"/>
              <a:defRPr sz="1700"/>
            </a:lvl2pPr>
            <a:lvl3pPr marL="1371600" lvl="2" indent="-336550" rtl="0"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800"/>
              </a:spcBef>
              <a:spcAft>
                <a:spcPts val="8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6099850" y="2019300"/>
            <a:ext cx="2255100" cy="26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11150" rtl="0">
              <a:spcBef>
                <a:spcPts val="800"/>
              </a:spcBef>
              <a:spcAft>
                <a:spcPts val="0"/>
              </a:spcAft>
              <a:buSzPts val="1300"/>
              <a:buChar char="○"/>
              <a:defRPr sz="1700"/>
            </a:lvl2pPr>
            <a:lvl3pPr marL="1371600" lvl="2" indent="-336550" rtl="0"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8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8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8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800"/>
              </a:spcBef>
              <a:spcAft>
                <a:spcPts val="8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cxnSp>
        <p:nvCxnSpPr>
          <p:cNvPr id="39" name="Google Shape;39;p7"/>
          <p:cNvCxnSpPr/>
          <p:nvPr/>
        </p:nvCxnSpPr>
        <p:spPr>
          <a:xfrm rot="10800000">
            <a:off x="3038288" y="2042135"/>
            <a:ext cx="0" cy="2588400"/>
          </a:xfrm>
          <a:prstGeom prst="straightConnector1">
            <a:avLst/>
          </a:prstGeom>
          <a:noFill/>
          <a:ln w="9525" cap="flat" cmpd="sng">
            <a:solidFill>
              <a:schemeClr val="dk1">
                <a:alpha val="298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7"/>
          <p:cNvSpPr/>
          <p:nvPr/>
        </p:nvSpPr>
        <p:spPr>
          <a:xfrm>
            <a:off x="0" y="0"/>
            <a:ext cx="9144000" cy="166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14350" y="72402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oboto"/>
              <a:buNone/>
              <a:defRPr sz="3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○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ctrTitle"/>
          </p:nvPr>
        </p:nvSpPr>
        <p:spPr>
          <a:xfrm>
            <a:off x="514350" y="1172100"/>
            <a:ext cx="4438800" cy="279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X.25 Protocol</a:t>
            </a:r>
            <a:br>
              <a:rPr lang="en" dirty="0">
                <a:solidFill>
                  <a:schemeClr val="lt2"/>
                </a:solidFill>
              </a:rPr>
            </a:br>
            <a:r>
              <a:rPr lang="en" dirty="0">
                <a:solidFill>
                  <a:schemeClr val="lt2"/>
                </a:solidFill>
              </a:rPr>
              <a:t> 	   </a:t>
            </a:r>
            <a:r>
              <a:rPr lang="en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en" dirty="0">
                <a:solidFill>
                  <a:schemeClr val="lt2"/>
                </a:solidFill>
              </a:rPr>
              <a:t> </a:t>
            </a:r>
            <a:br>
              <a:rPr lang="en" dirty="0">
                <a:solidFill>
                  <a:schemeClr val="lt2"/>
                </a:solidFill>
              </a:rPr>
            </a:br>
            <a:r>
              <a:rPr lang="en" dirty="0">
                <a:solidFill>
                  <a:schemeClr val="lt2"/>
                </a:solidFill>
              </a:rPr>
              <a:t>Frame Relay</a:t>
            </a:r>
            <a:br>
              <a:rPr lang="en" dirty="0">
                <a:solidFill>
                  <a:schemeClr val="lt2"/>
                </a:solidFill>
              </a:rPr>
            </a:br>
            <a:endParaRPr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57CA48B-592B-9C83-44C0-D4A96BE11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465" y="231258"/>
            <a:ext cx="2596878" cy="2724594"/>
          </a:xfrm>
          <a:prstGeom prst="rect">
            <a:avLst/>
          </a:prstGeom>
        </p:spPr>
      </p:pic>
      <p:sp>
        <p:nvSpPr>
          <p:cNvPr id="22" name="Google Shape;56;p11">
            <a:extLst>
              <a:ext uri="{FF2B5EF4-FFF2-40B4-BE49-F238E27FC236}">
                <a16:creationId xmlns:a16="http://schemas.microsoft.com/office/drawing/2014/main" id="{25E0D42A-B9A6-84FD-8805-5E24FAE6EEED}"/>
              </a:ext>
            </a:extLst>
          </p:cNvPr>
          <p:cNvSpPr txBox="1">
            <a:spLocks/>
          </p:cNvSpPr>
          <p:nvPr/>
        </p:nvSpPr>
        <p:spPr>
          <a:xfrm>
            <a:off x="5841385" y="4307724"/>
            <a:ext cx="4438800" cy="17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Font typeface="Roboto"/>
              <a:buNone/>
              <a:defRPr sz="5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/>
              <a:t>Nikhil Lathiya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/>
          <p:nvPr/>
        </p:nvSpPr>
        <p:spPr>
          <a:xfrm>
            <a:off x="0" y="0"/>
            <a:ext cx="4246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0"/>
          <p:cNvSpPr txBox="1"/>
          <p:nvPr/>
        </p:nvSpPr>
        <p:spPr>
          <a:xfrm>
            <a:off x="4820415" y="1141744"/>
            <a:ext cx="4267044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Thank You…!!!</a:t>
            </a:r>
            <a:endParaRPr sz="7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9D029E-7D9B-45CC-9CAB-5FEE5D07E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788" y="733377"/>
            <a:ext cx="4400375" cy="2804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9FA083-7D15-7936-8BDC-29BA7A719506}"/>
              </a:ext>
            </a:extLst>
          </p:cNvPr>
          <p:cNvSpPr txBox="1"/>
          <p:nvPr/>
        </p:nvSpPr>
        <p:spPr>
          <a:xfrm>
            <a:off x="6335328" y="3245149"/>
            <a:ext cx="4610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>
                <a:solidFill>
                  <a:schemeClr val="dk2"/>
                </a:solidFill>
                <a:latin typeface="Roboto"/>
                <a:ea typeface="Roboto"/>
                <a:sym typeface="Roboto"/>
              </a:rPr>
              <a:t>Nikhil Lathiya </a:t>
            </a:r>
            <a:endParaRPr lang="en-IN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E56461-D992-1F19-5867-084FCC828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791" y="3082234"/>
            <a:ext cx="433750" cy="9402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Google Shape;327;p32"/>
          <p:cNvCxnSpPr/>
          <p:nvPr/>
        </p:nvCxnSpPr>
        <p:spPr>
          <a:xfrm>
            <a:off x="514350" y="4700918"/>
            <a:ext cx="8115300" cy="0"/>
          </a:xfrm>
          <a:prstGeom prst="straightConnector1">
            <a:avLst/>
          </a:prstGeom>
          <a:noFill/>
          <a:ln w="9525" cap="flat" cmpd="sng">
            <a:solidFill>
              <a:schemeClr val="lt2">
                <a:alpha val="349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8" name="Google Shape;328;p32"/>
          <p:cNvSpPr/>
          <p:nvPr/>
        </p:nvSpPr>
        <p:spPr>
          <a:xfrm>
            <a:off x="356308" y="2232378"/>
            <a:ext cx="158042" cy="158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2"/>
          <p:cNvSpPr/>
          <p:nvPr/>
        </p:nvSpPr>
        <p:spPr>
          <a:xfrm>
            <a:off x="0" y="0"/>
            <a:ext cx="9144000" cy="1510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2"/>
          <p:cNvSpPr txBox="1"/>
          <p:nvPr/>
        </p:nvSpPr>
        <p:spPr>
          <a:xfrm>
            <a:off x="514350" y="509588"/>
            <a:ext cx="8115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What is Protocol ….????</a:t>
            </a:r>
            <a:endParaRPr sz="700" dirty="0">
              <a:solidFill>
                <a:schemeClr val="lt2"/>
              </a:solidFill>
            </a:endParaRPr>
          </a:p>
        </p:txBody>
      </p:sp>
      <p:sp>
        <p:nvSpPr>
          <p:cNvPr id="334" name="Google Shape;334;p32"/>
          <p:cNvSpPr txBox="1"/>
          <p:nvPr/>
        </p:nvSpPr>
        <p:spPr>
          <a:xfrm>
            <a:off x="763617" y="1914219"/>
            <a:ext cx="8395390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2"/>
                </a:solidFill>
                <a:latin typeface="Roboto"/>
                <a:ea typeface="Roboto"/>
                <a:sym typeface="Roboto"/>
              </a:rPr>
              <a:t>Protocol is nothing but a </a:t>
            </a:r>
            <a:r>
              <a:rPr lang="en" sz="36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“Set Of Rules”</a:t>
            </a:r>
            <a:r>
              <a:rPr lang="en" sz="3600" dirty="0">
                <a:solidFill>
                  <a:schemeClr val="lt2"/>
                </a:solidFill>
                <a:latin typeface="Roboto"/>
                <a:ea typeface="Roboto"/>
                <a:sym typeface="Roboto"/>
              </a:rPr>
              <a:t> </a:t>
            </a:r>
            <a:r>
              <a:rPr lang="en" sz="2800" dirty="0">
                <a:solidFill>
                  <a:schemeClr val="lt2"/>
                </a:solidFill>
                <a:latin typeface="Roboto"/>
                <a:ea typeface="Roboto"/>
                <a:sym typeface="Roboto"/>
              </a:rPr>
              <a:t>which are used in digital communication to connect network devices and exchange of information between them .</a:t>
            </a:r>
            <a:endParaRPr sz="2800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 animBg="1"/>
      <p:bldP spid="333" grpId="0"/>
      <p:bldP spid="3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/>
        </p:nvSpPr>
        <p:spPr>
          <a:xfrm>
            <a:off x="491772" y="234402"/>
            <a:ext cx="5684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 Of Protocol …!!</a:t>
            </a:r>
            <a:endParaRPr sz="700" dirty="0">
              <a:solidFill>
                <a:schemeClr val="dk1"/>
              </a:solidFill>
            </a:endParaRPr>
          </a:p>
        </p:txBody>
      </p:sp>
      <p:grpSp>
        <p:nvGrpSpPr>
          <p:cNvPr id="76" name="Google Shape;76;p13"/>
          <p:cNvGrpSpPr/>
          <p:nvPr/>
        </p:nvGrpSpPr>
        <p:grpSpPr>
          <a:xfrm>
            <a:off x="224737" y="3897118"/>
            <a:ext cx="8478995" cy="923330"/>
            <a:chOff x="-2" y="-76199"/>
            <a:chExt cx="18984136" cy="1642780"/>
          </a:xfrm>
        </p:grpSpPr>
        <p:sp>
          <p:nvSpPr>
            <p:cNvPr id="77" name="Google Shape;77;p13"/>
            <p:cNvSpPr txBox="1"/>
            <p:nvPr/>
          </p:nvSpPr>
          <p:spPr>
            <a:xfrm>
              <a:off x="1999529" y="-76199"/>
              <a:ext cx="16984605" cy="16427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0" i="0" u="none" strike="noStrike" cap="none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000" b="0" i="0" u="none" strike="noStrike" cap="none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This both Computers</a:t>
              </a:r>
              <a:r>
                <a:rPr lang="en" sz="2000" b="0" i="0" u="none" strike="noStrike" cap="none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has to be followed some set of rules </a:t>
              </a:r>
              <a:r>
                <a:rPr lang="en" sz="20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To Make a connection between two computers then only it can transfer the files</a:t>
              </a:r>
              <a:r>
                <a:rPr lang="en" sz="1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.   </a:t>
              </a:r>
              <a:endParaRPr sz="1700" dirty="0">
                <a:solidFill>
                  <a:schemeClr val="dk1"/>
                </a:solidFill>
              </a:endParaRPr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-2" y="240489"/>
              <a:ext cx="1544101" cy="208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5" name="Google Shape;85;p13"/>
          <p:cNvCxnSpPr/>
          <p:nvPr/>
        </p:nvCxnSpPr>
        <p:spPr>
          <a:xfrm>
            <a:off x="0" y="1215582"/>
            <a:ext cx="9144000" cy="0"/>
          </a:xfrm>
          <a:prstGeom prst="straightConnector1">
            <a:avLst/>
          </a:prstGeom>
          <a:noFill/>
          <a:ln w="9525" cap="rnd" cmpd="sng">
            <a:solidFill>
              <a:schemeClr val="dk1">
                <a:alpha val="298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E09E92C-145B-A180-2110-13BACD228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38" y="1140972"/>
            <a:ext cx="2786946" cy="27869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CA91E2-F849-62CB-7268-2000A74DF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204" y="1462437"/>
            <a:ext cx="1765260" cy="9900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6F7B69-6A9C-4BC4-C1D0-6B85CAE55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2991204" y="2261981"/>
            <a:ext cx="1765260" cy="9900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E8019E-4EC0-B207-4AAF-E875929EF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092" y="1059044"/>
            <a:ext cx="2786946" cy="27869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17"/>
          <p:cNvCxnSpPr/>
          <p:nvPr/>
        </p:nvCxnSpPr>
        <p:spPr>
          <a:xfrm rot="-5400000">
            <a:off x="2903043" y="1119628"/>
            <a:ext cx="1218600" cy="0"/>
          </a:xfrm>
          <a:prstGeom prst="straightConnector1">
            <a:avLst/>
          </a:prstGeom>
          <a:noFill/>
          <a:ln w="9525" cap="rnd" cmpd="sng">
            <a:solidFill>
              <a:schemeClr val="lt2">
                <a:alpha val="298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" name="Google Shape;132;p17"/>
          <p:cNvCxnSpPr/>
          <p:nvPr/>
        </p:nvCxnSpPr>
        <p:spPr>
          <a:xfrm rot="-5400000">
            <a:off x="2903043" y="2567746"/>
            <a:ext cx="1218600" cy="0"/>
          </a:xfrm>
          <a:prstGeom prst="straightConnector1">
            <a:avLst/>
          </a:prstGeom>
          <a:noFill/>
          <a:ln w="9525" cap="rnd" cmpd="sng">
            <a:solidFill>
              <a:schemeClr val="lt2">
                <a:alpha val="298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" name="Google Shape;134;p17"/>
          <p:cNvCxnSpPr/>
          <p:nvPr/>
        </p:nvCxnSpPr>
        <p:spPr>
          <a:xfrm rot="-5400000">
            <a:off x="2903043" y="4015863"/>
            <a:ext cx="1218600" cy="0"/>
          </a:xfrm>
          <a:prstGeom prst="straightConnector1">
            <a:avLst/>
          </a:prstGeom>
          <a:noFill/>
          <a:ln w="9525" cap="rnd" cmpd="sng">
            <a:solidFill>
              <a:schemeClr val="lt2">
                <a:alpha val="298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p17"/>
          <p:cNvSpPr txBox="1"/>
          <p:nvPr/>
        </p:nvSpPr>
        <p:spPr>
          <a:xfrm>
            <a:off x="461335" y="905226"/>
            <a:ext cx="31650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2"/>
                </a:solidFill>
                <a:latin typeface="Roboto"/>
                <a:ea typeface="Roboto"/>
                <a:sym typeface="Roboto"/>
              </a:rPr>
              <a:t>TYPES OF PROTOCOL</a:t>
            </a:r>
            <a:endParaRPr sz="700" dirty="0">
              <a:solidFill>
                <a:schemeClr val="l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FD742F-365C-75E4-5811-A9656C569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335" y="0"/>
            <a:ext cx="4173344" cy="4910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63AAB1-F6D3-6037-A272-E63BD00A2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99" y="2308693"/>
            <a:ext cx="2107147" cy="2631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0" y="1"/>
            <a:ext cx="9144000" cy="10207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578145" y="213657"/>
            <a:ext cx="65400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2"/>
                </a:solidFill>
                <a:latin typeface="Roboto"/>
                <a:ea typeface="Roboto"/>
                <a:sym typeface="Roboto"/>
              </a:rPr>
              <a:t>X.25 PROTOCOL</a:t>
            </a:r>
            <a:endParaRPr sz="700" dirty="0">
              <a:solidFill>
                <a:schemeClr val="lt2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489098" y="1097035"/>
            <a:ext cx="9005777" cy="4293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sz="17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X.25 is a Packet - Switching Wide Area Network  developed by </a:t>
            </a:r>
            <a:r>
              <a:rPr lang="en" sz="17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ITU </a:t>
            </a:r>
            <a:r>
              <a:rPr lang="en" sz="17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(</a:t>
            </a:r>
            <a:r>
              <a:rPr lang="en" sz="1700" b="1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International Telecommunication Union</a:t>
            </a:r>
            <a:r>
              <a:rPr lang="en" sz="17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lang="en" sz="17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" sz="17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X.25 is a very </a:t>
            </a:r>
            <a:r>
              <a:rPr lang="en" sz="17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popular </a:t>
            </a:r>
            <a:r>
              <a:rPr lang="en" sz="17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 protocol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lang="en" sz="17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" sz="17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It allow the remote devices to communicate with each other across</a:t>
            </a:r>
            <a:r>
              <a:rPr lang="en" sz="17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High speed </a:t>
            </a:r>
            <a:r>
              <a:rPr lang="en" sz="17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data links without the expense of individual leased line.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" sz="17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 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" sz="17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X.25  is a </a:t>
            </a:r>
            <a:r>
              <a:rPr lang="en" sz="17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Connection - Oriented </a:t>
            </a:r>
            <a:r>
              <a:rPr lang="en" sz="17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protocol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lang="en" sz="17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IN" sz="17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I</a:t>
            </a:r>
            <a:r>
              <a:rPr lang="en" sz="17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t allows multiple logical channels can be set on a </a:t>
            </a:r>
            <a:r>
              <a:rPr lang="en" sz="17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Single Physical line </a:t>
            </a:r>
            <a:endParaRPr lang="en" sz="17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lang="en" sz="17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" sz="17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X.25 use the </a:t>
            </a:r>
            <a:r>
              <a:rPr lang="en" sz="17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Store and Forward</a:t>
            </a:r>
            <a:r>
              <a:rPr lang="en" sz="17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 method for communication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" sz="17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" sz="17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X.25 is a suits of the lower three layers of the </a:t>
            </a:r>
            <a:r>
              <a:rPr lang="en" sz="17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OSI reference </a:t>
            </a:r>
            <a:r>
              <a:rPr lang="en" sz="17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model for networking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3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chemeClr val="dk1"/>
              </a:solidFill>
            </a:endParaRPr>
          </a:p>
        </p:txBody>
      </p:sp>
      <p:sp>
        <p:nvSpPr>
          <p:cNvPr id="3" name="Google Shape;328;p32">
            <a:extLst>
              <a:ext uri="{FF2B5EF4-FFF2-40B4-BE49-F238E27FC236}">
                <a16:creationId xmlns:a16="http://schemas.microsoft.com/office/drawing/2014/main" id="{5CF1AA62-D0CF-D9E1-C150-BC29F686F4F3}"/>
              </a:ext>
            </a:extLst>
          </p:cNvPr>
          <p:cNvSpPr/>
          <p:nvPr/>
        </p:nvSpPr>
        <p:spPr>
          <a:xfrm>
            <a:off x="202096" y="1147251"/>
            <a:ext cx="158042" cy="158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28;p32">
            <a:extLst>
              <a:ext uri="{FF2B5EF4-FFF2-40B4-BE49-F238E27FC236}">
                <a16:creationId xmlns:a16="http://schemas.microsoft.com/office/drawing/2014/main" id="{CE8C0CCD-6E49-25A3-B36F-371076680ADA}"/>
              </a:ext>
            </a:extLst>
          </p:cNvPr>
          <p:cNvSpPr/>
          <p:nvPr/>
        </p:nvSpPr>
        <p:spPr>
          <a:xfrm>
            <a:off x="202096" y="1912067"/>
            <a:ext cx="158042" cy="158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28;p32">
            <a:extLst>
              <a:ext uri="{FF2B5EF4-FFF2-40B4-BE49-F238E27FC236}">
                <a16:creationId xmlns:a16="http://schemas.microsoft.com/office/drawing/2014/main" id="{2DD1CA96-CE0A-C320-094E-DAA7774BACEE}"/>
              </a:ext>
            </a:extLst>
          </p:cNvPr>
          <p:cNvSpPr/>
          <p:nvPr/>
        </p:nvSpPr>
        <p:spPr>
          <a:xfrm>
            <a:off x="206639" y="2431385"/>
            <a:ext cx="158042" cy="158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28;p32">
            <a:extLst>
              <a:ext uri="{FF2B5EF4-FFF2-40B4-BE49-F238E27FC236}">
                <a16:creationId xmlns:a16="http://schemas.microsoft.com/office/drawing/2014/main" id="{9B7FBAB7-151C-5D4C-662D-1D313044208C}"/>
              </a:ext>
            </a:extLst>
          </p:cNvPr>
          <p:cNvSpPr/>
          <p:nvPr/>
        </p:nvSpPr>
        <p:spPr>
          <a:xfrm>
            <a:off x="203543" y="3221553"/>
            <a:ext cx="158042" cy="158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28;p32">
            <a:extLst>
              <a:ext uri="{FF2B5EF4-FFF2-40B4-BE49-F238E27FC236}">
                <a16:creationId xmlns:a16="http://schemas.microsoft.com/office/drawing/2014/main" id="{FD573189-2145-1B4A-1AA2-315B51A62C67}"/>
              </a:ext>
            </a:extLst>
          </p:cNvPr>
          <p:cNvSpPr/>
          <p:nvPr/>
        </p:nvSpPr>
        <p:spPr>
          <a:xfrm>
            <a:off x="217928" y="3742149"/>
            <a:ext cx="158042" cy="158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28;p32">
            <a:extLst>
              <a:ext uri="{FF2B5EF4-FFF2-40B4-BE49-F238E27FC236}">
                <a16:creationId xmlns:a16="http://schemas.microsoft.com/office/drawing/2014/main" id="{34A67A50-588E-C08E-FCF5-EEAF5D66DE4F}"/>
              </a:ext>
            </a:extLst>
          </p:cNvPr>
          <p:cNvSpPr/>
          <p:nvPr/>
        </p:nvSpPr>
        <p:spPr>
          <a:xfrm>
            <a:off x="217928" y="4262745"/>
            <a:ext cx="158042" cy="158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28;p32">
            <a:extLst>
              <a:ext uri="{FF2B5EF4-FFF2-40B4-BE49-F238E27FC236}">
                <a16:creationId xmlns:a16="http://schemas.microsoft.com/office/drawing/2014/main" id="{9EDF366B-76B8-ADCC-4BDE-3788890466C0}"/>
              </a:ext>
            </a:extLst>
          </p:cNvPr>
          <p:cNvSpPr/>
          <p:nvPr/>
        </p:nvSpPr>
        <p:spPr>
          <a:xfrm>
            <a:off x="217928" y="4754971"/>
            <a:ext cx="158042" cy="158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156796-07A6-8922-0CDA-92D4F4042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32" y="785480"/>
            <a:ext cx="6347638" cy="42317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A492DC-F670-8BC3-3384-B21CE271AB83}"/>
              </a:ext>
            </a:extLst>
          </p:cNvPr>
          <p:cNvSpPr txBox="1"/>
          <p:nvPr/>
        </p:nvSpPr>
        <p:spPr>
          <a:xfrm>
            <a:off x="196701" y="137757"/>
            <a:ext cx="87505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600" b="1" dirty="0">
                <a:solidFill>
                  <a:schemeClr val="bg1">
                    <a:lumMod val="95000"/>
                  </a:schemeClr>
                </a:solidFill>
                <a:latin typeface="Roboto"/>
                <a:ea typeface="Roboto"/>
                <a:sym typeface="Roboto"/>
              </a:rPr>
              <a:t>X.25 LAYER MAPPING WITH </a:t>
            </a:r>
            <a:r>
              <a:rPr lang="en" sz="4000" b="1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OSI</a:t>
            </a:r>
            <a:r>
              <a:rPr lang="en" sz="3600" b="1" dirty="0">
                <a:solidFill>
                  <a:schemeClr val="bg1">
                    <a:lumMod val="95000"/>
                  </a:schemeClr>
                </a:solidFill>
                <a:latin typeface="Roboto"/>
                <a:ea typeface="Roboto"/>
                <a:sym typeface="Roboto"/>
              </a:rPr>
              <a:t> MODEL</a:t>
            </a:r>
            <a:endParaRPr lang="en-IN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6BE7CD-8D65-FA9A-4F9C-E71E91CF0A2F}"/>
              </a:ext>
            </a:extLst>
          </p:cNvPr>
          <p:cNvSpPr/>
          <p:nvPr/>
        </p:nvSpPr>
        <p:spPr>
          <a:xfrm>
            <a:off x="-1" y="1008764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Google Shape;143;p18">
            <a:extLst>
              <a:ext uri="{FF2B5EF4-FFF2-40B4-BE49-F238E27FC236}">
                <a16:creationId xmlns:a16="http://schemas.microsoft.com/office/drawing/2014/main" id="{28C5BF89-8ADC-747A-DAC3-ACBB255C25FD}"/>
              </a:ext>
            </a:extLst>
          </p:cNvPr>
          <p:cNvSpPr txBox="1"/>
          <p:nvPr/>
        </p:nvSpPr>
        <p:spPr>
          <a:xfrm>
            <a:off x="1929809" y="4500174"/>
            <a:ext cx="707065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OSI</a:t>
            </a:r>
            <a:endParaRPr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Google Shape;143;p18">
            <a:extLst>
              <a:ext uri="{FF2B5EF4-FFF2-40B4-BE49-F238E27FC236}">
                <a16:creationId xmlns:a16="http://schemas.microsoft.com/office/drawing/2014/main" id="{D797E783-927D-FE2C-C2CE-3CE710C3B027}"/>
              </a:ext>
            </a:extLst>
          </p:cNvPr>
          <p:cNvSpPr txBox="1"/>
          <p:nvPr/>
        </p:nvSpPr>
        <p:spPr>
          <a:xfrm>
            <a:off x="5941828" y="4506320"/>
            <a:ext cx="852377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X.25</a:t>
            </a:r>
            <a:endParaRPr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Google Shape;143;p18">
            <a:extLst>
              <a:ext uri="{FF2B5EF4-FFF2-40B4-BE49-F238E27FC236}">
                <a16:creationId xmlns:a16="http://schemas.microsoft.com/office/drawing/2014/main" id="{B71F96F8-B064-8F9A-8A12-37CF43AF72CC}"/>
              </a:ext>
            </a:extLst>
          </p:cNvPr>
          <p:cNvSpPr txBox="1"/>
          <p:nvPr/>
        </p:nvSpPr>
        <p:spPr>
          <a:xfrm>
            <a:off x="7597846" y="4031188"/>
            <a:ext cx="8523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X.21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13" name="Google Shape;143;p18">
            <a:extLst>
              <a:ext uri="{FF2B5EF4-FFF2-40B4-BE49-F238E27FC236}">
                <a16:creationId xmlns:a16="http://schemas.microsoft.com/office/drawing/2014/main" id="{00FB7E20-B4FF-52F9-CDA6-73A3332C2CC8}"/>
              </a:ext>
            </a:extLst>
          </p:cNvPr>
          <p:cNvSpPr txBox="1"/>
          <p:nvPr/>
        </p:nvSpPr>
        <p:spPr>
          <a:xfrm>
            <a:off x="7597846" y="3587990"/>
            <a:ext cx="8523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LAPB</a:t>
            </a:r>
            <a:endParaRPr sz="500" dirty="0">
              <a:solidFill>
                <a:schemeClr val="bg1"/>
              </a:solidFill>
            </a:endParaRPr>
          </a:p>
        </p:txBody>
      </p:sp>
      <p:sp>
        <p:nvSpPr>
          <p:cNvPr id="14" name="Google Shape;143;p18">
            <a:extLst>
              <a:ext uri="{FF2B5EF4-FFF2-40B4-BE49-F238E27FC236}">
                <a16:creationId xmlns:a16="http://schemas.microsoft.com/office/drawing/2014/main" id="{94385964-CEE6-6E27-9004-5E3BE607BC2B}"/>
              </a:ext>
            </a:extLst>
          </p:cNvPr>
          <p:cNvSpPr txBox="1"/>
          <p:nvPr/>
        </p:nvSpPr>
        <p:spPr>
          <a:xfrm>
            <a:off x="7597848" y="3144792"/>
            <a:ext cx="8523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(PLP)</a:t>
            </a:r>
            <a:endParaRPr sz="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814219" y="1248292"/>
            <a:ext cx="3508800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dk2"/>
                </a:solidFill>
                <a:latin typeface="Roboto"/>
                <a:ea typeface="Roboto"/>
                <a:sym typeface="Roboto"/>
              </a:rPr>
              <a:t>FRAME RELAY</a:t>
            </a:r>
            <a:endParaRPr sz="700" dirty="0">
              <a:solidFill>
                <a:schemeClr val="dk2"/>
              </a:solidFill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2104392" y="2342369"/>
            <a:ext cx="4437253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Frame relay is </a:t>
            </a:r>
            <a:r>
              <a:rPr lang="en-US" sz="2400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 protocol that defines how frames are routed through a fast-packet network based on the address field in the frame</a:t>
            </a:r>
            <a:r>
              <a:rPr lang="en-US" sz="2400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700" dirty="0">
              <a:solidFill>
                <a:schemeClr val="lt2"/>
              </a:solidFill>
            </a:endParaRPr>
          </a:p>
        </p:txBody>
      </p:sp>
      <p:cxnSp>
        <p:nvCxnSpPr>
          <p:cNvPr id="92" name="Google Shape;92;p14"/>
          <p:cNvCxnSpPr/>
          <p:nvPr/>
        </p:nvCxnSpPr>
        <p:spPr>
          <a:xfrm rot="-5400000">
            <a:off x="1207763" y="3306398"/>
            <a:ext cx="1150800" cy="0"/>
          </a:xfrm>
          <a:prstGeom prst="straightConnector1">
            <a:avLst/>
          </a:prstGeom>
          <a:noFill/>
          <a:ln w="9525" cap="flat" cmpd="sng">
            <a:solidFill>
              <a:schemeClr val="lt2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B3073DB-402D-16B5-54C7-645FBA72D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467" y="-354964"/>
            <a:ext cx="3822064" cy="3822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/>
        </p:nvSpPr>
        <p:spPr>
          <a:xfrm>
            <a:off x="244956" y="560102"/>
            <a:ext cx="3353400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TYPES OF SWITCHING TECHNIQUES</a:t>
            </a:r>
            <a:endParaRPr sz="700" dirty="0">
              <a:solidFill>
                <a:schemeClr val="lt2"/>
              </a:solidFill>
            </a:endParaRPr>
          </a:p>
        </p:txBody>
      </p:sp>
      <p:cxnSp>
        <p:nvCxnSpPr>
          <p:cNvPr id="7" name="Google Shape;178;p20">
            <a:extLst>
              <a:ext uri="{FF2B5EF4-FFF2-40B4-BE49-F238E27FC236}">
                <a16:creationId xmlns:a16="http://schemas.microsoft.com/office/drawing/2014/main" id="{778F1293-119A-0F15-152C-DF234E1747EC}"/>
              </a:ext>
            </a:extLst>
          </p:cNvPr>
          <p:cNvCxnSpPr>
            <a:cxnSpLocks/>
          </p:cNvCxnSpPr>
          <p:nvPr/>
        </p:nvCxnSpPr>
        <p:spPr>
          <a:xfrm>
            <a:off x="3390256" y="1663049"/>
            <a:ext cx="0" cy="1487424"/>
          </a:xfrm>
          <a:prstGeom prst="straightConnector1">
            <a:avLst/>
          </a:prstGeom>
          <a:noFill/>
          <a:ln w="12700" cap="flat" cmpd="sng">
            <a:solidFill>
              <a:schemeClr val="lt2">
                <a:alpha val="298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177;p20">
            <a:extLst>
              <a:ext uri="{FF2B5EF4-FFF2-40B4-BE49-F238E27FC236}">
                <a16:creationId xmlns:a16="http://schemas.microsoft.com/office/drawing/2014/main" id="{AD5955D4-6EF0-C83A-8DBF-FD78279FFE8D}"/>
              </a:ext>
            </a:extLst>
          </p:cNvPr>
          <p:cNvCxnSpPr>
            <a:cxnSpLocks/>
          </p:cNvCxnSpPr>
          <p:nvPr/>
        </p:nvCxnSpPr>
        <p:spPr>
          <a:xfrm>
            <a:off x="3375072" y="108040"/>
            <a:ext cx="0" cy="1331470"/>
          </a:xfrm>
          <a:prstGeom prst="straightConnector1">
            <a:avLst/>
          </a:prstGeom>
          <a:noFill/>
          <a:ln w="12700" cap="flat" cmpd="sng">
            <a:solidFill>
              <a:schemeClr val="lt2">
                <a:alpha val="298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178;p20">
            <a:extLst>
              <a:ext uri="{FF2B5EF4-FFF2-40B4-BE49-F238E27FC236}">
                <a16:creationId xmlns:a16="http://schemas.microsoft.com/office/drawing/2014/main" id="{AE806038-2A0D-2390-1843-BFAF9C80EA65}"/>
              </a:ext>
            </a:extLst>
          </p:cNvPr>
          <p:cNvCxnSpPr>
            <a:cxnSpLocks/>
          </p:cNvCxnSpPr>
          <p:nvPr/>
        </p:nvCxnSpPr>
        <p:spPr>
          <a:xfrm>
            <a:off x="3390256" y="3424130"/>
            <a:ext cx="0" cy="1487424"/>
          </a:xfrm>
          <a:prstGeom prst="straightConnector1">
            <a:avLst/>
          </a:prstGeom>
          <a:noFill/>
          <a:ln w="12700" cap="flat" cmpd="sng">
            <a:solidFill>
              <a:schemeClr val="lt2">
                <a:alpha val="298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649A914-0B23-BC2E-2DE1-1D9E81D80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176" y="610222"/>
            <a:ext cx="5358868" cy="3593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"/>
          <p:cNvSpPr txBox="1"/>
          <p:nvPr/>
        </p:nvSpPr>
        <p:spPr>
          <a:xfrm>
            <a:off x="514350" y="245281"/>
            <a:ext cx="6972300" cy="61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Frame Relay Networks</a:t>
            </a:r>
            <a:endParaRPr sz="700" dirty="0">
              <a:solidFill>
                <a:schemeClr val="dk2"/>
              </a:solidFill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398559" y="1089350"/>
            <a:ext cx="8043692" cy="6426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800" b="0" i="1" dirty="0">
                <a:solidFill>
                  <a:srgbClr val="161616"/>
                </a:solidFill>
                <a:effectLst/>
                <a:latin typeface="IBM Plex Sans" panose="020B0604020202020204" pitchFamily="34" charset="0"/>
              </a:rPr>
              <a:t>Frame relay</a:t>
            </a:r>
            <a:r>
              <a:rPr lang="en-US" sz="1800" b="0" i="0" dirty="0">
                <a:solidFill>
                  <a:srgbClr val="161616"/>
                </a:solidFill>
                <a:effectLst/>
                <a:latin typeface="IBM Plex Sans" panose="020B0604020202020204" pitchFamily="34" charset="0"/>
              </a:rPr>
              <a:t> is a protocol that defines how frames are routed through a </a:t>
            </a:r>
            <a:r>
              <a:rPr lang="en-IN" sz="18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Fast – Packet Network</a:t>
            </a:r>
            <a:endParaRPr lang="en-IN" sz="800" dirty="0">
              <a:solidFill>
                <a:schemeClr val="dk2"/>
              </a:solidFill>
              <a:ea typeface="Roboto"/>
              <a:cs typeface="Roboto"/>
              <a:sym typeface="Roboto"/>
            </a:endParaRPr>
          </a:p>
          <a:p>
            <a:pPr algn="ctr">
              <a:lnSpc>
                <a:spcPct val="120000"/>
              </a:lnSpc>
            </a:pPr>
            <a:endParaRPr lang="en-US" sz="1800" b="0" i="0" dirty="0">
              <a:solidFill>
                <a:srgbClr val="161616"/>
              </a:solidFill>
              <a:effectLst/>
              <a:latin typeface="IBM Plex Sans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US" sz="18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Frame relay takes advantage of the reliability of data communications networks to minimize the error checking done by the </a:t>
            </a:r>
            <a:r>
              <a:rPr lang="en-IN" sz="18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Network Nodes</a:t>
            </a:r>
            <a:endParaRPr lang="en-IN" sz="800" b="1" dirty="0">
              <a:solidFill>
                <a:schemeClr val="dk2"/>
              </a:solidFill>
              <a:ea typeface="Roboto"/>
              <a:cs typeface="Roboto"/>
              <a:sym typeface="Roboto"/>
            </a:endParaRPr>
          </a:p>
          <a:p>
            <a:pPr algn="ctr">
              <a:lnSpc>
                <a:spcPct val="120000"/>
              </a:lnSpc>
            </a:pPr>
            <a:endParaRPr lang="en-US" sz="18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 This provides a packet-switching protocol similar to, but much faster than, X.25. The high speed that can be obtained through frame-relay networks makes it well suited for wide area network (</a:t>
            </a:r>
            <a:r>
              <a:rPr lang="en" sz="1800" b="1" i="0" dirty="0">
                <a:solidFill>
                  <a:schemeClr val="dk2"/>
                </a:solidFill>
                <a:effectLst/>
                <a:latin typeface="Roboto"/>
                <a:ea typeface="Roboto"/>
                <a:sym typeface="Roboto"/>
              </a:rPr>
              <a:t>WAN</a:t>
            </a:r>
            <a:r>
              <a:rPr lang="en-US" sz="18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) connectivity. 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161616"/>
              </a:solidFill>
              <a:latin typeface="IBM Plex Sans" panose="020B0503050203000203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en-IN" sz="18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Frame Relay</a:t>
            </a:r>
            <a:r>
              <a:rPr lang="en-IN" sz="800" dirty="0">
                <a:solidFill>
                  <a:schemeClr val="dk2"/>
                </a:solidFill>
                <a:ea typeface="Roboto"/>
                <a:cs typeface="Roboto"/>
                <a:sym typeface="Roboto"/>
              </a:rPr>
              <a:t> </a:t>
            </a:r>
            <a:r>
              <a:rPr lang="en-US" sz="18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is commonly used to connect two or more LAN bridges over large distances.</a:t>
            </a:r>
            <a:endParaRPr lang="en-US" sz="1800" dirty="0">
              <a:solidFill>
                <a:srgbClr val="161616"/>
              </a:solidFill>
              <a:latin typeface="IBM Plex Sans" panose="020B0604020202020204" pitchFamily="34" charset="0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161616"/>
              </a:solidFill>
              <a:latin typeface="IBM Plex Sans" panose="020B0604020202020204" pitchFamily="34" charset="0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161616"/>
              </a:solidFill>
              <a:latin typeface="IBM Plex Sans" panose="020B0604020202020204" pitchFamily="34" charset="0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161616"/>
              </a:solidFill>
              <a:latin typeface="IBM Plex Sans" panose="020B0604020202020204" pitchFamily="34" charset="0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161616"/>
              </a:solidFill>
              <a:latin typeface="IBM Plex Sans" panose="020B0604020202020204" pitchFamily="34" charset="0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cxnSp>
        <p:nvCxnSpPr>
          <p:cNvPr id="234" name="Google Shape;234;p23"/>
          <p:cNvCxnSpPr>
            <a:cxnSpLocks/>
          </p:cNvCxnSpPr>
          <p:nvPr/>
        </p:nvCxnSpPr>
        <p:spPr>
          <a:xfrm flipH="1">
            <a:off x="0" y="1060354"/>
            <a:ext cx="2618106" cy="0"/>
          </a:xfrm>
          <a:prstGeom prst="straightConnector1">
            <a:avLst/>
          </a:prstGeom>
          <a:noFill/>
          <a:ln w="9525" cap="flat" cmpd="sng">
            <a:solidFill>
              <a:schemeClr val="dk1">
                <a:alpha val="298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" name="Google Shape;234;p23">
            <a:extLst>
              <a:ext uri="{FF2B5EF4-FFF2-40B4-BE49-F238E27FC236}">
                <a16:creationId xmlns:a16="http://schemas.microsoft.com/office/drawing/2014/main" id="{D55B2634-BBCE-B0FB-B2CE-59C7211AC20A}"/>
              </a:ext>
            </a:extLst>
          </p:cNvPr>
          <p:cNvCxnSpPr>
            <a:cxnSpLocks/>
          </p:cNvCxnSpPr>
          <p:nvPr/>
        </p:nvCxnSpPr>
        <p:spPr>
          <a:xfrm flipH="1">
            <a:off x="2618106" y="1060354"/>
            <a:ext cx="2618106" cy="0"/>
          </a:xfrm>
          <a:prstGeom prst="straightConnector1">
            <a:avLst/>
          </a:prstGeom>
          <a:noFill/>
          <a:ln w="9525" cap="flat" cmpd="sng">
            <a:solidFill>
              <a:schemeClr val="dk1">
                <a:alpha val="298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234;p23">
            <a:extLst>
              <a:ext uri="{FF2B5EF4-FFF2-40B4-BE49-F238E27FC236}">
                <a16:creationId xmlns:a16="http://schemas.microsoft.com/office/drawing/2014/main" id="{E2046D2F-CACA-39D1-792F-AA7726625F26}"/>
              </a:ext>
            </a:extLst>
          </p:cNvPr>
          <p:cNvCxnSpPr>
            <a:cxnSpLocks/>
          </p:cNvCxnSpPr>
          <p:nvPr/>
        </p:nvCxnSpPr>
        <p:spPr>
          <a:xfrm flipH="1">
            <a:off x="5236212" y="1060354"/>
            <a:ext cx="2618106" cy="0"/>
          </a:xfrm>
          <a:prstGeom prst="straightConnector1">
            <a:avLst/>
          </a:prstGeom>
          <a:noFill/>
          <a:ln w="9525" cap="flat" cmpd="sng">
            <a:solidFill>
              <a:schemeClr val="dk1">
                <a:alpha val="298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" name="Google Shape;234;p23">
            <a:extLst>
              <a:ext uri="{FF2B5EF4-FFF2-40B4-BE49-F238E27FC236}">
                <a16:creationId xmlns:a16="http://schemas.microsoft.com/office/drawing/2014/main" id="{E88CB268-06AA-8853-719F-43286E140BB7}"/>
              </a:ext>
            </a:extLst>
          </p:cNvPr>
          <p:cNvCxnSpPr>
            <a:cxnSpLocks/>
          </p:cNvCxnSpPr>
          <p:nvPr/>
        </p:nvCxnSpPr>
        <p:spPr>
          <a:xfrm flipH="1">
            <a:off x="6545265" y="1060354"/>
            <a:ext cx="2618106" cy="0"/>
          </a:xfrm>
          <a:prstGeom prst="straightConnector1">
            <a:avLst/>
          </a:prstGeom>
          <a:noFill/>
          <a:ln w="9525" cap="flat" cmpd="sng">
            <a:solidFill>
              <a:schemeClr val="dk1">
                <a:alpha val="298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  <p:bldP spid="229" grpId="0"/>
    </p:bldLst>
  </p:timing>
</p:sld>
</file>

<file path=ppt/theme/theme1.xml><?xml version="1.0" encoding="utf-8"?>
<a:theme xmlns:a="http://schemas.openxmlformats.org/drawingml/2006/main" name="Blue and Black Simple and Basic Resume Creative Presentation">
  <a:themeElements>
    <a:clrScheme name="Custom 347">
      <a:dk1>
        <a:srgbClr val="191919"/>
      </a:dk1>
      <a:lt1>
        <a:srgbClr val="FFFFFF"/>
      </a:lt1>
      <a:dk2>
        <a:srgbClr val="4344CB"/>
      </a:dk2>
      <a:lt2>
        <a:srgbClr val="FAFAFA"/>
      </a:lt2>
      <a:accent1>
        <a:srgbClr val="DADAF5"/>
      </a:accent1>
      <a:accent2>
        <a:srgbClr val="BABABA"/>
      </a:accent2>
      <a:accent3>
        <a:srgbClr val="757575"/>
      </a:accent3>
      <a:accent4>
        <a:srgbClr val="F1F1F1"/>
      </a:accent4>
      <a:accent5>
        <a:srgbClr val="FFFFFF"/>
      </a:accent5>
      <a:accent6>
        <a:srgbClr val="FFFFFF"/>
      </a:accent6>
      <a:hlink>
        <a:srgbClr val="4344C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343</Words>
  <Application>Microsoft Office PowerPoint</Application>
  <PresentationFormat>On-screen Show (16:9)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Roboto</vt:lpstr>
      <vt:lpstr>Arial</vt:lpstr>
      <vt:lpstr>IBM Plex Sans</vt:lpstr>
      <vt:lpstr>Arial</vt:lpstr>
      <vt:lpstr>Blue and Black Simple and Basic Resume Creative Presentation</vt:lpstr>
      <vt:lpstr>X.25 Protocol      And  Frame Relay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Resume Presentation</dc:title>
  <cp:lastModifiedBy>Nikhil Lathiya</cp:lastModifiedBy>
  <cp:revision>27</cp:revision>
  <dcterms:modified xsi:type="dcterms:W3CDTF">2022-09-02T17:27:48Z</dcterms:modified>
</cp:coreProperties>
</file>