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Pavan Teja Kota" userId="a0a3420a23db61af" providerId="LiveId" clId="{AF05BA83-9EAA-4327-9FAC-1D8CDB0F9195}"/>
    <pc:docChg chg="addSld modSld sldOrd">
      <pc:chgData name="Venkata Pavan Teja Kota" userId="a0a3420a23db61af" providerId="LiveId" clId="{AF05BA83-9EAA-4327-9FAC-1D8CDB0F9195}" dt="2024-03-16T17:05:17.176" v="31" actId="1076"/>
      <pc:docMkLst>
        <pc:docMk/>
      </pc:docMkLst>
      <pc:sldChg chg="addSp modSp new mod ord">
        <pc:chgData name="Venkata Pavan Teja Kota" userId="a0a3420a23db61af" providerId="LiveId" clId="{AF05BA83-9EAA-4327-9FAC-1D8CDB0F9195}" dt="2024-03-16T17:05:17.176" v="31" actId="1076"/>
        <pc:sldMkLst>
          <pc:docMk/>
          <pc:sldMk cId="3623497828" sldId="265"/>
        </pc:sldMkLst>
        <pc:spChg chg="add mod">
          <ac:chgData name="Venkata Pavan Teja Kota" userId="a0a3420a23db61af" providerId="LiveId" clId="{AF05BA83-9EAA-4327-9FAC-1D8CDB0F9195}" dt="2024-03-16T17:05:07.567" v="28" actId="1076"/>
          <ac:spMkLst>
            <pc:docMk/>
            <pc:sldMk cId="3623497828" sldId="265"/>
            <ac:spMk id="2" creationId="{A20E1AB8-78CC-4B6B-50DA-4248B4A6B81C}"/>
          </ac:spMkLst>
        </pc:spChg>
        <pc:spChg chg="add mod">
          <ac:chgData name="Venkata Pavan Teja Kota" userId="a0a3420a23db61af" providerId="LiveId" clId="{AF05BA83-9EAA-4327-9FAC-1D8CDB0F9195}" dt="2024-03-16T17:05:17.176" v="31" actId="1076"/>
          <ac:spMkLst>
            <pc:docMk/>
            <pc:sldMk cId="3623497828" sldId="265"/>
            <ac:spMk id="4" creationId="{1BBA0859-1D51-3DAE-38E7-79C40191AA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2D874D-832B-B6A4-3558-8EC788C3B95D}"/>
              </a:ext>
            </a:extLst>
          </p:cNvPr>
          <p:cNvSpPr txBox="1"/>
          <p:nvPr/>
        </p:nvSpPr>
        <p:spPr>
          <a:xfrm>
            <a:off x="1998481" y="2696066"/>
            <a:ext cx="8823489" cy="1323439"/>
          </a:xfrm>
          <a:prstGeom prst="rect">
            <a:avLst/>
          </a:prstGeom>
          <a:noFill/>
        </p:spPr>
        <p:txBody>
          <a:bodyPr wrap="square" rtlCol="0">
            <a:spAutoFit/>
          </a:bodyPr>
          <a:lstStyle/>
          <a:p>
            <a:r>
              <a:rPr lang="en-IN" sz="4000" b="1" dirty="0"/>
              <a:t>Title of the Problem Statement</a:t>
            </a:r>
            <a:r>
              <a:rPr lang="en-IN" sz="4000" dirty="0"/>
              <a:t>: Health care Diagnostic Centre.</a:t>
            </a:r>
          </a:p>
        </p:txBody>
      </p:sp>
    </p:spTree>
    <p:extLst>
      <p:ext uri="{BB962C8B-B14F-4D97-AF65-F5344CB8AC3E}">
        <p14:creationId xmlns:p14="http://schemas.microsoft.com/office/powerpoint/2010/main" val="340161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E1AB8-78CC-4B6B-50DA-4248B4A6B81C}"/>
              </a:ext>
            </a:extLst>
          </p:cNvPr>
          <p:cNvSpPr txBox="1"/>
          <p:nvPr/>
        </p:nvSpPr>
        <p:spPr>
          <a:xfrm>
            <a:off x="2762053" y="1702133"/>
            <a:ext cx="3186260" cy="523220"/>
          </a:xfrm>
          <a:prstGeom prst="rect">
            <a:avLst/>
          </a:prstGeom>
          <a:noFill/>
        </p:spPr>
        <p:txBody>
          <a:bodyPr wrap="square" rtlCol="0">
            <a:spAutoFit/>
          </a:bodyPr>
          <a:lstStyle/>
          <a:p>
            <a:r>
              <a:rPr lang="en-IN" sz="2800" b="1" dirty="0"/>
              <a:t>Video Drive Link:</a:t>
            </a:r>
          </a:p>
        </p:txBody>
      </p:sp>
      <p:sp>
        <p:nvSpPr>
          <p:cNvPr id="4" name="TextBox 3">
            <a:extLst>
              <a:ext uri="{FF2B5EF4-FFF2-40B4-BE49-F238E27FC236}">
                <a16:creationId xmlns:a16="http://schemas.microsoft.com/office/drawing/2014/main" id="{1BBA0859-1D51-3DAE-38E7-79C40191AAB7}"/>
              </a:ext>
            </a:extLst>
          </p:cNvPr>
          <p:cNvSpPr txBox="1"/>
          <p:nvPr/>
        </p:nvSpPr>
        <p:spPr>
          <a:xfrm>
            <a:off x="2029119" y="2612987"/>
            <a:ext cx="9565849" cy="369332"/>
          </a:xfrm>
          <a:prstGeom prst="rect">
            <a:avLst/>
          </a:prstGeom>
          <a:noFill/>
        </p:spPr>
        <p:txBody>
          <a:bodyPr wrap="square">
            <a:spAutoFit/>
          </a:bodyPr>
          <a:lstStyle/>
          <a:p>
            <a:r>
              <a:rPr lang="en-IN" dirty="0"/>
              <a:t>https://drive.google.com/file/d/1-4ATncUdvTF2k_9Z_06PqgAssFXhzPTo/view?usp=sharing</a:t>
            </a:r>
          </a:p>
        </p:txBody>
      </p:sp>
    </p:spTree>
    <p:extLst>
      <p:ext uri="{BB962C8B-B14F-4D97-AF65-F5344CB8AC3E}">
        <p14:creationId xmlns:p14="http://schemas.microsoft.com/office/powerpoint/2010/main" val="362349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5A12A-7AAA-D715-6B92-21FAA210D655}"/>
              </a:ext>
            </a:extLst>
          </p:cNvPr>
          <p:cNvSpPr txBox="1"/>
          <p:nvPr/>
        </p:nvSpPr>
        <p:spPr>
          <a:xfrm>
            <a:off x="2017336" y="1206631"/>
            <a:ext cx="3535052" cy="584775"/>
          </a:xfrm>
          <a:prstGeom prst="rect">
            <a:avLst/>
          </a:prstGeom>
          <a:noFill/>
        </p:spPr>
        <p:txBody>
          <a:bodyPr wrap="square" rtlCol="0">
            <a:spAutoFit/>
          </a:bodyPr>
          <a:lstStyle/>
          <a:p>
            <a:r>
              <a:rPr lang="en-IN" sz="3200" b="1" dirty="0"/>
              <a:t>Description:</a:t>
            </a:r>
          </a:p>
        </p:txBody>
      </p:sp>
      <p:sp>
        <p:nvSpPr>
          <p:cNvPr id="4" name="TextBox 3">
            <a:extLst>
              <a:ext uri="{FF2B5EF4-FFF2-40B4-BE49-F238E27FC236}">
                <a16:creationId xmlns:a16="http://schemas.microsoft.com/office/drawing/2014/main" id="{70EF01C6-252E-8A47-FC66-BA86D9D8F6F0}"/>
              </a:ext>
            </a:extLst>
          </p:cNvPr>
          <p:cNvSpPr txBox="1"/>
          <p:nvPr/>
        </p:nvSpPr>
        <p:spPr>
          <a:xfrm>
            <a:off x="2448612" y="2317084"/>
            <a:ext cx="8288517" cy="2862322"/>
          </a:xfrm>
          <a:prstGeom prst="rect">
            <a:avLst/>
          </a:prstGeom>
          <a:noFill/>
        </p:spPr>
        <p:txBody>
          <a:bodyPr wrap="square">
            <a:spAutoFit/>
          </a:bodyPr>
          <a:lstStyle/>
          <a:p>
            <a:pPr algn="just"/>
            <a:r>
              <a:rPr lang="en-IN" sz="2000" dirty="0"/>
              <a:t>This Python script implements a Flask-based web application for medical image diagnosis. It allows users to upload medical images related to breast MRI, skin cancer, and diabetic retinopathy. The uploaded images are processed using pre-trained deep learning models to make predictions about the presence of diseases. The application consists of routes for different parts of the interface (main page, about page, and diagnosis pages), image processing functions, model loading, and prediction routes. It provides a simple and intuitive web interface for users to quickly assess the likelihood of various diseases based on their uploaded images.</a:t>
            </a:r>
          </a:p>
        </p:txBody>
      </p:sp>
    </p:spTree>
    <p:extLst>
      <p:ext uri="{BB962C8B-B14F-4D97-AF65-F5344CB8AC3E}">
        <p14:creationId xmlns:p14="http://schemas.microsoft.com/office/powerpoint/2010/main" val="5153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0DD901-414F-BCAA-216F-C27B91514A89}"/>
              </a:ext>
            </a:extLst>
          </p:cNvPr>
          <p:cNvSpPr txBox="1"/>
          <p:nvPr/>
        </p:nvSpPr>
        <p:spPr>
          <a:xfrm>
            <a:off x="1319753" y="1319753"/>
            <a:ext cx="3978111" cy="523220"/>
          </a:xfrm>
          <a:prstGeom prst="rect">
            <a:avLst/>
          </a:prstGeom>
          <a:noFill/>
        </p:spPr>
        <p:txBody>
          <a:bodyPr wrap="square" rtlCol="0">
            <a:spAutoFit/>
          </a:bodyPr>
          <a:lstStyle/>
          <a:p>
            <a:r>
              <a:rPr lang="en-IN" sz="2800" b="1" dirty="0"/>
              <a:t>Team Members Details:</a:t>
            </a:r>
          </a:p>
        </p:txBody>
      </p:sp>
      <p:sp>
        <p:nvSpPr>
          <p:cNvPr id="3" name="TextBox 2">
            <a:extLst>
              <a:ext uri="{FF2B5EF4-FFF2-40B4-BE49-F238E27FC236}">
                <a16:creationId xmlns:a16="http://schemas.microsoft.com/office/drawing/2014/main" id="{043D8A86-A4E9-B0AE-9899-5CB27BFA0686}"/>
              </a:ext>
            </a:extLst>
          </p:cNvPr>
          <p:cNvSpPr txBox="1"/>
          <p:nvPr/>
        </p:nvSpPr>
        <p:spPr>
          <a:xfrm>
            <a:off x="2516957" y="2413261"/>
            <a:ext cx="5561814" cy="3046988"/>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Gangalakurthi Nikhil Venkata Krishna</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Purandewari Anantha</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Syed Sameedh</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Duggisetty Mukesh</a:t>
            </a:r>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160461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A7E13-596C-8308-5635-6F438C95AC30}"/>
              </a:ext>
            </a:extLst>
          </p:cNvPr>
          <p:cNvSpPr txBox="1"/>
          <p:nvPr/>
        </p:nvSpPr>
        <p:spPr>
          <a:xfrm>
            <a:off x="1357460" y="707010"/>
            <a:ext cx="6174557" cy="523220"/>
          </a:xfrm>
          <a:prstGeom prst="rect">
            <a:avLst/>
          </a:prstGeom>
          <a:noFill/>
        </p:spPr>
        <p:txBody>
          <a:bodyPr wrap="square" rtlCol="0">
            <a:spAutoFit/>
          </a:bodyPr>
          <a:lstStyle/>
          <a:p>
            <a:r>
              <a:rPr lang="en-IN" sz="2800" b="1" dirty="0"/>
              <a:t>The Problem it Solves:</a:t>
            </a:r>
          </a:p>
        </p:txBody>
      </p:sp>
      <p:sp>
        <p:nvSpPr>
          <p:cNvPr id="4" name="TextBox 3">
            <a:extLst>
              <a:ext uri="{FF2B5EF4-FFF2-40B4-BE49-F238E27FC236}">
                <a16:creationId xmlns:a16="http://schemas.microsoft.com/office/drawing/2014/main" id="{92E11B09-A5BD-72BA-C3D1-11123C678CA5}"/>
              </a:ext>
            </a:extLst>
          </p:cNvPr>
          <p:cNvSpPr txBox="1"/>
          <p:nvPr/>
        </p:nvSpPr>
        <p:spPr>
          <a:xfrm>
            <a:off x="1357460" y="1749785"/>
            <a:ext cx="10407192" cy="4401205"/>
          </a:xfrm>
          <a:prstGeom prst="rect">
            <a:avLst/>
          </a:prstGeom>
          <a:noFill/>
        </p:spPr>
        <p:txBody>
          <a:bodyPr wrap="square">
            <a:spAutoFit/>
          </a:bodyPr>
          <a:lstStyle/>
          <a:p>
            <a:pPr algn="just"/>
            <a:r>
              <a:rPr lang="en-IN" sz="2000" b="1" dirty="0"/>
              <a:t>Breast Cancer Detection</a:t>
            </a:r>
            <a:r>
              <a:rPr lang="en-IN" sz="2000" dirty="0"/>
              <a:t>: By allowing users to upload breast MRI images, the application utilizes a pre-trained deep learning model to </a:t>
            </a:r>
            <a:r>
              <a:rPr lang="en-IN" sz="2000" dirty="0" err="1"/>
              <a:t>analyze</a:t>
            </a:r>
            <a:r>
              <a:rPr lang="en-IN" sz="2000" dirty="0"/>
              <a:t> the images and determine the presence of breast cancer. Early detection of breast cancer is crucial for timely medical intervention and improving patient outcomes.</a:t>
            </a:r>
          </a:p>
          <a:p>
            <a:pPr algn="just"/>
            <a:endParaRPr lang="en-IN" sz="2000" dirty="0"/>
          </a:p>
          <a:p>
            <a:pPr algn="just"/>
            <a:r>
              <a:rPr lang="en-IN" sz="2000" b="1" dirty="0"/>
              <a:t>Skin Cancer Detection</a:t>
            </a:r>
            <a:r>
              <a:rPr lang="en-IN" sz="2000" dirty="0"/>
              <a:t>: Users can upload skin images for analysis, enabling the application to use another pre-trained model to detect signs of skin cancer. Skin cancer is one of the most common types of cancer globally, and early detection significantly increases the chances of successful treatment.</a:t>
            </a:r>
          </a:p>
          <a:p>
            <a:pPr algn="just"/>
            <a:endParaRPr lang="en-IN" sz="2000" dirty="0"/>
          </a:p>
          <a:p>
            <a:pPr algn="just"/>
            <a:r>
              <a:rPr lang="en-IN" sz="2000" b="1" dirty="0"/>
              <a:t>Diabetic Retinopathy Detection</a:t>
            </a:r>
            <a:r>
              <a:rPr lang="en-IN" sz="2000" dirty="0"/>
              <a:t>: For individuals with diabetes, the application offers the capability to upload retinal images to detect signs of diabetic retinopathy. Diabetic retinopathy is a leading cause of blindness in adults and can be effectively managed if detected early through regular screening.</a:t>
            </a:r>
          </a:p>
        </p:txBody>
      </p:sp>
    </p:spTree>
    <p:extLst>
      <p:ext uri="{BB962C8B-B14F-4D97-AF65-F5344CB8AC3E}">
        <p14:creationId xmlns:p14="http://schemas.microsoft.com/office/powerpoint/2010/main" val="284065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351FB-4E2C-08AE-09F5-4288F1D325D0}"/>
              </a:ext>
            </a:extLst>
          </p:cNvPr>
          <p:cNvSpPr txBox="1"/>
          <p:nvPr/>
        </p:nvSpPr>
        <p:spPr>
          <a:xfrm>
            <a:off x="1178351" y="447897"/>
            <a:ext cx="2903455" cy="461665"/>
          </a:xfrm>
          <a:prstGeom prst="rect">
            <a:avLst/>
          </a:prstGeom>
          <a:noFill/>
        </p:spPr>
        <p:txBody>
          <a:bodyPr wrap="square" rtlCol="0">
            <a:spAutoFit/>
          </a:bodyPr>
          <a:lstStyle/>
          <a:p>
            <a:r>
              <a:rPr lang="en-IN" sz="2400" b="1" dirty="0"/>
              <a:t>Uses Cases:</a:t>
            </a:r>
          </a:p>
        </p:txBody>
      </p:sp>
      <p:sp>
        <p:nvSpPr>
          <p:cNvPr id="4" name="TextBox 3">
            <a:extLst>
              <a:ext uri="{FF2B5EF4-FFF2-40B4-BE49-F238E27FC236}">
                <a16:creationId xmlns:a16="http://schemas.microsoft.com/office/drawing/2014/main" id="{C6449C6F-57F8-2CC7-6C7B-2D01E9B6F35C}"/>
              </a:ext>
            </a:extLst>
          </p:cNvPr>
          <p:cNvSpPr txBox="1"/>
          <p:nvPr/>
        </p:nvSpPr>
        <p:spPr>
          <a:xfrm>
            <a:off x="1178351" y="1583454"/>
            <a:ext cx="10621652" cy="4247317"/>
          </a:xfrm>
          <a:prstGeom prst="rect">
            <a:avLst/>
          </a:prstGeom>
          <a:noFill/>
        </p:spPr>
        <p:txBody>
          <a:bodyPr wrap="square">
            <a:spAutoFit/>
          </a:bodyPr>
          <a:lstStyle/>
          <a:p>
            <a:pPr algn="just"/>
            <a:r>
              <a:rPr lang="en-IN" b="1" dirty="0"/>
              <a:t>Individuals Concerned About Their Health</a:t>
            </a:r>
            <a:r>
              <a:rPr lang="en-IN" dirty="0"/>
              <a:t>:</a:t>
            </a:r>
          </a:p>
          <a:p>
            <a:pPr algn="just"/>
            <a:endParaRPr lang="en-IN" dirty="0"/>
          </a:p>
          <a:p>
            <a:pPr algn="just"/>
            <a:r>
              <a:rPr lang="en-IN" b="1" dirty="0"/>
              <a:t>Self-screening</a:t>
            </a:r>
            <a:r>
              <a:rPr lang="en-IN" dirty="0"/>
              <a:t>: Individuals can use the application to upload medical images (e.g., breast MRI, skin images) for preliminary screening of potential health issues such as breast cancer or skin cancer.</a:t>
            </a:r>
          </a:p>
          <a:p>
            <a:pPr algn="just"/>
            <a:r>
              <a:rPr lang="en-IN" b="1" dirty="0"/>
              <a:t>Early Detection</a:t>
            </a:r>
            <a:r>
              <a:rPr lang="en-IN" dirty="0"/>
              <a:t>: By regularly monitoring their health through the application, individuals can detect any abnormalities early and seek medical advice promptly, leading to timely intervention and improved treatment outcomes.</a:t>
            </a:r>
          </a:p>
          <a:p>
            <a:pPr algn="just"/>
            <a:endParaRPr lang="en-IN" dirty="0"/>
          </a:p>
          <a:p>
            <a:pPr algn="just"/>
            <a:r>
              <a:rPr lang="en-IN" b="1" dirty="0"/>
              <a:t>Healthcare Professionals for Preliminary Screening</a:t>
            </a:r>
            <a:r>
              <a:rPr lang="en-IN" dirty="0"/>
              <a:t>:</a:t>
            </a:r>
          </a:p>
          <a:p>
            <a:pPr algn="just"/>
            <a:endParaRPr lang="en-IN" dirty="0"/>
          </a:p>
          <a:p>
            <a:pPr algn="just"/>
            <a:r>
              <a:rPr lang="en-IN" b="1" dirty="0"/>
              <a:t>Primary Care Physicians</a:t>
            </a:r>
            <a:r>
              <a:rPr lang="en-IN" dirty="0"/>
              <a:t>: Healthcare providers, including primary care physicians, can utilize the application as a preliminary screening tool during patient consultations. They can quickly assess whether further diagnostic tests or specialist referrals are necessary based on the application's predictions.</a:t>
            </a:r>
          </a:p>
          <a:p>
            <a:pPr algn="just"/>
            <a:r>
              <a:rPr lang="en-IN" b="1" dirty="0"/>
              <a:t>Telemedicine</a:t>
            </a:r>
            <a:r>
              <a:rPr lang="en-IN" dirty="0"/>
              <a:t>: In telemedicine settings, healthcare professionals can request patients to upload medical images through the application for remote assessment, enabling timely diagnosis and treatment planning.</a:t>
            </a:r>
          </a:p>
        </p:txBody>
      </p:sp>
    </p:spTree>
    <p:extLst>
      <p:ext uri="{BB962C8B-B14F-4D97-AF65-F5344CB8AC3E}">
        <p14:creationId xmlns:p14="http://schemas.microsoft.com/office/powerpoint/2010/main" val="8403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62C054-C0F5-899B-1236-83B396F457E9}"/>
              </a:ext>
            </a:extLst>
          </p:cNvPr>
          <p:cNvSpPr txBox="1"/>
          <p:nvPr/>
        </p:nvSpPr>
        <p:spPr>
          <a:xfrm>
            <a:off x="1359817" y="1243176"/>
            <a:ext cx="10037189" cy="4524315"/>
          </a:xfrm>
          <a:prstGeom prst="rect">
            <a:avLst/>
          </a:prstGeom>
          <a:noFill/>
        </p:spPr>
        <p:txBody>
          <a:bodyPr wrap="square">
            <a:spAutoFit/>
          </a:bodyPr>
          <a:lstStyle/>
          <a:p>
            <a:pPr algn="just"/>
            <a:r>
              <a:rPr lang="en-IN" b="1" dirty="0"/>
              <a:t>Educational Purposes in Medical Training</a:t>
            </a:r>
            <a:r>
              <a:rPr lang="en-IN" dirty="0"/>
              <a:t>:</a:t>
            </a:r>
          </a:p>
          <a:p>
            <a:pPr algn="just"/>
            <a:endParaRPr lang="en-IN" dirty="0"/>
          </a:p>
          <a:p>
            <a:pPr algn="just"/>
            <a:r>
              <a:rPr lang="en-IN" b="1" dirty="0"/>
              <a:t>Medical Students and Residents</a:t>
            </a:r>
            <a:r>
              <a:rPr lang="en-IN" dirty="0"/>
              <a:t>: Medical students and residents can use the application as a learning tool to understand the process of medical image analysis and interpretation. They can upload sample images to observe how the deep learning models predict various medical conditions, enhancing their diagnostic skills.</a:t>
            </a:r>
          </a:p>
          <a:p>
            <a:pPr algn="just"/>
            <a:r>
              <a:rPr lang="en-IN" b="1" dirty="0"/>
              <a:t>Continuing Medical Education (CME)</a:t>
            </a:r>
            <a:r>
              <a:rPr lang="en-IN" dirty="0"/>
              <a:t>: Healthcare professionals pursuing continuing medical education can engage with the application to stay updated on advancements in medical imaging technology and diagnostic methodologies, improving their clinical practice.</a:t>
            </a:r>
          </a:p>
          <a:p>
            <a:pPr algn="just"/>
            <a:endParaRPr lang="en-IN" dirty="0"/>
          </a:p>
          <a:p>
            <a:pPr algn="just"/>
            <a:r>
              <a:rPr lang="en-IN" b="1" dirty="0"/>
              <a:t>Public Health Initiatives</a:t>
            </a:r>
            <a:r>
              <a:rPr lang="en-IN" dirty="0"/>
              <a:t>:</a:t>
            </a:r>
          </a:p>
          <a:p>
            <a:pPr algn="just"/>
            <a:endParaRPr lang="en-IN" dirty="0"/>
          </a:p>
          <a:p>
            <a:pPr algn="just"/>
            <a:r>
              <a:rPr lang="en-IN" b="1" dirty="0"/>
              <a:t>Screening Campaigns</a:t>
            </a:r>
            <a:r>
              <a:rPr lang="en-IN" dirty="0"/>
              <a:t>: Public health organizations can integrate the application into screening campaigns aimed at raising awareness and promoting early detection of diseases such as breast cancer, skin cancer, and diabetic retinopathy. The application can serve as a convenient and accessible tool for individuals to participate in screening initiatives from the comfort of their homes.</a:t>
            </a:r>
          </a:p>
        </p:txBody>
      </p:sp>
    </p:spTree>
    <p:extLst>
      <p:ext uri="{BB962C8B-B14F-4D97-AF65-F5344CB8AC3E}">
        <p14:creationId xmlns:p14="http://schemas.microsoft.com/office/powerpoint/2010/main" val="327820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18885-656F-2BF0-F9E6-385DAFA3512A}"/>
              </a:ext>
            </a:extLst>
          </p:cNvPr>
          <p:cNvSpPr txBox="1"/>
          <p:nvPr/>
        </p:nvSpPr>
        <p:spPr>
          <a:xfrm>
            <a:off x="1376313" y="1050396"/>
            <a:ext cx="3223967" cy="461665"/>
          </a:xfrm>
          <a:prstGeom prst="rect">
            <a:avLst/>
          </a:prstGeom>
          <a:noFill/>
        </p:spPr>
        <p:txBody>
          <a:bodyPr wrap="square" rtlCol="0">
            <a:spAutoFit/>
          </a:bodyPr>
          <a:lstStyle/>
          <a:p>
            <a:r>
              <a:rPr lang="en-IN" sz="2400" b="1" dirty="0"/>
              <a:t>Challenges:</a:t>
            </a:r>
          </a:p>
        </p:txBody>
      </p:sp>
      <p:sp>
        <p:nvSpPr>
          <p:cNvPr id="4" name="TextBox 3">
            <a:extLst>
              <a:ext uri="{FF2B5EF4-FFF2-40B4-BE49-F238E27FC236}">
                <a16:creationId xmlns:a16="http://schemas.microsoft.com/office/drawing/2014/main" id="{B8659191-CBE6-1973-F633-A2E99AEB2330}"/>
              </a:ext>
            </a:extLst>
          </p:cNvPr>
          <p:cNvSpPr txBox="1"/>
          <p:nvPr/>
        </p:nvSpPr>
        <p:spPr>
          <a:xfrm>
            <a:off x="2151668" y="1744953"/>
            <a:ext cx="6094428" cy="4062651"/>
          </a:xfrm>
          <a:prstGeom prst="rect">
            <a:avLst/>
          </a:prstGeom>
          <a:noFill/>
        </p:spPr>
        <p:txBody>
          <a:bodyPr wrap="square">
            <a:spAutoFit/>
          </a:bodyPr>
          <a:lstStyle/>
          <a:p>
            <a:pPr marL="285750" indent="-285750">
              <a:buFont typeface="Wingdings" panose="05000000000000000000" pitchFamily="2" charset="2"/>
              <a:buChar char="q"/>
            </a:pPr>
            <a:r>
              <a:rPr lang="en-IN" sz="2000" dirty="0"/>
              <a:t>Model Performance and Accuracy</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Data Privacy and Security</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Scalability and Performance</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User Interface and Experience (UI/UX)</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Model Interpretability</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Diversity and Generalization</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Regulatory Compliance</a:t>
            </a:r>
          </a:p>
        </p:txBody>
      </p:sp>
    </p:spTree>
    <p:extLst>
      <p:ext uri="{BB962C8B-B14F-4D97-AF65-F5344CB8AC3E}">
        <p14:creationId xmlns:p14="http://schemas.microsoft.com/office/powerpoint/2010/main" val="272536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7AE8C2-7AC5-3817-8852-99DCD8428348}"/>
              </a:ext>
            </a:extLst>
          </p:cNvPr>
          <p:cNvSpPr txBox="1"/>
          <p:nvPr/>
        </p:nvSpPr>
        <p:spPr>
          <a:xfrm>
            <a:off x="2215299" y="1046375"/>
            <a:ext cx="3582186" cy="461665"/>
          </a:xfrm>
          <a:prstGeom prst="rect">
            <a:avLst/>
          </a:prstGeom>
          <a:noFill/>
        </p:spPr>
        <p:txBody>
          <a:bodyPr wrap="square" rtlCol="0">
            <a:spAutoFit/>
          </a:bodyPr>
          <a:lstStyle/>
          <a:p>
            <a:r>
              <a:rPr lang="en-IN" sz="2400" b="1" dirty="0"/>
              <a:t>Technologies Used:</a:t>
            </a:r>
          </a:p>
        </p:txBody>
      </p:sp>
      <p:sp>
        <p:nvSpPr>
          <p:cNvPr id="4" name="TextBox 3">
            <a:extLst>
              <a:ext uri="{FF2B5EF4-FFF2-40B4-BE49-F238E27FC236}">
                <a16:creationId xmlns:a16="http://schemas.microsoft.com/office/drawing/2014/main" id="{9E56CC1D-6FAF-5E27-5517-8A1EB0B07EB2}"/>
              </a:ext>
            </a:extLst>
          </p:cNvPr>
          <p:cNvSpPr txBox="1"/>
          <p:nvPr/>
        </p:nvSpPr>
        <p:spPr>
          <a:xfrm>
            <a:off x="2915240" y="1965391"/>
            <a:ext cx="6094428" cy="3477875"/>
          </a:xfrm>
          <a:prstGeom prst="rect">
            <a:avLst/>
          </a:prstGeom>
          <a:noFill/>
        </p:spPr>
        <p:txBody>
          <a:bodyPr wrap="square">
            <a:spAutoFit/>
          </a:bodyPr>
          <a:lstStyle/>
          <a:p>
            <a:pPr marL="285750" indent="-285750">
              <a:buFont typeface="Wingdings" panose="05000000000000000000" pitchFamily="2" charset="2"/>
              <a:buChar char="q"/>
            </a:pPr>
            <a:r>
              <a:rPr lang="en-IN" sz="2000" dirty="0"/>
              <a:t>Flask</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TensorFlow</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Keras</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PIL (Python Imaging Library)</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HTML and CSS</a:t>
            </a: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Jinja2</a:t>
            </a:r>
          </a:p>
        </p:txBody>
      </p:sp>
    </p:spTree>
    <p:extLst>
      <p:ext uri="{BB962C8B-B14F-4D97-AF65-F5344CB8AC3E}">
        <p14:creationId xmlns:p14="http://schemas.microsoft.com/office/powerpoint/2010/main" val="411259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76ADC-F9D0-DF34-AD89-52D188395273}"/>
              </a:ext>
            </a:extLst>
          </p:cNvPr>
          <p:cNvPicPr>
            <a:picLocks noChangeAspect="1"/>
          </p:cNvPicPr>
          <p:nvPr/>
        </p:nvPicPr>
        <p:blipFill>
          <a:blip r:embed="rId2"/>
          <a:stretch>
            <a:fillRect/>
          </a:stretch>
        </p:blipFill>
        <p:spPr>
          <a:xfrm>
            <a:off x="1290343" y="598896"/>
            <a:ext cx="2352675" cy="4057650"/>
          </a:xfrm>
          <a:prstGeom prst="rect">
            <a:avLst/>
          </a:prstGeom>
        </p:spPr>
      </p:pic>
      <p:pic>
        <p:nvPicPr>
          <p:cNvPr id="5" name="Picture 4">
            <a:extLst>
              <a:ext uri="{FF2B5EF4-FFF2-40B4-BE49-F238E27FC236}">
                <a16:creationId xmlns:a16="http://schemas.microsoft.com/office/drawing/2014/main" id="{CDBC5720-6085-F21D-765D-3B11FCF530B2}"/>
              </a:ext>
            </a:extLst>
          </p:cNvPr>
          <p:cNvPicPr>
            <a:picLocks noChangeAspect="1"/>
          </p:cNvPicPr>
          <p:nvPr/>
        </p:nvPicPr>
        <p:blipFill>
          <a:blip r:embed="rId3"/>
          <a:stretch>
            <a:fillRect/>
          </a:stretch>
        </p:blipFill>
        <p:spPr>
          <a:xfrm>
            <a:off x="4040712" y="1202211"/>
            <a:ext cx="3550465" cy="2688702"/>
          </a:xfrm>
          <a:prstGeom prst="rect">
            <a:avLst/>
          </a:prstGeom>
        </p:spPr>
      </p:pic>
      <p:pic>
        <p:nvPicPr>
          <p:cNvPr id="7" name="Picture 6">
            <a:extLst>
              <a:ext uri="{FF2B5EF4-FFF2-40B4-BE49-F238E27FC236}">
                <a16:creationId xmlns:a16="http://schemas.microsoft.com/office/drawing/2014/main" id="{F1A3D707-400E-4859-F1B3-0FD3E6E88D5E}"/>
              </a:ext>
            </a:extLst>
          </p:cNvPr>
          <p:cNvPicPr>
            <a:picLocks noChangeAspect="1"/>
          </p:cNvPicPr>
          <p:nvPr/>
        </p:nvPicPr>
        <p:blipFill>
          <a:blip r:embed="rId4"/>
          <a:stretch>
            <a:fillRect/>
          </a:stretch>
        </p:blipFill>
        <p:spPr>
          <a:xfrm>
            <a:off x="7988871" y="1265449"/>
            <a:ext cx="3724275" cy="2562225"/>
          </a:xfrm>
          <a:prstGeom prst="rect">
            <a:avLst/>
          </a:prstGeom>
        </p:spPr>
      </p:pic>
      <p:sp>
        <p:nvSpPr>
          <p:cNvPr id="8" name="TextBox 7">
            <a:extLst>
              <a:ext uri="{FF2B5EF4-FFF2-40B4-BE49-F238E27FC236}">
                <a16:creationId xmlns:a16="http://schemas.microsoft.com/office/drawing/2014/main" id="{F14E8937-CBB2-EA77-C0ED-D19D38AFCFCE}"/>
              </a:ext>
            </a:extLst>
          </p:cNvPr>
          <p:cNvSpPr txBox="1"/>
          <p:nvPr/>
        </p:nvSpPr>
        <p:spPr>
          <a:xfrm>
            <a:off x="1921055" y="4883085"/>
            <a:ext cx="1721963" cy="369332"/>
          </a:xfrm>
          <a:prstGeom prst="rect">
            <a:avLst/>
          </a:prstGeom>
          <a:noFill/>
        </p:spPr>
        <p:txBody>
          <a:bodyPr wrap="square" rtlCol="0">
            <a:spAutoFit/>
          </a:bodyPr>
          <a:lstStyle/>
          <a:p>
            <a:r>
              <a:rPr lang="en-IN" dirty="0"/>
              <a:t>Breast </a:t>
            </a:r>
          </a:p>
        </p:txBody>
      </p:sp>
      <p:sp>
        <p:nvSpPr>
          <p:cNvPr id="9" name="TextBox 8">
            <a:extLst>
              <a:ext uri="{FF2B5EF4-FFF2-40B4-BE49-F238E27FC236}">
                <a16:creationId xmlns:a16="http://schemas.microsoft.com/office/drawing/2014/main" id="{93AC9071-A6E5-531B-EAD6-7788922E58CE}"/>
              </a:ext>
            </a:extLst>
          </p:cNvPr>
          <p:cNvSpPr txBox="1"/>
          <p:nvPr/>
        </p:nvSpPr>
        <p:spPr>
          <a:xfrm>
            <a:off x="9360374" y="4218907"/>
            <a:ext cx="1721963" cy="369332"/>
          </a:xfrm>
          <a:prstGeom prst="rect">
            <a:avLst/>
          </a:prstGeom>
          <a:noFill/>
        </p:spPr>
        <p:txBody>
          <a:bodyPr wrap="square" rtlCol="0">
            <a:spAutoFit/>
          </a:bodyPr>
          <a:lstStyle/>
          <a:p>
            <a:r>
              <a:rPr lang="en-IN" dirty="0"/>
              <a:t>Skin </a:t>
            </a:r>
          </a:p>
        </p:txBody>
      </p:sp>
      <p:sp>
        <p:nvSpPr>
          <p:cNvPr id="10" name="TextBox 9">
            <a:extLst>
              <a:ext uri="{FF2B5EF4-FFF2-40B4-BE49-F238E27FC236}">
                <a16:creationId xmlns:a16="http://schemas.microsoft.com/office/drawing/2014/main" id="{A3BC01EC-FA4D-1C66-3C03-BBEAC6E2CA6B}"/>
              </a:ext>
            </a:extLst>
          </p:cNvPr>
          <p:cNvSpPr txBox="1"/>
          <p:nvPr/>
        </p:nvSpPr>
        <p:spPr>
          <a:xfrm>
            <a:off x="5235018" y="4179217"/>
            <a:ext cx="1721963" cy="369332"/>
          </a:xfrm>
          <a:prstGeom prst="rect">
            <a:avLst/>
          </a:prstGeom>
          <a:noFill/>
        </p:spPr>
        <p:txBody>
          <a:bodyPr wrap="square" rtlCol="0">
            <a:spAutoFit/>
          </a:bodyPr>
          <a:lstStyle/>
          <a:p>
            <a:r>
              <a:rPr lang="en-IN" dirty="0"/>
              <a:t>Eye </a:t>
            </a:r>
          </a:p>
        </p:txBody>
      </p:sp>
    </p:spTree>
    <p:extLst>
      <p:ext uri="{BB962C8B-B14F-4D97-AF65-F5344CB8AC3E}">
        <p14:creationId xmlns:p14="http://schemas.microsoft.com/office/powerpoint/2010/main" val="32324530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{5F30EFF9-EC82-4813-9356-183E2DCBF61B}tf10001105</Template>
  <TotalTime>33</TotalTime>
  <Words>674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Pavan Teja Kota</dc:creator>
  <cp:lastModifiedBy>Venkata Pavan Teja Kota</cp:lastModifiedBy>
  <cp:revision>1</cp:revision>
  <dcterms:created xsi:type="dcterms:W3CDTF">2024-03-16T16:24:17Z</dcterms:created>
  <dcterms:modified xsi:type="dcterms:W3CDTF">2024-03-16T17:05:20Z</dcterms:modified>
</cp:coreProperties>
</file>