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8" r:id="rId6"/>
    <p:sldId id="269" r:id="rId7"/>
    <p:sldId id="267" r:id="rId8"/>
    <p:sldId id="263" r:id="rId9"/>
    <p:sldId id="260" r:id="rId10"/>
    <p:sldId id="261" r:id="rId11"/>
    <p:sldId id="262"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1F958-FB06-45B1-BD6A-75FA21302F1E}" type="datetimeFigureOut">
              <a:rPr lang="en-IN" smtClean="0"/>
              <a:t>23-10-2020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326B4-54E2-42B5-B8DD-39D3800908E1}" type="slidenum">
              <a:rPr lang="en-IN" smtClean="0"/>
              <a:t>‹#›</a:t>
            </a:fld>
            <a:endParaRPr lang="en-IN"/>
          </a:p>
        </p:txBody>
      </p:sp>
    </p:spTree>
    <p:extLst>
      <p:ext uri="{BB962C8B-B14F-4D97-AF65-F5344CB8AC3E}">
        <p14:creationId xmlns:p14="http://schemas.microsoft.com/office/powerpoint/2010/main" val="408522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CD49-B106-43D1-BBDE-FAAA309983C0}"/>
              </a:ext>
            </a:extLst>
          </p:cNvPr>
          <p:cNvSpPr>
            <a:spLocks noGrp="1"/>
          </p:cNvSpPr>
          <p:nvPr>
            <p:ph type="ctrTitle"/>
          </p:nvPr>
        </p:nvSpPr>
        <p:spPr/>
        <p:txBody>
          <a:bodyPr/>
          <a:lstStyle/>
          <a:p>
            <a:r>
              <a:rPr lang="en-IN" dirty="0"/>
              <a:t>Semeion Data Classifier</a:t>
            </a:r>
          </a:p>
        </p:txBody>
      </p:sp>
      <p:sp>
        <p:nvSpPr>
          <p:cNvPr id="3" name="Subtitle 2">
            <a:extLst>
              <a:ext uri="{FF2B5EF4-FFF2-40B4-BE49-F238E27FC236}">
                <a16:creationId xmlns:a16="http://schemas.microsoft.com/office/drawing/2014/main" id="{80039C2B-0C0C-4BCE-B705-BF7AA9B92740}"/>
              </a:ext>
            </a:extLst>
          </p:cNvPr>
          <p:cNvSpPr>
            <a:spLocks noGrp="1"/>
          </p:cNvSpPr>
          <p:nvPr>
            <p:ph type="subTitle" idx="1"/>
          </p:nvPr>
        </p:nvSpPr>
        <p:spPr/>
        <p:txBody>
          <a:bodyPr>
            <a:normAutofit fontScale="77500" lnSpcReduction="20000"/>
          </a:bodyPr>
          <a:lstStyle/>
          <a:p>
            <a:r>
              <a:rPr lang="en-IN" dirty="0"/>
              <a:t>Submitted By</a:t>
            </a:r>
          </a:p>
          <a:p>
            <a:r>
              <a:rPr lang="en-IN" dirty="0"/>
              <a:t>Nikhil Bhardwaj</a:t>
            </a:r>
          </a:p>
          <a:p>
            <a:r>
              <a:rPr lang="en-IN" dirty="0"/>
              <a:t>CSE-2(Morning),3</a:t>
            </a:r>
            <a:r>
              <a:rPr lang="en-IN" baseline="30000" dirty="0"/>
              <a:t>rd</a:t>
            </a:r>
            <a:r>
              <a:rPr lang="en-IN" dirty="0"/>
              <a:t> Year,</a:t>
            </a:r>
          </a:p>
          <a:p>
            <a:r>
              <a:rPr lang="en-IN" dirty="0"/>
              <a:t>Serial No.-06515002718</a:t>
            </a:r>
          </a:p>
        </p:txBody>
      </p:sp>
    </p:spTree>
    <p:extLst>
      <p:ext uri="{BB962C8B-B14F-4D97-AF65-F5344CB8AC3E}">
        <p14:creationId xmlns:p14="http://schemas.microsoft.com/office/powerpoint/2010/main" val="357957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958474-44A0-47A4-A4B1-7B4A643F2996}"/>
              </a:ext>
            </a:extLst>
          </p:cNvPr>
          <p:cNvSpPr>
            <a:spLocks noGrp="1"/>
          </p:cNvSpPr>
          <p:nvPr>
            <p:ph type="title"/>
          </p:nvPr>
        </p:nvSpPr>
        <p:spPr>
          <a:xfrm>
            <a:off x="1134013" y="1111375"/>
            <a:ext cx="3718455" cy="1371600"/>
          </a:xfrm>
        </p:spPr>
        <p:txBody>
          <a:bodyPr>
            <a:normAutofit/>
          </a:bodyPr>
          <a:lstStyle/>
          <a:p>
            <a:r>
              <a:rPr lang="en-IN" sz="2800" b="1" dirty="0"/>
              <a:t>Results </a:t>
            </a:r>
          </a:p>
        </p:txBody>
      </p:sp>
      <p:pic>
        <p:nvPicPr>
          <p:cNvPr id="12" name="Picture Placeholder 11">
            <a:extLst>
              <a:ext uri="{FF2B5EF4-FFF2-40B4-BE49-F238E27FC236}">
                <a16:creationId xmlns:a16="http://schemas.microsoft.com/office/drawing/2014/main" id="{0B100ED0-0ECC-4E0B-9076-108C083EA520}"/>
              </a:ext>
            </a:extLst>
          </p:cNvPr>
          <p:cNvPicPr>
            <a:picLocks noGrp="1"/>
          </p:cNvPicPr>
          <p:nvPr>
            <p:ph idx="1"/>
          </p:nvPr>
        </p:nvPicPr>
        <p:blipFill rotWithShape="1">
          <a:blip r:embed="rId2">
            <a:extLst>
              <a:ext uri="{BEBA8EAE-BF5A-486C-A8C5-ECC9F3942E4B}">
                <a14:imgProps xmlns:a14="http://schemas.microsoft.com/office/drawing/2010/main">
                  <a14:imgLayer r:embed="rId3">
                    <a14:imgEffect>
                      <a14:saturation sat="99000"/>
                    </a14:imgEffect>
                  </a14:imgLayer>
                </a14:imgProps>
              </a:ext>
            </a:extLst>
          </a:blip>
          <a:stretch/>
        </p:blipFill>
        <p:spPr>
          <a:xfrm>
            <a:off x="5418138" y="1107761"/>
            <a:ext cx="5470525" cy="4642479"/>
          </a:xfrm>
          <a:prstGeom prst="rect">
            <a:avLst/>
          </a:prstGeom>
        </p:spPr>
      </p:pic>
      <p:sp>
        <p:nvSpPr>
          <p:cNvPr id="14" name="Text Placeholder 13">
            <a:extLst>
              <a:ext uri="{FF2B5EF4-FFF2-40B4-BE49-F238E27FC236}">
                <a16:creationId xmlns:a16="http://schemas.microsoft.com/office/drawing/2014/main" id="{DECD3AF6-6C19-4284-8E49-CFA4F64E96D8}"/>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IN" dirty="0"/>
              <a:t>The neural network made in project had [100,16,10] neurons in 3 layers. </a:t>
            </a:r>
          </a:p>
          <a:p>
            <a:pPr marL="285750" indent="-285750">
              <a:buFont typeface="Arial" panose="020B0604020202020204" pitchFamily="34" charset="0"/>
              <a:buChar char="•"/>
            </a:pPr>
            <a:r>
              <a:rPr lang="en-IN" dirty="0"/>
              <a:t>The optimum learning rate was nearly 0.5 which confirms with the learning rate of the most optimum model on Kaggle.</a:t>
            </a:r>
          </a:p>
          <a:p>
            <a:pPr marL="285750" indent="-285750">
              <a:buFont typeface="Arial" panose="020B0604020202020204" pitchFamily="34" charset="0"/>
              <a:buChar char="•"/>
            </a:pPr>
            <a:r>
              <a:rPr lang="en-IN" dirty="0"/>
              <a:t>The results also confirm with the results on compiling a similar model on TensorFlow. </a:t>
            </a:r>
          </a:p>
          <a:p>
            <a:pPr marL="285750" indent="-285750">
              <a:buFont typeface="Arial" panose="020B0604020202020204" pitchFamily="34" charset="0"/>
              <a:buChar char="•"/>
            </a:pPr>
            <a:r>
              <a:rPr lang="en-IN" dirty="0"/>
              <a:t>Number of data samples was 1592 which were uniformly distributed between 0-9.</a:t>
            </a:r>
          </a:p>
        </p:txBody>
      </p:sp>
    </p:spTree>
    <p:extLst>
      <p:ext uri="{BB962C8B-B14F-4D97-AF65-F5344CB8AC3E}">
        <p14:creationId xmlns:p14="http://schemas.microsoft.com/office/powerpoint/2010/main" val="168944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35C5-FE80-4126-8CB5-E51269E81BF0}"/>
              </a:ext>
            </a:extLst>
          </p:cNvPr>
          <p:cNvSpPr>
            <a:spLocks noGrp="1"/>
          </p:cNvSpPr>
          <p:nvPr>
            <p:ph type="title"/>
          </p:nvPr>
        </p:nvSpPr>
        <p:spPr>
          <a:xfrm>
            <a:off x="1303337" y="838119"/>
            <a:ext cx="3718455" cy="1371600"/>
          </a:xfrm>
        </p:spPr>
        <p:txBody>
          <a:bodyPr/>
          <a:lstStyle/>
          <a:p>
            <a:r>
              <a:rPr lang="en-IN" dirty="0"/>
              <a:t>Uses of project</a:t>
            </a:r>
          </a:p>
        </p:txBody>
      </p:sp>
      <p:pic>
        <p:nvPicPr>
          <p:cNvPr id="6" name="Content Placeholder 5">
            <a:extLst>
              <a:ext uri="{FF2B5EF4-FFF2-40B4-BE49-F238E27FC236}">
                <a16:creationId xmlns:a16="http://schemas.microsoft.com/office/drawing/2014/main" id="{2220FC43-3984-4895-BE73-97A8673132DC}"/>
              </a:ext>
            </a:extLst>
          </p:cNvPr>
          <p:cNvPicPr>
            <a:picLocks noGrp="1" noChangeAspect="1"/>
          </p:cNvPicPr>
          <p:nvPr>
            <p:ph idx="1"/>
          </p:nvPr>
        </p:nvPicPr>
        <p:blipFill>
          <a:blip r:embed="rId2"/>
          <a:stretch>
            <a:fillRect/>
          </a:stretch>
        </p:blipFill>
        <p:spPr>
          <a:xfrm>
            <a:off x="5418138" y="1898472"/>
            <a:ext cx="5470525" cy="3061056"/>
          </a:xfrm>
        </p:spPr>
      </p:pic>
      <p:sp>
        <p:nvSpPr>
          <p:cNvPr id="4" name="Text Placeholder 3">
            <a:extLst>
              <a:ext uri="{FF2B5EF4-FFF2-40B4-BE49-F238E27FC236}">
                <a16:creationId xmlns:a16="http://schemas.microsoft.com/office/drawing/2014/main" id="{B829E9C3-B15E-4E11-9601-0962394A5B03}"/>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Validating the identity of incoming car.</a:t>
            </a:r>
          </a:p>
          <a:p>
            <a:pPr marL="285750" indent="-285750">
              <a:buFont typeface="Arial" panose="020B0604020202020204" pitchFamily="34" charset="0"/>
              <a:buChar char="•"/>
            </a:pPr>
            <a:r>
              <a:rPr lang="en-IN" dirty="0"/>
              <a:t>Detection of postal code on post cards(currently being used in US Postal Service) </a:t>
            </a:r>
          </a:p>
          <a:p>
            <a:pPr marL="285750" indent="-285750">
              <a:buFont typeface="Arial" panose="020B0604020202020204" pitchFamily="34" charset="0"/>
              <a:buChar char="•"/>
            </a:pPr>
            <a:r>
              <a:rPr lang="en-IN" dirty="0"/>
              <a:t>Automation of process where manpower is needed for reading or identifying numbers.</a:t>
            </a:r>
          </a:p>
        </p:txBody>
      </p:sp>
    </p:spTree>
    <p:extLst>
      <p:ext uri="{BB962C8B-B14F-4D97-AF65-F5344CB8AC3E}">
        <p14:creationId xmlns:p14="http://schemas.microsoft.com/office/powerpoint/2010/main" val="227422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CFCA18-9443-4789-9B20-94B113BB6007}"/>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332E74D6-94CC-4E02-B367-FA930166A3D5}"/>
              </a:ext>
            </a:extLst>
          </p:cNvPr>
          <p:cNvSpPr>
            <a:spLocks noGrp="1"/>
          </p:cNvSpPr>
          <p:nvPr>
            <p:ph idx="1"/>
          </p:nvPr>
        </p:nvSpPr>
        <p:spPr/>
        <p:txBody>
          <a:bodyPr/>
          <a:lstStyle/>
          <a:p>
            <a:r>
              <a:rPr lang="en-IN" dirty="0"/>
              <a:t>The main problem with neural networks is that they are computationally expensive and cannot be relied upon on real time applications where the focus is on latency.</a:t>
            </a:r>
          </a:p>
          <a:p>
            <a:r>
              <a:rPr lang="en-IN" dirty="0"/>
              <a:t>Prone to errors as a model is never universal and needs to be trained before deployment and thus requires large amount of data before any benefit can be reaped.</a:t>
            </a:r>
          </a:p>
          <a:p>
            <a:r>
              <a:rPr lang="en-IN" dirty="0"/>
              <a:t>Data acquisition is becoming more and more challenging due to increased awareness towards privacy.   </a:t>
            </a:r>
          </a:p>
        </p:txBody>
      </p:sp>
    </p:spTree>
    <p:extLst>
      <p:ext uri="{BB962C8B-B14F-4D97-AF65-F5344CB8AC3E}">
        <p14:creationId xmlns:p14="http://schemas.microsoft.com/office/powerpoint/2010/main" val="232886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C17D-7334-49F7-A2E8-51CA78E6BB7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1E3BDF8-C4BC-44B3-8B13-8305BDCB0BC9}"/>
              </a:ext>
            </a:extLst>
          </p:cNvPr>
          <p:cNvSpPr>
            <a:spLocks noGrp="1"/>
          </p:cNvSpPr>
          <p:nvPr>
            <p:ph idx="1"/>
          </p:nvPr>
        </p:nvSpPr>
        <p:spPr/>
        <p:txBody>
          <a:bodyPr/>
          <a:lstStyle/>
          <a:p>
            <a:r>
              <a:rPr lang="en-IN" dirty="0"/>
              <a:t>Deeplearning.ai</a:t>
            </a:r>
          </a:p>
          <a:p>
            <a:r>
              <a:rPr lang="en-IN" dirty="0"/>
              <a:t>Wikipedia.org</a:t>
            </a:r>
          </a:p>
          <a:p>
            <a:r>
              <a:rPr lang="en-IN" dirty="0"/>
              <a:t>towardsdatascience.com</a:t>
            </a:r>
          </a:p>
          <a:p>
            <a:r>
              <a:rPr lang="en-IN" dirty="0"/>
              <a:t>Google </a:t>
            </a:r>
            <a:r>
              <a:rPr lang="en-IN" dirty="0" err="1"/>
              <a:t>Colab</a:t>
            </a:r>
            <a:r>
              <a:rPr lang="en-IN" dirty="0"/>
              <a:t>(for providing virtual environment)</a:t>
            </a:r>
          </a:p>
          <a:p>
            <a:endParaRPr lang="en-IN" dirty="0"/>
          </a:p>
        </p:txBody>
      </p:sp>
    </p:spTree>
    <p:extLst>
      <p:ext uri="{BB962C8B-B14F-4D97-AF65-F5344CB8AC3E}">
        <p14:creationId xmlns:p14="http://schemas.microsoft.com/office/powerpoint/2010/main" val="170913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F61E-2ADC-4854-AD18-B086A5E3EEB4}"/>
              </a:ext>
            </a:extLst>
          </p:cNvPr>
          <p:cNvSpPr>
            <a:spLocks noGrp="1"/>
          </p:cNvSpPr>
          <p:nvPr>
            <p:ph type="title" idx="4294967295"/>
          </p:nvPr>
        </p:nvSpPr>
        <p:spPr>
          <a:xfrm>
            <a:off x="1047565" y="2482989"/>
            <a:ext cx="9601200" cy="1303337"/>
          </a:xfrm>
        </p:spPr>
        <p:txBody>
          <a:bodyPr/>
          <a:lstStyle/>
          <a:p>
            <a:r>
              <a:rPr lang="en-IN" dirty="0"/>
              <a:t>Thank You</a:t>
            </a:r>
          </a:p>
        </p:txBody>
      </p:sp>
    </p:spTree>
    <p:extLst>
      <p:ext uri="{BB962C8B-B14F-4D97-AF65-F5344CB8AC3E}">
        <p14:creationId xmlns:p14="http://schemas.microsoft.com/office/powerpoint/2010/main" val="128118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8255-0E1A-4A41-ACA3-33E160A5D656}"/>
              </a:ext>
            </a:extLst>
          </p:cNvPr>
          <p:cNvSpPr>
            <a:spLocks noGrp="1"/>
          </p:cNvSpPr>
          <p:nvPr>
            <p:ph type="title"/>
          </p:nvPr>
        </p:nvSpPr>
        <p:spPr/>
        <p:txBody>
          <a:bodyPr/>
          <a:lstStyle/>
          <a:p>
            <a:r>
              <a:rPr lang="en-IN" dirty="0"/>
              <a:t>Need for Digit Recognizer</a:t>
            </a:r>
          </a:p>
        </p:txBody>
      </p:sp>
      <p:sp>
        <p:nvSpPr>
          <p:cNvPr id="3" name="Content Placeholder 2">
            <a:extLst>
              <a:ext uri="{FF2B5EF4-FFF2-40B4-BE49-F238E27FC236}">
                <a16:creationId xmlns:a16="http://schemas.microsoft.com/office/drawing/2014/main" id="{0E475358-94DA-4575-AD1F-B993651F6071}"/>
              </a:ext>
            </a:extLst>
          </p:cNvPr>
          <p:cNvSpPr>
            <a:spLocks noGrp="1"/>
          </p:cNvSpPr>
          <p:nvPr>
            <p:ph idx="1"/>
          </p:nvPr>
        </p:nvSpPr>
        <p:spPr/>
        <p:txBody>
          <a:bodyPr/>
          <a:lstStyle/>
          <a:p>
            <a:pPr marL="0" indent="0">
              <a:buNone/>
            </a:pPr>
            <a:r>
              <a:rPr lang="en-US" dirty="0"/>
              <a:t>Handwritten character recognition is one of the practically important issues in pattern recognition applications. The applications of digit recognition includes in postal mail sorting, bank check processing, form data entry, etc. The heart of the problem lies within the ability to develop an efficient algorithm that can recognize hand written digits and which is submitted by users by the way of a scanner, tablet, and other digital devices.</a:t>
            </a:r>
            <a:endParaRPr lang="en-IN" dirty="0"/>
          </a:p>
        </p:txBody>
      </p:sp>
    </p:spTree>
    <p:extLst>
      <p:ext uri="{BB962C8B-B14F-4D97-AF65-F5344CB8AC3E}">
        <p14:creationId xmlns:p14="http://schemas.microsoft.com/office/powerpoint/2010/main" val="117786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90DF-BB89-4BB2-B1EE-B2ECA14313A2}"/>
              </a:ext>
            </a:extLst>
          </p:cNvPr>
          <p:cNvSpPr>
            <a:spLocks noGrp="1"/>
          </p:cNvSpPr>
          <p:nvPr>
            <p:ph type="title"/>
          </p:nvPr>
        </p:nvSpPr>
        <p:spPr/>
        <p:txBody>
          <a:bodyPr/>
          <a:lstStyle/>
          <a:p>
            <a:r>
              <a:rPr lang="en-IN" dirty="0"/>
              <a:t>Dataset Used</a:t>
            </a:r>
          </a:p>
        </p:txBody>
      </p:sp>
      <p:pic>
        <p:nvPicPr>
          <p:cNvPr id="4" name="Content Placeholder 3">
            <a:extLst>
              <a:ext uri="{FF2B5EF4-FFF2-40B4-BE49-F238E27FC236}">
                <a16:creationId xmlns:a16="http://schemas.microsoft.com/office/drawing/2014/main" id="{90ED123D-18C9-49E4-BD44-E4C89F63EEE1}"/>
              </a:ext>
            </a:extLst>
          </p:cNvPr>
          <p:cNvPicPr>
            <a:picLocks noGrp="1"/>
          </p:cNvPicPr>
          <p:nvPr>
            <p:ph idx="1"/>
          </p:nvPr>
        </p:nvPicPr>
        <p:blipFill rotWithShape="1">
          <a:blip r:embed="rId2"/>
          <a:stretch/>
        </p:blipFill>
        <p:spPr>
          <a:xfrm>
            <a:off x="5629275" y="1404938"/>
            <a:ext cx="5048250" cy="4048125"/>
          </a:xfrm>
          <a:prstGeom prst="rect">
            <a:avLst/>
          </a:prstGeom>
        </p:spPr>
      </p:pic>
      <p:sp>
        <p:nvSpPr>
          <p:cNvPr id="5" name="Text Placeholder 4">
            <a:extLst>
              <a:ext uri="{FF2B5EF4-FFF2-40B4-BE49-F238E27FC236}">
                <a16:creationId xmlns:a16="http://schemas.microsoft.com/office/drawing/2014/main" id="{06D17E15-C009-4A08-8A17-24F10382B4E7}"/>
              </a:ext>
            </a:extLst>
          </p:cNvPr>
          <p:cNvSpPr>
            <a:spLocks noGrp="1"/>
          </p:cNvSpPr>
          <p:nvPr>
            <p:ph type="body" sz="half" idx="2"/>
          </p:nvPr>
        </p:nvSpPr>
        <p:spPr/>
        <p:txBody>
          <a:bodyPr>
            <a:normAutofit/>
          </a:bodyPr>
          <a:lstStyle/>
          <a:p>
            <a:r>
              <a:rPr lang="en-IN" dirty="0"/>
              <a:t>The dataset is similar to MNIST handwritten digit dataset present on Kaggle. The numbers are supplied as a matrix in which each entry represents the intensity value at each point(0 - 255). The intensity values are normalised , therefore each value is either 0 or 1.The picture shown is an example of the number 5 in the dataset.</a:t>
            </a:r>
          </a:p>
        </p:txBody>
      </p:sp>
    </p:spTree>
    <p:extLst>
      <p:ext uri="{BB962C8B-B14F-4D97-AF65-F5344CB8AC3E}">
        <p14:creationId xmlns:p14="http://schemas.microsoft.com/office/powerpoint/2010/main" val="368391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A920-1BFD-4966-8744-E8DD9FC35F51}"/>
              </a:ext>
            </a:extLst>
          </p:cNvPr>
          <p:cNvSpPr>
            <a:spLocks noGrp="1"/>
          </p:cNvSpPr>
          <p:nvPr>
            <p:ph type="title"/>
          </p:nvPr>
        </p:nvSpPr>
        <p:spPr>
          <a:xfrm>
            <a:off x="1208087" y="1758553"/>
            <a:ext cx="3718455" cy="578909"/>
          </a:xfrm>
        </p:spPr>
        <p:txBody>
          <a:bodyPr/>
          <a:lstStyle/>
          <a:p>
            <a:r>
              <a:rPr lang="en-IN" dirty="0"/>
              <a:t>Working of neural networks</a:t>
            </a:r>
          </a:p>
        </p:txBody>
      </p:sp>
      <p:sp>
        <p:nvSpPr>
          <p:cNvPr id="4" name="Text Placeholder 3">
            <a:extLst>
              <a:ext uri="{FF2B5EF4-FFF2-40B4-BE49-F238E27FC236}">
                <a16:creationId xmlns:a16="http://schemas.microsoft.com/office/drawing/2014/main" id="{B242E4A3-934F-4F1B-B8A3-8A43620B3076}"/>
              </a:ext>
            </a:extLst>
          </p:cNvPr>
          <p:cNvSpPr>
            <a:spLocks noGrp="1"/>
          </p:cNvSpPr>
          <p:nvPr>
            <p:ph type="body" sz="half" idx="2"/>
          </p:nvPr>
        </p:nvSpPr>
        <p:spPr>
          <a:xfrm>
            <a:off x="809623" y="2937930"/>
            <a:ext cx="4212167" cy="3931710"/>
          </a:xfrm>
        </p:spPr>
        <p:txBody>
          <a:bodyPr/>
          <a:lstStyle/>
          <a:p>
            <a:pPr marL="285750" indent="-285750">
              <a:buFont typeface="Arial" panose="020B0604020202020204" pitchFamily="34" charset="0"/>
              <a:buChar char="•"/>
            </a:pPr>
            <a:r>
              <a:rPr lang="en-IN" dirty="0"/>
              <a:t>Each and every neuron is fully connected to all neurons present in previous and next layer .</a:t>
            </a:r>
          </a:p>
          <a:p>
            <a:pPr marL="285750" indent="-285750">
              <a:buFont typeface="Arial" panose="020B0604020202020204" pitchFamily="34" charset="0"/>
              <a:buChar char="•"/>
            </a:pPr>
            <a:r>
              <a:rPr lang="en-IN" dirty="0"/>
              <a:t>The calculated values of a neuron act as input for the next layer of the neural network.</a:t>
            </a:r>
          </a:p>
          <a:p>
            <a:pPr marL="285750" indent="-285750">
              <a:buFont typeface="Arial" panose="020B0604020202020204" pitchFamily="34" charset="0"/>
              <a:buChar char="•"/>
            </a:pPr>
            <a:r>
              <a:rPr lang="en-IN" dirty="0"/>
              <a:t>Each and every neuron has a weight and bias associated with it, which is updated in each batch of backpropagation.</a:t>
            </a:r>
          </a:p>
          <a:p>
            <a:pPr marL="285750" indent="-285750">
              <a:buFont typeface="Arial" panose="020B0604020202020204" pitchFamily="34" charset="0"/>
              <a:buChar char="•"/>
            </a:pPr>
            <a:r>
              <a:rPr lang="en-IN" dirty="0"/>
              <a:t>Each and every neuron has a characteristic activation function associated with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1" name="Content Placeholder 10">
            <a:extLst>
              <a:ext uri="{FF2B5EF4-FFF2-40B4-BE49-F238E27FC236}">
                <a16:creationId xmlns:a16="http://schemas.microsoft.com/office/drawing/2014/main" id="{72672ECC-CB6C-4141-8D27-9707C42D3B4F}"/>
              </a:ext>
            </a:extLst>
          </p:cNvPr>
          <p:cNvPicPr>
            <a:picLocks noGrp="1" noChangeAspect="1"/>
          </p:cNvPicPr>
          <p:nvPr>
            <p:ph idx="1"/>
          </p:nvPr>
        </p:nvPicPr>
        <p:blipFill>
          <a:blip r:embed="rId2"/>
          <a:stretch>
            <a:fillRect/>
          </a:stretch>
        </p:blipFill>
        <p:spPr>
          <a:xfrm>
            <a:off x="5200650" y="1476375"/>
            <a:ext cx="6181727" cy="3771900"/>
          </a:xfrm>
        </p:spPr>
      </p:pic>
    </p:spTree>
    <p:extLst>
      <p:ext uri="{BB962C8B-B14F-4D97-AF65-F5344CB8AC3E}">
        <p14:creationId xmlns:p14="http://schemas.microsoft.com/office/powerpoint/2010/main" val="98712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2FC-3C5A-439F-8DB3-3F3EF87B5B73}"/>
              </a:ext>
            </a:extLst>
          </p:cNvPr>
          <p:cNvSpPr>
            <a:spLocks noGrp="1"/>
          </p:cNvSpPr>
          <p:nvPr>
            <p:ph type="title"/>
          </p:nvPr>
        </p:nvSpPr>
        <p:spPr>
          <a:xfrm>
            <a:off x="1295401" y="523875"/>
            <a:ext cx="9609666" cy="566738"/>
          </a:xfrm>
        </p:spPr>
        <p:txBody>
          <a:bodyPr/>
          <a:lstStyle/>
          <a:p>
            <a:r>
              <a:rPr lang="en-IN" dirty="0"/>
              <a:t>Need of Gradient Descent and meaning of loss</a:t>
            </a:r>
          </a:p>
        </p:txBody>
      </p:sp>
      <p:pic>
        <p:nvPicPr>
          <p:cNvPr id="5" name="Picture Placeholder 4">
            <a:extLst>
              <a:ext uri="{FF2B5EF4-FFF2-40B4-BE49-F238E27FC236}">
                <a16:creationId xmlns:a16="http://schemas.microsoft.com/office/drawing/2014/main" id="{6ED3ED04-7B52-4FF0-A499-A6339864B0F4}"/>
              </a:ext>
            </a:extLst>
          </p:cNvPr>
          <p:cNvPicPr>
            <a:picLocks noGrp="1" noChangeAspect="1"/>
          </p:cNvPicPr>
          <p:nvPr>
            <p:ph type="pic" idx="1"/>
          </p:nvPr>
        </p:nvPicPr>
        <p:blipFill rotWithShape="1">
          <a:blip r:embed="rId2"/>
          <a:srcRect t="9728" b="1162"/>
          <a:stretch/>
        </p:blipFill>
        <p:spPr>
          <a:xfrm>
            <a:off x="1043014" y="1090614"/>
            <a:ext cx="10105972" cy="4995861"/>
          </a:xfrm>
          <a:prstGeom prst="rect">
            <a:avLst/>
          </a:prstGeom>
        </p:spPr>
      </p:pic>
      <p:sp>
        <p:nvSpPr>
          <p:cNvPr id="4" name="Text Placeholder 3">
            <a:extLst>
              <a:ext uri="{FF2B5EF4-FFF2-40B4-BE49-F238E27FC236}">
                <a16:creationId xmlns:a16="http://schemas.microsoft.com/office/drawing/2014/main" id="{F331B22A-21B5-479D-924E-322FD5DE8614}"/>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42770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0434A-DAB1-4438-B1C1-F37B9BA5BFE2}"/>
              </a:ext>
            </a:extLst>
          </p:cNvPr>
          <p:cNvSpPr>
            <a:spLocks noGrp="1"/>
          </p:cNvSpPr>
          <p:nvPr>
            <p:ph type="title"/>
          </p:nvPr>
        </p:nvSpPr>
        <p:spPr/>
        <p:txBody>
          <a:bodyPr/>
          <a:lstStyle/>
          <a:p>
            <a:r>
              <a:rPr lang="en-IN" dirty="0"/>
              <a:t>Need of convex loss function</a:t>
            </a:r>
          </a:p>
        </p:txBody>
      </p:sp>
      <p:pic>
        <p:nvPicPr>
          <p:cNvPr id="9" name="Content Placeholder 8">
            <a:extLst>
              <a:ext uri="{FF2B5EF4-FFF2-40B4-BE49-F238E27FC236}">
                <a16:creationId xmlns:a16="http://schemas.microsoft.com/office/drawing/2014/main" id="{06409F7E-0815-43CB-BCF8-FF1D9719E20F}"/>
              </a:ext>
            </a:extLst>
          </p:cNvPr>
          <p:cNvPicPr>
            <a:picLocks noGrp="1" noChangeAspect="1"/>
          </p:cNvPicPr>
          <p:nvPr>
            <p:ph idx="1"/>
          </p:nvPr>
        </p:nvPicPr>
        <p:blipFill>
          <a:blip r:embed="rId2"/>
          <a:stretch>
            <a:fillRect/>
          </a:stretch>
        </p:blipFill>
        <p:spPr>
          <a:xfrm>
            <a:off x="5418138" y="1831435"/>
            <a:ext cx="5470525" cy="3195131"/>
          </a:xfrm>
        </p:spPr>
      </p:pic>
      <p:sp>
        <p:nvSpPr>
          <p:cNvPr id="7" name="Text Placeholder 6">
            <a:extLst>
              <a:ext uri="{FF2B5EF4-FFF2-40B4-BE49-F238E27FC236}">
                <a16:creationId xmlns:a16="http://schemas.microsoft.com/office/drawing/2014/main" id="{EAA97B04-97CE-4132-A86D-06B784EF69FE}"/>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We need a function with only one global minima.</a:t>
            </a:r>
          </a:p>
          <a:p>
            <a:pPr marL="285750" indent="-285750">
              <a:buFont typeface="Arial" panose="020B0604020202020204" pitchFamily="34" charset="0"/>
              <a:buChar char="•"/>
            </a:pPr>
            <a:r>
              <a:rPr lang="en-IN" dirty="0"/>
              <a:t>When gradient is positive we reduce the weights, when they’re negative we increase the weights</a:t>
            </a:r>
          </a:p>
          <a:p>
            <a:endParaRPr lang="en-IN" dirty="0"/>
          </a:p>
        </p:txBody>
      </p:sp>
    </p:spTree>
    <p:extLst>
      <p:ext uri="{BB962C8B-B14F-4D97-AF65-F5344CB8AC3E}">
        <p14:creationId xmlns:p14="http://schemas.microsoft.com/office/powerpoint/2010/main" val="354634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B16CFC5-9D9B-4EE0-8958-69998D5CC9EE}"/>
              </a:ext>
            </a:extLst>
          </p:cNvPr>
          <p:cNvPicPr>
            <a:picLocks noGrp="1" noChangeAspect="1"/>
          </p:cNvPicPr>
          <p:nvPr>
            <p:ph type="pic" idx="1"/>
          </p:nvPr>
        </p:nvPicPr>
        <p:blipFill rotWithShape="1">
          <a:blip r:embed="rId2"/>
          <a:srcRect l="49" t="665" r="49" b="171"/>
          <a:stretch/>
        </p:blipFill>
        <p:spPr>
          <a:xfrm>
            <a:off x="1043014" y="840846"/>
            <a:ext cx="10105972" cy="5176308"/>
          </a:xfrm>
          <a:prstGeom prst="rect">
            <a:avLst/>
          </a:prstGeom>
        </p:spPr>
      </p:pic>
    </p:spTree>
    <p:extLst>
      <p:ext uri="{BB962C8B-B14F-4D97-AF65-F5344CB8AC3E}">
        <p14:creationId xmlns:p14="http://schemas.microsoft.com/office/powerpoint/2010/main" val="186182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7BBEA8CD-D1AD-4CC5-9EB6-5810245F8D72}"/>
              </a:ext>
            </a:extLst>
          </p:cNvPr>
          <p:cNvSpPr>
            <a:spLocks noGrp="1"/>
          </p:cNvSpPr>
          <p:nvPr>
            <p:ph type="title"/>
          </p:nvPr>
        </p:nvSpPr>
        <p:spPr/>
        <p:txBody>
          <a:bodyPr>
            <a:normAutofit/>
          </a:bodyPr>
          <a:lstStyle/>
          <a:p>
            <a:r>
              <a:rPr lang="en-IN" dirty="0"/>
              <a:t>Libraries Used</a:t>
            </a:r>
          </a:p>
        </p:txBody>
      </p:sp>
      <p:sp>
        <p:nvSpPr>
          <p:cNvPr id="18" name="Text Placeholder 17">
            <a:extLst>
              <a:ext uri="{FF2B5EF4-FFF2-40B4-BE49-F238E27FC236}">
                <a16:creationId xmlns:a16="http://schemas.microsoft.com/office/drawing/2014/main" id="{104AD789-A067-408D-B560-C3339EC1412C}"/>
              </a:ext>
            </a:extLst>
          </p:cNvPr>
          <p:cNvSpPr>
            <a:spLocks noGrp="1"/>
          </p:cNvSpPr>
          <p:nvPr>
            <p:ph idx="1"/>
          </p:nvPr>
        </p:nvSpPr>
        <p:spPr/>
        <p:txBody>
          <a:bodyPr/>
          <a:lstStyle/>
          <a:p>
            <a:r>
              <a:rPr lang="en-IN" dirty="0"/>
              <a:t>Pandas for reading the input dataset</a:t>
            </a:r>
          </a:p>
          <a:p>
            <a:r>
              <a:rPr lang="en-IN" dirty="0"/>
              <a:t>NumPy for efficient matrix multiplication</a:t>
            </a:r>
          </a:p>
          <a:p>
            <a:r>
              <a:rPr lang="en-IN" dirty="0"/>
              <a:t>Matplotlib for displaying the efficiency of neural network.</a:t>
            </a:r>
          </a:p>
          <a:p>
            <a:r>
              <a:rPr lang="en-IN" dirty="0"/>
              <a:t>TensorFlow for validation of created neural network  </a:t>
            </a:r>
          </a:p>
        </p:txBody>
      </p:sp>
    </p:spTree>
    <p:extLst>
      <p:ext uri="{BB962C8B-B14F-4D97-AF65-F5344CB8AC3E}">
        <p14:creationId xmlns:p14="http://schemas.microsoft.com/office/powerpoint/2010/main" val="386585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D885A3-3141-488D-892E-C913A9AC518A}"/>
              </a:ext>
            </a:extLst>
          </p:cNvPr>
          <p:cNvSpPr>
            <a:spLocks noGrp="1"/>
          </p:cNvSpPr>
          <p:nvPr>
            <p:ph type="title"/>
          </p:nvPr>
        </p:nvSpPr>
        <p:spPr>
          <a:xfrm>
            <a:off x="-145816" y="260350"/>
            <a:ext cx="6241816" cy="1371600"/>
          </a:xfrm>
        </p:spPr>
        <p:txBody>
          <a:bodyPr/>
          <a:lstStyle/>
          <a:p>
            <a:r>
              <a:rPr lang="en-IN" dirty="0"/>
              <a:t>Choice of Hyperparameters</a:t>
            </a:r>
          </a:p>
        </p:txBody>
      </p:sp>
      <p:sp>
        <p:nvSpPr>
          <p:cNvPr id="9" name="Text Placeholder 8">
            <a:extLst>
              <a:ext uri="{FF2B5EF4-FFF2-40B4-BE49-F238E27FC236}">
                <a16:creationId xmlns:a16="http://schemas.microsoft.com/office/drawing/2014/main" id="{F2369DF8-FAB1-4FD7-9FD7-DA9D82A8411A}"/>
              </a:ext>
            </a:extLst>
          </p:cNvPr>
          <p:cNvSpPr>
            <a:spLocks noGrp="1"/>
          </p:cNvSpPr>
          <p:nvPr>
            <p:ph type="body" sz="half" idx="2"/>
          </p:nvPr>
        </p:nvSpPr>
        <p:spPr>
          <a:xfrm>
            <a:off x="685800" y="2045756"/>
            <a:ext cx="4076699" cy="4164543"/>
          </a:xfrm>
        </p:spPr>
        <p:txBody>
          <a:bodyPr>
            <a:normAutofit/>
          </a:bodyPr>
          <a:lstStyle/>
          <a:p>
            <a:pPr marL="285750" indent="-285750">
              <a:buFont typeface="Arial" panose="020B0604020202020204" pitchFamily="34" charset="0"/>
              <a:buChar char="•"/>
            </a:pPr>
            <a:r>
              <a:rPr lang="en-IN" dirty="0"/>
              <a:t>For a given neural network characteristics, the learning rate plays an important role.</a:t>
            </a:r>
          </a:p>
          <a:p>
            <a:pPr marL="285750" indent="-285750">
              <a:buFont typeface="Arial" panose="020B0604020202020204" pitchFamily="34" charset="0"/>
              <a:buChar char="•"/>
            </a:pPr>
            <a:r>
              <a:rPr lang="en-IN" dirty="0"/>
              <a:t>A large learning rate might lead to overfitting, whereas a low learning rate leads to underfitting.</a:t>
            </a:r>
          </a:p>
          <a:p>
            <a:pPr marL="285750" indent="-285750">
              <a:buFont typeface="Arial" panose="020B0604020202020204" pitchFamily="34" charset="0"/>
              <a:buChar char="•"/>
            </a:pPr>
            <a:r>
              <a:rPr lang="en-IN" dirty="0"/>
              <a:t>We always try to find a learning rate so that that we are able to generalize well over the given dataset.  </a:t>
            </a:r>
          </a:p>
        </p:txBody>
      </p:sp>
      <p:pic>
        <p:nvPicPr>
          <p:cNvPr id="16" name="Picture Placeholder 15">
            <a:extLst>
              <a:ext uri="{FF2B5EF4-FFF2-40B4-BE49-F238E27FC236}">
                <a16:creationId xmlns:a16="http://schemas.microsoft.com/office/drawing/2014/main" id="{C8A9A8D1-F5D9-42FE-B35E-63154CFF391D}"/>
              </a:ext>
            </a:extLst>
          </p:cNvPr>
          <p:cNvPicPr>
            <a:picLocks noGrp="1" noChangeAspect="1"/>
          </p:cNvPicPr>
          <p:nvPr>
            <p:ph type="pic" idx="1"/>
          </p:nvPr>
        </p:nvPicPr>
        <p:blipFill rotWithShape="1">
          <a:blip r:embed="rId2"/>
          <a:srcRect l="-2301" r="-2301"/>
          <a:stretch/>
        </p:blipFill>
        <p:spPr>
          <a:xfrm>
            <a:off x="5295900" y="1041400"/>
            <a:ext cx="6100403" cy="4775200"/>
          </a:xfrm>
        </p:spPr>
      </p:pic>
    </p:spTree>
    <p:extLst>
      <p:ext uri="{BB962C8B-B14F-4D97-AF65-F5344CB8AC3E}">
        <p14:creationId xmlns:p14="http://schemas.microsoft.com/office/powerpoint/2010/main" val="7664862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173</TotalTime>
  <Words>563</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Semeion Data Classifier</vt:lpstr>
      <vt:lpstr>Need for Digit Recognizer</vt:lpstr>
      <vt:lpstr>Dataset Used</vt:lpstr>
      <vt:lpstr>Working of neural networks</vt:lpstr>
      <vt:lpstr>Need of Gradient Descent and meaning of loss</vt:lpstr>
      <vt:lpstr>Need of convex loss function</vt:lpstr>
      <vt:lpstr>PowerPoint Presentation</vt:lpstr>
      <vt:lpstr>Libraries Used</vt:lpstr>
      <vt:lpstr>Choice of Hyperparameters</vt:lpstr>
      <vt:lpstr>Results </vt:lpstr>
      <vt:lpstr>Uses of project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Semeion Data Classifier</dc:title>
  <dc:creator>RaHul BharDwaj</dc:creator>
  <cp:lastModifiedBy>RaHul BharDwaj</cp:lastModifiedBy>
  <cp:revision>15</cp:revision>
  <dcterms:created xsi:type="dcterms:W3CDTF">2020-10-22T14:41:27Z</dcterms:created>
  <dcterms:modified xsi:type="dcterms:W3CDTF">2020-10-23T09:23:01Z</dcterms:modified>
</cp:coreProperties>
</file>