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 id="263" r:id="rId7"/>
    <p:sldId id="269" r:id="rId8"/>
    <p:sldId id="270" r:id="rId9"/>
    <p:sldId id="265" r:id="rId10"/>
    <p:sldId id="266" r:id="rId11"/>
    <p:sldId id="267" r:id="rId12"/>
    <p:sldId id="268" r:id="rId13"/>
    <p:sldId id="27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1166" y="4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7555" y="1862667"/>
            <a:ext cx="8825658" cy="1896533"/>
          </a:xfrm>
        </p:spPr>
        <p:txBody>
          <a:bodyPr/>
          <a:lstStyle/>
          <a:p>
            <a:pPr algn="ctr"/>
            <a:r>
              <a:rPr lang="en-US" sz="6600" dirty="0" smtClean="0">
                <a:latin typeface="Algerian" panose="04020705040A02060702" pitchFamily="82" charset="0"/>
              </a:rPr>
              <a:t>STOCK MARKET </a:t>
            </a:r>
            <a:br>
              <a:rPr lang="en-US" sz="6600" dirty="0" smtClean="0">
                <a:latin typeface="Algerian" panose="04020705040A02060702" pitchFamily="82" charset="0"/>
              </a:rPr>
            </a:br>
            <a:r>
              <a:rPr lang="en-US" sz="6600" dirty="0" smtClean="0">
                <a:latin typeface="Algerian" panose="04020705040A02060702" pitchFamily="82" charset="0"/>
              </a:rPr>
              <a:t>ASSISTANT</a:t>
            </a:r>
            <a:endParaRPr lang="en-IN" sz="6600" dirty="0">
              <a:latin typeface="Algerian" panose="04020705040A02060702" pitchFamily="82" charset="0"/>
            </a:endParaRPr>
          </a:p>
        </p:txBody>
      </p:sp>
      <p:sp>
        <p:nvSpPr>
          <p:cNvPr id="3" name="Subtitle 2"/>
          <p:cNvSpPr>
            <a:spLocks noGrp="1"/>
          </p:cNvSpPr>
          <p:nvPr>
            <p:ph type="subTitle" idx="1"/>
          </p:nvPr>
        </p:nvSpPr>
        <p:spPr>
          <a:xfrm>
            <a:off x="1578288" y="3888379"/>
            <a:ext cx="8825658" cy="844487"/>
          </a:xfrm>
        </p:spPr>
        <p:txBody>
          <a:bodyPr>
            <a:normAutofit fontScale="70000" lnSpcReduction="20000"/>
          </a:bodyPr>
          <a:lstStyle/>
          <a:p>
            <a:pPr algn="ctr"/>
            <a:r>
              <a:rPr lang="en-US" b="1" dirty="0" smtClean="0"/>
              <a:t>By</a:t>
            </a:r>
          </a:p>
          <a:p>
            <a:pPr algn="ctr"/>
            <a:r>
              <a:rPr lang="en-US" b="1" dirty="0" smtClean="0"/>
              <a:t>Nikhil khemchandani (180410107039)</a:t>
            </a:r>
          </a:p>
          <a:p>
            <a:pPr algn="ctr"/>
            <a:r>
              <a:rPr lang="en-US" b="1" dirty="0" smtClean="0"/>
              <a:t>Gaurav Tilokani (180410107121</a:t>
            </a:r>
            <a:r>
              <a:rPr lang="en-US" dirty="0" smtClean="0"/>
              <a:t>)</a:t>
            </a:r>
          </a:p>
        </p:txBody>
      </p:sp>
    </p:spTree>
    <p:extLst>
      <p:ext uri="{BB962C8B-B14F-4D97-AF65-F5344CB8AC3E}">
        <p14:creationId xmlns:p14="http://schemas.microsoft.com/office/powerpoint/2010/main" val="1391963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Aclonica"/>
              </a:rPr>
              <a:t>Analysis:</a:t>
            </a:r>
            <a:endParaRPr lang="en-US" sz="4000" dirty="0">
              <a:latin typeface="Aclonica"/>
            </a:endParaRPr>
          </a:p>
        </p:txBody>
      </p:sp>
      <p:sp>
        <p:nvSpPr>
          <p:cNvPr id="3" name="Content Placeholder 2"/>
          <p:cNvSpPr>
            <a:spLocks noGrp="1"/>
          </p:cNvSpPr>
          <p:nvPr>
            <p:ph idx="1"/>
          </p:nvPr>
        </p:nvSpPr>
        <p:spPr>
          <a:xfrm>
            <a:off x="1469292" y="2353733"/>
            <a:ext cx="8447075" cy="3791114"/>
          </a:xfrm>
        </p:spPr>
        <p:txBody>
          <a:bodyPr/>
          <a:lstStyle/>
          <a:p>
            <a:r>
              <a:rPr lang="en-US" b="1" dirty="0" smtClean="0"/>
              <a:t>Visualization of Volume </a:t>
            </a:r>
            <a:r>
              <a:rPr lang="en-US" b="1" dirty="0" smtClean="0"/>
              <a:t>of </a:t>
            </a:r>
            <a:r>
              <a:rPr lang="en-US" b="1" dirty="0" smtClean="0"/>
              <a:t>stocks:</a:t>
            </a:r>
            <a:endParaRPr lang="en-US" b="1" dirty="0" smtClean="0"/>
          </a:p>
          <a:p>
            <a:endParaRPr lang="en-US" dirty="0"/>
          </a:p>
        </p:txBody>
      </p:sp>
      <p:pic>
        <p:nvPicPr>
          <p:cNvPr id="4" name="Picture 3"/>
          <p:cNvPicPr>
            <a:picLocks noChangeAspect="1"/>
          </p:cNvPicPr>
          <p:nvPr/>
        </p:nvPicPr>
        <p:blipFill>
          <a:blip r:embed="rId2"/>
          <a:stretch>
            <a:fillRect/>
          </a:stretch>
        </p:blipFill>
        <p:spPr>
          <a:xfrm>
            <a:off x="1979873" y="2745156"/>
            <a:ext cx="7263976" cy="3770312"/>
          </a:xfrm>
          <a:prstGeom prst="rect">
            <a:avLst/>
          </a:prstGeom>
        </p:spPr>
      </p:pic>
    </p:spTree>
    <p:extLst>
      <p:ext uri="{BB962C8B-B14F-4D97-AF65-F5344CB8AC3E}">
        <p14:creationId xmlns:p14="http://schemas.microsoft.com/office/powerpoint/2010/main" val="40537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Aclonica"/>
              </a:rPr>
              <a:t>Analysis:</a:t>
            </a:r>
            <a:endParaRPr lang="en-US" sz="4000" dirty="0">
              <a:latin typeface="Aclonica"/>
            </a:endParaRPr>
          </a:p>
        </p:txBody>
      </p:sp>
      <p:sp>
        <p:nvSpPr>
          <p:cNvPr id="3" name="Content Placeholder 2"/>
          <p:cNvSpPr>
            <a:spLocks noGrp="1"/>
          </p:cNvSpPr>
          <p:nvPr>
            <p:ph idx="1"/>
          </p:nvPr>
        </p:nvSpPr>
        <p:spPr>
          <a:xfrm>
            <a:off x="1651000" y="2345267"/>
            <a:ext cx="8737600" cy="3674533"/>
          </a:xfrm>
        </p:spPr>
        <p:txBody>
          <a:bodyPr/>
          <a:lstStyle/>
          <a:p>
            <a:r>
              <a:rPr lang="en-US" b="1" dirty="0" smtClean="0"/>
              <a:t>Moving Averages of </a:t>
            </a:r>
            <a:r>
              <a:rPr lang="en-US" b="1" dirty="0" smtClean="0"/>
              <a:t>stocks:</a:t>
            </a:r>
            <a:endParaRPr lang="en-US" b="1" dirty="0" smtClean="0"/>
          </a:p>
          <a:p>
            <a:endParaRPr lang="en-US" dirty="0"/>
          </a:p>
        </p:txBody>
      </p:sp>
      <p:pic>
        <p:nvPicPr>
          <p:cNvPr id="4" name="Picture 3"/>
          <p:cNvPicPr>
            <a:picLocks noChangeAspect="1"/>
          </p:cNvPicPr>
          <p:nvPr/>
        </p:nvPicPr>
        <p:blipFill>
          <a:blip r:embed="rId2"/>
          <a:stretch>
            <a:fillRect/>
          </a:stretch>
        </p:blipFill>
        <p:spPr>
          <a:xfrm>
            <a:off x="2173669" y="2849362"/>
            <a:ext cx="7235419" cy="3621698"/>
          </a:xfrm>
          <a:prstGeom prst="rect">
            <a:avLst/>
          </a:prstGeom>
        </p:spPr>
      </p:pic>
    </p:spTree>
    <p:extLst>
      <p:ext uri="{BB962C8B-B14F-4D97-AF65-F5344CB8AC3E}">
        <p14:creationId xmlns:p14="http://schemas.microsoft.com/office/powerpoint/2010/main" val="767965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038913" cy="706964"/>
          </a:xfrm>
        </p:spPr>
        <p:txBody>
          <a:bodyPr/>
          <a:lstStyle/>
          <a:p>
            <a:pPr algn="ctr"/>
            <a:r>
              <a:rPr lang="en-US" sz="4000" dirty="0" smtClean="0">
                <a:latin typeface="Aclonica"/>
              </a:rPr>
              <a:t>Analysis:</a:t>
            </a:r>
            <a:endParaRPr lang="en-US" sz="4000" dirty="0">
              <a:latin typeface="Aclonica"/>
            </a:endParaRPr>
          </a:p>
        </p:txBody>
      </p:sp>
      <p:sp>
        <p:nvSpPr>
          <p:cNvPr id="3" name="Content Placeholder 2"/>
          <p:cNvSpPr>
            <a:spLocks noGrp="1"/>
          </p:cNvSpPr>
          <p:nvPr>
            <p:ph idx="1"/>
          </p:nvPr>
        </p:nvSpPr>
        <p:spPr>
          <a:xfrm>
            <a:off x="1540933" y="2603500"/>
            <a:ext cx="8439680" cy="3416300"/>
          </a:xfrm>
        </p:spPr>
        <p:txBody>
          <a:bodyPr/>
          <a:lstStyle/>
          <a:p>
            <a:r>
              <a:rPr lang="en-US" b="1" dirty="0" smtClean="0"/>
              <a:t>Volatility of </a:t>
            </a:r>
            <a:r>
              <a:rPr lang="en-US" b="1" dirty="0" smtClean="0"/>
              <a:t>Stocks:</a:t>
            </a:r>
            <a:endParaRPr lang="en-US" b="1" dirty="0"/>
          </a:p>
        </p:txBody>
      </p:sp>
      <p:pic>
        <p:nvPicPr>
          <p:cNvPr id="4" name="Picture 3"/>
          <p:cNvPicPr>
            <a:picLocks noChangeAspect="1"/>
          </p:cNvPicPr>
          <p:nvPr/>
        </p:nvPicPr>
        <p:blipFill>
          <a:blip r:embed="rId2"/>
          <a:stretch>
            <a:fillRect/>
          </a:stretch>
        </p:blipFill>
        <p:spPr>
          <a:xfrm>
            <a:off x="3111547" y="3018327"/>
            <a:ext cx="4848225" cy="3400425"/>
          </a:xfrm>
          <a:prstGeom prst="rect">
            <a:avLst/>
          </a:prstGeom>
        </p:spPr>
      </p:pic>
    </p:spTree>
    <p:extLst>
      <p:ext uri="{BB962C8B-B14F-4D97-AF65-F5344CB8AC3E}">
        <p14:creationId xmlns:p14="http://schemas.microsoft.com/office/powerpoint/2010/main" val="932999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91313" cy="706964"/>
          </a:xfrm>
        </p:spPr>
        <p:txBody>
          <a:bodyPr/>
          <a:lstStyle/>
          <a:p>
            <a:pPr algn="ctr"/>
            <a:r>
              <a:rPr lang="en-US" sz="4000" dirty="0" smtClean="0">
                <a:latin typeface="Aclonica"/>
              </a:rPr>
              <a:t>Price </a:t>
            </a:r>
            <a:r>
              <a:rPr lang="en-US" sz="4000" dirty="0" smtClean="0">
                <a:latin typeface="Aclonica"/>
              </a:rPr>
              <a:t>Prediction:</a:t>
            </a:r>
            <a:endParaRPr lang="en-US" sz="4000" dirty="0">
              <a:latin typeface="Aclonica"/>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475" y="3358749"/>
            <a:ext cx="4889177" cy="61863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868" y="3977380"/>
            <a:ext cx="5953729" cy="45317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2774" y="2563649"/>
            <a:ext cx="4822655" cy="3430751"/>
          </a:xfrm>
          <a:prstGeom prst="rect">
            <a:avLst/>
          </a:prstGeom>
        </p:spPr>
      </p:pic>
    </p:spTree>
    <p:extLst>
      <p:ext uri="{BB962C8B-B14F-4D97-AF65-F5344CB8AC3E}">
        <p14:creationId xmlns:p14="http://schemas.microsoft.com/office/powerpoint/2010/main" val="2139234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0422" y="922866"/>
            <a:ext cx="8825658" cy="2677648"/>
          </a:xfrm>
        </p:spPr>
        <p:txBody>
          <a:bodyPr/>
          <a:lstStyle/>
          <a:p>
            <a:pPr algn="ctr"/>
            <a:r>
              <a:rPr lang="en-US" dirty="0" smtClean="0">
                <a:latin typeface="Algerian" panose="04020705040A02060702" pitchFamily="82" charset="0"/>
              </a:rPr>
              <a:t>Thank you</a:t>
            </a:r>
            <a:endParaRPr lang="en-IN" dirty="0">
              <a:latin typeface="Algerian" panose="04020705040A02060702" pitchFamily="82"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34837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06646" cy="706964"/>
          </a:xfrm>
        </p:spPr>
        <p:txBody>
          <a:bodyPr/>
          <a:lstStyle/>
          <a:p>
            <a:pPr algn="ctr"/>
            <a:r>
              <a:rPr lang="en-US" dirty="0" smtClean="0">
                <a:latin typeface="Aclonica" panose="02060503000000020004" pitchFamily="18" charset="0"/>
              </a:rPr>
              <a:t>Definition</a:t>
            </a:r>
            <a:r>
              <a:rPr lang="en-US" dirty="0"/>
              <a:t>:</a:t>
            </a:r>
            <a:endParaRPr lang="en-IN" dirty="0">
              <a:latin typeface="Aclonica" panose="02060503000000020004" pitchFamily="18" charset="0"/>
            </a:endParaRPr>
          </a:p>
        </p:txBody>
      </p:sp>
      <p:sp>
        <p:nvSpPr>
          <p:cNvPr id="3" name="Content Placeholder 2"/>
          <p:cNvSpPr>
            <a:spLocks noGrp="1"/>
          </p:cNvSpPr>
          <p:nvPr>
            <p:ph idx="1"/>
          </p:nvPr>
        </p:nvSpPr>
        <p:spPr>
          <a:xfrm>
            <a:off x="1154954" y="2603500"/>
            <a:ext cx="9775513" cy="3416300"/>
          </a:xfrm>
        </p:spPr>
        <p:txBody>
          <a:bodyPr>
            <a:normAutofit/>
          </a:bodyPr>
          <a:lstStyle/>
          <a:p>
            <a:r>
              <a:rPr lang="en-US" sz="2000" b="1" dirty="0"/>
              <a:t>Stock Market Assistant </a:t>
            </a:r>
            <a:r>
              <a:rPr lang="en-US" sz="2000" dirty="0"/>
              <a:t>is a system which helps naive investors to invest into the best stocks available. It was encountered that many people suffered financially by loosing their jobs in COVID-19 and many students also want to generate their passive income from some source. For these problems investing in stock markets is one of the best solution. But many people don’t have any knowledge about the stocks to invest in. Hence, this system will </a:t>
            </a:r>
            <a:r>
              <a:rPr lang="en-US" sz="2000" dirty="0" smtClean="0"/>
              <a:t>is</a:t>
            </a:r>
            <a:r>
              <a:rPr lang="en-US" sz="2000" dirty="0" smtClean="0"/>
              <a:t> </a:t>
            </a:r>
            <a:r>
              <a:rPr lang="en-US" sz="2000" dirty="0"/>
              <a:t>developed to help these type of people </a:t>
            </a:r>
            <a:r>
              <a:rPr lang="en-US" sz="2000" dirty="0" smtClean="0"/>
              <a:t>get stock’s future price prediction and analysis. </a:t>
            </a:r>
            <a:endParaRPr lang="en-IN" sz="2000" dirty="0"/>
          </a:p>
          <a:p>
            <a:endParaRPr lang="en-IN" sz="2000" dirty="0"/>
          </a:p>
        </p:txBody>
      </p:sp>
    </p:spTree>
    <p:extLst>
      <p:ext uri="{BB962C8B-B14F-4D97-AF65-F5344CB8AC3E}">
        <p14:creationId xmlns:p14="http://schemas.microsoft.com/office/powerpoint/2010/main" val="2923877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clonica" panose="02060503000000020004" pitchFamily="18" charset="0"/>
              </a:rPr>
              <a:t>Feasibility Study:</a:t>
            </a:r>
            <a:endParaRPr lang="en-IN" dirty="0">
              <a:latin typeface="Aclonica" panose="02060503000000020004" pitchFamily="18" charset="0"/>
            </a:endParaRPr>
          </a:p>
        </p:txBody>
      </p:sp>
      <p:sp>
        <p:nvSpPr>
          <p:cNvPr id="3" name="Content Placeholder 2"/>
          <p:cNvSpPr>
            <a:spLocks noGrp="1"/>
          </p:cNvSpPr>
          <p:nvPr>
            <p:ph idx="1"/>
          </p:nvPr>
        </p:nvSpPr>
        <p:spPr>
          <a:xfrm>
            <a:off x="1574800" y="2603500"/>
            <a:ext cx="9228667" cy="3416300"/>
          </a:xfrm>
        </p:spPr>
        <p:txBody>
          <a:bodyPr>
            <a:normAutofit/>
          </a:bodyPr>
          <a:lstStyle/>
          <a:p>
            <a:r>
              <a:rPr lang="en-US" b="1" dirty="0" smtClean="0"/>
              <a:t>Technical Feasibility: </a:t>
            </a:r>
            <a:r>
              <a:rPr lang="en-US" dirty="0" smtClean="0"/>
              <a:t>Will </a:t>
            </a:r>
            <a:r>
              <a:rPr lang="en-US" dirty="0" smtClean="0"/>
              <a:t>provide:</a:t>
            </a:r>
          </a:p>
          <a:p>
            <a:pPr marL="0" indent="0">
              <a:buNone/>
            </a:pPr>
            <a:r>
              <a:rPr lang="en-US" dirty="0" smtClean="0"/>
              <a:t>                                         - Graphical </a:t>
            </a:r>
            <a:r>
              <a:rPr lang="en-US" dirty="0" smtClean="0"/>
              <a:t>representation of stocks.</a:t>
            </a:r>
          </a:p>
          <a:p>
            <a:pPr marL="0" indent="0">
              <a:buNone/>
            </a:pPr>
            <a:r>
              <a:rPr lang="en-US" dirty="0"/>
              <a:t>	</a:t>
            </a:r>
            <a:r>
              <a:rPr lang="en-US" dirty="0" smtClean="0"/>
              <a:t>				     </a:t>
            </a:r>
            <a:r>
              <a:rPr lang="en-US" dirty="0" smtClean="0"/>
              <a:t>- </a:t>
            </a:r>
            <a:r>
              <a:rPr lang="en-US" dirty="0" smtClean="0"/>
              <a:t>predicted </a:t>
            </a:r>
            <a:r>
              <a:rPr lang="en-US" dirty="0" smtClean="0"/>
              <a:t>stock prices.</a:t>
            </a:r>
          </a:p>
          <a:p>
            <a:pPr marL="0" indent="0">
              <a:buNone/>
            </a:pPr>
            <a:r>
              <a:rPr lang="en-US" dirty="0"/>
              <a:t> </a:t>
            </a:r>
            <a:r>
              <a:rPr lang="en-US" dirty="0" smtClean="0"/>
              <a:t>                                        </a:t>
            </a:r>
            <a:r>
              <a:rPr lang="en-US" dirty="0" smtClean="0"/>
              <a:t>- Provides </a:t>
            </a:r>
            <a:r>
              <a:rPr lang="en-US" dirty="0" smtClean="0"/>
              <a:t>analysis of stocks.</a:t>
            </a:r>
          </a:p>
          <a:p>
            <a:r>
              <a:rPr lang="en-US" b="1" dirty="0" smtClean="0"/>
              <a:t>Time Feasibility: </a:t>
            </a:r>
            <a:r>
              <a:rPr lang="en-US" dirty="0" smtClean="0"/>
              <a:t>Can be completed in 3-4 months.</a:t>
            </a:r>
            <a:endParaRPr lang="en-US" dirty="0"/>
          </a:p>
          <a:p>
            <a:r>
              <a:rPr lang="en-US" b="1" dirty="0" smtClean="0"/>
              <a:t>Economic </a:t>
            </a:r>
            <a:r>
              <a:rPr lang="en-US" b="1" dirty="0" smtClean="0"/>
              <a:t>Feasibility: </a:t>
            </a:r>
            <a:r>
              <a:rPr lang="en-US" dirty="0" smtClean="0"/>
              <a:t>All the resources are free of cost. </a:t>
            </a:r>
          </a:p>
          <a:p>
            <a:pPr marL="0" indent="0">
              <a:buNone/>
            </a:pPr>
            <a:r>
              <a:rPr lang="en-US" dirty="0"/>
              <a:t> </a:t>
            </a:r>
            <a:r>
              <a:rPr lang="en-US" dirty="0" smtClean="0"/>
              <a:t>                                        </a:t>
            </a:r>
            <a:r>
              <a:rPr lang="en-US" dirty="0" smtClean="0"/>
              <a:t>- </a:t>
            </a:r>
            <a:r>
              <a:rPr lang="en-US" dirty="0" smtClean="0"/>
              <a:t>Most of them are open source libraries and                       						frameworks.</a:t>
            </a:r>
          </a:p>
        </p:txBody>
      </p:sp>
    </p:spTree>
    <p:extLst>
      <p:ext uri="{BB962C8B-B14F-4D97-AF65-F5344CB8AC3E}">
        <p14:creationId xmlns:p14="http://schemas.microsoft.com/office/powerpoint/2010/main" val="2516114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744" y="2446867"/>
            <a:ext cx="3027578" cy="1600200"/>
          </a:xfrm>
        </p:spPr>
        <p:txBody>
          <a:bodyPr/>
          <a:lstStyle/>
          <a:p>
            <a:pPr algn="ctr"/>
            <a:r>
              <a:rPr lang="en-US" sz="4000" dirty="0" smtClean="0">
                <a:latin typeface="Aclonica" panose="02060503000000020004" pitchFamily="18" charset="0"/>
              </a:rPr>
              <a:t>Time-Line</a:t>
            </a:r>
            <a:br>
              <a:rPr lang="en-US" sz="4000" dirty="0" smtClean="0">
                <a:latin typeface="Aclonica" panose="02060503000000020004" pitchFamily="18" charset="0"/>
              </a:rPr>
            </a:br>
            <a:r>
              <a:rPr lang="en-US" sz="4000" dirty="0" smtClean="0">
                <a:latin typeface="Aclonica" panose="02060503000000020004" pitchFamily="18" charset="0"/>
              </a:rPr>
              <a:t>Chart:</a:t>
            </a:r>
            <a:endParaRPr lang="en-IN" sz="4000" dirty="0">
              <a:latin typeface="Aclonica" panose="020605030000000200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3467" y="140889"/>
            <a:ext cx="2765954" cy="6914886"/>
          </a:xfrm>
        </p:spPr>
      </p:pic>
    </p:spTree>
    <p:extLst>
      <p:ext uri="{BB962C8B-B14F-4D97-AF65-F5344CB8AC3E}">
        <p14:creationId xmlns:p14="http://schemas.microsoft.com/office/powerpoint/2010/main" val="1554951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clonica" panose="02060503000000020004" pitchFamily="18" charset="0"/>
              </a:rPr>
              <a:t>Requirement Gathering:</a:t>
            </a:r>
            <a:endParaRPr lang="en-IN" dirty="0">
              <a:latin typeface="Aclonica" panose="02060503000000020004" pitchFamily="18" charset="0"/>
            </a:endParaRPr>
          </a:p>
        </p:txBody>
      </p:sp>
      <p:sp>
        <p:nvSpPr>
          <p:cNvPr id="3" name="Content Placeholder 2"/>
          <p:cNvSpPr>
            <a:spLocks noGrp="1"/>
          </p:cNvSpPr>
          <p:nvPr>
            <p:ph idx="1"/>
          </p:nvPr>
        </p:nvSpPr>
        <p:spPr/>
        <p:txBody>
          <a:bodyPr/>
          <a:lstStyle/>
          <a:p>
            <a:r>
              <a:rPr lang="en-US" b="1" dirty="0" smtClean="0"/>
              <a:t>Functional Requirements:</a:t>
            </a:r>
            <a:r>
              <a:rPr lang="en-US" dirty="0" smtClean="0"/>
              <a:t> System should be able to generate approximate                						      stock price and provide proper analysis of stocks. </a:t>
            </a:r>
          </a:p>
          <a:p>
            <a:r>
              <a:rPr lang="en-US" b="1" dirty="0" smtClean="0"/>
              <a:t>Non Functional Requirements: </a:t>
            </a:r>
            <a:r>
              <a:rPr lang="en-US" dirty="0" smtClean="0"/>
              <a:t>System should have simple user interface  								and should work efficiently in less amount of 								time.</a:t>
            </a:r>
          </a:p>
          <a:p>
            <a:r>
              <a:rPr lang="en-US" b="1" dirty="0" smtClean="0"/>
              <a:t>Hardware Requirements: </a:t>
            </a:r>
            <a:r>
              <a:rPr lang="en-US" dirty="0" smtClean="0"/>
              <a:t>A decent machine with internet connection.</a:t>
            </a:r>
          </a:p>
          <a:p>
            <a:r>
              <a:rPr lang="en-US" b="1" dirty="0" smtClean="0"/>
              <a:t>Software Requirements: </a:t>
            </a:r>
            <a:r>
              <a:rPr lang="en-US" dirty="0" smtClean="0"/>
              <a:t>Visual Studio, Python libraries.</a:t>
            </a:r>
            <a:endParaRPr lang="en-IN" dirty="0"/>
          </a:p>
        </p:txBody>
      </p:sp>
    </p:spTree>
    <p:extLst>
      <p:ext uri="{BB962C8B-B14F-4D97-AF65-F5344CB8AC3E}">
        <p14:creationId xmlns:p14="http://schemas.microsoft.com/office/powerpoint/2010/main" val="819154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Aclonica"/>
              </a:rPr>
              <a:t>ML Model </a:t>
            </a:r>
            <a:r>
              <a:rPr lang="en-US" sz="4000" dirty="0" smtClean="0">
                <a:latin typeface="Aclonica"/>
              </a:rPr>
              <a:t>Research:</a:t>
            </a:r>
            <a:endParaRPr lang="en-US" sz="4000" dirty="0">
              <a:latin typeface="Aclonica"/>
            </a:endParaRPr>
          </a:p>
        </p:txBody>
      </p:sp>
      <p:sp>
        <p:nvSpPr>
          <p:cNvPr id="3" name="Content Placeholder 2"/>
          <p:cNvSpPr>
            <a:spLocks noGrp="1"/>
          </p:cNvSpPr>
          <p:nvPr>
            <p:ph idx="1"/>
          </p:nvPr>
        </p:nvSpPr>
        <p:spPr>
          <a:xfrm>
            <a:off x="1154954" y="2404533"/>
            <a:ext cx="9860179" cy="3933743"/>
          </a:xfrm>
        </p:spPr>
        <p:txBody>
          <a:bodyPr/>
          <a:lstStyle/>
          <a:p>
            <a:r>
              <a:rPr lang="en-US" b="1" dirty="0" smtClean="0"/>
              <a:t>Linear </a:t>
            </a:r>
            <a:r>
              <a:rPr lang="en-US" b="1" dirty="0" smtClean="0"/>
              <a:t>Regression </a:t>
            </a:r>
            <a:r>
              <a:rPr lang="en-US" dirty="0" smtClean="0"/>
              <a:t>performs </a:t>
            </a:r>
            <a:r>
              <a:rPr lang="en-US" dirty="0"/>
              <a:t>the task to predict a dependent variable value (y) based on a given independent variable (x). So, this regression technique finds out a linear relationship between x (input) and y(output</a:t>
            </a:r>
            <a:r>
              <a:rPr lang="en-US" dirty="0" smtClean="0"/>
              <a:t>). </a:t>
            </a:r>
            <a:endParaRPr lang="en-US" dirty="0" smtClean="0"/>
          </a:p>
          <a:p>
            <a:endParaRPr lang="en-US" dirty="0"/>
          </a:p>
          <a:p>
            <a:endParaRPr lang="en-US" dirty="0" smtClean="0"/>
          </a:p>
          <a:p>
            <a:endParaRPr lang="en-US" dirty="0" smtClean="0"/>
          </a:p>
          <a:p>
            <a:pPr marL="0" indent="0">
              <a:buNone/>
            </a:pPr>
            <a:r>
              <a:rPr lang="en-US" dirty="0"/>
              <a:t> </a:t>
            </a:r>
            <a:r>
              <a:rPr lang="en-US" dirty="0" smtClean="0"/>
              <a:t>                                                                 </a:t>
            </a:r>
            <a:r>
              <a:rPr lang="en-US" dirty="0" smtClean="0"/>
              <a:t>                                           </a:t>
            </a:r>
            <a:r>
              <a:rPr lang="en-US" b="1" u="sng" dirty="0" smtClean="0"/>
              <a:t>Accuracy:93.78</a:t>
            </a:r>
            <a:r>
              <a:rPr lang="en-US" b="1" u="sng" dirty="0" smtClean="0"/>
              <a:t>%</a:t>
            </a:r>
            <a:endParaRPr lang="en-US" b="1" u="sng" dirty="0"/>
          </a:p>
        </p:txBody>
      </p:sp>
      <p:pic>
        <p:nvPicPr>
          <p:cNvPr id="4" name="Picture 3"/>
          <p:cNvPicPr>
            <a:picLocks noChangeAspect="1"/>
          </p:cNvPicPr>
          <p:nvPr/>
        </p:nvPicPr>
        <p:blipFill>
          <a:blip r:embed="rId2"/>
          <a:stretch>
            <a:fillRect/>
          </a:stretch>
        </p:blipFill>
        <p:spPr>
          <a:xfrm>
            <a:off x="1159941" y="3373973"/>
            <a:ext cx="6790259" cy="3355906"/>
          </a:xfrm>
          <a:prstGeom prst="rect">
            <a:avLst/>
          </a:prstGeom>
        </p:spPr>
      </p:pic>
    </p:spTree>
    <p:extLst>
      <p:ext uri="{BB962C8B-B14F-4D97-AF65-F5344CB8AC3E}">
        <p14:creationId xmlns:p14="http://schemas.microsoft.com/office/powerpoint/2010/main" val="57354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Aclonica"/>
              </a:rPr>
              <a:t>ML Model Research:</a:t>
            </a:r>
            <a:endParaRPr lang="en-US" sz="4000" dirty="0">
              <a:latin typeface="Aclonica"/>
            </a:endParaRPr>
          </a:p>
        </p:txBody>
      </p:sp>
      <p:sp>
        <p:nvSpPr>
          <p:cNvPr id="3" name="Content Placeholder 2"/>
          <p:cNvSpPr>
            <a:spLocks noGrp="1"/>
          </p:cNvSpPr>
          <p:nvPr>
            <p:ph idx="1"/>
          </p:nvPr>
        </p:nvSpPr>
        <p:spPr>
          <a:xfrm>
            <a:off x="1154954" y="2429933"/>
            <a:ext cx="9775513" cy="3589867"/>
          </a:xfrm>
        </p:spPr>
        <p:txBody>
          <a:bodyPr/>
          <a:lstStyle/>
          <a:p>
            <a:r>
              <a:rPr lang="en-GB" b="1" dirty="0"/>
              <a:t>Decision Tree</a:t>
            </a:r>
            <a:r>
              <a:rPr lang="en-GB" dirty="0"/>
              <a:t> is a decision-making tool that uses a flowchart-like tree structure or is a model of decisions and all of their possible results, including outcomes, input costs, and utility.</a:t>
            </a:r>
            <a:endParaRPr lang="en-US" dirty="0"/>
          </a:p>
          <a:p>
            <a:pPr marL="0" indent="0">
              <a:buNone/>
            </a:pPr>
            <a:endParaRPr lang="en-US" dirty="0"/>
          </a:p>
          <a:p>
            <a:r>
              <a:rPr lang="en-US" b="1" u="sng" dirty="0" smtClean="0"/>
              <a:t>                                                                                             </a:t>
            </a:r>
            <a:r>
              <a:rPr lang="en-US" b="1" dirty="0" smtClean="0"/>
              <a:t>       </a:t>
            </a:r>
            <a:r>
              <a:rPr lang="en-US" b="1" u="sng" dirty="0" smtClean="0"/>
              <a:t>Accuracy:91.04</a:t>
            </a:r>
            <a:r>
              <a:rPr lang="en-US" b="1" u="sng"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137" y="3298744"/>
            <a:ext cx="6478951" cy="3239476"/>
          </a:xfrm>
          <a:prstGeom prst="rect">
            <a:avLst/>
          </a:prstGeom>
        </p:spPr>
      </p:pic>
    </p:spTree>
    <p:extLst>
      <p:ext uri="{BB962C8B-B14F-4D97-AF65-F5344CB8AC3E}">
        <p14:creationId xmlns:p14="http://schemas.microsoft.com/office/powerpoint/2010/main" val="3073853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Aclonica"/>
              </a:rPr>
              <a:t>ML Model </a:t>
            </a:r>
            <a:r>
              <a:rPr lang="en-US" sz="4000" dirty="0" smtClean="0">
                <a:latin typeface="Aclonica"/>
              </a:rPr>
              <a:t>Research:</a:t>
            </a:r>
            <a:endParaRPr lang="en-US" sz="4000" dirty="0">
              <a:latin typeface="Aclonica"/>
            </a:endParaRPr>
          </a:p>
        </p:txBody>
      </p:sp>
      <p:sp>
        <p:nvSpPr>
          <p:cNvPr id="3" name="Content Placeholder 2"/>
          <p:cNvSpPr>
            <a:spLocks noGrp="1"/>
          </p:cNvSpPr>
          <p:nvPr>
            <p:ph idx="1"/>
          </p:nvPr>
        </p:nvSpPr>
        <p:spPr>
          <a:xfrm>
            <a:off x="1154954" y="2362201"/>
            <a:ext cx="9716246" cy="3657600"/>
          </a:xfrm>
        </p:spPr>
        <p:txBody>
          <a:bodyPr/>
          <a:lstStyle/>
          <a:p>
            <a:r>
              <a:rPr lang="en-US" b="1" dirty="0"/>
              <a:t>Long short-term memory</a:t>
            </a:r>
            <a:r>
              <a:rPr lang="en-US" dirty="0"/>
              <a:t> (</a:t>
            </a:r>
            <a:r>
              <a:rPr lang="en-US" b="1" dirty="0"/>
              <a:t>LSTM</a:t>
            </a:r>
            <a:r>
              <a:rPr lang="en-US" dirty="0"/>
              <a:t>) </a:t>
            </a:r>
            <a:r>
              <a:rPr lang="en-US" dirty="0">
                <a:solidFill>
                  <a:schemeClr val="tx2"/>
                </a:solidFill>
              </a:rPr>
              <a:t>is an artificial </a:t>
            </a:r>
            <a:r>
              <a:rPr lang="en-US" dirty="0" smtClean="0">
                <a:solidFill>
                  <a:schemeClr val="tx2"/>
                </a:solidFill>
              </a:rPr>
              <a:t>recurrent neural network</a:t>
            </a:r>
            <a:r>
              <a:rPr lang="en-US" dirty="0">
                <a:solidFill>
                  <a:schemeClr val="tx2"/>
                </a:solidFill>
              </a:rPr>
              <a:t> (RNN) </a:t>
            </a:r>
            <a:r>
              <a:rPr lang="en-US" dirty="0" smtClean="0">
                <a:solidFill>
                  <a:schemeClr val="tx2"/>
                </a:solidFill>
              </a:rPr>
              <a:t>architecture</a:t>
            </a:r>
            <a:r>
              <a:rPr lang="en-US" dirty="0">
                <a:solidFill>
                  <a:schemeClr val="tx2"/>
                </a:solidFill>
              </a:rPr>
              <a:t> used in the field of deep </a:t>
            </a:r>
            <a:r>
              <a:rPr lang="en-US" dirty="0" smtClean="0">
                <a:solidFill>
                  <a:schemeClr val="tx2"/>
                </a:solidFill>
              </a:rPr>
              <a:t>learning</a:t>
            </a:r>
            <a:r>
              <a:rPr lang="en-US" dirty="0" smtClean="0">
                <a:solidFill>
                  <a:schemeClr val="tx2"/>
                </a:solidFill>
              </a:rPr>
              <a:t>. </a:t>
            </a:r>
            <a:r>
              <a:rPr lang="en-US" dirty="0">
                <a:solidFill>
                  <a:schemeClr val="tx2"/>
                </a:solidFill>
              </a:rPr>
              <a:t>Unlike standard feedforward neural networks, LSTM </a:t>
            </a:r>
            <a:r>
              <a:rPr lang="en-US" dirty="0" smtClean="0">
                <a:solidFill>
                  <a:schemeClr val="tx2"/>
                </a:solidFill>
              </a:rPr>
              <a:t>has feedback connections.</a:t>
            </a:r>
            <a:endParaRPr lang="en-US" dirty="0" smtClean="0">
              <a:solidFill>
                <a:schemeClr val="tx2"/>
              </a:solidFill>
            </a:endParaRPr>
          </a:p>
          <a:p>
            <a:pPr marL="0" indent="0">
              <a:buNone/>
            </a:pPr>
            <a:r>
              <a:rPr lang="en-US" dirty="0" smtClean="0">
                <a:solidFill>
                  <a:schemeClr val="tx2"/>
                </a:solidFill>
              </a:rPr>
              <a:t>                                              </a:t>
            </a:r>
            <a:r>
              <a:rPr lang="en-US" dirty="0" smtClean="0">
                <a:solidFill>
                  <a:schemeClr val="tx2"/>
                </a:solidFill>
              </a:rPr>
              <a:t>                                                 </a:t>
            </a:r>
          </a:p>
          <a:p>
            <a:pPr marL="0" indent="0">
              <a:buNone/>
            </a:pPr>
            <a:endParaRPr lang="en-US" dirty="0">
              <a:solidFill>
                <a:schemeClr val="tx2"/>
              </a:solidFill>
            </a:endParaRPr>
          </a:p>
          <a:p>
            <a:pPr marL="0" indent="0">
              <a:buNone/>
            </a:pPr>
            <a:r>
              <a:rPr lang="en-US" dirty="0">
                <a:solidFill>
                  <a:schemeClr val="tx2"/>
                </a:solidFill>
              </a:rPr>
              <a:t> </a:t>
            </a:r>
            <a:r>
              <a:rPr lang="en-US" dirty="0" smtClean="0">
                <a:solidFill>
                  <a:schemeClr val="tx2"/>
                </a:solidFill>
              </a:rPr>
              <a:t>                                                                                                              </a:t>
            </a:r>
            <a:r>
              <a:rPr lang="en-US" b="1" u="sng" dirty="0" smtClean="0">
                <a:solidFill>
                  <a:schemeClr val="tx2"/>
                </a:solidFill>
              </a:rPr>
              <a:t>Accuracy</a:t>
            </a:r>
            <a:r>
              <a:rPr lang="en-US" b="1" u="sng" dirty="0" smtClean="0">
                <a:solidFill>
                  <a:schemeClr val="tx2"/>
                </a:solidFill>
              </a:rPr>
              <a:t>: 95.36%</a:t>
            </a:r>
            <a:endParaRPr lang="en-US" b="1" u="sng" dirty="0">
              <a:solidFill>
                <a:schemeClr val="tx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887" y="3222418"/>
            <a:ext cx="6829114" cy="3440851"/>
          </a:xfrm>
          <a:prstGeom prst="rect">
            <a:avLst/>
          </a:prstGeom>
        </p:spPr>
      </p:pic>
    </p:spTree>
    <p:extLst>
      <p:ext uri="{BB962C8B-B14F-4D97-AF65-F5344CB8AC3E}">
        <p14:creationId xmlns:p14="http://schemas.microsoft.com/office/powerpoint/2010/main" val="4223827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098179" cy="706964"/>
          </a:xfrm>
        </p:spPr>
        <p:txBody>
          <a:bodyPr/>
          <a:lstStyle/>
          <a:p>
            <a:pPr algn="ctr"/>
            <a:r>
              <a:rPr lang="en-US" sz="4000" dirty="0" smtClean="0">
                <a:latin typeface="Aclonica"/>
              </a:rPr>
              <a:t>Analysis:</a:t>
            </a:r>
            <a:endParaRPr lang="en-US" sz="4000" dirty="0">
              <a:latin typeface="Aclonica"/>
            </a:endParaRPr>
          </a:p>
        </p:txBody>
      </p:sp>
      <p:sp>
        <p:nvSpPr>
          <p:cNvPr id="3" name="Content Placeholder 2"/>
          <p:cNvSpPr>
            <a:spLocks noGrp="1"/>
          </p:cNvSpPr>
          <p:nvPr>
            <p:ph idx="1"/>
          </p:nvPr>
        </p:nvSpPr>
        <p:spPr>
          <a:xfrm>
            <a:off x="1154954" y="2438400"/>
            <a:ext cx="8825659" cy="3581400"/>
          </a:xfrm>
        </p:spPr>
        <p:txBody>
          <a:bodyPr/>
          <a:lstStyle/>
          <a:p>
            <a:r>
              <a:rPr lang="en-US" b="1" dirty="0" smtClean="0"/>
              <a:t>Visualization of closing price of </a:t>
            </a:r>
            <a:r>
              <a:rPr lang="en-US" b="1" dirty="0" smtClean="0"/>
              <a:t>stocks:</a:t>
            </a:r>
            <a:endParaRPr lang="en-US" b="1"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2412717" y="2857174"/>
            <a:ext cx="6769529" cy="3492987"/>
          </a:xfrm>
          <a:prstGeom prst="rect">
            <a:avLst/>
          </a:prstGeom>
        </p:spPr>
      </p:pic>
    </p:spTree>
    <p:extLst>
      <p:ext uri="{BB962C8B-B14F-4D97-AF65-F5344CB8AC3E}">
        <p14:creationId xmlns:p14="http://schemas.microsoft.com/office/powerpoint/2010/main" val="11964812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477</TotalTime>
  <Words>236</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Aclonica</vt:lpstr>
      <vt:lpstr>Algerian</vt:lpstr>
      <vt:lpstr>Arial</vt:lpstr>
      <vt:lpstr>Century Gothic</vt:lpstr>
      <vt:lpstr>Wingdings 3</vt:lpstr>
      <vt:lpstr>Ion Boardroom</vt:lpstr>
      <vt:lpstr>STOCK MARKET  ASSISTANT</vt:lpstr>
      <vt:lpstr>Definition:</vt:lpstr>
      <vt:lpstr>Feasibility Study:</vt:lpstr>
      <vt:lpstr>Time-Line Chart:</vt:lpstr>
      <vt:lpstr>Requirement Gathering:</vt:lpstr>
      <vt:lpstr>ML Model Research:</vt:lpstr>
      <vt:lpstr>ML Model Research:</vt:lpstr>
      <vt:lpstr>ML Model Research:</vt:lpstr>
      <vt:lpstr>Analysis:</vt:lpstr>
      <vt:lpstr>Analysis:</vt:lpstr>
      <vt:lpstr>Analysis:</vt:lpstr>
      <vt:lpstr>Analysis:</vt:lpstr>
      <vt:lpstr>Price Prediction:</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ASSISTANT</dc:title>
  <dc:creator>Gaurav Tilokani</dc:creator>
  <cp:lastModifiedBy>Gaurav Tilokani</cp:lastModifiedBy>
  <cp:revision>27</cp:revision>
  <dcterms:created xsi:type="dcterms:W3CDTF">2022-01-22T05:45:13Z</dcterms:created>
  <dcterms:modified xsi:type="dcterms:W3CDTF">2022-03-11T15:00:04Z</dcterms:modified>
</cp:coreProperties>
</file>