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2" r:id="rId5"/>
    <p:sldId id="263" r:id="rId6"/>
    <p:sldId id="264" r:id="rId7"/>
    <p:sldId id="265" r:id="rId8"/>
    <p:sldId id="267" r:id="rId9"/>
    <p:sldId id="266" r:id="rId10"/>
    <p:sldId id="268" r:id="rId11"/>
    <p:sldId id="269" r:id="rId12"/>
    <p:sldId id="270" r:id="rId13"/>
    <p:sldId id="271" r:id="rId14"/>
    <p:sldId id="273"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DBEB20-18B7-4095-B4C5-2CEBFA2B7435}">
          <p14:sldIdLst>
            <p14:sldId id="256"/>
            <p14:sldId id="257"/>
            <p14:sldId id="260"/>
            <p14:sldId id="262"/>
            <p14:sldId id="263"/>
            <p14:sldId id="264"/>
            <p14:sldId id="265"/>
            <p14:sldId id="267"/>
            <p14:sldId id="266"/>
            <p14:sldId id="268"/>
            <p14:sldId id="269"/>
            <p14:sldId id="270"/>
            <p14:sldId id="271"/>
            <p14:sldId id="273"/>
            <p14:sldId id="272"/>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73" y="206"/>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28BA5E4-B9C9-460E-87C8-EED6AC3D62ED}"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74AA6-6D7B-4487-9A63-60A296280E9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2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BA5E4-B9C9-460E-87C8-EED6AC3D62ED}"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74AA6-6D7B-4487-9A63-60A296280E90}" type="slidenum">
              <a:rPr lang="en-IN" smtClean="0"/>
              <a:t>‹#›</a:t>
            </a:fld>
            <a:endParaRPr lang="en-IN"/>
          </a:p>
        </p:txBody>
      </p:sp>
    </p:spTree>
    <p:extLst>
      <p:ext uri="{BB962C8B-B14F-4D97-AF65-F5344CB8AC3E}">
        <p14:creationId xmlns:p14="http://schemas.microsoft.com/office/powerpoint/2010/main" val="206600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BA5E4-B9C9-460E-87C8-EED6AC3D62ED}"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74AA6-6D7B-4487-9A63-60A296280E9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34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BA5E4-B9C9-460E-87C8-EED6AC3D62ED}"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74AA6-6D7B-4487-9A63-60A296280E90}" type="slidenum">
              <a:rPr lang="en-IN" smtClean="0"/>
              <a:t>‹#›</a:t>
            </a:fld>
            <a:endParaRPr lang="en-IN"/>
          </a:p>
        </p:txBody>
      </p:sp>
    </p:spTree>
    <p:extLst>
      <p:ext uri="{BB962C8B-B14F-4D97-AF65-F5344CB8AC3E}">
        <p14:creationId xmlns:p14="http://schemas.microsoft.com/office/powerpoint/2010/main" val="128691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BA5E4-B9C9-460E-87C8-EED6AC3D62ED}"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74AA6-6D7B-4487-9A63-60A296280E9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884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8BA5E4-B9C9-460E-87C8-EED6AC3D62ED}"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74AA6-6D7B-4487-9A63-60A296280E90}" type="slidenum">
              <a:rPr lang="en-IN" smtClean="0"/>
              <a:t>‹#›</a:t>
            </a:fld>
            <a:endParaRPr lang="en-IN"/>
          </a:p>
        </p:txBody>
      </p:sp>
    </p:spTree>
    <p:extLst>
      <p:ext uri="{BB962C8B-B14F-4D97-AF65-F5344CB8AC3E}">
        <p14:creationId xmlns:p14="http://schemas.microsoft.com/office/powerpoint/2010/main" val="393561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8BA5E4-B9C9-460E-87C8-EED6AC3D62ED}"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F74AA6-6D7B-4487-9A63-60A296280E90}" type="slidenum">
              <a:rPr lang="en-IN" smtClean="0"/>
              <a:t>‹#›</a:t>
            </a:fld>
            <a:endParaRPr lang="en-IN"/>
          </a:p>
        </p:txBody>
      </p:sp>
    </p:spTree>
    <p:extLst>
      <p:ext uri="{BB962C8B-B14F-4D97-AF65-F5344CB8AC3E}">
        <p14:creationId xmlns:p14="http://schemas.microsoft.com/office/powerpoint/2010/main" val="294622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8BA5E4-B9C9-460E-87C8-EED6AC3D62ED}"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F74AA6-6D7B-4487-9A63-60A296280E90}" type="slidenum">
              <a:rPr lang="en-IN" smtClean="0"/>
              <a:t>‹#›</a:t>
            </a:fld>
            <a:endParaRPr lang="en-IN"/>
          </a:p>
        </p:txBody>
      </p:sp>
    </p:spTree>
    <p:extLst>
      <p:ext uri="{BB962C8B-B14F-4D97-AF65-F5344CB8AC3E}">
        <p14:creationId xmlns:p14="http://schemas.microsoft.com/office/powerpoint/2010/main" val="14026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BA5E4-B9C9-460E-87C8-EED6AC3D62ED}"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F74AA6-6D7B-4487-9A63-60A296280E90}" type="slidenum">
              <a:rPr lang="en-IN" smtClean="0"/>
              <a:t>‹#›</a:t>
            </a:fld>
            <a:endParaRPr lang="en-IN"/>
          </a:p>
        </p:txBody>
      </p:sp>
    </p:spTree>
    <p:extLst>
      <p:ext uri="{BB962C8B-B14F-4D97-AF65-F5344CB8AC3E}">
        <p14:creationId xmlns:p14="http://schemas.microsoft.com/office/powerpoint/2010/main" val="313278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8BA5E4-B9C9-460E-87C8-EED6AC3D62ED}"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74AA6-6D7B-4487-9A63-60A296280E90}" type="slidenum">
              <a:rPr lang="en-IN" smtClean="0"/>
              <a:t>‹#›</a:t>
            </a:fld>
            <a:endParaRPr lang="en-IN"/>
          </a:p>
        </p:txBody>
      </p:sp>
    </p:spTree>
    <p:extLst>
      <p:ext uri="{BB962C8B-B14F-4D97-AF65-F5344CB8AC3E}">
        <p14:creationId xmlns:p14="http://schemas.microsoft.com/office/powerpoint/2010/main" val="37058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8BA5E4-B9C9-460E-87C8-EED6AC3D62ED}"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74AA6-6D7B-4487-9A63-60A296280E9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92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8BA5E4-B9C9-460E-87C8-EED6AC3D62ED}" type="datetimeFigureOut">
              <a:rPr lang="en-IN" smtClean="0"/>
              <a:t>26-02-2024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F74AA6-6D7B-4487-9A63-60A296280E9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6765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92FA-8D76-5EFE-FF9A-A370A5CA39EB}"/>
              </a:ext>
            </a:extLst>
          </p:cNvPr>
          <p:cNvSpPr>
            <a:spLocks noGrp="1"/>
          </p:cNvSpPr>
          <p:nvPr>
            <p:ph type="ctrTitle"/>
          </p:nvPr>
        </p:nvSpPr>
        <p:spPr>
          <a:xfrm>
            <a:off x="-914400" y="4998408"/>
            <a:ext cx="9370142" cy="1463040"/>
          </a:xfrm>
        </p:spPr>
        <p:txBody>
          <a:bodyPr/>
          <a:lstStyle/>
          <a:p>
            <a:r>
              <a:rPr lang="en-IN" dirty="0"/>
              <a:t>    Opti Freight Application</a:t>
            </a:r>
          </a:p>
        </p:txBody>
      </p:sp>
      <p:sp>
        <p:nvSpPr>
          <p:cNvPr id="3" name="Subtitle 2">
            <a:extLst>
              <a:ext uri="{FF2B5EF4-FFF2-40B4-BE49-F238E27FC236}">
                <a16:creationId xmlns:a16="http://schemas.microsoft.com/office/drawing/2014/main" id="{DBA1855E-A06B-72AC-119B-2B7A30D6E8B8}"/>
              </a:ext>
            </a:extLst>
          </p:cNvPr>
          <p:cNvSpPr>
            <a:spLocks noGrp="1"/>
          </p:cNvSpPr>
          <p:nvPr>
            <p:ph type="subTitle" idx="1"/>
          </p:nvPr>
        </p:nvSpPr>
        <p:spPr>
          <a:xfrm>
            <a:off x="10468946" y="5234474"/>
            <a:ext cx="2180253" cy="1800808"/>
          </a:xfrm>
        </p:spPr>
        <p:txBody>
          <a:bodyPr/>
          <a:lstStyle/>
          <a:p>
            <a:r>
              <a:rPr lang="en-IN" dirty="0"/>
              <a:t>Submitted By:</a:t>
            </a:r>
          </a:p>
          <a:p>
            <a:r>
              <a:rPr lang="en-IN" dirty="0"/>
              <a:t>N.NIKHIL</a:t>
            </a:r>
          </a:p>
          <a:p>
            <a:r>
              <a:rPr lang="en-IN" dirty="0"/>
              <a:t>2023tm93644</a:t>
            </a:r>
          </a:p>
        </p:txBody>
      </p:sp>
    </p:spTree>
    <p:extLst>
      <p:ext uri="{BB962C8B-B14F-4D97-AF65-F5344CB8AC3E}">
        <p14:creationId xmlns:p14="http://schemas.microsoft.com/office/powerpoint/2010/main" val="418126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0C77-1820-FF56-765A-A331C8FCFC7B}"/>
              </a:ext>
            </a:extLst>
          </p:cNvPr>
          <p:cNvSpPr>
            <a:spLocks noGrp="1"/>
          </p:cNvSpPr>
          <p:nvPr>
            <p:ph type="title"/>
          </p:nvPr>
        </p:nvSpPr>
        <p:spPr>
          <a:xfrm>
            <a:off x="0" y="-105664"/>
            <a:ext cx="9720072" cy="1499616"/>
          </a:xfrm>
        </p:spPr>
        <p:txBody>
          <a:bodyPr/>
          <a:lstStyle/>
          <a:p>
            <a:r>
              <a:rPr lang="en-IN" dirty="0"/>
              <a:t>Component connection diagram:</a:t>
            </a:r>
          </a:p>
        </p:txBody>
      </p:sp>
      <p:pic>
        <p:nvPicPr>
          <p:cNvPr id="5" name="Content Placeholder 4">
            <a:extLst>
              <a:ext uri="{FF2B5EF4-FFF2-40B4-BE49-F238E27FC236}">
                <a16:creationId xmlns:a16="http://schemas.microsoft.com/office/drawing/2014/main" id="{A7160B80-3ED7-F950-042D-DBC73B8E6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39520"/>
            <a:ext cx="11734800" cy="4856480"/>
          </a:xfrm>
        </p:spPr>
      </p:pic>
    </p:spTree>
    <p:extLst>
      <p:ext uri="{BB962C8B-B14F-4D97-AF65-F5344CB8AC3E}">
        <p14:creationId xmlns:p14="http://schemas.microsoft.com/office/powerpoint/2010/main" val="28672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4E2C-86E3-15CA-D7D5-E1189DB1FB75}"/>
              </a:ext>
            </a:extLst>
          </p:cNvPr>
          <p:cNvSpPr>
            <a:spLocks noGrp="1"/>
          </p:cNvSpPr>
          <p:nvPr>
            <p:ph type="title"/>
          </p:nvPr>
        </p:nvSpPr>
        <p:spPr>
          <a:xfrm>
            <a:off x="0" y="-201168"/>
            <a:ext cx="9720072" cy="1499616"/>
          </a:xfrm>
        </p:spPr>
        <p:txBody>
          <a:bodyPr/>
          <a:lstStyle/>
          <a:p>
            <a:r>
              <a:rPr lang="en-IN" dirty="0"/>
              <a:t>DEPLOYMENT DIAGRAM :</a:t>
            </a:r>
          </a:p>
        </p:txBody>
      </p:sp>
      <p:pic>
        <p:nvPicPr>
          <p:cNvPr id="5" name="Content Placeholder 4">
            <a:extLst>
              <a:ext uri="{FF2B5EF4-FFF2-40B4-BE49-F238E27FC236}">
                <a16:creationId xmlns:a16="http://schemas.microsoft.com/office/drawing/2014/main" id="{D6D673C1-12A8-56DE-9527-E73FBFC83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 y="853440"/>
            <a:ext cx="11429999" cy="5902959"/>
          </a:xfrm>
        </p:spPr>
      </p:pic>
    </p:spTree>
    <p:extLst>
      <p:ext uri="{BB962C8B-B14F-4D97-AF65-F5344CB8AC3E}">
        <p14:creationId xmlns:p14="http://schemas.microsoft.com/office/powerpoint/2010/main" val="103934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9232-9CD4-13FD-B54F-DF03C9A9304F}"/>
              </a:ext>
            </a:extLst>
          </p:cNvPr>
          <p:cNvSpPr>
            <a:spLocks noGrp="1"/>
          </p:cNvSpPr>
          <p:nvPr>
            <p:ph type="title"/>
          </p:nvPr>
        </p:nvSpPr>
        <p:spPr>
          <a:xfrm>
            <a:off x="111760" y="91440"/>
            <a:ext cx="10053320" cy="812800"/>
          </a:xfrm>
        </p:spPr>
        <p:txBody>
          <a:bodyPr>
            <a:normAutofit/>
          </a:bodyPr>
          <a:lstStyle/>
          <a:p>
            <a:r>
              <a:rPr lang="en-IN" dirty="0"/>
              <a:t>DEPLOYMENT DIAGRAM:</a:t>
            </a:r>
          </a:p>
        </p:txBody>
      </p:sp>
      <p:sp>
        <p:nvSpPr>
          <p:cNvPr id="3" name="Content Placeholder 2">
            <a:extLst>
              <a:ext uri="{FF2B5EF4-FFF2-40B4-BE49-F238E27FC236}">
                <a16:creationId xmlns:a16="http://schemas.microsoft.com/office/drawing/2014/main" id="{A0D1C4E3-DD94-5452-3FAB-A40F81C5F977}"/>
              </a:ext>
            </a:extLst>
          </p:cNvPr>
          <p:cNvSpPr>
            <a:spLocks noGrp="1"/>
          </p:cNvSpPr>
          <p:nvPr>
            <p:ph idx="1"/>
          </p:nvPr>
        </p:nvSpPr>
        <p:spPr>
          <a:xfrm>
            <a:off x="269240" y="1152144"/>
            <a:ext cx="11653520" cy="5614416"/>
          </a:xfrm>
        </p:spPr>
        <p:txBody>
          <a:bodyPr/>
          <a:lstStyle/>
          <a:p>
            <a:pPr algn="l">
              <a:buFont typeface="Wingdings" panose="05000000000000000000" pitchFamily="2" charset="2"/>
              <a:buChar char="Ø"/>
            </a:pPr>
            <a:r>
              <a:rPr lang="en-US" b="0" i="0" dirty="0">
                <a:solidFill>
                  <a:srgbClr val="002021"/>
                </a:solidFill>
                <a:effectLst/>
                <a:latin typeface="Google Sans"/>
              </a:rPr>
              <a:t>The diagram shows the two main components of </a:t>
            </a:r>
            <a:r>
              <a:rPr lang="en-US" b="0" i="0" dirty="0">
                <a:solidFill>
                  <a:srgbClr val="002021"/>
                </a:solidFill>
                <a:effectLst/>
                <a:highlight>
                  <a:srgbClr val="FFFF00"/>
                </a:highlight>
                <a:latin typeface="Google Sans"/>
              </a:rPr>
              <a:t>Opti Freight</a:t>
            </a:r>
            <a:r>
              <a:rPr lang="en-US" b="0" i="0" dirty="0">
                <a:solidFill>
                  <a:srgbClr val="002021"/>
                </a:solidFill>
                <a:effectLst/>
                <a:latin typeface="Google Sans"/>
              </a:rPr>
              <a:t>: the Opti Freight Web App and the Opti Freight Database. The Opti Freight Web App is where users can browse and purchase equipment. The Opti Freight Database stores information about the equipment, such as its price, availability, and shipping options.</a:t>
            </a:r>
          </a:p>
          <a:p>
            <a:pPr algn="l">
              <a:buFont typeface="Wingdings" panose="05000000000000000000" pitchFamily="2" charset="2"/>
              <a:buChar char="Ø"/>
            </a:pPr>
            <a:r>
              <a:rPr lang="en-US" b="0" i="0" dirty="0">
                <a:solidFill>
                  <a:srgbClr val="002021"/>
                </a:solidFill>
                <a:effectLst/>
                <a:latin typeface="Google Sans"/>
              </a:rPr>
              <a:t>The diagram also shows the two main components of </a:t>
            </a:r>
            <a:r>
              <a:rPr lang="en-US" b="0" i="0" dirty="0">
                <a:solidFill>
                  <a:srgbClr val="002021"/>
                </a:solidFill>
                <a:effectLst/>
                <a:highlight>
                  <a:srgbClr val="FFFF00"/>
                </a:highlight>
                <a:latin typeface="Google Sans"/>
              </a:rPr>
              <a:t>FedEx</a:t>
            </a:r>
            <a:r>
              <a:rPr lang="en-US" b="0" i="0" dirty="0">
                <a:solidFill>
                  <a:srgbClr val="002021"/>
                </a:solidFill>
                <a:effectLst/>
                <a:latin typeface="Google Sans"/>
              </a:rPr>
              <a:t>: the FedEx Web App and the FedEx Database. The FedEx Web App is where users can track their shipments and manage their accounts. The FedEx Database stores information about shipments, such as their status, location, and estimated delivery date.</a:t>
            </a:r>
          </a:p>
          <a:p>
            <a:pPr algn="l">
              <a:buFont typeface="Wingdings" panose="05000000000000000000" pitchFamily="2" charset="2"/>
              <a:buChar char="Ø"/>
            </a:pPr>
            <a:r>
              <a:rPr lang="en-US" b="0" i="0" dirty="0">
                <a:solidFill>
                  <a:srgbClr val="002021"/>
                </a:solidFill>
                <a:effectLst/>
                <a:latin typeface="Google Sans"/>
              </a:rPr>
              <a:t>The arrows between the components show how they interact with each other. For example, the arrow from the Opti Freight Web App to the FedEx Web App shows that the Opti Freight Web App uses the FedEx Web App to create and track shipments.</a:t>
            </a:r>
          </a:p>
          <a:p>
            <a:pPr algn="l">
              <a:buFont typeface="Wingdings" panose="05000000000000000000" pitchFamily="2" charset="2"/>
              <a:buChar char="Ø"/>
            </a:pPr>
            <a:r>
              <a:rPr lang="en-US" b="0" i="0" dirty="0">
                <a:solidFill>
                  <a:srgbClr val="002021"/>
                </a:solidFill>
                <a:effectLst/>
                <a:latin typeface="Google Sans"/>
              </a:rPr>
              <a:t>This deployment diagram provides a high-level overview of the Opti Freight and FedEx systems. It shows the main components of each system and how they interact with each other.</a:t>
            </a:r>
          </a:p>
          <a:p>
            <a:pPr algn="l"/>
            <a:endParaRPr lang="en-US" b="0" i="0" dirty="0">
              <a:solidFill>
                <a:srgbClr val="002021"/>
              </a:solidFill>
              <a:effectLst/>
              <a:latin typeface="Google Sans"/>
            </a:endParaRPr>
          </a:p>
          <a:p>
            <a:endParaRPr lang="en-IN" dirty="0"/>
          </a:p>
        </p:txBody>
      </p:sp>
    </p:spTree>
    <p:extLst>
      <p:ext uri="{BB962C8B-B14F-4D97-AF65-F5344CB8AC3E}">
        <p14:creationId xmlns:p14="http://schemas.microsoft.com/office/powerpoint/2010/main" val="152812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6E97-0BB8-C951-1BF9-BC8FF2894AA8}"/>
              </a:ext>
            </a:extLst>
          </p:cNvPr>
          <p:cNvSpPr>
            <a:spLocks noGrp="1"/>
          </p:cNvSpPr>
          <p:nvPr>
            <p:ph type="title"/>
          </p:nvPr>
        </p:nvSpPr>
        <p:spPr>
          <a:xfrm>
            <a:off x="833119" y="601472"/>
            <a:ext cx="9720072" cy="1521968"/>
          </a:xfrm>
        </p:spPr>
        <p:txBody>
          <a:bodyPr/>
          <a:lstStyle/>
          <a:p>
            <a:r>
              <a:rPr lang="en-IN" dirty="0"/>
              <a:t>HOW SYSTEM WORKS?</a:t>
            </a:r>
          </a:p>
        </p:txBody>
      </p:sp>
      <p:sp>
        <p:nvSpPr>
          <p:cNvPr id="3" name="Content Placeholder 2">
            <a:extLst>
              <a:ext uri="{FF2B5EF4-FFF2-40B4-BE49-F238E27FC236}">
                <a16:creationId xmlns:a16="http://schemas.microsoft.com/office/drawing/2014/main" id="{583B169B-F6DA-EB9C-CC37-8F4ABFB9B6D1}"/>
              </a:ext>
            </a:extLst>
          </p:cNvPr>
          <p:cNvSpPr>
            <a:spLocks noGrp="1"/>
          </p:cNvSpPr>
          <p:nvPr>
            <p:ph idx="1"/>
          </p:nvPr>
        </p:nvSpPr>
        <p:spPr>
          <a:xfrm>
            <a:off x="416560" y="2123440"/>
            <a:ext cx="11775440" cy="3931920"/>
          </a:xfrm>
        </p:spPr>
        <p:txBody>
          <a:bodyPr/>
          <a:lstStyle/>
          <a:p>
            <a:pPr algn="l">
              <a:buFont typeface="Wingdings" panose="05000000000000000000" pitchFamily="2" charset="2"/>
              <a:buChar char="q"/>
            </a:pPr>
            <a:r>
              <a:rPr lang="en-US" b="0" i="0" dirty="0">
                <a:solidFill>
                  <a:srgbClr val="001E2D"/>
                </a:solidFill>
                <a:effectLst/>
                <a:latin typeface="Google Sans"/>
              </a:rPr>
              <a:t>Hospitals or Opti Freight users can buy the required products which are useful for the hospital equipment.</a:t>
            </a:r>
          </a:p>
          <a:p>
            <a:pPr algn="l">
              <a:lnSpc>
                <a:spcPct val="200000"/>
              </a:lnSpc>
              <a:buFont typeface="Wingdings" panose="05000000000000000000" pitchFamily="2" charset="2"/>
              <a:buChar char="q"/>
            </a:pPr>
            <a:r>
              <a:rPr lang="en-US" b="0" i="0" dirty="0">
                <a:solidFill>
                  <a:srgbClr val="001E2D"/>
                </a:solidFill>
                <a:effectLst/>
                <a:latin typeface="Google Sans"/>
              </a:rPr>
              <a:t>Opti Freight will create a label for the products and give it to FedEx</a:t>
            </a:r>
          </a:p>
          <a:p>
            <a:pPr algn="l">
              <a:buFont typeface="Wingdings" panose="05000000000000000000" pitchFamily="2" charset="2"/>
              <a:buChar char="q"/>
            </a:pPr>
            <a:r>
              <a:rPr lang="en-US" b="0" i="0" dirty="0">
                <a:solidFill>
                  <a:srgbClr val="001E2D"/>
                </a:solidFill>
                <a:effectLst/>
                <a:latin typeface="Google Sans"/>
              </a:rPr>
              <a:t>FedEx will deliver the products to the hospitals.</a:t>
            </a:r>
          </a:p>
          <a:p>
            <a:pPr algn="l">
              <a:buFont typeface="Wingdings" panose="05000000000000000000" pitchFamily="2" charset="2"/>
              <a:buChar char="q"/>
            </a:pPr>
            <a:r>
              <a:rPr lang="en-US" b="0" i="0" dirty="0">
                <a:solidFill>
                  <a:srgbClr val="001E2D"/>
                </a:solidFill>
                <a:effectLst/>
                <a:latin typeface="Google Sans"/>
              </a:rPr>
              <a:t>The Opti Freight system is a third-party service that helps hospitals to buy and receive the products they need. The system is easy to use and provides a convenient way for hospitals to get the supplies they need.</a:t>
            </a:r>
          </a:p>
          <a:p>
            <a:endParaRPr lang="en-IN" dirty="0"/>
          </a:p>
        </p:txBody>
      </p:sp>
    </p:spTree>
    <p:extLst>
      <p:ext uri="{BB962C8B-B14F-4D97-AF65-F5344CB8AC3E}">
        <p14:creationId xmlns:p14="http://schemas.microsoft.com/office/powerpoint/2010/main" val="7061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2BE0198C-F1F9-BE54-F5D0-BFE85D9BE6B8}"/>
              </a:ext>
            </a:extLst>
          </p:cNvPr>
          <p:cNvSpPr>
            <a:spLocks noGrp="1"/>
          </p:cNvSpPr>
          <p:nvPr>
            <p:ph type="title"/>
          </p:nvPr>
        </p:nvSpPr>
        <p:spPr>
          <a:xfrm>
            <a:off x="109728" y="0"/>
            <a:ext cx="11838432" cy="1544320"/>
          </a:xfrm>
        </p:spPr>
        <p:txBody>
          <a:bodyPr>
            <a:normAutofit/>
          </a:bodyPr>
          <a:lstStyle/>
          <a:p>
            <a:r>
              <a:rPr lang="en-US" sz="3600" b="1" i="0" dirty="0">
                <a:solidFill>
                  <a:srgbClr val="001E2D"/>
                </a:solidFill>
                <a:effectLst/>
                <a:latin typeface="Google Sans"/>
              </a:rPr>
              <a:t>some of the benefits of using the Opti Freight APPLICATION:</a:t>
            </a:r>
            <a:endParaRPr lang="en-IN" sz="3600" dirty="0"/>
          </a:p>
        </p:txBody>
      </p:sp>
      <p:sp>
        <p:nvSpPr>
          <p:cNvPr id="3" name="Content Placeholder 2">
            <a:extLst>
              <a:ext uri="{FF2B5EF4-FFF2-40B4-BE49-F238E27FC236}">
                <a16:creationId xmlns:a16="http://schemas.microsoft.com/office/drawing/2014/main" id="{74D1FA6D-E487-B4CF-1C00-9A078E1151A0}"/>
              </a:ext>
            </a:extLst>
          </p:cNvPr>
          <p:cNvSpPr>
            <a:spLocks noGrp="1"/>
          </p:cNvSpPr>
          <p:nvPr>
            <p:ph idx="1"/>
          </p:nvPr>
        </p:nvSpPr>
        <p:spPr>
          <a:xfrm>
            <a:off x="243840" y="1422400"/>
            <a:ext cx="11704320" cy="5232400"/>
          </a:xfrm>
        </p:spPr>
        <p:txBody>
          <a:bodyPr/>
          <a:lstStyle/>
          <a:p>
            <a:pPr marL="0" indent="0" algn="l">
              <a:lnSpc>
                <a:spcPct val="100000"/>
              </a:lnSpc>
              <a:buNone/>
            </a:pPr>
            <a:r>
              <a:rPr lang="en-US" sz="2800" b="1" i="0" dirty="0">
                <a:solidFill>
                  <a:srgbClr val="001E2D"/>
                </a:solidFill>
                <a:effectLst/>
                <a:latin typeface="Google Sans"/>
              </a:rPr>
              <a:t>Convenience:</a:t>
            </a:r>
          </a:p>
          <a:p>
            <a:pPr marL="0" indent="0" algn="l">
              <a:lnSpc>
                <a:spcPct val="100000"/>
              </a:lnSpc>
              <a:buNone/>
            </a:pPr>
            <a:r>
              <a:rPr lang="en-US" b="0" i="0" dirty="0">
                <a:solidFill>
                  <a:srgbClr val="001E2D"/>
                </a:solidFill>
                <a:effectLst/>
                <a:latin typeface="Google Sans"/>
              </a:rPr>
              <a:t>The Opti Freight Application is a convenient way for hospitals to buy and receive the products they need. Hospitals can simply order the products they need online and FedEx will deliver them to the hospital.</a:t>
            </a:r>
          </a:p>
          <a:p>
            <a:pPr marL="0" indent="0" algn="l">
              <a:lnSpc>
                <a:spcPct val="100000"/>
              </a:lnSpc>
              <a:buNone/>
            </a:pPr>
            <a:r>
              <a:rPr lang="en-US" sz="2800" b="1" i="0" dirty="0">
                <a:solidFill>
                  <a:srgbClr val="001E2D"/>
                </a:solidFill>
                <a:effectLst/>
                <a:latin typeface="Google Sans"/>
              </a:rPr>
              <a:t>Accuracy:</a:t>
            </a:r>
          </a:p>
          <a:p>
            <a:pPr marL="0" indent="0" algn="l">
              <a:lnSpc>
                <a:spcPct val="100000"/>
              </a:lnSpc>
              <a:buNone/>
            </a:pPr>
            <a:r>
              <a:rPr lang="en-US" b="0" i="0" dirty="0">
                <a:solidFill>
                  <a:srgbClr val="001E2D"/>
                </a:solidFill>
                <a:effectLst/>
                <a:latin typeface="Google Sans"/>
              </a:rPr>
              <a:t>The Opti Freight system is accurate and reliable. Hospitals can be confident that they will receive the products they ordered in a timely manner.</a:t>
            </a:r>
          </a:p>
          <a:p>
            <a:pPr marL="0" indent="0" algn="l">
              <a:lnSpc>
                <a:spcPct val="100000"/>
              </a:lnSpc>
              <a:buNone/>
            </a:pPr>
            <a:r>
              <a:rPr lang="en-US" sz="2800" b="1" i="0" dirty="0">
                <a:solidFill>
                  <a:srgbClr val="001E2D"/>
                </a:solidFill>
                <a:effectLst/>
                <a:latin typeface="Google Sans"/>
              </a:rPr>
              <a:t>Affordability:</a:t>
            </a:r>
          </a:p>
          <a:p>
            <a:pPr marL="0" indent="0" algn="l">
              <a:lnSpc>
                <a:spcPct val="100000"/>
              </a:lnSpc>
              <a:buNone/>
            </a:pPr>
            <a:r>
              <a:rPr lang="en-US" b="0" i="0" dirty="0">
                <a:solidFill>
                  <a:srgbClr val="001E2D"/>
                </a:solidFill>
                <a:effectLst/>
                <a:latin typeface="Google Sans"/>
              </a:rPr>
              <a:t>The Opti Freight system is affordable. Hospitals can save money on the products they need by using the Opti system.</a:t>
            </a:r>
          </a:p>
          <a:p>
            <a:endParaRPr lang="en-IN" dirty="0"/>
          </a:p>
        </p:txBody>
      </p:sp>
    </p:spTree>
    <p:extLst>
      <p:ext uri="{BB962C8B-B14F-4D97-AF65-F5344CB8AC3E}">
        <p14:creationId xmlns:p14="http://schemas.microsoft.com/office/powerpoint/2010/main" val="379646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5964-F4FF-78BA-3EB1-DCA675756FEF}"/>
              </a:ext>
            </a:extLst>
          </p:cNvPr>
          <p:cNvSpPr>
            <a:spLocks noGrp="1"/>
          </p:cNvSpPr>
          <p:nvPr>
            <p:ph type="title"/>
          </p:nvPr>
        </p:nvSpPr>
        <p:spPr/>
        <p:txBody>
          <a:bodyPr/>
          <a:lstStyle/>
          <a:p>
            <a:r>
              <a:rPr lang="en-IN" dirty="0"/>
              <a:t>KEY LEARNINGS:</a:t>
            </a:r>
          </a:p>
        </p:txBody>
      </p:sp>
      <p:sp>
        <p:nvSpPr>
          <p:cNvPr id="3" name="Content Placeholder 2">
            <a:extLst>
              <a:ext uri="{FF2B5EF4-FFF2-40B4-BE49-F238E27FC236}">
                <a16:creationId xmlns:a16="http://schemas.microsoft.com/office/drawing/2014/main" id="{CAE1140E-6544-DA06-15F3-7B4F522F0D0F}"/>
              </a:ext>
            </a:extLst>
          </p:cNvPr>
          <p:cNvSpPr>
            <a:spLocks noGrp="1"/>
          </p:cNvSpPr>
          <p:nvPr>
            <p:ph idx="1"/>
          </p:nvPr>
        </p:nvSpPr>
        <p:spPr>
          <a:xfrm>
            <a:off x="386080" y="2084832"/>
            <a:ext cx="11673840" cy="5029200"/>
          </a:xfrm>
        </p:spPr>
        <p:txBody>
          <a:bodyPr>
            <a:normAutofit/>
          </a:bodyPr>
          <a:lstStyle/>
          <a:p>
            <a:pPr>
              <a:lnSpc>
                <a:spcPct val="100000"/>
              </a:lnSpc>
              <a:buFont typeface="Wingdings" panose="05000000000000000000" pitchFamily="2" charset="2"/>
              <a:buChar char="q"/>
            </a:pPr>
            <a:r>
              <a:rPr lang="en-US" dirty="0"/>
              <a:t>Planning the non-functional requirements such as scalability, availability, performance, security, modifiability, etc.., is equally important to planning the functional requirements.</a:t>
            </a:r>
          </a:p>
          <a:p>
            <a:pPr>
              <a:lnSpc>
                <a:spcPct val="100000"/>
              </a:lnSpc>
              <a:buFont typeface="Wingdings" panose="05000000000000000000" pitchFamily="2" charset="2"/>
              <a:buChar char="q"/>
            </a:pPr>
            <a:r>
              <a:rPr lang="en-US" dirty="0"/>
              <a:t>  The system should be secure, and the data integrity and confidentiality should be maintained.</a:t>
            </a:r>
          </a:p>
          <a:p>
            <a:pPr>
              <a:lnSpc>
                <a:spcPct val="100000"/>
              </a:lnSpc>
              <a:buFont typeface="Wingdings" panose="05000000000000000000" pitchFamily="2" charset="2"/>
              <a:buChar char="q"/>
            </a:pPr>
            <a:r>
              <a:rPr lang="en-US" dirty="0"/>
              <a:t>  It's important to consider the end user experience. The system should be easy to use and not compromise on the performance.</a:t>
            </a:r>
          </a:p>
          <a:p>
            <a:pPr>
              <a:lnSpc>
                <a:spcPct val="100000"/>
              </a:lnSpc>
              <a:buFont typeface="Wingdings" panose="05000000000000000000" pitchFamily="2" charset="2"/>
              <a:buChar char="q"/>
            </a:pPr>
            <a:r>
              <a:rPr lang="en-US" dirty="0"/>
              <a:t>  The software architecture diagrams should be detailed enough to explain the architectural requirements. </a:t>
            </a:r>
          </a:p>
          <a:p>
            <a:pPr>
              <a:lnSpc>
                <a:spcPct val="100000"/>
              </a:lnSpc>
              <a:buFont typeface="Wingdings" panose="05000000000000000000" pitchFamily="2" charset="2"/>
              <a:buChar char="q"/>
            </a:pPr>
            <a:r>
              <a:rPr lang="en-US" dirty="0"/>
              <a:t> Network exposed services are frequent targets of attack and must be secured accordingly. Typically, such services are secured through appropriate authentication, authorization, and encryption controls.</a:t>
            </a:r>
            <a:endParaRPr lang="en-IN" dirty="0"/>
          </a:p>
        </p:txBody>
      </p:sp>
    </p:spTree>
    <p:extLst>
      <p:ext uri="{BB962C8B-B14F-4D97-AF65-F5344CB8AC3E}">
        <p14:creationId xmlns:p14="http://schemas.microsoft.com/office/powerpoint/2010/main" val="216338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CFC8-8B96-960B-B67F-6CD9A920C7C8}"/>
              </a:ext>
            </a:extLst>
          </p:cNvPr>
          <p:cNvSpPr>
            <a:spLocks noGrp="1"/>
          </p:cNvSpPr>
          <p:nvPr>
            <p:ph type="title"/>
          </p:nvPr>
        </p:nvSpPr>
        <p:spPr/>
        <p:txBody>
          <a:bodyPr/>
          <a:lstStyle/>
          <a:p>
            <a:r>
              <a:rPr lang="en-IN" dirty="0"/>
              <a:t>PURPOSE OF THE SYSTEM</a:t>
            </a:r>
          </a:p>
        </p:txBody>
      </p:sp>
      <p:sp>
        <p:nvSpPr>
          <p:cNvPr id="3" name="Content Placeholder 2">
            <a:extLst>
              <a:ext uri="{FF2B5EF4-FFF2-40B4-BE49-F238E27FC236}">
                <a16:creationId xmlns:a16="http://schemas.microsoft.com/office/drawing/2014/main" id="{89221B20-7633-7AC9-707F-0F9CEA7BD92F}"/>
              </a:ext>
            </a:extLst>
          </p:cNvPr>
          <p:cNvSpPr>
            <a:spLocks noGrp="1"/>
          </p:cNvSpPr>
          <p:nvPr>
            <p:ph idx="1"/>
          </p:nvPr>
        </p:nvSpPr>
        <p:spPr>
          <a:xfrm>
            <a:off x="765110" y="2397966"/>
            <a:ext cx="9979091" cy="3911393"/>
          </a:xfrm>
        </p:spPr>
        <p:txBody>
          <a:bodyPr/>
          <a:lstStyle/>
          <a:p>
            <a:pPr>
              <a:buFont typeface="Arial" panose="020B0604020202020204" pitchFamily="34" charset="0"/>
              <a:buChar char="•"/>
            </a:pPr>
            <a:r>
              <a:rPr lang="en-IN" dirty="0"/>
              <a:t> </a:t>
            </a:r>
            <a:r>
              <a:rPr lang="en-IN" sz="2400" dirty="0"/>
              <a:t>Enables Hospitals to order the required equipment through our connect application</a:t>
            </a:r>
          </a:p>
          <a:p>
            <a:pPr>
              <a:buFont typeface="Arial" panose="020B0604020202020204" pitchFamily="34" charset="0"/>
              <a:buChar char="•"/>
            </a:pPr>
            <a:r>
              <a:rPr lang="en-IN" sz="2400" dirty="0"/>
              <a:t>Enables vendors to add their products </a:t>
            </a:r>
          </a:p>
          <a:p>
            <a:pPr>
              <a:buFont typeface="Arial" panose="020B0604020202020204" pitchFamily="34" charset="0"/>
              <a:buChar char="•"/>
            </a:pPr>
            <a:r>
              <a:rPr lang="en-IN" sz="2400" dirty="0"/>
              <a:t>Create labels for the orders and send to logistics services for delivery</a:t>
            </a:r>
          </a:p>
          <a:p>
            <a:pPr>
              <a:buFont typeface="Arial" panose="020B0604020202020204" pitchFamily="34" charset="0"/>
              <a:buChar char="•"/>
            </a:pPr>
            <a:r>
              <a:rPr lang="en-US" sz="2400" dirty="0"/>
              <a:t>Our Application will serve as a single serving platform for multiple type of end users having access to the platform to view, upload, configure.</a:t>
            </a:r>
            <a:endParaRPr lang="en-IN" sz="2400" dirty="0"/>
          </a:p>
        </p:txBody>
      </p:sp>
    </p:spTree>
    <p:extLst>
      <p:ext uri="{BB962C8B-B14F-4D97-AF65-F5344CB8AC3E}">
        <p14:creationId xmlns:p14="http://schemas.microsoft.com/office/powerpoint/2010/main" val="269988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C380-7AC9-C123-2359-3C3C4636ECF1}"/>
              </a:ext>
            </a:extLst>
          </p:cNvPr>
          <p:cNvSpPr>
            <a:spLocks noGrp="1"/>
          </p:cNvSpPr>
          <p:nvPr>
            <p:ph type="title"/>
          </p:nvPr>
        </p:nvSpPr>
        <p:spPr>
          <a:xfrm>
            <a:off x="935591" y="474928"/>
            <a:ext cx="9720072" cy="1625393"/>
          </a:xfrm>
        </p:spPr>
        <p:txBody>
          <a:bodyPr/>
          <a:lstStyle/>
          <a:p>
            <a:r>
              <a:rPr lang="en-IN" dirty="0"/>
              <a:t>KEY REQUIREMENTS :</a:t>
            </a:r>
          </a:p>
        </p:txBody>
      </p:sp>
      <p:sp>
        <p:nvSpPr>
          <p:cNvPr id="3" name="Content Placeholder 2">
            <a:extLst>
              <a:ext uri="{FF2B5EF4-FFF2-40B4-BE49-F238E27FC236}">
                <a16:creationId xmlns:a16="http://schemas.microsoft.com/office/drawing/2014/main" id="{EADF8538-0A59-C8D2-695A-B9ECC9B792A0}"/>
              </a:ext>
            </a:extLst>
          </p:cNvPr>
          <p:cNvSpPr>
            <a:spLocks noGrp="1"/>
          </p:cNvSpPr>
          <p:nvPr>
            <p:ph idx="1"/>
          </p:nvPr>
        </p:nvSpPr>
        <p:spPr>
          <a:xfrm>
            <a:off x="825862" y="1453708"/>
            <a:ext cx="9829801" cy="5404292"/>
          </a:xfrm>
        </p:spPr>
        <p:txBody>
          <a:bodyPr>
            <a:normAutofit fontScale="77500" lnSpcReduction="20000"/>
          </a:bodyPr>
          <a:lstStyle/>
          <a:p>
            <a:pPr algn="l">
              <a:buFont typeface="Arial" panose="020B0604020202020204" pitchFamily="34" charset="0"/>
              <a:buChar char="•"/>
            </a:pPr>
            <a:endParaRPr lang="en-US" sz="2300" b="0" i="0" dirty="0">
              <a:solidFill>
                <a:srgbClr val="1F1F1F"/>
              </a:solidFill>
              <a:effectLst/>
              <a:latin typeface="Google Sans"/>
            </a:endParaRPr>
          </a:p>
          <a:p>
            <a:pPr marL="0" indent="0" algn="l">
              <a:buNone/>
            </a:pPr>
            <a:r>
              <a:rPr lang="en-US" sz="3100" b="0" i="0" dirty="0">
                <a:solidFill>
                  <a:srgbClr val="1F1F1F"/>
                </a:solidFill>
                <a:effectLst/>
                <a:latin typeface="Google Sans"/>
              </a:rPr>
              <a:t>FUNCTIONAL REQUIREMENT:</a:t>
            </a:r>
          </a:p>
          <a:p>
            <a:pPr marL="0" indent="0" algn="l">
              <a:buNone/>
            </a:pPr>
            <a:endParaRPr lang="en-US" sz="2300" b="0" i="0" dirty="0">
              <a:solidFill>
                <a:srgbClr val="1F1F1F"/>
              </a:solidFill>
              <a:effectLst/>
              <a:latin typeface="Google Sans"/>
            </a:endParaRPr>
          </a:p>
          <a:p>
            <a:pPr algn="l">
              <a:buFont typeface="Arial" panose="020B0604020202020204" pitchFamily="34" charset="0"/>
              <a:buChar char="•"/>
            </a:pPr>
            <a:r>
              <a:rPr lang="en-US" sz="2300" b="0" i="0" dirty="0">
                <a:solidFill>
                  <a:srgbClr val="1F1F1F"/>
                </a:solidFill>
                <a:effectLst/>
                <a:latin typeface="Google Sans"/>
              </a:rPr>
              <a:t> Users can browse and search for products by category, brand, price, etc.</a:t>
            </a:r>
          </a:p>
          <a:p>
            <a:pPr algn="l">
              <a:buFont typeface="Arial" panose="020B0604020202020204" pitchFamily="34" charset="0"/>
              <a:buChar char="•"/>
            </a:pPr>
            <a:endParaRPr lang="en-US" sz="2300" b="0" i="0" dirty="0">
              <a:solidFill>
                <a:srgbClr val="1F1F1F"/>
              </a:solidFill>
              <a:effectLst/>
              <a:latin typeface="Google Sans"/>
            </a:endParaRPr>
          </a:p>
          <a:p>
            <a:pPr algn="l">
              <a:buFont typeface="Arial" panose="020B0604020202020204" pitchFamily="34" charset="0"/>
              <a:buChar char="•"/>
            </a:pPr>
            <a:r>
              <a:rPr lang="en-US" sz="2300" b="0" i="0" dirty="0">
                <a:solidFill>
                  <a:srgbClr val="1F1F1F"/>
                </a:solidFill>
                <a:effectLst/>
                <a:latin typeface="Google Sans"/>
              </a:rPr>
              <a:t>Users can view detailed product information, including descriptions, reviews, and images.</a:t>
            </a:r>
          </a:p>
          <a:p>
            <a:pPr algn="l">
              <a:buFont typeface="Arial" panose="020B0604020202020204" pitchFamily="34" charset="0"/>
              <a:buChar char="•"/>
            </a:pPr>
            <a:endParaRPr lang="en-US" sz="2300" b="0" i="0" dirty="0">
              <a:solidFill>
                <a:srgbClr val="1F1F1F"/>
              </a:solidFill>
              <a:effectLst/>
              <a:latin typeface="Google Sans"/>
            </a:endParaRPr>
          </a:p>
          <a:p>
            <a:pPr algn="l">
              <a:buFont typeface="Arial" panose="020B0604020202020204" pitchFamily="34" charset="0"/>
              <a:buChar char="•"/>
            </a:pPr>
            <a:r>
              <a:rPr lang="en-US" sz="2300" b="0" i="0" dirty="0">
                <a:solidFill>
                  <a:srgbClr val="1F1F1F"/>
                </a:solidFill>
                <a:effectLst/>
                <a:latin typeface="Google Sans"/>
              </a:rPr>
              <a:t>Users can add items to their shopping cart and checkout securely.</a:t>
            </a:r>
          </a:p>
          <a:p>
            <a:pPr marL="0" indent="0" algn="l">
              <a:buNone/>
            </a:pPr>
            <a:endParaRPr lang="en-US" sz="2300" b="0" i="0" dirty="0">
              <a:solidFill>
                <a:srgbClr val="1F1F1F"/>
              </a:solidFill>
              <a:effectLst/>
              <a:latin typeface="Google Sans"/>
            </a:endParaRPr>
          </a:p>
          <a:p>
            <a:pPr algn="l">
              <a:buFont typeface="Arial" panose="020B0604020202020204" pitchFamily="34" charset="0"/>
              <a:buChar char="•"/>
            </a:pPr>
            <a:r>
              <a:rPr lang="en-US" sz="2300" b="0" i="0" dirty="0">
                <a:solidFill>
                  <a:srgbClr val="1F1F1F"/>
                </a:solidFill>
                <a:effectLst/>
                <a:latin typeface="Google Sans"/>
              </a:rPr>
              <a:t>The system must support various payment methods (credit cards, PayPal, etc.).</a:t>
            </a:r>
          </a:p>
          <a:p>
            <a:pPr marL="0" indent="0" algn="l">
              <a:buNone/>
            </a:pPr>
            <a:endParaRPr lang="en-US" sz="2300" b="0" i="0" dirty="0">
              <a:solidFill>
                <a:srgbClr val="1F1F1F"/>
              </a:solidFill>
              <a:effectLst/>
              <a:latin typeface="Google Sans"/>
            </a:endParaRPr>
          </a:p>
          <a:p>
            <a:pPr algn="l">
              <a:buFont typeface="Arial" panose="020B0604020202020204" pitchFamily="34" charset="0"/>
              <a:buChar char="•"/>
            </a:pPr>
            <a:r>
              <a:rPr lang="en-US" sz="2300" b="0" i="0" dirty="0">
                <a:solidFill>
                  <a:srgbClr val="1F1F1F"/>
                </a:solidFill>
                <a:effectLst/>
                <a:latin typeface="Google Sans"/>
              </a:rPr>
              <a:t>Orders can be tracked in real-time.</a:t>
            </a:r>
          </a:p>
          <a:p>
            <a:pPr algn="l">
              <a:buFont typeface="Arial" panose="020B0604020202020204" pitchFamily="34" charset="0"/>
              <a:buChar char="•"/>
            </a:pPr>
            <a:endParaRPr lang="en-US" sz="2300" b="0" i="0" dirty="0">
              <a:solidFill>
                <a:srgbClr val="1F1F1F"/>
              </a:solidFill>
              <a:effectLst/>
              <a:latin typeface="Google Sans"/>
            </a:endParaRPr>
          </a:p>
          <a:p>
            <a:pPr algn="l">
              <a:buFont typeface="Arial" panose="020B0604020202020204" pitchFamily="34" charset="0"/>
              <a:buChar char="•"/>
            </a:pPr>
            <a:r>
              <a:rPr lang="en-US" sz="2300" b="0" i="0" dirty="0">
                <a:solidFill>
                  <a:srgbClr val="1F1F1F"/>
                </a:solidFill>
                <a:effectLst/>
                <a:latin typeface="Google Sans"/>
              </a:rPr>
              <a:t>The system should offer customer service and support options.</a:t>
            </a:r>
          </a:p>
          <a:p>
            <a:endParaRPr lang="en-IN" dirty="0"/>
          </a:p>
        </p:txBody>
      </p:sp>
    </p:spTree>
    <p:extLst>
      <p:ext uri="{BB962C8B-B14F-4D97-AF65-F5344CB8AC3E}">
        <p14:creationId xmlns:p14="http://schemas.microsoft.com/office/powerpoint/2010/main" val="12687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5F39-3AF4-AA11-3590-59A7D3990DDF}"/>
              </a:ext>
            </a:extLst>
          </p:cNvPr>
          <p:cNvSpPr>
            <a:spLocks noGrp="1"/>
          </p:cNvSpPr>
          <p:nvPr>
            <p:ph type="title"/>
          </p:nvPr>
        </p:nvSpPr>
        <p:spPr/>
        <p:txBody>
          <a:bodyPr/>
          <a:lstStyle/>
          <a:p>
            <a:r>
              <a:rPr lang="en-IN" dirty="0"/>
              <a:t>NON-FUNCTIONAL REQUIREMENT :</a:t>
            </a:r>
          </a:p>
        </p:txBody>
      </p:sp>
      <p:sp>
        <p:nvSpPr>
          <p:cNvPr id="3" name="Content Placeholder 2">
            <a:extLst>
              <a:ext uri="{FF2B5EF4-FFF2-40B4-BE49-F238E27FC236}">
                <a16:creationId xmlns:a16="http://schemas.microsoft.com/office/drawing/2014/main" id="{E9DA663B-DCA6-27EC-62CE-9D67B24AE57E}"/>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The system must be highly available and have low response times.</a:t>
            </a:r>
          </a:p>
          <a:p>
            <a:pPr marL="0" indent="0" algn="l">
              <a:buNone/>
            </a:pP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The system must be scalable to handle high traffic volumes.</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The user interface must be intuitive and user-friendly.</a:t>
            </a:r>
          </a:p>
          <a:p>
            <a:pPr marL="0" indent="0" algn="l">
              <a:buNone/>
            </a:pP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The system must be secure and comply with data privacy regulations</a:t>
            </a:r>
            <a:endParaRPr lang="en-IN" dirty="0"/>
          </a:p>
        </p:txBody>
      </p:sp>
    </p:spTree>
    <p:extLst>
      <p:ext uri="{BB962C8B-B14F-4D97-AF65-F5344CB8AC3E}">
        <p14:creationId xmlns:p14="http://schemas.microsoft.com/office/powerpoint/2010/main" val="234926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62DE-FFF9-CDB5-6EC8-84959F34C882}"/>
              </a:ext>
            </a:extLst>
          </p:cNvPr>
          <p:cNvSpPr>
            <a:spLocks noGrp="1"/>
          </p:cNvSpPr>
          <p:nvPr>
            <p:ph type="title"/>
          </p:nvPr>
        </p:nvSpPr>
        <p:spPr>
          <a:xfrm>
            <a:off x="265028" y="169444"/>
            <a:ext cx="3230631" cy="758392"/>
          </a:xfrm>
        </p:spPr>
        <p:txBody>
          <a:bodyPr>
            <a:normAutofit/>
          </a:bodyPr>
          <a:lstStyle/>
          <a:p>
            <a:r>
              <a:rPr lang="en-US" dirty="0">
                <a:solidFill>
                  <a:schemeClr val="accent2">
                    <a:lumMod val="60000"/>
                    <a:lumOff val="40000"/>
                  </a:schemeClr>
                </a:solidFill>
              </a:rPr>
              <a:t>UTILITY TREE :</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A8EA2D23-5992-9E98-536E-826C2B2C2D5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F077543-7E70-80BD-B11D-31E388307718}"/>
              </a:ext>
            </a:extLst>
          </p:cNvPr>
          <p:cNvPicPr>
            <a:picLocks noChangeAspect="1"/>
          </p:cNvPicPr>
          <p:nvPr/>
        </p:nvPicPr>
        <p:blipFill>
          <a:blip r:embed="rId2"/>
          <a:stretch>
            <a:fillRect/>
          </a:stretch>
        </p:blipFill>
        <p:spPr>
          <a:xfrm>
            <a:off x="265028" y="1257912"/>
            <a:ext cx="11238271" cy="5600088"/>
          </a:xfrm>
          <a:prstGeom prst="rect">
            <a:avLst/>
          </a:prstGeom>
        </p:spPr>
      </p:pic>
    </p:spTree>
    <p:extLst>
      <p:ext uri="{BB962C8B-B14F-4D97-AF65-F5344CB8AC3E}">
        <p14:creationId xmlns:p14="http://schemas.microsoft.com/office/powerpoint/2010/main" val="4757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E8DC-93F1-B7D2-F203-CF800CDCDEF6}"/>
              </a:ext>
            </a:extLst>
          </p:cNvPr>
          <p:cNvSpPr>
            <a:spLocks noGrp="1"/>
          </p:cNvSpPr>
          <p:nvPr>
            <p:ph type="title"/>
          </p:nvPr>
        </p:nvSpPr>
        <p:spPr>
          <a:xfrm>
            <a:off x="168721" y="39329"/>
            <a:ext cx="9720072" cy="1617013"/>
          </a:xfrm>
        </p:spPr>
        <p:txBody>
          <a:bodyPr/>
          <a:lstStyle/>
          <a:p>
            <a:r>
              <a:rPr lang="en-US" dirty="0"/>
              <a:t>TACTICS USED TO ACHIEVE TOP 5 ASR’S: </a:t>
            </a:r>
            <a:endParaRPr lang="en-IN" dirty="0"/>
          </a:p>
        </p:txBody>
      </p:sp>
      <p:sp>
        <p:nvSpPr>
          <p:cNvPr id="3" name="Content Placeholder 2">
            <a:extLst>
              <a:ext uri="{FF2B5EF4-FFF2-40B4-BE49-F238E27FC236}">
                <a16:creationId xmlns:a16="http://schemas.microsoft.com/office/drawing/2014/main" id="{40BAB7D5-0480-C659-2995-D235CBC5C4DE}"/>
              </a:ext>
            </a:extLst>
          </p:cNvPr>
          <p:cNvSpPr>
            <a:spLocks noGrp="1"/>
          </p:cNvSpPr>
          <p:nvPr>
            <p:ph idx="1"/>
          </p:nvPr>
        </p:nvSpPr>
        <p:spPr>
          <a:xfrm>
            <a:off x="168721" y="1779637"/>
            <a:ext cx="11661057" cy="5525729"/>
          </a:xfrm>
        </p:spPr>
        <p:txBody>
          <a:bodyPr/>
          <a:lstStyle/>
          <a:p>
            <a:pPr algn="l">
              <a:buFont typeface="+mj-lt"/>
              <a:buAutoNum type="arabicPeriod"/>
            </a:pPr>
            <a:r>
              <a:rPr lang="en-US" b="1" dirty="0">
                <a:solidFill>
                  <a:srgbClr val="1F1F1F"/>
                </a:solidFill>
                <a:latin typeface="Google Sans"/>
              </a:rPr>
              <a:t>A</a:t>
            </a:r>
            <a:r>
              <a:rPr lang="en-US" b="1" i="0" dirty="0">
                <a:solidFill>
                  <a:srgbClr val="1F1F1F"/>
                </a:solidFill>
                <a:effectLst/>
                <a:latin typeface="Google Sans"/>
              </a:rPr>
              <a:t>vailability :</a:t>
            </a:r>
            <a:endParaRPr lang="en-US" b="0" i="0" dirty="0">
              <a:solidFill>
                <a:srgbClr val="1F1F1F"/>
              </a:solidFill>
              <a:effectLst/>
              <a:latin typeface="Google Sans"/>
            </a:endParaRPr>
          </a:p>
          <a:p>
            <a:pPr marL="742950" lvl="1" indent="-285750" algn="l">
              <a:lnSpc>
                <a:spcPct val="150000"/>
              </a:lnSpc>
              <a:buFont typeface="Wingdings" panose="05000000000000000000" pitchFamily="2" charset="2"/>
              <a:buChar char="Ø"/>
            </a:pPr>
            <a:r>
              <a:rPr lang="en-US" b="0" i="0" dirty="0">
                <a:solidFill>
                  <a:srgbClr val="1F1F1F"/>
                </a:solidFill>
                <a:effectLst/>
                <a:latin typeface="Google Sans"/>
              </a:rPr>
              <a:t>Use a distributed architecture with load balancing and caching.</a:t>
            </a:r>
          </a:p>
          <a:p>
            <a:pPr marL="742950" lvl="1" indent="-285750" algn="l">
              <a:lnSpc>
                <a:spcPct val="150000"/>
              </a:lnSpc>
              <a:buFont typeface="Wingdings" panose="05000000000000000000" pitchFamily="2" charset="2"/>
              <a:buChar char="Ø"/>
            </a:pPr>
            <a:r>
              <a:rPr lang="en-US" b="0" i="0" dirty="0">
                <a:solidFill>
                  <a:srgbClr val="1F1F1F"/>
                </a:solidFill>
                <a:effectLst/>
                <a:latin typeface="Google Sans"/>
              </a:rPr>
              <a:t>Implement horizontal scaling to add more servers as needed.</a:t>
            </a:r>
          </a:p>
          <a:p>
            <a:pPr marL="742950" lvl="1" indent="-285750" algn="l">
              <a:lnSpc>
                <a:spcPct val="150000"/>
              </a:lnSpc>
              <a:buFont typeface="Wingdings" panose="05000000000000000000" pitchFamily="2" charset="2"/>
              <a:buChar char="Ø"/>
            </a:pPr>
            <a:r>
              <a:rPr lang="en-US" b="0" i="0" dirty="0">
                <a:solidFill>
                  <a:srgbClr val="1F1F1F"/>
                </a:solidFill>
                <a:effectLst/>
                <a:latin typeface="Google Sans"/>
              </a:rPr>
              <a:t>Utilize cloud computing platforms for elastic scaling.</a:t>
            </a:r>
          </a:p>
          <a:p>
            <a:pPr algn="l">
              <a:buFont typeface="+mj-lt"/>
              <a:buAutoNum type="arabicPeriod"/>
            </a:pPr>
            <a:r>
              <a:rPr lang="en-US" b="1" i="0" dirty="0">
                <a:solidFill>
                  <a:srgbClr val="1F1F1F"/>
                </a:solidFill>
                <a:effectLst/>
                <a:latin typeface="Google Sans"/>
              </a:rPr>
              <a:t>Secure transactions:</a:t>
            </a:r>
            <a:endParaRPr lang="en-US" b="0" i="0" dirty="0">
              <a:solidFill>
                <a:srgbClr val="1F1F1F"/>
              </a:solidFill>
              <a:effectLst/>
              <a:latin typeface="Google Sans"/>
            </a:endParaRPr>
          </a:p>
          <a:p>
            <a:pPr marL="742950" lvl="1" indent="-285750" algn="l">
              <a:lnSpc>
                <a:spcPct val="150000"/>
              </a:lnSpc>
              <a:buFont typeface="Wingdings" panose="05000000000000000000" pitchFamily="2" charset="2"/>
              <a:buChar char="Ø"/>
            </a:pPr>
            <a:r>
              <a:rPr lang="en-US" b="0" i="0" dirty="0">
                <a:solidFill>
                  <a:srgbClr val="1F1F1F"/>
                </a:solidFill>
                <a:effectLst/>
                <a:latin typeface="Google Sans"/>
              </a:rPr>
              <a:t>Use HTTPS for secure communication.</a:t>
            </a:r>
          </a:p>
          <a:p>
            <a:pPr marL="742950" lvl="1" indent="-285750" algn="l">
              <a:lnSpc>
                <a:spcPct val="150000"/>
              </a:lnSpc>
              <a:buFont typeface="Wingdings" panose="05000000000000000000" pitchFamily="2" charset="2"/>
              <a:buChar char="Ø"/>
            </a:pPr>
            <a:r>
              <a:rPr lang="en-US" b="0" i="0" dirty="0">
                <a:solidFill>
                  <a:srgbClr val="1F1F1F"/>
                </a:solidFill>
                <a:effectLst/>
                <a:latin typeface="Google Sans"/>
              </a:rPr>
              <a:t>Employ strong encryption for data storage and transmission.</a:t>
            </a:r>
          </a:p>
          <a:p>
            <a:pPr marL="742950" lvl="1" indent="-285750" algn="l">
              <a:lnSpc>
                <a:spcPct val="150000"/>
              </a:lnSpc>
              <a:buFont typeface="Wingdings" panose="05000000000000000000" pitchFamily="2" charset="2"/>
              <a:buChar char="Ø"/>
            </a:pPr>
            <a:r>
              <a:rPr lang="en-US" b="0" i="0" dirty="0">
                <a:solidFill>
                  <a:srgbClr val="1F1F1F"/>
                </a:solidFill>
                <a:effectLst/>
                <a:latin typeface="Google Sans"/>
              </a:rPr>
              <a:t>Implement tokenization for sensitive payment information.</a:t>
            </a:r>
          </a:p>
          <a:p>
            <a:pPr marL="742950" lvl="1" indent="-285750" algn="l">
              <a:lnSpc>
                <a:spcPct val="150000"/>
              </a:lnSpc>
              <a:buFont typeface="Wingdings" panose="05000000000000000000" pitchFamily="2" charset="2"/>
              <a:buChar char="Ø"/>
            </a:pPr>
            <a:r>
              <a:rPr lang="en-US" b="0" i="0" dirty="0">
                <a:solidFill>
                  <a:srgbClr val="1F1F1F"/>
                </a:solidFill>
                <a:effectLst/>
                <a:latin typeface="Google Sans"/>
              </a:rPr>
              <a:t>Regularly conduct security audits and penetration testing.</a:t>
            </a:r>
          </a:p>
          <a:p>
            <a:endParaRPr lang="en-IN" dirty="0"/>
          </a:p>
        </p:txBody>
      </p:sp>
    </p:spTree>
    <p:extLst>
      <p:ext uri="{BB962C8B-B14F-4D97-AF65-F5344CB8AC3E}">
        <p14:creationId xmlns:p14="http://schemas.microsoft.com/office/powerpoint/2010/main" val="265276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A21A9-7665-B955-3E95-68B519679F3B}"/>
              </a:ext>
            </a:extLst>
          </p:cNvPr>
          <p:cNvSpPr>
            <a:spLocks noGrp="1"/>
          </p:cNvSpPr>
          <p:nvPr>
            <p:ph idx="1"/>
          </p:nvPr>
        </p:nvSpPr>
        <p:spPr>
          <a:xfrm>
            <a:off x="88490" y="304800"/>
            <a:ext cx="11946194" cy="6459794"/>
          </a:xfrm>
        </p:spPr>
        <p:txBody>
          <a:bodyPr/>
          <a:lstStyle/>
          <a:p>
            <a:r>
              <a:rPr lang="en-US" dirty="0"/>
              <a:t>3. </a:t>
            </a:r>
            <a:r>
              <a:rPr lang="en-US" sz="2400" b="1" dirty="0"/>
              <a:t>Usability</a:t>
            </a:r>
          </a:p>
          <a:p>
            <a:pPr>
              <a:buFont typeface="Wingdings" panose="05000000000000000000" pitchFamily="2" charset="2"/>
              <a:buChar char="v"/>
            </a:pPr>
            <a:r>
              <a:rPr lang="en-US" dirty="0"/>
              <a:t> User satisfaction is achieved by, </a:t>
            </a:r>
          </a:p>
          <a:p>
            <a:pPr>
              <a:buFont typeface="Wingdings" panose="05000000000000000000" pitchFamily="2" charset="2"/>
              <a:buChar char="Ø"/>
            </a:pPr>
            <a:r>
              <a:rPr lang="en-US" dirty="0"/>
              <a:t> Making the system browser agnostic. </a:t>
            </a:r>
          </a:p>
          <a:p>
            <a:pPr>
              <a:buFont typeface="Wingdings" panose="05000000000000000000" pitchFamily="2" charset="2"/>
              <a:buChar char="Ø"/>
            </a:pPr>
            <a:r>
              <a:rPr lang="en-US" dirty="0"/>
              <a:t> Ensuring the page load time is less and a loader is displayed to inform the user about any background processes in the user interface.</a:t>
            </a:r>
          </a:p>
          <a:p>
            <a:endParaRPr lang="en-US" dirty="0"/>
          </a:p>
          <a:p>
            <a:pPr marL="0" indent="0">
              <a:buNone/>
            </a:pPr>
            <a:r>
              <a:rPr lang="en-US" dirty="0"/>
              <a:t>4. </a:t>
            </a:r>
            <a:r>
              <a:rPr lang="en-US" b="1" dirty="0"/>
              <a:t>Performance</a:t>
            </a:r>
          </a:p>
          <a:p>
            <a:pPr>
              <a:buFont typeface="Wingdings" panose="05000000000000000000" pitchFamily="2" charset="2"/>
              <a:buChar char="Ø"/>
            </a:pPr>
            <a:r>
              <a:rPr lang="en-US" dirty="0"/>
              <a:t>  The response time of the Api call is optimized as much as possible with an average of &lt;0.5 sec</a:t>
            </a:r>
          </a:p>
          <a:p>
            <a:endParaRPr lang="en-US" dirty="0"/>
          </a:p>
          <a:p>
            <a:r>
              <a:rPr lang="en-US" dirty="0"/>
              <a:t>5.</a:t>
            </a:r>
            <a:r>
              <a:rPr lang="en-US" b="1" dirty="0"/>
              <a:t>Modifiability</a:t>
            </a:r>
          </a:p>
          <a:p>
            <a:pPr>
              <a:buFont typeface="Wingdings" panose="05000000000000000000" pitchFamily="2" charset="2"/>
              <a:buChar char="Ø"/>
            </a:pPr>
            <a:r>
              <a:rPr lang="en-US" dirty="0"/>
              <a:t> The system is modularly decomposed to make sure that it can be modified easily.</a:t>
            </a:r>
          </a:p>
          <a:p>
            <a:endParaRPr lang="en-IN" dirty="0"/>
          </a:p>
        </p:txBody>
      </p:sp>
    </p:spTree>
    <p:extLst>
      <p:ext uri="{BB962C8B-B14F-4D97-AF65-F5344CB8AC3E}">
        <p14:creationId xmlns:p14="http://schemas.microsoft.com/office/powerpoint/2010/main" val="2233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35B8-E6B7-B570-89A2-43E91A2BA47A}"/>
              </a:ext>
            </a:extLst>
          </p:cNvPr>
          <p:cNvSpPr>
            <a:spLocks noGrp="1"/>
          </p:cNvSpPr>
          <p:nvPr>
            <p:ph type="title"/>
          </p:nvPr>
        </p:nvSpPr>
        <p:spPr>
          <a:xfrm>
            <a:off x="0" y="-201168"/>
            <a:ext cx="9720072" cy="1361374"/>
          </a:xfrm>
        </p:spPr>
        <p:txBody>
          <a:bodyPr/>
          <a:lstStyle/>
          <a:p>
            <a:r>
              <a:rPr lang="en-IN" dirty="0"/>
              <a:t>CONTEXT DIAGRAM:</a:t>
            </a:r>
          </a:p>
        </p:txBody>
      </p:sp>
      <p:pic>
        <p:nvPicPr>
          <p:cNvPr id="9" name="Content Placeholder 8">
            <a:extLst>
              <a:ext uri="{FF2B5EF4-FFF2-40B4-BE49-F238E27FC236}">
                <a16:creationId xmlns:a16="http://schemas.microsoft.com/office/drawing/2014/main" id="{7A9FC3AB-AB08-8457-1DE1-9EE1A1B059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40" y="833120"/>
            <a:ext cx="10312399" cy="5811520"/>
          </a:xfrm>
        </p:spPr>
      </p:pic>
    </p:spTree>
    <p:extLst>
      <p:ext uri="{BB962C8B-B14F-4D97-AF65-F5344CB8AC3E}">
        <p14:creationId xmlns:p14="http://schemas.microsoft.com/office/powerpoint/2010/main" val="165650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C793-8C2B-16BB-FC52-57DAAA751DFE}"/>
              </a:ext>
            </a:extLst>
          </p:cNvPr>
          <p:cNvSpPr>
            <a:spLocks noGrp="1"/>
          </p:cNvSpPr>
          <p:nvPr>
            <p:ph type="title"/>
          </p:nvPr>
        </p:nvSpPr>
        <p:spPr>
          <a:xfrm>
            <a:off x="0" y="-201168"/>
            <a:ext cx="9720072" cy="1499616"/>
          </a:xfrm>
        </p:spPr>
        <p:txBody>
          <a:bodyPr/>
          <a:lstStyle/>
          <a:p>
            <a:r>
              <a:rPr lang="en-IN" dirty="0"/>
              <a:t>MODULE DECOMPOSITION DIAGRAM:</a:t>
            </a:r>
          </a:p>
        </p:txBody>
      </p:sp>
      <p:pic>
        <p:nvPicPr>
          <p:cNvPr id="13" name="Content Placeholder 12">
            <a:extLst>
              <a:ext uri="{FF2B5EF4-FFF2-40B4-BE49-F238E27FC236}">
                <a16:creationId xmlns:a16="http://schemas.microsoft.com/office/drawing/2014/main" id="{4198DAEB-D6ED-E7DD-1C4A-F6BB77E045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50" y="873760"/>
            <a:ext cx="11473276" cy="5984240"/>
          </a:xfrm>
        </p:spPr>
      </p:pic>
    </p:spTree>
    <p:extLst>
      <p:ext uri="{BB962C8B-B14F-4D97-AF65-F5344CB8AC3E}">
        <p14:creationId xmlns:p14="http://schemas.microsoft.com/office/powerpoint/2010/main" val="2553706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1180</TotalTime>
  <Words>872</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Google Sans</vt:lpstr>
      <vt:lpstr>Tw Cen MT</vt:lpstr>
      <vt:lpstr>Tw Cen MT Condensed</vt:lpstr>
      <vt:lpstr>Wingdings</vt:lpstr>
      <vt:lpstr>Wingdings 3</vt:lpstr>
      <vt:lpstr>Integral</vt:lpstr>
      <vt:lpstr>    Opti Freight Application</vt:lpstr>
      <vt:lpstr>PURPOSE OF THE SYSTEM</vt:lpstr>
      <vt:lpstr>KEY REQUIREMENTS :</vt:lpstr>
      <vt:lpstr>NON-FUNCTIONAL REQUIREMENT :</vt:lpstr>
      <vt:lpstr>UTILITY TREE :</vt:lpstr>
      <vt:lpstr>TACTICS USED TO ACHIEVE TOP 5 ASR’S: </vt:lpstr>
      <vt:lpstr>PowerPoint Presentation</vt:lpstr>
      <vt:lpstr>CONTEXT DIAGRAM:</vt:lpstr>
      <vt:lpstr>MODULE DECOMPOSITION DIAGRAM:</vt:lpstr>
      <vt:lpstr>Component connection diagram:</vt:lpstr>
      <vt:lpstr>DEPLOYMENT DIAGRAM :</vt:lpstr>
      <vt:lpstr>DEPLOYMENT DIAGRAM:</vt:lpstr>
      <vt:lpstr>HOW SYSTEM WORKS?</vt:lpstr>
      <vt:lpstr>some of the benefits of using the Opti Freight APPLICATION:</vt:lpstr>
      <vt:lpstr>KEY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 Freight Application</dc:title>
  <dc:creator>Nikhil Nimmana</dc:creator>
  <cp:lastModifiedBy>Nikhil Nimmana</cp:lastModifiedBy>
  <cp:revision>2</cp:revision>
  <dcterms:created xsi:type="dcterms:W3CDTF">2024-02-24T05:47:00Z</dcterms:created>
  <dcterms:modified xsi:type="dcterms:W3CDTF">2024-02-26T11:40:59Z</dcterms:modified>
</cp:coreProperties>
</file>