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  <p:sldMasterId id="2147483756" r:id="rId5"/>
    <p:sldMasterId id="2147483810" r:id="rId6"/>
  </p:sldMasterIdLst>
  <p:notesMasterIdLst>
    <p:notesMasterId r:id="rId19"/>
  </p:notesMasterIdLst>
  <p:sldIdLst>
    <p:sldId id="256" r:id="rId7"/>
    <p:sldId id="257" r:id="rId8"/>
    <p:sldId id="317" r:id="rId9"/>
    <p:sldId id="312" r:id="rId10"/>
    <p:sldId id="318" r:id="rId11"/>
    <p:sldId id="313" r:id="rId12"/>
    <p:sldId id="302" r:id="rId13"/>
    <p:sldId id="306" r:id="rId14"/>
    <p:sldId id="319" r:id="rId15"/>
    <p:sldId id="320" r:id="rId16"/>
    <p:sldId id="308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Instructions" id="{598F5803-9E47-43B0-AEF2-6DF4F6BE71A4}">
          <p14:sldIdLst>
            <p14:sldId id="256"/>
            <p14:sldId id="257"/>
            <p14:sldId id="317"/>
            <p14:sldId id="312"/>
            <p14:sldId id="318"/>
            <p14:sldId id="313"/>
            <p14:sldId id="302"/>
            <p14:sldId id="306"/>
            <p14:sldId id="319"/>
            <p14:sldId id="320"/>
            <p14:sldId id="308"/>
            <p14:sldId id="314"/>
          </p14:sldIdLst>
        </p14:section>
        <p14:section name="Slide Examples" id="{F3C9FF88-CE67-42A4-ADD1-1C5E7DDC1399}">
          <p14:sldIdLst/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7B1EF-DBD8-44E6-8939-324C5620BB3B}" v="36" vWet="40" dt="2023-09-29T06:30:48.787"/>
    <p1510:client id="{73EA0301-7E23-43D2-9474-B44358A35837}" v="729" dt="2023-09-29T10:50:26.137"/>
    <p1510:client id="{F425B144-64D8-4378-B777-FE7017E76028}" v="31" vWet="33" dt="2023-09-29T08:37:26.085"/>
    <p1510:client id="{F669BFF1-E64C-4367-8430-0912CCCFBEDD}" v="1" dt="2023-09-29T06:30:57.994"/>
  </p1510:revLst>
</p1510:revInfo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Quote reference name</a:t>
            </a:r>
          </a:p>
          <a:p>
            <a:pPr lvl="1"/>
            <a:r>
              <a:rPr lang="en-US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Big statement slide/ quote. Text highlight is applied manually. Delete quotation marks if statement slide.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Big statement slide/ quote. Text highlight is applied manually. </a:t>
            </a:r>
            <a:r>
              <a:rPr lang="en-GB" sz="540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Quote reference name</a:t>
            </a:r>
          </a:p>
          <a:p>
            <a:pPr lvl="1"/>
            <a:r>
              <a:rPr lang="en-US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media</a:t>
            </a:r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  <a:p>
            <a:r>
              <a:rPr lang="en-GB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Big statement slide/ quote. Text highlight is applied manually. </a:t>
            </a:r>
            <a:r>
              <a:rPr lang="en-GB" sz="540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Quote reference name</a:t>
            </a:r>
          </a:p>
          <a:p>
            <a:pPr lvl="1"/>
            <a:r>
              <a:rPr lang="en-US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media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3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4023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474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40672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6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788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577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5377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Quote reference name</a:t>
            </a:r>
          </a:p>
          <a:p>
            <a:pPr lvl="1"/>
            <a:r>
              <a:rPr lang="en-US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Big statement slide/ quote. Text highlight is applied manually. Delete quotation marks if statement slide.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r>
              <a:rPr lang="en-US"/>
              <a:t>Click icon to add media</a:t>
            </a:r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33207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  <a:p>
            <a:r>
              <a:rPr lang="en-GB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Big statement slide/ quote. Text highlight is applied manually. </a:t>
            </a:r>
            <a:r>
              <a:rPr lang="en-GB" sz="540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Quote reference name</a:t>
            </a:r>
          </a:p>
          <a:p>
            <a:pPr lvl="1"/>
            <a:r>
              <a:rPr lang="en-US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  <a:p>
            <a:r>
              <a:rPr lang="en-GB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Presentation title goes here</a:t>
            </a:r>
          </a:p>
          <a:p>
            <a:pPr lvl="1"/>
            <a:r>
              <a:rPr lang="en-US"/>
              <a:t>Presentation subtitle goes here</a:t>
            </a:r>
          </a:p>
          <a:p>
            <a:pPr lvl="2"/>
            <a:r>
              <a:rPr lang="en-US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/>
              <a:t>Agenda item</a:t>
            </a:r>
          </a:p>
          <a:p>
            <a:pPr lvl="1"/>
            <a:r>
              <a:rPr lang="en-US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  <p:sldLayoutId id="2147483652" r:id="rId26"/>
    <p:sldLayoutId id="2147483653" r:id="rId27"/>
    <p:sldLayoutId id="2147483657" r:id="rId28"/>
    <p:sldLayoutId id="2147483661" r:id="rId29"/>
    <p:sldLayoutId id="2147483665" r:id="rId30"/>
    <p:sldLayoutId id="2147483669" r:id="rId31"/>
    <p:sldLayoutId id="2147483673" r:id="rId32"/>
    <p:sldLayoutId id="2147483677" r:id="rId33"/>
    <p:sldLayoutId id="2147483682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865" r:id="rId40"/>
    <p:sldLayoutId id="2147483698" r:id="rId41"/>
    <p:sldLayoutId id="2147483878" r:id="rId42"/>
    <p:sldLayoutId id="2147483879" r:id="rId43"/>
    <p:sldLayoutId id="2147483881" r:id="rId44"/>
    <p:sldLayoutId id="2147483882" r:id="rId45"/>
    <p:sldLayoutId id="2147483883" r:id="rId46"/>
    <p:sldLayoutId id="2147483884" r:id="rId47"/>
    <p:sldLayoutId id="2147483886" r:id="rId48"/>
    <p:sldLayoutId id="2147483892" r:id="rId49"/>
    <p:sldLayoutId id="2147483893" r:id="rId50"/>
    <p:sldLayoutId id="2147483894" r:id="rId51"/>
    <p:sldLayoutId id="2147483895" r:id="rId52"/>
    <p:sldLayoutId id="2147483896" r:id="rId53"/>
    <p:sldLayoutId id="2147483899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A69521-61D9-C417-B3B9-F661971B4D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7" y="1582341"/>
            <a:ext cx="8199437" cy="1051057"/>
          </a:xfrm>
        </p:spPr>
        <p:txBody>
          <a:bodyPr/>
          <a:lstStyle/>
          <a:p>
            <a:r>
              <a:rPr lang="en-AU" dirty="0">
                <a:latin typeface="+mn-lt"/>
              </a:rPr>
              <a:t>CASE STUDY :</a:t>
            </a:r>
          </a:p>
          <a:p>
            <a:r>
              <a:rPr lang="en-AU" dirty="0">
                <a:latin typeface="+mn-lt"/>
              </a:rPr>
              <a:t>DATA ENGINEERING SERVICES FOR TSP.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2A7C8-1D4E-7202-F98E-28ABEA227564}"/>
              </a:ext>
            </a:extLst>
          </p:cNvPr>
          <p:cNvSpPr txBox="1"/>
          <p:nvPr/>
        </p:nvSpPr>
        <p:spPr>
          <a:xfrm>
            <a:off x="8486775" y="3638550"/>
            <a:ext cx="2771775" cy="1307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dirty="0"/>
              <a:t>Team 1[Learners ]</a:t>
            </a:r>
          </a:p>
          <a:p>
            <a:pPr algn="l">
              <a:lnSpc>
                <a:spcPct val="120000"/>
              </a:lnSpc>
            </a:pPr>
            <a:r>
              <a:rPr lang="en-AU" dirty="0"/>
              <a:t>Adarsh T D</a:t>
            </a:r>
          </a:p>
          <a:p>
            <a:pPr algn="l">
              <a:lnSpc>
                <a:spcPct val="120000"/>
              </a:lnSpc>
            </a:pPr>
            <a:r>
              <a:rPr lang="en-AU" dirty="0"/>
              <a:t>Nikhil Srivastava</a:t>
            </a:r>
          </a:p>
          <a:p>
            <a:pPr algn="l">
              <a:lnSpc>
                <a:spcPct val="120000"/>
              </a:lnSpc>
            </a:pPr>
            <a:r>
              <a:rPr lang="en-AU" dirty="0"/>
              <a:t>Rode Yashawini Ramesh</a:t>
            </a:r>
          </a:p>
        </p:txBody>
      </p:sp>
    </p:spTree>
    <p:extLst>
      <p:ext uri="{BB962C8B-B14F-4D97-AF65-F5344CB8AC3E}">
        <p14:creationId xmlns:p14="http://schemas.microsoft.com/office/powerpoint/2010/main" val="402899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7C87A2-DADF-7FDD-6E23-C896BECDBDA2}"/>
              </a:ext>
            </a:extLst>
          </p:cNvPr>
          <p:cNvSpPr txBox="1"/>
          <p:nvPr/>
        </p:nvSpPr>
        <p:spPr>
          <a:xfrm>
            <a:off x="514350" y="447675"/>
            <a:ext cx="4876800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4000" dirty="0">
                <a:solidFill>
                  <a:schemeClr val="bg1"/>
                </a:solidFill>
              </a:rPr>
              <a:t>LEARNING OUTCOMES: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C3BAE-CB2B-3F0A-59BE-8662C4E81568}"/>
              </a:ext>
            </a:extLst>
          </p:cNvPr>
          <p:cNvSpPr txBox="1"/>
          <p:nvPr/>
        </p:nvSpPr>
        <p:spPr>
          <a:xfrm>
            <a:off x="1309687" y="1456793"/>
            <a:ext cx="8162925" cy="3246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Data Proficiency, Cleaning, Transformation, ETL.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Data Pipeline Development.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Visualization and Reporting.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Collaboration Skills.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Cross-Functional Knowledge about roles and responsibilities.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 Efficient Workflow</a:t>
            </a:r>
          </a:p>
        </p:txBody>
      </p:sp>
    </p:spTree>
    <p:extLst>
      <p:ext uri="{BB962C8B-B14F-4D97-AF65-F5344CB8AC3E}">
        <p14:creationId xmlns:p14="http://schemas.microsoft.com/office/powerpoint/2010/main" val="41596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sign with a thank you cut out of it&#10;&#10;Description automatically generated">
            <a:extLst>
              <a:ext uri="{FF2B5EF4-FFF2-40B4-BE49-F238E27FC236}">
                <a16:creationId xmlns:a16="http://schemas.microsoft.com/office/drawing/2014/main" id="{F4A8149D-EB1B-F704-849C-FDA96E0F4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42" y="2356448"/>
            <a:ext cx="7570358" cy="42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4854C-D7FF-3B69-E804-1139F8701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A blue question mark and black text">
            <a:extLst>
              <a:ext uri="{FF2B5EF4-FFF2-40B4-BE49-F238E27FC236}">
                <a16:creationId xmlns:a16="http://schemas.microsoft.com/office/drawing/2014/main" id="{83B88D5E-1A85-88AB-46E7-03CB378E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641600"/>
            <a:ext cx="4938712" cy="24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8CAC4-B1F2-AEE3-F5E6-56C57A5BB0F7}"/>
              </a:ext>
            </a:extLst>
          </p:cNvPr>
          <p:cNvSpPr txBox="1">
            <a:spLocks/>
          </p:cNvSpPr>
          <p:nvPr/>
        </p:nvSpPr>
        <p:spPr>
          <a:xfrm>
            <a:off x="437616" y="1704998"/>
            <a:ext cx="5925083" cy="1051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000" kern="1200">
                <a:solidFill>
                  <a:srgbClr val="6CC8FE"/>
                </a:solidFill>
                <a:latin typeface="+mj-lt"/>
                <a:ea typeface="Telstra Text Medium" panose="020B0604040000000004" pitchFamily="34" charset="0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+mn-lt"/>
                <a:ea typeface="Telstra Display" panose="020B0504040000000004" pitchFamily="34" charset="0"/>
              </a:rPr>
              <a:t>UNDERSTANDING PROBLEM STATEMENT: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C593E-2E01-E879-33E2-7B3285271939}"/>
              </a:ext>
            </a:extLst>
          </p:cNvPr>
          <p:cNvSpPr txBox="1"/>
          <p:nvPr/>
        </p:nvSpPr>
        <p:spPr>
          <a:xfrm>
            <a:off x="1993557" y="7787482"/>
            <a:ext cx="8204886" cy="1312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dirty="0">
                <a:solidFill>
                  <a:schemeClr val="bg1"/>
                </a:solidFill>
              </a:rPr>
              <a:t>Requirements :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Generating monthly billing report from the previous month reports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Visualizations needs to be generated as dashboards containing bar charts and other graphs as appropriate for the metrics being presented</a:t>
            </a:r>
          </a:p>
        </p:txBody>
      </p:sp>
    </p:spTree>
    <p:extLst>
      <p:ext uri="{BB962C8B-B14F-4D97-AF65-F5344CB8AC3E}">
        <p14:creationId xmlns:p14="http://schemas.microsoft.com/office/powerpoint/2010/main" val="34245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6C47-DBFB-EC25-739B-1718EF42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9" y="1795636"/>
            <a:ext cx="11495086" cy="2158732"/>
          </a:xfrm>
        </p:spPr>
        <p:txBody>
          <a:bodyPr/>
          <a:lstStyle/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b="0" i="0" u="none" strike="noStrike" dirty="0">
                <a:solidFill>
                  <a:srgbClr val="FFFFFF"/>
                </a:solidFill>
                <a:effectLst/>
              </a:rPr>
              <a:t> The dataset includes several types of data related to a telecom services provider.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b="0" i="0" u="none" strike="noStrike" baseline="0" dirty="0"/>
              <a:t>Generate a monthly billing report for the current month.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b="0" i="0" u="none" strike="noStrike" baseline="0" dirty="0"/>
              <a:t>Create visualizations and dashboards using network metrics and caller complaints data.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b="0" i="0" u="none" strike="noStrike" baseline="0" dirty="0"/>
              <a:t>Data cleaning, data integration, report generation, and visualization using azure services.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287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647F-0B35-F0C4-070B-7A1175A3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04" y="1909089"/>
            <a:ext cx="5384344" cy="1051057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+mn-lt"/>
              </a:rPr>
              <a:t>BUSINESS REQUIREMENTS: </a:t>
            </a:r>
          </a:p>
        </p:txBody>
      </p:sp>
    </p:spTree>
    <p:extLst>
      <p:ext uri="{BB962C8B-B14F-4D97-AF65-F5344CB8AC3E}">
        <p14:creationId xmlns:p14="http://schemas.microsoft.com/office/powerpoint/2010/main" val="2400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354-E41A-491A-A84F-8D6E54FA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47651"/>
            <a:ext cx="8343900" cy="944554"/>
          </a:xfrm>
        </p:spPr>
        <p:txBody>
          <a:bodyPr/>
          <a:lstStyle/>
          <a:p>
            <a:br>
              <a:rPr lang="en-AU" sz="2400" dirty="0">
                <a:solidFill>
                  <a:schemeClr val="bg1"/>
                </a:solidFill>
              </a:rPr>
            </a:br>
            <a:br>
              <a:rPr lang="en-AU" sz="2400" dirty="0">
                <a:solidFill>
                  <a:schemeClr val="bg1"/>
                </a:solidFill>
              </a:rPr>
            </a:b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77EDA-6FC5-2192-F670-5D014CAFEF03}"/>
              </a:ext>
            </a:extLst>
          </p:cNvPr>
          <p:cNvSpPr txBox="1"/>
          <p:nvPr/>
        </p:nvSpPr>
        <p:spPr>
          <a:xfrm>
            <a:off x="895350" y="1401754"/>
            <a:ext cx="8343900" cy="3072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Data Quality Assurance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Unified Billing Reports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Complaints Analysis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Network Performance Metrics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Data Storage and Accessibility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Data Integration and Processing Efficiency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bg1">
                    <a:lumMod val="95000"/>
                  </a:schemeClr>
                </a:solidFill>
              </a:rPr>
              <a:t>Billing Transparency</a:t>
            </a:r>
          </a:p>
        </p:txBody>
      </p:sp>
    </p:spTree>
    <p:extLst>
      <p:ext uri="{BB962C8B-B14F-4D97-AF65-F5344CB8AC3E}">
        <p14:creationId xmlns:p14="http://schemas.microsoft.com/office/powerpoint/2010/main" val="30860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DFFE-164B-8CBE-C179-C923BA76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78" y="1815927"/>
            <a:ext cx="7362672" cy="2097497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+mn-lt"/>
              </a:rPr>
              <a:t>PROPOSED </a:t>
            </a:r>
            <a:br>
              <a:rPr lang="en-AU" dirty="0">
                <a:solidFill>
                  <a:schemeClr val="bg1"/>
                </a:solidFill>
                <a:latin typeface="+mn-lt"/>
              </a:rPr>
            </a:br>
            <a:r>
              <a:rPr lang="en-AU" dirty="0">
                <a:solidFill>
                  <a:schemeClr val="bg1"/>
                </a:solidFill>
                <a:latin typeface="+mn-lt"/>
              </a:rPr>
              <a:t>SOLUTION:</a:t>
            </a:r>
            <a:br>
              <a:rPr lang="en-AU" dirty="0">
                <a:solidFill>
                  <a:schemeClr val="bg1"/>
                </a:solidFill>
                <a:latin typeface="+mn-lt"/>
              </a:rPr>
            </a:br>
            <a:br>
              <a:rPr lang="en-AU" dirty="0">
                <a:solidFill>
                  <a:schemeClr val="bg1"/>
                </a:solidFill>
                <a:latin typeface="+mn-lt"/>
              </a:rPr>
            </a:br>
            <a:r>
              <a:rPr lang="en-AU" b="0" i="0" dirty="0" err="1">
                <a:solidFill>
                  <a:srgbClr val="D1D5DB"/>
                </a:solidFill>
                <a:effectLst/>
                <a:latin typeface="Söhne"/>
              </a:rPr>
              <a:t>Madelain</a:t>
            </a:r>
            <a:r>
              <a:rPr lang="en-AU" b="0" i="0" dirty="0">
                <a:solidFill>
                  <a:srgbClr val="D1D5DB"/>
                </a:solidFill>
                <a:effectLst/>
                <a:latin typeface="Söhne"/>
              </a:rPr>
              <a:t> approach</a:t>
            </a:r>
            <a:endParaRPr lang="en-A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6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501FC-023B-9F75-9E97-4A6F61EB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1" y="946099"/>
            <a:ext cx="10459249" cy="576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C74D4-EAFE-96FC-2D69-A0D2EC6367C4}"/>
              </a:ext>
            </a:extLst>
          </p:cNvPr>
          <p:cNvSpPr txBox="1"/>
          <p:nvPr/>
        </p:nvSpPr>
        <p:spPr>
          <a:xfrm>
            <a:off x="266700" y="2630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+mn-lt"/>
              </a:rPr>
              <a:t>ARCHITECTURE FLOW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1387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ata warehouse">
            <a:extLst>
              <a:ext uri="{FF2B5EF4-FFF2-40B4-BE49-F238E27FC236}">
                <a16:creationId xmlns:a16="http://schemas.microsoft.com/office/drawing/2014/main" id="{1FA5301E-4F2C-5999-0D3D-7285C37FB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1457325"/>
            <a:ext cx="720566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E84E-5DB8-38AA-3918-54E93DF84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539" y="1140421"/>
            <a:ext cx="9132886" cy="1051057"/>
          </a:xfrm>
        </p:spPr>
        <p:txBody>
          <a:bodyPr/>
          <a:lstStyle/>
          <a:p>
            <a:r>
              <a:rPr lang="en-AU" dirty="0"/>
              <a:t>CHALLENGES FACED IN THE CASE STUDY: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82B3-F6A0-AB59-8745-A2F4168A5A30}"/>
              </a:ext>
            </a:extLst>
          </p:cNvPr>
          <p:cNvSpPr txBox="1"/>
          <p:nvPr/>
        </p:nvSpPr>
        <p:spPr>
          <a:xfrm>
            <a:off x="819150" y="2192206"/>
            <a:ext cx="9277350" cy="3800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b="0" i="0" dirty="0">
                <a:solidFill>
                  <a:schemeClr val="bg1"/>
                </a:solidFill>
                <a:effectLst/>
                <a:latin typeface="Söhne"/>
              </a:rPr>
              <a:t>Cleaning and pre-processing data to ensure quality.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b="0" i="0" dirty="0">
                <a:solidFill>
                  <a:schemeClr val="bg1"/>
                </a:solidFill>
                <a:effectLst/>
                <a:latin typeface="Söhne"/>
              </a:rPr>
              <a:t>Designing scalable solutions beyond our basic knowledge.</a:t>
            </a:r>
            <a:endParaRPr lang="en-AU" dirty="0">
              <a:solidFill>
                <a:schemeClr val="bg1"/>
              </a:solidFill>
              <a:latin typeface="Söhne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b="0" i="0" dirty="0">
                <a:solidFill>
                  <a:schemeClr val="bg1"/>
                </a:solidFill>
                <a:effectLst/>
                <a:latin typeface="Söhne"/>
              </a:rPr>
              <a:t>Choosing the right tools and technologies for a specific task.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AU" b="0" i="0" dirty="0">
                <a:solidFill>
                  <a:schemeClr val="bg1"/>
                </a:solidFill>
                <a:effectLst/>
                <a:latin typeface="Söhne"/>
              </a:rPr>
              <a:t>Maintaining data consistency across various services and pipelines.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AU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AU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AU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03BDE13CCC545A47A3059E6E411A5" ma:contentTypeVersion="16" ma:contentTypeDescription="Create a new document." ma:contentTypeScope="" ma:versionID="7da2b6ce034e4a1b2acaf1ceee30fbd1">
  <xsd:schema xmlns:xsd="http://www.w3.org/2001/XMLSchema" xmlns:xs="http://www.w3.org/2001/XMLSchema" xmlns:p="http://schemas.microsoft.com/office/2006/metadata/properties" xmlns:ns2="cc439602-6e20-438f-908b-bc2ab95209e2" xmlns:ns3="43083cff-2120-40b1-81ba-58c336f439e7" xmlns:ns4="c7b56d83-7d92-4d5e-8552-dd44030ff6cf" targetNamespace="http://schemas.microsoft.com/office/2006/metadata/properties" ma:root="true" ma:fieldsID="0ce7ead1404cc3d8cfebaf54c44085b3" ns2:_="" ns3:_="" ns4:_="">
    <xsd:import namespace="cc439602-6e20-438f-908b-bc2ab95209e2"/>
    <xsd:import namespace="43083cff-2120-40b1-81ba-58c336f439e7"/>
    <xsd:import namespace="c7b56d83-7d92-4d5e-8552-dd44030ff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39602-6e20-438f-908b-bc2ab9520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7780b6f-135f-46e7-9608-4a6f87a742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83cff-2120-40b1-81ba-58c336f439e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6d83-7d92-4d5e-8552-dd44030ff6c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51d5a4c5-f83b-44af-98ee-8a69fd858b95}" ma:internalName="TaxCatchAll" ma:showField="CatchAllData" ma:web="43083cff-2120-40b1-81ba-58c336f439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b56d83-7d92-4d5e-8552-dd44030ff6cf" xsi:nil="true"/>
    <lcf76f155ced4ddcb4097134ff3c332f xmlns="cc439602-6e20-438f-908b-bc2ab95209e2">
      <Terms xmlns="http://schemas.microsoft.com/office/infopath/2007/PartnerControls"/>
    </lcf76f155ced4ddcb4097134ff3c332f>
    <SharedWithUsers xmlns="43083cff-2120-40b1-81ba-58c336f439e7">
      <UserInfo>
        <DisplayName>Kolagad, Jyothi</DisplayName>
        <AccountId>699</AccountId>
        <AccountType/>
      </UserInfo>
      <UserInfo>
        <DisplayName>Thotakura, Priyanka</DisplayName>
        <AccountId>697</AccountId>
        <AccountType/>
      </UserInfo>
      <UserInfo>
        <DisplayName>Sikroria, Nihasha</DisplayName>
        <AccountId>643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C7A957-6F26-4F2B-8080-8A444184E9A1}">
  <ds:schemaRefs>
    <ds:schemaRef ds:uri="43083cff-2120-40b1-81ba-58c336f439e7"/>
    <ds:schemaRef ds:uri="c7b56d83-7d92-4d5e-8552-dd44030ff6cf"/>
    <ds:schemaRef ds:uri="cc439602-6e20-438f-908b-bc2ab95209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D6B619-1D33-4F48-8C0F-532B7CDA34A7}">
  <ds:schemaRefs>
    <ds:schemaRef ds:uri="43083cff-2120-40b1-81ba-58c336f439e7"/>
    <ds:schemaRef ds:uri="c7b56d83-7d92-4d5e-8552-dd44030ff6cf"/>
    <ds:schemaRef ds:uri="cc439602-6e20-438f-908b-bc2ab95209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pptcasestudy</Template>
  <TotalTime>281</TotalTime>
  <Words>222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Söhne</vt:lpstr>
      <vt:lpstr>Telstra Display</vt:lpstr>
      <vt:lpstr>Telstra Display Medium</vt:lpstr>
      <vt:lpstr>Telstra Text</vt:lpstr>
      <vt:lpstr>Telstra Text Medium</vt:lpstr>
      <vt:lpstr>Wingdings</vt:lpstr>
      <vt:lpstr>Telstra International 2023 Sky 60</vt:lpstr>
      <vt:lpstr>Telstra International 2023 Earth 60</vt:lpstr>
      <vt:lpstr>Telstra International 2023 Sand 40</vt:lpstr>
      <vt:lpstr>PowerPoint Presentation</vt:lpstr>
      <vt:lpstr>PowerPoint Presentation</vt:lpstr>
      <vt:lpstr>PowerPoint Presentation</vt:lpstr>
      <vt:lpstr>BUSINESS REQUIREMENTS: </vt:lpstr>
      <vt:lpstr>  </vt:lpstr>
      <vt:lpstr>PROPOSED  SOLUTION:  Madelain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Rode, Yashaswini Ramesh</dc:creator>
  <cp:lastModifiedBy>T D, Adarsh</cp:lastModifiedBy>
  <cp:revision>10</cp:revision>
  <dcterms:created xsi:type="dcterms:W3CDTF">2023-09-29T10:54:18Z</dcterms:created>
  <dcterms:modified xsi:type="dcterms:W3CDTF">2023-10-04T17:06:07Z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0x01010011C1431A1C4227409173EDD396A5317D</vt:lpwstr>
  </property>
  <property fmtid="{D5CDD505-2E9C-101B-9397-08002B2CF9AE}" pid="3" name="ClassificationContentMarkingFooterText">
    <vt:lpwstr>General</vt:lpwstr>
  </property>
  <property fmtid="{D5CDD505-2E9C-101B-9397-08002B2CF9AE}" pid="4" name="MediaServiceImageTags">
    <vt:lpwstr/>
  </property>
  <property fmtid="{D5CDD505-2E9C-101B-9397-08002B2CF9AE}" pid="5" name="ClassificationContentMarkingFooterLocations">
    <vt:lpwstr>Telstra International 2023 Sky 60:9\Telstra International 2023 Earth 60:9\Telstra International 2023 Sand 40:9</vt:lpwstr>
  </property>
</Properties>
</file>