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bookmarkIdSeed="2">
  <p:sldMasterIdLst>
    <p:sldMasterId id="2147483648" r:id="rId1"/>
  </p:sldMasterIdLst>
  <p:notesMasterIdLst>
    <p:notesMasterId r:id="rId49"/>
  </p:notesMasterIdLst>
  <p:sldIdLst>
    <p:sldId id="309" r:id="rId2"/>
    <p:sldId id="441" r:id="rId3"/>
    <p:sldId id="451" r:id="rId4"/>
    <p:sldId id="398" r:id="rId5"/>
    <p:sldId id="399" r:id="rId6"/>
    <p:sldId id="413" r:id="rId7"/>
    <p:sldId id="416" r:id="rId8"/>
    <p:sldId id="415" r:id="rId9"/>
    <p:sldId id="452" r:id="rId10"/>
    <p:sldId id="453" r:id="rId11"/>
    <p:sldId id="396" r:id="rId12"/>
    <p:sldId id="454" r:id="rId13"/>
    <p:sldId id="455" r:id="rId14"/>
    <p:sldId id="456" r:id="rId15"/>
    <p:sldId id="457" r:id="rId16"/>
    <p:sldId id="458" r:id="rId17"/>
    <p:sldId id="459" r:id="rId18"/>
    <p:sldId id="460" r:id="rId19"/>
    <p:sldId id="461" r:id="rId20"/>
    <p:sldId id="463" r:id="rId21"/>
    <p:sldId id="462" r:id="rId22"/>
    <p:sldId id="464" r:id="rId23"/>
    <p:sldId id="465" r:id="rId24"/>
    <p:sldId id="466" r:id="rId25"/>
    <p:sldId id="467" r:id="rId26"/>
    <p:sldId id="471" r:id="rId27"/>
    <p:sldId id="468" r:id="rId28"/>
    <p:sldId id="469" r:id="rId29"/>
    <p:sldId id="470" r:id="rId30"/>
    <p:sldId id="479" r:id="rId31"/>
    <p:sldId id="476" r:id="rId32"/>
    <p:sldId id="478" r:id="rId33"/>
    <p:sldId id="480" r:id="rId34"/>
    <p:sldId id="477" r:id="rId35"/>
    <p:sldId id="481" r:id="rId36"/>
    <p:sldId id="482" r:id="rId37"/>
    <p:sldId id="472" r:id="rId38"/>
    <p:sldId id="473" r:id="rId39"/>
    <p:sldId id="633" r:id="rId40"/>
    <p:sldId id="634" r:id="rId41"/>
    <p:sldId id="603" r:id="rId42"/>
    <p:sldId id="635" r:id="rId43"/>
    <p:sldId id="636" r:id="rId44"/>
    <p:sldId id="630" r:id="rId45"/>
    <p:sldId id="632" r:id="rId46"/>
    <p:sldId id="629" r:id="rId47"/>
    <p:sldId id="493" r:id="rId48"/>
  </p:sldIdLst>
  <p:sldSz cx="12192000" cy="6858000"/>
  <p:notesSz cx="6858000" cy="9144000"/>
  <p:embeddedFontLst>
    <p:embeddedFont>
      <p:font typeface="Consolas" panose="020B0609020204030204" pitchFamily="49" charset="0"/>
      <p:regular r:id="rId50"/>
      <p:bold r:id="rId51"/>
      <p:italic r:id="rId52"/>
      <p:boldItalic r:id="rId53"/>
    </p:embeddedFont>
    <p:embeddedFont>
      <p:font typeface="Roboto Condensed" panose="02000000000000000000" pitchFamily="2" charset="0"/>
      <p:regular r:id="rId54"/>
      <p:bold r:id="rId55"/>
      <p:italic r:id="rId56"/>
      <p:boldItalic r:id="rId57"/>
    </p:embeddedFont>
    <p:embeddedFont>
      <p:font typeface="Roboto Condensed Light" panose="02000000000000000000" pitchFamily="2" charset="0"/>
      <p:regular r:id="rId58"/>
      <p:italic r:id="rId59"/>
    </p:embeddedFont>
    <p:embeddedFont>
      <p:font typeface="Wingdings 2" panose="05020102010507070707" pitchFamily="18" charset="2"/>
      <p:regular r:id="rId60"/>
    </p:embeddedFont>
    <p:embeddedFont>
      <p:font typeface="Wingdings 3" panose="05040102010807070707" pitchFamily="18" charset="2"/>
      <p:regular r:id="rId6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0E4F"/>
    <a:srgbClr val="F54337"/>
    <a:srgbClr val="FA6060"/>
    <a:srgbClr val="301B92"/>
    <a:srgbClr val="673BB7"/>
    <a:srgbClr val="607D8B"/>
    <a:srgbClr val="ED524F"/>
    <a:srgbClr val="B71B1C"/>
    <a:srgbClr val="D81A60"/>
    <a:srgbClr val="EA1E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75" autoAdjust="0"/>
    <p:restoredTop sz="94660"/>
  </p:normalViewPr>
  <p:slideViewPr>
    <p:cSldViewPr snapToGrid="0">
      <p:cViewPr varScale="1">
        <p:scale>
          <a:sx n="82" d="100"/>
          <a:sy n="82" d="100"/>
        </p:scale>
        <p:origin x="792" y="72"/>
      </p:cViewPr>
      <p:guideLst/>
    </p:cSldViewPr>
  </p:slideViewPr>
  <p:notesTextViewPr>
    <p:cViewPr>
      <p:scale>
        <a:sx n="1" d="1"/>
        <a:sy n="1" d="1"/>
      </p:scale>
      <p:origin x="0" y="0"/>
    </p:cViewPr>
  </p:notesTextViewPr>
  <p:notesViewPr>
    <p:cSldViewPr snapToGrid="0">
      <p:cViewPr varScale="1">
        <p:scale>
          <a:sx n="54" d="100"/>
          <a:sy n="54"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font" Target="fonts/font9.fntdata"/><Relationship Id="rId5" Type="http://schemas.openxmlformats.org/officeDocument/2006/relationships/slide" Target="slides/slide4.xml"/><Relationship Id="rId61" Type="http://schemas.openxmlformats.org/officeDocument/2006/relationships/font" Target="fonts/font1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8/31/2025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microsoft.com/office/2007/relationships/hdphoto" Target="../media/hdphoto3.wdp"/><Relationship Id="rId10" Type="http://schemas.openxmlformats.org/officeDocument/2006/relationships/image" Target="../media/image13.png"/><Relationship Id="rId4" Type="http://schemas.openxmlformats.org/officeDocument/2006/relationships/image" Target="../media/image14.png"/><Relationship Id="rId9" Type="http://schemas.openxmlformats.org/officeDocument/2006/relationships/image" Target="../media/image8.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17.jpe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8.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image" Target="../media/image8.jpeg"/></Relationships>
</file>

<file path=ppt/slideLayouts/_rels/slideLayout1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2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2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6.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19.jpeg"/></Relationships>
</file>

<file path=ppt/slideLayouts/_rels/slideLayout2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9.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grpSp>
        <p:nvGrpSpPr>
          <p:cNvPr id="30" name="Group 29">
            <a:extLst>
              <a:ext uri="{FF2B5EF4-FFF2-40B4-BE49-F238E27FC236}">
                <a16:creationId xmlns:a16="http://schemas.microsoft.com/office/drawing/2014/main" id="{AE04132C-088A-4457-A3C3-1DC6427585FC}"/>
              </a:ext>
            </a:extLst>
          </p:cNvPr>
          <p:cNvGrpSpPr/>
          <p:nvPr userDrawn="1"/>
        </p:nvGrpSpPr>
        <p:grpSpPr>
          <a:xfrm>
            <a:off x="10677938" y="6350844"/>
            <a:ext cx="1339023" cy="407045"/>
            <a:chOff x="10721798" y="852808"/>
            <a:chExt cx="1339023" cy="407045"/>
          </a:xfrm>
        </p:grpSpPr>
        <p:pic>
          <p:nvPicPr>
            <p:cNvPr id="31" name="Picture 30">
              <a:extLst>
                <a:ext uri="{FF2B5EF4-FFF2-40B4-BE49-F238E27FC236}">
                  <a16:creationId xmlns:a16="http://schemas.microsoft.com/office/drawing/2014/main" id="{B49C31A0-0173-45C3-B715-F73A797EA642}"/>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34" name="Rectangle 33">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5" name="Picture 34">
            <a:extLst>
              <a:ext uri="{FF2B5EF4-FFF2-40B4-BE49-F238E27FC236}">
                <a16:creationId xmlns:a16="http://schemas.microsoft.com/office/drawing/2014/main" id="{E75253BA-841C-4898-BAAF-3A16D7F9433E}"/>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err="1"/>
              <a:t>Darshan</a:t>
            </a:r>
            <a:r>
              <a:rPr lang="en-US" sz="1600" dirty="0"/>
              <a:t>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8" name="Hexagon 37"/>
          <p:cNvSpPr/>
          <p:nvPr userDrawn="1"/>
        </p:nvSpPr>
        <p:spPr>
          <a:xfrm rot="5400000">
            <a:off x="4309292" y="1717040"/>
            <a:ext cx="3461658" cy="2984188"/>
          </a:xfrm>
          <a:prstGeom prst="hexagon">
            <a:avLst/>
          </a:prstGeom>
          <a:solidFill>
            <a:schemeClr val="bg1">
              <a:lumMod val="95000"/>
            </a:schemeClr>
          </a:solidFill>
          <a:ln w="57150">
            <a:solidFill>
              <a:schemeClr val="accent6"/>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9" name="TextBox 38"/>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41" name="Rectangle 40"/>
          <p:cNvSpPr/>
          <p:nvPr userDrawn="1"/>
        </p:nvSpPr>
        <p:spPr>
          <a:xfrm>
            <a:off x="7678346" y="2221532"/>
            <a:ext cx="4513654"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2" name="Rectangle 41"/>
          <p:cNvSpPr/>
          <p:nvPr userDrawn="1"/>
        </p:nvSpPr>
        <p:spPr>
          <a:xfrm>
            <a:off x="0" y="2221532"/>
            <a:ext cx="4402106"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31" name="Picture 30"/>
          <p:cNvPicPr>
            <a:picLocks noChangeAspect="1"/>
          </p:cNvPicPr>
          <p:nvPr userDrawn="1"/>
        </p:nvPicPr>
        <p:blipFill rotWithShape="1">
          <a:blip r:embed="rId9" cstate="print">
            <a:extLst>
              <a:ext uri="{28A0092B-C50C-407E-A947-70E740481C1C}">
                <a14:useLocalDpi xmlns:a14="http://schemas.microsoft.com/office/drawing/2010/main" val="0"/>
              </a:ext>
            </a:extLst>
          </a:blip>
          <a:srcRect l="4981" t="10725" r="4439" b="11492"/>
          <a:stretch/>
        </p:blipFill>
        <p:spPr>
          <a:xfrm>
            <a:off x="8808333" y="87380"/>
            <a:ext cx="2592372" cy="1005840"/>
          </a:xfrm>
          <a:prstGeom prst="rect">
            <a:avLst/>
          </a:prstGeom>
        </p:spPr>
      </p:pic>
    </p:spTree>
    <p:extLst>
      <p:ext uri="{BB962C8B-B14F-4D97-AF65-F5344CB8AC3E}">
        <p14:creationId xmlns:p14="http://schemas.microsoft.com/office/powerpoint/2010/main" val="780038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sp>
        <p:nvSpPr>
          <p:cNvPr id="41" name="Hexagon 40"/>
          <p:cNvSpPr/>
          <p:nvPr userDrawn="1"/>
        </p:nvSpPr>
        <p:spPr>
          <a:xfrm rot="5400000">
            <a:off x="4309292" y="1717040"/>
            <a:ext cx="3461658" cy="2984188"/>
          </a:xfrm>
          <a:prstGeom prst="hexagon">
            <a:avLst/>
          </a:prstGeom>
          <a:solidFill>
            <a:schemeClr val="bg1">
              <a:lumMod val="95000"/>
            </a:schemeClr>
          </a:solidFill>
          <a:ln w="57150">
            <a:solidFill>
              <a:schemeClr val="accent6"/>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42" name="TextBox 41"/>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43" name="Rectangle 42"/>
          <p:cNvSpPr/>
          <p:nvPr userDrawn="1"/>
        </p:nvSpPr>
        <p:spPr>
          <a:xfrm>
            <a:off x="7678346" y="2221532"/>
            <a:ext cx="4513654"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4" name="Rectangle 43"/>
          <p:cNvSpPr/>
          <p:nvPr userDrawn="1"/>
        </p:nvSpPr>
        <p:spPr>
          <a:xfrm>
            <a:off x="0" y="2221532"/>
            <a:ext cx="4402106"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47"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cxnSp>
        <p:nvCxnSpPr>
          <p:cNvPr id="48" name="Straight Connector 47">
            <a:extLst>
              <a:ext uri="{FF2B5EF4-FFF2-40B4-BE49-F238E27FC236}">
                <a16:creationId xmlns:a16="http://schemas.microsoft.com/office/drawing/2014/main" id="{E79C5D16-8087-4587-9A0A-A0570C73E0E7}"/>
              </a:ext>
            </a:extLst>
          </p:cNvPr>
          <p:cNvCxnSpPr/>
          <p:nvPr userDrawn="1"/>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9812EDA6-C656-492A-A9CA-44B03C63913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50" name="Picture 49">
            <a:extLst>
              <a:ext uri="{FF2B5EF4-FFF2-40B4-BE49-F238E27FC236}">
                <a16:creationId xmlns:a16="http://schemas.microsoft.com/office/drawing/2014/main" id="{627AEF91-6492-4B0C-A844-2296473B58DE}"/>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51" name="Text Placeholder 2">
            <a:extLst>
              <a:ext uri="{FF2B5EF4-FFF2-40B4-BE49-F238E27FC236}">
                <a16:creationId xmlns:a16="http://schemas.microsoft.com/office/drawing/2014/main"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52" name="Text Placeholder 2">
            <a:extLst>
              <a:ext uri="{FF2B5EF4-FFF2-40B4-BE49-F238E27FC236}">
                <a16:creationId xmlns:a16="http://schemas.microsoft.com/office/drawing/2014/main"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56"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7"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8" name="Picture 57">
            <a:extLst>
              <a:ext uri="{FF2B5EF4-FFF2-40B4-BE49-F238E27FC236}">
                <a16:creationId xmlns:a16="http://schemas.microsoft.com/office/drawing/2014/main" id="{77B7B864-C091-4493-B14B-F5B61B586EED}"/>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59" name="Picture 58"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6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27" name="Picture 26"/>
          <p:cNvPicPr>
            <a:picLocks noChangeAspect="1"/>
          </p:cNvPicPr>
          <p:nvPr userDrawn="1"/>
        </p:nvPicPr>
        <p:blipFill rotWithShape="1">
          <a:blip r:embed="rId10" cstate="print">
            <a:extLst>
              <a:ext uri="{28A0092B-C50C-407E-A947-70E740481C1C}">
                <a14:useLocalDpi xmlns:a14="http://schemas.microsoft.com/office/drawing/2010/main" val="0"/>
              </a:ext>
            </a:extLst>
          </a:blip>
          <a:srcRect l="4981" t="10725" r="4439" b="11492"/>
          <a:stretch/>
        </p:blipFill>
        <p:spPr>
          <a:xfrm>
            <a:off x="8808333" y="87380"/>
            <a:ext cx="2592372" cy="1005840"/>
          </a:xfrm>
          <a:prstGeom prst="rect">
            <a:avLst/>
          </a:prstGeom>
        </p:spPr>
      </p:pic>
    </p:spTree>
    <p:extLst>
      <p:ext uri="{BB962C8B-B14F-4D97-AF65-F5344CB8AC3E}">
        <p14:creationId xmlns:p14="http://schemas.microsoft.com/office/powerpoint/2010/main" val="2941827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9"/>
          <p:cNvPicPr>
            <a:picLocks noChangeAspect="1"/>
          </p:cNvPicPr>
          <p:nvPr userDrawn="1"/>
        </p:nvPicPr>
        <p:blipFill rotWithShape="1">
          <a:blip r:embed="rId10" cstate="print">
            <a:extLst>
              <a:ext uri="{28A0092B-C50C-407E-A947-70E740481C1C}">
                <a14:useLocalDpi xmlns:a14="http://schemas.microsoft.com/office/drawing/2010/main" val="0"/>
              </a:ext>
            </a:extLst>
          </a:blip>
          <a:srcRect l="4981" t="10725" r="4439" b="11492"/>
          <a:stretch/>
        </p:blipFill>
        <p:spPr>
          <a:xfrm>
            <a:off x="8236872" y="194986"/>
            <a:ext cx="3313045" cy="1285461"/>
          </a:xfrm>
          <a:prstGeom prst="rect">
            <a:avLst/>
          </a:prstGeom>
        </p:spPr>
      </p:pic>
    </p:spTree>
    <p:extLst>
      <p:ext uri="{BB962C8B-B14F-4D97-AF65-F5344CB8AC3E}">
        <p14:creationId xmlns:p14="http://schemas.microsoft.com/office/powerpoint/2010/main" val="2708880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21" name="Picture 20"/>
          <p:cNvPicPr>
            <a:picLocks noChangeAspect="1"/>
          </p:cNvPicPr>
          <p:nvPr userDrawn="1"/>
        </p:nvPicPr>
        <p:blipFill rotWithShape="1">
          <a:blip r:embed="rId10" cstate="print">
            <a:extLst>
              <a:ext uri="{28A0092B-C50C-407E-A947-70E740481C1C}">
                <a14:useLocalDpi xmlns:a14="http://schemas.microsoft.com/office/drawing/2010/main" val="0"/>
              </a:ext>
            </a:extLst>
          </a:blip>
          <a:srcRect l="4981" t="10725" r="4439" b="11492"/>
          <a:stretch/>
        </p:blipFill>
        <p:spPr>
          <a:xfrm>
            <a:off x="8236872" y="194986"/>
            <a:ext cx="3313045" cy="1285461"/>
          </a:xfrm>
          <a:prstGeom prst="rect">
            <a:avLst/>
          </a:prstGeom>
        </p:spPr>
      </p:pic>
    </p:spTree>
    <p:extLst>
      <p:ext uri="{BB962C8B-B14F-4D97-AF65-F5344CB8AC3E}">
        <p14:creationId xmlns:p14="http://schemas.microsoft.com/office/powerpoint/2010/main" val="764570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rotWithShape="1">
          <a:blip r:embed="rId10" cstate="print">
            <a:extLst>
              <a:ext uri="{28A0092B-C50C-407E-A947-70E740481C1C}">
                <a14:useLocalDpi xmlns:a14="http://schemas.microsoft.com/office/drawing/2010/main" val="0"/>
              </a:ext>
            </a:extLst>
          </a:blip>
          <a:srcRect l="4981" t="10725" r="4439" b="11492"/>
          <a:stretch/>
        </p:blipFill>
        <p:spPr>
          <a:xfrm>
            <a:off x="8236872" y="194986"/>
            <a:ext cx="3313045" cy="1285461"/>
          </a:xfrm>
          <a:prstGeom prst="rect">
            <a:avLst/>
          </a:prstGeom>
        </p:spPr>
      </p:pic>
    </p:spTree>
    <p:extLst>
      <p:ext uri="{BB962C8B-B14F-4D97-AF65-F5344CB8AC3E}">
        <p14:creationId xmlns:p14="http://schemas.microsoft.com/office/powerpoint/2010/main" val="785033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rotWithShape="1">
          <a:blip r:embed="rId10" cstate="print">
            <a:extLst>
              <a:ext uri="{28A0092B-C50C-407E-A947-70E740481C1C}">
                <a14:useLocalDpi xmlns:a14="http://schemas.microsoft.com/office/drawing/2010/main" val="0"/>
              </a:ext>
            </a:extLst>
          </a:blip>
          <a:srcRect l="4981" t="10725" r="4439" b="11492"/>
          <a:stretch/>
        </p:blipFill>
        <p:spPr>
          <a:xfrm>
            <a:off x="8236872" y="194986"/>
            <a:ext cx="3313045" cy="1285461"/>
          </a:xfrm>
          <a:prstGeom prst="rect">
            <a:avLst/>
          </a:prstGeom>
        </p:spPr>
      </p:pic>
    </p:spTree>
    <p:extLst>
      <p:ext uri="{BB962C8B-B14F-4D97-AF65-F5344CB8AC3E}">
        <p14:creationId xmlns:p14="http://schemas.microsoft.com/office/powerpoint/2010/main" val="6158597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34" name="Picture 4" descr="https://cdn5.vectorstock.com/i/1000x1000/21/59/dbms-database-management-system-computer-data-vector-821215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294" t="9689" r="5315" b="18089"/>
          <a:stretch/>
        </p:blipFill>
        <p:spPr bwMode="auto">
          <a:xfrm>
            <a:off x="8407803" y="2089594"/>
            <a:ext cx="2880000" cy="267881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err="1"/>
              <a:t>Darshan</a:t>
            </a:r>
            <a:r>
              <a:rPr lang="en-US" sz="1600" dirty="0"/>
              <a:t>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pic>
        <p:nvPicPr>
          <p:cNvPr id="5" name="Picture 4"/>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876306" y="1703110"/>
            <a:ext cx="4950175" cy="2689595"/>
          </a:xfrm>
          <a:prstGeom prst="rect">
            <a:avLst/>
          </a:prstGeom>
        </p:spPr>
      </p:pic>
    </p:spTree>
    <p:extLst>
      <p:ext uri="{BB962C8B-B14F-4D97-AF65-F5344CB8AC3E}">
        <p14:creationId xmlns:p14="http://schemas.microsoft.com/office/powerpoint/2010/main" val="27316259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rotWithShape="1">
          <a:blip r:embed="rId10" cstate="print">
            <a:extLst>
              <a:ext uri="{28A0092B-C50C-407E-A947-70E740481C1C}">
                <a14:useLocalDpi xmlns:a14="http://schemas.microsoft.com/office/drawing/2010/main" val="0"/>
              </a:ext>
            </a:extLst>
          </a:blip>
          <a:srcRect l="4981" t="10725" r="4439" b="11492"/>
          <a:stretch/>
        </p:blipFill>
        <p:spPr>
          <a:xfrm>
            <a:off x="8236872" y="194986"/>
            <a:ext cx="3313045" cy="1285461"/>
          </a:xfrm>
          <a:prstGeom prst="rect">
            <a:avLst/>
          </a:prstGeom>
        </p:spPr>
      </p:pic>
    </p:spTree>
    <p:extLst>
      <p:ext uri="{BB962C8B-B14F-4D97-AF65-F5344CB8AC3E}">
        <p14:creationId xmlns:p14="http://schemas.microsoft.com/office/powerpoint/2010/main" val="3751881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rotWithShape="1">
          <a:blip r:embed="rId10" cstate="print">
            <a:extLst>
              <a:ext uri="{28A0092B-C50C-407E-A947-70E740481C1C}">
                <a14:useLocalDpi xmlns:a14="http://schemas.microsoft.com/office/drawing/2010/main" val="0"/>
              </a:ext>
            </a:extLst>
          </a:blip>
          <a:srcRect l="4981" t="10725" r="4439" b="11492"/>
          <a:stretch/>
        </p:blipFill>
        <p:spPr>
          <a:xfrm>
            <a:off x="8236872" y="194986"/>
            <a:ext cx="3313045" cy="1285461"/>
          </a:xfrm>
          <a:prstGeom prst="rect">
            <a:avLst/>
          </a:prstGeom>
        </p:spPr>
      </p:pic>
    </p:spTree>
    <p:extLst>
      <p:ext uri="{BB962C8B-B14F-4D97-AF65-F5344CB8AC3E}">
        <p14:creationId xmlns:p14="http://schemas.microsoft.com/office/powerpoint/2010/main" val="1806526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val="0"/>
              </a:ext>
            </a:extLst>
          </a:blip>
          <a:srcRect l="4981" t="10725" r="4439" b="11492"/>
          <a:stretch/>
        </p:blipFill>
        <p:spPr>
          <a:xfrm>
            <a:off x="10150094" y="861192"/>
            <a:ext cx="1910727" cy="741362"/>
          </a:xfrm>
          <a:prstGeom prst="rect">
            <a:avLst/>
          </a:prstGeom>
        </p:spPr>
      </p:pic>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Madhuresh R Fichadiya</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21CS05101 (DBMS)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Introduction of DBMS</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rotWithShape="1">
          <a:blip r:embed="rId10" cstate="print">
            <a:extLst>
              <a:ext uri="{28A0092B-C50C-407E-A947-70E740481C1C}">
                <a14:useLocalDpi xmlns:a14="http://schemas.microsoft.com/office/drawing/2010/main" val="0"/>
              </a:ext>
            </a:extLst>
          </a:blip>
          <a:srcRect l="4981" t="10725" r="4439" b="11492"/>
          <a:stretch/>
        </p:blipFill>
        <p:spPr>
          <a:xfrm>
            <a:off x="8236872" y="194986"/>
            <a:ext cx="3313045" cy="1285461"/>
          </a:xfrm>
          <a:prstGeom prst="rect">
            <a:avLst/>
          </a:prstGeom>
        </p:spPr>
      </p:pic>
    </p:spTree>
    <p:extLst>
      <p:ext uri="{BB962C8B-B14F-4D97-AF65-F5344CB8AC3E}">
        <p14:creationId xmlns:p14="http://schemas.microsoft.com/office/powerpoint/2010/main" val="40122809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rotWithShape="1">
          <a:blip r:embed="rId10" cstate="print">
            <a:extLst>
              <a:ext uri="{28A0092B-C50C-407E-A947-70E740481C1C}">
                <a14:useLocalDpi xmlns:a14="http://schemas.microsoft.com/office/drawing/2010/main" val="0"/>
              </a:ext>
            </a:extLst>
          </a:blip>
          <a:srcRect l="4981" t="10725" r="4439" b="11492"/>
          <a:stretch/>
        </p:blipFill>
        <p:spPr>
          <a:xfrm>
            <a:off x="8236872" y="194986"/>
            <a:ext cx="3313045" cy="1285461"/>
          </a:xfrm>
          <a:prstGeom prst="rect">
            <a:avLst/>
          </a:prstGeom>
        </p:spPr>
      </p:pic>
    </p:spTree>
    <p:extLst>
      <p:ext uri="{BB962C8B-B14F-4D97-AF65-F5344CB8AC3E}">
        <p14:creationId xmlns:p14="http://schemas.microsoft.com/office/powerpoint/2010/main" val="25328075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4" name="Picture 33"/>
          <p:cNvPicPr>
            <a:picLocks noChangeAspect="1"/>
          </p:cNvPicPr>
          <p:nvPr userDrawn="1"/>
        </p:nvPicPr>
        <p:blipFill rotWithShape="1">
          <a:blip r:embed="rId11" cstate="print">
            <a:extLst>
              <a:ext uri="{28A0092B-C50C-407E-A947-70E740481C1C}">
                <a14:useLocalDpi xmlns:a14="http://schemas.microsoft.com/office/drawing/2010/main" val="0"/>
              </a:ext>
            </a:extLst>
          </a:blip>
          <a:srcRect l="4981" t="10725" r="4439" b="11492"/>
          <a:stretch/>
        </p:blipFill>
        <p:spPr>
          <a:xfrm>
            <a:off x="8236872" y="194986"/>
            <a:ext cx="3313045" cy="1285461"/>
          </a:xfrm>
          <a:prstGeom prst="rect">
            <a:avLst/>
          </a:prstGeom>
        </p:spPr>
      </p:pic>
    </p:spTree>
    <p:extLst>
      <p:ext uri="{BB962C8B-B14F-4D97-AF65-F5344CB8AC3E}">
        <p14:creationId xmlns:p14="http://schemas.microsoft.com/office/powerpoint/2010/main" val="37651319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rotWithShape="1">
          <a:blip r:embed="rId10" cstate="print">
            <a:extLst>
              <a:ext uri="{28A0092B-C50C-407E-A947-70E740481C1C}">
                <a14:useLocalDpi xmlns:a14="http://schemas.microsoft.com/office/drawing/2010/main" val="0"/>
              </a:ext>
            </a:extLst>
          </a:blip>
          <a:srcRect l="4981" t="10725" r="4439" b="11492"/>
          <a:stretch/>
        </p:blipFill>
        <p:spPr>
          <a:xfrm>
            <a:off x="8236872" y="194986"/>
            <a:ext cx="3313045" cy="1285461"/>
          </a:xfrm>
          <a:prstGeom prst="rect">
            <a:avLst/>
          </a:prstGeom>
        </p:spPr>
      </p:pic>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Madhuresh R Fichadiya</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410530" y="6604000"/>
            <a:ext cx="7155873"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#2305CS311 (Web Programming using .NET)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5 – Introduction to Web API, Fluent Validations in API</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3" name="Picture 12">
              <a:extLst>
                <a:ext uri="{FF2B5EF4-FFF2-40B4-BE49-F238E27FC236}">
                  <a16:creationId xmlns:a16="http://schemas.microsoft.com/office/drawing/2014/main" id="{538C9597-8AB6-41B2-8903-FB3D0B47ADD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val="0"/>
              </a:ext>
            </a:extLst>
          </a:blip>
          <a:srcRect l="4981" t="10725" r="4439" b="11492"/>
          <a:stretch/>
        </p:blipFill>
        <p:spPr>
          <a:xfrm>
            <a:off x="131180" y="5712647"/>
            <a:ext cx="1910727" cy="741362"/>
          </a:xfrm>
          <a:prstGeom prst="rect">
            <a:avLst/>
          </a:prstGeom>
        </p:spPr>
      </p:pic>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Madhuresh R Fichadiya</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21CS05101(DBMS)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Introduction of DBMS</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10"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grpSp>
        <p:nvGrpSpPr>
          <p:cNvPr id="14" name="Group 13">
            <a:extLst>
              <a:ext uri="{FF2B5EF4-FFF2-40B4-BE49-F238E27FC236}">
                <a16:creationId xmlns:a16="http://schemas.microsoft.com/office/drawing/2014/main" id="{AE04132C-088A-4457-A3C3-1DC6427585FC}"/>
              </a:ext>
            </a:extLst>
          </p:cNvPr>
          <p:cNvGrpSpPr/>
          <p:nvPr userDrawn="1"/>
        </p:nvGrpSpPr>
        <p:grpSpPr>
          <a:xfrm>
            <a:off x="10677938" y="6350844"/>
            <a:ext cx="1339023" cy="407045"/>
            <a:chOff x="10721798" y="852808"/>
            <a:chExt cx="1339023" cy="407045"/>
          </a:xfrm>
        </p:grpSpPr>
        <p:pic>
          <p:nvPicPr>
            <p:cNvPr id="15" name="Picture 14">
              <a:extLst>
                <a:ext uri="{FF2B5EF4-FFF2-40B4-BE49-F238E27FC236}">
                  <a16:creationId xmlns:a16="http://schemas.microsoft.com/office/drawing/2014/main" id="{B49C31A0-0173-45C3-B715-F73A797EA64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7" name="Rectangle 16">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Madhuresh R Fichadiya</a:t>
            </a: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8FD38B6F-D549-4D28-B5DA-3AF636652084}"/>
              </a:ext>
            </a:extLst>
          </p:cNvPr>
          <p:cNvGrpSpPr/>
          <p:nvPr userDrawn="1"/>
        </p:nvGrpSpPr>
        <p:grpSpPr>
          <a:xfrm>
            <a:off x="10357991" y="105840"/>
            <a:ext cx="1649043" cy="501287"/>
            <a:chOff x="10721798" y="852808"/>
            <a:chExt cx="1339023" cy="407045"/>
          </a:xfrm>
        </p:grpSpPr>
        <p:pic>
          <p:nvPicPr>
            <p:cNvPr id="9" name="Picture 8">
              <a:extLst>
                <a:ext uri="{FF2B5EF4-FFF2-40B4-BE49-F238E27FC236}">
                  <a16:creationId xmlns:a16="http://schemas.microsoft.com/office/drawing/2014/main" id="{538C9597-8AB6-41B2-8903-FB3D0B47AD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0" name="Rectangle 9">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Madhuresh R Fichadiya</a:t>
            </a: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9" name="Picture 8">
              <a:extLst>
                <a:ext uri="{FF2B5EF4-FFF2-40B4-BE49-F238E27FC236}">
                  <a16:creationId xmlns:a16="http://schemas.microsoft.com/office/drawing/2014/main" id="{538C9597-8AB6-41B2-8903-FB3D0B47AD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0" name="Rectangle 9">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Madhuresh R Fichadiya</a:t>
            </a: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8FD38B6F-D549-4D28-B5DA-3AF636652084}"/>
              </a:ext>
            </a:extLst>
          </p:cNvPr>
          <p:cNvGrpSpPr/>
          <p:nvPr userDrawn="1"/>
        </p:nvGrpSpPr>
        <p:grpSpPr>
          <a:xfrm>
            <a:off x="127313" y="5993448"/>
            <a:ext cx="1649043" cy="501287"/>
            <a:chOff x="10721798" y="852808"/>
            <a:chExt cx="1339023" cy="407045"/>
          </a:xfrm>
        </p:grpSpPr>
        <p:pic>
          <p:nvPicPr>
            <p:cNvPr id="9" name="Picture 8">
              <a:extLst>
                <a:ext uri="{FF2B5EF4-FFF2-40B4-BE49-F238E27FC236}">
                  <a16:creationId xmlns:a16="http://schemas.microsoft.com/office/drawing/2014/main" id="{538C9597-8AB6-41B2-8903-FB3D0B47AD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0" name="Rectangle 9">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8/31/2025</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3" r:id="rId10"/>
    <p:sldLayoutId id="2147483692" r:id="rId11"/>
    <p:sldLayoutId id="2147483691" r:id="rId12"/>
    <p:sldLayoutId id="2147483674" r:id="rId13"/>
    <p:sldLayoutId id="2147483676" r:id="rId14"/>
    <p:sldLayoutId id="2147483677" r:id="rId15"/>
    <p:sldLayoutId id="2147483678" r:id="rId16"/>
    <p:sldLayoutId id="2147483679" r:id="rId17"/>
    <p:sldLayoutId id="2147483681" r:id="rId18"/>
    <p:sldLayoutId id="2147483683" r:id="rId19"/>
    <p:sldLayoutId id="2147483682" r:id="rId20"/>
    <p:sldLayoutId id="2147483684" r:id="rId21"/>
    <p:sldLayoutId id="2147483685" r:id="rId22"/>
    <p:sldLayoutId id="2147483686"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xml"/><Relationship Id="rId5" Type="http://schemas.openxmlformats.org/officeDocument/2006/relationships/image" Target="../media/image43.png"/><Relationship Id="rId4" Type="http://schemas.openxmlformats.org/officeDocument/2006/relationships/image" Target="../media/image4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jp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png"/><Relationship Id="rId1" Type="http://schemas.openxmlformats.org/officeDocument/2006/relationships/slideLayout" Target="../slideLayouts/slideLayout3.xml"/><Relationship Id="rId5" Type="http://schemas.openxmlformats.org/officeDocument/2006/relationships/image" Target="../media/image29.jpe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F305CB-DBE2-45D5-8D0B-92106F27C4BB}"/>
              </a:ext>
            </a:extLst>
          </p:cNvPr>
          <p:cNvSpPr>
            <a:spLocks noGrp="1"/>
          </p:cNvSpPr>
          <p:nvPr>
            <p:ph type="ctrTitle"/>
          </p:nvPr>
        </p:nvSpPr>
        <p:spPr>
          <a:xfrm>
            <a:off x="559489" y="1122364"/>
            <a:ext cx="6363825" cy="2992436"/>
          </a:xfrm>
        </p:spPr>
        <p:txBody>
          <a:bodyPr/>
          <a:lstStyle/>
          <a:p>
            <a:r>
              <a:rPr lang="en-US" sz="4800" b="0" dirty="0">
                <a:latin typeface="Roboto Condensed Light" panose="02000000000000000000" pitchFamily="2" charset="0"/>
                <a:ea typeface="Roboto Condensed Light" panose="02000000000000000000" pitchFamily="2" charset="0"/>
              </a:rPr>
              <a:t>Unit-5</a:t>
            </a:r>
            <a:r>
              <a:rPr lang="en-US" dirty="0"/>
              <a:t> </a:t>
            </a:r>
            <a:br>
              <a:rPr lang="en-US" dirty="0"/>
            </a:br>
            <a:r>
              <a:rPr lang="en-US" dirty="0">
                <a:effectLst/>
              </a:rPr>
              <a:t>Introduction to Web API</a:t>
            </a:r>
          </a:p>
        </p:txBody>
      </p:sp>
      <p:sp>
        <p:nvSpPr>
          <p:cNvPr id="10" name="Text Placeholder 9">
            <a:extLst>
              <a:ext uri="{FF2B5EF4-FFF2-40B4-BE49-F238E27FC236}">
                <a16:creationId xmlns:a16="http://schemas.microsoft.com/office/drawing/2014/main" id="{4F27F027-AAC9-4C88-B3AF-3C4A20BDDDA6}"/>
              </a:ext>
            </a:extLst>
          </p:cNvPr>
          <p:cNvSpPr>
            <a:spLocks noGrp="1"/>
          </p:cNvSpPr>
          <p:nvPr>
            <p:ph type="body" sz="quarter" idx="11"/>
          </p:nvPr>
        </p:nvSpPr>
        <p:spPr/>
        <p:txBody>
          <a:bodyPr/>
          <a:lstStyle/>
          <a:p>
            <a:r>
              <a:rPr lang="en-US" dirty="0"/>
              <a:t>madhuresh.fichadiya@darshan.ac.in</a:t>
            </a:r>
          </a:p>
        </p:txBody>
      </p:sp>
      <p:sp>
        <p:nvSpPr>
          <p:cNvPr id="11" name="Text Placeholder 10">
            <a:extLst>
              <a:ext uri="{FF2B5EF4-FFF2-40B4-BE49-F238E27FC236}">
                <a16:creationId xmlns:a16="http://schemas.microsoft.com/office/drawing/2014/main" id="{59B646FF-BD32-4C5A-94AF-AC4347EADA2E}"/>
              </a:ext>
            </a:extLst>
          </p:cNvPr>
          <p:cNvSpPr>
            <a:spLocks noGrp="1"/>
          </p:cNvSpPr>
          <p:nvPr>
            <p:ph type="body" sz="quarter" idx="12"/>
          </p:nvPr>
        </p:nvSpPr>
        <p:spPr/>
        <p:txBody>
          <a:bodyPr/>
          <a:lstStyle/>
          <a:p>
            <a:r>
              <a:rPr lang="en-US" dirty="0"/>
              <a:t>8866961282</a:t>
            </a:r>
          </a:p>
        </p:txBody>
      </p:sp>
      <p:sp>
        <p:nvSpPr>
          <p:cNvPr id="12" name="Text Placeholder 11">
            <a:extLst>
              <a:ext uri="{FF2B5EF4-FFF2-40B4-BE49-F238E27FC236}">
                <a16:creationId xmlns:a16="http://schemas.microsoft.com/office/drawing/2014/main" id="{915CF252-06A8-43C0-BB69-DA7109EA62D1}"/>
              </a:ext>
            </a:extLst>
          </p:cNvPr>
          <p:cNvSpPr>
            <a:spLocks noGrp="1"/>
          </p:cNvSpPr>
          <p:nvPr>
            <p:ph type="body" sz="quarter" idx="13"/>
          </p:nvPr>
        </p:nvSpPr>
        <p:spPr>
          <a:xfrm>
            <a:off x="1837678" y="5537768"/>
            <a:ext cx="3840480" cy="290081"/>
          </a:xfrm>
        </p:spPr>
        <p:txBody>
          <a:bodyPr/>
          <a:lstStyle/>
          <a:p>
            <a:r>
              <a:rPr lang="en-US" dirty="0"/>
              <a:t>Computer Science &amp; Engineering Department</a:t>
            </a:r>
          </a:p>
        </p:txBody>
      </p:sp>
      <p:sp>
        <p:nvSpPr>
          <p:cNvPr id="13" name="Text Placeholder 12">
            <a:extLst>
              <a:ext uri="{FF2B5EF4-FFF2-40B4-BE49-F238E27FC236}">
                <a16:creationId xmlns:a16="http://schemas.microsoft.com/office/drawing/2014/main" id="{89F5B5F8-350F-4941-B9DE-36BF8B014803}"/>
              </a:ext>
            </a:extLst>
          </p:cNvPr>
          <p:cNvSpPr>
            <a:spLocks noGrp="1"/>
          </p:cNvSpPr>
          <p:nvPr>
            <p:ph type="body" sz="quarter" idx="14"/>
          </p:nvPr>
        </p:nvSpPr>
        <p:spPr/>
        <p:txBody>
          <a:bodyPr/>
          <a:lstStyle/>
          <a:p>
            <a:pPr marL="0" indent="0" algn="l" rtl="0" eaLnBrk="1" latinLnBrk="0" hangingPunct="1">
              <a:lnSpc>
                <a:spcPct val="90000"/>
              </a:lnSpc>
            </a:pPr>
            <a:r>
              <a:rPr lang="en-US" sz="1800" b="1" kern="1200" dirty="0">
                <a:gradFill>
                  <a:gsLst>
                    <a:gs pos="10000">
                      <a:srgbClr val="5C2321"/>
                    </a:gs>
                    <a:gs pos="100000">
                      <a:srgbClr val="B84742"/>
                    </a:gs>
                  </a:gsLst>
                  <a:lin ang="0" scaled="1"/>
                </a:gradFill>
                <a:effectLst/>
                <a:latin typeface="Roboto Condensed" panose="02000000000000000000" pitchFamily="2" charset="0"/>
                <a:ea typeface="+mn-ea"/>
                <a:cs typeface="+mn-cs"/>
              </a:rPr>
              <a:t>Prof. Madhuresh R Fichadiya</a:t>
            </a:r>
            <a:endParaRPr lang="en-IN" dirty="0">
              <a:effectLst/>
            </a:endParaRPr>
          </a:p>
        </p:txBody>
      </p:sp>
      <p:sp>
        <p:nvSpPr>
          <p:cNvPr id="14" name="Text Placeholder 13">
            <a:extLst>
              <a:ext uri="{FF2B5EF4-FFF2-40B4-BE49-F238E27FC236}">
                <a16:creationId xmlns:a16="http://schemas.microsoft.com/office/drawing/2014/main" id="{E2AD8B6E-51EA-4A15-8752-4F221E5E02C5}"/>
              </a:ext>
            </a:extLst>
          </p:cNvPr>
          <p:cNvSpPr>
            <a:spLocks noGrp="1"/>
          </p:cNvSpPr>
          <p:nvPr>
            <p:ph type="body" sz="quarter" idx="16"/>
          </p:nvPr>
        </p:nvSpPr>
        <p:spPr/>
        <p:txBody>
          <a:bodyPr/>
          <a:lstStyle/>
          <a:p>
            <a:r>
              <a:rPr lang="en-US" b="1" dirty="0"/>
              <a:t>Web Programming using .NET</a:t>
            </a:r>
          </a:p>
          <a:p>
            <a:r>
              <a:rPr lang="en-US" dirty="0"/>
              <a:t>#2305CS311</a:t>
            </a:r>
          </a:p>
        </p:txBody>
      </p:sp>
      <p:pic>
        <p:nvPicPr>
          <p:cNvPr id="2" name="Picture Placeholder 1"/>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p:blipFill>
        <p:spPr>
          <a:xfrm>
            <a:off x="353569" y="5211251"/>
            <a:ext cx="1353599" cy="1353599"/>
          </a:xfrm>
        </p:spPr>
      </p:pic>
    </p:spTree>
    <p:extLst>
      <p:ext uri="{BB962C8B-B14F-4D97-AF65-F5344CB8AC3E}">
        <p14:creationId xmlns:p14="http://schemas.microsoft.com/office/powerpoint/2010/main" val="1600834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Advantages Web APIs</a:t>
            </a:r>
          </a:p>
        </p:txBody>
      </p:sp>
      <p:sp>
        <p:nvSpPr>
          <p:cNvPr id="5" name="Text Placeholder 4"/>
          <p:cNvSpPr>
            <a:spLocks noGrp="1"/>
          </p:cNvSpPr>
          <p:nvPr>
            <p:ph type="body" idx="1"/>
          </p:nvPr>
        </p:nvSpPr>
        <p:spPr/>
        <p:txBody>
          <a:bodyPr/>
          <a:lstStyle/>
          <a:p>
            <a:r>
              <a:rPr lang="en-US" dirty="0"/>
              <a:t>Section - 3</a:t>
            </a:r>
          </a:p>
        </p:txBody>
      </p:sp>
    </p:spTree>
    <p:extLst>
      <p:ext uri="{BB962C8B-B14F-4D97-AF65-F5344CB8AC3E}">
        <p14:creationId xmlns:p14="http://schemas.microsoft.com/office/powerpoint/2010/main" val="3760641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base"/>
            <a:r>
              <a:rPr lang="en-US" b="1" dirty="0"/>
              <a:t>Using Web API, we can avoid code duplication</a:t>
            </a:r>
            <a:endParaRPr lang="en-US" dirty="0"/>
          </a:p>
          <a:p>
            <a:pPr lvl="1" fontAlgn="base"/>
            <a:r>
              <a:rPr lang="en-US" dirty="0"/>
              <a:t>We can write the logic in one place, i.e., in our Web API project, and all applications will use that logic.</a:t>
            </a:r>
          </a:p>
          <a:p>
            <a:pPr fontAlgn="base"/>
            <a:r>
              <a:rPr lang="en-US" b="1" dirty="0"/>
              <a:t>Extend Application Functionality</a:t>
            </a:r>
            <a:endParaRPr lang="en-US" dirty="0"/>
          </a:p>
          <a:p>
            <a:pPr lvl="1" fontAlgn="base"/>
            <a:r>
              <a:rPr lang="en-US" dirty="0"/>
              <a:t>Suppose, first, we develop one website. </a:t>
            </a:r>
          </a:p>
          <a:p>
            <a:pPr lvl="1" fontAlgn="base"/>
            <a:r>
              <a:rPr lang="en-US" dirty="0"/>
              <a:t>Then, we can extend and develop an Android App. </a:t>
            </a:r>
          </a:p>
          <a:p>
            <a:pPr lvl="1" fontAlgn="base"/>
            <a:r>
              <a:rPr lang="en-US" dirty="0"/>
              <a:t>Again, in the future, if you want to add another type of application, we don’t have to write any logic.</a:t>
            </a:r>
          </a:p>
          <a:p>
            <a:pPr fontAlgn="base"/>
            <a:r>
              <a:rPr lang="en-US" b="1" dirty="0"/>
              <a:t>Abstraction</a:t>
            </a:r>
            <a:r>
              <a:rPr lang="en-US" dirty="0"/>
              <a:t> </a:t>
            </a:r>
          </a:p>
          <a:p>
            <a:pPr lvl="1" fontAlgn="base"/>
            <a:r>
              <a:rPr lang="en-US" dirty="0"/>
              <a:t>We have added an extra abstraction layer as we have written all the business logic in our Web API project.</a:t>
            </a:r>
          </a:p>
          <a:p>
            <a:pPr lvl="1" fontAlgn="base"/>
            <a:r>
              <a:rPr lang="en-US" dirty="0"/>
              <a:t>The logic we wrote in the Web API project will not be visible to the front-end developers.</a:t>
            </a:r>
          </a:p>
          <a:p>
            <a:pPr fontAlgn="base"/>
            <a:r>
              <a:rPr lang="en-US" b="1" dirty="0"/>
              <a:t>Security</a:t>
            </a:r>
            <a:endParaRPr lang="en-US" dirty="0"/>
          </a:p>
          <a:p>
            <a:pPr lvl="1" fontAlgn="base"/>
            <a:r>
              <a:rPr lang="en-US" dirty="0"/>
              <a:t>None of the applications can access the database directly, and hence it provides security.</a:t>
            </a:r>
          </a:p>
        </p:txBody>
      </p:sp>
      <p:sp>
        <p:nvSpPr>
          <p:cNvPr id="3" name="Title 2"/>
          <p:cNvSpPr>
            <a:spLocks noGrp="1"/>
          </p:cNvSpPr>
          <p:nvPr>
            <p:ph type="title"/>
          </p:nvPr>
        </p:nvSpPr>
        <p:spPr/>
        <p:txBody>
          <a:bodyPr/>
          <a:lstStyle/>
          <a:p>
            <a:r>
              <a:rPr lang="en-US" dirty="0"/>
              <a:t>Advantages Web APIs</a:t>
            </a:r>
          </a:p>
        </p:txBody>
      </p:sp>
    </p:spTree>
    <p:extLst>
      <p:ext uri="{BB962C8B-B14F-4D97-AF65-F5344CB8AC3E}">
        <p14:creationId xmlns:p14="http://schemas.microsoft.com/office/powerpoint/2010/main" val="1644317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Introduction to Web APIs</a:t>
            </a:r>
          </a:p>
        </p:txBody>
      </p:sp>
      <p:sp>
        <p:nvSpPr>
          <p:cNvPr id="5" name="Text Placeholder 4"/>
          <p:cNvSpPr>
            <a:spLocks noGrp="1"/>
          </p:cNvSpPr>
          <p:nvPr>
            <p:ph type="body" idx="1"/>
          </p:nvPr>
        </p:nvSpPr>
        <p:spPr/>
        <p:txBody>
          <a:bodyPr/>
          <a:lstStyle/>
          <a:p>
            <a:r>
              <a:rPr lang="en-US" dirty="0"/>
              <a:t>Section - 4</a:t>
            </a:r>
          </a:p>
        </p:txBody>
      </p:sp>
    </p:spTree>
    <p:extLst>
      <p:ext uri="{BB962C8B-B14F-4D97-AF65-F5344CB8AC3E}">
        <p14:creationId xmlns:p14="http://schemas.microsoft.com/office/powerpoint/2010/main" val="3322044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base"/>
            <a:r>
              <a:rPr lang="en-US" dirty="0"/>
              <a:t>API stands for </a:t>
            </a:r>
            <a:r>
              <a:rPr lang="en-US" b="1" dirty="0"/>
              <a:t>Application Programming Interface</a:t>
            </a:r>
            <a:r>
              <a:rPr lang="en-US" dirty="0"/>
              <a:t>. </a:t>
            </a:r>
          </a:p>
          <a:p>
            <a:pPr fontAlgn="base"/>
            <a:r>
              <a:rPr lang="en-US" dirty="0"/>
              <a:t>Web API is a concept (not a technology) that </a:t>
            </a:r>
            <a:r>
              <a:rPr lang="en-US" b="1" dirty="0"/>
              <a:t>works on the HTTP Protocol</a:t>
            </a:r>
            <a:r>
              <a:rPr lang="en-US" dirty="0"/>
              <a:t>, and it is used to extend the functionality of an application.</a:t>
            </a:r>
          </a:p>
          <a:p>
            <a:pPr fontAlgn="base"/>
            <a:r>
              <a:rPr lang="en-US" dirty="0"/>
              <a:t>A Web API, or Web Application Programming Interface, is a set of rules and protocols that allows </a:t>
            </a:r>
            <a:r>
              <a:rPr lang="en-US" b="1" dirty="0"/>
              <a:t>different software applications to communicate with each other over the internet </a:t>
            </a:r>
            <a:r>
              <a:rPr lang="en-US" dirty="0"/>
              <a:t>or a network. </a:t>
            </a:r>
          </a:p>
          <a:p>
            <a:pPr fontAlgn="base"/>
            <a:r>
              <a:rPr lang="en-US" dirty="0"/>
              <a:t>It enables the </a:t>
            </a:r>
            <a:r>
              <a:rPr lang="en-US" b="1" dirty="0"/>
              <a:t>exchange of data and functionality between various systems</a:t>
            </a:r>
            <a:r>
              <a:rPr lang="en-US" dirty="0"/>
              <a:t>, often using HTTP (Hypertext Transfer Protocol) as the communication protocol.</a:t>
            </a:r>
          </a:p>
          <a:p>
            <a:pPr fontAlgn="base"/>
            <a:r>
              <a:rPr lang="en-US" dirty="0"/>
              <a:t>Web APIs are a fundamental building block of modern web applications and services and are commonly used to </a:t>
            </a:r>
            <a:r>
              <a:rPr lang="en-US" b="1" dirty="0"/>
              <a:t>enable integration and interaction between different software components</a:t>
            </a:r>
            <a:r>
              <a:rPr lang="en-US" dirty="0"/>
              <a:t>.</a:t>
            </a:r>
          </a:p>
        </p:txBody>
      </p:sp>
      <p:sp>
        <p:nvSpPr>
          <p:cNvPr id="3" name="Title 2"/>
          <p:cNvSpPr>
            <a:spLocks noGrp="1"/>
          </p:cNvSpPr>
          <p:nvPr>
            <p:ph type="title"/>
          </p:nvPr>
        </p:nvSpPr>
        <p:spPr/>
        <p:txBody>
          <a:bodyPr/>
          <a:lstStyle/>
          <a:p>
            <a:r>
              <a:rPr lang="en-US" dirty="0"/>
              <a:t>Introduction to Web APIs</a:t>
            </a:r>
          </a:p>
        </p:txBody>
      </p:sp>
    </p:spTree>
    <p:extLst>
      <p:ext uri="{BB962C8B-B14F-4D97-AF65-F5344CB8AC3E}">
        <p14:creationId xmlns:p14="http://schemas.microsoft.com/office/powerpoint/2010/main" val="92287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Key Characteristics of Web APIs</a:t>
            </a:r>
          </a:p>
        </p:txBody>
      </p:sp>
      <p:sp>
        <p:nvSpPr>
          <p:cNvPr id="5" name="Text Placeholder 4"/>
          <p:cNvSpPr>
            <a:spLocks noGrp="1"/>
          </p:cNvSpPr>
          <p:nvPr>
            <p:ph type="body" idx="1"/>
          </p:nvPr>
        </p:nvSpPr>
        <p:spPr/>
        <p:txBody>
          <a:bodyPr/>
          <a:lstStyle/>
          <a:p>
            <a:r>
              <a:rPr lang="en-US" dirty="0"/>
              <a:t>Section - 5</a:t>
            </a:r>
          </a:p>
        </p:txBody>
      </p:sp>
    </p:spTree>
    <p:extLst>
      <p:ext uri="{BB962C8B-B14F-4D97-AF65-F5344CB8AC3E}">
        <p14:creationId xmlns:p14="http://schemas.microsoft.com/office/powerpoint/2010/main" val="3884742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base"/>
            <a:r>
              <a:rPr lang="en-US" b="1" dirty="0"/>
              <a:t>HTTP-based Communication:</a:t>
            </a:r>
            <a:r>
              <a:rPr lang="en-US" dirty="0"/>
              <a:t> </a:t>
            </a:r>
          </a:p>
          <a:p>
            <a:pPr lvl="1" fontAlgn="base"/>
            <a:r>
              <a:rPr lang="en-US" dirty="0"/>
              <a:t>Most Web APIs are designed to work over HTTP, the same protocol used for web browsing. </a:t>
            </a:r>
          </a:p>
          <a:p>
            <a:pPr lvl="1" fontAlgn="base"/>
            <a:r>
              <a:rPr lang="en-US" dirty="0"/>
              <a:t>This means APIs can be accessed using standard HTTP methods like GET, POST, PUT, DELETE, etc. </a:t>
            </a:r>
          </a:p>
          <a:p>
            <a:pPr lvl="1" fontAlgn="base"/>
            <a:r>
              <a:rPr lang="en-US" dirty="0"/>
              <a:t>The API endpoints are typically represented as URLs (Uniform Resource Locators).</a:t>
            </a:r>
          </a:p>
          <a:p>
            <a:pPr fontAlgn="base"/>
            <a:r>
              <a:rPr lang="en-US" b="1" dirty="0"/>
              <a:t>Data Exchange Formats:</a:t>
            </a:r>
            <a:r>
              <a:rPr lang="en-US" dirty="0"/>
              <a:t> </a:t>
            </a:r>
          </a:p>
          <a:p>
            <a:pPr lvl="1" fontAlgn="base"/>
            <a:r>
              <a:rPr lang="en-US" dirty="0"/>
              <a:t>Web APIs use standardized data exchange formats such as </a:t>
            </a:r>
            <a:r>
              <a:rPr lang="en-US" b="1" dirty="0"/>
              <a:t>JSON</a:t>
            </a:r>
            <a:r>
              <a:rPr lang="en-US" dirty="0"/>
              <a:t> (JavaScript Object Notation) and </a:t>
            </a:r>
            <a:r>
              <a:rPr lang="en-US" b="1" dirty="0"/>
              <a:t>XML</a:t>
            </a:r>
            <a:r>
              <a:rPr lang="en-US" dirty="0"/>
              <a:t> (</a:t>
            </a:r>
            <a:r>
              <a:rPr lang="en-US" dirty="0" err="1"/>
              <a:t>eXtensible</a:t>
            </a:r>
            <a:r>
              <a:rPr lang="en-US" dirty="0"/>
              <a:t> Markup Language) to structure and transmit data between the client and server. </a:t>
            </a:r>
          </a:p>
          <a:p>
            <a:pPr lvl="1" fontAlgn="base"/>
            <a:r>
              <a:rPr lang="en-US" b="1" i="1" dirty="0">
                <a:solidFill>
                  <a:schemeClr val="accent6"/>
                </a:solidFill>
              </a:rPr>
              <a:t>JSON has become the most popular format due to its simplicity and ease of use</a:t>
            </a:r>
            <a:r>
              <a:rPr lang="en-US" dirty="0"/>
              <a:t>.</a:t>
            </a:r>
          </a:p>
          <a:p>
            <a:pPr fontAlgn="base"/>
            <a:r>
              <a:rPr lang="en-US" b="1" dirty="0"/>
              <a:t>RESTful Architecture:</a:t>
            </a:r>
            <a:r>
              <a:rPr lang="en-US" dirty="0"/>
              <a:t> </a:t>
            </a:r>
          </a:p>
          <a:p>
            <a:pPr lvl="1" fontAlgn="base"/>
            <a:r>
              <a:rPr lang="en-US" dirty="0"/>
              <a:t>Many Web APIs are designed following </a:t>
            </a:r>
            <a:r>
              <a:rPr lang="en-US" b="1" dirty="0"/>
              <a:t>Representational State Transfer </a:t>
            </a:r>
            <a:r>
              <a:rPr lang="en-US" dirty="0"/>
              <a:t>(REST) principles. </a:t>
            </a:r>
          </a:p>
          <a:p>
            <a:pPr lvl="1" fontAlgn="base"/>
            <a:r>
              <a:rPr lang="en-US" dirty="0"/>
              <a:t>A RESTful API is stateless, uses standard HTTP methods, and organizes resources into a hierarchy with unique URLs for each resource.</a:t>
            </a:r>
          </a:p>
          <a:p>
            <a:pPr fontAlgn="base"/>
            <a:r>
              <a:rPr lang="en-US" b="1" dirty="0"/>
              <a:t>Authentication and Authorization:</a:t>
            </a:r>
            <a:r>
              <a:rPr lang="en-US" dirty="0"/>
              <a:t> </a:t>
            </a:r>
          </a:p>
          <a:p>
            <a:pPr lvl="1" fontAlgn="base"/>
            <a:r>
              <a:rPr lang="en-US" dirty="0"/>
              <a:t>Web APIs often implement security mechanisms for authentication and authorization </a:t>
            </a:r>
            <a:r>
              <a:rPr lang="en-US" b="1" dirty="0"/>
              <a:t>to ensure that only authorized clients can access certain resources </a:t>
            </a:r>
            <a:r>
              <a:rPr lang="en-US" dirty="0"/>
              <a:t>or </a:t>
            </a:r>
            <a:r>
              <a:rPr lang="en-US" b="1" dirty="0"/>
              <a:t>perform specific actions</a:t>
            </a:r>
            <a:r>
              <a:rPr lang="en-US" dirty="0"/>
              <a:t>. </a:t>
            </a:r>
          </a:p>
          <a:p>
            <a:pPr lvl="1" fontAlgn="base"/>
            <a:r>
              <a:rPr lang="en-US" dirty="0"/>
              <a:t>Common authentication methods include </a:t>
            </a:r>
            <a:r>
              <a:rPr lang="en-US" b="1" dirty="0"/>
              <a:t>API Keys</a:t>
            </a:r>
            <a:r>
              <a:rPr lang="en-US" dirty="0"/>
              <a:t>, </a:t>
            </a:r>
            <a:r>
              <a:rPr lang="en-US" b="1" dirty="0" err="1"/>
              <a:t>OAuth</a:t>
            </a:r>
            <a:r>
              <a:rPr lang="en-US" dirty="0"/>
              <a:t>, and </a:t>
            </a:r>
            <a:r>
              <a:rPr lang="en-US" b="1" dirty="0"/>
              <a:t>JWT</a:t>
            </a:r>
            <a:r>
              <a:rPr lang="en-US" dirty="0"/>
              <a:t> (</a:t>
            </a:r>
            <a:r>
              <a:rPr lang="en-US" b="1" dirty="0"/>
              <a:t>JSON Web Tokens</a:t>
            </a:r>
            <a:r>
              <a:rPr lang="en-US" dirty="0"/>
              <a:t>).</a:t>
            </a:r>
          </a:p>
          <a:p>
            <a:pPr lvl="1" fontAlgn="base"/>
            <a:endParaRPr lang="en-US" dirty="0"/>
          </a:p>
          <a:p>
            <a:pPr lvl="1" fontAlgn="base"/>
            <a:endParaRPr lang="en-US" dirty="0"/>
          </a:p>
        </p:txBody>
      </p:sp>
      <p:sp>
        <p:nvSpPr>
          <p:cNvPr id="3" name="Title 2"/>
          <p:cNvSpPr>
            <a:spLocks noGrp="1"/>
          </p:cNvSpPr>
          <p:nvPr>
            <p:ph type="title"/>
          </p:nvPr>
        </p:nvSpPr>
        <p:spPr/>
        <p:txBody>
          <a:bodyPr/>
          <a:lstStyle/>
          <a:p>
            <a:r>
              <a:rPr lang="en-US" dirty="0"/>
              <a:t>Key Characteristics of Web APIs</a:t>
            </a:r>
          </a:p>
        </p:txBody>
      </p:sp>
    </p:spTree>
    <p:extLst>
      <p:ext uri="{BB962C8B-B14F-4D97-AF65-F5344CB8AC3E}">
        <p14:creationId xmlns:p14="http://schemas.microsoft.com/office/powerpoint/2010/main" val="1604742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Use of Web APIs</a:t>
            </a:r>
          </a:p>
        </p:txBody>
      </p:sp>
      <p:sp>
        <p:nvSpPr>
          <p:cNvPr id="5" name="Text Placeholder 4"/>
          <p:cNvSpPr>
            <a:spLocks noGrp="1"/>
          </p:cNvSpPr>
          <p:nvPr>
            <p:ph type="body" idx="1"/>
          </p:nvPr>
        </p:nvSpPr>
        <p:spPr/>
        <p:txBody>
          <a:bodyPr/>
          <a:lstStyle/>
          <a:p>
            <a:r>
              <a:rPr lang="en-US" dirty="0"/>
              <a:t>Section - 6</a:t>
            </a:r>
          </a:p>
        </p:txBody>
      </p:sp>
    </p:spTree>
    <p:extLst>
      <p:ext uri="{BB962C8B-B14F-4D97-AF65-F5344CB8AC3E}">
        <p14:creationId xmlns:p14="http://schemas.microsoft.com/office/powerpoint/2010/main" val="3100012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base"/>
            <a:r>
              <a:rPr lang="en-US" dirty="0"/>
              <a:t>Accessing and retrieving data from remote servers, such as fetching weather information or stock prices.</a:t>
            </a:r>
          </a:p>
          <a:p>
            <a:pPr fontAlgn="base"/>
            <a:r>
              <a:rPr lang="en-US" dirty="0"/>
              <a:t>Integrating third-party services, like social media logins or payment gateways.</a:t>
            </a:r>
          </a:p>
          <a:p>
            <a:pPr fontAlgn="base"/>
            <a:r>
              <a:rPr lang="en-US" dirty="0"/>
              <a:t>Exposing functionalities of a web application, allowing other applications to interact with it programmatically.</a:t>
            </a:r>
          </a:p>
          <a:p>
            <a:pPr fontAlgn="base"/>
            <a:r>
              <a:rPr lang="en-US" dirty="0"/>
              <a:t>Building mobile apps that need to communicate with a server for data synchronization.</a:t>
            </a:r>
          </a:p>
          <a:p>
            <a:pPr lvl="1" fontAlgn="base"/>
            <a:endParaRPr lang="en-US" dirty="0"/>
          </a:p>
        </p:txBody>
      </p:sp>
      <p:sp>
        <p:nvSpPr>
          <p:cNvPr id="3" name="Title 2"/>
          <p:cNvSpPr>
            <a:spLocks noGrp="1"/>
          </p:cNvSpPr>
          <p:nvPr>
            <p:ph type="title"/>
          </p:nvPr>
        </p:nvSpPr>
        <p:spPr/>
        <p:txBody>
          <a:bodyPr/>
          <a:lstStyle/>
          <a:p>
            <a:r>
              <a:rPr lang="en-US" dirty="0"/>
              <a:t>Use of Web APIs</a:t>
            </a:r>
          </a:p>
        </p:txBody>
      </p:sp>
    </p:spTree>
    <p:extLst>
      <p:ext uri="{BB962C8B-B14F-4D97-AF65-F5344CB8AC3E}">
        <p14:creationId xmlns:p14="http://schemas.microsoft.com/office/powerpoint/2010/main" val="324806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HTTP </a:t>
            </a:r>
            <a:br>
              <a:rPr lang="en-US" dirty="0">
                <a:gradFill flip="none" rotWithShape="1">
                  <a:gsLst>
                    <a:gs pos="10000">
                      <a:schemeClr val="accent6">
                        <a:lumMod val="50000"/>
                      </a:schemeClr>
                    </a:gs>
                    <a:gs pos="100000">
                      <a:schemeClr val="accent6"/>
                    </a:gs>
                  </a:gsLst>
                  <a:lin ang="0" scaled="1"/>
                  <a:tileRect/>
                </a:gradFill>
              </a:rPr>
            </a:br>
            <a:r>
              <a:rPr lang="en-US" sz="5400" dirty="0">
                <a:gradFill flip="none" rotWithShape="1">
                  <a:gsLst>
                    <a:gs pos="10000">
                      <a:schemeClr val="accent6">
                        <a:lumMod val="50000"/>
                      </a:schemeClr>
                    </a:gs>
                    <a:gs pos="100000">
                      <a:schemeClr val="accent6"/>
                    </a:gs>
                  </a:gsLst>
                  <a:lin ang="0" scaled="1"/>
                  <a:tileRect/>
                </a:gradFill>
              </a:rPr>
              <a:t>(HyperText Transport Protocol)</a:t>
            </a:r>
          </a:p>
        </p:txBody>
      </p:sp>
      <p:sp>
        <p:nvSpPr>
          <p:cNvPr id="5" name="Text Placeholder 4"/>
          <p:cNvSpPr>
            <a:spLocks noGrp="1"/>
          </p:cNvSpPr>
          <p:nvPr>
            <p:ph type="body" idx="1"/>
          </p:nvPr>
        </p:nvSpPr>
        <p:spPr/>
        <p:txBody>
          <a:bodyPr/>
          <a:lstStyle/>
          <a:p>
            <a:r>
              <a:rPr lang="en-US" dirty="0"/>
              <a:t>Section - 7</a:t>
            </a:r>
          </a:p>
        </p:txBody>
      </p:sp>
    </p:spTree>
    <p:extLst>
      <p:ext uri="{BB962C8B-B14F-4D97-AF65-F5344CB8AC3E}">
        <p14:creationId xmlns:p14="http://schemas.microsoft.com/office/powerpoint/2010/main" val="617688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fontAlgn="base">
              <a:buFont typeface="+mj-lt"/>
              <a:buAutoNum type="arabicPeriod"/>
            </a:pPr>
            <a:r>
              <a:rPr lang="en-US" dirty="0"/>
              <a:t>How Browser and Server Communicate with Each Other?</a:t>
            </a:r>
          </a:p>
          <a:p>
            <a:pPr marL="457200" indent="-457200" fontAlgn="base">
              <a:buFont typeface="+mj-lt"/>
              <a:buAutoNum type="arabicPeriod"/>
            </a:pPr>
            <a:r>
              <a:rPr lang="en-US" dirty="0"/>
              <a:t>What is HTTP?</a:t>
            </a:r>
          </a:p>
          <a:p>
            <a:pPr marL="457200" indent="-457200" fontAlgn="base">
              <a:buFont typeface="+mj-lt"/>
              <a:buAutoNum type="arabicPeriod"/>
            </a:pPr>
            <a:r>
              <a:rPr lang="en-US" dirty="0"/>
              <a:t>HTTP Request/Response Components</a:t>
            </a:r>
          </a:p>
          <a:p>
            <a:pPr marL="457200" indent="-457200" fontAlgn="base">
              <a:buFont typeface="+mj-lt"/>
              <a:buAutoNum type="arabicPeriod"/>
            </a:pPr>
            <a:r>
              <a:rPr lang="en-US" dirty="0"/>
              <a:t>HTTP Verbs or HTTP Methods</a:t>
            </a:r>
          </a:p>
          <a:p>
            <a:pPr marL="457200" indent="-457200" fontAlgn="base">
              <a:buFont typeface="+mj-lt"/>
              <a:buAutoNum type="arabicPeriod"/>
            </a:pPr>
            <a:r>
              <a:rPr lang="en-US" dirty="0"/>
              <a:t>HTTP Status Codes</a:t>
            </a:r>
          </a:p>
          <a:p>
            <a:pPr lvl="1" fontAlgn="base"/>
            <a:endParaRPr lang="en-US" dirty="0"/>
          </a:p>
        </p:txBody>
      </p:sp>
      <p:sp>
        <p:nvSpPr>
          <p:cNvPr id="3" name="Title 2"/>
          <p:cNvSpPr>
            <a:spLocks noGrp="1"/>
          </p:cNvSpPr>
          <p:nvPr>
            <p:ph type="title"/>
          </p:nvPr>
        </p:nvSpPr>
        <p:spPr/>
        <p:txBody>
          <a:bodyPr/>
          <a:lstStyle/>
          <a:p>
            <a:r>
              <a:rPr lang="en-US" dirty="0"/>
              <a:t>HTTP (HyperText Transport Protocol)</a:t>
            </a:r>
          </a:p>
        </p:txBody>
      </p:sp>
    </p:spTree>
    <p:extLst>
      <p:ext uri="{BB962C8B-B14F-4D97-AF65-F5344CB8AC3E}">
        <p14:creationId xmlns:p14="http://schemas.microsoft.com/office/powerpoint/2010/main" val="3858358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39790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2" y="731706"/>
            <a:ext cx="6126480" cy="5401479"/>
          </a:xfrm>
          <a:prstGeom prst="rect">
            <a:avLst/>
          </a:prstGeom>
          <a:noFill/>
        </p:spPr>
        <p:txBody>
          <a:bodyPr wrap="square" rtlCol="0">
            <a:spAutoFit/>
          </a:bodyPr>
          <a:lstStyle/>
          <a:p>
            <a:r>
              <a:rPr lang="en-US" sz="2400" b="1" dirty="0"/>
              <a:t>Outline</a:t>
            </a:r>
          </a:p>
          <a:p>
            <a:pPr marL="742950" lvl="1" indent="-285750">
              <a:lnSpc>
                <a:spcPct val="150000"/>
              </a:lnSpc>
              <a:buFont typeface="Arial" panose="020B0604020202020204" pitchFamily="34" charset="0"/>
              <a:buChar char="•"/>
            </a:pPr>
            <a:r>
              <a:rPr lang="en-US" dirty="0">
                <a:solidFill>
                  <a:schemeClr val="bg1">
                    <a:lumMod val="50000"/>
                  </a:schemeClr>
                </a:solidFill>
              </a:rPr>
              <a:t>Why API?</a:t>
            </a:r>
          </a:p>
          <a:p>
            <a:pPr marL="742950" lvl="1" indent="-285750">
              <a:lnSpc>
                <a:spcPct val="150000"/>
              </a:lnSpc>
              <a:buFont typeface="Arial" panose="020B0604020202020204" pitchFamily="34" charset="0"/>
              <a:buChar char="•"/>
            </a:pPr>
            <a:r>
              <a:rPr lang="en-US" dirty="0">
                <a:solidFill>
                  <a:schemeClr val="bg1">
                    <a:lumMod val="50000"/>
                  </a:schemeClr>
                </a:solidFill>
              </a:rPr>
              <a:t>Problems Without Web APIs</a:t>
            </a:r>
          </a:p>
          <a:p>
            <a:pPr marL="742950" lvl="1" indent="-285750">
              <a:lnSpc>
                <a:spcPct val="150000"/>
              </a:lnSpc>
              <a:buFont typeface="Arial" panose="020B0604020202020204" pitchFamily="34" charset="0"/>
              <a:buChar char="•"/>
            </a:pPr>
            <a:r>
              <a:rPr lang="en-US" dirty="0">
                <a:solidFill>
                  <a:schemeClr val="bg1">
                    <a:lumMod val="50000"/>
                  </a:schemeClr>
                </a:solidFill>
              </a:rPr>
              <a:t>Advantages of Web APIs</a:t>
            </a:r>
          </a:p>
          <a:p>
            <a:pPr marL="742950" lvl="1" indent="-285750">
              <a:lnSpc>
                <a:spcPct val="150000"/>
              </a:lnSpc>
              <a:buFont typeface="Arial" panose="020B0604020202020204" pitchFamily="34" charset="0"/>
              <a:buChar char="•"/>
            </a:pPr>
            <a:r>
              <a:rPr lang="en-US" dirty="0">
                <a:solidFill>
                  <a:schemeClr val="bg1">
                    <a:lumMod val="50000"/>
                  </a:schemeClr>
                </a:solidFill>
              </a:rPr>
              <a:t>Key Characteristics of Web APIs</a:t>
            </a:r>
          </a:p>
          <a:p>
            <a:pPr marL="742950" lvl="1" indent="-285750">
              <a:lnSpc>
                <a:spcPct val="150000"/>
              </a:lnSpc>
              <a:buFont typeface="Arial" panose="020B0604020202020204" pitchFamily="34" charset="0"/>
              <a:buChar char="•"/>
            </a:pPr>
            <a:r>
              <a:rPr lang="en-US" dirty="0">
                <a:solidFill>
                  <a:schemeClr val="bg1">
                    <a:lumMod val="50000"/>
                  </a:schemeClr>
                </a:solidFill>
              </a:rPr>
              <a:t>Usage of Web APIs</a:t>
            </a:r>
          </a:p>
          <a:p>
            <a:pPr marL="742950" lvl="1" indent="-285750">
              <a:lnSpc>
                <a:spcPct val="150000"/>
              </a:lnSpc>
              <a:buFont typeface="Arial" panose="020B0604020202020204" pitchFamily="34" charset="0"/>
              <a:buChar char="•"/>
            </a:pPr>
            <a:r>
              <a:rPr lang="en-US" dirty="0">
                <a:solidFill>
                  <a:schemeClr val="bg1">
                    <a:lumMod val="50000"/>
                  </a:schemeClr>
                </a:solidFill>
              </a:rPr>
              <a:t>Understanding HTTP Protocol(s) </a:t>
            </a:r>
          </a:p>
          <a:p>
            <a:pPr marL="742950" lvl="1" indent="-285750">
              <a:lnSpc>
                <a:spcPct val="150000"/>
              </a:lnSpc>
              <a:buFont typeface="Arial" panose="020B0604020202020204" pitchFamily="34" charset="0"/>
              <a:buChar char="•"/>
            </a:pPr>
            <a:r>
              <a:rPr lang="en-US" dirty="0">
                <a:solidFill>
                  <a:schemeClr val="bg1">
                    <a:lumMod val="50000"/>
                  </a:schemeClr>
                </a:solidFill>
              </a:rPr>
              <a:t>HTTP Request and Response Components </a:t>
            </a:r>
          </a:p>
          <a:p>
            <a:pPr marL="742950" lvl="1" indent="-285750">
              <a:lnSpc>
                <a:spcPct val="150000"/>
              </a:lnSpc>
              <a:buFont typeface="Arial" panose="020B0604020202020204" pitchFamily="34" charset="0"/>
              <a:buChar char="•"/>
            </a:pPr>
            <a:r>
              <a:rPr lang="en-US" dirty="0">
                <a:solidFill>
                  <a:schemeClr val="bg1">
                    <a:lumMod val="50000"/>
                  </a:schemeClr>
                </a:solidFill>
              </a:rPr>
              <a:t>HTTP Methods</a:t>
            </a:r>
          </a:p>
          <a:p>
            <a:pPr marL="742950" lvl="1" indent="-285750">
              <a:lnSpc>
                <a:spcPct val="150000"/>
              </a:lnSpc>
              <a:buFont typeface="Arial" panose="020B0604020202020204" pitchFamily="34" charset="0"/>
              <a:buChar char="•"/>
            </a:pPr>
            <a:r>
              <a:rPr lang="en-US" dirty="0">
                <a:solidFill>
                  <a:schemeClr val="bg1">
                    <a:lumMod val="50000"/>
                  </a:schemeClr>
                </a:solidFill>
              </a:rPr>
              <a:t>HTTP Status Codes</a:t>
            </a:r>
          </a:p>
          <a:p>
            <a:pPr marL="742950" lvl="1" indent="-285750">
              <a:lnSpc>
                <a:spcPct val="150000"/>
              </a:lnSpc>
              <a:buFont typeface="Arial" panose="020B0604020202020204" pitchFamily="34" charset="0"/>
              <a:buChar char="•"/>
            </a:pPr>
            <a:r>
              <a:rPr lang="en-US" dirty="0">
                <a:solidFill>
                  <a:schemeClr val="bg1">
                    <a:lumMod val="50000"/>
                  </a:schemeClr>
                </a:solidFill>
              </a:rPr>
              <a:t>JSON</a:t>
            </a:r>
          </a:p>
          <a:p>
            <a:pPr marL="742950" lvl="1" indent="-285750">
              <a:lnSpc>
                <a:spcPct val="150000"/>
              </a:lnSpc>
              <a:buFont typeface="Arial" panose="020B0604020202020204" pitchFamily="34" charset="0"/>
              <a:buChar char="•"/>
            </a:pPr>
            <a:r>
              <a:rPr lang="en-US" dirty="0">
                <a:solidFill>
                  <a:schemeClr val="bg1">
                    <a:lumMod val="50000"/>
                  </a:schemeClr>
                </a:solidFill>
              </a:rPr>
              <a:t>Creating a Web API project in Visual Studio</a:t>
            </a:r>
          </a:p>
          <a:p>
            <a:pPr marL="742950" lvl="1" indent="-285750">
              <a:lnSpc>
                <a:spcPct val="150000"/>
              </a:lnSpc>
              <a:buFont typeface="Arial" panose="020B0604020202020204" pitchFamily="34" charset="0"/>
              <a:buChar char="•"/>
            </a:pPr>
            <a:r>
              <a:rPr lang="en-US" dirty="0">
                <a:solidFill>
                  <a:schemeClr val="bg1">
                    <a:lumMod val="50000"/>
                  </a:schemeClr>
                </a:solidFill>
              </a:rPr>
              <a:t>Consuming Web API</a:t>
            </a:r>
          </a:p>
        </p:txBody>
      </p:sp>
    </p:spTree>
    <p:extLst>
      <p:ext uri="{BB962C8B-B14F-4D97-AF65-F5344CB8AC3E}">
        <p14:creationId xmlns:p14="http://schemas.microsoft.com/office/powerpoint/2010/main" val="25343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base"/>
            <a:r>
              <a:rPr lang="en-US" dirty="0"/>
              <a:t>Suppose, we open the web browser, type the URL in the browser and press the enter button. </a:t>
            </a:r>
          </a:p>
          <a:p>
            <a:pPr fontAlgn="base"/>
            <a:r>
              <a:rPr lang="en-US" dirty="0"/>
              <a:t>As soon as you press enter, a request is going to the server (called a web server). </a:t>
            </a:r>
          </a:p>
          <a:p>
            <a:pPr fontAlgn="base"/>
            <a:r>
              <a:rPr lang="en-US" dirty="0"/>
              <a:t>Whatever data you are sending from the web browser to the web server is called a </a:t>
            </a:r>
            <a:r>
              <a:rPr lang="en-US" b="1" dirty="0"/>
              <a:t>Request</a:t>
            </a:r>
            <a:r>
              <a:rPr lang="en-US" dirty="0"/>
              <a:t> and whatever data you are receiving from the web server is called a </a:t>
            </a:r>
            <a:r>
              <a:rPr lang="en-US" b="1" dirty="0"/>
              <a:t>Response</a:t>
            </a:r>
            <a:r>
              <a:rPr lang="en-US" dirty="0"/>
              <a:t> &amp; this type of communication is only possible by using HTTP Protocol. </a:t>
            </a:r>
          </a:p>
          <a:p>
            <a:pPr fontAlgn="base"/>
            <a:r>
              <a:rPr lang="en-US" dirty="0"/>
              <a:t>So, the request can be termed an HTTP Request and the response can be called HTTP Response.</a:t>
            </a:r>
          </a:p>
          <a:p>
            <a:pPr fontAlgn="base"/>
            <a:endParaRPr lang="en-US" dirty="0"/>
          </a:p>
          <a:p>
            <a:pPr fontAlgn="base"/>
            <a:endParaRPr lang="en-US" dirty="0"/>
          </a:p>
          <a:p>
            <a:pPr fontAlgn="base"/>
            <a:endParaRPr lang="en-US" dirty="0"/>
          </a:p>
          <a:p>
            <a:pPr fontAlgn="base"/>
            <a:endParaRPr lang="en-US" dirty="0"/>
          </a:p>
          <a:p>
            <a:pPr fontAlgn="base"/>
            <a:r>
              <a:rPr lang="en-US" dirty="0"/>
              <a:t>For example, if you are using a mobile application, then your mobile is a client. </a:t>
            </a:r>
          </a:p>
          <a:p>
            <a:pPr fontAlgn="base"/>
            <a:r>
              <a:rPr lang="en-US" dirty="0"/>
              <a:t>If you are calling APIs using tools like Postman, then Postman are also the clients.</a:t>
            </a:r>
          </a:p>
        </p:txBody>
      </p:sp>
      <p:sp>
        <p:nvSpPr>
          <p:cNvPr id="3" name="Title 2"/>
          <p:cNvSpPr>
            <a:spLocks noGrp="1"/>
          </p:cNvSpPr>
          <p:nvPr>
            <p:ph type="title"/>
          </p:nvPr>
        </p:nvSpPr>
        <p:spPr/>
        <p:txBody>
          <a:bodyPr/>
          <a:lstStyle/>
          <a:p>
            <a:pPr fontAlgn="base"/>
            <a:r>
              <a:rPr lang="en-US" dirty="0"/>
              <a:t>1. How Browser and Server Communicate with Each Other?</a:t>
            </a:r>
          </a:p>
        </p:txBody>
      </p:sp>
      <p:sp>
        <p:nvSpPr>
          <p:cNvPr id="4" name="Rectangle 3"/>
          <p:cNvSpPr/>
          <p:nvPr/>
        </p:nvSpPr>
        <p:spPr>
          <a:xfrm>
            <a:off x="1765426" y="3766241"/>
            <a:ext cx="3069125" cy="148476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solidFill>
              </a:rPr>
              <a:t>https://darshan.ac.in/</a:t>
            </a:r>
          </a:p>
        </p:txBody>
      </p:sp>
      <p:sp>
        <p:nvSpPr>
          <p:cNvPr id="5" name="Rectangle 4"/>
          <p:cNvSpPr/>
          <p:nvPr/>
        </p:nvSpPr>
        <p:spPr>
          <a:xfrm>
            <a:off x="7494761" y="3764732"/>
            <a:ext cx="3069125" cy="1484769"/>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solidFill>
              </a:rPr>
              <a:t>Server</a:t>
            </a:r>
          </a:p>
        </p:txBody>
      </p:sp>
      <p:sp>
        <p:nvSpPr>
          <p:cNvPr id="6" name="Right Arrow 5"/>
          <p:cNvSpPr/>
          <p:nvPr/>
        </p:nvSpPr>
        <p:spPr>
          <a:xfrm>
            <a:off x="5024674" y="4101220"/>
            <a:ext cx="2353901" cy="316871"/>
          </a:xfrm>
          <a:prstGeom prst="rightArrow">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ight Arrow 6"/>
          <p:cNvSpPr/>
          <p:nvPr/>
        </p:nvSpPr>
        <p:spPr>
          <a:xfrm rot="10800000">
            <a:off x="4996004" y="4679133"/>
            <a:ext cx="2353901" cy="316871"/>
          </a:xfrm>
          <a:prstGeom prst="rightArrow">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477346" y="3847722"/>
            <a:ext cx="1548143" cy="2534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HTTP Request</a:t>
            </a:r>
          </a:p>
        </p:txBody>
      </p:sp>
      <p:sp>
        <p:nvSpPr>
          <p:cNvPr id="9" name="Rectangle 8"/>
          <p:cNvSpPr/>
          <p:nvPr/>
        </p:nvSpPr>
        <p:spPr>
          <a:xfrm>
            <a:off x="5439623" y="4959788"/>
            <a:ext cx="1667348" cy="2821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HTTP Response</a:t>
            </a:r>
          </a:p>
        </p:txBody>
      </p:sp>
      <p:sp>
        <p:nvSpPr>
          <p:cNvPr id="10" name="Rectangle 9"/>
          <p:cNvSpPr/>
          <p:nvPr/>
        </p:nvSpPr>
        <p:spPr>
          <a:xfrm>
            <a:off x="2442926" y="5303821"/>
            <a:ext cx="1548143" cy="2534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Web Browser </a:t>
            </a:r>
          </a:p>
        </p:txBody>
      </p:sp>
      <p:sp>
        <p:nvSpPr>
          <p:cNvPr id="11" name="Rectangle 10"/>
          <p:cNvSpPr/>
          <p:nvPr/>
        </p:nvSpPr>
        <p:spPr>
          <a:xfrm>
            <a:off x="8291465" y="5312874"/>
            <a:ext cx="1548143" cy="2534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Web Server</a:t>
            </a:r>
          </a:p>
        </p:txBody>
      </p:sp>
    </p:spTree>
    <p:extLst>
      <p:ext uri="{BB962C8B-B14F-4D97-AF65-F5344CB8AC3E}">
        <p14:creationId xmlns:p14="http://schemas.microsoft.com/office/powerpoint/2010/main" val="4008112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9" grpId="0"/>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base"/>
            <a:r>
              <a:rPr lang="en-US" dirty="0"/>
              <a:t>HTTP stands for </a:t>
            </a:r>
            <a:r>
              <a:rPr lang="en-US" b="1" dirty="0"/>
              <a:t>HyperText Transfer Protocol</a:t>
            </a:r>
            <a:r>
              <a:rPr lang="en-US" dirty="0"/>
              <a:t>. </a:t>
            </a:r>
          </a:p>
          <a:p>
            <a:pPr fontAlgn="base"/>
            <a:r>
              <a:rPr lang="en-US" dirty="0"/>
              <a:t>It is an </a:t>
            </a:r>
            <a:r>
              <a:rPr lang="en-US" b="1" dirty="0"/>
              <a:t>application-layer protocol used for communication on the World Wide Web</a:t>
            </a:r>
            <a:r>
              <a:rPr lang="en-US" dirty="0"/>
              <a:t>.</a:t>
            </a:r>
          </a:p>
          <a:p>
            <a:pPr fontAlgn="base"/>
            <a:r>
              <a:rPr lang="en-US" dirty="0"/>
              <a:t>It is also called as </a:t>
            </a:r>
            <a:r>
              <a:rPr lang="en-US" b="1" dirty="0"/>
              <a:t>communication protocol</a:t>
            </a:r>
            <a:r>
              <a:rPr lang="en-US" dirty="0"/>
              <a:t>.</a:t>
            </a:r>
          </a:p>
          <a:p>
            <a:pPr fontAlgn="base"/>
            <a:r>
              <a:rPr lang="en-US" dirty="0"/>
              <a:t>It is used to </a:t>
            </a:r>
            <a:r>
              <a:rPr lang="en-US" b="1" dirty="0"/>
              <a:t>send and receive web pages and files on the internet</a:t>
            </a:r>
            <a:r>
              <a:rPr lang="en-US" dirty="0"/>
              <a:t>.</a:t>
            </a:r>
          </a:p>
          <a:p>
            <a:pPr fontAlgn="base"/>
            <a:r>
              <a:rPr lang="en-US" dirty="0"/>
              <a:t>It serves as a foundation for </a:t>
            </a:r>
            <a:r>
              <a:rPr lang="en-US" b="1" dirty="0"/>
              <a:t>exchanging information between a web server and a client</a:t>
            </a:r>
            <a:r>
              <a:rPr lang="en-US" dirty="0"/>
              <a:t>, </a:t>
            </a:r>
            <a:r>
              <a:rPr lang="en-US" b="1" dirty="0"/>
              <a:t>typically a web browser</a:t>
            </a:r>
            <a:r>
              <a:rPr lang="en-US" dirty="0"/>
              <a:t>.</a:t>
            </a:r>
          </a:p>
          <a:p>
            <a:pPr fontAlgn="base"/>
            <a:r>
              <a:rPr lang="en-US" dirty="0"/>
              <a:t>HTTP enables the </a:t>
            </a:r>
            <a:r>
              <a:rPr lang="en-US" b="1" dirty="0"/>
              <a:t>retrieval of resources such as HTML documents, images, videos, and other media files</a:t>
            </a:r>
            <a:r>
              <a:rPr lang="en-US" dirty="0"/>
              <a:t>, allowing users to access websites and navigate the internet.</a:t>
            </a:r>
          </a:p>
          <a:p>
            <a:pPr fontAlgn="base"/>
            <a:r>
              <a:rPr lang="en-US" dirty="0"/>
              <a:t>It </a:t>
            </a:r>
            <a:r>
              <a:rPr lang="en-US" b="1" dirty="0"/>
              <a:t>follows a request-response model</a:t>
            </a:r>
            <a:r>
              <a:rPr lang="en-US" dirty="0"/>
              <a:t>, where a client sends an HTTP request to a server, and the server responds with an HTTP response containing the requested information.</a:t>
            </a:r>
          </a:p>
          <a:p>
            <a:pPr fontAlgn="base"/>
            <a:endParaRPr lang="en-US" dirty="0"/>
          </a:p>
          <a:p>
            <a:pPr lvl="1" fontAlgn="base"/>
            <a:endParaRPr lang="en-US" dirty="0"/>
          </a:p>
        </p:txBody>
      </p:sp>
      <p:sp>
        <p:nvSpPr>
          <p:cNvPr id="3" name="Title 2"/>
          <p:cNvSpPr>
            <a:spLocks noGrp="1"/>
          </p:cNvSpPr>
          <p:nvPr>
            <p:ph type="title"/>
          </p:nvPr>
        </p:nvSpPr>
        <p:spPr/>
        <p:txBody>
          <a:bodyPr/>
          <a:lstStyle/>
          <a:p>
            <a:r>
              <a:rPr lang="en-US" dirty="0"/>
              <a:t>2. What is HTTP?</a:t>
            </a:r>
          </a:p>
        </p:txBody>
      </p:sp>
    </p:spTree>
    <p:extLst>
      <p:ext uri="{BB962C8B-B14F-4D97-AF65-F5344CB8AC3E}">
        <p14:creationId xmlns:p14="http://schemas.microsoft.com/office/powerpoint/2010/main" val="1883231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An HTTP request is made by the client to request a resource from the server, and the server responds with an HTTP response containing the requested resource or an error message.</a:t>
            </a:r>
          </a:p>
          <a:p>
            <a:r>
              <a:rPr lang="en-US" dirty="0"/>
              <a:t>When we send something from the client (browser, mobile, postman etc.) to the server (webserver) is called a Request.</a:t>
            </a:r>
          </a:p>
          <a:p>
            <a:r>
              <a:rPr lang="en-US" dirty="0"/>
              <a:t>The request is formed with a couple of components, are as follows.</a:t>
            </a:r>
          </a:p>
          <a:p>
            <a:endParaRPr lang="en-US" dirty="0"/>
          </a:p>
        </p:txBody>
      </p:sp>
      <p:sp>
        <p:nvSpPr>
          <p:cNvPr id="3" name="Title 2"/>
          <p:cNvSpPr>
            <a:spLocks noGrp="1"/>
          </p:cNvSpPr>
          <p:nvPr>
            <p:ph type="title"/>
          </p:nvPr>
        </p:nvSpPr>
        <p:spPr/>
        <p:txBody>
          <a:bodyPr>
            <a:normAutofit/>
          </a:bodyPr>
          <a:lstStyle/>
          <a:p>
            <a:r>
              <a:rPr lang="en-US" dirty="0"/>
              <a:t>3. HTTP Request Components</a:t>
            </a:r>
          </a:p>
        </p:txBody>
      </p:sp>
      <p:graphicFrame>
        <p:nvGraphicFramePr>
          <p:cNvPr id="4" name="Table 3"/>
          <p:cNvGraphicFramePr>
            <a:graphicFrameLocks noGrp="1"/>
          </p:cNvGraphicFramePr>
          <p:nvPr>
            <p:extLst>
              <p:ext uri="{D42A27DB-BD31-4B8C-83A1-F6EECF244321}">
                <p14:modId xmlns:p14="http://schemas.microsoft.com/office/powerpoint/2010/main" val="3587773721"/>
              </p:ext>
            </p:extLst>
          </p:nvPr>
        </p:nvGraphicFramePr>
        <p:xfrm>
          <a:off x="461818" y="2890212"/>
          <a:ext cx="11065164" cy="1854200"/>
        </p:xfrm>
        <a:graphic>
          <a:graphicData uri="http://schemas.openxmlformats.org/drawingml/2006/table">
            <a:tbl>
              <a:tblPr firstRow="1" bandRow="1">
                <a:tableStyleId>{5C22544A-7EE6-4342-B048-85BDC9FD1C3A}</a:tableStyleId>
              </a:tblPr>
              <a:tblGrid>
                <a:gridCol w="1939637">
                  <a:extLst>
                    <a:ext uri="{9D8B030D-6E8A-4147-A177-3AD203B41FA5}">
                      <a16:colId xmlns:a16="http://schemas.microsoft.com/office/drawing/2014/main" val="20000"/>
                    </a:ext>
                  </a:extLst>
                </a:gridCol>
                <a:gridCol w="9125527">
                  <a:extLst>
                    <a:ext uri="{9D8B030D-6E8A-4147-A177-3AD203B41FA5}">
                      <a16:colId xmlns:a16="http://schemas.microsoft.com/office/drawing/2014/main" val="20001"/>
                    </a:ext>
                  </a:extLst>
                </a:gridCol>
              </a:tblGrid>
              <a:tr h="370840">
                <a:tc>
                  <a:txBody>
                    <a:bodyPr/>
                    <a:lstStyle/>
                    <a:p>
                      <a:r>
                        <a:rPr lang="en-US" dirty="0"/>
                        <a:t>Component</a:t>
                      </a:r>
                    </a:p>
                  </a:txBody>
                  <a:tcPr/>
                </a:tc>
                <a:tc>
                  <a:txBody>
                    <a:bodyPr/>
                    <a:lstStyle/>
                    <a:p>
                      <a:r>
                        <a:rPr lang="en-US" dirty="0"/>
                        <a:t>Description </a:t>
                      </a:r>
                    </a:p>
                  </a:txBody>
                  <a:tcPr/>
                </a:tc>
                <a:extLst>
                  <a:ext uri="{0D108BD9-81ED-4DB2-BD59-A6C34878D82A}">
                    <a16:rowId xmlns:a16="http://schemas.microsoft.com/office/drawing/2014/main" val="10000"/>
                  </a:ext>
                </a:extLst>
              </a:tr>
              <a:tr h="370840">
                <a:tc>
                  <a:txBody>
                    <a:bodyPr/>
                    <a:lstStyle/>
                    <a:p>
                      <a:r>
                        <a:rPr lang="en-US" sz="1800" b="1" i="0" kern="1200" dirty="0">
                          <a:solidFill>
                            <a:schemeClr val="dk1"/>
                          </a:solidFill>
                          <a:effectLst/>
                          <a:latin typeface="+mn-lt"/>
                          <a:ea typeface="+mn-ea"/>
                          <a:cs typeface="+mn-cs"/>
                        </a:rPr>
                        <a:t>URL</a:t>
                      </a:r>
                      <a:endParaRPr lang="en-US" dirty="0"/>
                    </a:p>
                  </a:txBody>
                  <a:tcPr/>
                </a:tc>
                <a:tc>
                  <a:txBody>
                    <a:bodyPr/>
                    <a:lstStyle/>
                    <a:p>
                      <a:r>
                        <a:rPr lang="en-US" sz="1800" b="0" i="0" kern="1200" dirty="0">
                          <a:solidFill>
                            <a:schemeClr val="dk1"/>
                          </a:solidFill>
                          <a:effectLst/>
                          <a:latin typeface="+mn-lt"/>
                          <a:ea typeface="+mn-ea"/>
                          <a:cs typeface="+mn-cs"/>
                        </a:rPr>
                        <a:t>Each Request must have a unique URL</a:t>
                      </a:r>
                      <a:endParaRPr lang="en-US" dirty="0"/>
                    </a:p>
                  </a:txBody>
                  <a:tcPr/>
                </a:tc>
                <a:extLst>
                  <a:ext uri="{0D108BD9-81ED-4DB2-BD59-A6C34878D82A}">
                    <a16:rowId xmlns:a16="http://schemas.microsoft.com/office/drawing/2014/main" val="10001"/>
                  </a:ext>
                </a:extLst>
              </a:tr>
              <a:tr h="370840">
                <a:tc>
                  <a:txBody>
                    <a:bodyPr/>
                    <a:lstStyle/>
                    <a:p>
                      <a:r>
                        <a:rPr lang="en-US" sz="1800" b="1" i="0" kern="1200" dirty="0">
                          <a:solidFill>
                            <a:schemeClr val="dk1"/>
                          </a:solidFill>
                          <a:effectLst/>
                          <a:latin typeface="+mn-lt"/>
                          <a:ea typeface="+mn-ea"/>
                          <a:cs typeface="+mn-cs"/>
                        </a:rPr>
                        <a:t>Verb (Method)</a:t>
                      </a:r>
                      <a:endParaRPr lang="en-US" dirty="0"/>
                    </a:p>
                  </a:txBody>
                  <a:tcPr/>
                </a:tc>
                <a:tc>
                  <a:txBody>
                    <a:bodyPr/>
                    <a:lstStyle/>
                    <a:p>
                      <a:r>
                        <a:rPr lang="en-US" sz="1800" b="0" i="0" kern="1200" dirty="0">
                          <a:solidFill>
                            <a:schemeClr val="dk1"/>
                          </a:solidFill>
                          <a:effectLst/>
                          <a:latin typeface="+mn-lt"/>
                          <a:ea typeface="+mn-ea"/>
                          <a:cs typeface="+mn-cs"/>
                        </a:rPr>
                        <a:t>Each Request must have an HTTP Verb</a:t>
                      </a:r>
                      <a:endParaRPr lang="en-US" dirty="0"/>
                    </a:p>
                  </a:txBody>
                  <a:tcPr/>
                </a:tc>
                <a:extLst>
                  <a:ext uri="{0D108BD9-81ED-4DB2-BD59-A6C34878D82A}">
                    <a16:rowId xmlns:a16="http://schemas.microsoft.com/office/drawing/2014/main" val="10002"/>
                  </a:ext>
                </a:extLst>
              </a:tr>
              <a:tr h="370840">
                <a:tc>
                  <a:txBody>
                    <a:bodyPr/>
                    <a:lstStyle/>
                    <a:p>
                      <a:r>
                        <a:rPr lang="en-US" sz="1800" b="1" i="0" kern="1200" dirty="0">
                          <a:solidFill>
                            <a:schemeClr val="dk1"/>
                          </a:solidFill>
                          <a:effectLst/>
                          <a:latin typeface="+mn-lt"/>
                          <a:ea typeface="+mn-ea"/>
                          <a:cs typeface="+mn-cs"/>
                        </a:rPr>
                        <a:t>Header(s)</a:t>
                      </a:r>
                      <a:endParaRPr lang="en-US" dirty="0"/>
                    </a:p>
                  </a:txBody>
                  <a:tcPr/>
                </a:tc>
                <a:tc>
                  <a:txBody>
                    <a:bodyPr/>
                    <a:lstStyle/>
                    <a:p>
                      <a:r>
                        <a:rPr lang="en-US" sz="1800" b="0" i="0" kern="1200" dirty="0">
                          <a:solidFill>
                            <a:schemeClr val="dk1"/>
                          </a:solidFill>
                          <a:effectLst/>
                          <a:latin typeface="+mn-lt"/>
                          <a:ea typeface="+mn-ea"/>
                          <a:cs typeface="+mn-cs"/>
                        </a:rPr>
                        <a:t>Each Request can contain one or more Headers</a:t>
                      </a:r>
                      <a:endParaRPr lang="en-US" dirty="0"/>
                    </a:p>
                  </a:txBody>
                  <a:tcPr/>
                </a:tc>
                <a:extLst>
                  <a:ext uri="{0D108BD9-81ED-4DB2-BD59-A6C34878D82A}">
                    <a16:rowId xmlns:a16="http://schemas.microsoft.com/office/drawing/2014/main" val="10003"/>
                  </a:ext>
                </a:extLst>
              </a:tr>
              <a:tr h="370840">
                <a:tc>
                  <a:txBody>
                    <a:bodyPr/>
                    <a:lstStyle/>
                    <a:p>
                      <a:r>
                        <a:rPr lang="en-US" sz="1800" b="1" i="0" kern="1200" dirty="0">
                          <a:solidFill>
                            <a:schemeClr val="dk1"/>
                          </a:solidFill>
                          <a:effectLst/>
                          <a:latin typeface="+mn-lt"/>
                          <a:ea typeface="+mn-ea"/>
                          <a:cs typeface="+mn-cs"/>
                        </a:rPr>
                        <a:t>Body</a:t>
                      </a:r>
                      <a:endParaRPr lang="en-US" dirty="0"/>
                    </a:p>
                  </a:txBody>
                  <a:tcPr/>
                </a:tc>
                <a:tc>
                  <a:txBody>
                    <a:bodyPr/>
                    <a:lstStyle/>
                    <a:p>
                      <a:r>
                        <a:rPr lang="en-US" sz="1800" b="0" i="0" kern="1200" dirty="0">
                          <a:solidFill>
                            <a:schemeClr val="dk1"/>
                          </a:solidFill>
                          <a:effectLst/>
                          <a:latin typeface="+mn-lt"/>
                          <a:ea typeface="+mn-ea"/>
                          <a:cs typeface="+mn-cs"/>
                        </a:rPr>
                        <a:t>Each request can have a body. The body contains the data that we want to send to the server.</a:t>
                      </a:r>
                      <a:endParaRPr lang="en-US" dirty="0"/>
                    </a:p>
                  </a:txBody>
                  <a:tcPr/>
                </a:tc>
                <a:extLst>
                  <a:ext uri="{0D108BD9-81ED-4DB2-BD59-A6C34878D82A}">
                    <a16:rowId xmlns:a16="http://schemas.microsoft.com/office/drawing/2014/main" val="10004"/>
                  </a:ext>
                </a:extLst>
              </a:tr>
            </a:tbl>
          </a:graphicData>
        </a:graphic>
      </p:graphicFrame>
      <p:sp>
        <p:nvSpPr>
          <p:cNvPr id="5" name="Rectangle 4"/>
          <p:cNvSpPr/>
          <p:nvPr/>
        </p:nvSpPr>
        <p:spPr>
          <a:xfrm>
            <a:off x="1377499" y="4837660"/>
            <a:ext cx="3069125" cy="81499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solidFill>
              </a:rPr>
              <a:t>Web Browser, Mobile App, Postman</a:t>
            </a:r>
          </a:p>
        </p:txBody>
      </p:sp>
      <p:sp>
        <p:nvSpPr>
          <p:cNvPr id="6" name="Rectangle 5"/>
          <p:cNvSpPr/>
          <p:nvPr/>
        </p:nvSpPr>
        <p:spPr>
          <a:xfrm>
            <a:off x="7106834" y="4836150"/>
            <a:ext cx="3069125" cy="83497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solidFill>
              </a:rPr>
              <a:t>Server</a:t>
            </a:r>
          </a:p>
        </p:txBody>
      </p:sp>
      <p:sp>
        <p:nvSpPr>
          <p:cNvPr id="7" name="Right Arrow 6"/>
          <p:cNvSpPr/>
          <p:nvPr/>
        </p:nvSpPr>
        <p:spPr>
          <a:xfrm>
            <a:off x="4636747" y="5172638"/>
            <a:ext cx="2353901" cy="316871"/>
          </a:xfrm>
          <a:prstGeom prst="rightArrow">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5089419" y="4919140"/>
            <a:ext cx="1548143" cy="2534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HTTP Request</a:t>
            </a:r>
          </a:p>
        </p:txBody>
      </p:sp>
      <p:sp>
        <p:nvSpPr>
          <p:cNvPr id="10" name="Rectangle 9"/>
          <p:cNvSpPr/>
          <p:nvPr/>
        </p:nvSpPr>
        <p:spPr>
          <a:xfrm>
            <a:off x="7949720" y="5700801"/>
            <a:ext cx="1548143" cy="2534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Web Server</a:t>
            </a:r>
          </a:p>
        </p:txBody>
      </p:sp>
      <p:sp>
        <p:nvSpPr>
          <p:cNvPr id="11" name="Right Arrow 10"/>
          <p:cNvSpPr/>
          <p:nvPr/>
        </p:nvSpPr>
        <p:spPr>
          <a:xfrm rot="5400000">
            <a:off x="5424854" y="5675243"/>
            <a:ext cx="702969" cy="306811"/>
          </a:xfrm>
          <a:prstGeom prst="rightArrow">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ounded Rectangle 11"/>
          <p:cNvSpPr/>
          <p:nvPr/>
        </p:nvSpPr>
        <p:spPr>
          <a:xfrm>
            <a:off x="4516582" y="6234545"/>
            <a:ext cx="2604654" cy="33251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solidFill>
              </a:rPr>
              <a:t>URL, Verb, Header, Body</a:t>
            </a:r>
          </a:p>
        </p:txBody>
      </p:sp>
      <p:sp>
        <p:nvSpPr>
          <p:cNvPr id="13" name="Rectangle 12"/>
          <p:cNvSpPr/>
          <p:nvPr/>
        </p:nvSpPr>
        <p:spPr>
          <a:xfrm>
            <a:off x="2033829" y="5686946"/>
            <a:ext cx="1548143" cy="2534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Clients</a:t>
            </a:r>
          </a:p>
        </p:txBody>
      </p:sp>
    </p:spTree>
    <p:extLst>
      <p:ext uri="{BB962C8B-B14F-4D97-AF65-F5344CB8AC3E}">
        <p14:creationId xmlns:p14="http://schemas.microsoft.com/office/powerpoint/2010/main" val="2141460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10" grpId="0"/>
      <p:bldP spid="11" grpId="0" animBg="1"/>
      <p:bldP spid="12" grpId="0" animBg="1"/>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Whatever we get from the webserver to the clients is called HTTP Response. </a:t>
            </a:r>
          </a:p>
          <a:p>
            <a:r>
              <a:rPr lang="en-US" dirty="0"/>
              <a:t>The HTTP response contains the following components.</a:t>
            </a:r>
          </a:p>
        </p:txBody>
      </p:sp>
      <p:sp>
        <p:nvSpPr>
          <p:cNvPr id="3" name="Title 2"/>
          <p:cNvSpPr>
            <a:spLocks noGrp="1"/>
          </p:cNvSpPr>
          <p:nvPr>
            <p:ph type="title"/>
          </p:nvPr>
        </p:nvSpPr>
        <p:spPr/>
        <p:txBody>
          <a:bodyPr>
            <a:normAutofit/>
          </a:bodyPr>
          <a:lstStyle/>
          <a:p>
            <a:r>
              <a:rPr lang="en-US" dirty="0"/>
              <a:t>3. HTTP Response Components</a:t>
            </a:r>
          </a:p>
        </p:txBody>
      </p:sp>
      <p:graphicFrame>
        <p:nvGraphicFramePr>
          <p:cNvPr id="4" name="Table 3"/>
          <p:cNvGraphicFramePr>
            <a:graphicFrameLocks noGrp="1"/>
          </p:cNvGraphicFramePr>
          <p:nvPr>
            <p:extLst>
              <p:ext uri="{D42A27DB-BD31-4B8C-83A1-F6EECF244321}">
                <p14:modId xmlns:p14="http://schemas.microsoft.com/office/powerpoint/2010/main" val="2992823405"/>
              </p:ext>
            </p:extLst>
          </p:nvPr>
        </p:nvGraphicFramePr>
        <p:xfrm>
          <a:off x="480290" y="1791085"/>
          <a:ext cx="11065164" cy="1483360"/>
        </p:xfrm>
        <a:graphic>
          <a:graphicData uri="http://schemas.openxmlformats.org/drawingml/2006/table">
            <a:tbl>
              <a:tblPr firstRow="1" bandRow="1">
                <a:tableStyleId>{5C22544A-7EE6-4342-B048-85BDC9FD1C3A}</a:tableStyleId>
              </a:tblPr>
              <a:tblGrid>
                <a:gridCol w="1939637">
                  <a:extLst>
                    <a:ext uri="{9D8B030D-6E8A-4147-A177-3AD203B41FA5}">
                      <a16:colId xmlns:a16="http://schemas.microsoft.com/office/drawing/2014/main" val="20000"/>
                    </a:ext>
                  </a:extLst>
                </a:gridCol>
                <a:gridCol w="9125527">
                  <a:extLst>
                    <a:ext uri="{9D8B030D-6E8A-4147-A177-3AD203B41FA5}">
                      <a16:colId xmlns:a16="http://schemas.microsoft.com/office/drawing/2014/main" val="20001"/>
                    </a:ext>
                  </a:extLst>
                </a:gridCol>
              </a:tblGrid>
              <a:tr h="370840">
                <a:tc>
                  <a:txBody>
                    <a:bodyPr/>
                    <a:lstStyle/>
                    <a:p>
                      <a:r>
                        <a:rPr lang="en-US" dirty="0"/>
                        <a:t>Component</a:t>
                      </a:r>
                    </a:p>
                  </a:txBody>
                  <a:tcPr/>
                </a:tc>
                <a:tc>
                  <a:txBody>
                    <a:bodyPr/>
                    <a:lstStyle/>
                    <a:p>
                      <a:r>
                        <a:rPr lang="en-US" dirty="0"/>
                        <a:t>Description </a:t>
                      </a:r>
                    </a:p>
                  </a:txBody>
                  <a:tcPr/>
                </a:tc>
                <a:extLst>
                  <a:ext uri="{0D108BD9-81ED-4DB2-BD59-A6C34878D82A}">
                    <a16:rowId xmlns:a16="http://schemas.microsoft.com/office/drawing/2014/main" val="10000"/>
                  </a:ext>
                </a:extLst>
              </a:tr>
              <a:tr h="370840">
                <a:tc>
                  <a:txBody>
                    <a:bodyPr/>
                    <a:lstStyle/>
                    <a:p>
                      <a:r>
                        <a:rPr lang="en-US" sz="1800" b="1" i="0" kern="1200" dirty="0">
                          <a:solidFill>
                            <a:schemeClr val="dk1"/>
                          </a:solidFill>
                          <a:effectLst/>
                          <a:latin typeface="+mn-lt"/>
                          <a:ea typeface="+mn-ea"/>
                          <a:cs typeface="+mn-cs"/>
                        </a:rPr>
                        <a:t>HTTP Status Code</a:t>
                      </a:r>
                      <a:endParaRPr lang="en-US" dirty="0"/>
                    </a:p>
                  </a:txBody>
                  <a:tcPr/>
                </a:tc>
                <a:tc>
                  <a:txBody>
                    <a:bodyPr/>
                    <a:lstStyle/>
                    <a:p>
                      <a:r>
                        <a:rPr lang="en-US" sz="1800" b="0" i="0" kern="1200" dirty="0">
                          <a:solidFill>
                            <a:schemeClr val="dk1"/>
                          </a:solidFill>
                          <a:effectLst/>
                          <a:latin typeface="+mn-lt"/>
                          <a:ea typeface="+mn-ea"/>
                          <a:cs typeface="+mn-cs"/>
                        </a:rPr>
                        <a:t>It must have a Status Code</a:t>
                      </a:r>
                      <a:endParaRPr lang="en-US" dirty="0"/>
                    </a:p>
                  </a:txBody>
                  <a:tcPr/>
                </a:tc>
                <a:extLst>
                  <a:ext uri="{0D108BD9-81ED-4DB2-BD59-A6C34878D82A}">
                    <a16:rowId xmlns:a16="http://schemas.microsoft.com/office/drawing/2014/main" val="10001"/>
                  </a:ext>
                </a:extLst>
              </a:tr>
              <a:tr h="370840">
                <a:tc>
                  <a:txBody>
                    <a:bodyPr/>
                    <a:lstStyle/>
                    <a:p>
                      <a:r>
                        <a:rPr lang="en-US" sz="1800" b="1" i="0" kern="1200" dirty="0">
                          <a:solidFill>
                            <a:schemeClr val="dk1"/>
                          </a:solidFill>
                          <a:effectLst/>
                          <a:latin typeface="+mn-lt"/>
                          <a:ea typeface="+mn-ea"/>
                          <a:cs typeface="+mn-cs"/>
                        </a:rPr>
                        <a:t>Response Headers</a:t>
                      </a:r>
                      <a:endParaRPr lang="en-US" dirty="0"/>
                    </a:p>
                  </a:txBody>
                  <a:tcPr/>
                </a:tc>
                <a:tc>
                  <a:txBody>
                    <a:bodyPr/>
                    <a:lstStyle/>
                    <a:p>
                      <a:r>
                        <a:rPr lang="en-US" sz="1800" b="0" i="0" kern="1200" dirty="0">
                          <a:solidFill>
                            <a:schemeClr val="dk1"/>
                          </a:solidFill>
                          <a:effectLst/>
                          <a:latin typeface="+mn-lt"/>
                          <a:ea typeface="+mn-ea"/>
                          <a:cs typeface="+mn-cs"/>
                        </a:rPr>
                        <a:t>It can have one or more response headers</a:t>
                      </a:r>
                      <a:endParaRPr lang="en-US" dirty="0"/>
                    </a:p>
                  </a:txBody>
                  <a:tcPr/>
                </a:tc>
                <a:extLst>
                  <a:ext uri="{0D108BD9-81ED-4DB2-BD59-A6C34878D82A}">
                    <a16:rowId xmlns:a16="http://schemas.microsoft.com/office/drawing/2014/main" val="10002"/>
                  </a:ext>
                </a:extLst>
              </a:tr>
              <a:tr h="370840">
                <a:tc>
                  <a:txBody>
                    <a:bodyPr/>
                    <a:lstStyle/>
                    <a:p>
                      <a:r>
                        <a:rPr lang="en-US" sz="1800" b="1" i="0" kern="1200" dirty="0">
                          <a:solidFill>
                            <a:schemeClr val="dk1"/>
                          </a:solidFill>
                          <a:effectLst/>
                          <a:latin typeface="+mn-lt"/>
                          <a:ea typeface="+mn-ea"/>
                          <a:cs typeface="+mn-cs"/>
                        </a:rPr>
                        <a:t>Data</a:t>
                      </a:r>
                      <a:endParaRPr lang="en-US" dirty="0"/>
                    </a:p>
                  </a:txBody>
                  <a:tcPr/>
                </a:tc>
                <a:tc>
                  <a:txBody>
                    <a:bodyPr/>
                    <a:lstStyle/>
                    <a:p>
                      <a:r>
                        <a:rPr lang="en-US" sz="1800" b="0" i="0" kern="1200" dirty="0">
                          <a:solidFill>
                            <a:schemeClr val="dk1"/>
                          </a:solidFill>
                          <a:effectLst/>
                          <a:latin typeface="+mn-lt"/>
                          <a:ea typeface="+mn-ea"/>
                          <a:cs typeface="+mn-cs"/>
                        </a:rPr>
                        <a:t>Response can have data i.e. return to the client</a:t>
                      </a:r>
                      <a:endParaRPr lang="en-US" dirty="0"/>
                    </a:p>
                  </a:txBody>
                  <a:tcPr/>
                </a:tc>
                <a:extLst>
                  <a:ext uri="{0D108BD9-81ED-4DB2-BD59-A6C34878D82A}">
                    <a16:rowId xmlns:a16="http://schemas.microsoft.com/office/drawing/2014/main" val="10003"/>
                  </a:ext>
                </a:extLst>
              </a:tr>
            </a:tbl>
          </a:graphicData>
        </a:graphic>
      </p:graphicFrame>
      <p:sp>
        <p:nvSpPr>
          <p:cNvPr id="5" name="Rectangle 4"/>
          <p:cNvSpPr/>
          <p:nvPr/>
        </p:nvSpPr>
        <p:spPr>
          <a:xfrm>
            <a:off x="1442153" y="3489151"/>
            <a:ext cx="3069125" cy="81499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solidFill>
              </a:rPr>
              <a:t>Web Browser, Mobile App, Postman</a:t>
            </a:r>
          </a:p>
        </p:txBody>
      </p:sp>
      <p:sp>
        <p:nvSpPr>
          <p:cNvPr id="6" name="Rectangle 5"/>
          <p:cNvSpPr/>
          <p:nvPr/>
        </p:nvSpPr>
        <p:spPr>
          <a:xfrm>
            <a:off x="7171488" y="3487641"/>
            <a:ext cx="3069125" cy="83497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2"/>
                </a:solidFill>
              </a:rPr>
              <a:t>Server</a:t>
            </a:r>
          </a:p>
        </p:txBody>
      </p:sp>
      <p:sp>
        <p:nvSpPr>
          <p:cNvPr id="7" name="Right Arrow 6"/>
          <p:cNvSpPr/>
          <p:nvPr/>
        </p:nvSpPr>
        <p:spPr>
          <a:xfrm rot="10800000">
            <a:off x="4701401" y="3824129"/>
            <a:ext cx="2353901" cy="316871"/>
          </a:xfrm>
          <a:prstGeom prst="rightArrow">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5098655" y="3579868"/>
            <a:ext cx="1690072" cy="2255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HTTP Response</a:t>
            </a:r>
          </a:p>
        </p:txBody>
      </p:sp>
      <p:sp>
        <p:nvSpPr>
          <p:cNvPr id="9" name="Rectangle 8"/>
          <p:cNvSpPr/>
          <p:nvPr/>
        </p:nvSpPr>
        <p:spPr>
          <a:xfrm>
            <a:off x="8014374" y="4352292"/>
            <a:ext cx="1548143" cy="2534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Web Server</a:t>
            </a:r>
          </a:p>
        </p:txBody>
      </p:sp>
      <p:sp>
        <p:nvSpPr>
          <p:cNvPr id="10" name="Right Arrow 9"/>
          <p:cNvSpPr/>
          <p:nvPr/>
        </p:nvSpPr>
        <p:spPr>
          <a:xfrm rot="5400000">
            <a:off x="5489508" y="4326734"/>
            <a:ext cx="702969" cy="306811"/>
          </a:xfrm>
          <a:prstGeom prst="rightArrow">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10"/>
          <p:cNvSpPr/>
          <p:nvPr/>
        </p:nvSpPr>
        <p:spPr>
          <a:xfrm>
            <a:off x="3685307" y="4886036"/>
            <a:ext cx="4294909" cy="33250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4"/>
                </a:solidFill>
              </a:rPr>
              <a:t>Http Status Code, Response Header(s), Data</a:t>
            </a:r>
          </a:p>
        </p:txBody>
      </p:sp>
      <p:sp>
        <p:nvSpPr>
          <p:cNvPr id="12" name="Rectangle 11"/>
          <p:cNvSpPr/>
          <p:nvPr/>
        </p:nvSpPr>
        <p:spPr>
          <a:xfrm>
            <a:off x="2098483" y="4338437"/>
            <a:ext cx="1548143" cy="2534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Clients</a:t>
            </a:r>
          </a:p>
        </p:txBody>
      </p:sp>
    </p:spTree>
    <p:extLst>
      <p:ext uri="{BB962C8B-B14F-4D97-AF65-F5344CB8AC3E}">
        <p14:creationId xmlns:p14="http://schemas.microsoft.com/office/powerpoint/2010/main" val="175546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0" grpId="0" animBg="1"/>
      <p:bldP spid="11" grpId="0" animBg="1"/>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HTTP verbs, also known as HTTP methods, are a set of standardized actions that can be performed on resources using the HTTP (Hypertext Transfer Protocol) protocol.</a:t>
            </a:r>
          </a:p>
          <a:p>
            <a:r>
              <a:rPr lang="en-US" dirty="0"/>
              <a:t>Each HTTP request typically includes a verb/method to indicate the desired action to be taken.</a:t>
            </a:r>
          </a:p>
          <a:p>
            <a:r>
              <a:rPr lang="en-US" dirty="0"/>
              <a:t>The primary or most-commonly-used HTTP verbs are </a:t>
            </a:r>
            <a:r>
              <a:rPr lang="en-US" b="1" dirty="0"/>
              <a:t>POST</a:t>
            </a:r>
            <a:r>
              <a:rPr lang="en-US" dirty="0"/>
              <a:t>, </a:t>
            </a:r>
            <a:r>
              <a:rPr lang="en-US" b="1" dirty="0"/>
              <a:t>GET</a:t>
            </a:r>
            <a:r>
              <a:rPr lang="en-US" dirty="0"/>
              <a:t>, </a:t>
            </a:r>
            <a:r>
              <a:rPr lang="en-US" b="1" dirty="0"/>
              <a:t>PUT</a:t>
            </a:r>
            <a:r>
              <a:rPr lang="en-US" dirty="0"/>
              <a:t>, and </a:t>
            </a:r>
            <a:r>
              <a:rPr lang="en-US" b="1" dirty="0"/>
              <a:t>DELETE</a:t>
            </a:r>
            <a:r>
              <a:rPr lang="en-US" dirty="0"/>
              <a:t>. </a:t>
            </a:r>
          </a:p>
          <a:p>
            <a:endParaRPr lang="en-US" dirty="0"/>
          </a:p>
        </p:txBody>
      </p:sp>
      <p:sp>
        <p:nvSpPr>
          <p:cNvPr id="3" name="Title 2"/>
          <p:cNvSpPr>
            <a:spLocks noGrp="1"/>
          </p:cNvSpPr>
          <p:nvPr>
            <p:ph type="title"/>
          </p:nvPr>
        </p:nvSpPr>
        <p:spPr/>
        <p:txBody>
          <a:bodyPr>
            <a:normAutofit/>
          </a:bodyPr>
          <a:lstStyle/>
          <a:p>
            <a:r>
              <a:rPr lang="en-US" dirty="0"/>
              <a:t>4. HTTP Verbs or HTTP Methods</a:t>
            </a:r>
          </a:p>
        </p:txBody>
      </p:sp>
      <p:pic>
        <p:nvPicPr>
          <p:cNvPr id="4" name="Picture 3"/>
          <p:cNvPicPr>
            <a:picLocks noChangeAspect="1"/>
          </p:cNvPicPr>
          <p:nvPr/>
        </p:nvPicPr>
        <p:blipFill rotWithShape="1">
          <a:blip r:embed="rId2">
            <a:extLst>
              <a:ext uri="{BEBA8EAE-BF5A-486C-A8C5-ECC9F3942E4B}">
                <a14:imgProps xmlns:a14="http://schemas.microsoft.com/office/drawing/2010/main">
                  <a14:imgLayer r:embed="rId3">
                    <a14:imgEffect>
                      <a14:saturation sat="200000"/>
                    </a14:imgEffect>
                  </a14:imgLayer>
                </a14:imgProps>
              </a:ext>
              <a:ext uri="{28A0092B-C50C-407E-A947-70E740481C1C}">
                <a14:useLocalDpi xmlns:a14="http://schemas.microsoft.com/office/drawing/2010/main" val="0"/>
              </a:ext>
            </a:extLst>
          </a:blip>
          <a:srcRect t="15432" b="24386"/>
          <a:stretch/>
        </p:blipFill>
        <p:spPr>
          <a:xfrm>
            <a:off x="274926" y="2484582"/>
            <a:ext cx="11420475" cy="3445164"/>
          </a:xfrm>
          <a:prstGeom prst="rect">
            <a:avLst/>
          </a:prstGeom>
          <a:ln>
            <a:noFill/>
          </a:ln>
        </p:spPr>
      </p:pic>
    </p:spTree>
    <p:extLst>
      <p:ext uri="{BB962C8B-B14F-4D97-AF65-F5344CB8AC3E}">
        <p14:creationId xmlns:p14="http://schemas.microsoft.com/office/powerpoint/2010/main" val="1824705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600812107"/>
              </p:ext>
            </p:extLst>
          </p:nvPr>
        </p:nvGraphicFramePr>
        <p:xfrm>
          <a:off x="131763" y="863600"/>
          <a:ext cx="11928476" cy="4988560"/>
        </p:xfrm>
        <a:graphic>
          <a:graphicData uri="http://schemas.openxmlformats.org/drawingml/2006/table">
            <a:tbl>
              <a:tblPr firstRow="1" bandRow="1">
                <a:tableStyleId>{5C22544A-7EE6-4342-B048-85BDC9FD1C3A}</a:tableStyleId>
              </a:tblPr>
              <a:tblGrid>
                <a:gridCol w="1697037">
                  <a:extLst>
                    <a:ext uri="{9D8B030D-6E8A-4147-A177-3AD203B41FA5}">
                      <a16:colId xmlns:a16="http://schemas.microsoft.com/office/drawing/2014/main" val="20000"/>
                    </a:ext>
                  </a:extLst>
                </a:gridCol>
                <a:gridCol w="10231439">
                  <a:extLst>
                    <a:ext uri="{9D8B030D-6E8A-4147-A177-3AD203B41FA5}">
                      <a16:colId xmlns:a16="http://schemas.microsoft.com/office/drawing/2014/main" val="20001"/>
                    </a:ext>
                  </a:extLst>
                </a:gridCol>
              </a:tblGrid>
              <a:tr h="370840">
                <a:tc>
                  <a:txBody>
                    <a:bodyPr/>
                    <a:lstStyle/>
                    <a:p>
                      <a:pPr algn="ctr"/>
                      <a:r>
                        <a:rPr lang="en-US" dirty="0"/>
                        <a:t>Method</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pPr algn="ctr"/>
                      <a:r>
                        <a:rPr lang="en-US" b="1" dirty="0"/>
                        <a:t>GET</a:t>
                      </a:r>
                    </a:p>
                  </a:txBody>
                  <a:tcPr anchor="ctr"/>
                </a:tc>
                <a:tc>
                  <a:txBody>
                    <a:bodyPr/>
                    <a:lstStyle/>
                    <a:p>
                      <a:pPr marL="285750" indent="-285750">
                        <a:buFont typeface="Wingdings" panose="05000000000000000000" pitchFamily="2" charset="2"/>
                        <a:buChar char="ü"/>
                      </a:pPr>
                      <a:r>
                        <a:rPr lang="en-US" sz="1900" b="0" i="0" kern="1200" dirty="0">
                          <a:solidFill>
                            <a:schemeClr val="dk1"/>
                          </a:solidFill>
                          <a:effectLst/>
                          <a:latin typeface="+mn-lt"/>
                          <a:ea typeface="+mn-ea"/>
                          <a:cs typeface="+mn-cs"/>
                        </a:rPr>
                        <a:t>Used fetch or retrieve data from the server</a:t>
                      </a:r>
                    </a:p>
                    <a:p>
                      <a:pPr marL="285750" indent="-285750">
                        <a:buFont typeface="Wingdings" panose="05000000000000000000" pitchFamily="2" charset="2"/>
                        <a:buChar char="ü"/>
                      </a:pPr>
                      <a:r>
                        <a:rPr lang="en-US" sz="1900" b="0" i="0" kern="1200" dirty="0">
                          <a:solidFill>
                            <a:schemeClr val="dk1"/>
                          </a:solidFill>
                          <a:effectLst/>
                          <a:latin typeface="+mn-lt"/>
                          <a:ea typeface="+mn-ea"/>
                          <a:cs typeface="+mn-cs"/>
                        </a:rPr>
                        <a:t>Requests using GET should only be used to request data (they shouldn’t include data)</a:t>
                      </a:r>
                    </a:p>
                    <a:p>
                      <a:pPr marL="285750" indent="-285750">
                        <a:buFont typeface="Wingdings" panose="05000000000000000000" pitchFamily="2" charset="2"/>
                        <a:buChar char="ü"/>
                      </a:pPr>
                      <a:r>
                        <a:rPr lang="en-US" sz="1900" b="0" i="0" kern="1200" dirty="0">
                          <a:solidFill>
                            <a:schemeClr val="dk1"/>
                          </a:solidFill>
                          <a:effectLst/>
                          <a:latin typeface="+mn-lt"/>
                          <a:ea typeface="+mn-ea"/>
                          <a:cs typeface="+mn-cs"/>
                        </a:rPr>
                        <a:t>For example, you want to search for something like you want to get a list of employees, a list of products, you want to retrieve a book by id, etc.</a:t>
                      </a:r>
                    </a:p>
                    <a:p>
                      <a:pPr marL="285750" indent="-285750">
                        <a:buFont typeface="Wingdings" panose="05000000000000000000" pitchFamily="2" charset="2"/>
                        <a:buChar char="ü"/>
                      </a:pPr>
                      <a:r>
                        <a:rPr lang="en-US" sz="1900" b="0" i="0" kern="1200" dirty="0">
                          <a:solidFill>
                            <a:schemeClr val="dk1"/>
                          </a:solidFill>
                          <a:effectLst/>
                          <a:latin typeface="+mn-lt"/>
                          <a:ea typeface="+mn-ea"/>
                          <a:cs typeface="+mn-cs"/>
                        </a:rPr>
                        <a:t>It is idempotent</a:t>
                      </a:r>
                      <a:endParaRPr lang="en-US" sz="1900" dirty="0"/>
                    </a:p>
                  </a:txBody>
                  <a:tcPr/>
                </a:tc>
                <a:extLst>
                  <a:ext uri="{0D108BD9-81ED-4DB2-BD59-A6C34878D82A}">
                    <a16:rowId xmlns:a16="http://schemas.microsoft.com/office/drawing/2014/main" val="10001"/>
                  </a:ext>
                </a:extLst>
              </a:tr>
              <a:tr h="370840">
                <a:tc>
                  <a:txBody>
                    <a:bodyPr/>
                    <a:lstStyle/>
                    <a:p>
                      <a:pPr algn="ctr"/>
                      <a:r>
                        <a:rPr lang="en-US" b="1" dirty="0"/>
                        <a:t>POST</a:t>
                      </a:r>
                    </a:p>
                  </a:txBody>
                  <a:tcPr anchor="ctr"/>
                </a:tc>
                <a:tc>
                  <a:txBody>
                    <a:bodyPr/>
                    <a:lstStyle/>
                    <a:p>
                      <a:pPr marL="285750" indent="-285750">
                        <a:buFont typeface="Wingdings" panose="05000000000000000000" pitchFamily="2" charset="2"/>
                        <a:buChar char="ü"/>
                      </a:pPr>
                      <a:r>
                        <a:rPr lang="en-US" sz="1900" b="0" i="0" kern="1200" dirty="0">
                          <a:solidFill>
                            <a:schemeClr val="dk1"/>
                          </a:solidFill>
                          <a:effectLst/>
                          <a:latin typeface="+mn-lt"/>
                          <a:ea typeface="+mn-ea"/>
                          <a:cs typeface="+mn-cs"/>
                        </a:rPr>
                        <a:t>It is used to make a new entry in the database</a:t>
                      </a:r>
                    </a:p>
                    <a:p>
                      <a:pPr marL="285750" indent="-285750">
                        <a:buFont typeface="Wingdings" panose="05000000000000000000" pitchFamily="2" charset="2"/>
                        <a:buChar char="ü"/>
                      </a:pPr>
                      <a:r>
                        <a:rPr lang="en-US" sz="1900" b="0" i="0" kern="1200" dirty="0">
                          <a:solidFill>
                            <a:schemeClr val="dk1"/>
                          </a:solidFill>
                          <a:effectLst/>
                          <a:latin typeface="+mn-lt"/>
                          <a:ea typeface="+mn-ea"/>
                          <a:cs typeface="+mn-cs"/>
                        </a:rPr>
                        <a:t>It is not only specific to a database, whenever you want to create a new resource in your application</a:t>
                      </a:r>
                    </a:p>
                    <a:p>
                      <a:pPr marL="285750" indent="-285750">
                        <a:buFont typeface="Wingdings" panose="05000000000000000000" pitchFamily="2" charset="2"/>
                        <a:buChar char="ü"/>
                      </a:pPr>
                      <a:r>
                        <a:rPr lang="en-US" sz="1900" b="0" i="0" kern="1200" dirty="0">
                          <a:solidFill>
                            <a:schemeClr val="dk1"/>
                          </a:solidFill>
                          <a:effectLst/>
                          <a:latin typeface="+mn-lt"/>
                          <a:ea typeface="+mn-ea"/>
                          <a:cs typeface="+mn-cs"/>
                        </a:rPr>
                        <a:t>It often results in the creation of a new resource or a change in the state of an existing resource</a:t>
                      </a:r>
                    </a:p>
                    <a:p>
                      <a:pPr marL="285750" indent="-285750">
                        <a:buFont typeface="Wingdings" panose="05000000000000000000" pitchFamily="2" charset="2"/>
                        <a:buChar char="ü"/>
                      </a:pPr>
                      <a:r>
                        <a:rPr lang="en-US" sz="1900" b="0" i="0" kern="1200" dirty="0">
                          <a:solidFill>
                            <a:schemeClr val="dk1"/>
                          </a:solidFill>
                          <a:effectLst/>
                          <a:latin typeface="+mn-lt"/>
                          <a:ea typeface="+mn-ea"/>
                          <a:cs typeface="+mn-cs"/>
                        </a:rPr>
                        <a:t>It is not idempotent</a:t>
                      </a:r>
                      <a:endParaRPr lang="en-US" sz="1900" dirty="0"/>
                    </a:p>
                  </a:txBody>
                  <a:tcPr/>
                </a:tc>
                <a:extLst>
                  <a:ext uri="{0D108BD9-81ED-4DB2-BD59-A6C34878D82A}">
                    <a16:rowId xmlns:a16="http://schemas.microsoft.com/office/drawing/2014/main" val="10002"/>
                  </a:ext>
                </a:extLst>
              </a:tr>
              <a:tr h="370840">
                <a:tc>
                  <a:txBody>
                    <a:bodyPr/>
                    <a:lstStyle/>
                    <a:p>
                      <a:pPr algn="ctr"/>
                      <a:r>
                        <a:rPr lang="en-US" b="1" dirty="0"/>
                        <a:t>PUT</a:t>
                      </a:r>
                    </a:p>
                  </a:txBody>
                  <a:tcPr anchor="ctr"/>
                </a:tc>
                <a:tc>
                  <a:txBody>
                    <a:bodyPr/>
                    <a:lstStyle/>
                    <a:p>
                      <a:pPr marL="285750" indent="-285750">
                        <a:buFont typeface="Wingdings" panose="05000000000000000000" pitchFamily="2" charset="2"/>
                        <a:buChar char="ü"/>
                      </a:pPr>
                      <a:r>
                        <a:rPr lang="en-US" sz="1900" b="0" i="0" kern="1200" dirty="0">
                          <a:solidFill>
                            <a:schemeClr val="dk1"/>
                          </a:solidFill>
                          <a:effectLst/>
                          <a:latin typeface="+mn-lt"/>
                          <a:ea typeface="+mn-ea"/>
                          <a:cs typeface="+mn-cs"/>
                        </a:rPr>
                        <a:t>The PUT method is used to update all the properties of the current resource in the database </a:t>
                      </a:r>
                    </a:p>
                    <a:p>
                      <a:pPr marL="285750" indent="-285750">
                        <a:buFont typeface="Wingdings" panose="05000000000000000000" pitchFamily="2" charset="2"/>
                        <a:buChar char="ü"/>
                      </a:pPr>
                      <a:r>
                        <a:rPr lang="en-US" sz="1900" b="0" i="0" kern="1200" dirty="0">
                          <a:solidFill>
                            <a:schemeClr val="dk1"/>
                          </a:solidFill>
                          <a:effectLst/>
                          <a:latin typeface="+mn-lt"/>
                          <a:ea typeface="+mn-ea"/>
                          <a:cs typeface="+mn-cs"/>
                        </a:rPr>
                        <a:t>If we want to update all properties of a particular product (i.e. current resource) then we need to use PUT HTTP Request</a:t>
                      </a:r>
                    </a:p>
                    <a:p>
                      <a:pPr marL="285750" indent="-285750">
                        <a:buFont typeface="Wingdings" panose="05000000000000000000" pitchFamily="2" charset="2"/>
                        <a:buChar char="ü"/>
                      </a:pPr>
                      <a:r>
                        <a:rPr lang="en-US" sz="1900" b="0" i="0" kern="1200" dirty="0">
                          <a:solidFill>
                            <a:schemeClr val="dk1"/>
                          </a:solidFill>
                          <a:effectLst/>
                          <a:latin typeface="+mn-lt"/>
                          <a:ea typeface="+mn-ea"/>
                          <a:cs typeface="+mn-cs"/>
                        </a:rPr>
                        <a:t>So, whenever you want to update all the properties (column) of a resource (existing record in the database)</a:t>
                      </a:r>
                    </a:p>
                    <a:p>
                      <a:pPr marL="285750" indent="-285750">
                        <a:buFont typeface="Wingdings" panose="05000000000000000000" pitchFamily="2" charset="2"/>
                        <a:buChar char="ü"/>
                      </a:pPr>
                      <a:r>
                        <a:rPr lang="en-US" sz="1900" b="0" i="0" kern="1200" dirty="0">
                          <a:solidFill>
                            <a:schemeClr val="dk1"/>
                          </a:solidFill>
                          <a:effectLst/>
                          <a:latin typeface="+mn-lt"/>
                          <a:ea typeface="+mn-ea"/>
                          <a:cs typeface="+mn-cs"/>
                        </a:rPr>
                        <a:t>It is idempotent</a:t>
                      </a:r>
                      <a:endParaRPr lang="en-US" sz="1900" dirty="0"/>
                    </a:p>
                  </a:txBody>
                  <a:tcPr/>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4. HTTP Verbs or HTTP Methods Cont..</a:t>
            </a:r>
          </a:p>
        </p:txBody>
      </p:sp>
      <p:sp>
        <p:nvSpPr>
          <p:cNvPr id="2" name="Rectangle 1"/>
          <p:cNvSpPr/>
          <p:nvPr/>
        </p:nvSpPr>
        <p:spPr>
          <a:xfrm>
            <a:off x="126748" y="2770360"/>
            <a:ext cx="11914360" cy="1240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34293" y="1220709"/>
            <a:ext cx="11914360" cy="15587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25239" y="4018229"/>
            <a:ext cx="11914360" cy="18484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106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55220979"/>
              </p:ext>
            </p:extLst>
          </p:nvPr>
        </p:nvGraphicFramePr>
        <p:xfrm>
          <a:off x="131763" y="863600"/>
          <a:ext cx="11928476" cy="4607560"/>
        </p:xfrm>
        <a:graphic>
          <a:graphicData uri="http://schemas.openxmlformats.org/drawingml/2006/table">
            <a:tbl>
              <a:tblPr firstRow="1" bandRow="1">
                <a:tableStyleId>{5C22544A-7EE6-4342-B048-85BDC9FD1C3A}</a:tableStyleId>
              </a:tblPr>
              <a:tblGrid>
                <a:gridCol w="1697037">
                  <a:extLst>
                    <a:ext uri="{9D8B030D-6E8A-4147-A177-3AD203B41FA5}">
                      <a16:colId xmlns:a16="http://schemas.microsoft.com/office/drawing/2014/main" val="20000"/>
                    </a:ext>
                  </a:extLst>
                </a:gridCol>
                <a:gridCol w="10231439">
                  <a:extLst>
                    <a:ext uri="{9D8B030D-6E8A-4147-A177-3AD203B41FA5}">
                      <a16:colId xmlns:a16="http://schemas.microsoft.com/office/drawing/2014/main" val="20001"/>
                    </a:ext>
                  </a:extLst>
                </a:gridCol>
              </a:tblGrid>
              <a:tr h="370840">
                <a:tc>
                  <a:txBody>
                    <a:bodyPr/>
                    <a:lstStyle/>
                    <a:p>
                      <a:pPr algn="ctr"/>
                      <a:r>
                        <a:rPr lang="en-US" dirty="0"/>
                        <a:t>Method</a:t>
                      </a:r>
                    </a:p>
                  </a:txBody>
                  <a:tcPr/>
                </a:tc>
                <a:tc>
                  <a:txBody>
                    <a:bodyPr/>
                    <a:lstStyle/>
                    <a:p>
                      <a:r>
                        <a:rPr lang="en-US" dirty="0"/>
                        <a:t>Description</a:t>
                      </a:r>
                    </a:p>
                  </a:txBody>
                  <a:tcPr/>
                </a:tc>
                <a:extLst>
                  <a:ext uri="{0D108BD9-81ED-4DB2-BD59-A6C34878D82A}">
                    <a16:rowId xmlns:a16="http://schemas.microsoft.com/office/drawing/2014/main" val="10000"/>
                  </a:ext>
                </a:extLst>
              </a:tr>
              <a:tr h="370840">
                <a:tc>
                  <a:txBody>
                    <a:bodyPr/>
                    <a:lstStyle/>
                    <a:p>
                      <a:pPr algn="ctr"/>
                      <a:r>
                        <a:rPr lang="en-US" sz="1800" b="1" i="0" kern="1200" dirty="0">
                          <a:solidFill>
                            <a:schemeClr val="dk1"/>
                          </a:solidFill>
                          <a:effectLst/>
                          <a:latin typeface="+mn-lt"/>
                          <a:ea typeface="+mn-ea"/>
                          <a:cs typeface="+mn-cs"/>
                        </a:rPr>
                        <a:t>PATCH</a:t>
                      </a:r>
                      <a:endParaRPr lang="en-US" dirty="0"/>
                    </a:p>
                  </a:txBody>
                  <a:tcPr anchor="ctr"/>
                </a:tc>
                <a:tc>
                  <a:txBody>
                    <a:bodyPr/>
                    <a:lstStyle/>
                    <a:p>
                      <a:pPr marL="285750" indent="-285750">
                        <a:buFont typeface="Wingdings" panose="05000000000000000000" pitchFamily="2" charset="2"/>
                        <a:buChar char="ü"/>
                      </a:pPr>
                      <a:r>
                        <a:rPr lang="en-US" sz="1900" b="0" i="0" kern="1200" dirty="0">
                          <a:solidFill>
                            <a:schemeClr val="dk1"/>
                          </a:solidFill>
                          <a:effectLst/>
                          <a:latin typeface="+mn-lt"/>
                          <a:ea typeface="+mn-ea"/>
                          <a:cs typeface="+mn-cs"/>
                        </a:rPr>
                        <a:t>There are some situations where you don’t want to update all the properties of an existing resource instead you want to update a few of the properties, then you need to use the PATCH method</a:t>
                      </a:r>
                    </a:p>
                    <a:p>
                      <a:pPr marL="285750" indent="-285750">
                        <a:buFont typeface="Wingdings" panose="05000000000000000000" pitchFamily="2" charset="2"/>
                        <a:buChar char="ü"/>
                      </a:pPr>
                      <a:r>
                        <a:rPr lang="en-US" sz="1900" b="0" i="0" kern="1200" dirty="0">
                          <a:solidFill>
                            <a:schemeClr val="dk1"/>
                          </a:solidFill>
                          <a:effectLst/>
                          <a:latin typeface="+mn-lt"/>
                          <a:ea typeface="+mn-ea"/>
                          <a:cs typeface="+mn-cs"/>
                        </a:rPr>
                        <a:t>So, the PATCH method is similar to the PUT method, but it is used to update a few properties of the current resource in the database.</a:t>
                      </a:r>
                    </a:p>
                    <a:p>
                      <a:pPr marL="285750" indent="-285750">
                        <a:buFont typeface="Wingdings" panose="05000000000000000000" pitchFamily="2" charset="2"/>
                        <a:buChar char="ü"/>
                      </a:pPr>
                      <a:r>
                        <a:rPr lang="en-US" sz="1900" b="0" i="0" kern="1200" dirty="0">
                          <a:solidFill>
                            <a:schemeClr val="dk1"/>
                          </a:solidFill>
                          <a:effectLst/>
                          <a:latin typeface="+mn-lt"/>
                          <a:ea typeface="+mn-ea"/>
                          <a:cs typeface="+mn-cs"/>
                        </a:rPr>
                        <a:t>For example, if you want to update a few properties (columns) of an existing product then you need to use the PATCH method. </a:t>
                      </a:r>
                    </a:p>
                    <a:p>
                      <a:pPr marL="285750" indent="-285750">
                        <a:buFont typeface="Wingdings" panose="05000000000000000000" pitchFamily="2" charset="2"/>
                        <a:buChar char="ü"/>
                      </a:pPr>
                      <a:r>
                        <a:rPr lang="en-US" sz="1900" b="0" i="0" kern="1200" dirty="0">
                          <a:solidFill>
                            <a:schemeClr val="dk1"/>
                          </a:solidFill>
                          <a:effectLst/>
                          <a:latin typeface="+mn-lt"/>
                          <a:ea typeface="+mn-ea"/>
                          <a:cs typeface="+mn-cs"/>
                        </a:rPr>
                        <a:t>That means if your Product table contains 10 columns, and you want to update only four columns of an existing product, then you need to use the PATCH method.</a:t>
                      </a:r>
                    </a:p>
                    <a:p>
                      <a:pPr marL="285750" indent="-285750">
                        <a:buFont typeface="Wingdings" panose="05000000000000000000" pitchFamily="2" charset="2"/>
                        <a:buChar char="ü"/>
                      </a:pPr>
                      <a:r>
                        <a:rPr lang="en-US" sz="1900" b="0" i="0" kern="1200" dirty="0">
                          <a:solidFill>
                            <a:schemeClr val="dk1"/>
                          </a:solidFill>
                          <a:effectLst/>
                          <a:latin typeface="+mn-lt"/>
                          <a:ea typeface="+mn-ea"/>
                          <a:cs typeface="+mn-cs"/>
                        </a:rPr>
                        <a:t>So, it applies partial modifications to a resource. It is used to update only specific parts of a resource, rather than replacing the entire resource.</a:t>
                      </a:r>
                      <a:endParaRPr lang="en-US" sz="1900" dirty="0"/>
                    </a:p>
                  </a:txBody>
                  <a:tcPr/>
                </a:tc>
                <a:extLst>
                  <a:ext uri="{0D108BD9-81ED-4DB2-BD59-A6C34878D82A}">
                    <a16:rowId xmlns:a16="http://schemas.microsoft.com/office/drawing/2014/main" val="10001"/>
                  </a:ext>
                </a:extLst>
              </a:tr>
              <a:tr h="370840">
                <a:tc>
                  <a:txBody>
                    <a:bodyPr/>
                    <a:lstStyle/>
                    <a:p>
                      <a:pPr algn="ctr"/>
                      <a:r>
                        <a:rPr lang="en-US" sz="1800" b="1" i="0" kern="1200" dirty="0">
                          <a:solidFill>
                            <a:schemeClr val="dk1"/>
                          </a:solidFill>
                          <a:effectLst/>
                          <a:latin typeface="+mn-lt"/>
                          <a:ea typeface="+mn-ea"/>
                          <a:cs typeface="+mn-cs"/>
                        </a:rPr>
                        <a:t>DELETE</a:t>
                      </a:r>
                      <a:endParaRPr lang="en-US" dirty="0"/>
                    </a:p>
                  </a:txBody>
                  <a:tcPr anchor="ctr"/>
                </a:tc>
                <a:tc>
                  <a:txBody>
                    <a:bodyPr/>
                    <a:lstStyle/>
                    <a:p>
                      <a:pPr marL="342900" indent="-342900">
                        <a:buFont typeface="Wingdings" panose="05000000000000000000" pitchFamily="2" charset="2"/>
                        <a:buChar char="ü"/>
                      </a:pPr>
                      <a:r>
                        <a:rPr lang="en-US" sz="1900" b="0" i="0" kern="1200" dirty="0">
                          <a:solidFill>
                            <a:schemeClr val="dk1"/>
                          </a:solidFill>
                          <a:effectLst/>
                          <a:latin typeface="+mn-lt"/>
                          <a:ea typeface="+mn-ea"/>
                          <a:cs typeface="+mn-cs"/>
                        </a:rPr>
                        <a:t>The DELETE method is used to delete the resource from the database</a:t>
                      </a:r>
                    </a:p>
                    <a:p>
                      <a:pPr marL="342900" indent="-342900">
                        <a:buFont typeface="Wingdings" panose="05000000000000000000" pitchFamily="2" charset="2"/>
                        <a:buChar char="ü"/>
                      </a:pPr>
                      <a:r>
                        <a:rPr lang="en-US" sz="1900" b="0" i="0" kern="1200" dirty="0">
                          <a:solidFill>
                            <a:schemeClr val="dk1"/>
                          </a:solidFill>
                          <a:effectLst/>
                          <a:latin typeface="+mn-lt"/>
                          <a:ea typeface="+mn-ea"/>
                          <a:cs typeface="+mn-cs"/>
                        </a:rPr>
                        <a:t>It removes a specified resource.</a:t>
                      </a:r>
                    </a:p>
                    <a:p>
                      <a:pPr marL="342900" indent="-342900">
                        <a:buFont typeface="Wingdings" panose="05000000000000000000" pitchFamily="2" charset="2"/>
                        <a:buChar char="ü"/>
                      </a:pPr>
                      <a:r>
                        <a:rPr lang="en-US" sz="1900" b="0" i="0" kern="1200" dirty="0">
                          <a:solidFill>
                            <a:schemeClr val="dk1"/>
                          </a:solidFill>
                          <a:effectLst/>
                          <a:latin typeface="+mn-lt"/>
                          <a:ea typeface="+mn-ea"/>
                          <a:cs typeface="+mn-cs"/>
                        </a:rPr>
                        <a:t>In modern applications, we use two concepts for deletion. One is Soft Delete[PATCH] and the other one is Hard Delete.[DELETE]</a:t>
                      </a:r>
                    </a:p>
                  </a:txBody>
                  <a:tcPr/>
                </a:tc>
                <a:extLst>
                  <a:ext uri="{0D108BD9-81ED-4DB2-BD59-A6C34878D82A}">
                    <a16:rowId xmlns:a16="http://schemas.microsoft.com/office/drawing/2014/main" val="10002"/>
                  </a:ext>
                </a:extLst>
              </a:tr>
            </a:tbl>
          </a:graphicData>
        </a:graphic>
      </p:graphicFrame>
      <p:sp>
        <p:nvSpPr>
          <p:cNvPr id="3" name="Title 2"/>
          <p:cNvSpPr>
            <a:spLocks noGrp="1"/>
          </p:cNvSpPr>
          <p:nvPr>
            <p:ph type="title"/>
          </p:nvPr>
        </p:nvSpPr>
        <p:spPr/>
        <p:txBody>
          <a:bodyPr/>
          <a:lstStyle/>
          <a:p>
            <a:r>
              <a:rPr lang="en-US" dirty="0"/>
              <a:t>4. HTTP Verbs or HTTP Methods Cont..</a:t>
            </a:r>
          </a:p>
        </p:txBody>
      </p:sp>
      <p:sp>
        <p:nvSpPr>
          <p:cNvPr id="2" name="Rectangle 1"/>
          <p:cNvSpPr/>
          <p:nvPr/>
        </p:nvSpPr>
        <p:spPr>
          <a:xfrm>
            <a:off x="99588" y="1231271"/>
            <a:ext cx="11959627" cy="29876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98078" y="4199298"/>
            <a:ext cx="11959627" cy="12689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519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HTTP status code is also one of the </a:t>
            </a:r>
            <a:r>
              <a:rPr lang="en-US" b="1" dirty="0"/>
              <a:t>important components of HTTP Response</a:t>
            </a:r>
            <a:r>
              <a:rPr lang="en-US" dirty="0"/>
              <a:t>. </a:t>
            </a:r>
          </a:p>
          <a:p>
            <a:r>
              <a:rPr lang="en-US" dirty="0"/>
              <a:t>The Status code is issued from the server and they give information about the response.</a:t>
            </a:r>
          </a:p>
          <a:p>
            <a:r>
              <a:rPr lang="en-US" dirty="0"/>
              <a:t>Whenever </a:t>
            </a:r>
            <a:r>
              <a:rPr lang="en-US" b="1" dirty="0"/>
              <a:t>we get any response from the server to the client</a:t>
            </a:r>
            <a:r>
              <a:rPr lang="en-US" dirty="0"/>
              <a:t>, in that HTTP Response, </a:t>
            </a:r>
            <a:r>
              <a:rPr lang="en-US" b="1" dirty="0"/>
              <a:t>we must have one HTTP Status code.</a:t>
            </a:r>
          </a:p>
          <a:p>
            <a:r>
              <a:rPr lang="en-US" dirty="0"/>
              <a:t>Status codes are three-digit numbers that are returned by servers to provide information about the outcome of a request made by a client.</a:t>
            </a:r>
          </a:p>
          <a:p>
            <a:r>
              <a:rPr lang="en-US" dirty="0"/>
              <a:t>These codes are grouped into different categories based on their first digit, which helps in understanding the general class of the response.</a:t>
            </a:r>
          </a:p>
          <a:p>
            <a:r>
              <a:rPr lang="en-US" dirty="0"/>
              <a:t>All the HTTP Status codes are divided into five categories. </a:t>
            </a:r>
          </a:p>
          <a:p>
            <a:r>
              <a:rPr lang="en-US" dirty="0"/>
              <a:t>They are as follows. Here, XX will represent the actual number. (1XX, 2XX, 3XX, 4XX, 5XX)</a:t>
            </a:r>
          </a:p>
          <a:p>
            <a:endParaRPr lang="en-US" dirty="0"/>
          </a:p>
        </p:txBody>
      </p:sp>
      <p:sp>
        <p:nvSpPr>
          <p:cNvPr id="3" name="Title 2"/>
          <p:cNvSpPr>
            <a:spLocks noGrp="1"/>
          </p:cNvSpPr>
          <p:nvPr>
            <p:ph type="title"/>
          </p:nvPr>
        </p:nvSpPr>
        <p:spPr/>
        <p:txBody>
          <a:bodyPr>
            <a:normAutofit/>
          </a:bodyPr>
          <a:lstStyle/>
          <a:p>
            <a:r>
              <a:rPr lang="en-US" dirty="0"/>
              <a:t>5. HTTP Status Codes</a:t>
            </a:r>
          </a:p>
        </p:txBody>
      </p:sp>
    </p:spTree>
    <p:extLst>
      <p:ext uri="{BB962C8B-B14F-4D97-AF65-F5344CB8AC3E}">
        <p14:creationId xmlns:p14="http://schemas.microsoft.com/office/powerpoint/2010/main" val="4037713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fr-FR" b="1" dirty="0"/>
              <a:t>1XX</a:t>
            </a:r>
            <a:r>
              <a:rPr lang="fr-FR" dirty="0"/>
              <a:t>: </a:t>
            </a:r>
            <a:r>
              <a:rPr lang="fr-FR" b="1" dirty="0">
                <a:solidFill>
                  <a:schemeClr val="tx2"/>
                </a:solidFill>
              </a:rPr>
              <a:t>Informational Response </a:t>
            </a:r>
            <a:r>
              <a:rPr lang="fr-FR" b="1" dirty="0"/>
              <a:t>(</a:t>
            </a:r>
            <a:r>
              <a:rPr lang="fr-FR" sz="2000" i="1" dirty="0"/>
              <a:t>Example: 100, 101, 102, etc.</a:t>
            </a:r>
            <a:r>
              <a:rPr lang="fr-FR" b="1" dirty="0"/>
              <a:t>)</a:t>
            </a:r>
            <a:endParaRPr lang="fr-FR" dirty="0"/>
          </a:p>
          <a:p>
            <a:pPr lvl="1"/>
            <a:r>
              <a:rPr lang="en-US" dirty="0"/>
              <a:t>Status codes in the 1xx range </a:t>
            </a:r>
            <a:r>
              <a:rPr lang="en-US" b="1" dirty="0"/>
              <a:t>indicate that the server has received the client’s request</a:t>
            </a:r>
            <a:r>
              <a:rPr lang="en-US" dirty="0"/>
              <a:t> and is continuing the process.</a:t>
            </a:r>
          </a:p>
          <a:p>
            <a:pPr lvl="1"/>
            <a:r>
              <a:rPr lang="en-US" dirty="0"/>
              <a:t>These codes are primarily used for informational purposes and do not typically require any action from the client.</a:t>
            </a:r>
          </a:p>
          <a:p>
            <a:r>
              <a:rPr lang="en-US" b="1" dirty="0"/>
              <a:t>2XX</a:t>
            </a:r>
            <a:r>
              <a:rPr lang="en-US" dirty="0"/>
              <a:t>: </a:t>
            </a:r>
            <a:r>
              <a:rPr lang="en-US" b="1" dirty="0">
                <a:solidFill>
                  <a:schemeClr val="accent4"/>
                </a:solidFill>
              </a:rPr>
              <a:t>Successful Response </a:t>
            </a:r>
            <a:r>
              <a:rPr lang="en-US" b="1" dirty="0"/>
              <a:t>(</a:t>
            </a:r>
            <a:r>
              <a:rPr lang="en-US" sz="2000" i="1" dirty="0"/>
              <a:t>Example. 200, 201, 203, 204, etc.</a:t>
            </a:r>
            <a:r>
              <a:rPr lang="en-US" b="1" dirty="0"/>
              <a:t>)</a:t>
            </a:r>
          </a:p>
          <a:p>
            <a:pPr lvl="1"/>
            <a:r>
              <a:rPr lang="en-US" dirty="0"/>
              <a:t>Whenever you get 2XX as the response code, </a:t>
            </a:r>
            <a:r>
              <a:rPr lang="en-US" b="1" dirty="0"/>
              <a:t>it means the request is successful</a:t>
            </a:r>
            <a:r>
              <a:rPr lang="en-US" dirty="0"/>
              <a:t>. </a:t>
            </a:r>
          </a:p>
          <a:p>
            <a:pPr lvl="1"/>
            <a:r>
              <a:rPr lang="en-US" dirty="0"/>
              <a:t>Status codes in the 2xx range indicate that the client’s request was successfully received, understood, and accepted by the server. </a:t>
            </a:r>
          </a:p>
          <a:p>
            <a:pPr lvl="1"/>
            <a:r>
              <a:rPr lang="en-US" dirty="0"/>
              <a:t>These codes typically indicate that the requested action was successfully completed.</a:t>
            </a:r>
          </a:p>
          <a:p>
            <a:r>
              <a:rPr lang="fr-FR" b="1" dirty="0"/>
              <a:t>3XX</a:t>
            </a:r>
            <a:r>
              <a:rPr lang="fr-FR" dirty="0"/>
              <a:t>: </a:t>
            </a:r>
            <a:r>
              <a:rPr lang="fr-FR" b="1" dirty="0">
                <a:solidFill>
                  <a:schemeClr val="accent5"/>
                </a:solidFill>
              </a:rPr>
              <a:t>Redirection Response </a:t>
            </a:r>
            <a:r>
              <a:rPr lang="fr-FR" b="1" dirty="0"/>
              <a:t>(</a:t>
            </a:r>
            <a:r>
              <a:rPr lang="fr-FR" sz="2000" i="1" dirty="0"/>
              <a:t>Example. 301, 302, 304, etc.</a:t>
            </a:r>
            <a:r>
              <a:rPr lang="fr-FR" b="1" dirty="0"/>
              <a:t>)</a:t>
            </a:r>
          </a:p>
          <a:p>
            <a:pPr lvl="1"/>
            <a:r>
              <a:rPr lang="en-US" dirty="0"/>
              <a:t>Whenever you get 3XX as the response code, </a:t>
            </a:r>
            <a:r>
              <a:rPr lang="en-US" b="1" dirty="0"/>
              <a:t>it means it is re-directional </a:t>
            </a:r>
            <a:r>
              <a:rPr lang="en-US" dirty="0"/>
              <a:t>i.e. some re-directional is happening on the server.</a:t>
            </a:r>
          </a:p>
          <a:p>
            <a:pPr lvl="1"/>
            <a:r>
              <a:rPr lang="en-US" dirty="0"/>
              <a:t>Status codes in the 3xx range indicate that further action is needed by the client to complete the request.</a:t>
            </a:r>
          </a:p>
          <a:p>
            <a:pPr lvl="1"/>
            <a:r>
              <a:rPr lang="en-US" dirty="0"/>
              <a:t>These codes are used when a resource has been moved or is temporarily unavailable, and the client needs to take additional steps to access the resource.	</a:t>
            </a:r>
            <a:endParaRPr lang="fr-FR" dirty="0"/>
          </a:p>
        </p:txBody>
      </p:sp>
      <p:sp>
        <p:nvSpPr>
          <p:cNvPr id="3" name="Title 2"/>
          <p:cNvSpPr>
            <a:spLocks noGrp="1"/>
          </p:cNvSpPr>
          <p:nvPr>
            <p:ph type="title"/>
          </p:nvPr>
        </p:nvSpPr>
        <p:spPr/>
        <p:txBody>
          <a:bodyPr/>
          <a:lstStyle/>
          <a:p>
            <a:r>
              <a:rPr lang="en-US" dirty="0"/>
              <a:t>5. HTTP Status Codes Cont..</a:t>
            </a:r>
          </a:p>
        </p:txBody>
      </p:sp>
    </p:spTree>
    <p:extLst>
      <p:ext uri="{BB962C8B-B14F-4D97-AF65-F5344CB8AC3E}">
        <p14:creationId xmlns:p14="http://schemas.microsoft.com/office/powerpoint/2010/main" val="3290416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base"/>
            <a:r>
              <a:rPr lang="en-US" b="1" dirty="0"/>
              <a:t>4XX</a:t>
            </a:r>
            <a:r>
              <a:rPr lang="en-US" dirty="0"/>
              <a:t>: </a:t>
            </a:r>
            <a:r>
              <a:rPr lang="en-US" b="1" dirty="0">
                <a:solidFill>
                  <a:schemeClr val="accent6"/>
                </a:solidFill>
              </a:rPr>
              <a:t>Client Error Response </a:t>
            </a:r>
            <a:r>
              <a:rPr lang="en-US" b="1" dirty="0"/>
              <a:t>(</a:t>
            </a:r>
            <a:r>
              <a:rPr lang="en-US" sz="2000" i="1" dirty="0"/>
              <a:t>Example: 400, 401, 404, 405, etc.</a:t>
            </a:r>
            <a:r>
              <a:rPr lang="en-US" b="1" dirty="0"/>
              <a:t>)</a:t>
            </a:r>
            <a:endParaRPr lang="en-US" dirty="0"/>
          </a:p>
          <a:p>
            <a:pPr lvl="1" fontAlgn="base"/>
            <a:r>
              <a:rPr lang="en-US" dirty="0"/>
              <a:t>Whenever you get 4XX as the response code, </a:t>
            </a:r>
            <a:r>
              <a:rPr lang="en-US" b="1" dirty="0"/>
              <a:t>it means there is some problem with your request</a:t>
            </a:r>
            <a:r>
              <a:rPr lang="en-US" dirty="0"/>
              <a:t>.</a:t>
            </a:r>
          </a:p>
          <a:p>
            <a:pPr lvl="1" fontAlgn="base"/>
            <a:r>
              <a:rPr lang="en-US" dirty="0"/>
              <a:t>Status codes in the 4xx range indicate that the client’s request was not successful due to an error on the client’s side.</a:t>
            </a:r>
          </a:p>
          <a:p>
            <a:pPr lvl="1" fontAlgn="base"/>
            <a:r>
              <a:rPr lang="en-US" dirty="0"/>
              <a:t>These codes are often associated with issues such as </a:t>
            </a:r>
            <a:r>
              <a:rPr lang="en-US" b="1" dirty="0"/>
              <a:t>invalid requests, unauthorized access, or missing resources</a:t>
            </a:r>
            <a:r>
              <a:rPr lang="en-US" dirty="0"/>
              <a:t>.</a:t>
            </a:r>
          </a:p>
          <a:p>
            <a:pPr fontAlgn="base"/>
            <a:r>
              <a:rPr lang="en-US" b="1" dirty="0"/>
              <a:t>5XX</a:t>
            </a:r>
            <a:r>
              <a:rPr lang="en-US" dirty="0"/>
              <a:t>: </a:t>
            </a:r>
            <a:r>
              <a:rPr lang="en-US" b="1" dirty="0">
                <a:solidFill>
                  <a:srgbClr val="F54337"/>
                </a:solidFill>
              </a:rPr>
              <a:t>Server Error Response </a:t>
            </a:r>
            <a:r>
              <a:rPr lang="en-US" b="1" dirty="0"/>
              <a:t>(</a:t>
            </a:r>
            <a:r>
              <a:rPr lang="en-US" sz="2000" i="1" dirty="0"/>
              <a:t>Example: 500, 502, 503, 504, etc.</a:t>
            </a:r>
            <a:r>
              <a:rPr lang="en-US" b="1" dirty="0"/>
              <a:t>)</a:t>
            </a:r>
            <a:endParaRPr lang="en-US" dirty="0"/>
          </a:p>
          <a:p>
            <a:pPr lvl="1" fontAlgn="base"/>
            <a:r>
              <a:rPr lang="en-US" dirty="0"/>
              <a:t>Whenever you get 5XX as the response code, it means there is some problem in the server.</a:t>
            </a:r>
          </a:p>
          <a:p>
            <a:pPr lvl="1" fontAlgn="base"/>
            <a:r>
              <a:rPr lang="en-US" dirty="0"/>
              <a:t>Status codes in the 5xx range indicate that the server encountered an error while processing the client’s request.</a:t>
            </a:r>
          </a:p>
          <a:p>
            <a:pPr lvl="1" fontAlgn="base"/>
            <a:r>
              <a:rPr lang="en-US" dirty="0"/>
              <a:t>These codes are typically associated with issues on the server side, indicating that the requested action could not be completed due to server-related problems.</a:t>
            </a:r>
          </a:p>
        </p:txBody>
      </p:sp>
      <p:sp>
        <p:nvSpPr>
          <p:cNvPr id="3" name="Title 2"/>
          <p:cNvSpPr>
            <a:spLocks noGrp="1"/>
          </p:cNvSpPr>
          <p:nvPr>
            <p:ph type="title"/>
          </p:nvPr>
        </p:nvSpPr>
        <p:spPr/>
        <p:txBody>
          <a:bodyPr/>
          <a:lstStyle/>
          <a:p>
            <a:r>
              <a:rPr lang="en-US" dirty="0"/>
              <a:t>5. HTTP Status Codes Cont..</a:t>
            </a:r>
          </a:p>
        </p:txBody>
      </p:sp>
    </p:spTree>
    <p:extLst>
      <p:ext uri="{BB962C8B-B14F-4D97-AF65-F5344CB8AC3E}">
        <p14:creationId xmlns:p14="http://schemas.microsoft.com/office/powerpoint/2010/main" val="679243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Why API? </a:t>
            </a:r>
          </a:p>
        </p:txBody>
      </p:sp>
      <p:sp>
        <p:nvSpPr>
          <p:cNvPr id="5" name="Text Placeholder 4"/>
          <p:cNvSpPr>
            <a:spLocks noGrp="1"/>
          </p:cNvSpPr>
          <p:nvPr>
            <p:ph type="body" idx="1"/>
          </p:nvPr>
        </p:nvSpPr>
        <p:spPr/>
        <p:txBody>
          <a:bodyPr/>
          <a:lstStyle/>
          <a:p>
            <a:r>
              <a:rPr lang="en-US" dirty="0"/>
              <a:t>Section - 1</a:t>
            </a:r>
          </a:p>
        </p:txBody>
      </p:sp>
    </p:spTree>
    <p:extLst>
      <p:ext uri="{BB962C8B-B14F-4D97-AF65-F5344CB8AC3E}">
        <p14:creationId xmlns:p14="http://schemas.microsoft.com/office/powerpoint/2010/main" val="1048212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JSON </a:t>
            </a:r>
            <a:br>
              <a:rPr lang="en-US" dirty="0">
                <a:gradFill flip="none" rotWithShape="1">
                  <a:gsLst>
                    <a:gs pos="10000">
                      <a:schemeClr val="accent6">
                        <a:lumMod val="50000"/>
                      </a:schemeClr>
                    </a:gs>
                    <a:gs pos="100000">
                      <a:schemeClr val="accent6"/>
                    </a:gs>
                  </a:gsLst>
                  <a:lin ang="0" scaled="1"/>
                  <a:tileRect/>
                </a:gradFill>
              </a:rPr>
            </a:br>
            <a:r>
              <a:rPr lang="en-US" dirty="0">
                <a:gradFill flip="none" rotWithShape="1">
                  <a:gsLst>
                    <a:gs pos="10000">
                      <a:schemeClr val="accent6">
                        <a:lumMod val="50000"/>
                      </a:schemeClr>
                    </a:gs>
                    <a:gs pos="100000">
                      <a:schemeClr val="accent6"/>
                    </a:gs>
                  </a:gsLst>
                  <a:lin ang="0" scaled="1"/>
                  <a:tileRect/>
                </a:gradFill>
              </a:rPr>
              <a:t>(JavaScript Object Notation)</a:t>
            </a:r>
            <a:endParaRPr lang="en-US" sz="5400" dirty="0">
              <a:gradFill flip="none" rotWithShape="1">
                <a:gsLst>
                  <a:gs pos="10000">
                    <a:schemeClr val="accent6">
                      <a:lumMod val="50000"/>
                    </a:schemeClr>
                  </a:gs>
                  <a:gs pos="100000">
                    <a:schemeClr val="accent6"/>
                  </a:gs>
                </a:gsLst>
                <a:lin ang="0" scaled="1"/>
                <a:tileRect/>
              </a:gradFill>
            </a:endParaRPr>
          </a:p>
        </p:txBody>
      </p:sp>
      <p:sp>
        <p:nvSpPr>
          <p:cNvPr id="5" name="Text Placeholder 4"/>
          <p:cNvSpPr>
            <a:spLocks noGrp="1"/>
          </p:cNvSpPr>
          <p:nvPr>
            <p:ph type="body" idx="1"/>
          </p:nvPr>
        </p:nvSpPr>
        <p:spPr/>
        <p:txBody>
          <a:bodyPr/>
          <a:lstStyle/>
          <a:p>
            <a:r>
              <a:rPr lang="en-US" dirty="0"/>
              <a:t>Section - 8</a:t>
            </a:r>
          </a:p>
        </p:txBody>
      </p:sp>
    </p:spTree>
    <p:extLst>
      <p:ext uri="{BB962C8B-B14F-4D97-AF65-F5344CB8AC3E}">
        <p14:creationId xmlns:p14="http://schemas.microsoft.com/office/powerpoint/2010/main" val="2753732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base"/>
            <a:r>
              <a:rPr lang="en-US" dirty="0"/>
              <a:t>JSON (</a:t>
            </a:r>
            <a:r>
              <a:rPr lang="en-US" b="1" dirty="0"/>
              <a:t>JavaScript Object Notation</a:t>
            </a:r>
            <a:r>
              <a:rPr lang="en-US" dirty="0"/>
              <a:t>) is a </a:t>
            </a:r>
            <a:r>
              <a:rPr lang="en-US" b="1" dirty="0"/>
              <a:t>lightweight data-interchange format </a:t>
            </a:r>
            <a:r>
              <a:rPr lang="en-US" dirty="0"/>
              <a:t>that is easy for humans to read and write and for machines to parse and generate. </a:t>
            </a:r>
          </a:p>
          <a:p>
            <a:pPr fontAlgn="base"/>
            <a:r>
              <a:rPr lang="en-US" dirty="0"/>
              <a:t>Many different programming languages use JSON which is a great way to ensure that different systems can work together and understand each other’s data.</a:t>
            </a:r>
          </a:p>
          <a:p>
            <a:pPr fontAlgn="base"/>
            <a:r>
              <a:rPr lang="en-US" dirty="0"/>
              <a:t>It uses </a:t>
            </a:r>
            <a:r>
              <a:rPr lang="en-US" b="1" dirty="0"/>
              <a:t>human-readable text to store and transmit data objects</a:t>
            </a:r>
            <a:r>
              <a:rPr lang="en-US" dirty="0"/>
              <a:t> consisting of attribute–value pairs and arrays (or other serializable values). </a:t>
            </a:r>
          </a:p>
          <a:p>
            <a:pPr fontAlgn="base"/>
            <a:r>
              <a:rPr lang="en-US" dirty="0"/>
              <a:t>JSON is a </a:t>
            </a:r>
            <a:r>
              <a:rPr lang="en-US" b="1" dirty="0"/>
              <a:t>language-independent</a:t>
            </a:r>
            <a:r>
              <a:rPr lang="en-US" dirty="0"/>
              <a:t> data format.</a:t>
            </a:r>
          </a:p>
          <a:p>
            <a:pPr fontAlgn="base"/>
            <a:r>
              <a:rPr lang="en-US" dirty="0"/>
              <a:t>JSON is “name/value” assembly. Its structure is made up with {}, [], comma, colon and double quotation marks.</a:t>
            </a:r>
          </a:p>
          <a:p>
            <a:pPr fontAlgn="base"/>
            <a:r>
              <a:rPr lang="en-US" dirty="0"/>
              <a:t>Valid data types in JSON are Object, Number, Boolean, String, Array, Null.</a:t>
            </a:r>
          </a:p>
          <a:p>
            <a:pPr fontAlgn="base"/>
            <a:r>
              <a:rPr lang="en-US" dirty="0"/>
              <a:t>JSON filenames use the extension </a:t>
            </a:r>
            <a:r>
              <a:rPr lang="en-US" b="1" dirty="0"/>
              <a:t>.</a:t>
            </a:r>
            <a:r>
              <a:rPr lang="en-US" b="1" dirty="0" err="1"/>
              <a:t>json</a:t>
            </a:r>
            <a:r>
              <a:rPr lang="en-US" dirty="0"/>
              <a:t>.</a:t>
            </a:r>
          </a:p>
          <a:p>
            <a:pPr fontAlgn="base"/>
            <a:r>
              <a:rPr lang="en-US" dirty="0"/>
              <a:t>It is commonly used for transmitting data between a server and a web application as an alternative to XML, and has many business applications. </a:t>
            </a:r>
          </a:p>
        </p:txBody>
      </p:sp>
      <p:sp>
        <p:nvSpPr>
          <p:cNvPr id="3" name="Title 2"/>
          <p:cNvSpPr>
            <a:spLocks noGrp="1"/>
          </p:cNvSpPr>
          <p:nvPr>
            <p:ph type="title"/>
          </p:nvPr>
        </p:nvSpPr>
        <p:spPr/>
        <p:txBody>
          <a:bodyPr/>
          <a:lstStyle/>
          <a:p>
            <a:r>
              <a:rPr lang="en-US" dirty="0"/>
              <a:t>What is JSON?</a:t>
            </a:r>
          </a:p>
        </p:txBody>
      </p:sp>
    </p:spTree>
    <p:extLst>
      <p:ext uri="{BB962C8B-B14F-4D97-AF65-F5344CB8AC3E}">
        <p14:creationId xmlns:p14="http://schemas.microsoft.com/office/powerpoint/2010/main" val="25166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449078" y="970384"/>
            <a:ext cx="6403513" cy="5483625"/>
          </a:xfrm>
        </p:spPr>
        <p:txBody>
          <a:bodyPr/>
          <a:lstStyle/>
          <a:p>
            <a:r>
              <a:rPr lang="en-US" sz="2200" dirty="0"/>
              <a:t>In .NET, we have two most common libraries to handle JSON:</a:t>
            </a:r>
          </a:p>
          <a:p>
            <a:r>
              <a:rPr lang="en-US" b="1" dirty="0" err="1"/>
              <a:t>Newtonsoft.Json</a:t>
            </a:r>
            <a:endParaRPr lang="en-US" dirty="0"/>
          </a:p>
          <a:p>
            <a:pPr lvl="1"/>
            <a:r>
              <a:rPr lang="en-US" dirty="0"/>
              <a:t>Third-party powerful library with many features, including support for complex object graphs, custom converters, and more.</a:t>
            </a:r>
          </a:p>
          <a:p>
            <a:r>
              <a:rPr lang="en-US" b="1" dirty="0" err="1"/>
              <a:t>System.Text.Json</a:t>
            </a:r>
            <a:endParaRPr lang="en-US" dirty="0"/>
          </a:p>
          <a:p>
            <a:pPr lvl="1"/>
            <a:r>
              <a:rPr lang="en-US" dirty="0"/>
              <a:t>High-performance JSON serialization and deserialization library introduced by Microsoft.</a:t>
            </a:r>
          </a:p>
          <a:p>
            <a:pPr marL="0" indent="-87312">
              <a:buNone/>
            </a:pPr>
            <a:r>
              <a:rPr lang="en-US" sz="1900" dirty="0">
                <a:solidFill>
                  <a:srgbClr val="0000FF"/>
                </a:solidFill>
                <a:latin typeface="Consolas" panose="020B0609020204030204" pitchFamily="49" charset="0"/>
              </a:rPr>
              <a:t>using</a:t>
            </a:r>
            <a:r>
              <a:rPr lang="en-US" sz="1900" dirty="0">
                <a:solidFill>
                  <a:srgbClr val="000000"/>
                </a:solidFill>
                <a:latin typeface="Consolas" panose="020B0609020204030204" pitchFamily="49" charset="0"/>
              </a:rPr>
              <a:t> </a:t>
            </a:r>
            <a:r>
              <a:rPr lang="en-US" sz="1900" b="1" dirty="0" err="1">
                <a:solidFill>
                  <a:srgbClr val="000000"/>
                </a:solidFill>
                <a:latin typeface="Consolas" panose="020B0609020204030204" pitchFamily="49" charset="0"/>
              </a:rPr>
              <a:t>System.Text.Json</a:t>
            </a:r>
            <a:r>
              <a:rPr lang="en-US" sz="1900" dirty="0">
                <a:solidFill>
                  <a:srgbClr val="000000"/>
                </a:solidFill>
                <a:latin typeface="Consolas" panose="020B0609020204030204" pitchFamily="49" charset="0"/>
              </a:rPr>
              <a:t>; </a:t>
            </a:r>
            <a:endParaRPr lang="en-US" sz="1900" dirty="0">
              <a:latin typeface="Arial" panose="020B0604020202020204" pitchFamily="34" charset="0"/>
            </a:endParaRPr>
          </a:p>
          <a:p>
            <a:pPr marL="36513" indent="0">
              <a:buNone/>
            </a:pPr>
            <a:r>
              <a:rPr lang="en-US" sz="1800" dirty="0">
                <a:solidFill>
                  <a:srgbClr val="066555"/>
                </a:solidFill>
                <a:latin typeface="Consolas" panose="020B0609020204030204" pitchFamily="49" charset="0"/>
              </a:rPr>
              <a:t>//To serialize</a:t>
            </a:r>
            <a:r>
              <a:rPr lang="en-US" sz="1800" dirty="0">
                <a:solidFill>
                  <a:srgbClr val="000000"/>
                </a:solidFill>
                <a:latin typeface="Consolas" panose="020B0609020204030204" pitchFamily="49" charset="0"/>
              </a:rPr>
              <a:t>             </a:t>
            </a:r>
          </a:p>
          <a:p>
            <a:pPr marL="36513" indent="0">
              <a:buNone/>
            </a:pPr>
            <a:r>
              <a:rPr lang="en-US" sz="1800" dirty="0" err="1">
                <a:solidFill>
                  <a:srgbClr val="0000FF"/>
                </a:solidFill>
                <a:latin typeface="Consolas" panose="020B0609020204030204" pitchFamily="49" charset="0"/>
              </a:rPr>
              <a:t>var</a:t>
            </a:r>
            <a:r>
              <a:rPr lang="en-US" sz="1800" dirty="0">
                <a:solidFill>
                  <a:srgbClr val="000000"/>
                </a:solidFill>
                <a:latin typeface="Consolas" panose="020B0609020204030204" pitchFamily="49" charset="0"/>
              </a:rPr>
              <a:t> </a:t>
            </a:r>
            <a:r>
              <a:rPr lang="en-US" sz="1800" b="1" dirty="0" err="1">
                <a:solidFill>
                  <a:srgbClr val="1F377F"/>
                </a:solidFill>
                <a:latin typeface="Consolas" panose="020B0609020204030204" pitchFamily="49" charset="0"/>
              </a:rPr>
              <a:t>jsonStr</a:t>
            </a:r>
            <a:r>
              <a:rPr lang="en-US" sz="1800" dirty="0">
                <a:solidFill>
                  <a:srgbClr val="000000"/>
                </a:solidFill>
                <a:latin typeface="Consolas" panose="020B0609020204030204" pitchFamily="49" charset="0"/>
              </a:rPr>
              <a:t> = </a:t>
            </a:r>
            <a:r>
              <a:rPr lang="en-US" sz="1800" dirty="0" err="1">
                <a:solidFill>
                  <a:srgbClr val="066555"/>
                </a:solidFill>
                <a:latin typeface="Consolas" panose="020B0609020204030204" pitchFamily="49" charset="0"/>
              </a:rPr>
              <a:t>JsonSerializer</a:t>
            </a:r>
            <a:r>
              <a:rPr lang="en-US" sz="1800" dirty="0" err="1">
                <a:solidFill>
                  <a:srgbClr val="000000"/>
                </a:solidFill>
                <a:latin typeface="Consolas" panose="020B0609020204030204" pitchFamily="49" charset="0"/>
              </a:rPr>
              <a:t>.</a:t>
            </a:r>
            <a:r>
              <a:rPr lang="en-US" sz="1800" dirty="0" err="1">
                <a:solidFill>
                  <a:srgbClr val="890E4F"/>
                </a:solidFill>
                <a:latin typeface="Consolas" panose="020B0609020204030204" pitchFamily="49" charset="0"/>
              </a:rPr>
              <a:t>Serialize</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MyObject</a:t>
            </a:r>
            <a:r>
              <a:rPr lang="en-US" sz="1800" dirty="0">
                <a:solidFill>
                  <a:srgbClr val="000000"/>
                </a:solidFill>
                <a:latin typeface="Consolas" panose="020B0609020204030204" pitchFamily="49" charset="0"/>
              </a:rPr>
              <a:t>);</a:t>
            </a:r>
            <a:endParaRPr lang="en-US" sz="1800" dirty="0">
              <a:latin typeface="Arial" panose="020B0604020202020204" pitchFamily="34" charset="0"/>
            </a:endParaRPr>
          </a:p>
          <a:p>
            <a:pPr marL="36513" indent="0">
              <a:buNone/>
            </a:pPr>
            <a:r>
              <a:rPr lang="en-US" sz="1800" dirty="0">
                <a:solidFill>
                  <a:srgbClr val="066555"/>
                </a:solidFill>
                <a:latin typeface="Consolas" panose="020B0609020204030204" pitchFamily="49" charset="0"/>
              </a:rPr>
              <a:t>//To </a:t>
            </a:r>
            <a:r>
              <a:rPr lang="en-US" sz="1800" dirty="0" err="1">
                <a:solidFill>
                  <a:srgbClr val="066555"/>
                </a:solidFill>
                <a:latin typeface="Consolas" panose="020B0609020204030204" pitchFamily="49" charset="0"/>
              </a:rPr>
              <a:t>Deserialize</a:t>
            </a:r>
            <a:r>
              <a:rPr lang="en-US" sz="1800" dirty="0">
                <a:solidFill>
                  <a:srgbClr val="000000"/>
                </a:solidFill>
                <a:latin typeface="Consolas" panose="020B0609020204030204" pitchFamily="49" charset="0"/>
              </a:rPr>
              <a:t>             </a:t>
            </a:r>
          </a:p>
          <a:p>
            <a:pPr marL="36513" indent="0">
              <a:buNone/>
            </a:pPr>
            <a:r>
              <a:rPr lang="en-US" sz="1750" dirty="0" err="1">
                <a:solidFill>
                  <a:srgbClr val="0000FF"/>
                </a:solidFill>
                <a:latin typeface="Consolas" panose="020B0609020204030204" pitchFamily="49" charset="0"/>
              </a:rPr>
              <a:t>var</a:t>
            </a:r>
            <a:r>
              <a:rPr lang="en-US" sz="1750" dirty="0">
                <a:solidFill>
                  <a:srgbClr val="000000"/>
                </a:solidFill>
                <a:latin typeface="Consolas" panose="020B0609020204030204" pitchFamily="49" charset="0"/>
              </a:rPr>
              <a:t> </a:t>
            </a:r>
            <a:r>
              <a:rPr lang="en-US" sz="1750" b="1" dirty="0">
                <a:solidFill>
                  <a:srgbClr val="1F377F"/>
                </a:solidFill>
                <a:latin typeface="Consolas" panose="020B0609020204030204" pitchFamily="49" charset="0"/>
              </a:rPr>
              <a:t>weather</a:t>
            </a:r>
            <a:r>
              <a:rPr lang="en-US" sz="1750" dirty="0">
                <a:solidFill>
                  <a:srgbClr val="000000"/>
                </a:solidFill>
                <a:latin typeface="Consolas" panose="020B0609020204030204" pitchFamily="49" charset="0"/>
              </a:rPr>
              <a:t> = </a:t>
            </a:r>
            <a:r>
              <a:rPr lang="en-US" sz="1750" dirty="0" err="1">
                <a:solidFill>
                  <a:srgbClr val="066555"/>
                </a:solidFill>
                <a:latin typeface="Consolas" panose="020B0609020204030204" pitchFamily="49" charset="0"/>
              </a:rPr>
              <a:t>JsonSerializer</a:t>
            </a:r>
            <a:r>
              <a:rPr lang="en-US" sz="1750" dirty="0" err="1">
                <a:solidFill>
                  <a:srgbClr val="000000"/>
                </a:solidFill>
                <a:latin typeface="Consolas" panose="020B0609020204030204" pitchFamily="49" charset="0"/>
              </a:rPr>
              <a:t>.</a:t>
            </a:r>
            <a:r>
              <a:rPr lang="en-US" sz="1750" dirty="0" err="1">
                <a:solidFill>
                  <a:srgbClr val="890E4F"/>
                </a:solidFill>
                <a:latin typeface="Consolas" panose="020B0609020204030204" pitchFamily="49" charset="0"/>
              </a:rPr>
              <a:t>Deserialize</a:t>
            </a:r>
            <a:r>
              <a:rPr lang="en-US" sz="1750" dirty="0">
                <a:solidFill>
                  <a:srgbClr val="000000"/>
                </a:solidFill>
                <a:latin typeface="Consolas" panose="020B0609020204030204" pitchFamily="49" charset="0"/>
              </a:rPr>
              <a:t>&lt;</a:t>
            </a:r>
            <a:r>
              <a:rPr lang="en-US" sz="1750" dirty="0" err="1">
                <a:solidFill>
                  <a:srgbClr val="000000"/>
                </a:solidFill>
                <a:latin typeface="Consolas" panose="020B0609020204030204" pitchFamily="49" charset="0"/>
              </a:rPr>
              <a:t>MyObject</a:t>
            </a:r>
            <a:r>
              <a:rPr lang="en-US" sz="1750" dirty="0">
                <a:solidFill>
                  <a:srgbClr val="000000"/>
                </a:solidFill>
                <a:latin typeface="Consolas" panose="020B0609020204030204" pitchFamily="49" charset="0"/>
              </a:rPr>
              <a:t>&gt;(</a:t>
            </a:r>
            <a:r>
              <a:rPr lang="en-US" sz="1750" b="1" dirty="0" err="1">
                <a:solidFill>
                  <a:srgbClr val="1F377F"/>
                </a:solidFill>
                <a:latin typeface="Consolas" panose="020B0609020204030204" pitchFamily="49" charset="0"/>
              </a:rPr>
              <a:t>jsonStr</a:t>
            </a:r>
            <a:r>
              <a:rPr lang="en-US" sz="1750" dirty="0">
                <a:solidFill>
                  <a:srgbClr val="000000"/>
                </a:solidFill>
                <a:latin typeface="Consolas" panose="020B0609020204030204" pitchFamily="49" charset="0"/>
              </a:rPr>
              <a:t>);</a:t>
            </a:r>
            <a:endParaRPr lang="en-US" dirty="0"/>
          </a:p>
          <a:p>
            <a:endParaRPr lang="en-US" dirty="0"/>
          </a:p>
        </p:txBody>
      </p:sp>
      <p:sp>
        <p:nvSpPr>
          <p:cNvPr id="3" name="Title 2"/>
          <p:cNvSpPr>
            <a:spLocks noGrp="1"/>
          </p:cNvSpPr>
          <p:nvPr>
            <p:ph type="title"/>
          </p:nvPr>
        </p:nvSpPr>
        <p:spPr/>
        <p:txBody>
          <a:bodyPr/>
          <a:lstStyle/>
          <a:p>
            <a:r>
              <a:rPr lang="en-US" dirty="0"/>
              <a:t>Example: JSON string returned from the API</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Layer>
                </a14:imgProps>
              </a:ext>
            </a:extLst>
          </a:blip>
          <a:stretch>
            <a:fillRect/>
          </a:stretch>
        </p:blipFill>
        <p:spPr>
          <a:xfrm>
            <a:off x="153294" y="1063861"/>
            <a:ext cx="5220915" cy="5504892"/>
          </a:xfrm>
          <a:prstGeom prst="rect">
            <a:avLst/>
          </a:prstGeom>
        </p:spPr>
      </p:pic>
      <p:sp>
        <p:nvSpPr>
          <p:cNvPr id="11" name="Rectangle 10"/>
          <p:cNvSpPr/>
          <p:nvPr/>
        </p:nvSpPr>
        <p:spPr>
          <a:xfrm>
            <a:off x="65314" y="727787"/>
            <a:ext cx="1502229" cy="3452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Sample JSON</a:t>
            </a:r>
          </a:p>
        </p:txBody>
      </p:sp>
    </p:spTree>
    <p:extLst>
      <p:ext uri="{BB962C8B-B14F-4D97-AF65-F5344CB8AC3E}">
        <p14:creationId xmlns:p14="http://schemas.microsoft.com/office/powerpoint/2010/main" val="16430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i="1" dirty="0"/>
              <a:t>Object</a:t>
            </a:r>
          </a:p>
          <a:p>
            <a:pPr lvl="1"/>
            <a:r>
              <a:rPr lang="en-US" dirty="0"/>
              <a:t>An unordered “name/value” assembly. </a:t>
            </a:r>
          </a:p>
          <a:p>
            <a:pPr lvl="1"/>
            <a:r>
              <a:rPr lang="en-US" dirty="0"/>
              <a:t>An object begins with “{“ and ends with “}”. </a:t>
            </a:r>
          </a:p>
          <a:p>
            <a:pPr lvl="1"/>
            <a:r>
              <a:rPr lang="en-US" dirty="0"/>
              <a:t>Behind each “name”, there is a colon. And comma is used to separate much “name/value”.</a:t>
            </a:r>
          </a:p>
          <a:p>
            <a:pPr marL="457200" lvl="1" indent="0">
              <a:buNone/>
            </a:pPr>
            <a:endParaRPr lang="en-US" dirty="0"/>
          </a:p>
          <a:p>
            <a:r>
              <a:rPr lang="en-US" b="1" i="1" dirty="0"/>
              <a:t>Array</a:t>
            </a:r>
          </a:p>
          <a:p>
            <a:pPr lvl="1"/>
            <a:r>
              <a:rPr lang="en-US" dirty="0"/>
              <a:t>Value order sets, an array begins with “[“ and end with “]”. </a:t>
            </a:r>
          </a:p>
          <a:p>
            <a:pPr lvl="1"/>
            <a:r>
              <a:rPr lang="en-US" dirty="0"/>
              <a:t>Values are separated with commas.</a:t>
            </a:r>
          </a:p>
          <a:p>
            <a:pPr lvl="1"/>
            <a:endParaRPr lang="en-US" dirty="0"/>
          </a:p>
          <a:p>
            <a:pPr lvl="1"/>
            <a:endParaRPr lang="en-US" dirty="0"/>
          </a:p>
          <a:p>
            <a:r>
              <a:rPr lang="en-US" b="1" i="1" dirty="0"/>
              <a:t>String</a:t>
            </a:r>
          </a:p>
          <a:p>
            <a:pPr lvl="1"/>
            <a:r>
              <a:rPr lang="en-US" dirty="0"/>
              <a:t>Any quantity Unicode character assembly which is enclosed with quotation marks. </a:t>
            </a:r>
          </a:p>
          <a:p>
            <a:pPr lvl="1"/>
            <a:r>
              <a:rPr lang="en-US" dirty="0"/>
              <a:t>It uses a backslash to escape.</a:t>
            </a:r>
          </a:p>
          <a:p>
            <a:pPr lvl="1"/>
            <a:endParaRPr lang="en-US" dirty="0"/>
          </a:p>
          <a:p>
            <a:pPr lvl="1"/>
            <a:endParaRPr lang="en-US" dirty="0"/>
          </a:p>
        </p:txBody>
      </p:sp>
      <p:sp>
        <p:nvSpPr>
          <p:cNvPr id="3" name="Title 2"/>
          <p:cNvSpPr>
            <a:spLocks noGrp="1"/>
          </p:cNvSpPr>
          <p:nvPr>
            <p:ph type="title"/>
          </p:nvPr>
        </p:nvSpPr>
        <p:spPr/>
        <p:txBody>
          <a:bodyPr/>
          <a:lstStyle/>
          <a:p>
            <a:r>
              <a:rPr lang="en-US" dirty="0"/>
              <a:t>Different styles of JSON</a:t>
            </a:r>
          </a:p>
        </p:txBody>
      </p:sp>
      <p:pic>
        <p:nvPicPr>
          <p:cNvPr id="4" name="Picture 3"/>
          <p:cNvPicPr>
            <a:picLocks noChangeAspect="1"/>
          </p:cNvPicPr>
          <p:nvPr/>
        </p:nvPicPr>
        <p:blipFill>
          <a:blip r:embed="rId2"/>
          <a:stretch>
            <a:fillRect/>
          </a:stretch>
        </p:blipFill>
        <p:spPr>
          <a:xfrm>
            <a:off x="1005413" y="2315525"/>
            <a:ext cx="7792537" cy="304843"/>
          </a:xfrm>
          <a:prstGeom prst="rect">
            <a:avLst/>
          </a:prstGeom>
        </p:spPr>
      </p:pic>
      <p:pic>
        <p:nvPicPr>
          <p:cNvPr id="5" name="Picture 4"/>
          <p:cNvPicPr>
            <a:picLocks noChangeAspect="1"/>
          </p:cNvPicPr>
          <p:nvPr/>
        </p:nvPicPr>
        <p:blipFill>
          <a:blip r:embed="rId3"/>
          <a:stretch>
            <a:fillRect/>
          </a:stretch>
        </p:blipFill>
        <p:spPr>
          <a:xfrm>
            <a:off x="1016179" y="3778279"/>
            <a:ext cx="8106906" cy="514422"/>
          </a:xfrm>
          <a:prstGeom prst="rect">
            <a:avLst/>
          </a:prstGeom>
        </p:spPr>
      </p:pic>
      <p:pic>
        <p:nvPicPr>
          <p:cNvPr id="6" name="Picture 5"/>
          <p:cNvPicPr>
            <a:picLocks noChangeAspect="1"/>
          </p:cNvPicPr>
          <p:nvPr/>
        </p:nvPicPr>
        <p:blipFill>
          <a:blip r:embed="rId4"/>
          <a:stretch>
            <a:fillRect/>
          </a:stretch>
        </p:blipFill>
        <p:spPr>
          <a:xfrm>
            <a:off x="947863" y="5538959"/>
            <a:ext cx="7944959" cy="333422"/>
          </a:xfrm>
          <a:prstGeom prst="rect">
            <a:avLst/>
          </a:prstGeom>
        </p:spPr>
      </p:pic>
    </p:spTree>
    <p:extLst>
      <p:ext uri="{BB962C8B-B14F-4D97-AF65-F5344CB8AC3E}">
        <p14:creationId xmlns:p14="http://schemas.microsoft.com/office/powerpoint/2010/main" val="3611725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solidFill>
                  <a:schemeClr val="accent6"/>
                </a:solidFill>
              </a:rPr>
              <a:t>Serialization</a:t>
            </a:r>
          </a:p>
          <a:p>
            <a:pPr lvl="1"/>
            <a:r>
              <a:rPr lang="en-US" dirty="0"/>
              <a:t>Serialization means to </a:t>
            </a:r>
            <a:r>
              <a:rPr lang="en-US" b="1" dirty="0"/>
              <a:t>convert an object into that string</a:t>
            </a:r>
            <a:r>
              <a:rPr lang="en-US" dirty="0"/>
              <a:t>. (Object </a:t>
            </a:r>
            <a:r>
              <a:rPr lang="en-US" dirty="0">
                <a:sym typeface="Wingdings" panose="05000000000000000000" pitchFamily="2" charset="2"/>
              </a:rPr>
              <a:t> String)</a:t>
            </a:r>
            <a:endParaRPr lang="en-US" dirty="0"/>
          </a:p>
          <a:p>
            <a:pPr lvl="1"/>
            <a:r>
              <a:rPr lang="en-US" dirty="0"/>
              <a:t>Serialization is the process of converting the state of an object, that is, the values of its properties, into a form that can be stored or transmitted. </a:t>
            </a:r>
          </a:p>
          <a:p>
            <a:pPr lvl="1"/>
            <a:r>
              <a:rPr lang="en-US" dirty="0"/>
              <a:t>The serialized form doesn't include any information about an object's associated methods.</a:t>
            </a:r>
          </a:p>
          <a:p>
            <a:pPr lvl="1"/>
            <a:r>
              <a:rPr lang="en-US" b="1" dirty="0"/>
              <a:t>So, serialization converts the object into a shareable format.</a:t>
            </a:r>
            <a:endParaRPr lang="en-US" dirty="0"/>
          </a:p>
          <a:p>
            <a:r>
              <a:rPr lang="en-US" b="1" dirty="0">
                <a:solidFill>
                  <a:schemeClr val="accent6"/>
                </a:solidFill>
              </a:rPr>
              <a:t>Deserialization</a:t>
            </a:r>
          </a:p>
          <a:p>
            <a:pPr lvl="1"/>
            <a:r>
              <a:rPr lang="en-US" dirty="0"/>
              <a:t>Deserialization is its </a:t>
            </a:r>
            <a:r>
              <a:rPr lang="en-US" b="1" dirty="0"/>
              <a:t>inverse operation</a:t>
            </a:r>
            <a:r>
              <a:rPr lang="en-US" dirty="0"/>
              <a:t> (String </a:t>
            </a:r>
            <a:r>
              <a:rPr lang="en-US" dirty="0">
                <a:sym typeface="Wingdings" panose="05000000000000000000" pitchFamily="2" charset="2"/>
              </a:rPr>
              <a:t></a:t>
            </a:r>
            <a:r>
              <a:rPr lang="en-US" dirty="0"/>
              <a:t> Object).</a:t>
            </a:r>
          </a:p>
          <a:p>
            <a:pPr lvl="1"/>
            <a:r>
              <a:rPr lang="en-US" dirty="0"/>
              <a:t>Deserialization is the process of converting the serialized stream of data into the original object state. </a:t>
            </a:r>
          </a:p>
          <a:p>
            <a:pPr lvl="1"/>
            <a:r>
              <a:rPr lang="en-US" dirty="0"/>
              <a:t>This ensures that the original state is not altered and is recreated when we need it.</a:t>
            </a:r>
          </a:p>
          <a:p>
            <a:pPr lvl="1"/>
            <a:endParaRPr lang="en-US" dirty="0"/>
          </a:p>
          <a:p>
            <a:pPr lvl="1"/>
            <a:endParaRPr lang="en-US" dirty="0"/>
          </a:p>
          <a:p>
            <a:pPr lvl="1"/>
            <a:endParaRPr lang="en-US" dirty="0"/>
          </a:p>
          <a:p>
            <a:endParaRPr lang="en-US" dirty="0"/>
          </a:p>
          <a:p>
            <a:endParaRPr lang="en-US" dirty="0"/>
          </a:p>
        </p:txBody>
      </p:sp>
      <p:sp>
        <p:nvSpPr>
          <p:cNvPr id="3" name="Title 2"/>
          <p:cNvSpPr>
            <a:spLocks noGrp="1"/>
          </p:cNvSpPr>
          <p:nvPr>
            <p:ph type="title"/>
          </p:nvPr>
        </p:nvSpPr>
        <p:spPr/>
        <p:txBody>
          <a:bodyPr/>
          <a:lstStyle/>
          <a:p>
            <a:r>
              <a:rPr lang="en-US" dirty="0"/>
              <a:t>Difference between JSON serialize and JSON deserialize?</a:t>
            </a:r>
          </a:p>
        </p:txBody>
      </p:sp>
    </p:spTree>
    <p:extLst>
      <p:ext uri="{BB962C8B-B14F-4D97-AF65-F5344CB8AC3E}">
        <p14:creationId xmlns:p14="http://schemas.microsoft.com/office/powerpoint/2010/main" val="3792865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JSON Serialization Example</a:t>
            </a:r>
          </a:p>
        </p:txBody>
      </p:sp>
      <p:sp>
        <p:nvSpPr>
          <p:cNvPr id="4" name="TextBox 3"/>
          <p:cNvSpPr txBox="1"/>
          <p:nvPr/>
        </p:nvSpPr>
        <p:spPr>
          <a:xfrm>
            <a:off x="5680365" y="805166"/>
            <a:ext cx="6384118" cy="2954655"/>
          </a:xfrm>
          <a:prstGeom prst="rect">
            <a:avLst/>
          </a:prstGeom>
          <a:solidFill>
            <a:schemeClr val="bg1">
              <a:lumMod val="95000"/>
            </a:schemeClr>
          </a:solidFill>
        </p:spPr>
        <p:txBody>
          <a:bodyPr wrap="square" rtlCol="0">
            <a:spAutoFit/>
          </a:bodyPr>
          <a:lstStyle/>
          <a:p>
            <a:pPr eaLnBrk="0" fontAlgn="base" hangingPunct="0">
              <a:spcBef>
                <a:spcPct val="0"/>
              </a:spcBef>
              <a:spcAft>
                <a:spcPct val="0"/>
              </a:spcAft>
            </a:pPr>
            <a:r>
              <a:rPr lang="en-US" dirty="0">
                <a:solidFill>
                  <a:srgbClr val="066555"/>
                </a:solidFill>
                <a:latin typeface="Consolas" panose="020B0609020204030204" pitchFamily="49" charset="0"/>
              </a:rPr>
              <a:t>//</a:t>
            </a:r>
            <a:r>
              <a:rPr lang="en-US" dirty="0" err="1">
                <a:solidFill>
                  <a:srgbClr val="066555"/>
                </a:solidFill>
                <a:latin typeface="Consolas" panose="020B0609020204030204" pitchFamily="49" charset="0"/>
              </a:rPr>
              <a:t>Program.cs</a:t>
            </a:r>
            <a:r>
              <a:rPr lang="en-US" dirty="0">
                <a:solidFill>
                  <a:srgbClr val="000000"/>
                </a:solidFill>
                <a:latin typeface="Consolas" panose="020B0609020204030204" pitchFamily="49" charset="0"/>
              </a:rPr>
              <a:t> </a:t>
            </a:r>
            <a:endParaRPr lang="en-US" sz="4400" dirty="0">
              <a:latin typeface="Arial" panose="020B0604020202020204" pitchFamily="34" charset="0"/>
            </a:endParaRPr>
          </a:p>
          <a:p>
            <a:pPr lvl="0" eaLnBrk="0" fontAlgn="base" hangingPunct="0">
              <a:spcBef>
                <a:spcPct val="0"/>
              </a:spcBef>
              <a:spcAft>
                <a:spcPct val="0"/>
              </a:spcAft>
            </a:pPr>
            <a:endParaRPr lang="en-US" sz="1400" dirty="0">
              <a:solidFill>
                <a:srgbClr val="0000FF"/>
              </a:solidFill>
              <a:latin typeface="Consolas" panose="020B0609020204030204" pitchFamily="49" charset="0"/>
            </a:endParaRPr>
          </a:p>
          <a:p>
            <a:pPr lvl="0" eaLnBrk="0" fontAlgn="base" hangingPunct="0">
              <a:spcBef>
                <a:spcPct val="0"/>
              </a:spcBef>
              <a:spcAft>
                <a:spcPct val="0"/>
              </a:spcAft>
            </a:pPr>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SerializeDemo</a:t>
            </a:r>
            <a:r>
              <a:rPr lang="en-US" sz="1400" dirty="0">
                <a:solidFill>
                  <a:srgbClr val="000000"/>
                </a:solidFill>
                <a:latin typeface="Consolas" panose="020B0609020204030204" pitchFamily="49" charset="0"/>
              </a:rPr>
              <a:t>; </a:t>
            </a:r>
          </a:p>
          <a:p>
            <a:pPr lvl="0" eaLnBrk="0" fontAlgn="base" hangingPunct="0">
              <a:spcBef>
                <a:spcPct val="0"/>
              </a:spcBef>
              <a:spcAft>
                <a:spcPct val="0"/>
              </a:spcAft>
            </a:pPr>
            <a:r>
              <a:rPr lang="en-US" sz="1400" dirty="0">
                <a:solidFill>
                  <a:srgbClr val="0000FF"/>
                </a:solidFill>
                <a:latin typeface="Consolas" panose="020B0609020204030204" pitchFamily="49" charset="0"/>
              </a:rPr>
              <a:t>using</a:t>
            </a:r>
            <a:r>
              <a:rPr lang="en-US" sz="1400" dirty="0">
                <a:solidFill>
                  <a:srgbClr val="000000"/>
                </a:solidFill>
                <a:latin typeface="Consolas" panose="020B0609020204030204" pitchFamily="49" charset="0"/>
              </a:rPr>
              <a:t> </a:t>
            </a:r>
            <a:r>
              <a:rPr lang="en-US" sz="1400" b="1" dirty="0" err="1">
                <a:solidFill>
                  <a:schemeClr val="tx2"/>
                </a:solidFill>
                <a:latin typeface="Consolas" panose="020B0609020204030204" pitchFamily="49" charset="0"/>
              </a:rPr>
              <a:t>Newtonsoft.Json</a:t>
            </a:r>
            <a:r>
              <a:rPr lang="en-US" sz="1400" dirty="0">
                <a:solidFill>
                  <a:srgbClr val="000000"/>
                </a:solidFill>
                <a:latin typeface="Consolas" panose="020B0609020204030204" pitchFamily="49" charset="0"/>
              </a:rPr>
              <a:t>;</a:t>
            </a:r>
          </a:p>
          <a:p>
            <a:pPr lvl="0" eaLnBrk="0" fontAlgn="base" hangingPunct="0">
              <a:spcBef>
                <a:spcPct val="0"/>
              </a:spcBef>
              <a:spcAft>
                <a:spcPct val="0"/>
              </a:spcAft>
            </a:pPr>
            <a:endParaRPr lang="en-US" sz="1400" dirty="0">
              <a:solidFill>
                <a:srgbClr val="000000"/>
              </a:solidFill>
              <a:latin typeface="Consolas" panose="020B0609020204030204" pitchFamily="49" charset="0"/>
            </a:endParaRPr>
          </a:p>
          <a:p>
            <a:pPr lvl="0" eaLnBrk="0" fontAlgn="base" hangingPunct="0">
              <a:spcBef>
                <a:spcPct val="0"/>
              </a:spcBef>
              <a:spcAft>
                <a:spcPct val="0"/>
              </a:spcAft>
            </a:pPr>
            <a:r>
              <a:rPr lang="en-US" sz="1400" dirty="0">
                <a:solidFill>
                  <a:srgbClr val="066555"/>
                </a:solidFill>
                <a:latin typeface="Consolas" panose="020B0609020204030204" pitchFamily="49" charset="0"/>
              </a:rPr>
              <a:t>Student</a:t>
            </a:r>
            <a:r>
              <a:rPr lang="en-US" sz="1400" dirty="0">
                <a:solidFill>
                  <a:srgbClr val="000000"/>
                </a:solidFill>
                <a:latin typeface="Consolas" panose="020B0609020204030204" pitchFamily="49" charset="0"/>
              </a:rPr>
              <a:t> </a:t>
            </a:r>
            <a:r>
              <a:rPr lang="en-US" sz="1400" b="1" dirty="0" err="1">
                <a:solidFill>
                  <a:srgbClr val="1F377F"/>
                </a:solidFill>
                <a:latin typeface="Consolas" panose="020B0609020204030204" pitchFamily="49" charset="0"/>
              </a:rPr>
              <a:t>std</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new</a:t>
            </a:r>
            <a:r>
              <a:rPr lang="en-US" sz="1400" dirty="0">
                <a:solidFill>
                  <a:srgbClr val="000000"/>
                </a:solidFill>
                <a:latin typeface="Consolas" panose="020B0609020204030204" pitchFamily="49" charset="0"/>
              </a:rPr>
              <a:t> </a:t>
            </a:r>
            <a:r>
              <a:rPr lang="en-US" sz="1400" dirty="0">
                <a:solidFill>
                  <a:srgbClr val="066555"/>
                </a:solidFill>
                <a:latin typeface="Consolas" panose="020B0609020204030204" pitchFamily="49" charset="0"/>
              </a:rPr>
              <a:t>Student</a:t>
            </a:r>
            <a:r>
              <a:rPr lang="en-US" sz="1400" dirty="0">
                <a:solidFill>
                  <a:srgbClr val="000000"/>
                </a:solidFill>
                <a:latin typeface="Consolas" panose="020B0609020204030204" pitchFamily="49" charset="0"/>
              </a:rPr>
              <a:t>() </a:t>
            </a:r>
          </a:p>
          <a:p>
            <a:pPr lvl="0" eaLnBrk="0" fontAlgn="base" hangingPunct="0">
              <a:spcBef>
                <a:spcPct val="0"/>
              </a:spcBef>
              <a:spcAft>
                <a:spcPct val="0"/>
              </a:spcAft>
            </a:pPr>
            <a:r>
              <a:rPr lang="en-US" sz="1400" dirty="0">
                <a:solidFill>
                  <a:srgbClr val="000000"/>
                </a:solidFill>
                <a:latin typeface="Consolas" panose="020B0609020204030204" pitchFamily="49" charset="0"/>
              </a:rPr>
              <a:t>{     </a:t>
            </a:r>
          </a:p>
          <a:p>
            <a:pPr lvl="0" eaLnBrk="0" fontAlgn="base" hangingPunct="0">
              <a:spcBef>
                <a:spcPct val="0"/>
              </a:spcBef>
              <a:spcAft>
                <a:spcPct val="0"/>
              </a:spcAft>
            </a:pP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StudentID</a:t>
            </a:r>
            <a:r>
              <a:rPr lang="en-US" sz="1400" dirty="0">
                <a:solidFill>
                  <a:srgbClr val="000000"/>
                </a:solidFill>
                <a:latin typeface="Consolas" panose="020B0609020204030204" pitchFamily="49" charset="0"/>
              </a:rPr>
              <a:t> = 101,     </a:t>
            </a:r>
          </a:p>
          <a:p>
            <a:pPr lvl="0" eaLnBrk="0" fontAlgn="base" hangingPunct="0">
              <a:spcBef>
                <a:spcPct val="0"/>
              </a:spcBef>
              <a:spcAft>
                <a:spcPct val="0"/>
              </a:spcAft>
            </a:pPr>
            <a:r>
              <a:rPr lang="en-US" sz="1400" dirty="0">
                <a:solidFill>
                  <a:srgbClr val="000000"/>
                </a:solidFill>
                <a:latin typeface="Consolas" panose="020B0609020204030204" pitchFamily="49" charset="0"/>
              </a:rPr>
              <a:t>	Name = </a:t>
            </a:r>
            <a:r>
              <a:rPr lang="en-US" sz="1400" dirty="0">
                <a:solidFill>
                  <a:srgbClr val="A31515"/>
                </a:solidFill>
                <a:latin typeface="Consolas" panose="020B0609020204030204" pitchFamily="49" charset="0"/>
              </a:rPr>
              <a:t>"</a:t>
            </a:r>
            <a:r>
              <a:rPr lang="en-US" sz="1400" dirty="0" err="1">
                <a:solidFill>
                  <a:srgbClr val="A31515"/>
                </a:solidFill>
                <a:latin typeface="Consolas" panose="020B0609020204030204" pitchFamily="49" charset="0"/>
              </a:rPr>
              <a:t>Naimish</a:t>
            </a:r>
            <a:r>
              <a:rPr lang="en-US" sz="1400" dirty="0">
                <a:solidFill>
                  <a:srgbClr val="A31515"/>
                </a:solidFill>
                <a:latin typeface="Consolas" panose="020B0609020204030204" pitchFamily="49" charset="0"/>
              </a:rPr>
              <a:t>"</a:t>
            </a:r>
            <a:r>
              <a:rPr lang="en-US" sz="1400" dirty="0">
                <a:solidFill>
                  <a:srgbClr val="000000"/>
                </a:solidFill>
                <a:latin typeface="Consolas" panose="020B0609020204030204" pitchFamily="49" charset="0"/>
              </a:rPr>
              <a:t>,     </a:t>
            </a:r>
          </a:p>
          <a:p>
            <a:pPr lvl="0" eaLnBrk="0" fontAlgn="base" hangingPunct="0">
              <a:spcBef>
                <a:spcPct val="0"/>
              </a:spcBef>
              <a:spcAft>
                <a:spcPct val="0"/>
              </a:spcAft>
            </a:pPr>
            <a:r>
              <a:rPr lang="en-US" sz="1400" dirty="0">
                <a:solidFill>
                  <a:srgbClr val="000000"/>
                </a:solidFill>
                <a:latin typeface="Consolas" panose="020B0609020204030204" pitchFamily="49" charset="0"/>
              </a:rPr>
              <a:t>	City = </a:t>
            </a:r>
            <a:r>
              <a:rPr lang="en-US" sz="1400" dirty="0">
                <a:solidFill>
                  <a:srgbClr val="A31515"/>
                </a:solidFill>
                <a:latin typeface="Consolas" panose="020B0609020204030204" pitchFamily="49" charset="0"/>
              </a:rPr>
              <a:t>"Rajkot"</a:t>
            </a:r>
            <a:r>
              <a:rPr lang="en-US" sz="1400" dirty="0">
                <a:solidFill>
                  <a:srgbClr val="000000"/>
                </a:solidFill>
                <a:latin typeface="Consolas" panose="020B0609020204030204" pitchFamily="49" charset="0"/>
              </a:rPr>
              <a:t> </a:t>
            </a:r>
          </a:p>
          <a:p>
            <a:pPr lvl="0" eaLnBrk="0" fontAlgn="base" hangingPunct="0">
              <a:spcBef>
                <a:spcPct val="0"/>
              </a:spcBef>
              <a:spcAft>
                <a:spcPct val="0"/>
              </a:spcAft>
            </a:pPr>
            <a:r>
              <a:rPr lang="en-US" sz="1400" dirty="0">
                <a:solidFill>
                  <a:srgbClr val="000000"/>
                </a:solidFill>
                <a:latin typeface="Consolas" panose="020B0609020204030204" pitchFamily="49" charset="0"/>
              </a:rPr>
              <a:t>}; </a:t>
            </a:r>
          </a:p>
          <a:p>
            <a:pPr lvl="0" eaLnBrk="0" fontAlgn="base" hangingPunct="0">
              <a:spcBef>
                <a:spcPct val="0"/>
              </a:spcBef>
              <a:spcAft>
                <a:spcPct val="0"/>
              </a:spcAft>
            </a:pP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b="1" dirty="0" err="1">
                <a:solidFill>
                  <a:srgbClr val="1F377F"/>
                </a:solidFill>
                <a:latin typeface="Consolas" panose="020B0609020204030204" pitchFamily="49" charset="0"/>
              </a:rPr>
              <a:t>jsonData</a:t>
            </a:r>
            <a:r>
              <a:rPr lang="en-US" sz="1400" dirty="0">
                <a:solidFill>
                  <a:srgbClr val="000000"/>
                </a:solidFill>
                <a:latin typeface="Consolas" panose="020B0609020204030204" pitchFamily="49" charset="0"/>
              </a:rPr>
              <a:t> = </a:t>
            </a:r>
            <a:r>
              <a:rPr lang="en-US" sz="1400" dirty="0" err="1">
                <a:solidFill>
                  <a:srgbClr val="066555"/>
                </a:solidFill>
                <a:latin typeface="Consolas" panose="020B0609020204030204" pitchFamily="49" charset="0"/>
              </a:rPr>
              <a:t>JsonConvert</a:t>
            </a:r>
            <a:r>
              <a:rPr lang="en-US" sz="1400" dirty="0" err="1">
                <a:solidFill>
                  <a:srgbClr val="000000"/>
                </a:solidFill>
                <a:latin typeface="Consolas" panose="020B0609020204030204" pitchFamily="49" charset="0"/>
              </a:rPr>
              <a:t>.</a:t>
            </a:r>
            <a:r>
              <a:rPr lang="en-US" sz="1400" dirty="0" err="1">
                <a:solidFill>
                  <a:schemeClr val="accent6">
                    <a:lumMod val="50000"/>
                  </a:schemeClr>
                </a:solidFill>
                <a:latin typeface="Consolas" panose="020B0609020204030204" pitchFamily="49" charset="0"/>
              </a:rPr>
              <a:t>SerializeObject</a:t>
            </a:r>
            <a:r>
              <a:rPr lang="en-US" sz="1400" dirty="0">
                <a:solidFill>
                  <a:srgbClr val="000000"/>
                </a:solidFill>
                <a:latin typeface="Consolas" panose="020B0609020204030204" pitchFamily="49" charset="0"/>
              </a:rPr>
              <a:t>(</a:t>
            </a:r>
            <a:r>
              <a:rPr lang="en-US" sz="1400" b="1" dirty="0" err="1">
                <a:solidFill>
                  <a:srgbClr val="1F377F"/>
                </a:solidFill>
                <a:latin typeface="Consolas" panose="020B0609020204030204" pitchFamily="49" charset="0"/>
              </a:rPr>
              <a:t>std</a:t>
            </a:r>
            <a:r>
              <a:rPr lang="en-US" sz="1400" dirty="0">
                <a:solidFill>
                  <a:srgbClr val="000000"/>
                </a:solidFill>
                <a:latin typeface="Consolas" panose="020B0609020204030204" pitchFamily="49" charset="0"/>
              </a:rPr>
              <a:t>); </a:t>
            </a:r>
          </a:p>
          <a:p>
            <a:pPr lvl="0" eaLnBrk="0" fontAlgn="base" hangingPunct="0">
              <a:spcBef>
                <a:spcPct val="0"/>
              </a:spcBef>
              <a:spcAft>
                <a:spcPct val="0"/>
              </a:spcAft>
            </a:pPr>
            <a:r>
              <a:rPr lang="en-US" sz="1400" dirty="0" err="1">
                <a:solidFill>
                  <a:srgbClr val="066555"/>
                </a:solidFill>
                <a:latin typeface="Consolas" panose="020B0609020204030204" pitchFamily="49" charset="0"/>
              </a:rPr>
              <a:t>Console</a:t>
            </a:r>
            <a:r>
              <a:rPr lang="en-US" sz="1400" dirty="0" err="1">
                <a:solidFill>
                  <a:srgbClr val="000000"/>
                </a:solidFill>
                <a:latin typeface="Consolas" panose="020B0609020204030204" pitchFamily="49" charset="0"/>
              </a:rPr>
              <a:t>.</a:t>
            </a:r>
            <a:r>
              <a:rPr lang="en-US" sz="1400" dirty="0" err="1">
                <a:solidFill>
                  <a:schemeClr val="accent6">
                    <a:lumMod val="50000"/>
                  </a:schemeClr>
                </a:solidFill>
                <a:latin typeface="Consolas" panose="020B0609020204030204" pitchFamily="49" charset="0"/>
              </a:rPr>
              <a:t>WriteLine</a:t>
            </a:r>
            <a:r>
              <a:rPr lang="en-US" sz="1400" dirty="0">
                <a:solidFill>
                  <a:srgbClr val="000000"/>
                </a:solidFill>
                <a:latin typeface="Consolas" panose="020B0609020204030204" pitchFamily="49" charset="0"/>
              </a:rPr>
              <a:t>(</a:t>
            </a:r>
            <a:r>
              <a:rPr lang="en-US" sz="1400" b="1" dirty="0" err="1">
                <a:solidFill>
                  <a:srgbClr val="1F377F"/>
                </a:solidFill>
                <a:latin typeface="Consolas" panose="020B0609020204030204" pitchFamily="49" charset="0"/>
              </a:rPr>
              <a:t>jsonData</a:t>
            </a:r>
            <a:r>
              <a:rPr lang="en-US" sz="1400" dirty="0">
                <a:solidFill>
                  <a:srgbClr val="000000"/>
                </a:solidFill>
                <a:latin typeface="Consolas" panose="020B0609020204030204" pitchFamily="49" charset="0"/>
              </a:rPr>
              <a:t>);</a:t>
            </a:r>
            <a:endParaRPr lang="en-US" sz="1400" dirty="0">
              <a:latin typeface="Arial" panose="020B0604020202020204" pitchFamily="34" charset="0"/>
            </a:endParaRPr>
          </a:p>
        </p:txBody>
      </p:sp>
      <p:sp>
        <p:nvSpPr>
          <p:cNvPr id="7" name="TextBox 6"/>
          <p:cNvSpPr txBox="1"/>
          <p:nvPr/>
        </p:nvSpPr>
        <p:spPr>
          <a:xfrm>
            <a:off x="124691" y="808181"/>
            <a:ext cx="5344273" cy="2739211"/>
          </a:xfrm>
          <a:prstGeom prst="rect">
            <a:avLst/>
          </a:prstGeom>
          <a:solidFill>
            <a:schemeClr val="bg1">
              <a:lumMod val="95000"/>
            </a:schemeClr>
          </a:solidFill>
        </p:spPr>
        <p:txBody>
          <a:bodyPr wrap="square" rtlCol="0">
            <a:spAutoFit/>
          </a:bodyPr>
          <a:lstStyle/>
          <a:p>
            <a:pPr lvl="0" eaLnBrk="0" fontAlgn="base" hangingPunct="0">
              <a:spcBef>
                <a:spcPct val="0"/>
              </a:spcBef>
              <a:spcAft>
                <a:spcPct val="0"/>
              </a:spcAft>
            </a:pPr>
            <a:r>
              <a:rPr lang="en-US" dirty="0">
                <a:solidFill>
                  <a:srgbClr val="066555"/>
                </a:solidFill>
                <a:latin typeface="Consolas" panose="020B0609020204030204" pitchFamily="49" charset="0"/>
              </a:rPr>
              <a:t>//</a:t>
            </a:r>
            <a:r>
              <a:rPr lang="en-US" dirty="0" err="1">
                <a:solidFill>
                  <a:srgbClr val="066555"/>
                </a:solidFill>
                <a:latin typeface="Consolas" panose="020B0609020204030204" pitchFamily="49" charset="0"/>
              </a:rPr>
              <a:t>Student.cs</a:t>
            </a:r>
            <a:endParaRPr lang="en-US" dirty="0">
              <a:solidFill>
                <a:srgbClr val="066555"/>
              </a:solidFill>
              <a:latin typeface="Consolas" panose="020B0609020204030204" pitchFamily="49" charset="0"/>
            </a:endParaRPr>
          </a:p>
          <a:p>
            <a:pPr lvl="0" eaLnBrk="0" fontAlgn="base" hangingPunct="0">
              <a:spcBef>
                <a:spcPct val="0"/>
              </a:spcBef>
              <a:spcAft>
                <a:spcPct val="0"/>
              </a:spcAft>
            </a:pPr>
            <a:r>
              <a:rPr lang="en-US" sz="1400" dirty="0">
                <a:solidFill>
                  <a:srgbClr val="000000"/>
                </a:solidFill>
                <a:latin typeface="Consolas" panose="020B0609020204030204" pitchFamily="49" charset="0"/>
              </a:rPr>
              <a:t> </a:t>
            </a:r>
            <a:endParaRPr lang="en-US" sz="3600" dirty="0">
              <a:latin typeface="Arial" panose="020B0604020202020204" pitchFamily="34" charset="0"/>
            </a:endParaRPr>
          </a:p>
          <a:p>
            <a:pPr lvl="0"/>
            <a:r>
              <a:rPr lang="en-US" sz="1400" dirty="0">
                <a:solidFill>
                  <a:srgbClr val="0000FF"/>
                </a:solidFill>
                <a:latin typeface="Consolas" panose="020B0609020204030204" pitchFamily="49" charset="0"/>
              </a:rPr>
              <a:t>namespace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SerializeDemo</a:t>
            </a:r>
            <a:endParaRPr lang="en-US" sz="1400" dirty="0">
              <a:solidFill>
                <a:srgbClr val="000000"/>
              </a:solidFill>
              <a:latin typeface="Consolas" panose="020B0609020204030204" pitchFamily="49" charset="0"/>
            </a:endParaRPr>
          </a:p>
          <a:p>
            <a:pPr lvl="0"/>
            <a:r>
              <a:rPr lang="en-US" sz="1400" dirty="0">
                <a:solidFill>
                  <a:srgbClr val="000000"/>
                </a:solidFill>
                <a:latin typeface="Consolas" panose="020B0609020204030204" pitchFamily="49" charset="0"/>
              </a:rPr>
              <a:t>{     </a:t>
            </a:r>
          </a:p>
          <a:p>
            <a:pPr lvl="0"/>
            <a:r>
              <a:rPr lang="en-US" sz="1400" dirty="0">
                <a:solidFill>
                  <a:srgbClr val="0000FF"/>
                </a:solidFill>
                <a:latin typeface="Consolas" panose="020B0609020204030204" pitchFamily="49" charset="0"/>
              </a:rPr>
              <a:t>	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class</a:t>
            </a:r>
            <a:r>
              <a:rPr lang="en-US" sz="1400" dirty="0">
                <a:solidFill>
                  <a:srgbClr val="000000"/>
                </a:solidFill>
                <a:latin typeface="Consolas" panose="020B0609020204030204" pitchFamily="49" charset="0"/>
              </a:rPr>
              <a:t> </a:t>
            </a:r>
            <a:r>
              <a:rPr lang="en-US" sz="1400" dirty="0">
                <a:solidFill>
                  <a:srgbClr val="066555"/>
                </a:solidFill>
                <a:latin typeface="Consolas" panose="020B0609020204030204" pitchFamily="49" charset="0"/>
              </a:rPr>
              <a:t>Student</a:t>
            </a:r>
            <a:r>
              <a:rPr lang="en-US" sz="1400" dirty="0">
                <a:solidFill>
                  <a:srgbClr val="000000"/>
                </a:solidFill>
                <a:latin typeface="Consolas" panose="020B0609020204030204" pitchFamily="49" charset="0"/>
              </a:rPr>
              <a:t>     </a:t>
            </a:r>
          </a:p>
          <a:p>
            <a:pPr lvl="0"/>
            <a:r>
              <a:rPr lang="en-US" sz="1400" dirty="0">
                <a:solidFill>
                  <a:srgbClr val="000000"/>
                </a:solidFill>
                <a:latin typeface="Consolas" panose="020B0609020204030204" pitchFamily="49" charset="0"/>
              </a:rPr>
              <a:t>	{         </a:t>
            </a:r>
          </a:p>
          <a:p>
            <a:pPr lvl="2"/>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StudentID</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Name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a:t>
            </a:r>
          </a:p>
          <a:p>
            <a:pPr lvl="4"/>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City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set</a:t>
            </a:r>
            <a:r>
              <a:rPr lang="en-US" sz="1400" dirty="0">
                <a:solidFill>
                  <a:srgbClr val="000000"/>
                </a:solidFill>
                <a:latin typeface="Consolas" panose="020B0609020204030204" pitchFamily="49" charset="0"/>
              </a:rPr>
              <a:t>; }    </a:t>
            </a:r>
          </a:p>
          <a:p>
            <a:pPr lvl="0"/>
            <a:r>
              <a:rPr lang="en-US" sz="1400" dirty="0">
                <a:solidFill>
                  <a:srgbClr val="000000"/>
                </a:solidFill>
                <a:latin typeface="Consolas" panose="020B0609020204030204" pitchFamily="49" charset="0"/>
              </a:rPr>
              <a:t>	} </a:t>
            </a:r>
          </a:p>
          <a:p>
            <a:pPr lvl="0"/>
            <a:r>
              <a:rPr lang="en-US" sz="1400" dirty="0">
                <a:solidFill>
                  <a:srgbClr val="000000"/>
                </a:solidFill>
                <a:latin typeface="Consolas" panose="020B0609020204030204" pitchFamily="49" charset="0"/>
              </a:rPr>
              <a:t>} </a:t>
            </a:r>
            <a:endParaRPr lang="en-US" sz="3600" dirty="0">
              <a:latin typeface="Arial" panose="020B0604020202020204" pitchFamily="34" charset="0"/>
            </a:endParaRPr>
          </a:p>
        </p:txBody>
      </p:sp>
      <p:pic>
        <p:nvPicPr>
          <p:cNvPr id="11" name="Picture 10"/>
          <p:cNvPicPr>
            <a:picLocks noChangeAspect="1"/>
          </p:cNvPicPr>
          <p:nvPr/>
        </p:nvPicPr>
        <p:blipFill>
          <a:blip r:embed="rId2"/>
          <a:stretch>
            <a:fillRect/>
          </a:stretch>
        </p:blipFill>
        <p:spPr>
          <a:xfrm>
            <a:off x="1168864" y="4441731"/>
            <a:ext cx="9593014" cy="419158"/>
          </a:xfrm>
          <a:prstGeom prst="rect">
            <a:avLst/>
          </a:prstGeom>
        </p:spPr>
      </p:pic>
      <p:sp>
        <p:nvSpPr>
          <p:cNvPr id="12" name="TextBox 11"/>
          <p:cNvSpPr txBox="1"/>
          <p:nvPr/>
        </p:nvSpPr>
        <p:spPr>
          <a:xfrm>
            <a:off x="1073020" y="4002833"/>
            <a:ext cx="1455576" cy="400110"/>
          </a:xfrm>
          <a:prstGeom prst="rect">
            <a:avLst/>
          </a:prstGeom>
          <a:noFill/>
        </p:spPr>
        <p:txBody>
          <a:bodyPr wrap="square" rtlCol="0">
            <a:spAutoFit/>
          </a:bodyPr>
          <a:lstStyle/>
          <a:p>
            <a:r>
              <a:rPr lang="en-US" sz="2000" b="1" dirty="0">
                <a:solidFill>
                  <a:schemeClr val="tx2"/>
                </a:solidFill>
              </a:rPr>
              <a:t>Output</a:t>
            </a:r>
          </a:p>
        </p:txBody>
      </p:sp>
    </p:spTree>
    <p:extLst>
      <p:ext uri="{BB962C8B-B14F-4D97-AF65-F5344CB8AC3E}">
        <p14:creationId xmlns:p14="http://schemas.microsoft.com/office/powerpoint/2010/main" val="1277441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JSON Deserialization Example</a:t>
            </a:r>
          </a:p>
        </p:txBody>
      </p:sp>
      <p:sp>
        <p:nvSpPr>
          <p:cNvPr id="12" name="TextBox 11"/>
          <p:cNvSpPr txBox="1"/>
          <p:nvPr/>
        </p:nvSpPr>
        <p:spPr>
          <a:xfrm>
            <a:off x="0" y="4900550"/>
            <a:ext cx="1455576" cy="400110"/>
          </a:xfrm>
          <a:prstGeom prst="rect">
            <a:avLst/>
          </a:prstGeom>
          <a:noFill/>
        </p:spPr>
        <p:txBody>
          <a:bodyPr wrap="square" rtlCol="0">
            <a:spAutoFit/>
          </a:bodyPr>
          <a:lstStyle/>
          <a:p>
            <a:r>
              <a:rPr lang="en-US" sz="2000" b="1" dirty="0">
                <a:solidFill>
                  <a:schemeClr val="tx2"/>
                </a:solidFill>
              </a:rPr>
              <a:t>Output</a:t>
            </a:r>
          </a:p>
        </p:txBody>
      </p:sp>
      <p:pic>
        <p:nvPicPr>
          <p:cNvPr id="2" name="Picture 1"/>
          <p:cNvPicPr>
            <a:picLocks noChangeAspect="1"/>
          </p:cNvPicPr>
          <p:nvPr/>
        </p:nvPicPr>
        <p:blipFill>
          <a:blip r:embed="rId2"/>
          <a:stretch>
            <a:fillRect/>
          </a:stretch>
        </p:blipFill>
        <p:spPr>
          <a:xfrm>
            <a:off x="87071" y="813049"/>
            <a:ext cx="9983593" cy="3943900"/>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87962" y="5275244"/>
            <a:ext cx="3534268" cy="352474"/>
          </a:xfrm>
          <a:prstGeom prst="rect">
            <a:avLst/>
          </a:prstGeom>
        </p:spPr>
      </p:pic>
    </p:spTree>
    <p:extLst>
      <p:ext uri="{BB962C8B-B14F-4D97-AF65-F5344CB8AC3E}">
        <p14:creationId xmlns:p14="http://schemas.microsoft.com/office/powerpoint/2010/main" val="2085839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Creating a Web API Project in Visual Studio</a:t>
            </a:r>
            <a:endParaRPr lang="en-US" sz="5400" dirty="0">
              <a:gradFill flip="none" rotWithShape="1">
                <a:gsLst>
                  <a:gs pos="10000">
                    <a:schemeClr val="accent6">
                      <a:lumMod val="50000"/>
                    </a:schemeClr>
                  </a:gs>
                  <a:gs pos="100000">
                    <a:schemeClr val="accent6"/>
                  </a:gs>
                </a:gsLst>
                <a:lin ang="0" scaled="1"/>
                <a:tileRect/>
              </a:gradFill>
            </a:endParaRPr>
          </a:p>
        </p:txBody>
      </p:sp>
      <p:sp>
        <p:nvSpPr>
          <p:cNvPr id="5" name="Text Placeholder 4"/>
          <p:cNvSpPr>
            <a:spLocks noGrp="1"/>
          </p:cNvSpPr>
          <p:nvPr>
            <p:ph type="body" idx="1"/>
          </p:nvPr>
        </p:nvSpPr>
        <p:spPr/>
        <p:txBody>
          <a:bodyPr/>
          <a:lstStyle/>
          <a:p>
            <a:r>
              <a:rPr lang="en-US" dirty="0"/>
              <a:t>Section - 9</a:t>
            </a:r>
          </a:p>
        </p:txBody>
      </p:sp>
    </p:spTree>
    <p:extLst>
      <p:ext uri="{BB962C8B-B14F-4D97-AF65-F5344CB8AC3E}">
        <p14:creationId xmlns:p14="http://schemas.microsoft.com/office/powerpoint/2010/main" val="8428481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fontAlgn="base"/>
            <a:r>
              <a:rPr lang="en-US" b="1" u="sng" dirty="0">
                <a:solidFill>
                  <a:schemeClr val="accent6"/>
                </a:solidFill>
              </a:rPr>
              <a:t>Steps</a:t>
            </a:r>
          </a:p>
          <a:p>
            <a:pPr marL="1001712" lvl="1" indent="-457200" fontAlgn="base">
              <a:lnSpc>
                <a:spcPct val="100000"/>
              </a:lnSpc>
              <a:spcBef>
                <a:spcPts val="400"/>
              </a:spcBef>
              <a:buFont typeface="+mj-lt"/>
              <a:buAutoNum type="arabicPeriod"/>
            </a:pPr>
            <a:r>
              <a:rPr lang="en-US" sz="2400" dirty="0"/>
              <a:t>Open Visual Studio 2019 or 2022</a:t>
            </a:r>
          </a:p>
          <a:p>
            <a:pPr marL="1001712" lvl="1" indent="-457200" fontAlgn="base">
              <a:lnSpc>
                <a:spcPct val="100000"/>
              </a:lnSpc>
              <a:spcBef>
                <a:spcPts val="400"/>
              </a:spcBef>
              <a:buFont typeface="+mj-lt"/>
              <a:buAutoNum type="arabicPeriod"/>
            </a:pPr>
            <a:r>
              <a:rPr lang="en-US" sz="2400" dirty="0"/>
              <a:t>Select Template “</a:t>
            </a:r>
            <a:r>
              <a:rPr lang="en-US" sz="2400" i="1" dirty="0"/>
              <a:t>ASP.NET Core Web API</a:t>
            </a:r>
            <a:r>
              <a:rPr lang="en-US" sz="2400" dirty="0"/>
              <a:t>” </a:t>
            </a:r>
            <a:r>
              <a:rPr lang="en-US" sz="2400" dirty="0">
                <a:sym typeface="Wingdings" panose="05000000000000000000" pitchFamily="2" charset="2"/>
              </a:rPr>
              <a:t> </a:t>
            </a:r>
            <a:r>
              <a:rPr lang="en-US" sz="2400" dirty="0"/>
              <a:t>Press </a:t>
            </a:r>
            <a:r>
              <a:rPr lang="en-US" sz="2400" b="1" dirty="0"/>
              <a:t>Next</a:t>
            </a:r>
          </a:p>
          <a:p>
            <a:pPr marL="1001712" lvl="1" indent="-457200" fontAlgn="base">
              <a:lnSpc>
                <a:spcPct val="100000"/>
              </a:lnSpc>
              <a:spcBef>
                <a:spcPts val="400"/>
              </a:spcBef>
              <a:buFont typeface="+mj-lt"/>
              <a:buAutoNum type="arabicPeriod"/>
            </a:pPr>
            <a:r>
              <a:rPr lang="en-US" sz="2400" dirty="0"/>
              <a:t>Give Project Name &amp; Choose the Location Where you want to store your project</a:t>
            </a:r>
            <a:r>
              <a:rPr lang="en-US" sz="2400" dirty="0">
                <a:sym typeface="Wingdings" panose="05000000000000000000" pitchFamily="2" charset="2"/>
              </a:rPr>
              <a:t>  </a:t>
            </a:r>
            <a:r>
              <a:rPr lang="en-US" sz="2400" dirty="0"/>
              <a:t>Press </a:t>
            </a:r>
            <a:r>
              <a:rPr lang="en-US" sz="2400" b="1" dirty="0"/>
              <a:t>Next</a:t>
            </a:r>
          </a:p>
          <a:p>
            <a:pPr marL="1001712" lvl="1" indent="-457200" fontAlgn="base">
              <a:lnSpc>
                <a:spcPct val="100000"/>
              </a:lnSpc>
              <a:spcBef>
                <a:spcPts val="400"/>
              </a:spcBef>
              <a:buFont typeface="+mj-lt"/>
              <a:buAutoNum type="arabicPeriod"/>
            </a:pPr>
            <a:r>
              <a:rPr lang="en-US" sz="2400" dirty="0"/>
              <a:t>Select Framework (</a:t>
            </a:r>
            <a:r>
              <a:rPr lang="en-US" sz="2400" b="1" dirty="0"/>
              <a:t>.NET 8.0 Long term support</a:t>
            </a:r>
            <a:r>
              <a:rPr lang="en-US" sz="2400" dirty="0"/>
              <a:t>) &amp; must select </a:t>
            </a:r>
            <a:r>
              <a:rPr lang="en-US" sz="2400" b="1" dirty="0"/>
              <a:t>Enable </a:t>
            </a:r>
            <a:r>
              <a:rPr lang="en-US" sz="2400" b="1" dirty="0" err="1"/>
              <a:t>OpenAPI</a:t>
            </a:r>
            <a:r>
              <a:rPr lang="en-US" sz="2400" b="1" dirty="0"/>
              <a:t> Support </a:t>
            </a:r>
            <a:r>
              <a:rPr lang="en-US" sz="2400" dirty="0">
                <a:sym typeface="Wingdings" panose="05000000000000000000" pitchFamily="2" charset="2"/>
              </a:rPr>
              <a:t> </a:t>
            </a:r>
            <a:r>
              <a:rPr lang="en-US" sz="2400" dirty="0"/>
              <a:t>Press </a:t>
            </a:r>
            <a:r>
              <a:rPr lang="en-US" sz="2400" b="1" dirty="0"/>
              <a:t>Next</a:t>
            </a:r>
          </a:p>
          <a:p>
            <a:pPr marL="1001712" lvl="1" indent="-457200" fontAlgn="base">
              <a:lnSpc>
                <a:spcPct val="100000"/>
              </a:lnSpc>
              <a:spcBef>
                <a:spcPts val="400"/>
              </a:spcBef>
              <a:buFont typeface="+mj-lt"/>
              <a:buAutoNum type="arabicPeriod"/>
            </a:pPr>
            <a:r>
              <a:rPr lang="en-US" sz="2400" dirty="0"/>
              <a:t>Press </a:t>
            </a:r>
            <a:r>
              <a:rPr lang="en-US" sz="2400" b="1" dirty="0"/>
              <a:t>Create</a:t>
            </a:r>
            <a:r>
              <a:rPr lang="en-US" sz="2400" dirty="0"/>
              <a:t>.</a:t>
            </a:r>
          </a:p>
          <a:p>
            <a:pPr marL="1001712" lvl="1" indent="-457200" fontAlgn="base">
              <a:buFont typeface="+mj-lt"/>
              <a:buAutoNum type="arabicPeriod"/>
            </a:pPr>
            <a:endParaRPr lang="en-US" sz="2400" dirty="0"/>
          </a:p>
          <a:p>
            <a:pPr marL="544512" lvl="1" indent="0" fontAlgn="base">
              <a:buNone/>
            </a:pPr>
            <a:endParaRPr lang="en-US" sz="2400" dirty="0"/>
          </a:p>
        </p:txBody>
      </p:sp>
      <p:sp>
        <p:nvSpPr>
          <p:cNvPr id="3" name="Title 2"/>
          <p:cNvSpPr>
            <a:spLocks noGrp="1"/>
          </p:cNvSpPr>
          <p:nvPr>
            <p:ph type="title"/>
          </p:nvPr>
        </p:nvSpPr>
        <p:spPr/>
        <p:txBody>
          <a:bodyPr/>
          <a:lstStyle/>
          <a:p>
            <a:r>
              <a:rPr lang="en-US" dirty="0"/>
              <a:t>Creating a Web API Project</a:t>
            </a:r>
          </a:p>
        </p:txBody>
      </p:sp>
    </p:spTree>
    <p:extLst>
      <p:ext uri="{BB962C8B-B14F-4D97-AF65-F5344CB8AC3E}">
        <p14:creationId xmlns:p14="http://schemas.microsoft.com/office/powerpoint/2010/main" val="184074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0582DE-AAD9-4FD9-828F-214B90AA47FB}"/>
              </a:ext>
            </a:extLst>
          </p:cNvPr>
          <p:cNvSpPr>
            <a:spLocks noGrp="1"/>
          </p:cNvSpPr>
          <p:nvPr>
            <p:ph idx="1"/>
          </p:nvPr>
        </p:nvSpPr>
        <p:spPr>
          <a:xfrm>
            <a:off x="131179" y="734890"/>
            <a:ext cx="11929641" cy="5590565"/>
          </a:xfrm>
        </p:spPr>
        <p:txBody>
          <a:bodyPr/>
          <a:lstStyle/>
          <a:p>
            <a:endParaRPr lang="en-IN" dirty="0"/>
          </a:p>
        </p:txBody>
      </p:sp>
      <p:sp>
        <p:nvSpPr>
          <p:cNvPr id="3" name="Title 2">
            <a:extLst>
              <a:ext uri="{FF2B5EF4-FFF2-40B4-BE49-F238E27FC236}">
                <a16:creationId xmlns:a16="http://schemas.microsoft.com/office/drawing/2014/main" id="{C7E0A3CE-2D56-1ACA-8648-7728714087A3}"/>
              </a:ext>
            </a:extLst>
          </p:cNvPr>
          <p:cNvSpPr>
            <a:spLocks noGrp="1"/>
          </p:cNvSpPr>
          <p:nvPr>
            <p:ph type="title"/>
          </p:nvPr>
        </p:nvSpPr>
        <p:spPr/>
        <p:txBody>
          <a:bodyPr/>
          <a:lstStyle/>
          <a:p>
            <a:r>
              <a:rPr lang="en-IN" dirty="0"/>
              <a:t>Building a Web API</a:t>
            </a:r>
          </a:p>
        </p:txBody>
      </p:sp>
      <p:sp>
        <p:nvSpPr>
          <p:cNvPr id="10" name="Rectangle 9">
            <a:extLst>
              <a:ext uri="{FF2B5EF4-FFF2-40B4-BE49-F238E27FC236}">
                <a16:creationId xmlns:a16="http://schemas.microsoft.com/office/drawing/2014/main" id="{EF5BF85C-8B17-44CB-C1B8-4DDABD2B5C42}"/>
              </a:ext>
            </a:extLst>
          </p:cNvPr>
          <p:cNvSpPr/>
          <p:nvPr/>
        </p:nvSpPr>
        <p:spPr>
          <a:xfrm>
            <a:off x="131179" y="795901"/>
            <a:ext cx="2733318" cy="4366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IN" dirty="0"/>
              <a:t>Step 1: Create Model Class</a:t>
            </a:r>
          </a:p>
        </p:txBody>
      </p:sp>
      <p:sp>
        <p:nvSpPr>
          <p:cNvPr id="15" name="Rectangle 14">
            <a:extLst>
              <a:ext uri="{FF2B5EF4-FFF2-40B4-BE49-F238E27FC236}">
                <a16:creationId xmlns:a16="http://schemas.microsoft.com/office/drawing/2014/main" id="{452D8424-47E1-DAA5-C1C2-365FDA6A3F57}"/>
              </a:ext>
            </a:extLst>
          </p:cNvPr>
          <p:cNvSpPr/>
          <p:nvPr/>
        </p:nvSpPr>
        <p:spPr>
          <a:xfrm>
            <a:off x="4327767" y="785014"/>
            <a:ext cx="5812973" cy="4366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IN" dirty="0"/>
              <a:t>Step 2: Add Controller with initial data and a basic get method</a:t>
            </a:r>
          </a:p>
        </p:txBody>
      </p:sp>
      <p:pic>
        <p:nvPicPr>
          <p:cNvPr id="20" name="Picture 19">
            <a:extLst>
              <a:ext uri="{FF2B5EF4-FFF2-40B4-BE49-F238E27FC236}">
                <a16:creationId xmlns:a16="http://schemas.microsoft.com/office/drawing/2014/main" id="{8A86C99D-BE71-9905-4B1F-351689E214D4}"/>
              </a:ext>
            </a:extLst>
          </p:cNvPr>
          <p:cNvPicPr>
            <a:picLocks noChangeAspect="1"/>
          </p:cNvPicPr>
          <p:nvPr/>
        </p:nvPicPr>
        <p:blipFill>
          <a:blip r:embed="rId2"/>
          <a:stretch>
            <a:fillRect/>
          </a:stretch>
        </p:blipFill>
        <p:spPr>
          <a:xfrm>
            <a:off x="131179" y="1237550"/>
            <a:ext cx="3915321" cy="2343477"/>
          </a:xfrm>
          <a:prstGeom prst="rect">
            <a:avLst/>
          </a:prstGeom>
        </p:spPr>
      </p:pic>
      <p:pic>
        <p:nvPicPr>
          <p:cNvPr id="26" name="Picture 25">
            <a:extLst>
              <a:ext uri="{FF2B5EF4-FFF2-40B4-BE49-F238E27FC236}">
                <a16:creationId xmlns:a16="http://schemas.microsoft.com/office/drawing/2014/main" id="{1E0DDC2F-60EE-4670-83F6-AC1E39CDB281}"/>
              </a:ext>
            </a:extLst>
          </p:cNvPr>
          <p:cNvPicPr>
            <a:picLocks noChangeAspect="1"/>
          </p:cNvPicPr>
          <p:nvPr/>
        </p:nvPicPr>
        <p:blipFill>
          <a:blip r:embed="rId3"/>
          <a:stretch>
            <a:fillRect/>
          </a:stretch>
        </p:blipFill>
        <p:spPr>
          <a:xfrm>
            <a:off x="4327767" y="1209506"/>
            <a:ext cx="7763958" cy="4096322"/>
          </a:xfrm>
          <a:prstGeom prst="rect">
            <a:avLst/>
          </a:prstGeom>
        </p:spPr>
      </p:pic>
    </p:spTree>
    <p:extLst>
      <p:ext uri="{BB962C8B-B14F-4D97-AF65-F5344CB8AC3E}">
        <p14:creationId xmlns:p14="http://schemas.microsoft.com/office/powerpoint/2010/main" val="2358956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u="sng" dirty="0"/>
              <a:t>Example</a:t>
            </a:r>
          </a:p>
          <a:p>
            <a:pPr lvl="1">
              <a:lnSpc>
                <a:spcPct val="100000"/>
              </a:lnSpc>
            </a:pPr>
            <a:r>
              <a:rPr lang="en-US" dirty="0"/>
              <a:t>Suppose you have an idea to develop and launch your business. </a:t>
            </a:r>
          </a:p>
          <a:p>
            <a:pPr lvl="1">
              <a:lnSpc>
                <a:spcPct val="100000"/>
              </a:lnSpc>
            </a:pPr>
            <a:r>
              <a:rPr lang="en-US" dirty="0"/>
              <a:t>For this, what you need is, you need to develop a website and launch your business/product. </a:t>
            </a:r>
          </a:p>
          <a:p>
            <a:pPr lvl="1">
              <a:lnSpc>
                <a:spcPct val="100000"/>
              </a:lnSpc>
            </a:pPr>
            <a:r>
              <a:rPr lang="en-US" dirty="0"/>
              <a:t>Then what will you do? You will develop a website using any technologies like ASP.NET MVC, PHP, ASP.NET Core, JSP, etc., that are available in the market. </a:t>
            </a:r>
          </a:p>
          <a:p>
            <a:pPr lvl="1">
              <a:lnSpc>
                <a:spcPct val="100000"/>
              </a:lnSpc>
            </a:pPr>
            <a:r>
              <a:rPr lang="en-US" dirty="0"/>
              <a:t>Of course, you will need a database, such as </a:t>
            </a:r>
            <a:r>
              <a:rPr lang="en-US" dirty="0" err="1"/>
              <a:t>NoSQL</a:t>
            </a:r>
            <a:r>
              <a:rPr lang="en-US" dirty="0"/>
              <a:t>, MySQL, Oracle, SQL Server, etc., to store the entire business data of your products.</a:t>
            </a:r>
          </a:p>
          <a:p>
            <a:endParaRPr lang="en-US" dirty="0"/>
          </a:p>
        </p:txBody>
      </p:sp>
      <p:sp>
        <p:nvSpPr>
          <p:cNvPr id="3" name="Title 2"/>
          <p:cNvSpPr>
            <a:spLocks noGrp="1"/>
          </p:cNvSpPr>
          <p:nvPr>
            <p:ph type="title"/>
          </p:nvPr>
        </p:nvSpPr>
        <p:spPr/>
        <p:txBody>
          <a:bodyPr/>
          <a:lstStyle/>
          <a:p>
            <a:r>
              <a:rPr lang="en-US" dirty="0"/>
              <a:t>Why API?</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10833" y="3539910"/>
            <a:ext cx="1345445" cy="1345445"/>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1719" y="3471255"/>
            <a:ext cx="1426676" cy="1426676"/>
          </a:xfrm>
          <a:prstGeom prst="rect">
            <a:avLst/>
          </a:prstGeom>
        </p:spPr>
      </p:pic>
      <p:cxnSp>
        <p:nvCxnSpPr>
          <p:cNvPr id="15" name="Straight Arrow Connector 14"/>
          <p:cNvCxnSpPr>
            <a:stCxn id="13" idx="3"/>
            <a:endCxn id="7" idx="1"/>
          </p:cNvCxnSpPr>
          <p:nvPr/>
        </p:nvCxnSpPr>
        <p:spPr>
          <a:xfrm>
            <a:off x="4088395" y="4184593"/>
            <a:ext cx="3122438" cy="2804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897109" y="4916038"/>
            <a:ext cx="1176950" cy="369332"/>
          </a:xfrm>
          <a:prstGeom prst="rect">
            <a:avLst/>
          </a:prstGeom>
          <a:noFill/>
        </p:spPr>
        <p:txBody>
          <a:bodyPr wrap="square" rtlCol="0">
            <a:spAutoFit/>
          </a:bodyPr>
          <a:lstStyle/>
          <a:p>
            <a:r>
              <a:rPr lang="en-US" b="1" dirty="0">
                <a:solidFill>
                  <a:schemeClr val="accent4"/>
                </a:solidFill>
              </a:rPr>
              <a:t>Website</a:t>
            </a:r>
          </a:p>
        </p:txBody>
      </p:sp>
      <p:sp>
        <p:nvSpPr>
          <p:cNvPr id="17" name="TextBox 16"/>
          <p:cNvSpPr txBox="1"/>
          <p:nvPr/>
        </p:nvSpPr>
        <p:spPr>
          <a:xfrm>
            <a:off x="7377066" y="4932635"/>
            <a:ext cx="1176950" cy="369332"/>
          </a:xfrm>
          <a:prstGeom prst="rect">
            <a:avLst/>
          </a:prstGeom>
          <a:noFill/>
        </p:spPr>
        <p:txBody>
          <a:bodyPr wrap="square" rtlCol="0">
            <a:spAutoFit/>
          </a:bodyPr>
          <a:lstStyle/>
          <a:p>
            <a:r>
              <a:rPr lang="en-US" b="1" dirty="0">
                <a:solidFill>
                  <a:schemeClr val="tx2"/>
                </a:solidFill>
              </a:rPr>
              <a:t>Database</a:t>
            </a:r>
          </a:p>
        </p:txBody>
      </p:sp>
    </p:spTree>
    <p:extLst>
      <p:ext uri="{BB962C8B-B14F-4D97-AF65-F5344CB8AC3E}">
        <p14:creationId xmlns:p14="http://schemas.microsoft.com/office/powerpoint/2010/main" val="225521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16" grpId="0"/>
      <p:bldP spid="1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a:extLst>
              <a:ext uri="{FF2B5EF4-FFF2-40B4-BE49-F238E27FC236}">
                <a16:creationId xmlns:a16="http://schemas.microsoft.com/office/drawing/2014/main" id="{FC34DD2A-CE1C-4C13-654F-F157BF5A35B4}"/>
              </a:ext>
            </a:extLst>
          </p:cNvPr>
          <p:cNvPicPr>
            <a:picLocks noGrp="1" noChangeAspect="1"/>
          </p:cNvPicPr>
          <p:nvPr>
            <p:ph idx="1"/>
          </p:nvPr>
        </p:nvPicPr>
        <p:blipFill>
          <a:blip r:embed="rId2"/>
          <a:stretch>
            <a:fillRect/>
          </a:stretch>
        </p:blipFill>
        <p:spPr>
          <a:xfrm>
            <a:off x="150230" y="3550263"/>
            <a:ext cx="6068272" cy="2943636"/>
          </a:xfrm>
        </p:spPr>
      </p:pic>
      <p:sp>
        <p:nvSpPr>
          <p:cNvPr id="3" name="Title 2">
            <a:extLst>
              <a:ext uri="{FF2B5EF4-FFF2-40B4-BE49-F238E27FC236}">
                <a16:creationId xmlns:a16="http://schemas.microsoft.com/office/drawing/2014/main" id="{4E484216-4DCD-842E-FC61-9323D78BC162}"/>
              </a:ext>
            </a:extLst>
          </p:cNvPr>
          <p:cNvSpPr>
            <a:spLocks noGrp="1"/>
          </p:cNvSpPr>
          <p:nvPr>
            <p:ph type="title"/>
          </p:nvPr>
        </p:nvSpPr>
        <p:spPr/>
        <p:txBody>
          <a:bodyPr/>
          <a:lstStyle/>
          <a:p>
            <a:r>
              <a:rPr lang="en-IN" dirty="0"/>
              <a:t>Building a Web API</a:t>
            </a:r>
          </a:p>
        </p:txBody>
      </p:sp>
      <p:sp>
        <p:nvSpPr>
          <p:cNvPr id="6" name="Rectangle 5">
            <a:extLst>
              <a:ext uri="{FF2B5EF4-FFF2-40B4-BE49-F238E27FC236}">
                <a16:creationId xmlns:a16="http://schemas.microsoft.com/office/drawing/2014/main" id="{94659F4A-14C4-C8B2-7131-CD901A1E9167}"/>
              </a:ext>
            </a:extLst>
          </p:cNvPr>
          <p:cNvSpPr/>
          <p:nvPr/>
        </p:nvSpPr>
        <p:spPr>
          <a:xfrm>
            <a:off x="131179" y="863444"/>
            <a:ext cx="8602274" cy="4366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IN" dirty="0"/>
              <a:t>Step 3: Add methods inside controller as required (</a:t>
            </a:r>
            <a:r>
              <a:rPr lang="en-IN" dirty="0" err="1"/>
              <a:t>GetById</a:t>
            </a:r>
            <a:r>
              <a:rPr lang="en-IN" dirty="0"/>
              <a:t>, Post, Update, Delete)</a:t>
            </a:r>
          </a:p>
        </p:txBody>
      </p:sp>
      <p:pic>
        <p:nvPicPr>
          <p:cNvPr id="8" name="Picture 7">
            <a:extLst>
              <a:ext uri="{FF2B5EF4-FFF2-40B4-BE49-F238E27FC236}">
                <a16:creationId xmlns:a16="http://schemas.microsoft.com/office/drawing/2014/main" id="{10883B63-1A27-79CA-CDED-E949074A1C9A}"/>
              </a:ext>
            </a:extLst>
          </p:cNvPr>
          <p:cNvPicPr>
            <a:picLocks noChangeAspect="1"/>
          </p:cNvPicPr>
          <p:nvPr/>
        </p:nvPicPr>
        <p:blipFill>
          <a:blip r:embed="rId3"/>
          <a:stretch>
            <a:fillRect/>
          </a:stretch>
        </p:blipFill>
        <p:spPr>
          <a:xfrm>
            <a:off x="131178" y="1297089"/>
            <a:ext cx="6106377" cy="1819529"/>
          </a:xfrm>
          <a:prstGeom prst="rect">
            <a:avLst/>
          </a:prstGeom>
        </p:spPr>
      </p:pic>
      <p:pic>
        <p:nvPicPr>
          <p:cNvPr id="12" name="Picture 11">
            <a:extLst>
              <a:ext uri="{FF2B5EF4-FFF2-40B4-BE49-F238E27FC236}">
                <a16:creationId xmlns:a16="http://schemas.microsoft.com/office/drawing/2014/main" id="{B24DF24E-E72E-BB86-FFF0-7A735EE124F7}"/>
              </a:ext>
            </a:extLst>
          </p:cNvPr>
          <p:cNvPicPr>
            <a:picLocks noChangeAspect="1"/>
          </p:cNvPicPr>
          <p:nvPr/>
        </p:nvPicPr>
        <p:blipFill>
          <a:blip r:embed="rId4"/>
          <a:stretch>
            <a:fillRect/>
          </a:stretch>
        </p:blipFill>
        <p:spPr>
          <a:xfrm>
            <a:off x="6430464" y="3876834"/>
            <a:ext cx="4353533" cy="2695951"/>
          </a:xfrm>
          <a:prstGeom prst="rect">
            <a:avLst/>
          </a:prstGeom>
        </p:spPr>
      </p:pic>
      <p:pic>
        <p:nvPicPr>
          <p:cNvPr id="16" name="Picture 15">
            <a:extLst>
              <a:ext uri="{FF2B5EF4-FFF2-40B4-BE49-F238E27FC236}">
                <a16:creationId xmlns:a16="http://schemas.microsoft.com/office/drawing/2014/main" id="{0F394431-8CFC-E1B1-244D-BF0DCE8B0D0A}"/>
              </a:ext>
            </a:extLst>
          </p:cNvPr>
          <p:cNvPicPr>
            <a:picLocks noChangeAspect="1"/>
          </p:cNvPicPr>
          <p:nvPr/>
        </p:nvPicPr>
        <p:blipFill>
          <a:blip r:embed="rId5"/>
          <a:stretch>
            <a:fillRect/>
          </a:stretch>
        </p:blipFill>
        <p:spPr>
          <a:xfrm>
            <a:off x="6430464" y="1297089"/>
            <a:ext cx="5068007" cy="2448267"/>
          </a:xfrm>
          <a:prstGeom prst="rect">
            <a:avLst/>
          </a:prstGeom>
        </p:spPr>
      </p:pic>
    </p:spTree>
    <p:extLst>
      <p:ext uri="{BB962C8B-B14F-4D97-AF65-F5344CB8AC3E}">
        <p14:creationId xmlns:p14="http://schemas.microsoft.com/office/powerpoint/2010/main" val="2346560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Consuming Web API</a:t>
            </a:r>
          </a:p>
        </p:txBody>
      </p:sp>
      <p:sp>
        <p:nvSpPr>
          <p:cNvPr id="5" name="Text Placeholder 4"/>
          <p:cNvSpPr>
            <a:spLocks noGrp="1"/>
          </p:cNvSpPr>
          <p:nvPr>
            <p:ph type="body" idx="1"/>
          </p:nvPr>
        </p:nvSpPr>
        <p:spPr/>
        <p:txBody>
          <a:bodyPr/>
          <a:lstStyle/>
          <a:p>
            <a:r>
              <a:rPr lang="en-US" dirty="0"/>
              <a:t>Section - 10</a:t>
            </a:r>
          </a:p>
        </p:txBody>
      </p:sp>
    </p:spTree>
    <p:extLst>
      <p:ext uri="{BB962C8B-B14F-4D97-AF65-F5344CB8AC3E}">
        <p14:creationId xmlns:p14="http://schemas.microsoft.com/office/powerpoint/2010/main" val="10509521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2FA16-55FE-34E1-555A-D624F1A1C755}"/>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29BCA5-F14D-5AC6-C537-5FA73E8D7139}"/>
              </a:ext>
            </a:extLst>
          </p:cNvPr>
          <p:cNvSpPr>
            <a:spLocks noGrp="1"/>
          </p:cNvSpPr>
          <p:nvPr>
            <p:ph idx="1"/>
          </p:nvPr>
        </p:nvSpPr>
        <p:spPr>
          <a:xfrm>
            <a:off x="131179" y="734890"/>
            <a:ext cx="11929641" cy="5590565"/>
          </a:xfrm>
        </p:spPr>
        <p:txBody>
          <a:bodyPr/>
          <a:lstStyle/>
          <a:p>
            <a:endParaRPr lang="en-IN" dirty="0"/>
          </a:p>
        </p:txBody>
      </p:sp>
      <p:sp>
        <p:nvSpPr>
          <p:cNvPr id="3" name="Title 2">
            <a:extLst>
              <a:ext uri="{FF2B5EF4-FFF2-40B4-BE49-F238E27FC236}">
                <a16:creationId xmlns:a16="http://schemas.microsoft.com/office/drawing/2014/main" id="{FAEE74C6-4A36-64C5-9860-E54599C4113E}"/>
              </a:ext>
            </a:extLst>
          </p:cNvPr>
          <p:cNvSpPr>
            <a:spLocks noGrp="1"/>
          </p:cNvSpPr>
          <p:nvPr>
            <p:ph type="title"/>
          </p:nvPr>
        </p:nvSpPr>
        <p:spPr/>
        <p:txBody>
          <a:bodyPr/>
          <a:lstStyle/>
          <a:p>
            <a:r>
              <a:rPr lang="en-IN" dirty="0"/>
              <a:t>Consuming Web API</a:t>
            </a:r>
          </a:p>
        </p:txBody>
      </p:sp>
      <p:sp>
        <p:nvSpPr>
          <p:cNvPr id="10" name="Rectangle 9">
            <a:extLst>
              <a:ext uri="{FF2B5EF4-FFF2-40B4-BE49-F238E27FC236}">
                <a16:creationId xmlns:a16="http://schemas.microsoft.com/office/drawing/2014/main" id="{F582D074-C600-2CCB-468B-20E4E09556E1}"/>
              </a:ext>
            </a:extLst>
          </p:cNvPr>
          <p:cNvSpPr/>
          <p:nvPr/>
        </p:nvSpPr>
        <p:spPr>
          <a:xfrm>
            <a:off x="131179" y="795901"/>
            <a:ext cx="2733318" cy="4366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IN" dirty="0"/>
              <a:t>Step 1: Create Model Class</a:t>
            </a:r>
          </a:p>
        </p:txBody>
      </p:sp>
      <p:sp>
        <p:nvSpPr>
          <p:cNvPr id="15" name="Rectangle 14">
            <a:extLst>
              <a:ext uri="{FF2B5EF4-FFF2-40B4-BE49-F238E27FC236}">
                <a16:creationId xmlns:a16="http://schemas.microsoft.com/office/drawing/2014/main" id="{81276307-E74B-3222-8C4E-98E977AF40F0}"/>
              </a:ext>
            </a:extLst>
          </p:cNvPr>
          <p:cNvSpPr/>
          <p:nvPr/>
        </p:nvSpPr>
        <p:spPr>
          <a:xfrm>
            <a:off x="4327767" y="785014"/>
            <a:ext cx="5812973" cy="4366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IN" dirty="0"/>
              <a:t>Step 2: Add Student Controller with Index method</a:t>
            </a:r>
          </a:p>
        </p:txBody>
      </p:sp>
      <p:pic>
        <p:nvPicPr>
          <p:cNvPr id="20" name="Picture 19">
            <a:extLst>
              <a:ext uri="{FF2B5EF4-FFF2-40B4-BE49-F238E27FC236}">
                <a16:creationId xmlns:a16="http://schemas.microsoft.com/office/drawing/2014/main" id="{07989324-9FF1-ECED-EE00-78508020463B}"/>
              </a:ext>
            </a:extLst>
          </p:cNvPr>
          <p:cNvPicPr>
            <a:picLocks noChangeAspect="1"/>
          </p:cNvPicPr>
          <p:nvPr/>
        </p:nvPicPr>
        <p:blipFill>
          <a:blip r:embed="rId2"/>
          <a:stretch>
            <a:fillRect/>
          </a:stretch>
        </p:blipFill>
        <p:spPr>
          <a:xfrm>
            <a:off x="131179" y="1237550"/>
            <a:ext cx="3915321" cy="2343477"/>
          </a:xfrm>
          <a:prstGeom prst="rect">
            <a:avLst/>
          </a:prstGeom>
        </p:spPr>
      </p:pic>
      <p:pic>
        <p:nvPicPr>
          <p:cNvPr id="7" name="Picture 6">
            <a:extLst>
              <a:ext uri="{FF2B5EF4-FFF2-40B4-BE49-F238E27FC236}">
                <a16:creationId xmlns:a16="http://schemas.microsoft.com/office/drawing/2014/main" id="{F3FF6EFC-FB7F-FAC9-56C0-C7CBA67299C6}"/>
              </a:ext>
            </a:extLst>
          </p:cNvPr>
          <p:cNvPicPr>
            <a:picLocks noChangeAspect="1"/>
          </p:cNvPicPr>
          <p:nvPr/>
        </p:nvPicPr>
        <p:blipFill>
          <a:blip r:embed="rId3"/>
          <a:stretch>
            <a:fillRect/>
          </a:stretch>
        </p:blipFill>
        <p:spPr>
          <a:xfrm>
            <a:off x="4420704" y="1221636"/>
            <a:ext cx="7640116" cy="5287113"/>
          </a:xfrm>
          <a:prstGeom prst="rect">
            <a:avLst/>
          </a:prstGeom>
        </p:spPr>
      </p:pic>
    </p:spTree>
    <p:extLst>
      <p:ext uri="{BB962C8B-B14F-4D97-AF65-F5344CB8AC3E}">
        <p14:creationId xmlns:p14="http://schemas.microsoft.com/office/powerpoint/2010/main" val="1978026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8562E3-C3F8-CEDB-0489-A8DCF446CEB6}"/>
              </a:ext>
            </a:extLst>
          </p:cNvPr>
          <p:cNvSpPr>
            <a:spLocks noGrp="1"/>
          </p:cNvSpPr>
          <p:nvPr>
            <p:ph idx="1"/>
          </p:nvPr>
        </p:nvSpPr>
        <p:spPr/>
        <p:txBody>
          <a:bodyPr/>
          <a:lstStyle/>
          <a:p>
            <a:endParaRPr lang="en-IN"/>
          </a:p>
        </p:txBody>
      </p:sp>
      <p:sp>
        <p:nvSpPr>
          <p:cNvPr id="3" name="Title 2">
            <a:extLst>
              <a:ext uri="{FF2B5EF4-FFF2-40B4-BE49-F238E27FC236}">
                <a16:creationId xmlns:a16="http://schemas.microsoft.com/office/drawing/2014/main" id="{EFA0C384-8768-9139-4C9D-3E788CB7368D}"/>
              </a:ext>
            </a:extLst>
          </p:cNvPr>
          <p:cNvSpPr>
            <a:spLocks noGrp="1"/>
          </p:cNvSpPr>
          <p:nvPr>
            <p:ph type="title"/>
          </p:nvPr>
        </p:nvSpPr>
        <p:spPr/>
        <p:txBody>
          <a:bodyPr/>
          <a:lstStyle/>
          <a:p>
            <a:r>
              <a:rPr lang="en-IN" dirty="0"/>
              <a:t>Consuming Web API</a:t>
            </a:r>
          </a:p>
        </p:txBody>
      </p:sp>
      <p:sp>
        <p:nvSpPr>
          <p:cNvPr id="4" name="Rectangle 3">
            <a:extLst>
              <a:ext uri="{FF2B5EF4-FFF2-40B4-BE49-F238E27FC236}">
                <a16:creationId xmlns:a16="http://schemas.microsoft.com/office/drawing/2014/main" id="{9E505836-7608-F233-0AC0-B8A8526682B8}"/>
              </a:ext>
            </a:extLst>
          </p:cNvPr>
          <p:cNvSpPr/>
          <p:nvPr/>
        </p:nvSpPr>
        <p:spPr>
          <a:xfrm>
            <a:off x="131179" y="839214"/>
            <a:ext cx="2733318" cy="43662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r>
              <a:rPr lang="en-IN" dirty="0"/>
              <a:t>Step 3: View Page Design</a:t>
            </a:r>
          </a:p>
        </p:txBody>
      </p:sp>
      <p:pic>
        <p:nvPicPr>
          <p:cNvPr id="6" name="Picture 5">
            <a:extLst>
              <a:ext uri="{FF2B5EF4-FFF2-40B4-BE49-F238E27FC236}">
                <a16:creationId xmlns:a16="http://schemas.microsoft.com/office/drawing/2014/main" id="{DA60FA50-AD7B-DD7A-01D3-F0E19378B16A}"/>
              </a:ext>
            </a:extLst>
          </p:cNvPr>
          <p:cNvPicPr>
            <a:picLocks noChangeAspect="1"/>
          </p:cNvPicPr>
          <p:nvPr/>
        </p:nvPicPr>
        <p:blipFill>
          <a:blip r:embed="rId2"/>
          <a:stretch>
            <a:fillRect/>
          </a:stretch>
        </p:blipFill>
        <p:spPr>
          <a:xfrm>
            <a:off x="131179" y="1300066"/>
            <a:ext cx="4067743" cy="3791479"/>
          </a:xfrm>
          <a:prstGeom prst="rect">
            <a:avLst/>
          </a:prstGeom>
        </p:spPr>
      </p:pic>
      <p:pic>
        <p:nvPicPr>
          <p:cNvPr id="8" name="Picture 7">
            <a:extLst>
              <a:ext uri="{FF2B5EF4-FFF2-40B4-BE49-F238E27FC236}">
                <a16:creationId xmlns:a16="http://schemas.microsoft.com/office/drawing/2014/main" id="{C4B9D622-B5AB-12A2-151F-EA98F2A3F065}"/>
              </a:ext>
            </a:extLst>
          </p:cNvPr>
          <p:cNvPicPr>
            <a:picLocks noChangeAspect="1"/>
          </p:cNvPicPr>
          <p:nvPr/>
        </p:nvPicPr>
        <p:blipFill>
          <a:blip r:embed="rId3"/>
          <a:stretch>
            <a:fillRect/>
          </a:stretch>
        </p:blipFill>
        <p:spPr>
          <a:xfrm>
            <a:off x="4341851" y="1275836"/>
            <a:ext cx="4086795" cy="2743583"/>
          </a:xfrm>
          <a:prstGeom prst="rect">
            <a:avLst/>
          </a:prstGeom>
        </p:spPr>
      </p:pic>
    </p:spTree>
    <p:extLst>
      <p:ext uri="{BB962C8B-B14F-4D97-AF65-F5344CB8AC3E}">
        <p14:creationId xmlns:p14="http://schemas.microsoft.com/office/powerpoint/2010/main" val="2505368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98D996-55C7-ADE9-D3CF-C7ADBCB407D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163B161-B2EA-EEBC-70CC-7A4DA1D475E3}"/>
              </a:ext>
            </a:extLst>
          </p:cNvPr>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Summary</a:t>
            </a:r>
          </a:p>
        </p:txBody>
      </p:sp>
      <p:sp>
        <p:nvSpPr>
          <p:cNvPr id="5" name="Text Placeholder 4">
            <a:extLst>
              <a:ext uri="{FF2B5EF4-FFF2-40B4-BE49-F238E27FC236}">
                <a16:creationId xmlns:a16="http://schemas.microsoft.com/office/drawing/2014/main" id="{2FC02ACF-90B9-3453-B5EE-41C46A355111}"/>
              </a:ext>
            </a:extLst>
          </p:cNvPr>
          <p:cNvSpPr>
            <a:spLocks noGrp="1"/>
          </p:cNvSpPr>
          <p:nvPr>
            <p:ph type="body" idx="1"/>
          </p:nvPr>
        </p:nvSpPr>
        <p:spPr/>
        <p:txBody>
          <a:bodyPr/>
          <a:lstStyle/>
          <a:p>
            <a:r>
              <a:rPr lang="en-US" dirty="0"/>
              <a:t>Section - 10</a:t>
            </a:r>
          </a:p>
        </p:txBody>
      </p:sp>
    </p:spTree>
    <p:extLst>
      <p:ext uri="{BB962C8B-B14F-4D97-AF65-F5344CB8AC3E}">
        <p14:creationId xmlns:p14="http://schemas.microsoft.com/office/powerpoint/2010/main" val="29814721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4935F2-75F3-86CF-F1A6-469686914A57}"/>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24B1EE-0A81-F257-DC87-55FEC30CB64A}"/>
              </a:ext>
            </a:extLst>
          </p:cNvPr>
          <p:cNvSpPr>
            <a:spLocks noGrp="1"/>
          </p:cNvSpPr>
          <p:nvPr>
            <p:ph idx="1"/>
          </p:nvPr>
        </p:nvSpPr>
        <p:spPr/>
        <p:txBody>
          <a:bodyPr/>
          <a:lstStyle/>
          <a:p>
            <a:r>
              <a:rPr lang="en-IN" dirty="0"/>
              <a:t>What is Web API?</a:t>
            </a:r>
          </a:p>
          <a:p>
            <a:pPr lvl="1"/>
            <a:r>
              <a:rPr lang="en-IN" dirty="0"/>
              <a:t>A framework for building RESTful services over HTTP using .NET Core.</a:t>
            </a:r>
          </a:p>
          <a:p>
            <a:r>
              <a:rPr lang="en-IN" dirty="0"/>
              <a:t>Understanding HTTP Protocol</a:t>
            </a:r>
          </a:p>
          <a:p>
            <a:pPr lvl="1"/>
            <a:r>
              <a:rPr lang="en-IN" dirty="0"/>
              <a:t>Foundation of Web API communication.</a:t>
            </a:r>
          </a:p>
          <a:p>
            <a:pPr lvl="1"/>
            <a:r>
              <a:rPr lang="en-IN" dirty="0"/>
              <a:t>Stateless, request-response based model.</a:t>
            </a:r>
          </a:p>
          <a:p>
            <a:r>
              <a:rPr lang="en-IN" dirty="0"/>
              <a:t>HTTP Request Components</a:t>
            </a:r>
          </a:p>
          <a:p>
            <a:pPr lvl="1"/>
            <a:r>
              <a:rPr lang="en-IN" dirty="0"/>
              <a:t>URL, Method, Headers, Body</a:t>
            </a:r>
          </a:p>
          <a:p>
            <a:r>
              <a:rPr lang="en-IN" dirty="0"/>
              <a:t>HTTP Response Components</a:t>
            </a:r>
          </a:p>
          <a:p>
            <a:pPr lvl="1"/>
            <a:r>
              <a:rPr lang="en-IN" dirty="0"/>
              <a:t>Status Code, Headers, Body (Data/Message)</a:t>
            </a:r>
          </a:p>
        </p:txBody>
      </p:sp>
      <p:sp>
        <p:nvSpPr>
          <p:cNvPr id="3" name="Title 2">
            <a:extLst>
              <a:ext uri="{FF2B5EF4-FFF2-40B4-BE49-F238E27FC236}">
                <a16:creationId xmlns:a16="http://schemas.microsoft.com/office/drawing/2014/main" id="{CBD591FE-168C-2E83-4C2C-DFC3FC79EA62}"/>
              </a:ext>
            </a:extLst>
          </p:cNvPr>
          <p:cNvSpPr>
            <a:spLocks noGrp="1"/>
          </p:cNvSpPr>
          <p:nvPr>
            <p:ph type="title"/>
          </p:nvPr>
        </p:nvSpPr>
        <p:spPr/>
        <p:txBody>
          <a:bodyPr/>
          <a:lstStyle/>
          <a:p>
            <a:r>
              <a:rPr lang="en-IN" dirty="0"/>
              <a:t>Summary: Introduction to Web API</a:t>
            </a:r>
          </a:p>
        </p:txBody>
      </p:sp>
    </p:spTree>
    <p:extLst>
      <p:ext uri="{BB962C8B-B14F-4D97-AF65-F5344CB8AC3E}">
        <p14:creationId xmlns:p14="http://schemas.microsoft.com/office/powerpoint/2010/main" val="14029269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627AD6-9DA1-F49E-544E-99948E83DC0A}"/>
              </a:ext>
            </a:extLst>
          </p:cNvPr>
          <p:cNvSpPr>
            <a:spLocks noGrp="1"/>
          </p:cNvSpPr>
          <p:nvPr>
            <p:ph idx="1"/>
          </p:nvPr>
        </p:nvSpPr>
        <p:spPr/>
        <p:txBody>
          <a:bodyPr/>
          <a:lstStyle/>
          <a:p>
            <a:r>
              <a:rPr lang="en-IN" dirty="0"/>
              <a:t>Common HTTP Methods</a:t>
            </a:r>
          </a:p>
          <a:p>
            <a:pPr lvl="1"/>
            <a:r>
              <a:rPr lang="en-IN" dirty="0"/>
              <a:t>GET – Retrieve data</a:t>
            </a:r>
          </a:p>
          <a:p>
            <a:pPr lvl="1"/>
            <a:r>
              <a:rPr lang="en-IN" dirty="0"/>
              <a:t>POST – Create new resource</a:t>
            </a:r>
          </a:p>
          <a:p>
            <a:pPr lvl="1"/>
            <a:r>
              <a:rPr lang="en-IN" dirty="0"/>
              <a:t>PUT – Update entire resource</a:t>
            </a:r>
          </a:p>
          <a:p>
            <a:pPr lvl="1"/>
            <a:r>
              <a:rPr lang="en-IN" dirty="0"/>
              <a:t>PATCH – Update part of resource</a:t>
            </a:r>
          </a:p>
          <a:p>
            <a:pPr lvl="1"/>
            <a:r>
              <a:rPr lang="en-IN" dirty="0"/>
              <a:t>DELETE – Remove resource</a:t>
            </a:r>
          </a:p>
          <a:p>
            <a:r>
              <a:rPr lang="en-IN" dirty="0"/>
              <a:t>Common HTTP Status Codes</a:t>
            </a:r>
          </a:p>
          <a:p>
            <a:pPr lvl="1"/>
            <a:r>
              <a:rPr lang="en-IN" dirty="0"/>
              <a:t>200 OK – Success, 201 Created – Resource added</a:t>
            </a:r>
          </a:p>
          <a:p>
            <a:pPr lvl="1"/>
            <a:r>
              <a:rPr lang="en-IN" dirty="0"/>
              <a:t>400 Bad Request – Validation failure, 401 Unauthorized – Auth error, 404 Not Found – Resource missing</a:t>
            </a:r>
          </a:p>
          <a:p>
            <a:pPr lvl="1"/>
            <a:r>
              <a:rPr lang="en-IN" dirty="0"/>
              <a:t>500 Internal Server Error – Server-side issue</a:t>
            </a:r>
          </a:p>
          <a:p>
            <a:r>
              <a:rPr lang="en-IN" dirty="0"/>
              <a:t>JSON Serialization and Deserialization</a:t>
            </a:r>
          </a:p>
          <a:p>
            <a:pPr lvl="1"/>
            <a:r>
              <a:rPr lang="en-US" b="1" dirty="0"/>
              <a:t>Serialization</a:t>
            </a:r>
            <a:r>
              <a:rPr lang="en-US" dirty="0"/>
              <a:t> is the process of </a:t>
            </a:r>
            <a:r>
              <a:rPr lang="en-US" b="1" dirty="0"/>
              <a:t>converting an object</a:t>
            </a:r>
            <a:r>
              <a:rPr lang="en-US" dirty="0"/>
              <a:t> into a </a:t>
            </a:r>
            <a:r>
              <a:rPr lang="en-US" b="1" dirty="0"/>
              <a:t>JSON string</a:t>
            </a:r>
            <a:r>
              <a:rPr lang="en-US" dirty="0"/>
              <a:t>.</a:t>
            </a:r>
          </a:p>
          <a:p>
            <a:pPr lvl="1"/>
            <a:r>
              <a:rPr lang="en-US" b="1" dirty="0"/>
              <a:t>Deserialization</a:t>
            </a:r>
            <a:r>
              <a:rPr lang="en-US" dirty="0"/>
              <a:t> is the reverse—</a:t>
            </a:r>
            <a:r>
              <a:rPr lang="en-US" b="1" dirty="0"/>
              <a:t>converting JSON data</a:t>
            </a:r>
            <a:r>
              <a:rPr lang="en-US" dirty="0"/>
              <a:t> back into a </a:t>
            </a:r>
            <a:r>
              <a:rPr lang="en-US" b="1" dirty="0"/>
              <a:t>.NET object</a:t>
            </a:r>
            <a:r>
              <a:rPr lang="en-US" dirty="0"/>
              <a:t>.</a:t>
            </a:r>
          </a:p>
          <a:p>
            <a:pPr lvl="1"/>
            <a:endParaRPr lang="en-IN" dirty="0"/>
          </a:p>
          <a:p>
            <a:endParaRPr lang="en-IN" dirty="0"/>
          </a:p>
        </p:txBody>
      </p:sp>
      <p:sp>
        <p:nvSpPr>
          <p:cNvPr id="3" name="Title 2">
            <a:extLst>
              <a:ext uri="{FF2B5EF4-FFF2-40B4-BE49-F238E27FC236}">
                <a16:creationId xmlns:a16="http://schemas.microsoft.com/office/drawing/2014/main" id="{5CAD1106-9D08-3532-F279-B8763920D8F1}"/>
              </a:ext>
            </a:extLst>
          </p:cNvPr>
          <p:cNvSpPr>
            <a:spLocks noGrp="1"/>
          </p:cNvSpPr>
          <p:nvPr>
            <p:ph type="title"/>
          </p:nvPr>
        </p:nvSpPr>
        <p:spPr/>
        <p:txBody>
          <a:bodyPr/>
          <a:lstStyle/>
          <a:p>
            <a:r>
              <a:rPr lang="en-IN" dirty="0"/>
              <a:t>Summary: HTTP Methods &amp; Status Codes</a:t>
            </a:r>
          </a:p>
        </p:txBody>
      </p:sp>
    </p:spTree>
    <p:extLst>
      <p:ext uri="{BB962C8B-B14F-4D97-AF65-F5344CB8AC3E}">
        <p14:creationId xmlns:p14="http://schemas.microsoft.com/office/powerpoint/2010/main" val="3910234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
                                            <p:txEl>
                                              <p:pRg st="11" end="11"/>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13">
            <a:extLst>
              <a:ext uri="{FF2B5EF4-FFF2-40B4-BE49-F238E27FC236}">
                <a16:creationId xmlns:a16="http://schemas.microsoft.com/office/drawing/2014/main" id="{E2AD8B6E-51EA-4A15-8752-4F221E5E02C5}"/>
              </a:ext>
            </a:extLst>
          </p:cNvPr>
          <p:cNvSpPr>
            <a:spLocks noGrp="1"/>
          </p:cNvSpPr>
          <p:nvPr>
            <p:ph type="body" sz="quarter" idx="16"/>
          </p:nvPr>
        </p:nvSpPr>
        <p:spPr>
          <a:xfrm>
            <a:off x="2581756" y="20384"/>
            <a:ext cx="4646358" cy="734653"/>
          </a:xfrm>
        </p:spPr>
        <p:txBody>
          <a:bodyPr/>
          <a:lstStyle/>
          <a:p>
            <a:r>
              <a:rPr lang="en-US" b="1" dirty="0"/>
              <a:t>Web Programming Using .NET</a:t>
            </a:r>
          </a:p>
          <a:p>
            <a:r>
              <a:rPr lang="en-US" dirty="0"/>
              <a:t>#2305CS311</a:t>
            </a:r>
          </a:p>
        </p:txBody>
      </p:sp>
      <p:sp>
        <p:nvSpPr>
          <p:cNvPr id="28" name="Text Placeholder 9">
            <a:extLst>
              <a:ext uri="{FF2B5EF4-FFF2-40B4-BE49-F238E27FC236}">
                <a16:creationId xmlns:a16="http://schemas.microsoft.com/office/drawing/2014/main" id="{4F27F027-AAC9-4C88-B3AF-3C4A20BDDDA6}"/>
              </a:ext>
            </a:extLst>
          </p:cNvPr>
          <p:cNvSpPr>
            <a:spLocks noGrp="1"/>
          </p:cNvSpPr>
          <p:nvPr>
            <p:ph type="body" sz="quarter" idx="11"/>
          </p:nvPr>
        </p:nvSpPr>
        <p:spPr>
          <a:xfrm>
            <a:off x="2180943" y="6175935"/>
            <a:ext cx="3735998" cy="290081"/>
          </a:xfrm>
        </p:spPr>
        <p:txBody>
          <a:bodyPr/>
          <a:lstStyle/>
          <a:p>
            <a:r>
              <a:rPr lang="en-US" dirty="0"/>
              <a:t>Naimish.vadodariya@darshan.ac.in</a:t>
            </a:r>
          </a:p>
        </p:txBody>
      </p:sp>
      <p:sp>
        <p:nvSpPr>
          <p:cNvPr id="29" name="Text Placeholder 10">
            <a:extLst>
              <a:ext uri="{FF2B5EF4-FFF2-40B4-BE49-F238E27FC236}">
                <a16:creationId xmlns:a16="http://schemas.microsoft.com/office/drawing/2014/main" id="{59B646FF-BD32-4C5A-94AF-AC4347EADA2E}"/>
              </a:ext>
            </a:extLst>
          </p:cNvPr>
          <p:cNvSpPr>
            <a:spLocks noGrp="1"/>
          </p:cNvSpPr>
          <p:nvPr>
            <p:ph type="body" sz="quarter" idx="12"/>
          </p:nvPr>
        </p:nvSpPr>
        <p:spPr>
          <a:xfrm>
            <a:off x="2183874" y="6460218"/>
            <a:ext cx="3735998" cy="290081"/>
          </a:xfrm>
        </p:spPr>
        <p:txBody>
          <a:bodyPr/>
          <a:lstStyle/>
          <a:p>
            <a:r>
              <a:rPr lang="en-US" dirty="0"/>
              <a:t>8866215253</a:t>
            </a:r>
          </a:p>
        </p:txBody>
      </p:sp>
      <p:sp>
        <p:nvSpPr>
          <p:cNvPr id="30" name="Text Placeholder 11">
            <a:extLst>
              <a:ext uri="{FF2B5EF4-FFF2-40B4-BE49-F238E27FC236}">
                <a16:creationId xmlns:a16="http://schemas.microsoft.com/office/drawing/2014/main" id="{915CF252-06A8-43C0-BB69-DA7109EA62D1}"/>
              </a:ext>
            </a:extLst>
          </p:cNvPr>
          <p:cNvSpPr>
            <a:spLocks noGrp="1"/>
          </p:cNvSpPr>
          <p:nvPr>
            <p:ph type="body" sz="quarter" idx="13"/>
          </p:nvPr>
        </p:nvSpPr>
        <p:spPr>
          <a:xfrm>
            <a:off x="1837678" y="5537768"/>
            <a:ext cx="3780000" cy="290081"/>
          </a:xfrm>
        </p:spPr>
        <p:txBody>
          <a:bodyPr/>
          <a:lstStyle/>
          <a:p>
            <a:r>
              <a:rPr lang="en-US"/>
              <a:t>Computer Science &amp; Engineering Department</a:t>
            </a:r>
            <a:endParaRPr lang="en-US" dirty="0"/>
          </a:p>
        </p:txBody>
      </p:sp>
      <p:sp>
        <p:nvSpPr>
          <p:cNvPr id="31" name="Text Placeholder 12">
            <a:extLst>
              <a:ext uri="{FF2B5EF4-FFF2-40B4-BE49-F238E27FC236}">
                <a16:creationId xmlns:a16="http://schemas.microsoft.com/office/drawing/2014/main" id="{89F5B5F8-350F-4941-B9DE-36BF8B014803}"/>
              </a:ext>
            </a:extLst>
          </p:cNvPr>
          <p:cNvSpPr>
            <a:spLocks noGrp="1"/>
          </p:cNvSpPr>
          <p:nvPr>
            <p:ph type="body" sz="quarter" idx="14"/>
          </p:nvPr>
        </p:nvSpPr>
        <p:spPr>
          <a:xfrm>
            <a:off x="1837677" y="5273332"/>
            <a:ext cx="5581039" cy="290081"/>
          </a:xfrm>
        </p:spPr>
        <p:txBody>
          <a:bodyPr/>
          <a:lstStyle/>
          <a:p>
            <a:r>
              <a:rPr lang="en-US" dirty="0"/>
              <a:t>Prof. Naimish R. Vadodariya</a:t>
            </a:r>
          </a:p>
        </p:txBody>
      </p:sp>
      <p:pic>
        <p:nvPicPr>
          <p:cNvPr id="32" name="Picture Placeholder 1"/>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p:blipFill>
        <p:spPr>
          <a:xfrm>
            <a:off x="353569" y="5211251"/>
            <a:ext cx="1353599" cy="1353599"/>
          </a:xfrm>
        </p:spPr>
      </p:pic>
      <p:pic>
        <p:nvPicPr>
          <p:cNvPr id="3" name="Picture 2">
            <a:extLst>
              <a:ext uri="{FF2B5EF4-FFF2-40B4-BE49-F238E27FC236}">
                <a16:creationId xmlns:a16="http://schemas.microsoft.com/office/drawing/2014/main" id="{916C40C0-F425-1E7C-472B-A208339AE33D}"/>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034825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So, </a:t>
            </a:r>
            <a:r>
              <a:rPr lang="en-US" b="1" dirty="0"/>
              <a:t>by combining the website and the database</a:t>
            </a:r>
            <a:r>
              <a:rPr lang="en-US" dirty="0"/>
              <a:t>, you will have a fully functional, dynamic website that interacts with the database &amp; users.</a:t>
            </a:r>
          </a:p>
          <a:p>
            <a:r>
              <a:rPr lang="en-US" dirty="0"/>
              <a:t>Now, after some time, your business grows.</a:t>
            </a:r>
          </a:p>
          <a:p>
            <a:r>
              <a:rPr lang="en-US" dirty="0"/>
              <a:t>Now, along with the website, </a:t>
            </a:r>
            <a:r>
              <a:rPr lang="en-US" b="1" dirty="0">
                <a:solidFill>
                  <a:schemeClr val="tx2"/>
                </a:solidFill>
              </a:rPr>
              <a:t>you also want Android and </a:t>
            </a:r>
            <a:r>
              <a:rPr lang="en-US" b="1" dirty="0" err="1">
                <a:solidFill>
                  <a:schemeClr val="tx2"/>
                </a:solidFill>
              </a:rPr>
              <a:t>iOS</a:t>
            </a:r>
            <a:r>
              <a:rPr lang="en-US" b="1" dirty="0">
                <a:solidFill>
                  <a:schemeClr val="tx2"/>
                </a:solidFill>
              </a:rPr>
              <a:t> apps</a:t>
            </a:r>
            <a:r>
              <a:rPr lang="en-US" dirty="0"/>
              <a:t>.</a:t>
            </a:r>
          </a:p>
          <a:p>
            <a:r>
              <a:rPr lang="en-US" i="1" dirty="0"/>
              <a:t>That means you want three different applications (Website, Android, and </a:t>
            </a:r>
            <a:r>
              <a:rPr lang="en-US" i="1" dirty="0" err="1"/>
              <a:t>iOS</a:t>
            </a:r>
            <a:r>
              <a:rPr lang="en-US" i="1" dirty="0"/>
              <a:t>) for your business</a:t>
            </a:r>
            <a:r>
              <a:rPr lang="en-US" dirty="0"/>
              <a:t>.</a:t>
            </a:r>
          </a:p>
          <a:p>
            <a:r>
              <a:rPr lang="en-US" b="1" dirty="0">
                <a:solidFill>
                  <a:schemeClr val="tx2"/>
                </a:solidFill>
              </a:rPr>
              <a:t>But remember, you only have one database in the backend, which stores the entire business data.</a:t>
            </a:r>
          </a:p>
          <a:p>
            <a:r>
              <a:rPr lang="en-US" dirty="0"/>
              <a:t>So, </a:t>
            </a:r>
            <a:r>
              <a:rPr lang="en-US" b="1" dirty="0">
                <a:solidFill>
                  <a:schemeClr val="accent6"/>
                </a:solidFill>
              </a:rPr>
              <a:t>we have three different applications and </a:t>
            </a:r>
            <a:r>
              <a:rPr lang="en-US" b="1" dirty="0">
                <a:solidFill>
                  <a:schemeClr val="tx2"/>
                </a:solidFill>
              </a:rPr>
              <a:t>one database</a:t>
            </a:r>
            <a:r>
              <a:rPr lang="en-US" dirty="0"/>
              <a:t>.</a:t>
            </a:r>
          </a:p>
        </p:txBody>
      </p:sp>
      <p:sp>
        <p:nvSpPr>
          <p:cNvPr id="3" name="Title 2"/>
          <p:cNvSpPr>
            <a:spLocks noGrp="1"/>
          </p:cNvSpPr>
          <p:nvPr>
            <p:ph type="title"/>
          </p:nvPr>
        </p:nvSpPr>
        <p:spPr/>
        <p:txBody>
          <a:bodyPr/>
          <a:lstStyle/>
          <a:p>
            <a:r>
              <a:rPr lang="en-US" dirty="0"/>
              <a:t>Why API? Cont..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96308" y="4559085"/>
            <a:ext cx="1345445" cy="1345445"/>
          </a:xfrm>
          <a:prstGeom prst="rect">
            <a:avLst/>
          </a:prstGeom>
        </p:spPr>
      </p:pic>
      <p:sp>
        <p:nvSpPr>
          <p:cNvPr id="5" name="TextBox 4"/>
          <p:cNvSpPr txBox="1"/>
          <p:nvPr/>
        </p:nvSpPr>
        <p:spPr>
          <a:xfrm>
            <a:off x="5462541" y="5951810"/>
            <a:ext cx="1176950" cy="369332"/>
          </a:xfrm>
          <a:prstGeom prst="rect">
            <a:avLst/>
          </a:prstGeom>
          <a:noFill/>
        </p:spPr>
        <p:txBody>
          <a:bodyPr wrap="square" rtlCol="0">
            <a:spAutoFit/>
          </a:bodyPr>
          <a:lstStyle/>
          <a:p>
            <a:r>
              <a:rPr lang="en-US" b="1" dirty="0">
                <a:solidFill>
                  <a:schemeClr val="tx2"/>
                </a:solidFill>
              </a:rPr>
              <a:t>Database</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28975" y="4762500"/>
            <a:ext cx="926693" cy="926693"/>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10550" y="4324350"/>
            <a:ext cx="972410" cy="97241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24825" y="5476875"/>
            <a:ext cx="1126718" cy="1126718"/>
          </a:xfrm>
          <a:prstGeom prst="rect">
            <a:avLst/>
          </a:prstGeom>
        </p:spPr>
      </p:pic>
      <p:cxnSp>
        <p:nvCxnSpPr>
          <p:cNvPr id="10" name="Straight Arrow Connector 9"/>
          <p:cNvCxnSpPr>
            <a:stCxn id="4" idx="3"/>
            <a:endCxn id="7" idx="1"/>
          </p:cNvCxnSpPr>
          <p:nvPr/>
        </p:nvCxnSpPr>
        <p:spPr>
          <a:xfrm flipV="1">
            <a:off x="6641753" y="4810555"/>
            <a:ext cx="1568797" cy="421253"/>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632228" y="5288958"/>
            <a:ext cx="1483072" cy="808426"/>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 idx="3"/>
            <a:endCxn id="4" idx="1"/>
          </p:cNvCxnSpPr>
          <p:nvPr/>
        </p:nvCxnSpPr>
        <p:spPr>
          <a:xfrm>
            <a:off x="4155668" y="5225847"/>
            <a:ext cx="1140640" cy="5961"/>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3038475" y="4219575"/>
            <a:ext cx="6410325" cy="23050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9463041" y="5123135"/>
            <a:ext cx="1538334" cy="400110"/>
          </a:xfrm>
          <a:prstGeom prst="rect">
            <a:avLst/>
          </a:prstGeom>
          <a:noFill/>
        </p:spPr>
        <p:txBody>
          <a:bodyPr wrap="square" rtlCol="0">
            <a:spAutoFit/>
          </a:bodyPr>
          <a:lstStyle/>
          <a:p>
            <a:r>
              <a:rPr lang="en-US" sz="2000" b="1" dirty="0">
                <a:solidFill>
                  <a:schemeClr val="accent4"/>
                </a:solidFill>
              </a:rPr>
              <a:t>Application</a:t>
            </a:r>
          </a:p>
        </p:txBody>
      </p:sp>
    </p:spTree>
    <p:extLst>
      <p:ext uri="{BB962C8B-B14F-4D97-AF65-F5344CB8AC3E}">
        <p14:creationId xmlns:p14="http://schemas.microsoft.com/office/powerpoint/2010/main" val="2090416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animBg="1"/>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Problems Without Web APIs</a:t>
            </a:r>
          </a:p>
        </p:txBody>
      </p:sp>
      <p:sp>
        <p:nvSpPr>
          <p:cNvPr id="5" name="Text Placeholder 4"/>
          <p:cNvSpPr>
            <a:spLocks noGrp="1"/>
          </p:cNvSpPr>
          <p:nvPr>
            <p:ph type="body" idx="1"/>
          </p:nvPr>
        </p:nvSpPr>
        <p:spPr/>
        <p:txBody>
          <a:bodyPr/>
          <a:lstStyle/>
          <a:p>
            <a:r>
              <a:rPr lang="en-US" dirty="0"/>
              <a:t>Section - 2</a:t>
            </a:r>
          </a:p>
        </p:txBody>
      </p:sp>
    </p:spTree>
    <p:extLst>
      <p:ext uri="{BB962C8B-B14F-4D97-AF65-F5344CB8AC3E}">
        <p14:creationId xmlns:p14="http://schemas.microsoft.com/office/powerpoint/2010/main" val="1275177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37250794"/>
              </p:ext>
            </p:extLst>
          </p:nvPr>
        </p:nvGraphicFramePr>
        <p:xfrm>
          <a:off x="84137" y="863600"/>
          <a:ext cx="4325938" cy="2621280"/>
        </p:xfrm>
        <a:graphic>
          <a:graphicData uri="http://schemas.openxmlformats.org/drawingml/2006/table">
            <a:tbl>
              <a:tblPr firstRow="1" bandRow="1">
                <a:tableStyleId>{5C22544A-7EE6-4342-B048-85BDC9FD1C3A}</a:tableStyleId>
              </a:tblPr>
              <a:tblGrid>
                <a:gridCol w="4325938">
                  <a:extLst>
                    <a:ext uri="{9D8B030D-6E8A-4147-A177-3AD203B41FA5}">
                      <a16:colId xmlns:a16="http://schemas.microsoft.com/office/drawing/2014/main" val="20000"/>
                    </a:ext>
                  </a:extLst>
                </a:gridCol>
              </a:tblGrid>
              <a:tr h="370840">
                <a:tc>
                  <a:txBody>
                    <a:bodyPr/>
                    <a:lstStyle/>
                    <a:p>
                      <a:r>
                        <a:rPr lang="en-US" sz="2000" b="1" i="0" kern="1200" dirty="0">
                          <a:solidFill>
                            <a:schemeClr val="lt1"/>
                          </a:solidFill>
                          <a:effectLst/>
                          <a:latin typeface="+mn-lt"/>
                          <a:ea typeface="+mn-ea"/>
                          <a:cs typeface="+mn-cs"/>
                        </a:rPr>
                        <a:t>1. Duplicate logic for each Application</a:t>
                      </a:r>
                      <a:endParaRPr lang="en-US" sz="2000" dirty="0"/>
                    </a:p>
                  </a:txBody>
                  <a:tcPr/>
                </a:tc>
                <a:extLst>
                  <a:ext uri="{0D108BD9-81ED-4DB2-BD59-A6C34878D82A}">
                    <a16:rowId xmlns:a16="http://schemas.microsoft.com/office/drawing/2014/main" val="10000"/>
                  </a:ext>
                </a:extLst>
              </a:tr>
              <a:tr h="370840">
                <a:tc>
                  <a:txBody>
                    <a:bodyPr/>
                    <a:lstStyle/>
                    <a:p>
                      <a:pPr marL="285750" indent="-285750" algn="just">
                        <a:buFont typeface="Wingdings" panose="05000000000000000000" pitchFamily="2" charset="2"/>
                        <a:buChar char="Ø"/>
                      </a:pPr>
                      <a:r>
                        <a:rPr lang="en-US" sz="2000" b="0" i="0" kern="1200" dirty="0">
                          <a:solidFill>
                            <a:schemeClr val="dk1"/>
                          </a:solidFill>
                          <a:effectLst/>
                          <a:latin typeface="+mn-lt"/>
                          <a:ea typeface="+mn-ea"/>
                          <a:cs typeface="+mn-cs"/>
                        </a:rPr>
                        <a:t>The business should have some business logic. </a:t>
                      </a:r>
                    </a:p>
                    <a:p>
                      <a:pPr marL="285750" indent="-285750" algn="just">
                        <a:buFont typeface="Wingdings" panose="05000000000000000000" pitchFamily="2" charset="2"/>
                        <a:buChar char="Ø"/>
                      </a:pPr>
                      <a:r>
                        <a:rPr lang="en-US" sz="2000" b="0" i="0" kern="1200" dirty="0">
                          <a:solidFill>
                            <a:schemeClr val="dk1"/>
                          </a:solidFill>
                          <a:effectLst/>
                          <a:latin typeface="+mn-lt"/>
                          <a:ea typeface="+mn-ea"/>
                          <a:cs typeface="+mn-cs"/>
                        </a:rPr>
                        <a:t>We will write the same logic for each application type, which means repeating the same logic for each type of application. </a:t>
                      </a:r>
                    </a:p>
                    <a:p>
                      <a:pPr marL="285750" indent="-285750" algn="just">
                        <a:buFont typeface="Wingdings" panose="05000000000000000000" pitchFamily="2" charset="2"/>
                        <a:buChar char="Ø"/>
                      </a:pPr>
                      <a:r>
                        <a:rPr lang="en-US" sz="2000" b="0" i="0" kern="1200" dirty="0">
                          <a:solidFill>
                            <a:schemeClr val="dk1"/>
                          </a:solidFill>
                          <a:effectLst/>
                          <a:latin typeface="+mn-lt"/>
                          <a:ea typeface="+mn-ea"/>
                          <a:cs typeface="+mn-cs"/>
                        </a:rPr>
                        <a:t>This will duplicate our code.</a:t>
                      </a:r>
                      <a:endParaRPr lang="en-US" sz="2000" dirty="0"/>
                    </a:p>
                  </a:txBody>
                  <a:tcPr/>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a:xfrm>
            <a:off x="0" y="0"/>
            <a:ext cx="12192000" cy="711200"/>
          </a:xfrm>
        </p:spPr>
        <p:txBody>
          <a:bodyPr/>
          <a:lstStyle/>
          <a:p>
            <a:r>
              <a:rPr lang="en-US" dirty="0"/>
              <a:t>Problems Without Web APIs</a:t>
            </a:r>
          </a:p>
        </p:txBody>
      </p:sp>
      <p:graphicFrame>
        <p:nvGraphicFramePr>
          <p:cNvPr id="6" name="Content Placeholder 3"/>
          <p:cNvGraphicFramePr>
            <a:graphicFrameLocks/>
          </p:cNvGraphicFramePr>
          <p:nvPr>
            <p:extLst>
              <p:ext uri="{D42A27DB-BD31-4B8C-83A1-F6EECF244321}">
                <p14:modId xmlns:p14="http://schemas.microsoft.com/office/powerpoint/2010/main" val="3147537203"/>
              </p:ext>
            </p:extLst>
          </p:nvPr>
        </p:nvGraphicFramePr>
        <p:xfrm>
          <a:off x="74613" y="3549650"/>
          <a:ext cx="4325938" cy="2926080"/>
        </p:xfrm>
        <a:graphic>
          <a:graphicData uri="http://schemas.openxmlformats.org/drawingml/2006/table">
            <a:tbl>
              <a:tblPr firstRow="1" bandRow="1">
                <a:tableStyleId>{93296810-A885-4BE3-A3E7-6D5BEEA58F35}</a:tableStyleId>
              </a:tblPr>
              <a:tblGrid>
                <a:gridCol w="4325938">
                  <a:extLst>
                    <a:ext uri="{9D8B030D-6E8A-4147-A177-3AD203B41FA5}">
                      <a16:colId xmlns:a16="http://schemas.microsoft.com/office/drawing/2014/main" val="20000"/>
                    </a:ext>
                  </a:extLst>
                </a:gridCol>
              </a:tblGrid>
              <a:tr h="370840">
                <a:tc>
                  <a:txBody>
                    <a:bodyPr/>
                    <a:lstStyle/>
                    <a:p>
                      <a:r>
                        <a:rPr lang="en-US" sz="2000" kern="1200" dirty="0">
                          <a:effectLst/>
                        </a:rPr>
                        <a:t>2. Error-Prone Code</a:t>
                      </a:r>
                      <a:endParaRPr lang="en-US" sz="2000" dirty="0"/>
                    </a:p>
                  </a:txBody>
                  <a:tcPr/>
                </a:tc>
                <a:extLst>
                  <a:ext uri="{0D108BD9-81ED-4DB2-BD59-A6C34878D82A}">
                    <a16:rowId xmlns:a16="http://schemas.microsoft.com/office/drawing/2014/main" val="10000"/>
                  </a:ext>
                </a:extLst>
              </a:tr>
              <a:tr h="370840">
                <a:tc>
                  <a:txBody>
                    <a:bodyPr/>
                    <a:lstStyle/>
                    <a:p>
                      <a:pPr marL="285750" indent="-285750" algn="just">
                        <a:buFont typeface="Wingdings" panose="05000000000000000000" pitchFamily="2" charset="2"/>
                        <a:buChar char="Ø"/>
                      </a:pPr>
                      <a:r>
                        <a:rPr lang="en-US" sz="2000" kern="1200" dirty="0">
                          <a:effectLst/>
                        </a:rPr>
                        <a:t>The business logic has been written in each type of application. </a:t>
                      </a:r>
                    </a:p>
                    <a:p>
                      <a:pPr marL="285750" indent="-285750" algn="just">
                        <a:buFont typeface="Wingdings" panose="05000000000000000000" pitchFamily="2" charset="2"/>
                        <a:buChar char="Ø"/>
                      </a:pPr>
                      <a:r>
                        <a:rPr lang="en-US" sz="2000" kern="1200" dirty="0">
                          <a:effectLst/>
                        </a:rPr>
                        <a:t>We have to write the code in three different applications in our example. </a:t>
                      </a:r>
                    </a:p>
                    <a:p>
                      <a:pPr marL="285750" indent="-285750" algn="just">
                        <a:buFont typeface="Wingdings" panose="05000000000000000000" pitchFamily="2" charset="2"/>
                        <a:buChar char="Ø"/>
                      </a:pPr>
                      <a:r>
                        <a:rPr lang="en-US" sz="2000" kern="1200" dirty="0">
                          <a:effectLst/>
                        </a:rPr>
                        <a:t>So, you might miss some code or logic in some applications. </a:t>
                      </a:r>
                    </a:p>
                    <a:p>
                      <a:pPr marL="285750" indent="-285750" algn="just">
                        <a:buFont typeface="Wingdings" panose="05000000000000000000" pitchFamily="2" charset="2"/>
                        <a:buChar char="Ø"/>
                      </a:pPr>
                      <a:r>
                        <a:rPr lang="en-US" sz="2000" kern="1200" dirty="0">
                          <a:effectLst/>
                        </a:rPr>
                        <a:t>This will add more errors to your application.</a:t>
                      </a:r>
                      <a:endParaRPr lang="en-US" sz="2000" dirty="0"/>
                    </a:p>
                  </a:txBody>
                  <a:tcPr/>
                </a:tc>
                <a:extLst>
                  <a:ext uri="{0D108BD9-81ED-4DB2-BD59-A6C34878D82A}">
                    <a16:rowId xmlns:a16="http://schemas.microsoft.com/office/drawing/2014/main" val="10001"/>
                  </a:ext>
                </a:extLst>
              </a:tr>
            </a:tbl>
          </a:graphicData>
        </a:graphic>
      </p:graphicFrame>
      <p:graphicFrame>
        <p:nvGraphicFramePr>
          <p:cNvPr id="7" name="Content Placeholder 3"/>
          <p:cNvGraphicFramePr>
            <a:graphicFrameLocks/>
          </p:cNvGraphicFramePr>
          <p:nvPr>
            <p:extLst>
              <p:ext uri="{D42A27DB-BD31-4B8C-83A1-F6EECF244321}">
                <p14:modId xmlns:p14="http://schemas.microsoft.com/office/powerpoint/2010/main" val="2286168318"/>
              </p:ext>
            </p:extLst>
          </p:nvPr>
        </p:nvGraphicFramePr>
        <p:xfrm>
          <a:off x="4446588" y="863600"/>
          <a:ext cx="4211637" cy="2926080"/>
        </p:xfrm>
        <a:graphic>
          <a:graphicData uri="http://schemas.openxmlformats.org/drawingml/2006/table">
            <a:tbl>
              <a:tblPr firstRow="1" bandRow="1">
                <a:tableStyleId>{00A15C55-8517-42AA-B614-E9B94910E393}</a:tableStyleId>
              </a:tblPr>
              <a:tblGrid>
                <a:gridCol w="4211637">
                  <a:extLst>
                    <a:ext uri="{9D8B030D-6E8A-4147-A177-3AD203B41FA5}">
                      <a16:colId xmlns:a16="http://schemas.microsoft.com/office/drawing/2014/main" val="20000"/>
                    </a:ext>
                  </a:extLst>
                </a:gridCol>
              </a:tblGrid>
              <a:tr h="370840">
                <a:tc>
                  <a:txBody>
                    <a:bodyPr/>
                    <a:lstStyle/>
                    <a:p>
                      <a:pPr algn="just"/>
                      <a:r>
                        <a:rPr lang="en-US" sz="2000" kern="1200" dirty="0">
                          <a:effectLst/>
                        </a:rPr>
                        <a:t>3. Some Front-end frameworks cannot communicate directly with the Database</a:t>
                      </a:r>
                      <a:endParaRPr lang="en-US" sz="2000" dirty="0"/>
                    </a:p>
                  </a:txBody>
                  <a:tcPr/>
                </a:tc>
                <a:extLst>
                  <a:ext uri="{0D108BD9-81ED-4DB2-BD59-A6C34878D82A}">
                    <a16:rowId xmlns:a16="http://schemas.microsoft.com/office/drawing/2014/main" val="10000"/>
                  </a:ext>
                </a:extLst>
              </a:tr>
              <a:tr h="370840">
                <a:tc>
                  <a:txBody>
                    <a:bodyPr/>
                    <a:lstStyle/>
                    <a:p>
                      <a:pPr marL="285750" indent="-285750" algn="just">
                        <a:buFont typeface="Wingdings" panose="05000000000000000000" pitchFamily="2" charset="2"/>
                        <a:buChar char="Ø"/>
                      </a:pPr>
                      <a:r>
                        <a:rPr lang="en-US" sz="2000" kern="1200" dirty="0">
                          <a:effectLst/>
                        </a:rPr>
                        <a:t>If you are developing the website (i.e., front-end) using the angular framework, then the angular framework cannot communicate with the database directly. </a:t>
                      </a:r>
                    </a:p>
                    <a:p>
                      <a:pPr marL="285750" indent="-285750" algn="just">
                        <a:buFont typeface="Wingdings" panose="05000000000000000000" pitchFamily="2" charset="2"/>
                        <a:buChar char="Ø"/>
                      </a:pPr>
                      <a:r>
                        <a:rPr lang="en-US" sz="2000" kern="1200" dirty="0">
                          <a:effectLst/>
                        </a:rPr>
                        <a:t>Angular is a front-end framework.</a:t>
                      </a:r>
                      <a:endParaRPr lang="en-US" sz="2000" dirty="0"/>
                    </a:p>
                  </a:txBody>
                  <a:tcPr/>
                </a:tc>
                <a:extLst>
                  <a:ext uri="{0D108BD9-81ED-4DB2-BD59-A6C34878D82A}">
                    <a16:rowId xmlns:a16="http://schemas.microsoft.com/office/drawing/2014/main" val="10001"/>
                  </a:ext>
                </a:extLst>
              </a:tr>
            </a:tbl>
          </a:graphicData>
        </a:graphic>
      </p:graphicFrame>
      <p:graphicFrame>
        <p:nvGraphicFramePr>
          <p:cNvPr id="8" name="Content Placeholder 3"/>
          <p:cNvGraphicFramePr>
            <a:graphicFrameLocks/>
          </p:cNvGraphicFramePr>
          <p:nvPr>
            <p:extLst>
              <p:ext uri="{D42A27DB-BD31-4B8C-83A1-F6EECF244321}">
                <p14:modId xmlns:p14="http://schemas.microsoft.com/office/powerpoint/2010/main" val="2058176156"/>
              </p:ext>
            </p:extLst>
          </p:nvPr>
        </p:nvGraphicFramePr>
        <p:xfrm>
          <a:off x="4446588" y="3854450"/>
          <a:ext cx="4211637" cy="2621280"/>
        </p:xfrm>
        <a:graphic>
          <a:graphicData uri="http://schemas.openxmlformats.org/drawingml/2006/table">
            <a:tbl>
              <a:tblPr firstRow="1" bandRow="1">
                <a:tableStyleId>{073A0DAA-6AF3-43AB-8588-CEC1D06C72B9}</a:tableStyleId>
              </a:tblPr>
              <a:tblGrid>
                <a:gridCol w="4211637">
                  <a:extLst>
                    <a:ext uri="{9D8B030D-6E8A-4147-A177-3AD203B41FA5}">
                      <a16:colId xmlns:a16="http://schemas.microsoft.com/office/drawing/2014/main" val="20000"/>
                    </a:ext>
                  </a:extLst>
                </a:gridCol>
              </a:tblGrid>
              <a:tr h="370840">
                <a:tc>
                  <a:txBody>
                    <a:bodyPr/>
                    <a:lstStyle/>
                    <a:p>
                      <a:pPr algn="just"/>
                      <a:r>
                        <a:rPr lang="en-US" sz="2000" kern="1200" dirty="0">
                          <a:effectLst/>
                        </a:rPr>
                        <a:t>4. Hard to Maintain</a:t>
                      </a:r>
                      <a:endParaRPr lang="en-US" sz="2000" dirty="0"/>
                    </a:p>
                  </a:txBody>
                  <a:tcPr/>
                </a:tc>
                <a:extLst>
                  <a:ext uri="{0D108BD9-81ED-4DB2-BD59-A6C34878D82A}">
                    <a16:rowId xmlns:a16="http://schemas.microsoft.com/office/drawing/2014/main" val="10000"/>
                  </a:ext>
                </a:extLst>
              </a:tr>
              <a:tr h="370840">
                <a:tc>
                  <a:txBody>
                    <a:bodyPr/>
                    <a:lstStyle/>
                    <a:p>
                      <a:pPr marL="285750" indent="-285750" algn="just">
                        <a:buFont typeface="Wingdings" panose="05000000000000000000" pitchFamily="2" charset="2"/>
                        <a:buChar char="Ø"/>
                      </a:pPr>
                      <a:r>
                        <a:rPr lang="en-US" sz="2000" dirty="0"/>
                        <a:t>This type of structure is hard to maintain. </a:t>
                      </a:r>
                    </a:p>
                    <a:p>
                      <a:pPr marL="285750" indent="-285750" algn="just">
                        <a:buFont typeface="Wingdings" panose="05000000000000000000" pitchFamily="2" charset="2"/>
                        <a:buChar char="Ø"/>
                      </a:pPr>
                      <a:r>
                        <a:rPr lang="en-US" sz="2000" dirty="0"/>
                        <a:t>This is because we have written the code in many places, and if we want to improve something in our application, we need to do the same thing in many places.</a:t>
                      </a:r>
                    </a:p>
                  </a:txBody>
                  <a:tcPr/>
                </a:tc>
                <a:extLst>
                  <a:ext uri="{0D108BD9-81ED-4DB2-BD59-A6C34878D82A}">
                    <a16:rowId xmlns:a16="http://schemas.microsoft.com/office/drawing/2014/main" val="10001"/>
                  </a:ext>
                </a:extLst>
              </a:tr>
            </a:tbl>
          </a:graphicData>
        </a:graphic>
      </p:graphicFrame>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1880" y="1095375"/>
            <a:ext cx="1783533" cy="1086659"/>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7381" y="2201213"/>
            <a:ext cx="1787557" cy="1012760"/>
          </a:xfrm>
          <a:prstGeom prst="rect">
            <a:avLst/>
          </a:prstGeom>
        </p:spPr>
      </p:pic>
      <p:pic>
        <p:nvPicPr>
          <p:cNvPr id="12" name="Picture 11"/>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549897" y="3233551"/>
            <a:ext cx="1784147" cy="1042036"/>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7425" y="4305582"/>
            <a:ext cx="1786564" cy="1281065"/>
          </a:xfrm>
          <a:prstGeom prst="rect">
            <a:avLst/>
          </a:prstGeom>
        </p:spPr>
      </p:pic>
    </p:spTree>
    <p:extLst>
      <p:ext uri="{BB962C8B-B14F-4D97-AF65-F5344CB8AC3E}">
        <p14:creationId xmlns:p14="http://schemas.microsoft.com/office/powerpoint/2010/main" val="65031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31180" y="863444"/>
            <a:ext cx="11946520" cy="5590565"/>
          </a:xfrm>
        </p:spPr>
        <p:txBody>
          <a:bodyPr/>
          <a:lstStyle/>
          <a:p>
            <a:r>
              <a:rPr lang="en-US" dirty="0"/>
              <a:t>We aim to establish communication between all these three applications and the database. </a:t>
            </a:r>
          </a:p>
          <a:p>
            <a:r>
              <a:rPr lang="en-US" dirty="0"/>
              <a:t>So, what will we do? We will create a new Web API Project. </a:t>
            </a:r>
          </a:p>
          <a:p>
            <a:r>
              <a:rPr lang="en-US" dirty="0"/>
              <a:t>This Web API Project will interact with the database &amp; all three applications will only interact with the Web API Project, as shown in the image.</a:t>
            </a:r>
          </a:p>
        </p:txBody>
      </p:sp>
      <p:sp>
        <p:nvSpPr>
          <p:cNvPr id="3" name="Title 2"/>
          <p:cNvSpPr>
            <a:spLocks noGrp="1"/>
          </p:cNvSpPr>
          <p:nvPr>
            <p:ph type="title"/>
          </p:nvPr>
        </p:nvSpPr>
        <p:spPr/>
        <p:txBody>
          <a:bodyPr/>
          <a:lstStyle/>
          <a:p>
            <a:r>
              <a:rPr lang="en-US" dirty="0"/>
              <a:t>Need of API</a:t>
            </a:r>
          </a:p>
        </p:txBody>
      </p:sp>
      <p:sp>
        <p:nvSpPr>
          <p:cNvPr id="6" name="TextBox 4"/>
          <p:cNvSpPr txBox="1"/>
          <p:nvPr/>
        </p:nvSpPr>
        <p:spPr>
          <a:xfrm>
            <a:off x="7762828" y="5045551"/>
            <a:ext cx="117695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tx2"/>
                </a:solidFill>
              </a:rPr>
              <a:t>Database</a:t>
            </a:r>
          </a:p>
        </p:txBody>
      </p:sp>
      <p:cxnSp>
        <p:nvCxnSpPr>
          <p:cNvPr id="21" name="Straight Arrow Connector 20"/>
          <p:cNvCxnSpPr/>
          <p:nvPr/>
        </p:nvCxnSpPr>
        <p:spPr>
          <a:xfrm>
            <a:off x="4000500" y="4400550"/>
            <a:ext cx="919570" cy="1199"/>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1" name="Picture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34695" y="3700451"/>
            <a:ext cx="1345445" cy="1345445"/>
          </a:xfrm>
          <a:prstGeom prst="rect">
            <a:avLst/>
          </a:prstGeom>
        </p:spPr>
      </p:pic>
      <p:pic>
        <p:nvPicPr>
          <p:cNvPr id="32" name="Picture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76562" y="5199266"/>
            <a:ext cx="926693" cy="926693"/>
          </a:xfrm>
          <a:prstGeom prst="rect">
            <a:avLst/>
          </a:prstGeom>
        </p:spPr>
      </p:pic>
      <p:pic>
        <p:nvPicPr>
          <p:cNvPr id="33" name="Picture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86087" y="2837066"/>
            <a:ext cx="972410" cy="972410"/>
          </a:xfrm>
          <a:prstGeom prst="rect">
            <a:avLst/>
          </a:prstGeom>
        </p:spPr>
      </p:pic>
      <p:pic>
        <p:nvPicPr>
          <p:cNvPr id="34" name="Picture 3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90837" y="3903866"/>
            <a:ext cx="1126718" cy="1126718"/>
          </a:xfrm>
          <a:prstGeom prst="rect">
            <a:avLst/>
          </a:prstGeom>
        </p:spPr>
      </p:pic>
      <p:sp>
        <p:nvSpPr>
          <p:cNvPr id="35" name="Rounded Rectangle 34"/>
          <p:cNvSpPr/>
          <p:nvPr/>
        </p:nvSpPr>
        <p:spPr>
          <a:xfrm>
            <a:off x="2738437" y="2741816"/>
            <a:ext cx="6410325" cy="34303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Round Diagonal Corner Rectangle 35"/>
          <p:cNvSpPr/>
          <p:nvPr/>
        </p:nvSpPr>
        <p:spPr>
          <a:xfrm>
            <a:off x="5029200" y="3981450"/>
            <a:ext cx="1638300" cy="790575"/>
          </a:xfrm>
          <a:prstGeom prst="round2DiagRect">
            <a:avLst/>
          </a:prstGeom>
          <a:solidFill>
            <a:schemeClr val="bg2">
              <a:lumMod val="9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Web API</a:t>
            </a:r>
          </a:p>
        </p:txBody>
      </p:sp>
      <p:cxnSp>
        <p:nvCxnSpPr>
          <p:cNvPr id="37" name="Straight Arrow Connector 36"/>
          <p:cNvCxnSpPr/>
          <p:nvPr/>
        </p:nvCxnSpPr>
        <p:spPr>
          <a:xfrm>
            <a:off x="6743700" y="4371975"/>
            <a:ext cx="919570" cy="1199"/>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3933825" y="3319463"/>
            <a:ext cx="1019175" cy="690562"/>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4029075" y="4819650"/>
            <a:ext cx="885825" cy="804863"/>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604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5" grpId="0" animBg="1"/>
      <p:bldP spid="3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38950" y="1244444"/>
            <a:ext cx="5238750" cy="4537231"/>
          </a:xfrm>
        </p:spPr>
        <p:txBody>
          <a:bodyPr/>
          <a:lstStyle/>
          <a:p>
            <a:r>
              <a:rPr lang="en-US" dirty="0"/>
              <a:t>So, these websites, Android and </a:t>
            </a:r>
            <a:r>
              <a:rPr lang="en-US" dirty="0" err="1"/>
              <a:t>iOS</a:t>
            </a:r>
            <a:r>
              <a:rPr lang="en-US" dirty="0"/>
              <a:t> applications, </a:t>
            </a:r>
            <a:r>
              <a:rPr lang="en-US" b="1" dirty="0"/>
              <a:t>do not have direct access to the database</a:t>
            </a:r>
            <a:r>
              <a:rPr lang="en-US" dirty="0"/>
              <a:t>. </a:t>
            </a:r>
          </a:p>
          <a:p>
            <a:r>
              <a:rPr lang="en-US" b="1" dirty="0"/>
              <a:t>They only need to communicate with the Web API Project</a:t>
            </a:r>
            <a:r>
              <a:rPr lang="en-US" dirty="0"/>
              <a:t>, and it is the Web API project’s responsibility to interact with the database. </a:t>
            </a:r>
          </a:p>
          <a:p>
            <a:r>
              <a:rPr lang="en-US" dirty="0"/>
              <a:t>The </a:t>
            </a:r>
            <a:r>
              <a:rPr lang="en-US" b="1" dirty="0">
                <a:solidFill>
                  <a:schemeClr val="accent6"/>
                </a:solidFill>
              </a:rPr>
              <a:t>entire business logic will be written in the Web API project only</a:t>
            </a:r>
            <a:r>
              <a:rPr lang="en-US" dirty="0"/>
              <a:t>.</a:t>
            </a:r>
          </a:p>
          <a:p>
            <a:r>
              <a:rPr lang="en-US" dirty="0"/>
              <a:t>So, Web API acts as a mediator between the Front-End and Back-End.</a:t>
            </a:r>
          </a:p>
        </p:txBody>
      </p:sp>
      <p:sp>
        <p:nvSpPr>
          <p:cNvPr id="3" name="Title 2"/>
          <p:cNvSpPr>
            <a:spLocks noGrp="1"/>
          </p:cNvSpPr>
          <p:nvPr>
            <p:ph type="title"/>
          </p:nvPr>
        </p:nvSpPr>
        <p:spPr/>
        <p:txBody>
          <a:bodyPr/>
          <a:lstStyle/>
          <a:p>
            <a:r>
              <a:rPr lang="en-US" dirty="0"/>
              <a:t>Need of API Cont..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0570" y="2671751"/>
            <a:ext cx="1345445" cy="1345445"/>
          </a:xfrm>
          <a:prstGeom prst="rect">
            <a:avLst/>
          </a:prstGeom>
        </p:spPr>
      </p:pic>
      <p:sp>
        <p:nvSpPr>
          <p:cNvPr id="6" name="TextBox 4"/>
          <p:cNvSpPr txBox="1"/>
          <p:nvPr/>
        </p:nvSpPr>
        <p:spPr>
          <a:xfrm>
            <a:off x="5267278" y="4016851"/>
            <a:ext cx="117695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chemeClr val="tx2"/>
                </a:solidFill>
              </a:rPr>
              <a:t>Database</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2437" y="4170566"/>
            <a:ext cx="926693" cy="926693"/>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1962" y="1808366"/>
            <a:ext cx="972410" cy="972410"/>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6712" y="2875166"/>
            <a:ext cx="1126718" cy="1126718"/>
          </a:xfrm>
          <a:prstGeom prst="rect">
            <a:avLst/>
          </a:prstGeom>
        </p:spPr>
      </p:pic>
      <p:sp>
        <p:nvSpPr>
          <p:cNvPr id="13" name="Rounded Rectangle 12"/>
          <p:cNvSpPr/>
          <p:nvPr/>
        </p:nvSpPr>
        <p:spPr>
          <a:xfrm>
            <a:off x="214312" y="1713116"/>
            <a:ext cx="6410325" cy="34303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Round Diagonal Corner Rectangle 18"/>
          <p:cNvSpPr/>
          <p:nvPr/>
        </p:nvSpPr>
        <p:spPr>
          <a:xfrm>
            <a:off x="2505075" y="2952750"/>
            <a:ext cx="1638300" cy="790575"/>
          </a:xfrm>
          <a:prstGeom prst="round2DiagRect">
            <a:avLst/>
          </a:prstGeom>
          <a:solidFill>
            <a:schemeClr val="bg2">
              <a:lumMod val="95000"/>
            </a:schemeClr>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Web API</a:t>
            </a:r>
          </a:p>
        </p:txBody>
      </p:sp>
      <p:cxnSp>
        <p:nvCxnSpPr>
          <p:cNvPr id="21" name="Straight Arrow Connector 20"/>
          <p:cNvCxnSpPr/>
          <p:nvPr/>
        </p:nvCxnSpPr>
        <p:spPr>
          <a:xfrm>
            <a:off x="4219575" y="3343275"/>
            <a:ext cx="919570" cy="1199"/>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409700" y="2290763"/>
            <a:ext cx="1019175" cy="690562"/>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1483905" y="3392099"/>
            <a:ext cx="921565" cy="27376"/>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1504950" y="3790950"/>
            <a:ext cx="885825" cy="804863"/>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782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7977</TotalTime>
  <Words>3742</Words>
  <Application>Microsoft Office PowerPoint</Application>
  <PresentationFormat>Widescreen</PresentationFormat>
  <Paragraphs>381</Paragraphs>
  <Slides>47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Wingdings</vt:lpstr>
      <vt:lpstr>Roboto Condensed</vt:lpstr>
      <vt:lpstr>Wingdings 3</vt:lpstr>
      <vt:lpstr>Consolas</vt:lpstr>
      <vt:lpstr>Roboto Condensed Light</vt:lpstr>
      <vt:lpstr>Calibri</vt:lpstr>
      <vt:lpstr>Wingdings 2</vt:lpstr>
      <vt:lpstr>Arial</vt:lpstr>
      <vt:lpstr>Office Theme</vt:lpstr>
      <vt:lpstr>Unit-5  Introduction to Web API</vt:lpstr>
      <vt:lpstr>PowerPoint Presentation</vt:lpstr>
      <vt:lpstr>Why API? </vt:lpstr>
      <vt:lpstr>Why API?</vt:lpstr>
      <vt:lpstr>Why API? Cont..</vt:lpstr>
      <vt:lpstr>Problems Without Web APIs</vt:lpstr>
      <vt:lpstr>Problems Without Web APIs</vt:lpstr>
      <vt:lpstr>Need of API</vt:lpstr>
      <vt:lpstr>Need of API Cont..</vt:lpstr>
      <vt:lpstr>Advantages Web APIs</vt:lpstr>
      <vt:lpstr>Advantages Web APIs</vt:lpstr>
      <vt:lpstr>Introduction to Web APIs</vt:lpstr>
      <vt:lpstr>Introduction to Web APIs</vt:lpstr>
      <vt:lpstr>Key Characteristics of Web APIs</vt:lpstr>
      <vt:lpstr>Key Characteristics of Web APIs</vt:lpstr>
      <vt:lpstr>Use of Web APIs</vt:lpstr>
      <vt:lpstr>Use of Web APIs</vt:lpstr>
      <vt:lpstr>HTTP  (HyperText Transport Protocol)</vt:lpstr>
      <vt:lpstr>HTTP (HyperText Transport Protocol)</vt:lpstr>
      <vt:lpstr>1. How Browser and Server Communicate with Each Other?</vt:lpstr>
      <vt:lpstr>2. What is HTTP?</vt:lpstr>
      <vt:lpstr>3. HTTP Request Components</vt:lpstr>
      <vt:lpstr>3. HTTP Response Components</vt:lpstr>
      <vt:lpstr>4. HTTP Verbs or HTTP Methods</vt:lpstr>
      <vt:lpstr>4. HTTP Verbs or HTTP Methods Cont..</vt:lpstr>
      <vt:lpstr>4. HTTP Verbs or HTTP Methods Cont..</vt:lpstr>
      <vt:lpstr>5. HTTP Status Codes</vt:lpstr>
      <vt:lpstr>5. HTTP Status Codes Cont..</vt:lpstr>
      <vt:lpstr>5. HTTP Status Codes Cont..</vt:lpstr>
      <vt:lpstr>JSON  (JavaScript Object Notation)</vt:lpstr>
      <vt:lpstr>What is JSON?</vt:lpstr>
      <vt:lpstr>Example: JSON string returned from the API</vt:lpstr>
      <vt:lpstr>Different styles of JSON</vt:lpstr>
      <vt:lpstr>Difference between JSON serialize and JSON deserialize?</vt:lpstr>
      <vt:lpstr>JSON Serialization Example</vt:lpstr>
      <vt:lpstr>JSON Deserialization Example</vt:lpstr>
      <vt:lpstr>Creating a Web API Project in Visual Studio</vt:lpstr>
      <vt:lpstr>Creating a Web API Project</vt:lpstr>
      <vt:lpstr>Building a Web API</vt:lpstr>
      <vt:lpstr>Building a Web API</vt:lpstr>
      <vt:lpstr>Consuming Web API</vt:lpstr>
      <vt:lpstr>Consuming Web API</vt:lpstr>
      <vt:lpstr>Consuming Web API</vt:lpstr>
      <vt:lpstr>Summary</vt:lpstr>
      <vt:lpstr>Summary: Introduction to Web API</vt:lpstr>
      <vt:lpstr>Summary: HTTP Methods &amp; Status Codes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Madhuresh Fichadiya</cp:lastModifiedBy>
  <cp:revision>624</cp:revision>
  <dcterms:created xsi:type="dcterms:W3CDTF">2020-05-01T05:09:15Z</dcterms:created>
  <dcterms:modified xsi:type="dcterms:W3CDTF">2025-08-31T09:10:53Z</dcterms:modified>
</cp:coreProperties>
</file>