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6"/>
  </p:notesMasterIdLst>
  <p:sldIdLst>
    <p:sldId id="659" r:id="rId2"/>
    <p:sldId id="447" r:id="rId3"/>
    <p:sldId id="578" r:id="rId4"/>
    <p:sldId id="580" r:id="rId5"/>
    <p:sldId id="581" r:id="rId6"/>
    <p:sldId id="582" r:id="rId7"/>
    <p:sldId id="583" r:id="rId8"/>
    <p:sldId id="584" r:id="rId9"/>
    <p:sldId id="661" r:id="rId10"/>
    <p:sldId id="586" r:id="rId11"/>
    <p:sldId id="587" r:id="rId12"/>
    <p:sldId id="588" r:id="rId13"/>
    <p:sldId id="589" r:id="rId14"/>
    <p:sldId id="590" r:id="rId15"/>
    <p:sldId id="651" r:id="rId16"/>
    <p:sldId id="591" r:id="rId17"/>
    <p:sldId id="592" r:id="rId18"/>
    <p:sldId id="593" r:id="rId19"/>
    <p:sldId id="594" r:id="rId20"/>
    <p:sldId id="595" r:id="rId21"/>
    <p:sldId id="596" r:id="rId22"/>
    <p:sldId id="597" r:id="rId23"/>
    <p:sldId id="598" r:id="rId24"/>
    <p:sldId id="599" r:id="rId25"/>
    <p:sldId id="600" r:id="rId26"/>
    <p:sldId id="601" r:id="rId27"/>
    <p:sldId id="602" r:id="rId28"/>
    <p:sldId id="603" r:id="rId29"/>
    <p:sldId id="604" r:id="rId30"/>
    <p:sldId id="605" r:id="rId31"/>
    <p:sldId id="606" r:id="rId32"/>
    <p:sldId id="607" r:id="rId33"/>
    <p:sldId id="608" r:id="rId34"/>
    <p:sldId id="609" r:id="rId35"/>
    <p:sldId id="610" r:id="rId36"/>
    <p:sldId id="611" r:id="rId37"/>
    <p:sldId id="612" r:id="rId38"/>
    <p:sldId id="613" r:id="rId39"/>
    <p:sldId id="614" r:id="rId40"/>
    <p:sldId id="615" r:id="rId41"/>
    <p:sldId id="616" r:id="rId42"/>
    <p:sldId id="617" r:id="rId43"/>
    <p:sldId id="618" r:id="rId44"/>
    <p:sldId id="619" r:id="rId45"/>
    <p:sldId id="620" r:id="rId46"/>
    <p:sldId id="621" r:id="rId47"/>
    <p:sldId id="657" r:id="rId48"/>
    <p:sldId id="658" r:id="rId49"/>
    <p:sldId id="652" r:id="rId50"/>
    <p:sldId id="653" r:id="rId51"/>
    <p:sldId id="654" r:id="rId52"/>
    <p:sldId id="655" r:id="rId53"/>
    <p:sldId id="656" r:id="rId54"/>
    <p:sldId id="622" r:id="rId55"/>
    <p:sldId id="623" r:id="rId56"/>
    <p:sldId id="624" r:id="rId57"/>
    <p:sldId id="625" r:id="rId58"/>
    <p:sldId id="626" r:id="rId59"/>
    <p:sldId id="627" r:id="rId60"/>
    <p:sldId id="628" r:id="rId61"/>
    <p:sldId id="662" r:id="rId62"/>
    <p:sldId id="630" r:id="rId63"/>
    <p:sldId id="631" r:id="rId64"/>
    <p:sldId id="632" r:id="rId65"/>
    <p:sldId id="633" r:id="rId66"/>
    <p:sldId id="634" r:id="rId67"/>
    <p:sldId id="635" r:id="rId68"/>
    <p:sldId id="636" r:id="rId69"/>
    <p:sldId id="637" r:id="rId70"/>
    <p:sldId id="638" r:id="rId71"/>
    <p:sldId id="639" r:id="rId72"/>
    <p:sldId id="640" r:id="rId73"/>
    <p:sldId id="641" r:id="rId74"/>
    <p:sldId id="660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og+9VWNSZ/8er1hNXPCdUA==" hashData="MKzuepEuqBtUGGz47sb9QZHa5ivYMofDkFhYuGpQssB0+rWkGexYxVZSEhSX4lEVzJskMfMEX169sR0+5G03RQ=="/>
  <p:extLst>
    <p:ext uri="{EFAFB233-063F-42B5-8137-9DF3F51BA10A}">
      <p15:sldGuideLst xmlns:p15="http://schemas.microsoft.com/office/powerpoint/2012/main">
        <p15:guide id="1" orient="horz" pos="324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B5B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308"/>
  </p:normalViewPr>
  <p:slideViewPr>
    <p:cSldViewPr snapToGrid="0" snapToObjects="1">
      <p:cViewPr varScale="1">
        <p:scale>
          <a:sx n="73" d="100"/>
          <a:sy n="73" d="100"/>
        </p:scale>
        <p:origin x="1013" y="72"/>
      </p:cViewPr>
      <p:guideLst>
        <p:guide orient="horz" pos="324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390E7-7720-6346-B70B-19F583BE4EB9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C442F-C52E-1F42-A6BA-4466C281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9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C442F-C52E-1F42-A6BA-4466C28150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3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A3D7D-4DD0-4519-9573-665089B6687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79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tiff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9.png"/><Relationship Id="rId9" Type="http://schemas.microsoft.com/office/2007/relationships/hdphoto" Target="../media/hdphoto4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9.png"/><Relationship Id="rId9" Type="http://schemas.microsoft.com/office/2007/relationships/hdphoto" Target="../media/hdphoto4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9.png"/><Relationship Id="rId9" Type="http://schemas.microsoft.com/office/2007/relationships/hdphoto" Target="../media/hdphoto5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9.png"/><Relationship Id="rId9" Type="http://schemas.microsoft.com/office/2007/relationships/hdphoto" Target="../media/hdphoto4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9.png"/><Relationship Id="rId9" Type="http://schemas.microsoft.com/office/2007/relationships/hdphoto" Target="../media/hdphoto4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9.png"/><Relationship Id="rId9" Type="http://schemas.microsoft.com/office/2007/relationships/hdphoto" Target="../media/hdphoto6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9.png"/><Relationship Id="rId9" Type="http://schemas.microsoft.com/office/2007/relationships/hdphoto" Target="../media/hdphoto7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9.png"/><Relationship Id="rId9" Type="http://schemas.microsoft.com/office/2007/relationships/hdphoto" Target="../media/hdphoto8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9.png"/><Relationship Id="rId9" Type="http://schemas.microsoft.com/office/2007/relationships/hdphoto" Target="../media/hdphoto4.wdp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9.tiff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9.png"/><Relationship Id="rId9" Type="http://schemas.microsoft.com/office/2007/relationships/hdphoto" Target="../media/hdphoto9.wdp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1.png"/><Relationship Id="rId7" Type="http://schemas.openxmlformats.org/officeDocument/2006/relationships/image" Target="../media/image24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jpeg"/><Relationship Id="rId5" Type="http://schemas.openxmlformats.org/officeDocument/2006/relationships/image" Target="../media/image14.png"/><Relationship Id="rId4" Type="http://schemas.openxmlformats.org/officeDocument/2006/relationships/image" Target="../media/image22.png"/><Relationship Id="rId9" Type="http://schemas.microsoft.com/office/2007/relationships/hdphoto" Target="../media/hdphoto3.wdp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5.png"/><Relationship Id="rId7" Type="http://schemas.microsoft.com/office/2007/relationships/hdphoto" Target="../media/hdphoto10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/>
          <a:stretch/>
        </p:blipFill>
        <p:spPr>
          <a:xfrm>
            <a:off x="959767" y="3827036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D370FB6-7031-0A4B-838F-03DBE8CD8D6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3130" y="2329344"/>
            <a:ext cx="2199311" cy="21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9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8725492" y="307556"/>
            <a:ext cx="2714588" cy="821995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DU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AC9E23-95FB-7855-F797-507E9BB7EF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3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#2305CS332(CN)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Network Layer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1F17F0B7-D44C-491E-9B50-451F5DA86612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Devangi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L. Kotak</a:t>
            </a:r>
          </a:p>
        </p:txBody>
      </p:sp>
    </p:spTree>
    <p:extLst>
      <p:ext uri="{BB962C8B-B14F-4D97-AF65-F5344CB8AC3E}">
        <p14:creationId xmlns:p14="http://schemas.microsoft.com/office/powerpoint/2010/main" val="4020454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243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60647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88845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19777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05280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283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0561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358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Devangi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L. Kotak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21489CE0-196C-4C42-9757-3759E6FAF4ED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257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#2305CS332(CN)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Network Layer</a:t>
            </a:r>
          </a:p>
        </p:txBody>
      </p:sp>
    </p:spTree>
    <p:extLst>
      <p:ext uri="{BB962C8B-B14F-4D97-AF65-F5344CB8AC3E}">
        <p14:creationId xmlns:p14="http://schemas.microsoft.com/office/powerpoint/2010/main" val="23215461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12328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13171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823640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725492" y="307556"/>
            <a:ext cx="2714588" cy="821995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DU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4C937B4-E297-9841-83AC-450FF7FB542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3130" y="2079962"/>
            <a:ext cx="2199311" cy="219931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EF48AA3-8F64-284A-82BF-DF6BEAAC76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584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458572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524B-3775-8E40-83BE-42D237CCC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AE7A3-9159-0C4C-9D60-90C19B280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DC548-CD30-6D4B-B09B-48C5FDD3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4CCD-0C21-864C-9026-5993C0EB128B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0D054-4F39-4A45-A001-51EB6C63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BCF83-C468-B444-B66A-90B5162E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3A2B-9384-7841-8AB4-BFE37574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918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>
              <a:lnSpc>
                <a:spcPct val="114000"/>
              </a:lnSpc>
              <a:buClrTx/>
              <a:buFont typeface="Wingdings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114000"/>
              </a:lnSpc>
              <a:buClrTx/>
              <a:buFont typeface="ZapfDingbatsITC" charset="0"/>
              <a:buChar char="✔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114000"/>
              </a:lnSpc>
              <a:buClrTx/>
              <a:buFont typeface="Wingdings" charset="2"/>
              <a:buChar char="§"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114000"/>
              </a:lnSpc>
              <a:buClrTx/>
              <a:buFont typeface="Wingdings" charset="2"/>
              <a:buChar char="§"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42934261"/>
              </p:ext>
            </p:extLst>
          </p:nvPr>
        </p:nvGraphicFramePr>
        <p:xfrm>
          <a:off x="0" y="6477000"/>
          <a:ext cx="12192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3 – Transport Layer</a:t>
                      </a:r>
                      <a:endParaRPr lang="da-DK" sz="1400" b="1" kern="1200" noProof="1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400" b="1" kern="1200" noProof="1">
                        <a:solidFill>
                          <a:schemeClr val="bg1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3332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800" y="215182"/>
            <a:ext cx="11678400" cy="8064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800" y="1143000"/>
            <a:ext cx="57376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400"/>
            </a:lvl1pPr>
            <a:lvl2pPr marL="742950" indent="-285750">
              <a:buFont typeface="ZapfDingbatsITC" charset="0"/>
              <a:buChar char="✔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737600" cy="5181600"/>
          </a:xfrm>
        </p:spPr>
        <p:txBody>
          <a:bodyPr/>
          <a:lstStyle>
            <a:lvl1pPr marL="342900" indent="-342900">
              <a:buFont typeface="Wingdings" charset="2"/>
              <a:buChar char="§"/>
              <a:defRPr sz="2400"/>
            </a:lvl1pPr>
            <a:lvl2pPr marL="742950" indent="-285750">
              <a:buFont typeface="ZapfDingbatsITC" charset="0"/>
              <a:buChar char="✔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8929349"/>
              </p:ext>
            </p:extLst>
          </p:nvPr>
        </p:nvGraphicFramePr>
        <p:xfrm>
          <a:off x="0" y="6477000"/>
          <a:ext cx="12192000" cy="391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9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chemeClr val="bg1"/>
                          </a:solidFill>
                          <a:latin typeface="+mn-lt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Unit: 3 – Transport Layer</a:t>
                      </a:r>
                      <a:endParaRPr lang="da-DK" sz="1400" b="1" kern="1200" noProof="1">
                        <a:solidFill>
                          <a:srgbClr val="FFFFFF"/>
                        </a:solidFill>
                        <a:latin typeface="+mn-lt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kern="1200" noProof="1">
                          <a:solidFill>
                            <a:schemeClr val="bg1"/>
                          </a:solidFill>
                          <a:latin typeface="+mn-lt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Darshan Institute of Engineering &amp; Technology</a:t>
                      </a: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0869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/>
        </p:nvSpPr>
        <p:spPr>
          <a:xfrm>
            <a:off x="1837677" y="5802204"/>
            <a:ext cx="4666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Computer Application,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451730" y="244174"/>
            <a:ext cx="3395148" cy="1442867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D370FB6-7031-0A4B-838F-03DBE8CD8D6E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983130" y="2329344"/>
            <a:ext cx="2199311" cy="219931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1946227-18C8-F84C-AE02-FA328FFAD9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340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666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Computer Application,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8832523" y="186561"/>
            <a:ext cx="3064414" cy="130231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0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5257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#2305CS332(CN)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Network Layer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02F53C85-53B6-472B-9964-645E7131DF03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Devangi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L. Kotak</a:t>
            </a:r>
          </a:p>
        </p:txBody>
      </p:sp>
    </p:spTree>
    <p:extLst>
      <p:ext uri="{BB962C8B-B14F-4D97-AF65-F5344CB8AC3E}">
        <p14:creationId xmlns:p14="http://schemas.microsoft.com/office/powerpoint/2010/main" val="184874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79FD50AE-2B4F-8D48-8D6B-5E238535F779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257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#2305CS332(CN)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Network Layer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F2D6E8A8-06BE-4885-AE58-321C295D40E8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Devangi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L. Kotak</a:t>
            </a:r>
          </a:p>
        </p:txBody>
      </p:sp>
    </p:spTree>
    <p:extLst>
      <p:ext uri="{BB962C8B-B14F-4D97-AF65-F5344CB8AC3E}">
        <p14:creationId xmlns:p14="http://schemas.microsoft.com/office/powerpoint/2010/main" val="186260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  <a:noFill/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15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FB6A7-9254-31DE-D613-15B74DA5C58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35000"/>
          </a:blip>
          <a:srcRect/>
          <a:stretch/>
        </p:blipFill>
        <p:spPr>
          <a:xfrm>
            <a:off x="9982200" y="5715125"/>
            <a:ext cx="2088924" cy="88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7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#3150710(CN)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Network Layer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28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#2305CS332(CN)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Network Layer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3F359EA3-79ED-4837-9BA2-C4B0B37CE2D7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Devangi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L. Kotak</a:t>
            </a:r>
          </a:p>
        </p:txBody>
      </p:sp>
    </p:spTree>
    <p:extLst>
      <p:ext uri="{BB962C8B-B14F-4D97-AF65-F5344CB8AC3E}">
        <p14:creationId xmlns:p14="http://schemas.microsoft.com/office/powerpoint/2010/main" val="355688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7FE28E9-05C7-BA4A-A6B9-63B6ED98C6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/>
          <a:stretch/>
        </p:blipFill>
        <p:spPr>
          <a:xfrm>
            <a:off x="9971896" y="711201"/>
            <a:ext cx="2088924" cy="887749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538D31E1-44EA-57F8-3809-9C68FBC125D3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5257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#2305CS332 (CN)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Network Layer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A0523CA2-ECA7-41C8-9A32-9348A8D5FBCC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Devangi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L. Kotak</a:t>
            </a:r>
          </a:p>
        </p:txBody>
      </p:sp>
    </p:spTree>
    <p:extLst>
      <p:ext uri="{BB962C8B-B14F-4D97-AF65-F5344CB8AC3E}">
        <p14:creationId xmlns:p14="http://schemas.microsoft.com/office/powerpoint/2010/main" val="391345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/>
        </p:nvSpPr>
        <p:spPr>
          <a:xfrm>
            <a:off x="4038600" y="6604000"/>
            <a:ext cx="5257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#2305CS332 (CN)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Network Layer</a:t>
            </a: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3C8C9CD-3693-C144-BADE-D675A404947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/>
          <a:stretch/>
        </p:blipFill>
        <p:spPr>
          <a:xfrm>
            <a:off x="9982200" y="5715125"/>
            <a:ext cx="2088924" cy="887749"/>
          </a:xfrm>
          <a:prstGeom prst="rect">
            <a:avLst/>
          </a:prstGeom>
        </p:spPr>
      </p:pic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45D5B9DD-BEF2-426C-AB97-9784CE7CBD9E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Devangi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L. Kotak</a:t>
            </a:r>
          </a:p>
        </p:txBody>
      </p:sp>
    </p:spTree>
    <p:extLst>
      <p:ext uri="{BB962C8B-B14F-4D97-AF65-F5344CB8AC3E}">
        <p14:creationId xmlns:p14="http://schemas.microsoft.com/office/powerpoint/2010/main" val="219631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4CCD-0C21-864C-9026-5993C0EB128B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A3A2B-9384-7841-8AB4-BFE375740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6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86" r:id="rId8"/>
    <p:sldLayoutId id="2147483687" r:id="rId9"/>
    <p:sldLayoutId id="2147483688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4" r:id="rId26"/>
    <p:sldLayoutId id="2147483685" r:id="rId27"/>
    <p:sldLayoutId id="2147483689" r:id="rId28"/>
    <p:sldLayoutId id="2147483690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iff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tiff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747E4E-823D-614A-B4B7-AC128FF38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242" y="1103123"/>
            <a:ext cx="8297907" cy="2578780"/>
          </a:xfrm>
        </p:spPr>
        <p:txBody>
          <a:bodyPr/>
          <a:lstStyle/>
          <a:p>
            <a:r>
              <a:rPr lang="en-US" sz="4400" b="0" dirty="0"/>
              <a:t>Unit-4 :</a:t>
            </a:r>
            <a:br>
              <a:rPr lang="en-US" sz="4400" dirty="0"/>
            </a:br>
            <a:r>
              <a:rPr lang="en-US" sz="6000" dirty="0"/>
              <a:t>Network Layer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BD4442-5C83-5F4A-8AEA-1614164C87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Devangi.kotak@darshan.ac.in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4F568A-30BE-2049-9622-DC2108A446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Department of Computer Application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1A5B73-F4FC-AC48-953E-993670B73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/>
              <a:t>Devangi</a:t>
            </a:r>
            <a:r>
              <a:rPr lang="en-US"/>
              <a:t> L. Kotak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73BE456-33E7-B748-B5B3-F501CA8044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/>
              <a:t>Computer Networks </a:t>
            </a:r>
            <a:r>
              <a:rPr lang="en-US" dirty="0"/>
              <a:t>(CN)</a:t>
            </a:r>
          </a:p>
          <a:p>
            <a:pPr>
              <a:spcAft>
                <a:spcPts val="600"/>
              </a:spcAft>
            </a:pPr>
            <a:r>
              <a:rPr lang="en-US" dirty="0"/>
              <a:t>DU #2305CS332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90813FE-E67E-4024-95C5-6A5CFC1D5FA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855" r="38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4913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Circuit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A VC consists of 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path</a:t>
            </a:r>
            <a:r>
              <a:rPr lang="en-IN" dirty="0"/>
              <a:t> between the source and destination hosts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VC numbers</a:t>
            </a:r>
            <a:r>
              <a:rPr lang="en-IN" dirty="0"/>
              <a:t>, one number for each link along the path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Entries in the forwarding table </a:t>
            </a:r>
            <a:r>
              <a:rPr lang="en-IN" dirty="0"/>
              <a:t>in each router along the path</a:t>
            </a:r>
            <a:endParaRPr lang="en-GB" dirty="0"/>
          </a:p>
          <a:p>
            <a:pPr lvl="0"/>
            <a:r>
              <a:rPr lang="en-IN" dirty="0"/>
              <a:t>A packet belonging to a virtual circuit will carry a </a:t>
            </a:r>
            <a:r>
              <a:rPr lang="en-IN" dirty="0">
                <a:solidFill>
                  <a:srgbClr val="C00000"/>
                </a:solidFill>
              </a:rPr>
              <a:t>VC number </a:t>
            </a:r>
            <a:r>
              <a:rPr lang="en-IN" dirty="0"/>
              <a:t>in its header. </a:t>
            </a:r>
          </a:p>
          <a:p>
            <a:pPr lvl="0"/>
            <a:r>
              <a:rPr lang="en-IN" dirty="0"/>
              <a:t>VC number can be changed on each link</a:t>
            </a:r>
          </a:p>
          <a:p>
            <a:pPr lvl="1"/>
            <a:r>
              <a:rPr lang="en-IN" dirty="0"/>
              <a:t>New VC number comes from forwarding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9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9384-A2D0-1A29-8545-F782B8185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7" name="Freeform 7"/>
          <p:cNvSpPr>
            <a:spLocks/>
          </p:cNvSpPr>
          <p:nvPr/>
        </p:nvSpPr>
        <p:spPr bwMode="auto">
          <a:xfrm>
            <a:off x="7323667" y="1230314"/>
            <a:ext cx="3797300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78" name="Line 115"/>
          <p:cNvSpPr>
            <a:spLocks noChangeShapeType="1"/>
          </p:cNvSpPr>
          <p:nvPr/>
        </p:nvSpPr>
        <p:spPr bwMode="auto">
          <a:xfrm>
            <a:off x="8176684" y="1828800"/>
            <a:ext cx="0" cy="361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79" name="Line 117"/>
          <p:cNvSpPr>
            <a:spLocks noChangeShapeType="1"/>
          </p:cNvSpPr>
          <p:nvPr/>
        </p:nvSpPr>
        <p:spPr bwMode="auto">
          <a:xfrm>
            <a:off x="8570384" y="1700213"/>
            <a:ext cx="106468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80" name="Line 118"/>
          <p:cNvSpPr>
            <a:spLocks noChangeShapeType="1"/>
          </p:cNvSpPr>
          <p:nvPr/>
        </p:nvSpPr>
        <p:spPr bwMode="auto">
          <a:xfrm>
            <a:off x="8485718" y="2332038"/>
            <a:ext cx="109854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81" name="Line 119"/>
          <p:cNvSpPr>
            <a:spLocks noChangeShapeType="1"/>
          </p:cNvSpPr>
          <p:nvPr/>
        </p:nvSpPr>
        <p:spPr bwMode="auto">
          <a:xfrm>
            <a:off x="9927167" y="1816100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82" name="Line 120"/>
          <p:cNvSpPr>
            <a:spLocks noChangeShapeType="1"/>
          </p:cNvSpPr>
          <p:nvPr/>
        </p:nvSpPr>
        <p:spPr bwMode="auto">
          <a:xfrm>
            <a:off x="7112000" y="1712913"/>
            <a:ext cx="73871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83" name="Line 121"/>
          <p:cNvSpPr>
            <a:spLocks noChangeShapeType="1"/>
          </p:cNvSpPr>
          <p:nvPr/>
        </p:nvSpPr>
        <p:spPr bwMode="auto">
          <a:xfrm>
            <a:off x="10272185" y="1712913"/>
            <a:ext cx="9948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84" name="Line 122"/>
          <p:cNvSpPr>
            <a:spLocks noChangeShapeType="1"/>
          </p:cNvSpPr>
          <p:nvPr/>
        </p:nvSpPr>
        <p:spPr bwMode="auto">
          <a:xfrm>
            <a:off x="10202334" y="2332038"/>
            <a:ext cx="499533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85" name="Line 123"/>
          <p:cNvSpPr>
            <a:spLocks noChangeShapeType="1"/>
          </p:cNvSpPr>
          <p:nvPr/>
        </p:nvSpPr>
        <p:spPr bwMode="auto">
          <a:xfrm>
            <a:off x="7575551" y="2344738"/>
            <a:ext cx="292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86" name="Line 126"/>
          <p:cNvSpPr>
            <a:spLocks noChangeShapeType="1"/>
          </p:cNvSpPr>
          <p:nvPr/>
        </p:nvSpPr>
        <p:spPr bwMode="auto">
          <a:xfrm>
            <a:off x="7239001" y="1633538"/>
            <a:ext cx="54821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7" name="Line 127"/>
          <p:cNvSpPr>
            <a:spLocks noChangeShapeType="1"/>
          </p:cNvSpPr>
          <p:nvPr/>
        </p:nvSpPr>
        <p:spPr bwMode="auto">
          <a:xfrm>
            <a:off x="10420351" y="1635125"/>
            <a:ext cx="776816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8" name="Line 128"/>
          <p:cNvSpPr>
            <a:spLocks noChangeShapeType="1"/>
          </p:cNvSpPr>
          <p:nvPr/>
        </p:nvSpPr>
        <p:spPr bwMode="auto">
          <a:xfrm>
            <a:off x="8655052" y="1622425"/>
            <a:ext cx="908049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9" name="Text Box 129"/>
          <p:cNvSpPr txBox="1">
            <a:spLocks noChangeArrowheads="1"/>
          </p:cNvSpPr>
          <p:nvPr/>
        </p:nvSpPr>
        <p:spPr bwMode="auto">
          <a:xfrm>
            <a:off x="7346951" y="1354138"/>
            <a:ext cx="3866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12</a:t>
            </a:r>
          </a:p>
        </p:txBody>
      </p:sp>
      <p:sp>
        <p:nvSpPr>
          <p:cNvPr id="90" name="Text Box 130"/>
          <p:cNvSpPr txBox="1">
            <a:spLocks noChangeArrowheads="1"/>
          </p:cNvSpPr>
          <p:nvPr/>
        </p:nvSpPr>
        <p:spPr bwMode="auto">
          <a:xfrm>
            <a:off x="8894233" y="1277938"/>
            <a:ext cx="3866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22</a:t>
            </a:r>
          </a:p>
        </p:txBody>
      </p:sp>
      <p:sp>
        <p:nvSpPr>
          <p:cNvPr id="91" name="Text Box 131"/>
          <p:cNvSpPr txBox="1">
            <a:spLocks noChangeArrowheads="1"/>
          </p:cNvSpPr>
          <p:nvPr/>
        </p:nvSpPr>
        <p:spPr bwMode="auto">
          <a:xfrm>
            <a:off x="10439400" y="1316038"/>
            <a:ext cx="3866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32</a:t>
            </a:r>
          </a:p>
        </p:txBody>
      </p:sp>
      <p:sp>
        <p:nvSpPr>
          <p:cNvPr id="92" name="Text Box 132"/>
          <p:cNvSpPr txBox="1">
            <a:spLocks noChangeArrowheads="1"/>
          </p:cNvSpPr>
          <p:nvPr/>
        </p:nvSpPr>
        <p:spPr bwMode="auto">
          <a:xfrm>
            <a:off x="7571317" y="1663700"/>
            <a:ext cx="2984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1</a:t>
            </a:r>
          </a:p>
        </p:txBody>
      </p:sp>
      <p:sp>
        <p:nvSpPr>
          <p:cNvPr id="93" name="Text Box 133"/>
          <p:cNvSpPr txBox="1">
            <a:spLocks noChangeArrowheads="1"/>
          </p:cNvSpPr>
          <p:nvPr/>
        </p:nvSpPr>
        <p:spPr bwMode="auto">
          <a:xfrm>
            <a:off x="8087784" y="1778000"/>
            <a:ext cx="2984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2</a:t>
            </a:r>
          </a:p>
        </p:txBody>
      </p:sp>
      <p:sp>
        <p:nvSpPr>
          <p:cNvPr id="94" name="Text Box 134"/>
          <p:cNvSpPr txBox="1">
            <a:spLocks noChangeArrowheads="1"/>
          </p:cNvSpPr>
          <p:nvPr/>
        </p:nvSpPr>
        <p:spPr bwMode="auto">
          <a:xfrm>
            <a:off x="8500533" y="1624013"/>
            <a:ext cx="2984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3</a:t>
            </a:r>
          </a:p>
        </p:txBody>
      </p:sp>
      <p:sp>
        <p:nvSpPr>
          <p:cNvPr id="95" name="Text Box 135"/>
          <p:cNvSpPr txBox="1">
            <a:spLocks noChangeArrowheads="1"/>
          </p:cNvSpPr>
          <p:nvPr/>
        </p:nvSpPr>
        <p:spPr bwMode="auto">
          <a:xfrm>
            <a:off x="5308600" y="1963738"/>
            <a:ext cx="12987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VC number</a:t>
            </a:r>
          </a:p>
        </p:txBody>
      </p:sp>
      <p:sp>
        <p:nvSpPr>
          <p:cNvPr id="96" name="Line 137"/>
          <p:cNvSpPr>
            <a:spLocks noChangeShapeType="1"/>
          </p:cNvSpPr>
          <p:nvPr/>
        </p:nvSpPr>
        <p:spPr bwMode="auto">
          <a:xfrm flipV="1">
            <a:off x="7025218" y="1522413"/>
            <a:ext cx="488949" cy="6715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97" name="Text Box 138"/>
          <p:cNvSpPr txBox="1">
            <a:spLocks noChangeArrowheads="1"/>
          </p:cNvSpPr>
          <p:nvPr/>
        </p:nvSpPr>
        <p:spPr bwMode="auto">
          <a:xfrm>
            <a:off x="5960534" y="2320926"/>
            <a:ext cx="108555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interface</a:t>
            </a:r>
          </a:p>
          <a:p>
            <a:pPr marL="0" marR="0" lvl="0" indent="0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number</a:t>
            </a:r>
          </a:p>
        </p:txBody>
      </p:sp>
      <p:sp>
        <p:nvSpPr>
          <p:cNvPr id="98" name="Line 139"/>
          <p:cNvSpPr>
            <a:spLocks noChangeShapeType="1"/>
          </p:cNvSpPr>
          <p:nvPr/>
        </p:nvSpPr>
        <p:spPr bwMode="auto">
          <a:xfrm flipV="1">
            <a:off x="7306734" y="1873250"/>
            <a:ext cx="433917" cy="615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99" name="Text Box 143"/>
          <p:cNvSpPr txBox="1">
            <a:spLocks noChangeArrowheads="1"/>
          </p:cNvSpPr>
          <p:nvPr/>
        </p:nvSpPr>
        <p:spPr bwMode="auto">
          <a:xfrm>
            <a:off x="1353081" y="3346451"/>
            <a:ext cx="80377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Incoming interface    Incoming VC #</a:t>
            </a:r>
            <a:r>
              <a:rPr kumimoji="0" lang="en-US" alt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    Outgoing interface    Outgoing VC #</a:t>
            </a:r>
          </a:p>
        </p:txBody>
      </p:sp>
      <p:sp>
        <p:nvSpPr>
          <p:cNvPr id="100" name="Line 145"/>
          <p:cNvSpPr>
            <a:spLocks noChangeShapeType="1"/>
          </p:cNvSpPr>
          <p:nvPr/>
        </p:nvSpPr>
        <p:spPr bwMode="auto">
          <a:xfrm>
            <a:off x="5641535" y="3346451"/>
            <a:ext cx="0" cy="2125663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103" name="Text Box 148"/>
          <p:cNvSpPr txBox="1">
            <a:spLocks noChangeArrowheads="1"/>
          </p:cNvSpPr>
          <p:nvPr/>
        </p:nvSpPr>
        <p:spPr bwMode="auto">
          <a:xfrm>
            <a:off x="2408659" y="3704371"/>
            <a:ext cx="592662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457200" marR="0" lvl="0" indent="-4572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1                          12                               3                          22</a:t>
            </a:r>
          </a:p>
          <a:p>
            <a:pPr marL="457200" marR="0" lvl="0" indent="-4572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2                          63                               1                          18 </a:t>
            </a:r>
          </a:p>
          <a:p>
            <a:pPr marL="457200" marR="0" lvl="0" indent="-4572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3                           7                                2                          17</a:t>
            </a:r>
          </a:p>
          <a:p>
            <a:pPr marL="457200" marR="0" lvl="0" indent="-4572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1                          97                               3                           87</a:t>
            </a:r>
          </a:p>
          <a:p>
            <a:pPr marL="457200" marR="0" lvl="0" indent="-4572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…                          …                                …                            …</a:t>
            </a:r>
          </a:p>
        </p:txBody>
      </p:sp>
      <p:sp>
        <p:nvSpPr>
          <p:cNvPr id="104" name="Text Box 149"/>
          <p:cNvSpPr txBox="1">
            <a:spLocks noChangeArrowheads="1"/>
          </p:cNvSpPr>
          <p:nvPr/>
        </p:nvSpPr>
        <p:spPr bwMode="auto">
          <a:xfrm>
            <a:off x="1718734" y="423703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  <p:sp>
        <p:nvSpPr>
          <p:cNvPr id="105" name="Text Box 151"/>
          <p:cNvSpPr txBox="1">
            <a:spLocks noChangeArrowheads="1"/>
          </p:cNvSpPr>
          <p:nvPr/>
        </p:nvSpPr>
        <p:spPr bwMode="auto">
          <a:xfrm>
            <a:off x="372795" y="2810459"/>
            <a:ext cx="4071728" cy="45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Forwarding table in router:</a:t>
            </a:r>
          </a:p>
        </p:txBody>
      </p:sp>
      <p:sp>
        <p:nvSpPr>
          <p:cNvPr id="106" name="Text Box 152"/>
          <p:cNvSpPr txBox="1">
            <a:spLocks noChangeArrowheads="1"/>
          </p:cNvSpPr>
          <p:nvPr/>
        </p:nvSpPr>
        <p:spPr bwMode="auto">
          <a:xfrm>
            <a:off x="1256530" y="5537374"/>
            <a:ext cx="8024348" cy="523220"/>
          </a:xfrm>
          <a:prstGeom prst="rec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VC routers maintain connection state information</a:t>
            </a:r>
          </a:p>
        </p:txBody>
      </p:sp>
      <p:sp>
        <p:nvSpPr>
          <p:cNvPr id="107" name="Line 153"/>
          <p:cNvSpPr>
            <a:spLocks noChangeShapeType="1"/>
          </p:cNvSpPr>
          <p:nvPr/>
        </p:nvSpPr>
        <p:spPr bwMode="auto">
          <a:xfrm>
            <a:off x="817033" y="3679825"/>
            <a:ext cx="9992784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108" name="Group 154"/>
          <p:cNvGrpSpPr>
            <a:grpSpLocks/>
          </p:cNvGrpSpPr>
          <p:nvPr/>
        </p:nvGrpSpPr>
        <p:grpSpPr bwMode="auto">
          <a:xfrm>
            <a:off x="6434667" y="1403351"/>
            <a:ext cx="723900" cy="538163"/>
            <a:chOff x="-44" y="1473"/>
            <a:chExt cx="981" cy="1105"/>
          </a:xfrm>
        </p:grpSpPr>
        <p:pic>
          <p:nvPicPr>
            <p:cNvPr id="109" name="Picture 15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15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endParaRPr>
            </a:p>
          </p:txBody>
        </p:sp>
      </p:grpSp>
      <p:grpSp>
        <p:nvGrpSpPr>
          <p:cNvPr id="111" name="Group 157"/>
          <p:cNvGrpSpPr>
            <a:grpSpLocks/>
          </p:cNvGrpSpPr>
          <p:nvPr/>
        </p:nvGrpSpPr>
        <p:grpSpPr bwMode="auto">
          <a:xfrm flipH="1">
            <a:off x="11156951" y="1433513"/>
            <a:ext cx="723900" cy="538162"/>
            <a:chOff x="-44" y="1473"/>
            <a:chExt cx="981" cy="1105"/>
          </a:xfrm>
        </p:grpSpPr>
        <p:pic>
          <p:nvPicPr>
            <p:cNvPr id="112" name="Picture 15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15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176 w 356"/>
                <a:gd name="T3" fmla="*/ 248 h 368"/>
                <a:gd name="T4" fmla="*/ 4954 w 356"/>
                <a:gd name="T5" fmla="*/ 5173 h 368"/>
                <a:gd name="T6" fmla="*/ 1092 w 356"/>
                <a:gd name="T7" fmla="*/ 646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-128"/>
              </a:endParaRPr>
            </a:p>
          </p:txBody>
        </p:sp>
      </p:grpSp>
      <p:grpSp>
        <p:nvGrpSpPr>
          <p:cNvPr id="114" name="Group 169"/>
          <p:cNvGrpSpPr>
            <a:grpSpLocks/>
          </p:cNvGrpSpPr>
          <p:nvPr/>
        </p:nvGrpSpPr>
        <p:grpSpPr bwMode="auto">
          <a:xfrm>
            <a:off x="7818967" y="1552575"/>
            <a:ext cx="800100" cy="287338"/>
            <a:chOff x="4396" y="1245"/>
            <a:chExt cx="672" cy="248"/>
          </a:xfrm>
        </p:grpSpPr>
        <p:sp>
          <p:nvSpPr>
            <p:cNvPr id="11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1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1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800">
                <a:solidFill>
                  <a:srgbClr val="000000"/>
                </a:solidFill>
                <a:latin typeface="+mn-lt"/>
              </a:endParaRPr>
            </a:p>
          </p:txBody>
        </p:sp>
        <p:grpSp>
          <p:nvGrpSpPr>
            <p:cNvPr id="118" name="Group 17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21" name="Freeform 17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ea typeface="ＭＳ Ｐゴシック" charset="-128"/>
                </a:endParaRPr>
              </a:p>
            </p:txBody>
          </p:sp>
          <p:sp>
            <p:nvSpPr>
              <p:cNvPr id="122" name="Freeform 17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ea typeface="ＭＳ Ｐゴシック" charset="-128"/>
                </a:endParaRPr>
              </a:p>
            </p:txBody>
          </p:sp>
        </p:grpSp>
        <p:sp>
          <p:nvSpPr>
            <p:cNvPr id="119" name="Line 176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20" name="Line 17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grpSp>
        <p:nvGrpSpPr>
          <p:cNvPr id="123" name="Group 178"/>
          <p:cNvGrpSpPr>
            <a:grpSpLocks/>
          </p:cNvGrpSpPr>
          <p:nvPr/>
        </p:nvGrpSpPr>
        <p:grpSpPr bwMode="auto">
          <a:xfrm>
            <a:off x="7840134" y="2209800"/>
            <a:ext cx="800100" cy="287338"/>
            <a:chOff x="4396" y="1245"/>
            <a:chExt cx="672" cy="248"/>
          </a:xfrm>
        </p:grpSpPr>
        <p:sp>
          <p:nvSpPr>
            <p:cNvPr id="12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2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800">
                <a:solidFill>
                  <a:srgbClr val="000000"/>
                </a:solidFill>
                <a:latin typeface="+mn-lt"/>
              </a:endParaRPr>
            </a:p>
          </p:txBody>
        </p:sp>
        <p:grpSp>
          <p:nvGrpSpPr>
            <p:cNvPr id="127" name="Group 18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0" name="Freeform 18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ea typeface="ＭＳ Ｐゴシック" charset="-128"/>
                </a:endParaRPr>
              </a:p>
            </p:txBody>
          </p:sp>
          <p:sp>
            <p:nvSpPr>
              <p:cNvPr id="131" name="Freeform 18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ea typeface="ＭＳ Ｐゴシック" charset="-128"/>
                </a:endParaRPr>
              </a:p>
            </p:txBody>
          </p:sp>
        </p:grpSp>
        <p:sp>
          <p:nvSpPr>
            <p:cNvPr id="128" name="Line 185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29" name="Line 186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grpSp>
        <p:nvGrpSpPr>
          <p:cNvPr id="132" name="Group 187"/>
          <p:cNvGrpSpPr>
            <a:grpSpLocks/>
          </p:cNvGrpSpPr>
          <p:nvPr/>
        </p:nvGrpSpPr>
        <p:grpSpPr bwMode="auto">
          <a:xfrm>
            <a:off x="9584267" y="1565275"/>
            <a:ext cx="800100" cy="287338"/>
            <a:chOff x="4396" y="1245"/>
            <a:chExt cx="672" cy="248"/>
          </a:xfrm>
        </p:grpSpPr>
        <p:sp>
          <p:nvSpPr>
            <p:cNvPr id="13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3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3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800">
                <a:solidFill>
                  <a:srgbClr val="000000"/>
                </a:solidFill>
                <a:latin typeface="+mn-lt"/>
              </a:endParaRPr>
            </a:p>
          </p:txBody>
        </p:sp>
        <p:grpSp>
          <p:nvGrpSpPr>
            <p:cNvPr id="136" name="Group 19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39" name="Freeform 19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ea typeface="ＭＳ Ｐゴシック" charset="-128"/>
                </a:endParaRPr>
              </a:p>
            </p:txBody>
          </p:sp>
          <p:sp>
            <p:nvSpPr>
              <p:cNvPr id="140" name="Freeform 19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ea typeface="ＭＳ Ｐゴシック" charset="-128"/>
                </a:endParaRPr>
              </a:p>
            </p:txBody>
          </p:sp>
        </p:grpSp>
        <p:sp>
          <p:nvSpPr>
            <p:cNvPr id="137" name="Line 194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38" name="Line 19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  <p:grpSp>
        <p:nvGrpSpPr>
          <p:cNvPr id="141" name="Group 196"/>
          <p:cNvGrpSpPr>
            <a:grpSpLocks/>
          </p:cNvGrpSpPr>
          <p:nvPr/>
        </p:nvGrpSpPr>
        <p:grpSpPr bwMode="auto">
          <a:xfrm>
            <a:off x="9584267" y="2178050"/>
            <a:ext cx="800100" cy="287338"/>
            <a:chOff x="4396" y="1245"/>
            <a:chExt cx="672" cy="248"/>
          </a:xfrm>
        </p:grpSpPr>
        <p:sp>
          <p:nvSpPr>
            <p:cNvPr id="14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4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800">
                <a:solidFill>
                  <a:srgbClr val="000000"/>
                </a:solidFill>
                <a:latin typeface="+mn-lt"/>
              </a:endParaRPr>
            </a:p>
          </p:txBody>
        </p:sp>
        <p:sp>
          <p:nvSpPr>
            <p:cNvPr id="14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 sz="2800">
                <a:solidFill>
                  <a:srgbClr val="000000"/>
                </a:solidFill>
                <a:latin typeface="+mn-lt"/>
              </a:endParaRPr>
            </a:p>
          </p:txBody>
        </p:sp>
        <p:grpSp>
          <p:nvGrpSpPr>
            <p:cNvPr id="145" name="Group 20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48" name="Freeform 20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ea typeface="ＭＳ Ｐゴシック" charset="-128"/>
                </a:endParaRPr>
              </a:p>
            </p:txBody>
          </p:sp>
          <p:sp>
            <p:nvSpPr>
              <p:cNvPr id="149" name="Freeform 20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000000"/>
                  </a:solidFill>
                  <a:ea typeface="ＭＳ Ｐゴシック" charset="-128"/>
                </a:endParaRPr>
              </a:p>
            </p:txBody>
          </p:sp>
        </p:grpSp>
        <p:sp>
          <p:nvSpPr>
            <p:cNvPr id="146" name="Line 203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ea typeface="ＭＳ Ｐゴシック" charset="-128"/>
              </a:endParaRPr>
            </a:p>
          </p:txBody>
        </p:sp>
        <p:sp>
          <p:nvSpPr>
            <p:cNvPr id="147" name="Line 20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000000"/>
                </a:solidFill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567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 animBg="1"/>
      <p:bldP spid="97" grpId="0"/>
      <p:bldP spid="98" grpId="0" animBg="1"/>
      <p:bldP spid="99" grpId="0"/>
      <p:bldP spid="100" grpId="0" animBg="1"/>
      <p:bldP spid="103" grpId="0"/>
      <p:bldP spid="104" grpId="0"/>
      <p:bldP spid="105" grpId="0"/>
      <p:bldP spid="106" grpId="0" animBg="1"/>
      <p:bldP spid="107" grpId="0" animBg="1"/>
      <p:bldP spid="10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Circuit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91266"/>
            <a:ext cx="11929641" cy="5812229"/>
          </a:xfrm>
        </p:spPr>
        <p:txBody>
          <a:bodyPr/>
          <a:lstStyle/>
          <a:p>
            <a:pPr marL="0" lvl="0" indent="0">
              <a:buNone/>
            </a:pPr>
            <a:r>
              <a:rPr lang="en-IN" dirty="0"/>
              <a:t>There are three identifiable phases in a virtual circuit: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VC setup: 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sz="1800" dirty="0"/>
              <a:t>During setup phase, the </a:t>
            </a:r>
            <a:r>
              <a:rPr lang="en-IN" sz="1800" dirty="0">
                <a:solidFill>
                  <a:srgbClr val="C00000"/>
                </a:solidFill>
              </a:rPr>
              <a:t>sending transport layer </a:t>
            </a:r>
            <a:r>
              <a:rPr lang="en-IN" sz="1800" dirty="0"/>
              <a:t>contact the network layer, </a:t>
            </a:r>
            <a:r>
              <a:rPr lang="en-IN" sz="1800" dirty="0">
                <a:solidFill>
                  <a:srgbClr val="C00000"/>
                </a:solidFill>
              </a:rPr>
              <a:t>specifies the receiver’s address </a:t>
            </a:r>
            <a:r>
              <a:rPr lang="en-IN" sz="1800" dirty="0"/>
              <a:t>and waits for the network to setup the VC. 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sz="1800" dirty="0"/>
              <a:t>The network layer </a:t>
            </a:r>
            <a:r>
              <a:rPr lang="en-IN" sz="1800" dirty="0">
                <a:solidFill>
                  <a:srgbClr val="C00000"/>
                </a:solidFill>
              </a:rPr>
              <a:t>decides the path between sender and receiver</a:t>
            </a:r>
            <a:r>
              <a:rPr lang="en-IN" sz="1800" dirty="0"/>
              <a:t>, that is, the </a:t>
            </a:r>
            <a:r>
              <a:rPr lang="en-IN" sz="1800" dirty="0">
                <a:solidFill>
                  <a:srgbClr val="C00000"/>
                </a:solidFill>
              </a:rPr>
              <a:t>series of links and routers </a:t>
            </a:r>
            <a:r>
              <a:rPr lang="en-IN" sz="1800" dirty="0"/>
              <a:t>of routes.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sz="1800" dirty="0"/>
              <a:t>Network layer </a:t>
            </a:r>
            <a:r>
              <a:rPr lang="en-IN" sz="1800" dirty="0">
                <a:solidFill>
                  <a:srgbClr val="C00000"/>
                </a:solidFill>
              </a:rPr>
              <a:t>decides the VC number for each link </a:t>
            </a:r>
            <a:r>
              <a:rPr lang="en-IN" sz="1800" dirty="0"/>
              <a:t>of the path and adds an entry in forwarding table in each router.</a:t>
            </a:r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Data transfer: </a:t>
            </a:r>
            <a:r>
              <a:rPr lang="en-IN" sz="2000" dirty="0"/>
              <a:t>Packets begin to flow along the VC</a:t>
            </a:r>
            <a:endParaRPr lang="en-IN" sz="2000" b="1" dirty="0"/>
          </a:p>
          <a:p>
            <a:pPr marL="457200" indent="-457200">
              <a:buFont typeface="+mj-lt"/>
              <a:buAutoNum type="arabicPeriod"/>
            </a:pPr>
            <a:r>
              <a:rPr lang="en-IN" b="1" dirty="0"/>
              <a:t>VC teardown: </a:t>
            </a:r>
            <a:r>
              <a:rPr lang="en-IN" sz="2000" dirty="0"/>
              <a:t>Termination of call and deletion of VC in forwarding table </a:t>
            </a:r>
            <a:endParaRPr lang="en-IN" sz="2000" b="1" dirty="0"/>
          </a:p>
          <a:p>
            <a:pPr lvl="1"/>
            <a:endParaRPr lang="en-GB" dirty="0"/>
          </a:p>
          <a:p>
            <a:pPr lvl="1"/>
            <a:endParaRPr lang="en-US" dirty="0"/>
          </a:p>
        </p:txBody>
      </p:sp>
      <p:grpSp>
        <p:nvGrpSpPr>
          <p:cNvPr id="132" name="Group 669"/>
          <p:cNvGrpSpPr>
            <a:grpSpLocks/>
          </p:cNvGrpSpPr>
          <p:nvPr/>
        </p:nvGrpSpPr>
        <p:grpSpPr bwMode="auto">
          <a:xfrm>
            <a:off x="9154584" y="4187319"/>
            <a:ext cx="2675467" cy="2416175"/>
            <a:chOff x="4325" y="2353"/>
            <a:chExt cx="1264" cy="1522"/>
          </a:xfrm>
        </p:grpSpPr>
        <p:sp>
          <p:nvSpPr>
            <p:cNvPr id="133" name="Freeform 552"/>
            <p:cNvSpPr>
              <a:spLocks/>
            </p:cNvSpPr>
            <p:nvPr/>
          </p:nvSpPr>
          <p:spPr bwMode="auto">
            <a:xfrm>
              <a:off x="4536" y="2358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0"/>
                <a:gd name="T22" fmla="*/ 0 h 1124"/>
                <a:gd name="T23" fmla="*/ 990 w 990"/>
                <a:gd name="T24" fmla="*/ 1124 h 1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34" name="Group 553"/>
            <p:cNvGrpSpPr>
              <a:grpSpLocks/>
            </p:cNvGrpSpPr>
            <p:nvPr/>
          </p:nvGrpSpPr>
          <p:grpSpPr bwMode="auto">
            <a:xfrm>
              <a:off x="4325" y="3402"/>
              <a:ext cx="454" cy="473"/>
              <a:chOff x="-44" y="1473"/>
              <a:chExt cx="981" cy="1105"/>
            </a:xfrm>
          </p:grpSpPr>
          <p:pic>
            <p:nvPicPr>
              <p:cNvPr id="143" name="Picture 55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4" name="Freeform 55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35" name="Rectangle 539"/>
            <p:cNvSpPr>
              <a:spLocks noChangeArrowheads="1"/>
            </p:cNvSpPr>
            <p:nvPr/>
          </p:nvSpPr>
          <p:spPr bwMode="auto">
            <a:xfrm>
              <a:off x="4719" y="2353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6" name="Rectangle 540"/>
            <p:cNvSpPr>
              <a:spLocks noChangeArrowheads="1"/>
            </p:cNvSpPr>
            <p:nvPr/>
          </p:nvSpPr>
          <p:spPr bwMode="auto">
            <a:xfrm>
              <a:off x="4679" y="2382"/>
              <a:ext cx="837" cy="9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7" name="Rectangle 541"/>
            <p:cNvSpPr>
              <a:spLocks noChangeArrowheads="1"/>
            </p:cNvSpPr>
            <p:nvPr/>
          </p:nvSpPr>
          <p:spPr bwMode="auto">
            <a:xfrm>
              <a:off x="4683" y="2784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8" name="Text Box 542"/>
            <p:cNvSpPr txBox="1">
              <a:spLocks noChangeArrowheads="1"/>
            </p:cNvSpPr>
            <p:nvPr/>
          </p:nvSpPr>
          <p:spPr bwMode="auto">
            <a:xfrm>
              <a:off x="4602" y="2360"/>
              <a:ext cx="987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application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transport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network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data link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physical</a:t>
              </a:r>
            </a:p>
          </p:txBody>
        </p:sp>
        <p:sp>
          <p:nvSpPr>
            <p:cNvPr id="139" name="Line 543"/>
            <p:cNvSpPr>
              <a:spLocks noChangeShapeType="1"/>
            </p:cNvSpPr>
            <p:nvPr/>
          </p:nvSpPr>
          <p:spPr bwMode="auto">
            <a:xfrm>
              <a:off x="4678" y="2782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0" name="Line 544"/>
            <p:cNvSpPr>
              <a:spLocks noChangeShapeType="1"/>
            </p:cNvSpPr>
            <p:nvPr/>
          </p:nvSpPr>
          <p:spPr bwMode="auto">
            <a:xfrm>
              <a:off x="4678" y="2976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1" name="Line 545"/>
            <p:cNvSpPr>
              <a:spLocks noChangeShapeType="1"/>
            </p:cNvSpPr>
            <p:nvPr/>
          </p:nvSpPr>
          <p:spPr bwMode="auto">
            <a:xfrm>
              <a:off x="4676" y="3160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2" name="Line 546"/>
            <p:cNvSpPr>
              <a:spLocks noChangeShapeType="1"/>
            </p:cNvSpPr>
            <p:nvPr/>
          </p:nvSpPr>
          <p:spPr bwMode="auto">
            <a:xfrm>
              <a:off x="4678" y="2588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45" name="Freeform 7"/>
          <p:cNvSpPr>
            <a:spLocks/>
          </p:cNvSpPr>
          <p:nvPr/>
        </p:nvSpPr>
        <p:spPr bwMode="auto">
          <a:xfrm>
            <a:off x="4495801" y="5060444"/>
            <a:ext cx="3797300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grpSp>
        <p:nvGrpSpPr>
          <p:cNvPr id="146" name="Group 667"/>
          <p:cNvGrpSpPr>
            <a:grpSpLocks/>
          </p:cNvGrpSpPr>
          <p:nvPr/>
        </p:nvGrpSpPr>
        <p:grpSpPr bwMode="auto">
          <a:xfrm>
            <a:off x="4648201" y="5468431"/>
            <a:ext cx="3475567" cy="658813"/>
            <a:chOff x="959" y="3814"/>
            <a:chExt cx="1642" cy="415"/>
          </a:xfrm>
        </p:grpSpPr>
        <p:grpSp>
          <p:nvGrpSpPr>
            <p:cNvPr id="147" name="Group 640"/>
            <p:cNvGrpSpPr>
              <a:grpSpLocks/>
            </p:cNvGrpSpPr>
            <p:nvPr/>
          </p:nvGrpSpPr>
          <p:grpSpPr bwMode="auto">
            <a:xfrm>
              <a:off x="2223" y="3814"/>
              <a:ext cx="378" cy="181"/>
              <a:chOff x="4396" y="1245"/>
              <a:chExt cx="672" cy="248"/>
            </a:xfrm>
          </p:grpSpPr>
          <p:sp>
            <p:nvSpPr>
              <p:cNvPr id="166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67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68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69" name="Group 644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72" name="Freeform 64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73" name="Freeform 64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70" name="Line 647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1" name="Line 648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48" name="Group 649"/>
            <p:cNvGrpSpPr>
              <a:grpSpLocks/>
            </p:cNvGrpSpPr>
            <p:nvPr/>
          </p:nvGrpSpPr>
          <p:grpSpPr bwMode="auto">
            <a:xfrm>
              <a:off x="1559" y="4048"/>
              <a:ext cx="378" cy="181"/>
              <a:chOff x="4396" y="1245"/>
              <a:chExt cx="672" cy="248"/>
            </a:xfrm>
          </p:grpSpPr>
          <p:sp>
            <p:nvSpPr>
              <p:cNvPr id="158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59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60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61" name="Group 653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64" name="Freeform 654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65" name="Freeform 655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62" name="Line 656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3" name="Line 657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49" name="Group 658"/>
            <p:cNvGrpSpPr>
              <a:grpSpLocks/>
            </p:cNvGrpSpPr>
            <p:nvPr/>
          </p:nvGrpSpPr>
          <p:grpSpPr bwMode="auto">
            <a:xfrm>
              <a:off x="959" y="3816"/>
              <a:ext cx="378" cy="181"/>
              <a:chOff x="4396" y="1245"/>
              <a:chExt cx="672" cy="248"/>
            </a:xfrm>
          </p:grpSpPr>
          <p:sp>
            <p:nvSpPr>
              <p:cNvPr id="150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51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52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53" name="Group 662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56" name="Freeform 66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57" name="Freeform 66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54" name="Line 665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5" name="Line 666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</p:grpSp>
      </p:grpSp>
      <p:grpSp>
        <p:nvGrpSpPr>
          <p:cNvPr id="174" name="Group 611"/>
          <p:cNvGrpSpPr>
            <a:grpSpLocks/>
          </p:cNvGrpSpPr>
          <p:nvPr/>
        </p:nvGrpSpPr>
        <p:grpSpPr bwMode="auto">
          <a:xfrm>
            <a:off x="4652434" y="5466844"/>
            <a:ext cx="3471333" cy="661987"/>
            <a:chOff x="960" y="3814"/>
            <a:chExt cx="1640" cy="417"/>
          </a:xfrm>
        </p:grpSpPr>
        <p:grpSp>
          <p:nvGrpSpPr>
            <p:cNvPr id="175" name="Group 592"/>
            <p:cNvGrpSpPr>
              <a:grpSpLocks/>
            </p:cNvGrpSpPr>
            <p:nvPr/>
          </p:nvGrpSpPr>
          <p:grpSpPr bwMode="auto">
            <a:xfrm>
              <a:off x="960" y="3817"/>
              <a:ext cx="378" cy="181"/>
              <a:chOff x="2758" y="3803"/>
              <a:chExt cx="378" cy="181"/>
            </a:xfrm>
          </p:grpSpPr>
          <p:sp>
            <p:nvSpPr>
              <p:cNvPr id="194" name="Oval 407"/>
              <p:cNvSpPr>
                <a:spLocks noChangeArrowheads="1"/>
              </p:cNvSpPr>
              <p:nvPr/>
            </p:nvSpPr>
            <p:spPr bwMode="auto">
              <a:xfrm>
                <a:off x="2760" y="3883"/>
                <a:ext cx="374" cy="101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95" name="Rectangle 410"/>
              <p:cNvSpPr>
                <a:spLocks noChangeArrowheads="1"/>
              </p:cNvSpPr>
              <p:nvPr/>
            </p:nvSpPr>
            <p:spPr bwMode="auto">
              <a:xfrm>
                <a:off x="2760" y="3872"/>
                <a:ext cx="376" cy="62"/>
              </a:xfrm>
              <a:prstGeom prst="rect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96" name="Oval 411"/>
              <p:cNvSpPr>
                <a:spLocks noChangeArrowheads="1"/>
              </p:cNvSpPr>
              <p:nvPr/>
            </p:nvSpPr>
            <p:spPr bwMode="auto">
              <a:xfrm>
                <a:off x="2758" y="3803"/>
                <a:ext cx="375" cy="118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97" name="Group 587"/>
              <p:cNvGrpSpPr>
                <a:grpSpLocks/>
              </p:cNvGrpSpPr>
              <p:nvPr/>
            </p:nvGrpSpPr>
            <p:grpSpPr bwMode="auto">
              <a:xfrm>
                <a:off x="2833" y="3834"/>
                <a:ext cx="212" cy="54"/>
                <a:chOff x="2468" y="1332"/>
                <a:chExt cx="310" cy="60"/>
              </a:xfrm>
            </p:grpSpPr>
            <p:sp>
              <p:nvSpPr>
                <p:cNvPr id="200" name="Freeform 58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01" name="Freeform 58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98" name="Line 590"/>
              <p:cNvSpPr>
                <a:spLocks noChangeShapeType="1"/>
              </p:cNvSpPr>
              <p:nvPr/>
            </p:nvSpPr>
            <p:spPr bwMode="auto">
              <a:xfrm>
                <a:off x="2760" y="3858"/>
                <a:ext cx="0" cy="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99" name="Line 591"/>
              <p:cNvSpPr>
                <a:spLocks noChangeShapeType="1"/>
              </p:cNvSpPr>
              <p:nvPr/>
            </p:nvSpPr>
            <p:spPr bwMode="auto">
              <a:xfrm>
                <a:off x="3133" y="3862"/>
                <a:ext cx="0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76" name="Group 593"/>
            <p:cNvGrpSpPr>
              <a:grpSpLocks/>
            </p:cNvGrpSpPr>
            <p:nvPr/>
          </p:nvGrpSpPr>
          <p:grpSpPr bwMode="auto">
            <a:xfrm>
              <a:off x="2222" y="3814"/>
              <a:ext cx="378" cy="181"/>
              <a:chOff x="2758" y="3803"/>
              <a:chExt cx="378" cy="181"/>
            </a:xfrm>
          </p:grpSpPr>
          <p:sp>
            <p:nvSpPr>
              <p:cNvPr id="186" name="Oval 407"/>
              <p:cNvSpPr>
                <a:spLocks noChangeArrowheads="1"/>
              </p:cNvSpPr>
              <p:nvPr/>
            </p:nvSpPr>
            <p:spPr bwMode="auto">
              <a:xfrm>
                <a:off x="2760" y="3883"/>
                <a:ext cx="374" cy="101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87" name="Rectangle 410"/>
              <p:cNvSpPr>
                <a:spLocks noChangeArrowheads="1"/>
              </p:cNvSpPr>
              <p:nvPr/>
            </p:nvSpPr>
            <p:spPr bwMode="auto">
              <a:xfrm>
                <a:off x="2760" y="3872"/>
                <a:ext cx="376" cy="62"/>
              </a:xfrm>
              <a:prstGeom prst="rect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88" name="Oval 411"/>
              <p:cNvSpPr>
                <a:spLocks noChangeArrowheads="1"/>
              </p:cNvSpPr>
              <p:nvPr/>
            </p:nvSpPr>
            <p:spPr bwMode="auto">
              <a:xfrm>
                <a:off x="2758" y="3803"/>
                <a:ext cx="375" cy="118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89" name="Group 597"/>
              <p:cNvGrpSpPr>
                <a:grpSpLocks/>
              </p:cNvGrpSpPr>
              <p:nvPr/>
            </p:nvGrpSpPr>
            <p:grpSpPr bwMode="auto">
              <a:xfrm>
                <a:off x="2833" y="3834"/>
                <a:ext cx="212" cy="54"/>
                <a:chOff x="2468" y="1332"/>
                <a:chExt cx="310" cy="60"/>
              </a:xfrm>
            </p:grpSpPr>
            <p:sp>
              <p:nvSpPr>
                <p:cNvPr id="192" name="Freeform 59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93" name="Freeform 59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90" name="Line 600"/>
              <p:cNvSpPr>
                <a:spLocks noChangeShapeType="1"/>
              </p:cNvSpPr>
              <p:nvPr/>
            </p:nvSpPr>
            <p:spPr bwMode="auto">
              <a:xfrm>
                <a:off x="2760" y="3858"/>
                <a:ext cx="0" cy="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91" name="Line 601"/>
              <p:cNvSpPr>
                <a:spLocks noChangeShapeType="1"/>
              </p:cNvSpPr>
              <p:nvPr/>
            </p:nvSpPr>
            <p:spPr bwMode="auto">
              <a:xfrm>
                <a:off x="3133" y="3862"/>
                <a:ext cx="0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77" name="Group 602"/>
            <p:cNvGrpSpPr>
              <a:grpSpLocks/>
            </p:cNvGrpSpPr>
            <p:nvPr/>
          </p:nvGrpSpPr>
          <p:grpSpPr bwMode="auto">
            <a:xfrm>
              <a:off x="1559" y="4050"/>
              <a:ext cx="378" cy="181"/>
              <a:chOff x="2758" y="3803"/>
              <a:chExt cx="378" cy="181"/>
            </a:xfrm>
          </p:grpSpPr>
          <p:sp>
            <p:nvSpPr>
              <p:cNvPr id="178" name="Oval 407"/>
              <p:cNvSpPr>
                <a:spLocks noChangeArrowheads="1"/>
              </p:cNvSpPr>
              <p:nvPr/>
            </p:nvSpPr>
            <p:spPr bwMode="auto">
              <a:xfrm>
                <a:off x="2760" y="3883"/>
                <a:ext cx="374" cy="101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79" name="Rectangle 410"/>
              <p:cNvSpPr>
                <a:spLocks noChangeArrowheads="1"/>
              </p:cNvSpPr>
              <p:nvPr/>
            </p:nvSpPr>
            <p:spPr bwMode="auto">
              <a:xfrm>
                <a:off x="2760" y="3872"/>
                <a:ext cx="376" cy="62"/>
              </a:xfrm>
              <a:prstGeom prst="rect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80" name="Oval 411"/>
              <p:cNvSpPr>
                <a:spLocks noChangeArrowheads="1"/>
              </p:cNvSpPr>
              <p:nvPr/>
            </p:nvSpPr>
            <p:spPr bwMode="auto">
              <a:xfrm>
                <a:off x="2758" y="3803"/>
                <a:ext cx="375" cy="118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81" name="Group 606"/>
              <p:cNvGrpSpPr>
                <a:grpSpLocks/>
              </p:cNvGrpSpPr>
              <p:nvPr/>
            </p:nvGrpSpPr>
            <p:grpSpPr bwMode="auto">
              <a:xfrm>
                <a:off x="2833" y="3834"/>
                <a:ext cx="212" cy="54"/>
                <a:chOff x="2468" y="1332"/>
                <a:chExt cx="310" cy="60"/>
              </a:xfrm>
            </p:grpSpPr>
            <p:sp>
              <p:nvSpPr>
                <p:cNvPr id="184" name="Freeform 60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85" name="Freeform 60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82" name="Line 609"/>
              <p:cNvSpPr>
                <a:spLocks noChangeShapeType="1"/>
              </p:cNvSpPr>
              <p:nvPr/>
            </p:nvSpPr>
            <p:spPr bwMode="auto">
              <a:xfrm>
                <a:off x="2760" y="3858"/>
                <a:ext cx="0" cy="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3" name="Line 610"/>
              <p:cNvSpPr>
                <a:spLocks noChangeShapeType="1"/>
              </p:cNvSpPr>
              <p:nvPr/>
            </p:nvSpPr>
            <p:spPr bwMode="auto">
              <a:xfrm>
                <a:off x="3133" y="3862"/>
                <a:ext cx="0" cy="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</p:grpSp>
      </p:grpSp>
      <p:sp>
        <p:nvSpPr>
          <p:cNvPr id="202" name="Line 101"/>
          <p:cNvSpPr>
            <a:spLocks noChangeShapeType="1"/>
          </p:cNvSpPr>
          <p:nvPr/>
        </p:nvSpPr>
        <p:spPr bwMode="auto">
          <a:xfrm rot="5400000" flipV="1">
            <a:off x="3635376" y="4537097"/>
            <a:ext cx="6350" cy="21039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03" name="Freeform 107"/>
          <p:cNvSpPr>
            <a:spLocks/>
          </p:cNvSpPr>
          <p:nvPr/>
        </p:nvSpPr>
        <p:spPr bwMode="auto">
          <a:xfrm>
            <a:off x="5448301" y="5350956"/>
            <a:ext cx="622300" cy="263525"/>
          </a:xfrm>
          <a:custGeom>
            <a:avLst/>
            <a:gdLst>
              <a:gd name="T0" fmla="*/ 0 w 294"/>
              <a:gd name="T1" fmla="*/ 2147483647 h 166"/>
              <a:gd name="T2" fmla="*/ 2147483647 w 294"/>
              <a:gd name="T3" fmla="*/ 0 h 166"/>
              <a:gd name="T4" fmla="*/ 0 60000 65536"/>
              <a:gd name="T5" fmla="*/ 0 60000 65536"/>
              <a:gd name="T6" fmla="*/ 0 w 294"/>
              <a:gd name="T7" fmla="*/ 0 h 166"/>
              <a:gd name="T8" fmla="*/ 294 w 294"/>
              <a:gd name="T9" fmla="*/ 166 h 1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66">
                <a:moveTo>
                  <a:pt x="0" y="166"/>
                </a:moveTo>
                <a:lnTo>
                  <a:pt x="294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04" name="Freeform 420"/>
          <p:cNvSpPr>
            <a:spLocks/>
          </p:cNvSpPr>
          <p:nvPr/>
        </p:nvSpPr>
        <p:spPr bwMode="auto">
          <a:xfrm>
            <a:off x="6735234" y="5344606"/>
            <a:ext cx="575733" cy="276225"/>
          </a:xfrm>
          <a:custGeom>
            <a:avLst/>
            <a:gdLst>
              <a:gd name="T0" fmla="*/ 0 w 272"/>
              <a:gd name="T1" fmla="*/ 0 h 174"/>
              <a:gd name="T2" fmla="*/ 2147483647 w 272"/>
              <a:gd name="T3" fmla="*/ 2147483647 h 174"/>
              <a:gd name="T4" fmla="*/ 0 60000 65536"/>
              <a:gd name="T5" fmla="*/ 0 60000 65536"/>
              <a:gd name="T6" fmla="*/ 0 w 272"/>
              <a:gd name="T7" fmla="*/ 0 h 174"/>
              <a:gd name="T8" fmla="*/ 272 w 272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4">
                <a:moveTo>
                  <a:pt x="0" y="0"/>
                </a:moveTo>
                <a:lnTo>
                  <a:pt x="272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05" name="Freeform 421"/>
          <p:cNvSpPr>
            <a:spLocks/>
          </p:cNvSpPr>
          <p:nvPr/>
        </p:nvSpPr>
        <p:spPr bwMode="auto">
          <a:xfrm>
            <a:off x="5314951" y="5736719"/>
            <a:ext cx="641349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06" name="Freeform 422"/>
          <p:cNvSpPr>
            <a:spLocks/>
          </p:cNvSpPr>
          <p:nvPr/>
        </p:nvSpPr>
        <p:spPr bwMode="auto">
          <a:xfrm>
            <a:off x="6705600" y="5725605"/>
            <a:ext cx="745067" cy="234950"/>
          </a:xfrm>
          <a:custGeom>
            <a:avLst/>
            <a:gdLst>
              <a:gd name="T0" fmla="*/ 0 w 352"/>
              <a:gd name="T1" fmla="*/ 2147483647 h 148"/>
              <a:gd name="T2" fmla="*/ 2147483647 w 352"/>
              <a:gd name="T3" fmla="*/ 0 h 148"/>
              <a:gd name="T4" fmla="*/ 0 60000 65536"/>
              <a:gd name="T5" fmla="*/ 0 60000 65536"/>
              <a:gd name="T6" fmla="*/ 0 w 352"/>
              <a:gd name="T7" fmla="*/ 0 h 148"/>
              <a:gd name="T8" fmla="*/ 352 w 352"/>
              <a:gd name="T9" fmla="*/ 148 h 1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2" h="148">
                <a:moveTo>
                  <a:pt x="0" y="148"/>
                </a:moveTo>
                <a:lnTo>
                  <a:pt x="35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07" name="Freeform 423"/>
          <p:cNvSpPr>
            <a:spLocks/>
          </p:cNvSpPr>
          <p:nvPr/>
        </p:nvSpPr>
        <p:spPr bwMode="auto">
          <a:xfrm>
            <a:off x="7467601" y="5766880"/>
            <a:ext cx="275167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08" name="Freeform 424"/>
          <p:cNvSpPr>
            <a:spLocks/>
          </p:cNvSpPr>
          <p:nvPr/>
        </p:nvSpPr>
        <p:spPr bwMode="auto">
          <a:xfrm>
            <a:off x="5820834" y="6300281"/>
            <a:ext cx="982133" cy="74613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09" name="Freeform 425"/>
          <p:cNvSpPr>
            <a:spLocks/>
          </p:cNvSpPr>
          <p:nvPr/>
        </p:nvSpPr>
        <p:spPr bwMode="auto">
          <a:xfrm>
            <a:off x="5105401" y="5760530"/>
            <a:ext cx="258233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10" name="Line 439"/>
          <p:cNvSpPr>
            <a:spLocks noChangeShapeType="1"/>
          </p:cNvSpPr>
          <p:nvPr/>
        </p:nvSpPr>
        <p:spPr bwMode="auto">
          <a:xfrm rot="16200000" flipH="1" flipV="1">
            <a:off x="8993717" y="4773105"/>
            <a:ext cx="0" cy="181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11" name="Text Box 449"/>
          <p:cNvSpPr txBox="1">
            <a:spLocks noChangeArrowheads="1"/>
          </p:cNvSpPr>
          <p:nvPr/>
        </p:nvSpPr>
        <p:spPr bwMode="auto">
          <a:xfrm>
            <a:off x="2988259" y="4922331"/>
            <a:ext cx="13894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  <a:latin typeface="Gill Sans MT" charset="0"/>
              </a:rPr>
              <a:t>1. initiate call</a:t>
            </a:r>
            <a:endParaRPr lang="en-US" altLang="en-US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212" name="Freeform 451"/>
          <p:cNvSpPr>
            <a:spLocks/>
          </p:cNvSpPr>
          <p:nvPr/>
        </p:nvSpPr>
        <p:spPr bwMode="auto">
          <a:xfrm>
            <a:off x="2743201" y="5274756"/>
            <a:ext cx="7073900" cy="862013"/>
          </a:xfrm>
          <a:custGeom>
            <a:avLst/>
            <a:gdLst>
              <a:gd name="T0" fmla="*/ 0 w 3342"/>
              <a:gd name="T1" fmla="*/ 0 h 543"/>
              <a:gd name="T2" fmla="*/ 2147483647 w 3342"/>
              <a:gd name="T3" fmla="*/ 2147483647 h 543"/>
              <a:gd name="T4" fmla="*/ 2147483647 w 3342"/>
              <a:gd name="T5" fmla="*/ 2147483647 h 543"/>
              <a:gd name="T6" fmla="*/ 2147483647 w 3342"/>
              <a:gd name="T7" fmla="*/ 2147483647 h 543"/>
              <a:gd name="T8" fmla="*/ 2147483647 w 3342"/>
              <a:gd name="T9" fmla="*/ 2147483647 h 543"/>
              <a:gd name="T10" fmla="*/ 2147483647 w 3342"/>
              <a:gd name="T11" fmla="*/ 2147483647 h 543"/>
              <a:gd name="T12" fmla="*/ 2147483647 w 3342"/>
              <a:gd name="T13" fmla="*/ 2147483647 h 543"/>
              <a:gd name="T14" fmla="*/ 2147483647 w 3342"/>
              <a:gd name="T15" fmla="*/ 2147483647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342"/>
              <a:gd name="T25" fmla="*/ 0 h 543"/>
              <a:gd name="T26" fmla="*/ 3342 w 334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342" h="543">
                <a:moveTo>
                  <a:pt x="0" y="0"/>
                </a:moveTo>
                <a:lnTo>
                  <a:pt x="3" y="234"/>
                </a:lnTo>
                <a:lnTo>
                  <a:pt x="939" y="234"/>
                </a:lnTo>
                <a:lnTo>
                  <a:pt x="1617" y="543"/>
                </a:lnTo>
                <a:lnTo>
                  <a:pt x="1818" y="543"/>
                </a:lnTo>
                <a:lnTo>
                  <a:pt x="2364" y="300"/>
                </a:lnTo>
                <a:lnTo>
                  <a:pt x="3342" y="306"/>
                </a:lnTo>
                <a:lnTo>
                  <a:pt x="3336" y="1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13" name="Text Box 452"/>
          <p:cNvSpPr txBox="1">
            <a:spLocks noChangeArrowheads="1"/>
          </p:cNvSpPr>
          <p:nvPr/>
        </p:nvSpPr>
        <p:spPr bwMode="auto">
          <a:xfrm>
            <a:off x="7916984" y="4989006"/>
            <a:ext cx="15946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  <a:latin typeface="Gill Sans MT" charset="0"/>
              </a:rPr>
              <a:t>2. incoming call</a:t>
            </a:r>
            <a:endParaRPr lang="en-US" altLang="en-US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214" name="Text Box 453"/>
          <p:cNvSpPr txBox="1">
            <a:spLocks noChangeArrowheads="1"/>
          </p:cNvSpPr>
          <p:nvPr/>
        </p:nvSpPr>
        <p:spPr bwMode="auto">
          <a:xfrm>
            <a:off x="8099618" y="4655631"/>
            <a:ext cx="13606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  <a:latin typeface="Gill Sans MT" charset="0"/>
              </a:rPr>
              <a:t>3. accept call</a:t>
            </a:r>
            <a:endParaRPr lang="en-US" altLang="en-US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215" name="Freeform 454"/>
          <p:cNvSpPr>
            <a:spLocks/>
          </p:cNvSpPr>
          <p:nvPr/>
        </p:nvSpPr>
        <p:spPr bwMode="auto">
          <a:xfrm>
            <a:off x="2897718" y="4922330"/>
            <a:ext cx="6743700" cy="1123950"/>
          </a:xfrm>
          <a:custGeom>
            <a:avLst/>
            <a:gdLst>
              <a:gd name="T0" fmla="*/ 0 w 3186"/>
              <a:gd name="T1" fmla="*/ 2147483647 h 708"/>
              <a:gd name="T2" fmla="*/ 0 w 3186"/>
              <a:gd name="T3" fmla="*/ 2147483647 h 708"/>
              <a:gd name="T4" fmla="*/ 2147483647 w 3186"/>
              <a:gd name="T5" fmla="*/ 2147483647 h 708"/>
              <a:gd name="T6" fmla="*/ 2147483647 w 3186"/>
              <a:gd name="T7" fmla="*/ 2147483647 h 708"/>
              <a:gd name="T8" fmla="*/ 2147483647 w 3186"/>
              <a:gd name="T9" fmla="*/ 2147483647 h 708"/>
              <a:gd name="T10" fmla="*/ 2147483647 w 3186"/>
              <a:gd name="T11" fmla="*/ 2147483647 h 708"/>
              <a:gd name="T12" fmla="*/ 2147483647 w 3186"/>
              <a:gd name="T13" fmla="*/ 2147483647 h 708"/>
              <a:gd name="T14" fmla="*/ 2147483647 w 3186"/>
              <a:gd name="T15" fmla="*/ 0 h 7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186"/>
              <a:gd name="T25" fmla="*/ 0 h 708"/>
              <a:gd name="T26" fmla="*/ 3186 w 3186"/>
              <a:gd name="T27" fmla="*/ 708 h 7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186" h="708">
                <a:moveTo>
                  <a:pt x="0" y="12"/>
                </a:moveTo>
                <a:lnTo>
                  <a:pt x="0" y="381"/>
                </a:lnTo>
                <a:lnTo>
                  <a:pt x="882" y="384"/>
                </a:lnTo>
                <a:lnTo>
                  <a:pt x="1551" y="708"/>
                </a:lnTo>
                <a:lnTo>
                  <a:pt x="1742" y="708"/>
                </a:lnTo>
                <a:lnTo>
                  <a:pt x="2273" y="476"/>
                </a:lnTo>
                <a:lnTo>
                  <a:pt x="3186" y="470"/>
                </a:lnTo>
                <a:lnTo>
                  <a:pt x="3180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16" name="Text Box 455"/>
          <p:cNvSpPr txBox="1">
            <a:spLocks noChangeArrowheads="1"/>
          </p:cNvSpPr>
          <p:nvPr/>
        </p:nvSpPr>
        <p:spPr bwMode="auto">
          <a:xfrm>
            <a:off x="2977603" y="4636581"/>
            <a:ext cx="17325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CC0000"/>
                </a:solidFill>
                <a:latin typeface="Gill Sans MT" charset="0"/>
              </a:rPr>
              <a:t>4. call connected</a:t>
            </a:r>
            <a:endParaRPr lang="en-US" altLang="en-US">
              <a:solidFill>
                <a:srgbClr val="CC0000"/>
              </a:solidFill>
              <a:latin typeface="Gill Sans MT" charset="0"/>
            </a:endParaRPr>
          </a:p>
        </p:txBody>
      </p:sp>
      <p:sp>
        <p:nvSpPr>
          <p:cNvPr id="217" name="Text Box 456"/>
          <p:cNvSpPr txBox="1">
            <a:spLocks noChangeArrowheads="1"/>
          </p:cNvSpPr>
          <p:nvPr/>
        </p:nvSpPr>
        <p:spPr bwMode="auto">
          <a:xfrm>
            <a:off x="3099402" y="4331781"/>
            <a:ext cx="18889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99"/>
                </a:solidFill>
                <a:latin typeface="Gill Sans MT" charset="0"/>
              </a:rPr>
              <a:t>5. data flow begins</a:t>
            </a:r>
            <a:endParaRPr lang="en-US" altLang="en-US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218" name="Text Box 457"/>
          <p:cNvSpPr txBox="1">
            <a:spLocks noChangeArrowheads="1"/>
          </p:cNvSpPr>
          <p:nvPr/>
        </p:nvSpPr>
        <p:spPr bwMode="auto">
          <a:xfrm>
            <a:off x="7918510" y="4284155"/>
            <a:ext cx="15132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srgbClr val="000099"/>
                </a:solidFill>
                <a:latin typeface="Gill Sans MT" charset="0"/>
              </a:rPr>
              <a:t>6. receive data</a:t>
            </a:r>
            <a:endParaRPr lang="en-US" altLang="en-US">
              <a:solidFill>
                <a:srgbClr val="000099"/>
              </a:solidFill>
              <a:latin typeface="Gill Sans MT" charset="0"/>
            </a:endParaRPr>
          </a:p>
        </p:txBody>
      </p:sp>
      <p:sp>
        <p:nvSpPr>
          <p:cNvPr id="219" name="Freeform 458"/>
          <p:cNvSpPr>
            <a:spLocks/>
          </p:cNvSpPr>
          <p:nvPr/>
        </p:nvSpPr>
        <p:spPr bwMode="auto">
          <a:xfrm>
            <a:off x="2971800" y="4598481"/>
            <a:ext cx="6527800" cy="1343025"/>
          </a:xfrm>
          <a:custGeom>
            <a:avLst/>
            <a:gdLst>
              <a:gd name="T0" fmla="*/ 0 w 3084"/>
              <a:gd name="T1" fmla="*/ 2147483647 h 846"/>
              <a:gd name="T2" fmla="*/ 0 w 3084"/>
              <a:gd name="T3" fmla="*/ 2147483647 h 846"/>
              <a:gd name="T4" fmla="*/ 2147483647 w 3084"/>
              <a:gd name="T5" fmla="*/ 2147483647 h 846"/>
              <a:gd name="T6" fmla="*/ 2147483647 w 3084"/>
              <a:gd name="T7" fmla="*/ 2147483647 h 846"/>
              <a:gd name="T8" fmla="*/ 2147483647 w 3084"/>
              <a:gd name="T9" fmla="*/ 2147483647 h 846"/>
              <a:gd name="T10" fmla="*/ 2147483647 w 3084"/>
              <a:gd name="T11" fmla="*/ 2147483647 h 846"/>
              <a:gd name="T12" fmla="*/ 2147483647 w 3084"/>
              <a:gd name="T13" fmla="*/ 2147483647 h 846"/>
              <a:gd name="T14" fmla="*/ 2147483647 w 3084"/>
              <a:gd name="T15" fmla="*/ 0 h 8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84"/>
              <a:gd name="T25" fmla="*/ 0 h 846"/>
              <a:gd name="T26" fmla="*/ 3084 w 3084"/>
              <a:gd name="T27" fmla="*/ 846 h 84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84" h="846">
                <a:moveTo>
                  <a:pt x="0" y="18"/>
                </a:moveTo>
                <a:lnTo>
                  <a:pt x="0" y="531"/>
                </a:lnTo>
                <a:lnTo>
                  <a:pt x="846" y="534"/>
                </a:lnTo>
                <a:lnTo>
                  <a:pt x="1485" y="846"/>
                </a:lnTo>
                <a:lnTo>
                  <a:pt x="1698" y="843"/>
                </a:lnTo>
                <a:lnTo>
                  <a:pt x="2238" y="633"/>
                </a:lnTo>
                <a:lnTo>
                  <a:pt x="3084" y="633"/>
                </a:lnTo>
                <a:lnTo>
                  <a:pt x="3081" y="0"/>
                </a:lnTo>
              </a:path>
            </a:pathLst>
          </a:custGeom>
          <a:noFill/>
          <a:ln w="571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grpSp>
        <p:nvGrpSpPr>
          <p:cNvPr id="220" name="Group 668"/>
          <p:cNvGrpSpPr>
            <a:grpSpLocks/>
          </p:cNvGrpSpPr>
          <p:nvPr/>
        </p:nvGrpSpPr>
        <p:grpSpPr bwMode="auto">
          <a:xfrm>
            <a:off x="0" y="4079369"/>
            <a:ext cx="2719917" cy="2427287"/>
            <a:chOff x="0" y="2285"/>
            <a:chExt cx="1285" cy="1529"/>
          </a:xfrm>
        </p:grpSpPr>
        <p:sp>
          <p:nvSpPr>
            <p:cNvPr id="221" name="Freeform 551"/>
            <p:cNvSpPr>
              <a:spLocks/>
            </p:cNvSpPr>
            <p:nvPr/>
          </p:nvSpPr>
          <p:spPr bwMode="auto">
            <a:xfrm>
              <a:off x="211" y="2297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0"/>
                <a:gd name="T22" fmla="*/ 0 h 1124"/>
                <a:gd name="T23" fmla="*/ 990 w 990"/>
                <a:gd name="T24" fmla="*/ 1124 h 1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2" name="Rectangle 403"/>
            <p:cNvSpPr>
              <a:spLocks noChangeArrowheads="1"/>
            </p:cNvSpPr>
            <p:nvPr/>
          </p:nvSpPr>
          <p:spPr bwMode="auto">
            <a:xfrm>
              <a:off x="415" y="2285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3" name="Rectangle 404"/>
            <p:cNvSpPr>
              <a:spLocks noChangeArrowheads="1"/>
            </p:cNvSpPr>
            <p:nvPr/>
          </p:nvSpPr>
          <p:spPr bwMode="auto">
            <a:xfrm>
              <a:off x="375" y="2314"/>
              <a:ext cx="837" cy="9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4" name="Rectangle 405"/>
            <p:cNvSpPr>
              <a:spLocks noChangeArrowheads="1"/>
            </p:cNvSpPr>
            <p:nvPr/>
          </p:nvSpPr>
          <p:spPr bwMode="auto">
            <a:xfrm>
              <a:off x="379" y="2716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5" name="Text Box 406"/>
            <p:cNvSpPr txBox="1">
              <a:spLocks noChangeArrowheads="1"/>
            </p:cNvSpPr>
            <p:nvPr/>
          </p:nvSpPr>
          <p:spPr bwMode="auto">
            <a:xfrm>
              <a:off x="298" y="2292"/>
              <a:ext cx="987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application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transport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network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data link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physical</a:t>
              </a:r>
            </a:p>
          </p:txBody>
        </p:sp>
        <p:sp>
          <p:nvSpPr>
            <p:cNvPr id="226" name="Line 533"/>
            <p:cNvSpPr>
              <a:spLocks noChangeShapeType="1"/>
            </p:cNvSpPr>
            <p:nvPr/>
          </p:nvSpPr>
          <p:spPr bwMode="auto">
            <a:xfrm>
              <a:off x="374" y="2714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7" name="Line 534"/>
            <p:cNvSpPr>
              <a:spLocks noChangeShapeType="1"/>
            </p:cNvSpPr>
            <p:nvPr/>
          </p:nvSpPr>
          <p:spPr bwMode="auto">
            <a:xfrm>
              <a:off x="374" y="2908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8" name="Line 535"/>
            <p:cNvSpPr>
              <a:spLocks noChangeShapeType="1"/>
            </p:cNvSpPr>
            <p:nvPr/>
          </p:nvSpPr>
          <p:spPr bwMode="auto">
            <a:xfrm>
              <a:off x="372" y="3092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9" name="Line 536"/>
            <p:cNvSpPr>
              <a:spLocks noChangeShapeType="1"/>
            </p:cNvSpPr>
            <p:nvPr/>
          </p:nvSpPr>
          <p:spPr bwMode="auto">
            <a:xfrm>
              <a:off x="374" y="2520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230" name="Group 548"/>
            <p:cNvGrpSpPr>
              <a:grpSpLocks/>
            </p:cNvGrpSpPr>
            <p:nvPr/>
          </p:nvGrpSpPr>
          <p:grpSpPr bwMode="auto">
            <a:xfrm>
              <a:off x="0" y="3341"/>
              <a:ext cx="454" cy="473"/>
              <a:chOff x="-44" y="1473"/>
              <a:chExt cx="981" cy="1105"/>
            </a:xfrm>
          </p:grpSpPr>
          <p:pic>
            <p:nvPicPr>
              <p:cNvPr id="231" name="Picture 54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2" name="Freeform 55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</p:grpSp>
      <p:grpSp>
        <p:nvGrpSpPr>
          <p:cNvPr id="233" name="Group 556"/>
          <p:cNvGrpSpPr>
            <a:grpSpLocks/>
          </p:cNvGrpSpPr>
          <p:nvPr/>
        </p:nvGrpSpPr>
        <p:grpSpPr bwMode="auto">
          <a:xfrm>
            <a:off x="5973234" y="5173155"/>
            <a:ext cx="800100" cy="287338"/>
            <a:chOff x="4396" y="1245"/>
            <a:chExt cx="672" cy="248"/>
          </a:xfrm>
        </p:grpSpPr>
        <p:sp>
          <p:nvSpPr>
            <p:cNvPr id="23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3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3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grpSp>
          <p:nvGrpSpPr>
            <p:cNvPr id="237" name="Group 560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40" name="Freeform 56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41" name="Freeform 56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238" name="Line 563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9" name="Line 564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42" name="Group 565"/>
          <p:cNvGrpSpPr>
            <a:grpSpLocks/>
          </p:cNvGrpSpPr>
          <p:nvPr/>
        </p:nvGrpSpPr>
        <p:grpSpPr bwMode="auto">
          <a:xfrm>
            <a:off x="6711951" y="6173280"/>
            <a:ext cx="800100" cy="287338"/>
            <a:chOff x="4396" y="1245"/>
            <a:chExt cx="672" cy="248"/>
          </a:xfrm>
        </p:grpSpPr>
        <p:sp>
          <p:nvSpPr>
            <p:cNvPr id="24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4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4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grpSp>
          <p:nvGrpSpPr>
            <p:cNvPr id="246" name="Group 569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49" name="Freeform 57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50" name="Freeform 57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247" name="Line 572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8" name="Line 573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51" name="Group 574"/>
          <p:cNvGrpSpPr>
            <a:grpSpLocks/>
          </p:cNvGrpSpPr>
          <p:nvPr/>
        </p:nvGrpSpPr>
        <p:grpSpPr bwMode="auto">
          <a:xfrm>
            <a:off x="5086351" y="6125655"/>
            <a:ext cx="800100" cy="287338"/>
            <a:chOff x="4396" y="1245"/>
            <a:chExt cx="672" cy="248"/>
          </a:xfrm>
        </p:grpSpPr>
        <p:sp>
          <p:nvSpPr>
            <p:cNvPr id="25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5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5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grpSp>
          <p:nvGrpSpPr>
            <p:cNvPr id="255" name="Group 57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58" name="Freeform 57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59" name="Freeform 58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256" name="Line 581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57" name="Line 582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12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utoUpdateAnimBg="0"/>
      <p:bldP spid="212" grpId="0" animBg="1"/>
      <p:bldP spid="213" grpId="0" autoUpdateAnimBg="0"/>
      <p:bldP spid="214" grpId="0" autoUpdateAnimBg="0"/>
      <p:bldP spid="215" grpId="0" animBg="1"/>
      <p:bldP spid="216" grpId="0" autoUpdateAnimBg="0"/>
      <p:bldP spid="217" grpId="0" autoUpdateAnimBg="0"/>
      <p:bldP spid="218" grpId="0" autoUpdateAnimBg="0"/>
      <p:bldP spid="2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Datagram Network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IN" dirty="0"/>
              <a:t>In connectionless service, packets are injected into the subnet individually and routed independently of each other. </a:t>
            </a:r>
            <a:endParaRPr lang="en-GB" dirty="0"/>
          </a:p>
          <a:p>
            <a:pPr algn="just"/>
            <a:r>
              <a:rPr lang="en-IN" dirty="0"/>
              <a:t>No advance setup is needed. The packets are frequently called datagrams and the subnet is called a </a:t>
            </a:r>
            <a:r>
              <a:rPr lang="en-IN" dirty="0">
                <a:solidFill>
                  <a:srgbClr val="C00000"/>
                </a:solidFill>
              </a:rPr>
              <a:t>datagram subnet</a:t>
            </a:r>
            <a:r>
              <a:rPr lang="en-IN" dirty="0"/>
              <a:t>.</a:t>
            </a:r>
          </a:p>
          <a:p>
            <a:pPr lvl="0" algn="just"/>
            <a:r>
              <a:rPr lang="en-IN" dirty="0"/>
              <a:t>Only directly-connected lines can be used.</a:t>
            </a:r>
            <a:endParaRPr lang="en-GB" dirty="0"/>
          </a:p>
          <a:p>
            <a:endParaRPr lang="en-US" dirty="0"/>
          </a:p>
        </p:txBody>
      </p:sp>
      <p:sp>
        <p:nvSpPr>
          <p:cNvPr id="122" name="Text Box 120"/>
          <p:cNvSpPr txBox="1">
            <a:spLocks noChangeArrowheads="1"/>
          </p:cNvSpPr>
          <p:nvPr/>
        </p:nvSpPr>
        <p:spPr bwMode="auto">
          <a:xfrm>
            <a:off x="2870228" y="4295776"/>
            <a:ext cx="20954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1. send datagrams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grpSp>
        <p:nvGrpSpPr>
          <p:cNvPr id="123" name="Group 458"/>
          <p:cNvGrpSpPr>
            <a:grpSpLocks/>
          </p:cNvGrpSpPr>
          <p:nvPr/>
        </p:nvGrpSpPr>
        <p:grpSpPr bwMode="auto">
          <a:xfrm>
            <a:off x="9154584" y="3735389"/>
            <a:ext cx="2675467" cy="2416175"/>
            <a:chOff x="4325" y="2353"/>
            <a:chExt cx="1264" cy="1522"/>
          </a:xfrm>
        </p:grpSpPr>
        <p:sp>
          <p:nvSpPr>
            <p:cNvPr id="124" name="Freeform 459"/>
            <p:cNvSpPr>
              <a:spLocks/>
            </p:cNvSpPr>
            <p:nvPr/>
          </p:nvSpPr>
          <p:spPr bwMode="auto">
            <a:xfrm>
              <a:off x="4536" y="2358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0"/>
                <a:gd name="T22" fmla="*/ 0 h 1124"/>
                <a:gd name="T23" fmla="*/ 990 w 990"/>
                <a:gd name="T24" fmla="*/ 1124 h 1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25" name="Group 460"/>
            <p:cNvGrpSpPr>
              <a:grpSpLocks/>
            </p:cNvGrpSpPr>
            <p:nvPr/>
          </p:nvGrpSpPr>
          <p:grpSpPr bwMode="auto">
            <a:xfrm>
              <a:off x="4325" y="3402"/>
              <a:ext cx="454" cy="473"/>
              <a:chOff x="-44" y="1473"/>
              <a:chExt cx="981" cy="1105"/>
            </a:xfrm>
          </p:grpSpPr>
          <p:pic>
            <p:nvPicPr>
              <p:cNvPr id="134" name="Picture 46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5" name="Freeform 46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26" name="Rectangle 463"/>
            <p:cNvSpPr>
              <a:spLocks noChangeArrowheads="1"/>
            </p:cNvSpPr>
            <p:nvPr/>
          </p:nvSpPr>
          <p:spPr bwMode="auto">
            <a:xfrm>
              <a:off x="4719" y="2353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27" name="Rectangle 464"/>
            <p:cNvSpPr>
              <a:spLocks noChangeArrowheads="1"/>
            </p:cNvSpPr>
            <p:nvPr/>
          </p:nvSpPr>
          <p:spPr bwMode="auto">
            <a:xfrm>
              <a:off x="4679" y="2382"/>
              <a:ext cx="837" cy="9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28" name="Rectangle 465"/>
            <p:cNvSpPr>
              <a:spLocks noChangeArrowheads="1"/>
            </p:cNvSpPr>
            <p:nvPr/>
          </p:nvSpPr>
          <p:spPr bwMode="auto">
            <a:xfrm>
              <a:off x="4683" y="2784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29" name="Text Box 466"/>
            <p:cNvSpPr txBox="1">
              <a:spLocks noChangeArrowheads="1"/>
            </p:cNvSpPr>
            <p:nvPr/>
          </p:nvSpPr>
          <p:spPr bwMode="auto">
            <a:xfrm>
              <a:off x="4602" y="2360"/>
              <a:ext cx="987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application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transport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network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data link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physical</a:t>
              </a:r>
            </a:p>
          </p:txBody>
        </p:sp>
        <p:sp>
          <p:nvSpPr>
            <p:cNvPr id="130" name="Line 467"/>
            <p:cNvSpPr>
              <a:spLocks noChangeShapeType="1"/>
            </p:cNvSpPr>
            <p:nvPr/>
          </p:nvSpPr>
          <p:spPr bwMode="auto">
            <a:xfrm>
              <a:off x="4678" y="2782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1" name="Line 468"/>
            <p:cNvSpPr>
              <a:spLocks noChangeShapeType="1"/>
            </p:cNvSpPr>
            <p:nvPr/>
          </p:nvSpPr>
          <p:spPr bwMode="auto">
            <a:xfrm>
              <a:off x="4678" y="2976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2" name="Line 469"/>
            <p:cNvSpPr>
              <a:spLocks noChangeShapeType="1"/>
            </p:cNvSpPr>
            <p:nvPr/>
          </p:nvSpPr>
          <p:spPr bwMode="auto">
            <a:xfrm>
              <a:off x="4676" y="3160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3" name="Line 470"/>
            <p:cNvSpPr>
              <a:spLocks noChangeShapeType="1"/>
            </p:cNvSpPr>
            <p:nvPr/>
          </p:nvSpPr>
          <p:spPr bwMode="auto">
            <a:xfrm>
              <a:off x="4678" y="2588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36" name="Group 471"/>
          <p:cNvGrpSpPr>
            <a:grpSpLocks/>
          </p:cNvGrpSpPr>
          <p:nvPr/>
        </p:nvGrpSpPr>
        <p:grpSpPr bwMode="auto">
          <a:xfrm>
            <a:off x="0" y="3627439"/>
            <a:ext cx="2719917" cy="2427287"/>
            <a:chOff x="0" y="2285"/>
            <a:chExt cx="1285" cy="1529"/>
          </a:xfrm>
        </p:grpSpPr>
        <p:sp>
          <p:nvSpPr>
            <p:cNvPr id="137" name="Freeform 472"/>
            <p:cNvSpPr>
              <a:spLocks/>
            </p:cNvSpPr>
            <p:nvPr/>
          </p:nvSpPr>
          <p:spPr bwMode="auto">
            <a:xfrm>
              <a:off x="211" y="2297"/>
              <a:ext cx="990" cy="1124"/>
            </a:xfrm>
            <a:custGeom>
              <a:avLst/>
              <a:gdLst>
                <a:gd name="T0" fmla="*/ 0 w 990"/>
                <a:gd name="T1" fmla="*/ 1089 h 1124"/>
                <a:gd name="T2" fmla="*/ 161 w 990"/>
                <a:gd name="T3" fmla="*/ 0 h 1124"/>
                <a:gd name="T4" fmla="*/ 210 w 990"/>
                <a:gd name="T5" fmla="*/ 899 h 1124"/>
                <a:gd name="T6" fmla="*/ 962 w 990"/>
                <a:gd name="T7" fmla="*/ 906 h 1124"/>
                <a:gd name="T8" fmla="*/ 990 w 990"/>
                <a:gd name="T9" fmla="*/ 990 h 1124"/>
                <a:gd name="T10" fmla="*/ 210 w 990"/>
                <a:gd name="T11" fmla="*/ 1124 h 1124"/>
                <a:gd name="T12" fmla="*/ 0 w 990"/>
                <a:gd name="T13" fmla="*/ 1089 h 11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90"/>
                <a:gd name="T22" fmla="*/ 0 h 1124"/>
                <a:gd name="T23" fmla="*/ 990 w 990"/>
                <a:gd name="T24" fmla="*/ 1124 h 11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90" h="1124">
                  <a:moveTo>
                    <a:pt x="0" y="1089"/>
                  </a:moveTo>
                  <a:lnTo>
                    <a:pt x="161" y="0"/>
                  </a:lnTo>
                  <a:lnTo>
                    <a:pt x="210" y="899"/>
                  </a:lnTo>
                  <a:lnTo>
                    <a:pt x="962" y="906"/>
                  </a:lnTo>
                  <a:lnTo>
                    <a:pt x="990" y="990"/>
                  </a:lnTo>
                  <a:lnTo>
                    <a:pt x="210" y="1124"/>
                  </a:lnTo>
                  <a:lnTo>
                    <a:pt x="0" y="1089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8" name="Rectangle 473"/>
            <p:cNvSpPr>
              <a:spLocks noChangeArrowheads="1"/>
            </p:cNvSpPr>
            <p:nvPr/>
          </p:nvSpPr>
          <p:spPr bwMode="auto">
            <a:xfrm>
              <a:off x="415" y="2285"/>
              <a:ext cx="820" cy="946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9" name="Rectangle 474"/>
            <p:cNvSpPr>
              <a:spLocks noChangeArrowheads="1"/>
            </p:cNvSpPr>
            <p:nvPr/>
          </p:nvSpPr>
          <p:spPr bwMode="auto">
            <a:xfrm>
              <a:off x="375" y="2314"/>
              <a:ext cx="837" cy="97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0" name="Rectangle 475"/>
            <p:cNvSpPr>
              <a:spLocks noChangeArrowheads="1"/>
            </p:cNvSpPr>
            <p:nvPr/>
          </p:nvSpPr>
          <p:spPr bwMode="auto">
            <a:xfrm>
              <a:off x="379" y="2716"/>
              <a:ext cx="831" cy="192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1" name="Text Box 476"/>
            <p:cNvSpPr txBox="1">
              <a:spLocks noChangeArrowheads="1"/>
            </p:cNvSpPr>
            <p:nvPr/>
          </p:nvSpPr>
          <p:spPr bwMode="auto">
            <a:xfrm>
              <a:off x="298" y="2292"/>
              <a:ext cx="987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application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transport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network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data link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physical</a:t>
              </a:r>
            </a:p>
          </p:txBody>
        </p:sp>
        <p:sp>
          <p:nvSpPr>
            <p:cNvPr id="142" name="Line 477"/>
            <p:cNvSpPr>
              <a:spLocks noChangeShapeType="1"/>
            </p:cNvSpPr>
            <p:nvPr/>
          </p:nvSpPr>
          <p:spPr bwMode="auto">
            <a:xfrm>
              <a:off x="374" y="2714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3" name="Line 478"/>
            <p:cNvSpPr>
              <a:spLocks noChangeShapeType="1"/>
            </p:cNvSpPr>
            <p:nvPr/>
          </p:nvSpPr>
          <p:spPr bwMode="auto">
            <a:xfrm>
              <a:off x="374" y="2908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4" name="Line 479"/>
            <p:cNvSpPr>
              <a:spLocks noChangeShapeType="1"/>
            </p:cNvSpPr>
            <p:nvPr/>
          </p:nvSpPr>
          <p:spPr bwMode="auto">
            <a:xfrm>
              <a:off x="372" y="3092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5" name="Line 480"/>
            <p:cNvSpPr>
              <a:spLocks noChangeShapeType="1"/>
            </p:cNvSpPr>
            <p:nvPr/>
          </p:nvSpPr>
          <p:spPr bwMode="auto">
            <a:xfrm>
              <a:off x="374" y="2520"/>
              <a:ext cx="83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46" name="Group 481"/>
            <p:cNvGrpSpPr>
              <a:grpSpLocks/>
            </p:cNvGrpSpPr>
            <p:nvPr/>
          </p:nvGrpSpPr>
          <p:grpSpPr bwMode="auto">
            <a:xfrm>
              <a:off x="0" y="3341"/>
              <a:ext cx="454" cy="473"/>
              <a:chOff x="-44" y="1473"/>
              <a:chExt cx="981" cy="1105"/>
            </a:xfrm>
          </p:grpSpPr>
          <p:pic>
            <p:nvPicPr>
              <p:cNvPr id="147" name="Picture 48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8" name="Freeform 48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176 w 356"/>
                  <a:gd name="T3" fmla="*/ 248 h 368"/>
                  <a:gd name="T4" fmla="*/ 4954 w 356"/>
                  <a:gd name="T5" fmla="*/ 5173 h 368"/>
                  <a:gd name="T6" fmla="*/ 1092 w 356"/>
                  <a:gd name="T7" fmla="*/ 646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</p:grpSp>
      <p:sp>
        <p:nvSpPr>
          <p:cNvPr id="149" name="Freeform 484"/>
          <p:cNvSpPr>
            <a:spLocks/>
          </p:cNvSpPr>
          <p:nvPr/>
        </p:nvSpPr>
        <p:spPr bwMode="auto">
          <a:xfrm>
            <a:off x="4495801" y="4608514"/>
            <a:ext cx="3797300" cy="1481137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grpSp>
        <p:nvGrpSpPr>
          <p:cNvPr id="150" name="Group 485"/>
          <p:cNvGrpSpPr>
            <a:grpSpLocks/>
          </p:cNvGrpSpPr>
          <p:nvPr/>
        </p:nvGrpSpPr>
        <p:grpSpPr bwMode="auto">
          <a:xfrm>
            <a:off x="4648201" y="5016501"/>
            <a:ext cx="3475567" cy="658813"/>
            <a:chOff x="959" y="3814"/>
            <a:chExt cx="1642" cy="415"/>
          </a:xfrm>
        </p:grpSpPr>
        <p:grpSp>
          <p:nvGrpSpPr>
            <p:cNvPr id="151" name="Group 486"/>
            <p:cNvGrpSpPr>
              <a:grpSpLocks/>
            </p:cNvGrpSpPr>
            <p:nvPr/>
          </p:nvGrpSpPr>
          <p:grpSpPr bwMode="auto">
            <a:xfrm>
              <a:off x="2223" y="3814"/>
              <a:ext cx="378" cy="181"/>
              <a:chOff x="4396" y="1245"/>
              <a:chExt cx="672" cy="248"/>
            </a:xfrm>
          </p:grpSpPr>
          <p:sp>
            <p:nvSpPr>
              <p:cNvPr id="170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71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72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73" name="Group 490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76" name="Freeform 491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77" name="Freeform 492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74" name="Line 493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5" name="Line 494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52" name="Group 495"/>
            <p:cNvGrpSpPr>
              <a:grpSpLocks/>
            </p:cNvGrpSpPr>
            <p:nvPr/>
          </p:nvGrpSpPr>
          <p:grpSpPr bwMode="auto">
            <a:xfrm>
              <a:off x="1559" y="4048"/>
              <a:ext cx="378" cy="181"/>
              <a:chOff x="4396" y="1245"/>
              <a:chExt cx="672" cy="248"/>
            </a:xfrm>
          </p:grpSpPr>
          <p:sp>
            <p:nvSpPr>
              <p:cNvPr id="162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63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64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65" name="Group 49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68" name="Freeform 50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69" name="Freeform 50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66" name="Line 502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7" name="Line 503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53" name="Group 504"/>
            <p:cNvGrpSpPr>
              <a:grpSpLocks/>
            </p:cNvGrpSpPr>
            <p:nvPr/>
          </p:nvGrpSpPr>
          <p:grpSpPr bwMode="auto">
            <a:xfrm>
              <a:off x="959" y="3816"/>
              <a:ext cx="378" cy="181"/>
              <a:chOff x="4396" y="1245"/>
              <a:chExt cx="672" cy="248"/>
            </a:xfrm>
          </p:grpSpPr>
          <p:sp>
            <p:nvSpPr>
              <p:cNvPr id="154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55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156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grpSp>
            <p:nvGrpSpPr>
              <p:cNvPr id="157" name="Group 508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60" name="Freeform 50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61" name="Freeform 51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58" name="Line 511"/>
              <p:cNvSpPr>
                <a:spLocks noChangeShapeType="1"/>
              </p:cNvSpPr>
              <p:nvPr/>
            </p:nvSpPr>
            <p:spPr bwMode="auto">
              <a:xfrm>
                <a:off x="4400" y="1320"/>
                <a:ext cx="0" cy="11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9" name="Line 512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</p:grpSp>
      </p:grpSp>
      <p:sp>
        <p:nvSpPr>
          <p:cNvPr id="178" name="Line 541"/>
          <p:cNvSpPr>
            <a:spLocks noChangeShapeType="1"/>
          </p:cNvSpPr>
          <p:nvPr/>
        </p:nvSpPr>
        <p:spPr bwMode="auto">
          <a:xfrm rot="5400000" flipV="1">
            <a:off x="3635376" y="4085167"/>
            <a:ext cx="6350" cy="21039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79" name="Freeform 542"/>
          <p:cNvSpPr>
            <a:spLocks/>
          </p:cNvSpPr>
          <p:nvPr/>
        </p:nvSpPr>
        <p:spPr bwMode="auto">
          <a:xfrm>
            <a:off x="5448301" y="4899026"/>
            <a:ext cx="622300" cy="263525"/>
          </a:xfrm>
          <a:custGeom>
            <a:avLst/>
            <a:gdLst>
              <a:gd name="T0" fmla="*/ 0 w 294"/>
              <a:gd name="T1" fmla="*/ 2147483647 h 166"/>
              <a:gd name="T2" fmla="*/ 2147483647 w 294"/>
              <a:gd name="T3" fmla="*/ 0 h 166"/>
              <a:gd name="T4" fmla="*/ 0 60000 65536"/>
              <a:gd name="T5" fmla="*/ 0 60000 65536"/>
              <a:gd name="T6" fmla="*/ 0 w 294"/>
              <a:gd name="T7" fmla="*/ 0 h 166"/>
              <a:gd name="T8" fmla="*/ 294 w 294"/>
              <a:gd name="T9" fmla="*/ 166 h 1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66">
                <a:moveTo>
                  <a:pt x="0" y="166"/>
                </a:moveTo>
                <a:lnTo>
                  <a:pt x="294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80" name="Freeform 543"/>
          <p:cNvSpPr>
            <a:spLocks/>
          </p:cNvSpPr>
          <p:nvPr/>
        </p:nvSpPr>
        <p:spPr bwMode="auto">
          <a:xfrm>
            <a:off x="6735234" y="4892676"/>
            <a:ext cx="575733" cy="276225"/>
          </a:xfrm>
          <a:custGeom>
            <a:avLst/>
            <a:gdLst>
              <a:gd name="T0" fmla="*/ 0 w 272"/>
              <a:gd name="T1" fmla="*/ 0 h 174"/>
              <a:gd name="T2" fmla="*/ 2147483647 w 272"/>
              <a:gd name="T3" fmla="*/ 2147483647 h 174"/>
              <a:gd name="T4" fmla="*/ 0 60000 65536"/>
              <a:gd name="T5" fmla="*/ 0 60000 65536"/>
              <a:gd name="T6" fmla="*/ 0 w 272"/>
              <a:gd name="T7" fmla="*/ 0 h 174"/>
              <a:gd name="T8" fmla="*/ 272 w 272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2" h="174">
                <a:moveTo>
                  <a:pt x="0" y="0"/>
                </a:moveTo>
                <a:lnTo>
                  <a:pt x="272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81" name="Freeform 544"/>
          <p:cNvSpPr>
            <a:spLocks/>
          </p:cNvSpPr>
          <p:nvPr/>
        </p:nvSpPr>
        <p:spPr bwMode="auto">
          <a:xfrm>
            <a:off x="5314951" y="5284789"/>
            <a:ext cx="641349" cy="238125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82" name="Freeform 545"/>
          <p:cNvSpPr>
            <a:spLocks/>
          </p:cNvSpPr>
          <p:nvPr/>
        </p:nvSpPr>
        <p:spPr bwMode="auto">
          <a:xfrm>
            <a:off x="6705600" y="5273675"/>
            <a:ext cx="745067" cy="234950"/>
          </a:xfrm>
          <a:custGeom>
            <a:avLst/>
            <a:gdLst>
              <a:gd name="T0" fmla="*/ 0 w 352"/>
              <a:gd name="T1" fmla="*/ 2147483647 h 148"/>
              <a:gd name="T2" fmla="*/ 2147483647 w 352"/>
              <a:gd name="T3" fmla="*/ 0 h 148"/>
              <a:gd name="T4" fmla="*/ 0 60000 65536"/>
              <a:gd name="T5" fmla="*/ 0 60000 65536"/>
              <a:gd name="T6" fmla="*/ 0 w 352"/>
              <a:gd name="T7" fmla="*/ 0 h 148"/>
              <a:gd name="T8" fmla="*/ 352 w 352"/>
              <a:gd name="T9" fmla="*/ 148 h 1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52" h="148">
                <a:moveTo>
                  <a:pt x="0" y="148"/>
                </a:moveTo>
                <a:lnTo>
                  <a:pt x="35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83" name="Freeform 546"/>
          <p:cNvSpPr>
            <a:spLocks/>
          </p:cNvSpPr>
          <p:nvPr/>
        </p:nvSpPr>
        <p:spPr bwMode="auto">
          <a:xfrm>
            <a:off x="7467601" y="5314950"/>
            <a:ext cx="275167" cy="50800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84" name="Freeform 547"/>
          <p:cNvSpPr>
            <a:spLocks/>
          </p:cNvSpPr>
          <p:nvPr/>
        </p:nvSpPr>
        <p:spPr bwMode="auto">
          <a:xfrm>
            <a:off x="5820834" y="5848351"/>
            <a:ext cx="982133" cy="74613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85" name="Freeform 548"/>
          <p:cNvSpPr>
            <a:spLocks/>
          </p:cNvSpPr>
          <p:nvPr/>
        </p:nvSpPr>
        <p:spPr bwMode="auto">
          <a:xfrm>
            <a:off x="5105401" y="5308600"/>
            <a:ext cx="258233" cy="425450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86" name="Line 549"/>
          <p:cNvSpPr>
            <a:spLocks noChangeShapeType="1"/>
          </p:cNvSpPr>
          <p:nvPr/>
        </p:nvSpPr>
        <p:spPr bwMode="auto">
          <a:xfrm rot="16200000" flipH="1" flipV="1">
            <a:off x="8993717" y="4321175"/>
            <a:ext cx="0" cy="1816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grpSp>
        <p:nvGrpSpPr>
          <p:cNvPr id="187" name="Group 553"/>
          <p:cNvGrpSpPr>
            <a:grpSpLocks/>
          </p:cNvGrpSpPr>
          <p:nvPr/>
        </p:nvGrpSpPr>
        <p:grpSpPr bwMode="auto">
          <a:xfrm>
            <a:off x="5973234" y="4721225"/>
            <a:ext cx="800100" cy="287338"/>
            <a:chOff x="4396" y="1245"/>
            <a:chExt cx="672" cy="248"/>
          </a:xfrm>
        </p:grpSpPr>
        <p:sp>
          <p:nvSpPr>
            <p:cNvPr id="18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8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9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grpSp>
          <p:nvGrpSpPr>
            <p:cNvPr id="191" name="Group 55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94" name="Freeform 55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95" name="Freeform 55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92" name="Line 560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3" name="Line 56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96" name="Group 562"/>
          <p:cNvGrpSpPr>
            <a:grpSpLocks/>
          </p:cNvGrpSpPr>
          <p:nvPr/>
        </p:nvGrpSpPr>
        <p:grpSpPr bwMode="auto">
          <a:xfrm>
            <a:off x="6711951" y="5721350"/>
            <a:ext cx="800100" cy="287338"/>
            <a:chOff x="4396" y="1245"/>
            <a:chExt cx="672" cy="248"/>
          </a:xfrm>
        </p:grpSpPr>
        <p:sp>
          <p:nvSpPr>
            <p:cNvPr id="19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9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9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grpSp>
          <p:nvGrpSpPr>
            <p:cNvPr id="200" name="Group 56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03" name="Freeform 56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04" name="Freeform 56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201" name="Line 569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2" name="Line 57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05" name="Group 571"/>
          <p:cNvGrpSpPr>
            <a:grpSpLocks/>
          </p:cNvGrpSpPr>
          <p:nvPr/>
        </p:nvGrpSpPr>
        <p:grpSpPr bwMode="auto">
          <a:xfrm>
            <a:off x="5086351" y="5673725"/>
            <a:ext cx="800100" cy="287338"/>
            <a:chOff x="4396" y="1245"/>
            <a:chExt cx="672" cy="248"/>
          </a:xfrm>
        </p:grpSpPr>
        <p:sp>
          <p:nvSpPr>
            <p:cNvPr id="20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0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0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grpSp>
          <p:nvGrpSpPr>
            <p:cNvPr id="209" name="Group 57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12" name="Freeform 57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13" name="Freeform 57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210" name="Line 578"/>
            <p:cNvSpPr>
              <a:spLocks noChangeShapeType="1"/>
            </p:cNvSpPr>
            <p:nvPr/>
          </p:nvSpPr>
          <p:spPr bwMode="auto">
            <a:xfrm>
              <a:off x="4400" y="1320"/>
              <a:ext cx="0" cy="11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1" name="Line 57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14" name="Group 342"/>
          <p:cNvGrpSpPr>
            <a:grpSpLocks/>
          </p:cNvGrpSpPr>
          <p:nvPr/>
        </p:nvGrpSpPr>
        <p:grpSpPr bwMode="auto">
          <a:xfrm>
            <a:off x="3181352" y="4770438"/>
            <a:ext cx="5911849" cy="1200150"/>
            <a:chOff x="1489" y="3201"/>
            <a:chExt cx="2793" cy="756"/>
          </a:xfrm>
        </p:grpSpPr>
        <p:grpSp>
          <p:nvGrpSpPr>
            <p:cNvPr id="215" name="Group 177"/>
            <p:cNvGrpSpPr>
              <a:grpSpLocks/>
            </p:cNvGrpSpPr>
            <p:nvPr/>
          </p:nvGrpSpPr>
          <p:grpSpPr bwMode="auto">
            <a:xfrm>
              <a:off x="1489" y="3267"/>
              <a:ext cx="228" cy="165"/>
              <a:chOff x="1548" y="3723"/>
              <a:chExt cx="228" cy="165"/>
            </a:xfrm>
          </p:grpSpPr>
          <p:sp>
            <p:nvSpPr>
              <p:cNvPr id="236" name="Rectangle 175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37" name="Rectangle 174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38" name="Line 176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216" name="Group 178"/>
            <p:cNvGrpSpPr>
              <a:grpSpLocks/>
            </p:cNvGrpSpPr>
            <p:nvPr/>
          </p:nvGrpSpPr>
          <p:grpSpPr bwMode="auto">
            <a:xfrm>
              <a:off x="1987" y="3270"/>
              <a:ext cx="228" cy="165"/>
              <a:chOff x="1548" y="3723"/>
              <a:chExt cx="228" cy="165"/>
            </a:xfrm>
          </p:grpSpPr>
          <p:sp>
            <p:nvSpPr>
              <p:cNvPr id="233" name="Rectangle 179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34" name="Rectangle 180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35" name="Line 181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217" name="Group 182"/>
            <p:cNvGrpSpPr>
              <a:grpSpLocks/>
            </p:cNvGrpSpPr>
            <p:nvPr/>
          </p:nvGrpSpPr>
          <p:grpSpPr bwMode="auto">
            <a:xfrm>
              <a:off x="3166" y="3201"/>
              <a:ext cx="228" cy="165"/>
              <a:chOff x="1548" y="3723"/>
              <a:chExt cx="228" cy="165"/>
            </a:xfrm>
          </p:grpSpPr>
          <p:sp>
            <p:nvSpPr>
              <p:cNvPr id="230" name="Rectangle 183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31" name="Rectangle 184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32" name="Line 185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218" name="Group 186"/>
            <p:cNvGrpSpPr>
              <a:grpSpLocks/>
            </p:cNvGrpSpPr>
            <p:nvPr/>
          </p:nvGrpSpPr>
          <p:grpSpPr bwMode="auto">
            <a:xfrm>
              <a:off x="2836" y="3792"/>
              <a:ext cx="228" cy="165"/>
              <a:chOff x="1548" y="3723"/>
              <a:chExt cx="228" cy="165"/>
            </a:xfrm>
          </p:grpSpPr>
          <p:sp>
            <p:nvSpPr>
              <p:cNvPr id="227" name="Rectangle 187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28" name="Rectangle 188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29" name="Line 189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219" name="Group 190"/>
            <p:cNvGrpSpPr>
              <a:grpSpLocks/>
            </p:cNvGrpSpPr>
            <p:nvPr/>
          </p:nvGrpSpPr>
          <p:grpSpPr bwMode="auto">
            <a:xfrm>
              <a:off x="2572" y="3492"/>
              <a:ext cx="228" cy="165"/>
              <a:chOff x="1548" y="3723"/>
              <a:chExt cx="228" cy="165"/>
            </a:xfrm>
          </p:grpSpPr>
          <p:sp>
            <p:nvSpPr>
              <p:cNvPr id="224" name="Rectangle 191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25" name="Rectangle 192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26" name="Line 193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220" name="Group 194"/>
            <p:cNvGrpSpPr>
              <a:grpSpLocks/>
            </p:cNvGrpSpPr>
            <p:nvPr/>
          </p:nvGrpSpPr>
          <p:grpSpPr bwMode="auto">
            <a:xfrm>
              <a:off x="4054" y="3318"/>
              <a:ext cx="228" cy="165"/>
              <a:chOff x="1548" y="3723"/>
              <a:chExt cx="228" cy="165"/>
            </a:xfrm>
          </p:grpSpPr>
          <p:sp>
            <p:nvSpPr>
              <p:cNvPr id="221" name="Rectangle 195"/>
              <p:cNvSpPr>
                <a:spLocks noChangeArrowheads="1"/>
              </p:cNvSpPr>
              <p:nvPr/>
            </p:nvSpPr>
            <p:spPr bwMode="auto">
              <a:xfrm>
                <a:off x="1563" y="3723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22" name="Rectangle 196"/>
              <p:cNvSpPr>
                <a:spLocks noChangeArrowheads="1"/>
              </p:cNvSpPr>
              <p:nvPr/>
            </p:nvSpPr>
            <p:spPr bwMode="auto">
              <a:xfrm>
                <a:off x="1548" y="3738"/>
                <a:ext cx="102" cy="15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23" name="Line 197"/>
              <p:cNvSpPr>
                <a:spLocks noChangeShapeType="1"/>
              </p:cNvSpPr>
              <p:nvPr/>
            </p:nvSpPr>
            <p:spPr bwMode="auto">
              <a:xfrm>
                <a:off x="1650" y="3816"/>
                <a:ext cx="126" cy="0"/>
              </a:xfrm>
              <a:prstGeom prst="line">
                <a:avLst/>
              </a:prstGeom>
              <a:noFill/>
              <a:ln w="9525">
                <a:solidFill>
                  <a:srgbClr val="00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</p:grpSp>
      <p:sp>
        <p:nvSpPr>
          <p:cNvPr id="239" name="Text Box 122"/>
          <p:cNvSpPr txBox="1">
            <a:spLocks noChangeArrowheads="1"/>
          </p:cNvSpPr>
          <p:nvPr/>
        </p:nvSpPr>
        <p:spPr bwMode="auto">
          <a:xfrm>
            <a:off x="7301349" y="4384676"/>
            <a:ext cx="23391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2. receive datagrams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701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utoUpdateAnimBg="0"/>
      <p:bldP spid="149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23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Datagram Network vs. Virtual Circuit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A8D9-8CF6-CA06-B097-1FC000C54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19667" y="1467807"/>
          <a:ext cx="10769600" cy="58429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9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400" b="1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charset="0"/>
                        <a:cs typeface="Arial" charset="0"/>
                      </a:endParaRPr>
                    </a:p>
                  </a:txBody>
                  <a:tcPr marL="90069" marR="90069" marT="33776" marB="33776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kern="1200" dirty="0">
                          <a:effectLst/>
                        </a:rPr>
                        <a:t>Datagram</a:t>
                      </a:r>
                      <a:endParaRPr lang="en-IN" sz="2400" b="1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charset="0"/>
                        <a:cs typeface="Arial" charset="0"/>
                      </a:endParaRPr>
                    </a:p>
                  </a:txBody>
                  <a:tcPr marL="90069" marR="90069" marT="33776" marB="33776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2400" kern="1200" dirty="0">
                          <a:effectLst/>
                        </a:rPr>
                        <a:t>Virtual Circuit</a:t>
                      </a:r>
                      <a:endParaRPr lang="en-IN" sz="2400" b="1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charset="0"/>
                        <a:cs typeface="Arial" charset="0"/>
                      </a:endParaRPr>
                    </a:p>
                  </a:txBody>
                  <a:tcPr marL="90069" marR="90069" marT="33776" marB="3377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719667" y="2082739"/>
          <a:ext cx="10769600" cy="3637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kern="1200" dirty="0">
                          <a:effectLst/>
                        </a:rPr>
                        <a:t>Connection Setup</a:t>
                      </a:r>
                      <a:endParaRPr lang="en-IN" sz="1600" b="1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90069" marR="90069" marT="33776" marB="3377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kern="1200" dirty="0">
                          <a:effectLst/>
                        </a:rPr>
                        <a:t>None</a:t>
                      </a:r>
                      <a:endParaRPr lang="en-IN" sz="1800" b="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90069" marR="90069" marT="33776" marB="33776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kern="1200" dirty="0">
                          <a:effectLst/>
                        </a:rPr>
                        <a:t>Required</a:t>
                      </a:r>
                      <a:endParaRPr lang="en-IN" sz="1800" b="0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90069" marR="90069" marT="33776" marB="337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719667" y="2420374"/>
          <a:ext cx="10769600" cy="70155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739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0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55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kern="1200" dirty="0">
                          <a:effectLst/>
                        </a:rPr>
                        <a:t>Addressing</a:t>
                      </a:r>
                      <a:endParaRPr lang="en-IN" sz="1600" b="1" kern="1200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Arial" charset="0"/>
                      </a:endParaRPr>
                    </a:p>
                  </a:txBody>
                  <a:tcPr marL="90069" marR="90069" marT="33776" marB="33776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effectLst/>
                        </a:rPr>
                        <a:t>Packet contains full source and destination address</a:t>
                      </a:r>
                    </a:p>
                  </a:txBody>
                  <a:tcPr marL="90069" marR="90069" marT="33776" marB="33776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packet contains a short VC number</a:t>
                      </a:r>
                      <a:endParaRPr lang="en-IN" sz="1800" b="0" kern="1200" dirty="0">
                        <a:effectLst/>
                      </a:endParaRPr>
                    </a:p>
                  </a:txBody>
                  <a:tcPr marL="90069" marR="90069" marT="33776" marB="337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19667" y="3128104"/>
          <a:ext cx="10769600" cy="60921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736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3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kern="1200" dirty="0">
                          <a:effectLst/>
                        </a:rPr>
                        <a:t>Routing</a:t>
                      </a:r>
                      <a:endParaRPr lang="en-IN" sz="1600" b="1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Calibri" charset="0"/>
                        <a:cs typeface="Arial" charset="0"/>
                      </a:endParaRPr>
                    </a:p>
                  </a:txBody>
                  <a:tcPr marL="90069" marR="90069" marT="33776" marB="33776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packet is routed independently</a:t>
                      </a:r>
                      <a:endParaRPr lang="en-GB" sz="1600" b="0" dirty="0">
                        <a:effectLst/>
                        <a:latin typeface="+mj-lt"/>
                        <a:ea typeface="Times New Roman" charset="0"/>
                        <a:cs typeface="Shruti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Route chosen during setup; all packets of a VC follow this route</a:t>
                      </a:r>
                      <a:endParaRPr lang="en-GB" sz="1600" b="0" dirty="0">
                        <a:effectLst/>
                        <a:latin typeface="+mj-lt"/>
                        <a:ea typeface="Times New Roman" charset="0"/>
                        <a:cs typeface="Shruti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719667" y="3742312"/>
          <a:ext cx="10769600" cy="61169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73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8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Effect of Router Failure</a:t>
                      </a:r>
                      <a:endParaRPr lang="en-GB" sz="1600" b="1" dirty="0">
                        <a:effectLst/>
                        <a:latin typeface="Calibri" charset="0"/>
                        <a:ea typeface="Times New Roman" charset="0"/>
                        <a:cs typeface="Shruti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 except for packets lost during the crash</a:t>
                      </a:r>
                      <a:endParaRPr lang="en-GB" sz="1600" b="0" dirty="0">
                        <a:effectLst/>
                        <a:latin typeface="Calibri" charset="0"/>
                        <a:ea typeface="Times New Roman" charset="0"/>
                        <a:cs typeface="Shruti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effectLst/>
                        </a:rPr>
                        <a:t>All virtual circuits passing through failed router terminated</a:t>
                      </a:r>
                      <a:r>
                        <a:rPr lang="en-IN" sz="1600" b="0" dirty="0">
                          <a:effectLst/>
                        </a:rPr>
                        <a:t>.</a:t>
                      </a:r>
                      <a:endParaRPr lang="en-GB" sz="1600" b="0" dirty="0">
                        <a:effectLst/>
                        <a:latin typeface="Calibri" charset="0"/>
                        <a:ea typeface="Times New Roman" charset="0"/>
                        <a:cs typeface="Shruti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719667" y="4355870"/>
          <a:ext cx="10769600" cy="92716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726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4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1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Congestion Control</a:t>
                      </a:r>
                      <a:endParaRPr lang="en-GB" sz="1600" b="1" dirty="0">
                        <a:effectLst/>
                        <a:latin typeface="Calibri" charset="0"/>
                        <a:ea typeface="Times New Roman" charset="0"/>
                        <a:cs typeface="Shruti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effectLst/>
                        </a:rPr>
                        <a:t>Difficult since all packets routed independently so router resource requirements can vary.</a:t>
                      </a:r>
                      <a:endParaRPr lang="en-GB" sz="1800" b="0" dirty="0">
                        <a:effectLst/>
                        <a:latin typeface="Calibri" charset="0"/>
                        <a:ea typeface="Times New Roman" charset="0"/>
                        <a:cs typeface="Shruti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0" dirty="0">
                          <a:effectLst/>
                        </a:rPr>
                        <a:t>Simple by pre-allocating enough buffers to each virtual circuit at setup.</a:t>
                      </a:r>
                      <a:endParaRPr lang="en-GB" sz="1800" b="0" dirty="0">
                        <a:effectLst/>
                        <a:latin typeface="Calibri" charset="0"/>
                        <a:ea typeface="Times New Roman" charset="0"/>
                        <a:cs typeface="Shruti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61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Architecture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2438400"/>
            <a:ext cx="8686800" cy="389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Routers have four components: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Input ports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Switching fabric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Output ports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Routing processor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4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Port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IN" dirty="0"/>
              <a:t>It performs the </a:t>
            </a:r>
            <a:r>
              <a:rPr lang="en-IN" dirty="0">
                <a:solidFill>
                  <a:srgbClr val="C00000"/>
                </a:solidFill>
              </a:rPr>
              <a:t>physical layer function </a:t>
            </a:r>
            <a:r>
              <a:rPr lang="en-IN" dirty="0"/>
              <a:t>of terminating an incoming physical link at a router.</a:t>
            </a:r>
          </a:p>
          <a:p>
            <a:pPr lvl="0" algn="just"/>
            <a:r>
              <a:rPr lang="en-IN" dirty="0"/>
              <a:t>It performs </a:t>
            </a:r>
            <a:r>
              <a:rPr lang="en-IN" dirty="0">
                <a:solidFill>
                  <a:srgbClr val="C00000"/>
                </a:solidFill>
              </a:rPr>
              <a:t>link-layer functions </a:t>
            </a:r>
            <a:r>
              <a:rPr lang="en-IN" dirty="0"/>
              <a:t>needed to interoperate with the link layer at the other side of the incoming link; this is represented by the middle boxes in the input and output ports. </a:t>
            </a:r>
            <a:endParaRPr lang="en-GB" dirty="0"/>
          </a:p>
          <a:p>
            <a:pPr lvl="0" algn="just"/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lookup function </a:t>
            </a:r>
            <a:r>
              <a:rPr lang="en-IN" dirty="0"/>
              <a:t>is performed at the input port; this will occur in the rightmost box of the input port. </a:t>
            </a:r>
          </a:p>
          <a:p>
            <a:endParaRPr lang="en-US" dirty="0"/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2556934" y="1306514"/>
            <a:ext cx="6091767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2764367" y="1820864"/>
            <a:ext cx="1890184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dirty="0"/>
              <a:t>line</a:t>
            </a:r>
          </a:p>
          <a:p>
            <a:pPr algn="ctr"/>
            <a:r>
              <a:rPr lang="en-US" altLang="en-US" sz="1800" dirty="0"/>
              <a:t>termination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929718" y="1492250"/>
            <a:ext cx="1536700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6731001" y="1443038"/>
            <a:ext cx="1663700" cy="1504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1" name="Line 16"/>
          <p:cNvSpPr>
            <a:spLocks noChangeShapeType="1"/>
          </p:cNvSpPr>
          <p:nvPr/>
        </p:nvSpPr>
        <p:spPr bwMode="auto">
          <a:xfrm>
            <a:off x="2188634" y="2232025"/>
            <a:ext cx="56515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4679951" y="2211389"/>
            <a:ext cx="2540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>
            <a:off x="6470651" y="2168525"/>
            <a:ext cx="2540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V="1">
            <a:off x="8324851" y="2209800"/>
            <a:ext cx="982133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4974167" y="1801814"/>
            <a:ext cx="1407584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80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1800"/>
              <a:t>layer </a:t>
            </a:r>
          </a:p>
          <a:p>
            <a:pPr algn="ctr">
              <a:lnSpc>
                <a:spcPct val="90000"/>
              </a:lnSpc>
            </a:pPr>
            <a:r>
              <a:rPr lang="en-US" altLang="en-US" sz="1800"/>
              <a:t>protocol</a:t>
            </a:r>
          </a:p>
          <a:p>
            <a:pPr algn="ctr">
              <a:lnSpc>
                <a:spcPct val="90000"/>
              </a:lnSpc>
            </a:pPr>
            <a:r>
              <a:rPr lang="en-US" altLang="en-US" sz="1800"/>
              <a:t>(receive)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6976357" y="1455738"/>
            <a:ext cx="126188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/>
              <a:t>lookup,</a:t>
            </a:r>
          </a:p>
          <a:p>
            <a:pPr algn="ctr"/>
            <a:r>
              <a:rPr lang="en-US" altLang="en-US" sz="1800"/>
              <a:t>forwarding</a:t>
            </a:r>
          </a:p>
          <a:p>
            <a:pPr algn="ctr"/>
            <a:endParaRPr lang="en-US" altLang="en-US" sz="1800"/>
          </a:p>
          <a:p>
            <a:pPr algn="ctr"/>
            <a:endParaRPr lang="en-US" altLang="en-US" sz="1800"/>
          </a:p>
          <a:p>
            <a:pPr algn="ctr"/>
            <a:r>
              <a:rPr lang="en-US" altLang="en-US" sz="1800"/>
              <a:t>queueing</a:t>
            </a:r>
          </a:p>
        </p:txBody>
      </p:sp>
      <p:sp>
        <p:nvSpPr>
          <p:cNvPr id="37" name="Line 45"/>
          <p:cNvSpPr>
            <a:spLocks noChangeShapeType="1"/>
          </p:cNvSpPr>
          <p:nvPr/>
        </p:nvSpPr>
        <p:spPr bwMode="auto">
          <a:xfrm>
            <a:off x="9306984" y="990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Rectangle 46"/>
          <p:cNvSpPr>
            <a:spLocks noChangeArrowheads="1"/>
          </p:cNvSpPr>
          <p:nvPr/>
        </p:nvSpPr>
        <p:spPr bwMode="auto">
          <a:xfrm>
            <a:off x="9414933" y="1819276"/>
            <a:ext cx="1407584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800"/>
              <a:t>switch</a:t>
            </a:r>
          </a:p>
          <a:p>
            <a:pPr algn="ctr">
              <a:lnSpc>
                <a:spcPct val="90000"/>
              </a:lnSpc>
            </a:pPr>
            <a:r>
              <a:rPr lang="en-US" altLang="en-US" sz="1800"/>
              <a:t>fabric</a:t>
            </a:r>
          </a:p>
        </p:txBody>
      </p:sp>
      <p:grpSp>
        <p:nvGrpSpPr>
          <p:cNvPr id="39" name="Group 56"/>
          <p:cNvGrpSpPr>
            <a:grpSpLocks/>
          </p:cNvGrpSpPr>
          <p:nvPr/>
        </p:nvGrpSpPr>
        <p:grpSpPr bwMode="auto">
          <a:xfrm>
            <a:off x="6900334" y="2062163"/>
            <a:ext cx="1325033" cy="468312"/>
            <a:chOff x="310" y="3526"/>
            <a:chExt cx="1040" cy="457"/>
          </a:xfrm>
        </p:grpSpPr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1" name="Line 48"/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Line 49"/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Line 52"/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Line 53"/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Line 54"/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Line 55"/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669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7" grpId="0" animBg="1"/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Port Functions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forwarding table </a:t>
            </a:r>
            <a:r>
              <a:rPr lang="en-IN" dirty="0"/>
              <a:t>is consulted to determine the router output port to which an arriving packet will be forwarded via the switching fabric. </a:t>
            </a:r>
            <a:endParaRPr lang="en-GB" dirty="0"/>
          </a:p>
          <a:p>
            <a:pPr lvl="0" algn="just"/>
            <a:r>
              <a:rPr lang="en-IN" dirty="0">
                <a:solidFill>
                  <a:srgbClr val="C00000"/>
                </a:solidFill>
              </a:rPr>
              <a:t>Control packets </a:t>
            </a:r>
            <a:r>
              <a:rPr lang="en-IN" dirty="0"/>
              <a:t>(for example, packets carrying routing protocol information) are </a:t>
            </a:r>
            <a:r>
              <a:rPr lang="en-IN" dirty="0">
                <a:solidFill>
                  <a:srgbClr val="C00000"/>
                </a:solidFill>
              </a:rPr>
              <a:t>forwarded from an input port to the routing processor. </a:t>
            </a:r>
            <a:endParaRPr lang="en-GB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051EE3B-F929-D447-9C92-095D9A8C1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221" y="3063876"/>
            <a:ext cx="6091767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892884C-F37D-B746-BC37-EF9369D4B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654" y="3578226"/>
            <a:ext cx="1890184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dirty="0"/>
              <a:t>line</a:t>
            </a:r>
          </a:p>
          <a:p>
            <a:pPr algn="ctr"/>
            <a:r>
              <a:rPr lang="en-US" altLang="en-US" sz="1800" dirty="0"/>
              <a:t>termination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7429870D-EF34-F644-8FEE-C6FF42199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005" y="3249612"/>
            <a:ext cx="1536700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D539DD26-A5DA-E94C-84CE-D1BE56496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288" y="3200400"/>
            <a:ext cx="1663700" cy="1504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6EACE304-5A3B-564B-837D-325E963452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2921" y="3989387"/>
            <a:ext cx="56515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30">
            <a:extLst>
              <a:ext uri="{FF2B5EF4-FFF2-40B4-BE49-F238E27FC236}">
                <a16:creationId xmlns:a16="http://schemas.microsoft.com/office/drawing/2014/main" id="{8678FBD4-F824-684C-8085-86E39D403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4238" y="3968751"/>
            <a:ext cx="2540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1">
            <a:extLst>
              <a:ext uri="{FF2B5EF4-FFF2-40B4-BE49-F238E27FC236}">
                <a16:creationId xmlns:a16="http://schemas.microsoft.com/office/drawing/2014/main" id="{67565B35-1FC7-EC44-BA43-95CAA6C3A4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4938" y="3925887"/>
            <a:ext cx="2540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32">
            <a:extLst>
              <a:ext uri="{FF2B5EF4-FFF2-40B4-BE49-F238E27FC236}">
                <a16:creationId xmlns:a16="http://schemas.microsoft.com/office/drawing/2014/main" id="{06F72119-51AD-D545-A011-46E3DA8DC5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39138" y="3967162"/>
            <a:ext cx="982133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Rectangle 33">
            <a:extLst>
              <a:ext uri="{FF2B5EF4-FFF2-40B4-BE49-F238E27FC236}">
                <a16:creationId xmlns:a16="http://schemas.microsoft.com/office/drawing/2014/main" id="{7B1B4DBC-52FE-5C44-BD6D-9968EA357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8454" y="3559176"/>
            <a:ext cx="1407584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80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1800"/>
              <a:t>layer </a:t>
            </a:r>
          </a:p>
          <a:p>
            <a:pPr algn="ctr">
              <a:lnSpc>
                <a:spcPct val="90000"/>
              </a:lnSpc>
            </a:pPr>
            <a:r>
              <a:rPr lang="en-US" altLang="en-US" sz="1800"/>
              <a:t>protocol</a:t>
            </a:r>
          </a:p>
          <a:p>
            <a:pPr algn="ctr">
              <a:lnSpc>
                <a:spcPct val="90000"/>
              </a:lnSpc>
            </a:pPr>
            <a:r>
              <a:rPr lang="en-US" altLang="en-US" sz="1800"/>
              <a:t>(receive)</a:t>
            </a:r>
          </a:p>
        </p:txBody>
      </p:sp>
      <p:sp>
        <p:nvSpPr>
          <p:cNvPr id="13" name="Text Box 35">
            <a:extLst>
              <a:ext uri="{FF2B5EF4-FFF2-40B4-BE49-F238E27FC236}">
                <a16:creationId xmlns:a16="http://schemas.microsoft.com/office/drawing/2014/main" id="{BAB8DF96-01F1-7344-95D7-E93145259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0644" y="3213100"/>
            <a:ext cx="126188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/>
              <a:t>lookup,</a:t>
            </a:r>
          </a:p>
          <a:p>
            <a:pPr algn="ctr"/>
            <a:r>
              <a:rPr lang="en-US" altLang="en-US" sz="1800"/>
              <a:t>forwarding</a:t>
            </a:r>
          </a:p>
          <a:p>
            <a:pPr algn="ctr"/>
            <a:endParaRPr lang="en-US" altLang="en-US" sz="1800"/>
          </a:p>
          <a:p>
            <a:pPr algn="ctr"/>
            <a:endParaRPr lang="en-US" altLang="en-US" sz="1800"/>
          </a:p>
          <a:p>
            <a:pPr algn="ctr"/>
            <a:r>
              <a:rPr lang="en-US" altLang="en-US" sz="1800"/>
              <a:t>queueing</a:t>
            </a:r>
          </a:p>
        </p:txBody>
      </p:sp>
      <p:sp>
        <p:nvSpPr>
          <p:cNvPr id="14" name="Line 45">
            <a:extLst>
              <a:ext uri="{FF2B5EF4-FFF2-40B4-BE49-F238E27FC236}">
                <a16:creationId xmlns:a16="http://schemas.microsoft.com/office/drawing/2014/main" id="{83B6DDF7-1957-A341-8A5D-3AA7C1747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1271" y="2747962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" name="Rectangle 46">
            <a:extLst>
              <a:ext uri="{FF2B5EF4-FFF2-40B4-BE49-F238E27FC236}">
                <a16:creationId xmlns:a16="http://schemas.microsoft.com/office/drawing/2014/main" id="{08275A2B-ED0C-644B-90BB-132DB08FD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220" y="3576638"/>
            <a:ext cx="1407584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800"/>
              <a:t>switch</a:t>
            </a:r>
          </a:p>
          <a:p>
            <a:pPr algn="ctr">
              <a:lnSpc>
                <a:spcPct val="90000"/>
              </a:lnSpc>
            </a:pPr>
            <a:r>
              <a:rPr lang="en-US" altLang="en-US" sz="1800"/>
              <a:t>fabric</a:t>
            </a:r>
          </a:p>
        </p:txBody>
      </p:sp>
      <p:grpSp>
        <p:nvGrpSpPr>
          <p:cNvPr id="16" name="Group 56">
            <a:extLst>
              <a:ext uri="{FF2B5EF4-FFF2-40B4-BE49-F238E27FC236}">
                <a16:creationId xmlns:a16="http://schemas.microsoft.com/office/drawing/2014/main" id="{5742779E-653F-A740-B18C-A07A6695F66F}"/>
              </a:ext>
            </a:extLst>
          </p:cNvPr>
          <p:cNvGrpSpPr>
            <a:grpSpLocks/>
          </p:cNvGrpSpPr>
          <p:nvPr/>
        </p:nvGrpSpPr>
        <p:grpSpPr bwMode="auto">
          <a:xfrm>
            <a:off x="6914621" y="3819525"/>
            <a:ext cx="1325033" cy="468312"/>
            <a:chOff x="310" y="3526"/>
            <a:chExt cx="1040" cy="457"/>
          </a:xfrm>
        </p:grpSpPr>
        <p:sp>
          <p:nvSpPr>
            <p:cNvPr id="17" name="Rectangle 47">
              <a:extLst>
                <a:ext uri="{FF2B5EF4-FFF2-40B4-BE49-F238E27FC236}">
                  <a16:creationId xmlns:a16="http://schemas.microsoft.com/office/drawing/2014/main" id="{DBC28015-8EC7-A442-A01D-AEA16D8C3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8" name="Line 48">
              <a:extLst>
                <a:ext uri="{FF2B5EF4-FFF2-40B4-BE49-F238E27FC236}">
                  <a16:creationId xmlns:a16="http://schemas.microsoft.com/office/drawing/2014/main" id="{22F87254-8F2F-5E41-9165-7012FF99A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49">
              <a:extLst>
                <a:ext uri="{FF2B5EF4-FFF2-40B4-BE49-F238E27FC236}">
                  <a16:creationId xmlns:a16="http://schemas.microsoft.com/office/drawing/2014/main" id="{9FB7A14D-FBF6-2346-AAB2-2C490997F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50">
              <a:extLst>
                <a:ext uri="{FF2B5EF4-FFF2-40B4-BE49-F238E27FC236}">
                  <a16:creationId xmlns:a16="http://schemas.microsoft.com/office/drawing/2014/main" id="{3A7C8755-BC12-494C-8024-E28E8AC6C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95A4AECC-2645-6045-86BD-E3218FB2D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DC8BCE29-9E8F-7A42-810B-57547C6CF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9852C0E8-1DCD-5F44-B9D4-1316986FF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4">
              <a:extLst>
                <a:ext uri="{FF2B5EF4-FFF2-40B4-BE49-F238E27FC236}">
                  <a16:creationId xmlns:a16="http://schemas.microsoft.com/office/drawing/2014/main" id="{57E8FFDB-D318-AC4B-890B-409652E06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5">
              <a:extLst>
                <a:ext uri="{FF2B5EF4-FFF2-40B4-BE49-F238E27FC236}">
                  <a16:creationId xmlns:a16="http://schemas.microsoft.com/office/drawing/2014/main" id="{73C555D4-4B58-1046-B1CB-AA00F763D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33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Fabrics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IN" dirty="0"/>
              <a:t>It </a:t>
            </a:r>
            <a:r>
              <a:rPr lang="en-IN" dirty="0">
                <a:solidFill>
                  <a:srgbClr val="C00000"/>
                </a:solidFill>
              </a:rPr>
              <a:t>connects</a:t>
            </a:r>
            <a:r>
              <a:rPr lang="en-IN" dirty="0"/>
              <a:t> the router’s input ports to its output ports. </a:t>
            </a:r>
            <a:endParaRPr lang="en-GB" dirty="0"/>
          </a:p>
          <a:p>
            <a:pPr lvl="0" algn="just"/>
            <a:r>
              <a:rPr lang="en-GB" dirty="0"/>
              <a:t>I</a:t>
            </a:r>
            <a:r>
              <a:rPr lang="en-IN" dirty="0"/>
              <a:t>t is completely contained within the router - a network inside of a network router.</a:t>
            </a:r>
          </a:p>
          <a:p>
            <a:pPr lvl="0" algn="just"/>
            <a:r>
              <a:rPr lang="en-IN" dirty="0">
                <a:solidFill>
                  <a:srgbClr val="C00000"/>
                </a:solidFill>
              </a:rPr>
              <a:t>Switching rate</a:t>
            </a:r>
            <a:r>
              <a:rPr lang="en-IN" dirty="0"/>
              <a:t>: A rate at which packets can be transfer from inputs to outputs.</a:t>
            </a:r>
          </a:p>
          <a:p>
            <a:pPr lvl="0" algn="just"/>
            <a:r>
              <a:rPr lang="en-IN" dirty="0"/>
              <a:t>Also measured as multiple of input/output line rate.</a:t>
            </a:r>
          </a:p>
          <a:p>
            <a:pPr lvl="0" algn="just"/>
            <a:r>
              <a:rPr lang="en-IN" dirty="0">
                <a:solidFill>
                  <a:srgbClr val="C00000"/>
                </a:solidFill>
              </a:rPr>
              <a:t>Three</a:t>
            </a:r>
            <a:r>
              <a:rPr lang="en-IN" dirty="0"/>
              <a:t> types of switching fabrics:</a:t>
            </a:r>
            <a:endParaRPr lang="en-GB" dirty="0"/>
          </a:p>
          <a:p>
            <a:pPr lvl="0"/>
            <a:endParaRPr lang="en-GB" dirty="0"/>
          </a:p>
          <a:p>
            <a:endParaRPr lang="en-US" dirty="0"/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043516" y="3511550"/>
            <a:ext cx="1187451" cy="215900"/>
            <a:chOff x="876" y="2800"/>
            <a:chExt cx="642" cy="175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1011768" y="3906838"/>
            <a:ext cx="1187449" cy="215900"/>
            <a:chOff x="876" y="2800"/>
            <a:chExt cx="642" cy="175"/>
          </a:xfrm>
        </p:grpSpPr>
        <p:sp>
          <p:nvSpPr>
            <p:cNvPr id="11" name="Rectangle 46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2" name="Rectangle 47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3" name="Rectangle 48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4" name="Rectangle 49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5" name="Line 50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51"/>
          <p:cNvGrpSpPr>
            <a:grpSpLocks/>
          </p:cNvGrpSpPr>
          <p:nvPr/>
        </p:nvGrpSpPr>
        <p:grpSpPr bwMode="auto">
          <a:xfrm>
            <a:off x="1005416" y="4333875"/>
            <a:ext cx="1187451" cy="215900"/>
            <a:chOff x="876" y="2800"/>
            <a:chExt cx="642" cy="175"/>
          </a:xfrm>
        </p:grpSpPr>
        <p:sp>
          <p:nvSpPr>
            <p:cNvPr id="17" name="Rectangle 52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8" name="Rectangle 53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" name="Rectangle 54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0" name="Rectangle 55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1" name="Line 56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" name="Rectangle 57"/>
          <p:cNvSpPr>
            <a:spLocks noChangeArrowheads="1"/>
          </p:cNvSpPr>
          <p:nvPr/>
        </p:nvSpPr>
        <p:spPr bwMode="auto">
          <a:xfrm>
            <a:off x="2188633" y="3429000"/>
            <a:ext cx="939800" cy="1176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grpSp>
        <p:nvGrpSpPr>
          <p:cNvPr id="23" name="Group 64"/>
          <p:cNvGrpSpPr>
            <a:grpSpLocks/>
          </p:cNvGrpSpPr>
          <p:nvPr/>
        </p:nvGrpSpPr>
        <p:grpSpPr bwMode="auto">
          <a:xfrm>
            <a:off x="3134783" y="3509963"/>
            <a:ext cx="1187451" cy="215900"/>
            <a:chOff x="455" y="3463"/>
            <a:chExt cx="561" cy="136"/>
          </a:xfrm>
        </p:grpSpPr>
        <p:sp>
          <p:nvSpPr>
            <p:cNvPr id="24" name="Rectangle 59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5" name="Rectangle 60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6" name="Rectangle 61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7" name="Rectangle 62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8" name="Line 63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65"/>
          <p:cNvGrpSpPr>
            <a:grpSpLocks/>
          </p:cNvGrpSpPr>
          <p:nvPr/>
        </p:nvGrpSpPr>
        <p:grpSpPr bwMode="auto">
          <a:xfrm>
            <a:off x="3141134" y="3902075"/>
            <a:ext cx="1187449" cy="215900"/>
            <a:chOff x="455" y="3463"/>
            <a:chExt cx="561" cy="136"/>
          </a:xfrm>
        </p:grpSpPr>
        <p:sp>
          <p:nvSpPr>
            <p:cNvPr id="30" name="Rectangle 6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1" name="Rectangle 6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2" name="Rectangle 6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3" name="Rectangle 6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4" name="Line 7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" name="Group 71"/>
          <p:cNvGrpSpPr>
            <a:grpSpLocks/>
          </p:cNvGrpSpPr>
          <p:nvPr/>
        </p:nvGrpSpPr>
        <p:grpSpPr bwMode="auto">
          <a:xfrm>
            <a:off x="3134783" y="4329113"/>
            <a:ext cx="1187451" cy="215900"/>
            <a:chOff x="455" y="3463"/>
            <a:chExt cx="561" cy="136"/>
          </a:xfrm>
        </p:grpSpPr>
        <p:sp>
          <p:nvSpPr>
            <p:cNvPr id="36" name="Rectangle 7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7" name="Rectangle 7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8" name="Rectangle 7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9" name="Rectangle 7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0" name="Line 7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1" name="Text Box 78"/>
          <p:cNvSpPr txBox="1">
            <a:spLocks noChangeArrowheads="1"/>
          </p:cNvSpPr>
          <p:nvPr/>
        </p:nvSpPr>
        <p:spPr bwMode="auto">
          <a:xfrm>
            <a:off x="1966383" y="4814888"/>
            <a:ext cx="10182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/>
              <a:t>memory</a:t>
            </a:r>
          </a:p>
        </p:txBody>
      </p:sp>
      <p:sp>
        <p:nvSpPr>
          <p:cNvPr id="42" name="Text Box 79"/>
          <p:cNvSpPr txBox="1">
            <a:spLocks noChangeArrowheads="1"/>
          </p:cNvSpPr>
          <p:nvPr/>
        </p:nvSpPr>
        <p:spPr bwMode="auto">
          <a:xfrm>
            <a:off x="2097617" y="3746500"/>
            <a:ext cx="8306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400"/>
              <a:t>memory</a:t>
            </a:r>
          </a:p>
        </p:txBody>
      </p:sp>
      <p:grpSp>
        <p:nvGrpSpPr>
          <p:cNvPr id="43" name="Group 80"/>
          <p:cNvGrpSpPr>
            <a:grpSpLocks/>
          </p:cNvGrpSpPr>
          <p:nvPr/>
        </p:nvGrpSpPr>
        <p:grpSpPr bwMode="auto">
          <a:xfrm>
            <a:off x="4917016" y="3495675"/>
            <a:ext cx="1187451" cy="215900"/>
            <a:chOff x="876" y="2800"/>
            <a:chExt cx="642" cy="175"/>
          </a:xfrm>
        </p:grpSpPr>
        <p:sp>
          <p:nvSpPr>
            <p:cNvPr id="44" name="Rectangle 8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5" name="Rectangle 8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6" name="Rectangle 8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" name="Rectangle 8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8" name="Line 8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" name="Group 86"/>
          <p:cNvGrpSpPr>
            <a:grpSpLocks/>
          </p:cNvGrpSpPr>
          <p:nvPr/>
        </p:nvGrpSpPr>
        <p:grpSpPr bwMode="auto">
          <a:xfrm>
            <a:off x="4914901" y="3890963"/>
            <a:ext cx="1187449" cy="215900"/>
            <a:chOff x="876" y="2800"/>
            <a:chExt cx="642" cy="175"/>
          </a:xfrm>
        </p:grpSpPr>
        <p:sp>
          <p:nvSpPr>
            <p:cNvPr id="50" name="Rectangle 8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1" name="Rectangle 8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2" name="Rectangle 8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3" name="Rectangle 9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4" name="Line 9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5" name="Group 92"/>
          <p:cNvGrpSpPr>
            <a:grpSpLocks/>
          </p:cNvGrpSpPr>
          <p:nvPr/>
        </p:nvGrpSpPr>
        <p:grpSpPr bwMode="auto">
          <a:xfrm>
            <a:off x="4908549" y="4318000"/>
            <a:ext cx="1187451" cy="215900"/>
            <a:chOff x="876" y="2800"/>
            <a:chExt cx="642" cy="175"/>
          </a:xfrm>
        </p:grpSpPr>
        <p:sp>
          <p:nvSpPr>
            <p:cNvPr id="56" name="Rectangle 93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7" name="Rectangle 94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" name="Rectangle 95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9" name="Rectangle 96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0" name="Line 97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1" name="Line 98"/>
          <p:cNvSpPr>
            <a:spLocks noChangeShapeType="1"/>
          </p:cNvSpPr>
          <p:nvPr/>
        </p:nvSpPr>
        <p:spPr bwMode="auto">
          <a:xfrm>
            <a:off x="6119283" y="3498850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2" name="Group 99"/>
          <p:cNvGrpSpPr>
            <a:grpSpLocks/>
          </p:cNvGrpSpPr>
          <p:nvPr/>
        </p:nvGrpSpPr>
        <p:grpSpPr bwMode="auto">
          <a:xfrm>
            <a:off x="6191249" y="3482975"/>
            <a:ext cx="1187451" cy="215900"/>
            <a:chOff x="455" y="3463"/>
            <a:chExt cx="561" cy="136"/>
          </a:xfrm>
        </p:grpSpPr>
        <p:sp>
          <p:nvSpPr>
            <p:cNvPr id="63" name="Rectangle 100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4" name="Rectangle 101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5" name="Rectangle 102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6" name="Rectangle 103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7" name="Line 104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8" name="Group 105"/>
          <p:cNvGrpSpPr>
            <a:grpSpLocks/>
          </p:cNvGrpSpPr>
          <p:nvPr/>
        </p:nvGrpSpPr>
        <p:grpSpPr bwMode="auto">
          <a:xfrm>
            <a:off x="6197601" y="3875088"/>
            <a:ext cx="1187449" cy="215900"/>
            <a:chOff x="455" y="3463"/>
            <a:chExt cx="561" cy="136"/>
          </a:xfrm>
        </p:grpSpPr>
        <p:sp>
          <p:nvSpPr>
            <p:cNvPr id="69" name="Rectangle 10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70" name="Rectangle 10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71" name="Rectangle 10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72" name="Rectangle 10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73" name="Line 11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4" name="Group 111"/>
          <p:cNvGrpSpPr>
            <a:grpSpLocks/>
          </p:cNvGrpSpPr>
          <p:nvPr/>
        </p:nvGrpSpPr>
        <p:grpSpPr bwMode="auto">
          <a:xfrm>
            <a:off x="6191249" y="4302125"/>
            <a:ext cx="1187451" cy="215900"/>
            <a:chOff x="455" y="3463"/>
            <a:chExt cx="561" cy="136"/>
          </a:xfrm>
        </p:grpSpPr>
        <p:sp>
          <p:nvSpPr>
            <p:cNvPr id="75" name="Rectangle 11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76" name="Rectangle 11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77" name="Rectangle 11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78" name="Rectangle 11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79" name="Line 11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0" name="Text Box 117"/>
          <p:cNvSpPr txBox="1">
            <a:spLocks noChangeArrowheads="1"/>
          </p:cNvSpPr>
          <p:nvPr/>
        </p:nvSpPr>
        <p:spPr bwMode="auto">
          <a:xfrm>
            <a:off x="5767916" y="4811713"/>
            <a:ext cx="5565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/>
              <a:t>bus</a:t>
            </a:r>
          </a:p>
        </p:txBody>
      </p:sp>
      <p:grpSp>
        <p:nvGrpSpPr>
          <p:cNvPr id="81" name="Group 118"/>
          <p:cNvGrpSpPr>
            <a:grpSpLocks/>
          </p:cNvGrpSpPr>
          <p:nvPr/>
        </p:nvGrpSpPr>
        <p:grpSpPr bwMode="auto">
          <a:xfrm>
            <a:off x="8174568" y="3462338"/>
            <a:ext cx="1187449" cy="215900"/>
            <a:chOff x="876" y="2800"/>
            <a:chExt cx="642" cy="175"/>
          </a:xfrm>
        </p:grpSpPr>
        <p:sp>
          <p:nvSpPr>
            <p:cNvPr id="82" name="Rectangle 119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3" name="Rectangle 120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4" name="Rectangle 121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5" name="Rectangle 122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6" name="Line 123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7" name="Group 124"/>
          <p:cNvGrpSpPr>
            <a:grpSpLocks/>
          </p:cNvGrpSpPr>
          <p:nvPr/>
        </p:nvGrpSpPr>
        <p:grpSpPr bwMode="auto">
          <a:xfrm>
            <a:off x="8142816" y="3857625"/>
            <a:ext cx="1187451" cy="215900"/>
            <a:chOff x="876" y="2800"/>
            <a:chExt cx="642" cy="175"/>
          </a:xfrm>
        </p:grpSpPr>
        <p:sp>
          <p:nvSpPr>
            <p:cNvPr id="88" name="Rectangle 125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9" name="Rectangle 126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0" name="Rectangle 127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1" name="Rectangle 128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2" name="Line 129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3" name="Group 130"/>
          <p:cNvGrpSpPr>
            <a:grpSpLocks/>
          </p:cNvGrpSpPr>
          <p:nvPr/>
        </p:nvGrpSpPr>
        <p:grpSpPr bwMode="auto">
          <a:xfrm>
            <a:off x="8136468" y="4284663"/>
            <a:ext cx="1187449" cy="215900"/>
            <a:chOff x="876" y="2800"/>
            <a:chExt cx="642" cy="175"/>
          </a:xfrm>
        </p:grpSpPr>
        <p:sp>
          <p:nvSpPr>
            <p:cNvPr id="94" name="Rectangle 13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5" name="Rectangle 13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6" name="Rectangle 13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7" name="Rectangle 13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8" name="Line 13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9" name="Group 154"/>
          <p:cNvGrpSpPr>
            <a:grpSpLocks/>
          </p:cNvGrpSpPr>
          <p:nvPr/>
        </p:nvGrpSpPr>
        <p:grpSpPr bwMode="auto">
          <a:xfrm rot="5400000">
            <a:off x="9784292" y="4309005"/>
            <a:ext cx="895350" cy="1380067"/>
            <a:chOff x="2954" y="2776"/>
            <a:chExt cx="564" cy="652"/>
          </a:xfrm>
        </p:grpSpPr>
        <p:grpSp>
          <p:nvGrpSpPr>
            <p:cNvPr id="100" name="Group 136"/>
            <p:cNvGrpSpPr>
              <a:grpSpLocks/>
            </p:cNvGrpSpPr>
            <p:nvPr/>
          </p:nvGrpSpPr>
          <p:grpSpPr bwMode="auto">
            <a:xfrm>
              <a:off x="2954" y="2776"/>
              <a:ext cx="561" cy="136"/>
              <a:chOff x="455" y="3463"/>
              <a:chExt cx="561" cy="136"/>
            </a:xfrm>
          </p:grpSpPr>
          <p:sp>
            <p:nvSpPr>
              <p:cNvPr id="113" name="Rectangle 137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14" name="Rectangle 138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15" name="Rectangle 139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16" name="Rectangle 140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17" name="Line 141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1" name="Group 142"/>
            <p:cNvGrpSpPr>
              <a:grpSpLocks/>
            </p:cNvGrpSpPr>
            <p:nvPr/>
          </p:nvGrpSpPr>
          <p:grpSpPr bwMode="auto">
            <a:xfrm>
              <a:off x="2957" y="3023"/>
              <a:ext cx="561" cy="136"/>
              <a:chOff x="455" y="3463"/>
              <a:chExt cx="561" cy="136"/>
            </a:xfrm>
          </p:grpSpPr>
          <p:sp>
            <p:nvSpPr>
              <p:cNvPr id="108" name="Rectangle 143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09" name="Rectangle 144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10" name="Rectangle 145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11" name="Rectangle 146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12" name="Line 147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2" name="Group 148"/>
            <p:cNvGrpSpPr>
              <a:grpSpLocks/>
            </p:cNvGrpSpPr>
            <p:nvPr/>
          </p:nvGrpSpPr>
          <p:grpSpPr bwMode="auto">
            <a:xfrm>
              <a:off x="2954" y="3292"/>
              <a:ext cx="561" cy="136"/>
              <a:chOff x="455" y="3463"/>
              <a:chExt cx="561" cy="136"/>
            </a:xfrm>
          </p:grpSpPr>
          <p:sp>
            <p:nvSpPr>
              <p:cNvPr id="103" name="Rectangle 149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04" name="Rectangle 150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05" name="Rectangle 151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06" name="Rectangle 152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07" name="Line 153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18" name="Line 155"/>
          <p:cNvSpPr>
            <a:spLocks noChangeShapeType="1"/>
          </p:cNvSpPr>
          <p:nvPr/>
        </p:nvSpPr>
        <p:spPr bwMode="auto">
          <a:xfrm>
            <a:off x="9362017" y="3568700"/>
            <a:ext cx="141816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9" name="Line 156"/>
          <p:cNvSpPr>
            <a:spLocks noChangeShapeType="1"/>
          </p:cNvSpPr>
          <p:nvPr/>
        </p:nvSpPr>
        <p:spPr bwMode="auto">
          <a:xfrm flipV="1">
            <a:off x="9311216" y="3956051"/>
            <a:ext cx="1481667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0" name="Line 157"/>
          <p:cNvSpPr>
            <a:spLocks noChangeShapeType="1"/>
          </p:cNvSpPr>
          <p:nvPr/>
        </p:nvSpPr>
        <p:spPr bwMode="auto">
          <a:xfrm>
            <a:off x="9311217" y="4387850"/>
            <a:ext cx="146896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1" name="Line 158"/>
          <p:cNvSpPr>
            <a:spLocks noChangeShapeType="1"/>
          </p:cNvSpPr>
          <p:nvPr/>
        </p:nvSpPr>
        <p:spPr bwMode="auto">
          <a:xfrm flipV="1">
            <a:off x="9687983" y="3568700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" name="Line 159"/>
          <p:cNvSpPr>
            <a:spLocks noChangeShapeType="1"/>
          </p:cNvSpPr>
          <p:nvPr/>
        </p:nvSpPr>
        <p:spPr bwMode="auto">
          <a:xfrm flipV="1">
            <a:off x="10251016" y="3568700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" name="Line 160"/>
          <p:cNvSpPr>
            <a:spLocks noChangeShapeType="1"/>
          </p:cNvSpPr>
          <p:nvPr/>
        </p:nvSpPr>
        <p:spPr bwMode="auto">
          <a:xfrm flipV="1">
            <a:off x="10780183" y="3559175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" name="Oval 161"/>
          <p:cNvSpPr>
            <a:spLocks noChangeArrowheads="1"/>
          </p:cNvSpPr>
          <p:nvPr/>
        </p:nvSpPr>
        <p:spPr bwMode="auto">
          <a:xfrm>
            <a:off x="9632950" y="3530600"/>
            <a:ext cx="118533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25" name="Oval 162"/>
          <p:cNvSpPr>
            <a:spLocks noChangeArrowheads="1"/>
          </p:cNvSpPr>
          <p:nvPr/>
        </p:nvSpPr>
        <p:spPr bwMode="auto">
          <a:xfrm>
            <a:off x="9632950" y="3914775"/>
            <a:ext cx="118533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26" name="Oval 163"/>
          <p:cNvSpPr>
            <a:spLocks noChangeArrowheads="1"/>
          </p:cNvSpPr>
          <p:nvPr/>
        </p:nvSpPr>
        <p:spPr bwMode="auto">
          <a:xfrm>
            <a:off x="9624483" y="4340225"/>
            <a:ext cx="118533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27" name="Oval 164"/>
          <p:cNvSpPr>
            <a:spLocks noChangeArrowheads="1"/>
          </p:cNvSpPr>
          <p:nvPr/>
        </p:nvSpPr>
        <p:spPr bwMode="auto">
          <a:xfrm>
            <a:off x="10200216" y="3530600"/>
            <a:ext cx="118533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28" name="Oval 165"/>
          <p:cNvSpPr>
            <a:spLocks noChangeArrowheads="1"/>
          </p:cNvSpPr>
          <p:nvPr/>
        </p:nvSpPr>
        <p:spPr bwMode="auto">
          <a:xfrm>
            <a:off x="10200216" y="3914775"/>
            <a:ext cx="118533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29" name="Oval 166"/>
          <p:cNvSpPr>
            <a:spLocks noChangeArrowheads="1"/>
          </p:cNvSpPr>
          <p:nvPr/>
        </p:nvSpPr>
        <p:spPr bwMode="auto">
          <a:xfrm>
            <a:off x="10191750" y="4340225"/>
            <a:ext cx="118533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30" name="Oval 167"/>
          <p:cNvSpPr>
            <a:spLocks noChangeArrowheads="1"/>
          </p:cNvSpPr>
          <p:nvPr/>
        </p:nvSpPr>
        <p:spPr bwMode="auto">
          <a:xfrm>
            <a:off x="10720916" y="3530600"/>
            <a:ext cx="118533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31" name="Oval 168"/>
          <p:cNvSpPr>
            <a:spLocks noChangeArrowheads="1"/>
          </p:cNvSpPr>
          <p:nvPr/>
        </p:nvSpPr>
        <p:spPr bwMode="auto">
          <a:xfrm>
            <a:off x="10720916" y="3914775"/>
            <a:ext cx="118533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32" name="Oval 169"/>
          <p:cNvSpPr>
            <a:spLocks noChangeArrowheads="1"/>
          </p:cNvSpPr>
          <p:nvPr/>
        </p:nvSpPr>
        <p:spPr bwMode="auto">
          <a:xfrm>
            <a:off x="10712450" y="4340225"/>
            <a:ext cx="118533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33" name="Text Box 170"/>
          <p:cNvSpPr txBox="1">
            <a:spLocks noChangeArrowheads="1"/>
          </p:cNvSpPr>
          <p:nvPr/>
        </p:nvSpPr>
        <p:spPr bwMode="auto">
          <a:xfrm>
            <a:off x="7918450" y="4818063"/>
            <a:ext cx="10695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1800"/>
              <a:t>crossbar</a:t>
            </a:r>
          </a:p>
        </p:txBody>
      </p:sp>
      <p:sp>
        <p:nvSpPr>
          <p:cNvPr id="134" name="Freeform 171"/>
          <p:cNvSpPr>
            <a:spLocks/>
          </p:cNvSpPr>
          <p:nvPr/>
        </p:nvSpPr>
        <p:spPr bwMode="auto">
          <a:xfrm>
            <a:off x="840317" y="3554413"/>
            <a:ext cx="3731684" cy="412750"/>
          </a:xfrm>
          <a:custGeom>
            <a:avLst/>
            <a:gdLst>
              <a:gd name="T0" fmla="*/ 0 w 1763"/>
              <a:gd name="T1" fmla="*/ 0 h 260"/>
              <a:gd name="T2" fmla="*/ 2147483647 w 1763"/>
              <a:gd name="T3" fmla="*/ 0 h 260"/>
              <a:gd name="T4" fmla="*/ 2147483647 w 1763"/>
              <a:gd name="T5" fmla="*/ 2147483647 h 260"/>
              <a:gd name="T6" fmla="*/ 2147483647 w 1763"/>
              <a:gd name="T7" fmla="*/ 2147483647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1763"/>
              <a:gd name="T13" fmla="*/ 0 h 260"/>
              <a:gd name="T14" fmla="*/ 1763 w 1763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3" h="260">
                <a:moveTo>
                  <a:pt x="0" y="0"/>
                </a:moveTo>
                <a:lnTo>
                  <a:pt x="689" y="0"/>
                </a:lnTo>
                <a:lnTo>
                  <a:pt x="1054" y="260"/>
                </a:lnTo>
                <a:lnTo>
                  <a:pt x="1763" y="26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5" name="Freeform 172"/>
          <p:cNvSpPr>
            <a:spLocks/>
          </p:cNvSpPr>
          <p:nvPr/>
        </p:nvSpPr>
        <p:spPr bwMode="auto">
          <a:xfrm>
            <a:off x="4908549" y="3524250"/>
            <a:ext cx="2675467" cy="400050"/>
          </a:xfrm>
          <a:custGeom>
            <a:avLst/>
            <a:gdLst>
              <a:gd name="T0" fmla="*/ 0 w 1264"/>
              <a:gd name="T1" fmla="*/ 2147483647 h 252"/>
              <a:gd name="T2" fmla="*/ 2147483647 w 1264"/>
              <a:gd name="T3" fmla="*/ 0 h 252"/>
              <a:gd name="T4" fmla="*/ 2147483647 w 1264"/>
              <a:gd name="T5" fmla="*/ 2147483647 h 252"/>
              <a:gd name="T6" fmla="*/ 2147483647 w 1264"/>
              <a:gd name="T7" fmla="*/ 2147483647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264"/>
              <a:gd name="T13" fmla="*/ 0 h 252"/>
              <a:gd name="T14" fmla="*/ 1264 w 126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6" name="Freeform 173"/>
          <p:cNvSpPr>
            <a:spLocks/>
          </p:cNvSpPr>
          <p:nvPr/>
        </p:nvSpPr>
        <p:spPr bwMode="auto">
          <a:xfrm>
            <a:off x="8104716" y="3514725"/>
            <a:ext cx="2057400" cy="2014538"/>
          </a:xfrm>
          <a:custGeom>
            <a:avLst/>
            <a:gdLst>
              <a:gd name="T0" fmla="*/ 0 w 972"/>
              <a:gd name="T1" fmla="*/ 2147483647 h 1266"/>
              <a:gd name="T2" fmla="*/ 2147483647 w 972"/>
              <a:gd name="T3" fmla="*/ 0 h 1266"/>
              <a:gd name="T4" fmla="*/ 2147483647 w 972"/>
              <a:gd name="T5" fmla="*/ 2147483647 h 1266"/>
              <a:gd name="T6" fmla="*/ 0 60000 65536"/>
              <a:gd name="T7" fmla="*/ 0 60000 65536"/>
              <a:gd name="T8" fmla="*/ 0 60000 65536"/>
              <a:gd name="T9" fmla="*/ 0 w 972"/>
              <a:gd name="T10" fmla="*/ 0 h 1266"/>
              <a:gd name="T11" fmla="*/ 972 w 972"/>
              <a:gd name="T12" fmla="*/ 1266 h 1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1266">
                <a:moveTo>
                  <a:pt x="0" y="3"/>
                </a:moveTo>
                <a:lnTo>
                  <a:pt x="969" y="0"/>
                </a:lnTo>
                <a:lnTo>
                  <a:pt x="972" y="126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9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1" grpId="0"/>
      <p:bldP spid="42" grpId="0"/>
      <p:bldP spid="61" grpId="0" animBg="1"/>
      <p:bldP spid="80" grpId="0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/>
      <p:bldP spid="134" grpId="0" animBg="1"/>
      <p:bldP spid="135" grpId="0" animBg="1"/>
      <p:bldP spid="1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7772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Virtual and Datagram networks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Study of Router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IP protocol and addressing in the Internet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Routing algorithms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Broadcast and Multicast Routing</a:t>
            </a:r>
          </a:p>
        </p:txBody>
      </p:sp>
    </p:spTree>
    <p:extLst>
      <p:ext uri="{BB962C8B-B14F-4D97-AF65-F5344CB8AC3E}">
        <p14:creationId xmlns:p14="http://schemas.microsoft.com/office/powerpoint/2010/main" val="9890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via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 algn="just"/>
            <a:r>
              <a:rPr lang="en-IN" dirty="0"/>
              <a:t>Like traditional computers, with switching between input and output ports being done </a:t>
            </a:r>
            <a:r>
              <a:rPr lang="en-IN" dirty="0">
                <a:solidFill>
                  <a:srgbClr val="C00000"/>
                </a:solidFill>
              </a:rPr>
              <a:t>under direct control of the CPU </a:t>
            </a:r>
            <a:r>
              <a:rPr lang="en-IN" dirty="0"/>
              <a:t>(routing processor). </a:t>
            </a:r>
            <a:endParaRPr lang="en-GB" dirty="0"/>
          </a:p>
          <a:p>
            <a:pPr lvl="0" algn="just"/>
            <a:r>
              <a:rPr lang="en-IN" dirty="0"/>
              <a:t>Packet via routing processor copied from the input port into processor memory. </a:t>
            </a:r>
          </a:p>
          <a:p>
            <a:r>
              <a:rPr lang="en-IN" dirty="0"/>
              <a:t>Routing processor extracted the destination address from the header, from forwarding table, and copied the packet to the output port’s buffers.</a:t>
            </a:r>
            <a:endParaRPr lang="en-GB" dirty="0"/>
          </a:p>
          <a:p>
            <a:pPr marL="0" lvl="0" indent="0" algn="just">
              <a:buNone/>
            </a:pPr>
            <a:endParaRPr lang="en-GB" dirty="0"/>
          </a:p>
          <a:p>
            <a:endParaRPr lang="en-US" dirty="0"/>
          </a:p>
        </p:txBody>
      </p:sp>
      <p:grpSp>
        <p:nvGrpSpPr>
          <p:cNvPr id="36" name="Group 42"/>
          <p:cNvGrpSpPr>
            <a:grpSpLocks/>
          </p:cNvGrpSpPr>
          <p:nvPr/>
        </p:nvGrpSpPr>
        <p:grpSpPr bwMode="auto">
          <a:xfrm>
            <a:off x="2438401" y="1295401"/>
            <a:ext cx="8381999" cy="1790700"/>
            <a:chOff x="983" y="2540"/>
            <a:chExt cx="3960" cy="1128"/>
          </a:xfrm>
        </p:grpSpPr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983" y="2542"/>
              <a:ext cx="766" cy="70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8" name="Text Box 31"/>
            <p:cNvSpPr txBox="1">
              <a:spLocks noChangeArrowheads="1"/>
            </p:cNvSpPr>
            <p:nvPr/>
          </p:nvSpPr>
          <p:spPr bwMode="auto">
            <a:xfrm>
              <a:off x="1077" y="2557"/>
              <a:ext cx="536" cy="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input</a:t>
              </a:r>
            </a:p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port</a:t>
              </a:r>
            </a:p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(e.g.,</a:t>
              </a:r>
            </a:p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Ethernet)</a:t>
              </a:r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2401" y="2773"/>
              <a:ext cx="481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memory</a:t>
              </a: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2072" y="2542"/>
              <a:ext cx="1173" cy="6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3557" y="2540"/>
              <a:ext cx="766" cy="70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3651" y="2555"/>
              <a:ext cx="536" cy="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output</a:t>
              </a:r>
            </a:p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port</a:t>
              </a:r>
            </a:p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(e.g.,</a:t>
              </a:r>
            </a:p>
            <a:p>
              <a:pPr marL="0" marR="0" lvl="0" indent="0" algn="ctr" defTabSz="91440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Ethernet)</a:t>
              </a: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>
              <a:off x="983" y="3561"/>
              <a:ext cx="333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1370" y="3252"/>
              <a:ext cx="0" cy="31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3939" y="3242"/>
              <a:ext cx="0" cy="316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6" name="Line 40"/>
            <p:cNvSpPr>
              <a:spLocks noChangeShapeType="1"/>
            </p:cNvSpPr>
            <p:nvPr/>
          </p:nvSpPr>
          <p:spPr bwMode="auto">
            <a:xfrm>
              <a:off x="2665" y="3240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7" name="Text Box 41"/>
            <p:cNvSpPr txBox="1">
              <a:spLocks noChangeArrowheads="1"/>
            </p:cNvSpPr>
            <p:nvPr/>
          </p:nvSpPr>
          <p:spPr bwMode="auto">
            <a:xfrm>
              <a:off x="4304" y="3435"/>
              <a:ext cx="6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system bus</a:t>
              </a:r>
            </a:p>
          </p:txBody>
        </p:sp>
      </p:grpSp>
      <p:pic>
        <p:nvPicPr>
          <p:cNvPr id="48" name="Picture 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433" y="1489076"/>
            <a:ext cx="7112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833" y="1452563"/>
            <a:ext cx="7112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861483" y="1724025"/>
            <a:ext cx="579967" cy="22225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878416" y="1733551"/>
            <a:ext cx="594784" cy="2127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356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16476 3.33333E-6 L 0.16962 0.13495 L 0.39098 0.13495 L 0.39098 0.0407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49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0.16233 -1.11111E-6 L 0.16597 0.1382 L 0.33906 0.13588 L 0.33785 0.03843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098 0.04074 L 0.408 0.04074 L 0.408 0.12847 L 0.61911 0.12361 L 0.62032 -0.00162 L 0.79098 -0.00162 " pathEditMode="relative" ptsTypes="AAAAAA">
                                      <p:cBhvr>
                                        <p:cTn id="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0" grpId="2" animBg="1"/>
      <p:bldP spid="51" grpId="0" animBg="1"/>
      <p:bldP spid="5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via Memory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IN" dirty="0"/>
              <a:t>If the memory bandwidth is such that B packets per second can be written into, or read from, then the overall forwarding throughput must be less than B/2. </a:t>
            </a:r>
            <a:endParaRPr lang="en-GB" dirty="0"/>
          </a:p>
          <a:p>
            <a:pPr lvl="0" algn="just"/>
            <a:r>
              <a:rPr lang="en-IN" dirty="0">
                <a:solidFill>
                  <a:srgbClr val="C00000"/>
                </a:solidFill>
              </a:rPr>
              <a:t>Two packets cannot be forwarded </a:t>
            </a:r>
            <a:r>
              <a:rPr lang="en-IN" dirty="0"/>
              <a:t>at the </a:t>
            </a:r>
            <a:r>
              <a:rPr lang="en-IN" dirty="0">
                <a:solidFill>
                  <a:srgbClr val="C00000"/>
                </a:solidFill>
              </a:rPr>
              <a:t>same time</a:t>
            </a:r>
            <a:r>
              <a:rPr lang="en-IN" dirty="0"/>
              <a:t>, even if they have different destination ports. </a:t>
            </a:r>
          </a:p>
          <a:p>
            <a:pPr lvl="0" algn="just"/>
            <a:r>
              <a:rPr lang="en-IN" dirty="0"/>
              <a:t>Only </a:t>
            </a:r>
            <a:r>
              <a:rPr lang="en-IN" dirty="0">
                <a:solidFill>
                  <a:srgbClr val="C00000"/>
                </a:solidFill>
              </a:rPr>
              <a:t>one memory read/write </a:t>
            </a:r>
            <a:r>
              <a:rPr lang="en-IN" dirty="0"/>
              <a:t>over the shared system bus can be done at a time.</a:t>
            </a:r>
            <a:endParaRPr lang="en-GB" dirty="0"/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188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via bus</a:t>
            </a:r>
          </a:p>
        </p:txBody>
      </p:sp>
      <p:sp>
        <p:nvSpPr>
          <p:cNvPr id="43" name="Content Placeholder 4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IN" dirty="0"/>
              <a:t>An input port transfers a packet to the output port over a shared bus, without intervention by the routing processor. </a:t>
            </a:r>
            <a:endParaRPr lang="en-GB" dirty="0"/>
          </a:p>
          <a:p>
            <a:pPr lvl="0" algn="just"/>
            <a:r>
              <a:rPr lang="en-IN" dirty="0"/>
              <a:t>The packet is received by all output ports, but only the port that matches the label will keep the packet. </a:t>
            </a:r>
            <a:endParaRPr lang="en-GB" dirty="0"/>
          </a:p>
          <a:p>
            <a:pPr lvl="0" algn="just"/>
            <a:r>
              <a:rPr lang="en-IN" dirty="0"/>
              <a:t>The label is then removed at the output port, and only used within the switch to cross the bus. </a:t>
            </a:r>
            <a:endParaRPr lang="en-GB" dirty="0"/>
          </a:p>
          <a:p>
            <a:pPr lvl="0" algn="just"/>
            <a:r>
              <a:rPr lang="en-IN" dirty="0"/>
              <a:t>Switching speed of the router is limited to the bus speed.</a:t>
            </a:r>
            <a:endParaRPr lang="en-GB" dirty="0"/>
          </a:p>
          <a:p>
            <a:endParaRPr lang="en-US" dirty="0"/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4940301" y="4289878"/>
            <a:ext cx="1187449" cy="215900"/>
            <a:chOff x="876" y="2800"/>
            <a:chExt cx="642" cy="175"/>
          </a:xfrm>
        </p:grpSpPr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4938183" y="4685166"/>
            <a:ext cx="1187451" cy="215900"/>
            <a:chOff x="876" y="2800"/>
            <a:chExt cx="642" cy="175"/>
          </a:xfrm>
        </p:grpSpPr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931834" y="5112203"/>
            <a:ext cx="1187449" cy="215900"/>
            <a:chOff x="876" y="2800"/>
            <a:chExt cx="642" cy="175"/>
          </a:xfrm>
        </p:grpSpPr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21" name="Line 2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2" name="Line 26"/>
          <p:cNvSpPr>
            <a:spLocks noChangeShapeType="1"/>
          </p:cNvSpPr>
          <p:nvPr/>
        </p:nvSpPr>
        <p:spPr bwMode="auto">
          <a:xfrm>
            <a:off x="6142567" y="4293053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3" name="Group 27"/>
          <p:cNvGrpSpPr>
            <a:grpSpLocks/>
          </p:cNvGrpSpPr>
          <p:nvPr/>
        </p:nvGrpSpPr>
        <p:grpSpPr bwMode="auto">
          <a:xfrm>
            <a:off x="6214534" y="4277178"/>
            <a:ext cx="1187449" cy="215900"/>
            <a:chOff x="455" y="3463"/>
            <a:chExt cx="561" cy="136"/>
          </a:xfrm>
        </p:grpSpPr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28" name="Line 32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9" name="Group 33"/>
          <p:cNvGrpSpPr>
            <a:grpSpLocks/>
          </p:cNvGrpSpPr>
          <p:nvPr/>
        </p:nvGrpSpPr>
        <p:grpSpPr bwMode="auto">
          <a:xfrm>
            <a:off x="6220883" y="4669291"/>
            <a:ext cx="1187451" cy="215900"/>
            <a:chOff x="455" y="3463"/>
            <a:chExt cx="561" cy="136"/>
          </a:xfrm>
        </p:grpSpPr>
        <p:sp>
          <p:nvSpPr>
            <p:cNvPr id="30" name="Rectangle 34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31" name="Rectangle 35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32" name="Rectangle 36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33" name="Rectangle 37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5" name="Group 39"/>
          <p:cNvGrpSpPr>
            <a:grpSpLocks/>
          </p:cNvGrpSpPr>
          <p:nvPr/>
        </p:nvGrpSpPr>
        <p:grpSpPr bwMode="auto">
          <a:xfrm>
            <a:off x="6214534" y="5096328"/>
            <a:ext cx="1187449" cy="215900"/>
            <a:chOff x="455" y="3463"/>
            <a:chExt cx="561" cy="136"/>
          </a:xfrm>
        </p:grpSpPr>
        <p:sp>
          <p:nvSpPr>
            <p:cNvPr id="36" name="Rectangle 40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37" name="Rectangle 41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38" name="Rectangle 42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39" name="Rectangle 43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5791201" y="5532891"/>
            <a:ext cx="6815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charset="0"/>
              </a:rPr>
              <a:t>bus</a:t>
            </a:r>
          </a:p>
        </p:txBody>
      </p:sp>
      <p:sp>
        <p:nvSpPr>
          <p:cNvPr id="42" name="Freeform 46"/>
          <p:cNvSpPr>
            <a:spLocks/>
          </p:cNvSpPr>
          <p:nvPr/>
        </p:nvSpPr>
        <p:spPr bwMode="auto">
          <a:xfrm>
            <a:off x="4931833" y="4318453"/>
            <a:ext cx="2675467" cy="400050"/>
          </a:xfrm>
          <a:custGeom>
            <a:avLst/>
            <a:gdLst>
              <a:gd name="T0" fmla="*/ 0 w 1264"/>
              <a:gd name="T1" fmla="*/ 2147483646 h 252"/>
              <a:gd name="T2" fmla="*/ 2147483646 w 1264"/>
              <a:gd name="T3" fmla="*/ 0 h 252"/>
              <a:gd name="T4" fmla="*/ 2147483646 w 1264"/>
              <a:gd name="T5" fmla="*/ 2147483646 h 252"/>
              <a:gd name="T6" fmla="*/ 2147483646 w 1264"/>
              <a:gd name="T7" fmla="*/ 2147483646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264"/>
              <a:gd name="T13" fmla="*/ 0 h 252"/>
              <a:gd name="T14" fmla="*/ 1264 w 126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7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1" grpId="0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Switching via an interconnection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Crossbar switch consists 2N buses.</a:t>
            </a:r>
          </a:p>
          <a:p>
            <a:r>
              <a:rPr lang="en-US" dirty="0"/>
              <a:t>N input ports to N output ports.</a:t>
            </a:r>
            <a:endParaRPr lang="en-IN" dirty="0"/>
          </a:p>
          <a:p>
            <a:pPr lvl="0" algn="just"/>
            <a:r>
              <a:rPr lang="en-IN" dirty="0"/>
              <a:t>It overcomes the bandwidth limitation of shared bus; used to interconnect processors in a multiprocessor computer architecture. </a:t>
            </a:r>
            <a:endParaRPr lang="en-GB" dirty="0"/>
          </a:p>
          <a:p>
            <a:pPr lvl="0" algn="just"/>
            <a:r>
              <a:rPr lang="en-IN" dirty="0"/>
              <a:t>Cross-point connection can be opened or closed at any time by the switch fabric controller.</a:t>
            </a:r>
            <a:endParaRPr lang="en-GB" dirty="0"/>
          </a:p>
          <a:p>
            <a:pPr lvl="0" algn="just"/>
            <a:r>
              <a:rPr lang="en-IN" dirty="0"/>
              <a:t>Crossbar networks are capable of forwarding multiple packets in parallel. </a:t>
            </a:r>
            <a:endParaRPr lang="en-GB" dirty="0"/>
          </a:p>
          <a:p>
            <a:endParaRPr lang="en-US" dirty="0"/>
          </a:p>
        </p:txBody>
      </p:sp>
      <p:grpSp>
        <p:nvGrpSpPr>
          <p:cNvPr id="60" name="Group 58"/>
          <p:cNvGrpSpPr>
            <a:grpSpLocks/>
          </p:cNvGrpSpPr>
          <p:nvPr/>
        </p:nvGrpSpPr>
        <p:grpSpPr bwMode="auto">
          <a:xfrm>
            <a:off x="4323967" y="4082144"/>
            <a:ext cx="2817284" cy="2066925"/>
            <a:chOff x="3900" y="2763"/>
            <a:chExt cx="1331" cy="1302"/>
          </a:xfrm>
        </p:grpSpPr>
        <p:grpSp>
          <p:nvGrpSpPr>
            <p:cNvPr id="61" name="Group 4"/>
            <p:cNvGrpSpPr>
              <a:grpSpLocks/>
            </p:cNvGrpSpPr>
            <p:nvPr/>
          </p:nvGrpSpPr>
          <p:grpSpPr bwMode="auto">
            <a:xfrm>
              <a:off x="3933" y="2763"/>
              <a:ext cx="561" cy="136"/>
              <a:chOff x="876" y="2800"/>
              <a:chExt cx="642" cy="175"/>
            </a:xfrm>
          </p:grpSpPr>
          <p:sp>
            <p:nvSpPr>
              <p:cNvPr id="110" name="Rectangle 5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1" name="Rectangle 6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2" name="Rectangle 7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3" name="Rectangle 8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4" name="Line 9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62" name="Group 10"/>
            <p:cNvGrpSpPr>
              <a:grpSpLocks/>
            </p:cNvGrpSpPr>
            <p:nvPr/>
          </p:nvGrpSpPr>
          <p:grpSpPr bwMode="auto">
            <a:xfrm>
              <a:off x="3918" y="3012"/>
              <a:ext cx="561" cy="136"/>
              <a:chOff x="876" y="2800"/>
              <a:chExt cx="642" cy="175"/>
            </a:xfrm>
          </p:grpSpPr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6" name="Rectangle 12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7" name="Rectangle 13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8" name="Rectangle 14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63" name="Group 16"/>
            <p:cNvGrpSpPr>
              <a:grpSpLocks/>
            </p:cNvGrpSpPr>
            <p:nvPr/>
          </p:nvGrpSpPr>
          <p:grpSpPr bwMode="auto">
            <a:xfrm>
              <a:off x="3915" y="3281"/>
              <a:ext cx="561" cy="136"/>
              <a:chOff x="876" y="2800"/>
              <a:chExt cx="642" cy="175"/>
            </a:xfrm>
          </p:grpSpPr>
          <p:sp>
            <p:nvSpPr>
              <p:cNvPr id="100" name="Rectangle 17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1" name="Rectangle 18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2" name="Rectangle 19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3" name="Rectangle 20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04" name="Line 21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64" name="Group 22"/>
            <p:cNvGrpSpPr>
              <a:grpSpLocks/>
            </p:cNvGrpSpPr>
            <p:nvPr/>
          </p:nvGrpSpPr>
          <p:grpSpPr bwMode="auto">
            <a:xfrm rot="5400000">
              <a:off x="4623" y="3405"/>
              <a:ext cx="564" cy="652"/>
              <a:chOff x="2954" y="2776"/>
              <a:chExt cx="564" cy="652"/>
            </a:xfrm>
          </p:grpSpPr>
          <p:grpSp>
            <p:nvGrpSpPr>
              <p:cNvPr id="82" name="Group 81"/>
              <p:cNvGrpSpPr>
                <a:grpSpLocks/>
              </p:cNvGrpSpPr>
              <p:nvPr/>
            </p:nvGrpSpPr>
            <p:grpSpPr bwMode="auto">
              <a:xfrm>
                <a:off x="2954" y="2776"/>
                <a:ext cx="561" cy="136"/>
                <a:chOff x="455" y="3463"/>
                <a:chExt cx="561" cy="136"/>
              </a:xfrm>
            </p:grpSpPr>
            <p:sp>
              <p:nvSpPr>
                <p:cNvPr id="95" name="Rectangle 24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6" name="Rectangle 25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7" name="Rectangle 26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8" name="Rectangle 27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9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83" name="Group 29"/>
              <p:cNvGrpSpPr>
                <a:grpSpLocks/>
              </p:cNvGrpSpPr>
              <p:nvPr/>
            </p:nvGrpSpPr>
            <p:grpSpPr bwMode="auto">
              <a:xfrm>
                <a:off x="2957" y="3023"/>
                <a:ext cx="561" cy="136"/>
                <a:chOff x="455" y="3463"/>
                <a:chExt cx="561" cy="136"/>
              </a:xfrm>
            </p:grpSpPr>
            <p:sp>
              <p:nvSpPr>
                <p:cNvPr id="90" name="Rectangle 30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1" name="Rectangle 31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2" name="Rectangle 32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3" name="Rectangle 33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94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84" name="Group 35"/>
              <p:cNvGrpSpPr>
                <a:grpSpLocks/>
              </p:cNvGrpSpPr>
              <p:nvPr/>
            </p:nvGrpSpPr>
            <p:grpSpPr bwMode="auto">
              <a:xfrm>
                <a:off x="2954" y="3292"/>
                <a:ext cx="561" cy="136"/>
                <a:chOff x="455" y="3463"/>
                <a:chExt cx="561" cy="136"/>
              </a:xfrm>
            </p:grpSpPr>
            <p:sp>
              <p:nvSpPr>
                <p:cNvPr id="85" name="Rectangle 36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86" name="Rectangle 37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87" name="Rectangle 38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3333CC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88" name="Rectangle 39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89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</p:grpSp>
        <p:sp>
          <p:nvSpPr>
            <p:cNvPr id="65" name="Line 41"/>
            <p:cNvSpPr>
              <a:spLocks noChangeShapeType="1"/>
            </p:cNvSpPr>
            <p:nvPr/>
          </p:nvSpPr>
          <p:spPr bwMode="auto">
            <a:xfrm>
              <a:off x="4494" y="2830"/>
              <a:ext cx="67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6" name="Line 42"/>
            <p:cNvSpPr>
              <a:spLocks noChangeShapeType="1"/>
            </p:cNvSpPr>
            <p:nvPr/>
          </p:nvSpPr>
          <p:spPr bwMode="auto">
            <a:xfrm flipV="1">
              <a:off x="4470" y="3074"/>
              <a:ext cx="700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7" name="Line 43"/>
            <p:cNvSpPr>
              <a:spLocks noChangeShapeType="1"/>
            </p:cNvSpPr>
            <p:nvPr/>
          </p:nvSpPr>
          <p:spPr bwMode="auto">
            <a:xfrm>
              <a:off x="4470" y="3346"/>
              <a:ext cx="6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8" name="Line 44"/>
            <p:cNvSpPr>
              <a:spLocks noChangeShapeType="1"/>
            </p:cNvSpPr>
            <p:nvPr/>
          </p:nvSpPr>
          <p:spPr bwMode="auto">
            <a:xfrm flipV="1">
              <a:off x="4648" y="2830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9" name="Line 45"/>
            <p:cNvSpPr>
              <a:spLocks noChangeShapeType="1"/>
            </p:cNvSpPr>
            <p:nvPr/>
          </p:nvSpPr>
          <p:spPr bwMode="auto">
            <a:xfrm flipV="1">
              <a:off x="4914" y="2830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0" name="Line 46"/>
            <p:cNvSpPr>
              <a:spLocks noChangeShapeType="1"/>
            </p:cNvSpPr>
            <p:nvPr/>
          </p:nvSpPr>
          <p:spPr bwMode="auto">
            <a:xfrm flipV="1">
              <a:off x="5164" y="2824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1" name="Oval 47"/>
            <p:cNvSpPr>
              <a:spLocks noChangeArrowheads="1"/>
            </p:cNvSpPr>
            <p:nvPr/>
          </p:nvSpPr>
          <p:spPr bwMode="auto">
            <a:xfrm>
              <a:off x="4622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2" name="Oval 48"/>
            <p:cNvSpPr>
              <a:spLocks noChangeArrowheads="1"/>
            </p:cNvSpPr>
            <p:nvPr/>
          </p:nvSpPr>
          <p:spPr bwMode="auto">
            <a:xfrm>
              <a:off x="4622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4618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4" name="Oval 50"/>
            <p:cNvSpPr>
              <a:spLocks noChangeArrowheads="1"/>
            </p:cNvSpPr>
            <p:nvPr/>
          </p:nvSpPr>
          <p:spPr bwMode="auto">
            <a:xfrm>
              <a:off x="4890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5" name="Oval 51"/>
            <p:cNvSpPr>
              <a:spLocks noChangeArrowheads="1"/>
            </p:cNvSpPr>
            <p:nvPr/>
          </p:nvSpPr>
          <p:spPr bwMode="auto">
            <a:xfrm>
              <a:off x="4890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6" name="Oval 52"/>
            <p:cNvSpPr>
              <a:spLocks noChangeArrowheads="1"/>
            </p:cNvSpPr>
            <p:nvPr/>
          </p:nvSpPr>
          <p:spPr bwMode="auto">
            <a:xfrm>
              <a:off x="4886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7" name="Oval 53"/>
            <p:cNvSpPr>
              <a:spLocks noChangeArrowheads="1"/>
            </p:cNvSpPr>
            <p:nvPr/>
          </p:nvSpPr>
          <p:spPr bwMode="auto">
            <a:xfrm>
              <a:off x="5136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8" name="Oval 54"/>
            <p:cNvSpPr>
              <a:spLocks noChangeArrowheads="1"/>
            </p:cNvSpPr>
            <p:nvPr/>
          </p:nvSpPr>
          <p:spPr bwMode="auto">
            <a:xfrm>
              <a:off x="5136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9" name="Oval 55"/>
            <p:cNvSpPr>
              <a:spLocks noChangeArrowheads="1"/>
            </p:cNvSpPr>
            <p:nvPr/>
          </p:nvSpPr>
          <p:spPr bwMode="auto">
            <a:xfrm>
              <a:off x="5132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1" name="Freeform 57"/>
            <p:cNvSpPr>
              <a:spLocks/>
            </p:cNvSpPr>
            <p:nvPr/>
          </p:nvSpPr>
          <p:spPr bwMode="auto">
            <a:xfrm>
              <a:off x="3900" y="2796"/>
              <a:ext cx="972" cy="1269"/>
            </a:xfrm>
            <a:custGeom>
              <a:avLst/>
              <a:gdLst>
                <a:gd name="T0" fmla="*/ 0 w 972"/>
                <a:gd name="T1" fmla="*/ 3 h 1266"/>
                <a:gd name="T2" fmla="*/ 969 w 972"/>
                <a:gd name="T3" fmla="*/ 0 h 1266"/>
                <a:gd name="T4" fmla="*/ 972 w 972"/>
                <a:gd name="T5" fmla="*/ 1296 h 1266"/>
                <a:gd name="T6" fmla="*/ 0 60000 65536"/>
                <a:gd name="T7" fmla="*/ 0 60000 65536"/>
                <a:gd name="T8" fmla="*/ 0 60000 65536"/>
                <a:gd name="T9" fmla="*/ 0 w 972"/>
                <a:gd name="T10" fmla="*/ 0 h 1266"/>
                <a:gd name="T11" fmla="*/ 972 w 972"/>
                <a:gd name="T12" fmla="*/ 1266 h 12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1266">
                  <a:moveTo>
                    <a:pt x="0" y="3"/>
                  </a:moveTo>
                  <a:lnTo>
                    <a:pt x="969" y="0"/>
                  </a:lnTo>
                  <a:lnTo>
                    <a:pt x="972" y="1266"/>
                  </a:ln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78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Port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0" algn="just"/>
            <a:r>
              <a:rPr lang="en-US" dirty="0"/>
              <a:t>I</a:t>
            </a:r>
            <a:r>
              <a:rPr lang="en-IN" dirty="0"/>
              <a:t>t buffers packets received from the switching fabric and transmits these packets on the outgoing link.</a:t>
            </a:r>
          </a:p>
          <a:p>
            <a:pPr lvl="0" algn="just"/>
            <a:r>
              <a:rPr lang="en-IN" dirty="0"/>
              <a:t>Packets can be lost due to congestions, lacks of buffers.</a:t>
            </a:r>
            <a:endParaRPr lang="en-GB" dirty="0"/>
          </a:p>
          <a:p>
            <a:pPr lvl="0" algn="just"/>
            <a:r>
              <a:rPr lang="en-IN" dirty="0"/>
              <a:t>When a link is bidirectional, an output port will typically be paired with the input port for that link on the same line card.</a:t>
            </a:r>
            <a:endParaRPr lang="en-GB" dirty="0"/>
          </a:p>
          <a:p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99416" y="1257300"/>
            <a:ext cx="6091767" cy="1836738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32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696201" y="1716089"/>
            <a:ext cx="1890183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32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ahoma" charset="0"/>
              </a:rPr>
              <a:t>line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ahoma" charset="0"/>
              </a:rPr>
              <a:t>termination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949950" y="1443038"/>
            <a:ext cx="1536700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32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712883" y="2162175"/>
            <a:ext cx="2540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7490883" y="2119314"/>
            <a:ext cx="2540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9567334" y="2160589"/>
            <a:ext cx="98213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94401" y="1752601"/>
            <a:ext cx="1407583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32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ahoma" charset="0"/>
              </a:rPr>
              <a:t>link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ahoma" charset="0"/>
              </a:rPr>
              <a:t>layer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ahoma" charset="0"/>
              </a:rPr>
              <a:t>protocol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ahoma" charset="0"/>
              </a:rPr>
              <a:t>(send)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720849" y="1546226"/>
            <a:ext cx="1407584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32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ahoma" charset="0"/>
              </a:rPr>
              <a:t>switch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ahoma" charset="0"/>
              </a:rPr>
              <a:t>fabric</a:t>
            </a:r>
          </a:p>
        </p:txBody>
      </p:sp>
      <p:grpSp>
        <p:nvGrpSpPr>
          <p:cNvPr id="15" name="Group 28"/>
          <p:cNvGrpSpPr>
            <a:grpSpLocks/>
          </p:cNvGrpSpPr>
          <p:nvPr/>
        </p:nvGrpSpPr>
        <p:grpSpPr bwMode="auto">
          <a:xfrm>
            <a:off x="4002617" y="1393825"/>
            <a:ext cx="1663700" cy="1504950"/>
            <a:chOff x="3180" y="909"/>
            <a:chExt cx="786" cy="948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3180" y="909"/>
              <a:ext cx="786" cy="9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346" y="917"/>
              <a:ext cx="497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datagram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buffer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Arial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queueing</a:t>
              </a:r>
            </a:p>
          </p:txBody>
        </p: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3260" y="1299"/>
              <a:ext cx="626" cy="295"/>
              <a:chOff x="310" y="3526"/>
              <a:chExt cx="1040" cy="457"/>
            </a:xfrm>
          </p:grpSpPr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10" y="3526"/>
                <a:ext cx="1040" cy="457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32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charset="0"/>
                </a:endParaRPr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20"/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23"/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25"/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26"/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2950633" y="1033463"/>
            <a:ext cx="14816" cy="219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 flipV="1">
            <a:off x="2940050" y="2205038"/>
            <a:ext cx="12340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9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8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IN" dirty="0"/>
              <a:t>The routing processor executes the routing protocols, maintains routing tables and attached link state information and computes the forwarding table for the router. </a:t>
            </a:r>
            <a:endParaRPr lang="en-GB" dirty="0"/>
          </a:p>
          <a:p>
            <a:pPr lvl="0" algn="just"/>
            <a:r>
              <a:rPr lang="en-IN" dirty="0"/>
              <a:t>It also performs the network management functions.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6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85919-7EE0-C2BE-7EE7-7A6391D8D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2273300" y="1487487"/>
            <a:ext cx="8712200" cy="4076700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184400" y="1562100"/>
            <a:ext cx="8712200" cy="40767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grpSp>
        <p:nvGrpSpPr>
          <p:cNvPr id="38" name="Group 6"/>
          <p:cNvGrpSpPr>
            <a:grpSpLocks/>
          </p:cNvGrpSpPr>
          <p:nvPr/>
        </p:nvGrpSpPr>
        <p:grpSpPr bwMode="auto">
          <a:xfrm>
            <a:off x="5029569" y="3186112"/>
            <a:ext cx="1667563" cy="1214438"/>
            <a:chOff x="3996" y="2883"/>
            <a:chExt cx="609" cy="765"/>
          </a:xfrm>
        </p:grpSpPr>
        <p:sp>
          <p:nvSpPr>
            <p:cNvPr id="39" name="Rectangle 7"/>
            <p:cNvSpPr>
              <a:spLocks noChangeArrowheads="1"/>
            </p:cNvSpPr>
            <p:nvPr/>
          </p:nvSpPr>
          <p:spPr bwMode="auto">
            <a:xfrm>
              <a:off x="4023" y="2883"/>
              <a:ext cx="582" cy="738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0" name="Rectangle 8"/>
            <p:cNvSpPr>
              <a:spLocks noChangeArrowheads="1"/>
            </p:cNvSpPr>
            <p:nvPr/>
          </p:nvSpPr>
          <p:spPr bwMode="auto">
            <a:xfrm>
              <a:off x="3996" y="2910"/>
              <a:ext cx="582" cy="73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1" name="Text Box 9"/>
            <p:cNvSpPr txBox="1">
              <a:spLocks noChangeArrowheads="1"/>
            </p:cNvSpPr>
            <p:nvPr/>
          </p:nvSpPr>
          <p:spPr bwMode="auto">
            <a:xfrm>
              <a:off x="4066" y="3071"/>
              <a:ext cx="46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forwarding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table</a:t>
              </a:r>
            </a:p>
          </p:txBody>
        </p:sp>
        <p:sp>
          <p:nvSpPr>
            <p:cNvPr id="42" name="Line 10"/>
            <p:cNvSpPr>
              <a:spLocks noChangeShapeType="1"/>
            </p:cNvSpPr>
            <p:nvPr/>
          </p:nvSpPr>
          <p:spPr bwMode="auto">
            <a:xfrm>
              <a:off x="4065" y="2994"/>
              <a:ext cx="4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3" name="Line 11"/>
            <p:cNvSpPr>
              <a:spLocks noChangeShapeType="1"/>
            </p:cNvSpPr>
            <p:nvPr/>
          </p:nvSpPr>
          <p:spPr bwMode="auto">
            <a:xfrm>
              <a:off x="4071" y="3048"/>
              <a:ext cx="4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4" name="Line 12"/>
            <p:cNvSpPr>
              <a:spLocks noChangeShapeType="1"/>
            </p:cNvSpPr>
            <p:nvPr/>
          </p:nvSpPr>
          <p:spPr bwMode="auto">
            <a:xfrm>
              <a:off x="4074" y="3102"/>
              <a:ext cx="4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4065" y="3477"/>
              <a:ext cx="4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6" name="Line 14"/>
            <p:cNvSpPr>
              <a:spLocks noChangeShapeType="1"/>
            </p:cNvSpPr>
            <p:nvPr/>
          </p:nvSpPr>
          <p:spPr bwMode="auto">
            <a:xfrm>
              <a:off x="4068" y="3528"/>
              <a:ext cx="4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47" name="Line 15"/>
            <p:cNvSpPr>
              <a:spLocks noChangeShapeType="1"/>
            </p:cNvSpPr>
            <p:nvPr/>
          </p:nvSpPr>
          <p:spPr bwMode="auto">
            <a:xfrm>
              <a:off x="4071" y="3579"/>
              <a:ext cx="4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48" name="Line 17"/>
          <p:cNvSpPr>
            <a:spLocks noChangeShapeType="1"/>
          </p:cNvSpPr>
          <p:nvPr/>
        </p:nvSpPr>
        <p:spPr bwMode="auto">
          <a:xfrm flipV="1">
            <a:off x="2171701" y="5116513"/>
            <a:ext cx="8674100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 flipV="1">
            <a:off x="2209801" y="4592638"/>
            <a:ext cx="8699500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50" name="Rectangle 20"/>
          <p:cNvSpPr>
            <a:spLocks noChangeArrowheads="1"/>
          </p:cNvSpPr>
          <p:nvPr/>
        </p:nvSpPr>
        <p:spPr bwMode="auto">
          <a:xfrm>
            <a:off x="2552700" y="2373312"/>
            <a:ext cx="2413000" cy="8191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1" name="Rectangle 21"/>
          <p:cNvSpPr>
            <a:spLocks noChangeArrowheads="1"/>
          </p:cNvSpPr>
          <p:nvPr/>
        </p:nvSpPr>
        <p:spPr bwMode="auto">
          <a:xfrm>
            <a:off x="2463800" y="2439987"/>
            <a:ext cx="2413000" cy="8191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2448984" y="2420938"/>
            <a:ext cx="187743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charset="0"/>
                <a:ea typeface="ＭＳ Ｐゴシック" charset="-128"/>
              </a:rPr>
              <a:t>routing protocols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path selection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RIP, OSPF, BGP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53" name="Freeform 23"/>
          <p:cNvSpPr>
            <a:spLocks/>
          </p:cNvSpPr>
          <p:nvPr/>
        </p:nvSpPr>
        <p:spPr bwMode="auto">
          <a:xfrm>
            <a:off x="4191000" y="3363913"/>
            <a:ext cx="838200" cy="390525"/>
          </a:xfrm>
          <a:custGeom>
            <a:avLst/>
            <a:gdLst>
              <a:gd name="T0" fmla="*/ 0 w 396"/>
              <a:gd name="T1" fmla="*/ 0 h 246"/>
              <a:gd name="T2" fmla="*/ 2147483646 w 396"/>
              <a:gd name="T3" fmla="*/ 2147483646 h 246"/>
              <a:gd name="T4" fmla="*/ 2147483646 w 396"/>
              <a:gd name="T5" fmla="*/ 2147483646 h 246"/>
              <a:gd name="T6" fmla="*/ 0 60000 65536"/>
              <a:gd name="T7" fmla="*/ 0 60000 65536"/>
              <a:gd name="T8" fmla="*/ 0 60000 65536"/>
              <a:gd name="T9" fmla="*/ 0 w 396"/>
              <a:gd name="T10" fmla="*/ 0 h 246"/>
              <a:gd name="T11" fmla="*/ 396 w 396"/>
              <a:gd name="T12" fmla="*/ 246 h 2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246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w="38100" cap="flat" cmpd="sng">
            <a:solidFill>
              <a:srgbClr val="000099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grpSp>
        <p:nvGrpSpPr>
          <p:cNvPr id="54" name="Group 24"/>
          <p:cNvGrpSpPr>
            <a:grpSpLocks/>
          </p:cNvGrpSpPr>
          <p:nvPr/>
        </p:nvGrpSpPr>
        <p:grpSpPr bwMode="auto">
          <a:xfrm>
            <a:off x="6790267" y="2282825"/>
            <a:ext cx="4000500" cy="1181100"/>
            <a:chOff x="102" y="1272"/>
            <a:chExt cx="1890" cy="744"/>
          </a:xfrm>
        </p:grpSpPr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144" y="1272"/>
              <a:ext cx="1848" cy="69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02" y="1314"/>
              <a:ext cx="1848" cy="70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116" y="1287"/>
              <a:ext cx="1370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Gill Sans MT" charset="0"/>
                  <a:ea typeface="ＭＳ Ｐゴシック" charset="-128"/>
                </a:rPr>
                <a:t>IP protocol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 addressing conventions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 datagram format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 packet handling conventions</a:t>
              </a: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58" name="Rectangle 29"/>
          <p:cNvSpPr>
            <a:spLocks noChangeArrowheads="1"/>
          </p:cNvSpPr>
          <p:nvPr/>
        </p:nvSpPr>
        <p:spPr bwMode="auto">
          <a:xfrm>
            <a:off x="6955367" y="3584575"/>
            <a:ext cx="2578100" cy="8477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" name="Rectangle 30"/>
          <p:cNvSpPr>
            <a:spLocks noChangeArrowheads="1"/>
          </p:cNvSpPr>
          <p:nvPr/>
        </p:nvSpPr>
        <p:spPr bwMode="auto">
          <a:xfrm>
            <a:off x="6866467" y="3652838"/>
            <a:ext cx="2578100" cy="84772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6883399" y="3617912"/>
            <a:ext cx="273896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charset="0"/>
                <a:ea typeface="ＭＳ Ｐゴシック" charset="-128"/>
              </a:rPr>
              <a:t>ICMP protocol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error reporting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router 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“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signaling</a:t>
            </a:r>
            <a:r>
              <a:rPr kumimoji="0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”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1" name="Line 32"/>
          <p:cNvSpPr>
            <a:spLocks noChangeShapeType="1"/>
          </p:cNvSpPr>
          <p:nvPr/>
        </p:nvSpPr>
        <p:spPr bwMode="auto">
          <a:xfrm flipV="1">
            <a:off x="2209801" y="2173288"/>
            <a:ext cx="8699500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62" name="Text Box 33"/>
          <p:cNvSpPr txBox="1">
            <a:spLocks noChangeArrowheads="1"/>
          </p:cNvSpPr>
          <p:nvPr/>
        </p:nvSpPr>
        <p:spPr bwMode="auto">
          <a:xfrm>
            <a:off x="4131733" y="1695450"/>
            <a:ext cx="2830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808080"/>
                </a:solidFill>
                <a:latin typeface="Arial" charset="0"/>
              </a:rPr>
              <a:t>transport layer: TCP, UDP</a:t>
            </a:r>
            <a:endParaRPr lang="en-US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" name="Text Box 34"/>
          <p:cNvSpPr txBox="1">
            <a:spLocks noChangeArrowheads="1"/>
          </p:cNvSpPr>
          <p:nvPr/>
        </p:nvSpPr>
        <p:spPr bwMode="auto">
          <a:xfrm>
            <a:off x="5617633" y="4667250"/>
            <a:ext cx="1095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808080"/>
                </a:solidFill>
                <a:latin typeface="Arial" charset="0"/>
              </a:rPr>
              <a:t>link layer</a:t>
            </a:r>
            <a:endParaRPr lang="en-US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4" name="Text Box 35"/>
          <p:cNvSpPr txBox="1">
            <a:spLocks noChangeArrowheads="1"/>
          </p:cNvSpPr>
          <p:nvPr/>
        </p:nvSpPr>
        <p:spPr bwMode="auto">
          <a:xfrm>
            <a:off x="5414433" y="5191125"/>
            <a:ext cx="15824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808080"/>
                </a:solidFill>
                <a:latin typeface="Arial" charset="0"/>
              </a:rPr>
              <a:t>physical layer</a:t>
            </a:r>
            <a:endParaRPr lang="en-US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5" name="Text Box 36"/>
          <p:cNvSpPr txBox="1">
            <a:spLocks noChangeArrowheads="1"/>
          </p:cNvSpPr>
          <p:nvPr/>
        </p:nvSpPr>
        <p:spPr bwMode="auto">
          <a:xfrm>
            <a:off x="832015" y="2965451"/>
            <a:ext cx="12634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charset="0"/>
              </a:rPr>
              <a:t>network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charset="0"/>
              </a:rPr>
              <a:t>layer</a:t>
            </a:r>
            <a:endParaRPr lang="en-US" altLang="en-US" sz="1800">
              <a:solidFill>
                <a:srgbClr val="CC0000"/>
              </a:solidFill>
              <a:latin typeface="Arial" charset="0"/>
            </a:endParaRPr>
          </a:p>
        </p:txBody>
      </p:sp>
      <p:sp>
        <p:nvSpPr>
          <p:cNvPr id="66" name="Line 37"/>
          <p:cNvSpPr>
            <a:spLocks noChangeShapeType="1"/>
          </p:cNvSpPr>
          <p:nvPr/>
        </p:nvSpPr>
        <p:spPr bwMode="auto">
          <a:xfrm flipV="1">
            <a:off x="1841500" y="2192337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67" name="Line 38"/>
          <p:cNvSpPr>
            <a:spLocks noChangeShapeType="1"/>
          </p:cNvSpPr>
          <p:nvPr/>
        </p:nvSpPr>
        <p:spPr bwMode="auto">
          <a:xfrm>
            <a:off x="1841500" y="3859212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926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 animBg="1"/>
      <p:bldP spid="58" grpId="0" animBg="1"/>
      <p:bldP spid="59" grpId="0" animBg="1"/>
      <p:bldP spid="60" grpId="0"/>
      <p:bldP spid="61" grpId="0" animBg="1"/>
      <p:bldP spid="62" grpId="0"/>
      <p:bldP spid="63" grpId="0"/>
      <p:bldP spid="64" grpId="0"/>
      <p:bldP spid="65" grpId="0"/>
      <p:bldP spid="66" grpId="0" animBg="1"/>
      <p:bldP spid="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Datagram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43174-4AF4-1D49-EA9C-4A98999EA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4" name="Group 55"/>
          <p:cNvGrpSpPr>
            <a:grpSpLocks/>
          </p:cNvGrpSpPr>
          <p:nvPr/>
        </p:nvGrpSpPr>
        <p:grpSpPr bwMode="auto">
          <a:xfrm>
            <a:off x="4083051" y="963613"/>
            <a:ext cx="5503333" cy="5326062"/>
            <a:chOff x="1929" y="607"/>
            <a:chExt cx="2600" cy="3355"/>
          </a:xfrm>
        </p:grpSpPr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2040" y="868"/>
              <a:ext cx="2489" cy="30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6" name="Rectangle 5"/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7" name="Text Box 6"/>
            <p:cNvSpPr txBox="1">
              <a:spLocks noChangeArrowheads="1"/>
            </p:cNvSpPr>
            <p:nvPr/>
          </p:nvSpPr>
          <p:spPr bwMode="auto">
            <a:xfrm>
              <a:off x="1993" y="973"/>
              <a:ext cx="2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ver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3591" y="1012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length</a:t>
              </a:r>
            </a:p>
          </p:txBody>
        </p:sp>
        <p:sp>
          <p:nvSpPr>
            <p:cNvPr id="69" name="Line 8"/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0" name="Line 9"/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1" name="Text Box 10"/>
            <p:cNvSpPr txBox="1">
              <a:spLocks noChangeArrowheads="1"/>
            </p:cNvSpPr>
            <p:nvPr/>
          </p:nvSpPr>
          <p:spPr bwMode="auto">
            <a:xfrm>
              <a:off x="2988" y="607"/>
              <a:ext cx="4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32 bits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2" name="Line 11"/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2770" y="2792"/>
              <a:ext cx="1023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data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(variable length,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typically a TCP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or UDP segment)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5" name="Text Box 14"/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16-bit identifier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6" name="Line 15"/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7" name="Line 16"/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8" name="Text Box 17"/>
            <p:cNvSpPr txBox="1">
              <a:spLocks noChangeArrowheads="1"/>
            </p:cNvSpPr>
            <p:nvPr/>
          </p:nvSpPr>
          <p:spPr bwMode="auto">
            <a:xfrm>
              <a:off x="3562" y="1549"/>
              <a:ext cx="60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header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 checksum</a:t>
              </a:r>
            </a:p>
          </p:txBody>
        </p:sp>
        <p:sp>
          <p:nvSpPr>
            <p:cNvPr id="79" name="Text Box 18"/>
            <p:cNvSpPr txBox="1">
              <a:spLocks noChangeArrowheads="1"/>
            </p:cNvSpPr>
            <p:nvPr/>
          </p:nvSpPr>
          <p:spPr bwMode="auto">
            <a:xfrm>
              <a:off x="2075" y="1531"/>
              <a:ext cx="41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time to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live</a:t>
              </a:r>
            </a:p>
          </p:txBody>
        </p:sp>
        <p:sp>
          <p:nvSpPr>
            <p:cNvPr id="80" name="Text Box 19"/>
            <p:cNvSpPr txBox="1">
              <a:spLocks noChangeArrowheads="1"/>
            </p:cNvSpPr>
            <p:nvPr/>
          </p:nvSpPr>
          <p:spPr bwMode="auto">
            <a:xfrm>
              <a:off x="2572" y="1959"/>
              <a:ext cx="12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32 bit source IP address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2280" y="907"/>
              <a:ext cx="36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head.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len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2" name="Text Box 32"/>
            <p:cNvSpPr txBox="1">
              <a:spLocks noChangeArrowheads="1"/>
            </p:cNvSpPr>
            <p:nvPr/>
          </p:nvSpPr>
          <p:spPr bwMode="auto">
            <a:xfrm>
              <a:off x="2716" y="901"/>
              <a:ext cx="43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type of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service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3" name="Line 33"/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4" name="Line 34"/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6" name="Text Box 38"/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flags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7" name="Line 39"/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8" name="Text Box 40"/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fragment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 offset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9" name="Line 43"/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0" name="Line 44"/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1" name="Line 45"/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2" name="Text Box 46"/>
            <p:cNvSpPr txBox="1">
              <a:spLocks noChangeArrowheads="1"/>
            </p:cNvSpPr>
            <p:nvPr/>
          </p:nvSpPr>
          <p:spPr bwMode="auto">
            <a:xfrm>
              <a:off x="2727" y="1525"/>
              <a:ext cx="36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upper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 layer</a:t>
              </a:r>
            </a:p>
          </p:txBody>
        </p:sp>
        <p:sp>
          <p:nvSpPr>
            <p:cNvPr id="93" name="Line 47"/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4" name="Text Box 49"/>
            <p:cNvSpPr txBox="1">
              <a:spLocks noChangeArrowheads="1"/>
            </p:cNvSpPr>
            <p:nvPr/>
          </p:nvSpPr>
          <p:spPr bwMode="auto">
            <a:xfrm>
              <a:off x="2497" y="2235"/>
              <a:ext cx="14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32 bit destination IP address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5" name="Line 50"/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6" name="Text Box 51"/>
            <p:cNvSpPr txBox="1">
              <a:spLocks noChangeArrowheads="1"/>
            </p:cNvSpPr>
            <p:nvPr/>
          </p:nvSpPr>
          <p:spPr bwMode="auto">
            <a:xfrm>
              <a:off x="2802" y="2529"/>
              <a:ext cx="8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options (if any)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97" name="Group 56"/>
          <p:cNvGrpSpPr>
            <a:grpSpLocks/>
          </p:cNvGrpSpPr>
          <p:nvPr/>
        </p:nvGrpSpPr>
        <p:grpSpPr bwMode="auto">
          <a:xfrm>
            <a:off x="1701801" y="858838"/>
            <a:ext cx="2658534" cy="792162"/>
            <a:chOff x="804" y="541"/>
            <a:chExt cx="1256" cy="499"/>
          </a:xfrm>
        </p:grpSpPr>
        <p:sp>
          <p:nvSpPr>
            <p:cNvPr id="98" name="Text Box 20"/>
            <p:cNvSpPr txBox="1">
              <a:spLocks noChangeArrowheads="1"/>
            </p:cNvSpPr>
            <p:nvPr/>
          </p:nvSpPr>
          <p:spPr bwMode="auto">
            <a:xfrm>
              <a:off x="804" y="541"/>
              <a:ext cx="98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IP protocol version</a:t>
              </a:r>
            </a:p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number</a:t>
              </a:r>
              <a:endParaRPr lang="en-US" altLang="en-US" sz="1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" name="Line 23"/>
            <p:cNvSpPr>
              <a:spLocks noChangeShapeType="1"/>
            </p:cNvSpPr>
            <p:nvPr/>
          </p:nvSpPr>
          <p:spPr bwMode="auto">
            <a:xfrm>
              <a:off x="1727" y="749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00" name="Group 57"/>
          <p:cNvGrpSpPr>
            <a:grpSpLocks/>
          </p:cNvGrpSpPr>
          <p:nvPr/>
        </p:nvGrpSpPr>
        <p:grpSpPr bwMode="auto">
          <a:xfrm>
            <a:off x="2190752" y="1406526"/>
            <a:ext cx="2709334" cy="646113"/>
            <a:chOff x="1035" y="886"/>
            <a:chExt cx="1280" cy="407"/>
          </a:xfrm>
        </p:grpSpPr>
        <p:sp>
          <p:nvSpPr>
            <p:cNvPr id="101" name="Text Box 21"/>
            <p:cNvSpPr txBox="1">
              <a:spLocks noChangeArrowheads="1"/>
            </p:cNvSpPr>
            <p:nvPr/>
          </p:nvSpPr>
          <p:spPr bwMode="auto">
            <a:xfrm>
              <a:off x="1035" y="886"/>
              <a:ext cx="75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header length</a:t>
              </a:r>
            </a:p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 (bytes)</a:t>
              </a:r>
              <a:endParaRPr lang="en-US" altLang="en-US" sz="1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" name="Line 24"/>
            <p:cNvSpPr>
              <a:spLocks noChangeShapeType="1"/>
            </p:cNvSpPr>
            <p:nvPr/>
          </p:nvSpPr>
          <p:spPr bwMode="auto">
            <a:xfrm>
              <a:off x="1745" y="1100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03" name="Group 60"/>
          <p:cNvGrpSpPr>
            <a:grpSpLocks/>
          </p:cNvGrpSpPr>
          <p:nvPr/>
        </p:nvGrpSpPr>
        <p:grpSpPr bwMode="auto">
          <a:xfrm>
            <a:off x="1691218" y="2732087"/>
            <a:ext cx="4110568" cy="1597024"/>
            <a:chOff x="799" y="1721"/>
            <a:chExt cx="1942" cy="1006"/>
          </a:xfrm>
        </p:grpSpPr>
        <p:sp>
          <p:nvSpPr>
            <p:cNvPr id="104" name="Text Box 27"/>
            <p:cNvSpPr txBox="1">
              <a:spLocks noChangeArrowheads="1"/>
            </p:cNvSpPr>
            <p:nvPr/>
          </p:nvSpPr>
          <p:spPr bwMode="auto">
            <a:xfrm>
              <a:off x="799" y="2320"/>
              <a:ext cx="106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upper layer protocol</a:t>
              </a:r>
            </a:p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to deliver payload to</a:t>
              </a:r>
            </a:p>
          </p:txBody>
        </p:sp>
        <p:sp>
          <p:nvSpPr>
            <p:cNvPr id="105" name="Line 28"/>
            <p:cNvSpPr>
              <a:spLocks noChangeShapeType="1"/>
            </p:cNvSpPr>
            <p:nvPr/>
          </p:nvSpPr>
          <p:spPr bwMode="auto">
            <a:xfrm flipV="1">
              <a:off x="1817" y="1721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06" name="Group 61"/>
          <p:cNvGrpSpPr>
            <a:grpSpLocks/>
          </p:cNvGrpSpPr>
          <p:nvPr/>
        </p:nvGrpSpPr>
        <p:grpSpPr bwMode="auto">
          <a:xfrm>
            <a:off x="9129183" y="1054101"/>
            <a:ext cx="2368549" cy="735013"/>
            <a:chOff x="4313" y="664"/>
            <a:chExt cx="1119" cy="463"/>
          </a:xfrm>
        </p:grpSpPr>
        <p:sp>
          <p:nvSpPr>
            <p:cNvPr id="107" name="Text Box 26"/>
            <p:cNvSpPr txBox="1">
              <a:spLocks noChangeArrowheads="1"/>
            </p:cNvSpPr>
            <p:nvPr/>
          </p:nvSpPr>
          <p:spPr bwMode="auto">
            <a:xfrm>
              <a:off x="4648" y="664"/>
              <a:ext cx="78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total datagram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length (bytes)</a:t>
              </a:r>
            </a:p>
          </p:txBody>
        </p:sp>
        <p:sp>
          <p:nvSpPr>
            <p:cNvPr id="108" name="Line 30"/>
            <p:cNvSpPr>
              <a:spLocks noChangeShapeType="1"/>
            </p:cNvSpPr>
            <p:nvPr/>
          </p:nvSpPr>
          <p:spPr bwMode="auto">
            <a:xfrm flipH="1">
              <a:off x="4313" y="869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09" name="Group 58"/>
          <p:cNvGrpSpPr>
            <a:grpSpLocks/>
          </p:cNvGrpSpPr>
          <p:nvPr/>
        </p:nvGrpSpPr>
        <p:grpSpPr bwMode="auto">
          <a:xfrm>
            <a:off x="2165350" y="1760538"/>
            <a:ext cx="3598333" cy="568325"/>
            <a:chOff x="1023" y="1109"/>
            <a:chExt cx="1700" cy="358"/>
          </a:xfrm>
        </p:grpSpPr>
        <p:sp>
          <p:nvSpPr>
            <p:cNvPr id="110" name="Text Box 35"/>
            <p:cNvSpPr txBox="1">
              <a:spLocks noChangeArrowheads="1"/>
            </p:cNvSpPr>
            <p:nvPr/>
          </p:nvSpPr>
          <p:spPr bwMode="auto">
            <a:xfrm>
              <a:off x="1023" y="1234"/>
              <a:ext cx="7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ja-JP" altLang="en-US" sz="1800">
                  <a:solidFill>
                    <a:srgbClr val="000000"/>
                  </a:solidFill>
                  <a:latin typeface="Arial" charset="0"/>
                </a:rPr>
                <a:t>“</a:t>
              </a:r>
              <a:r>
                <a:rPr lang="en-US" altLang="ja-JP" sz="1800">
                  <a:solidFill>
                    <a:srgbClr val="000000"/>
                  </a:solidFill>
                  <a:latin typeface="Arial" charset="0"/>
                </a:rPr>
                <a:t>type</a:t>
              </a:r>
              <a:r>
                <a:rPr lang="ja-JP" altLang="en-US" sz="1800">
                  <a:solidFill>
                    <a:srgbClr val="000000"/>
                  </a:solidFill>
                  <a:latin typeface="Arial" charset="0"/>
                </a:rPr>
                <a:t>”</a:t>
              </a:r>
              <a:r>
                <a:rPr lang="en-US" altLang="ja-JP" sz="1800">
                  <a:solidFill>
                    <a:srgbClr val="000000"/>
                  </a:solidFill>
                  <a:latin typeface="Arial" charset="0"/>
                </a:rPr>
                <a:t> of data </a:t>
              </a:r>
              <a:endParaRPr lang="en-US" altLang="en-US" sz="1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1" name="Line 36"/>
            <p:cNvSpPr>
              <a:spLocks noChangeShapeType="1"/>
            </p:cNvSpPr>
            <p:nvPr/>
          </p:nvSpPr>
          <p:spPr bwMode="auto">
            <a:xfrm flipV="1">
              <a:off x="1757" y="1109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12" name="Group 62"/>
          <p:cNvGrpSpPr>
            <a:grpSpLocks/>
          </p:cNvGrpSpPr>
          <p:nvPr/>
        </p:nvGrpSpPr>
        <p:grpSpPr bwMode="auto">
          <a:xfrm>
            <a:off x="8951385" y="1787526"/>
            <a:ext cx="2586567" cy="923926"/>
            <a:chOff x="4229" y="1126"/>
            <a:chExt cx="1222" cy="582"/>
          </a:xfrm>
        </p:grpSpPr>
        <p:sp>
          <p:nvSpPr>
            <p:cNvPr id="113" name="Text Box 25"/>
            <p:cNvSpPr txBox="1">
              <a:spLocks noChangeArrowheads="1"/>
            </p:cNvSpPr>
            <p:nvPr/>
          </p:nvSpPr>
          <p:spPr bwMode="auto">
            <a:xfrm>
              <a:off x="4667" y="1126"/>
              <a:ext cx="78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for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fragmentation/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reassembly</a:t>
              </a:r>
            </a:p>
          </p:txBody>
        </p:sp>
        <p:sp>
          <p:nvSpPr>
            <p:cNvPr id="115" name="Line 41"/>
            <p:cNvSpPr>
              <a:spLocks noChangeShapeType="1"/>
            </p:cNvSpPr>
            <p:nvPr/>
          </p:nvSpPr>
          <p:spPr bwMode="auto">
            <a:xfrm flipH="1" flipV="1">
              <a:off x="4229" y="1421"/>
              <a:ext cx="48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17" name="Group 59"/>
          <p:cNvGrpSpPr>
            <a:grpSpLocks/>
          </p:cNvGrpSpPr>
          <p:nvPr/>
        </p:nvGrpSpPr>
        <p:grpSpPr bwMode="auto">
          <a:xfrm>
            <a:off x="1979085" y="2406651"/>
            <a:ext cx="2578101" cy="1200150"/>
            <a:chOff x="935" y="1516"/>
            <a:chExt cx="1218" cy="756"/>
          </a:xfrm>
        </p:grpSpPr>
        <p:sp>
          <p:nvSpPr>
            <p:cNvPr id="118" name="Text Box 22"/>
            <p:cNvSpPr txBox="1">
              <a:spLocks noChangeArrowheads="1"/>
            </p:cNvSpPr>
            <p:nvPr/>
          </p:nvSpPr>
          <p:spPr bwMode="auto">
            <a:xfrm>
              <a:off x="935" y="1516"/>
              <a:ext cx="911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max number</a:t>
              </a:r>
            </a:p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remaining hops</a:t>
              </a:r>
            </a:p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(decremented at </a:t>
              </a:r>
            </a:p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each router)</a:t>
              </a:r>
            </a:p>
          </p:txBody>
        </p:sp>
        <p:sp>
          <p:nvSpPr>
            <p:cNvPr id="119" name="Line 48"/>
            <p:cNvSpPr>
              <a:spLocks noChangeShapeType="1"/>
            </p:cNvSpPr>
            <p:nvPr/>
          </p:nvSpPr>
          <p:spPr bwMode="auto">
            <a:xfrm>
              <a:off x="1805" y="1700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20" name="Group 63"/>
          <p:cNvGrpSpPr>
            <a:grpSpLocks/>
          </p:cNvGrpSpPr>
          <p:nvPr/>
        </p:nvGrpSpPr>
        <p:grpSpPr bwMode="auto">
          <a:xfrm>
            <a:off x="8710083" y="3987801"/>
            <a:ext cx="2777066" cy="1477963"/>
            <a:chOff x="4115" y="2512"/>
            <a:chExt cx="1312" cy="931"/>
          </a:xfrm>
        </p:grpSpPr>
        <p:sp>
          <p:nvSpPr>
            <p:cNvPr id="121" name="Text Box 52"/>
            <p:cNvSpPr txBox="1">
              <a:spLocks noChangeArrowheads="1"/>
            </p:cNvSpPr>
            <p:nvPr/>
          </p:nvSpPr>
          <p:spPr bwMode="auto">
            <a:xfrm>
              <a:off x="4595" y="2512"/>
              <a:ext cx="832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e.g. timestamp,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record route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taken, specify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list of routers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to visit.</a:t>
              </a:r>
            </a:p>
          </p:txBody>
        </p:sp>
        <p:sp>
          <p:nvSpPr>
            <p:cNvPr id="122" name="Line 53"/>
            <p:cNvSpPr>
              <a:spLocks noChangeShapeType="1"/>
            </p:cNvSpPr>
            <p:nvPr/>
          </p:nvSpPr>
          <p:spPr bwMode="auto">
            <a:xfrm flipH="1">
              <a:off x="4115" y="2651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23" name="Rectangle 54"/>
          <p:cNvSpPr>
            <a:spLocks noChangeArrowheads="1"/>
          </p:cNvSpPr>
          <p:nvPr/>
        </p:nvSpPr>
        <p:spPr bwMode="auto">
          <a:xfrm>
            <a:off x="325968" y="4595813"/>
            <a:ext cx="3810001" cy="1793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spcAft>
                <a:spcPct val="0"/>
              </a:spcAft>
              <a:buFont typeface="Wingdings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Total IP Datagram Size </a:t>
            </a:r>
          </a:p>
          <a:p>
            <a:pPr algn="r" eaLnBrk="0" fontAlgn="base" hangingPunct="0">
              <a:spcAft>
                <a:spcPct val="0"/>
              </a:spcAft>
              <a:buFont typeface="Wingdings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??</a:t>
            </a:r>
          </a:p>
          <a:p>
            <a:pPr algn="r" eaLnBrk="0" fontAlgn="base" hangingPunct="0">
              <a:spcAft>
                <a:spcPct val="0"/>
              </a:spcAft>
              <a:buFont typeface="Wingdings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Minimum IP Header Size</a:t>
            </a:r>
          </a:p>
          <a:p>
            <a:pPr algn="r" eaLnBrk="0" fontAlgn="base" hangingPunct="0">
              <a:spcAft>
                <a:spcPct val="0"/>
              </a:spcAft>
              <a:buFont typeface="Wingdings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??</a:t>
            </a:r>
          </a:p>
          <a:p>
            <a:pPr algn="r" eaLnBrk="0" fontAlgn="base" hangingPunct="0">
              <a:spcAft>
                <a:spcPct val="0"/>
              </a:spcAft>
              <a:buFont typeface="Wingdings" charset="2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Maximum IP Header Size ??</a:t>
            </a:r>
          </a:p>
        </p:txBody>
      </p:sp>
    </p:spTree>
    <p:extLst>
      <p:ext uri="{BB962C8B-B14F-4D97-AF65-F5344CB8AC3E}">
        <p14:creationId xmlns:p14="http://schemas.microsoft.com/office/powerpoint/2010/main" val="343494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AB9C-ED81-6C41-B41F-0512A4FAB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807E-CD73-4748-8AE8-0A1FC5E09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59" y="852934"/>
            <a:ext cx="11929641" cy="5590565"/>
          </a:xfrm>
        </p:spPr>
        <p:txBody>
          <a:bodyPr/>
          <a:lstStyle/>
          <a:p>
            <a:r>
              <a:rPr lang="en-US" dirty="0"/>
              <a:t>IP addresses are useful in </a:t>
            </a:r>
            <a:r>
              <a:rPr lang="en-US" dirty="0">
                <a:solidFill>
                  <a:srgbClr val="C00000"/>
                </a:solidFill>
              </a:rPr>
              <a:t>identifying</a:t>
            </a:r>
            <a:r>
              <a:rPr lang="en-US" dirty="0"/>
              <a:t> a </a:t>
            </a:r>
            <a:r>
              <a:rPr lang="en-US" dirty="0">
                <a:solidFill>
                  <a:srgbClr val="C00000"/>
                </a:solidFill>
              </a:rPr>
              <a:t>specific host </a:t>
            </a:r>
            <a:r>
              <a:rPr lang="en-US" dirty="0"/>
              <a:t>in a network.</a:t>
            </a:r>
          </a:p>
          <a:p>
            <a:r>
              <a:rPr lang="en-US" dirty="0"/>
              <a:t>IP addresses are </a:t>
            </a:r>
            <a:r>
              <a:rPr lang="en-US" dirty="0">
                <a:solidFill>
                  <a:srgbClr val="C00000"/>
                </a:solidFill>
              </a:rPr>
              <a:t>32 bit numbers </a:t>
            </a:r>
            <a:r>
              <a:rPr lang="en-US" dirty="0"/>
              <a:t>which are divided into </a:t>
            </a:r>
            <a:r>
              <a:rPr lang="en-US" dirty="0">
                <a:solidFill>
                  <a:srgbClr val="C00000"/>
                </a:solidFill>
              </a:rPr>
              <a:t>4 octets</a:t>
            </a:r>
            <a:r>
              <a:rPr lang="en-US" dirty="0"/>
              <a:t>. Each octet represents </a:t>
            </a:r>
            <a:r>
              <a:rPr lang="en-US" dirty="0">
                <a:solidFill>
                  <a:srgbClr val="C00000"/>
                </a:solidFill>
              </a:rPr>
              <a:t>8 bit binary </a:t>
            </a:r>
            <a:r>
              <a:rPr lang="en-US" dirty="0"/>
              <a:t>number.</a:t>
            </a:r>
          </a:p>
          <a:p>
            <a:r>
              <a:rPr lang="en-US" dirty="0"/>
              <a:t>Below is an example of an IP address: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C0F64E2-A538-C344-946F-669C84F32CD1}"/>
              </a:ext>
            </a:extLst>
          </p:cNvPr>
          <p:cNvSpPr/>
          <p:nvPr/>
        </p:nvSpPr>
        <p:spPr>
          <a:xfrm>
            <a:off x="711200" y="3276600"/>
            <a:ext cx="2438400" cy="4572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10101100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7D75587-7575-4343-B95D-2474419FEDF1}"/>
              </a:ext>
            </a:extLst>
          </p:cNvPr>
          <p:cNvSpPr/>
          <p:nvPr/>
        </p:nvSpPr>
        <p:spPr>
          <a:xfrm>
            <a:off x="3597965" y="3276600"/>
            <a:ext cx="2438400" cy="4572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00010000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77D0D90-5551-AC40-AE92-73A89B8B9CDD}"/>
              </a:ext>
            </a:extLst>
          </p:cNvPr>
          <p:cNvSpPr/>
          <p:nvPr/>
        </p:nvSpPr>
        <p:spPr>
          <a:xfrm>
            <a:off x="6484731" y="3276600"/>
            <a:ext cx="2438400" cy="4572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11111110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553625A-6765-824D-87CE-87821D46CCA4}"/>
              </a:ext>
            </a:extLst>
          </p:cNvPr>
          <p:cNvSpPr/>
          <p:nvPr/>
        </p:nvSpPr>
        <p:spPr>
          <a:xfrm>
            <a:off x="9371496" y="3276600"/>
            <a:ext cx="2438400" cy="4572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00000001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B5F5C-0321-5142-9E8B-09BEB02962C4}"/>
              </a:ext>
            </a:extLst>
          </p:cNvPr>
          <p:cNvSpPr txBox="1"/>
          <p:nvPr/>
        </p:nvSpPr>
        <p:spPr>
          <a:xfrm>
            <a:off x="1573251" y="388620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172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C4EA10-33CC-304C-A1AA-223C473DE01E}"/>
              </a:ext>
            </a:extLst>
          </p:cNvPr>
          <p:cNvSpPr txBox="1"/>
          <p:nvPr/>
        </p:nvSpPr>
        <p:spPr>
          <a:xfrm>
            <a:off x="4460016" y="3886200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16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07205-39A7-6D47-BD0D-A7C8CFCFC44D}"/>
              </a:ext>
            </a:extLst>
          </p:cNvPr>
          <p:cNvSpPr txBox="1"/>
          <p:nvPr/>
        </p:nvSpPr>
        <p:spPr>
          <a:xfrm>
            <a:off x="7478084" y="3881158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254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8CCA0-AFE9-2E44-A7BC-0307BE60C7EA}"/>
              </a:ext>
            </a:extLst>
          </p:cNvPr>
          <p:cNvSpPr txBox="1"/>
          <p:nvPr/>
        </p:nvSpPr>
        <p:spPr>
          <a:xfrm>
            <a:off x="10364849" y="3881158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DFDE9-B758-254B-8BBF-0C61FFDE7C13}"/>
              </a:ext>
            </a:extLst>
          </p:cNvPr>
          <p:cNvSpPr txBox="1"/>
          <p:nvPr/>
        </p:nvSpPr>
        <p:spPr>
          <a:xfrm>
            <a:off x="702365" y="4688009"/>
            <a:ext cx="1066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IP addresses are divided into 2 parts: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Network ID  &amp; Host ID</a:t>
            </a:r>
          </a:p>
          <a:p>
            <a:pPr algn="ctr"/>
            <a:r>
              <a:rPr lang="en-US" sz="3200" b="1" dirty="0"/>
              <a:t>&lt;</a:t>
            </a:r>
            <a:r>
              <a:rPr lang="en-US" sz="3200" b="1" dirty="0">
                <a:solidFill>
                  <a:srgbClr val="C00000"/>
                </a:solidFill>
              </a:rPr>
              <a:t>NID</a:t>
            </a:r>
            <a:r>
              <a:rPr lang="en-US" sz="3200" b="1" dirty="0"/>
              <a:t>&gt;  &lt;</a:t>
            </a:r>
            <a:r>
              <a:rPr lang="en-US" sz="3200" b="1" dirty="0">
                <a:solidFill>
                  <a:srgbClr val="C00000"/>
                </a:solidFill>
              </a:rPr>
              <a:t>HID</a:t>
            </a:r>
            <a:r>
              <a:rPr lang="en-US" sz="3200" b="1" dirty="0"/>
              <a:t>&gt; = IP Address</a:t>
            </a:r>
          </a:p>
        </p:txBody>
      </p:sp>
    </p:spTree>
    <p:extLst>
      <p:ext uri="{BB962C8B-B14F-4D97-AF65-F5344CB8AC3E}">
        <p14:creationId xmlns:p14="http://schemas.microsoft.com/office/powerpoint/2010/main" val="35782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C291-938D-AD43-B11A-D2103E49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Classification of IP Addresses (Classful Addressing)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4F923B9-E0B7-DA41-AD76-4D6EC5E252AE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298708" y="1105333"/>
          <a:ext cx="1192847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40">
                  <a:extLst>
                    <a:ext uri="{9D8B030D-6E8A-4147-A177-3AD203B41FA5}">
                      <a16:colId xmlns:a16="http://schemas.microsoft.com/office/drawing/2014/main" val="3050919398"/>
                    </a:ext>
                  </a:extLst>
                </a:gridCol>
                <a:gridCol w="2619077">
                  <a:extLst>
                    <a:ext uri="{9D8B030D-6E8A-4147-A177-3AD203B41FA5}">
                      <a16:colId xmlns:a16="http://schemas.microsoft.com/office/drawing/2014/main" val="774300268"/>
                    </a:ext>
                  </a:extLst>
                </a:gridCol>
                <a:gridCol w="2982118">
                  <a:extLst>
                    <a:ext uri="{9D8B030D-6E8A-4147-A177-3AD203B41FA5}">
                      <a16:colId xmlns:a16="http://schemas.microsoft.com/office/drawing/2014/main" val="311425641"/>
                    </a:ext>
                  </a:extLst>
                </a:gridCol>
                <a:gridCol w="2982118">
                  <a:extLst>
                    <a:ext uri="{9D8B030D-6E8A-4147-A177-3AD203B41FA5}">
                      <a16:colId xmlns:a16="http://schemas.microsoft.com/office/drawing/2014/main" val="111722080"/>
                    </a:ext>
                  </a:extLst>
                </a:gridCol>
                <a:gridCol w="2982118">
                  <a:extLst>
                    <a:ext uri="{9D8B030D-6E8A-4147-A177-3AD203B41FA5}">
                      <a16:colId xmlns:a16="http://schemas.microsoft.com/office/drawing/2014/main" val="3227812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124471" marR="12447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4471" marR="12447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4471" marR="12447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4471" marR="12447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4471" marR="124471"/>
                </a:tc>
                <a:extLst>
                  <a:ext uri="{0D108BD9-81ED-4DB2-BD59-A6C34878D82A}">
                    <a16:rowId xmlns:a16="http://schemas.microsoft.com/office/drawing/2014/main" val="18260468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E65846-F4C0-8D43-852A-A7719F37682B}"/>
              </a:ext>
            </a:extLst>
          </p:cNvPr>
          <p:cNvSpPr txBox="1"/>
          <p:nvPr/>
        </p:nvSpPr>
        <p:spPr>
          <a:xfrm>
            <a:off x="314340" y="77105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Class: 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6081D9-B612-6E4E-BACD-18B882241A55}"/>
              </a:ext>
            </a:extLst>
          </p:cNvPr>
          <p:cNvCxnSpPr>
            <a:cxnSpLocks/>
          </p:cNvCxnSpPr>
          <p:nvPr/>
        </p:nvCxnSpPr>
        <p:spPr>
          <a:xfrm flipV="1">
            <a:off x="420692" y="1465663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A999BA-D4C5-AE4D-9236-6816EC02CF37}"/>
              </a:ext>
            </a:extLst>
          </p:cNvPr>
          <p:cNvSpPr txBox="1"/>
          <p:nvPr/>
        </p:nvSpPr>
        <p:spPr>
          <a:xfrm>
            <a:off x="304455" y="1786393"/>
            <a:ext cx="66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EA55A9-5ED9-3049-AFDF-CEEFEB42E26C}"/>
              </a:ext>
            </a:extLst>
          </p:cNvPr>
          <p:cNvSpPr txBox="1"/>
          <p:nvPr/>
        </p:nvSpPr>
        <p:spPr>
          <a:xfrm>
            <a:off x="1015655" y="1477331"/>
            <a:ext cx="16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 Bit Network ID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73EE7CF-ED9B-5544-96B5-9BAB5B206F53}"/>
              </a:ext>
            </a:extLst>
          </p:cNvPr>
          <p:cNvSpPr/>
          <p:nvPr/>
        </p:nvSpPr>
        <p:spPr>
          <a:xfrm rot="16200000">
            <a:off x="7556149" y="-2557007"/>
            <a:ext cx="381000" cy="8686800"/>
          </a:xfrm>
          <a:prstGeom prst="leftBrace">
            <a:avLst>
              <a:gd name="adj1" fmla="val 74420"/>
              <a:gd name="adj2" fmla="val 492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2462F2-EDCA-CE4E-86AA-7FD48ABF6BE9}"/>
              </a:ext>
            </a:extLst>
          </p:cNvPr>
          <p:cNvSpPr txBox="1"/>
          <p:nvPr/>
        </p:nvSpPr>
        <p:spPr>
          <a:xfrm>
            <a:off x="7899056" y="1798060"/>
            <a:ext cx="136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Bit Host ID</a:t>
            </a:r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7B01AF00-5A60-7948-AF13-C33A98E03895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04800" y="2529094"/>
          <a:ext cx="1168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3050919398"/>
                    </a:ext>
                  </a:extLst>
                </a:gridCol>
                <a:gridCol w="290163">
                  <a:extLst>
                    <a:ext uri="{9D8B030D-6E8A-4147-A177-3AD203B41FA5}">
                      <a16:colId xmlns:a16="http://schemas.microsoft.com/office/drawing/2014/main" val="774300268"/>
                    </a:ext>
                  </a:extLst>
                </a:gridCol>
                <a:gridCol w="2275237">
                  <a:extLst>
                    <a:ext uri="{9D8B030D-6E8A-4147-A177-3AD203B41FA5}">
                      <a16:colId xmlns:a16="http://schemas.microsoft.com/office/drawing/2014/main" val="4243967714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1142564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11722080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227812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82604684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E625D3E-3332-684F-940D-B168063A2DB5}"/>
              </a:ext>
            </a:extLst>
          </p:cNvPr>
          <p:cNvSpPr txBox="1"/>
          <p:nvPr/>
        </p:nvSpPr>
        <p:spPr>
          <a:xfrm>
            <a:off x="309218" y="222429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Class: 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F3F5A7-F554-964E-95C6-522C96BC378D}"/>
              </a:ext>
            </a:extLst>
          </p:cNvPr>
          <p:cNvSpPr txBox="1"/>
          <p:nvPr/>
        </p:nvSpPr>
        <p:spPr>
          <a:xfrm>
            <a:off x="355600" y="2819400"/>
            <a:ext cx="66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F38304-4455-F74D-A187-7FC05C22A78F}"/>
              </a:ext>
            </a:extLst>
          </p:cNvPr>
          <p:cNvSpPr txBox="1"/>
          <p:nvPr/>
        </p:nvSpPr>
        <p:spPr>
          <a:xfrm>
            <a:off x="1787659" y="2853043"/>
            <a:ext cx="16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 Bit Network ID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AB97C34-2712-8D49-921E-619C2B929A3B}"/>
              </a:ext>
            </a:extLst>
          </p:cNvPr>
          <p:cNvSpPr/>
          <p:nvPr/>
        </p:nvSpPr>
        <p:spPr>
          <a:xfrm rot="16200000">
            <a:off x="3361905" y="558938"/>
            <a:ext cx="381000" cy="5159513"/>
          </a:xfrm>
          <a:prstGeom prst="leftBrace">
            <a:avLst>
              <a:gd name="adj1" fmla="val 74420"/>
              <a:gd name="adj2" fmla="val 492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7E37A6-944F-2E48-966A-714D2CBF8966}"/>
              </a:ext>
            </a:extLst>
          </p:cNvPr>
          <p:cNvSpPr txBox="1"/>
          <p:nvPr/>
        </p:nvSpPr>
        <p:spPr>
          <a:xfrm>
            <a:off x="7894702" y="2815528"/>
            <a:ext cx="136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Bit Host ID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69C1793B-BDE4-DD48-9744-6EC9D9A879FC}"/>
              </a:ext>
            </a:extLst>
          </p:cNvPr>
          <p:cNvSpPr/>
          <p:nvPr/>
        </p:nvSpPr>
        <p:spPr>
          <a:xfrm rot="16200000">
            <a:off x="8920781" y="249359"/>
            <a:ext cx="381000" cy="5755037"/>
          </a:xfrm>
          <a:prstGeom prst="leftBrace">
            <a:avLst>
              <a:gd name="adj1" fmla="val 74420"/>
              <a:gd name="adj2" fmla="val 492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22ADE4A0-D34A-E341-9C5E-D671958C11C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40963" y="3708899"/>
          <a:ext cx="11684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3050919398"/>
                    </a:ext>
                  </a:extLst>
                </a:gridCol>
                <a:gridCol w="290163">
                  <a:extLst>
                    <a:ext uri="{9D8B030D-6E8A-4147-A177-3AD203B41FA5}">
                      <a16:colId xmlns:a16="http://schemas.microsoft.com/office/drawing/2014/main" val="774300268"/>
                    </a:ext>
                  </a:extLst>
                </a:gridCol>
                <a:gridCol w="319437">
                  <a:extLst>
                    <a:ext uri="{9D8B030D-6E8A-4147-A177-3AD203B41FA5}">
                      <a16:colId xmlns:a16="http://schemas.microsoft.com/office/drawing/2014/main" val="4243967714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894109257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1142564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11722080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227812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826046841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7897FC7D-7717-094A-9EE3-9D500815B622}"/>
              </a:ext>
            </a:extLst>
          </p:cNvPr>
          <p:cNvSpPr txBox="1"/>
          <p:nvPr/>
        </p:nvSpPr>
        <p:spPr>
          <a:xfrm>
            <a:off x="258418" y="33528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Class: 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A98910-7BB9-FA42-AFC0-67E7EEB831B9}"/>
              </a:ext>
            </a:extLst>
          </p:cNvPr>
          <p:cNvSpPr txBox="1"/>
          <p:nvPr/>
        </p:nvSpPr>
        <p:spPr>
          <a:xfrm>
            <a:off x="493363" y="4038600"/>
            <a:ext cx="66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52B52A-CAA4-134E-B89B-68ADF3B92E06}"/>
              </a:ext>
            </a:extLst>
          </p:cNvPr>
          <p:cNvSpPr txBox="1"/>
          <p:nvPr/>
        </p:nvSpPr>
        <p:spPr>
          <a:xfrm>
            <a:off x="3006008" y="4012560"/>
            <a:ext cx="16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 Bit Network ID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D965C56D-A8FE-7C4D-A6E3-D447E8D4F589}"/>
              </a:ext>
            </a:extLst>
          </p:cNvPr>
          <p:cNvSpPr/>
          <p:nvPr/>
        </p:nvSpPr>
        <p:spPr>
          <a:xfrm rot="16200000">
            <a:off x="4976464" y="457701"/>
            <a:ext cx="381000" cy="7721596"/>
          </a:xfrm>
          <a:prstGeom prst="leftBrace">
            <a:avLst>
              <a:gd name="adj1" fmla="val 74420"/>
              <a:gd name="adj2" fmla="val 492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1C5CE6-F898-5849-B45F-C091E0B3121D}"/>
              </a:ext>
            </a:extLst>
          </p:cNvPr>
          <p:cNvSpPr txBox="1"/>
          <p:nvPr/>
        </p:nvSpPr>
        <p:spPr>
          <a:xfrm>
            <a:off x="10677910" y="3995334"/>
            <a:ext cx="136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Bit Host ID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96B40FAF-730E-A148-A338-8B8828EAFEF4}"/>
              </a:ext>
            </a:extLst>
          </p:cNvPr>
          <p:cNvSpPr/>
          <p:nvPr/>
        </p:nvSpPr>
        <p:spPr>
          <a:xfrm rot="16200000">
            <a:off x="10410275" y="2882495"/>
            <a:ext cx="381000" cy="2848375"/>
          </a:xfrm>
          <a:prstGeom prst="leftBrace">
            <a:avLst>
              <a:gd name="adj1" fmla="val 74420"/>
              <a:gd name="adj2" fmla="val 492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Content Placeholder 4">
            <a:extLst>
              <a:ext uri="{FF2B5EF4-FFF2-40B4-BE49-F238E27FC236}">
                <a16:creationId xmlns:a16="http://schemas.microsoft.com/office/drawing/2014/main" id="{880A693B-2253-0846-9AD6-A6AD213CAF7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40963" y="4774731"/>
          <a:ext cx="1168400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3050919398"/>
                    </a:ext>
                  </a:extLst>
                </a:gridCol>
                <a:gridCol w="290163">
                  <a:extLst>
                    <a:ext uri="{9D8B030D-6E8A-4147-A177-3AD203B41FA5}">
                      <a16:colId xmlns:a16="http://schemas.microsoft.com/office/drawing/2014/main" val="774300268"/>
                    </a:ext>
                  </a:extLst>
                </a:gridCol>
                <a:gridCol w="319437">
                  <a:extLst>
                    <a:ext uri="{9D8B030D-6E8A-4147-A177-3AD203B41FA5}">
                      <a16:colId xmlns:a16="http://schemas.microsoft.com/office/drawing/2014/main" val="4243967714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894109257"/>
                    </a:ext>
                  </a:extLst>
                </a:gridCol>
                <a:gridCol w="1678093">
                  <a:extLst>
                    <a:ext uri="{9D8B030D-6E8A-4147-A177-3AD203B41FA5}">
                      <a16:colId xmlns:a16="http://schemas.microsoft.com/office/drawing/2014/main" val="399915543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1142564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11722080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227812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826046841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BDAF333E-0E2E-1042-A3E0-305C7C2DD334}"/>
              </a:ext>
            </a:extLst>
          </p:cNvPr>
          <p:cNvSpPr txBox="1"/>
          <p:nvPr/>
        </p:nvSpPr>
        <p:spPr>
          <a:xfrm>
            <a:off x="233029" y="441960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Class: 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D96DAD-A43A-1A42-836A-11CC7DB7630D}"/>
              </a:ext>
            </a:extLst>
          </p:cNvPr>
          <p:cNvSpPr txBox="1"/>
          <p:nvPr/>
        </p:nvSpPr>
        <p:spPr>
          <a:xfrm>
            <a:off x="558800" y="5029200"/>
            <a:ext cx="66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9A9B17-E0C6-164B-B307-28E4F1FC31B6}"/>
              </a:ext>
            </a:extLst>
          </p:cNvPr>
          <p:cNvSpPr txBox="1"/>
          <p:nvPr/>
        </p:nvSpPr>
        <p:spPr>
          <a:xfrm>
            <a:off x="6553200" y="5396465"/>
            <a:ext cx="289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Multicast address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54B1A326-4C15-4743-BCE6-EB155CFAB398}"/>
              </a:ext>
            </a:extLst>
          </p:cNvPr>
          <p:cNvSpPr/>
          <p:nvPr/>
        </p:nvSpPr>
        <p:spPr>
          <a:xfrm rot="16200000">
            <a:off x="6575252" y="186689"/>
            <a:ext cx="381000" cy="10395284"/>
          </a:xfrm>
          <a:prstGeom prst="leftBrace">
            <a:avLst>
              <a:gd name="adj1" fmla="val 74420"/>
              <a:gd name="adj2" fmla="val 492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Content Placeholder 4">
            <a:extLst>
              <a:ext uri="{FF2B5EF4-FFF2-40B4-BE49-F238E27FC236}">
                <a16:creationId xmlns:a16="http://schemas.microsoft.com/office/drawing/2014/main" id="{F380A1A4-6BBE-8043-A28A-75EC4B70D77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55600" y="5765797"/>
          <a:ext cx="11684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3050919398"/>
                    </a:ext>
                  </a:extLst>
                </a:gridCol>
                <a:gridCol w="290163">
                  <a:extLst>
                    <a:ext uri="{9D8B030D-6E8A-4147-A177-3AD203B41FA5}">
                      <a16:colId xmlns:a16="http://schemas.microsoft.com/office/drawing/2014/main" val="774300268"/>
                    </a:ext>
                  </a:extLst>
                </a:gridCol>
                <a:gridCol w="319437">
                  <a:extLst>
                    <a:ext uri="{9D8B030D-6E8A-4147-A177-3AD203B41FA5}">
                      <a16:colId xmlns:a16="http://schemas.microsoft.com/office/drawing/2014/main" val="4243967714"/>
                    </a:ext>
                  </a:extLst>
                </a:gridCol>
                <a:gridCol w="277707">
                  <a:extLst>
                    <a:ext uri="{9D8B030D-6E8A-4147-A177-3AD203B41FA5}">
                      <a16:colId xmlns:a16="http://schemas.microsoft.com/office/drawing/2014/main" val="2894109257"/>
                    </a:ext>
                  </a:extLst>
                </a:gridCol>
                <a:gridCol w="1678093">
                  <a:extLst>
                    <a:ext uri="{9D8B030D-6E8A-4147-A177-3AD203B41FA5}">
                      <a16:colId xmlns:a16="http://schemas.microsoft.com/office/drawing/2014/main" val="399915543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1142564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11722080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227812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826046841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20F32F40-342E-8D40-904D-67EA15796464}"/>
              </a:ext>
            </a:extLst>
          </p:cNvPr>
          <p:cNvSpPr txBox="1"/>
          <p:nvPr/>
        </p:nvSpPr>
        <p:spPr>
          <a:xfrm>
            <a:off x="360018" y="539646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Class: 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A2A474C-D896-A64C-B644-A6712D34ACDF}"/>
              </a:ext>
            </a:extLst>
          </p:cNvPr>
          <p:cNvSpPr txBox="1"/>
          <p:nvPr/>
        </p:nvSpPr>
        <p:spPr>
          <a:xfrm>
            <a:off x="508000" y="6149116"/>
            <a:ext cx="66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E144D7-B9F9-7542-9BED-F63F3B95E991}"/>
              </a:ext>
            </a:extLst>
          </p:cNvPr>
          <p:cNvSpPr txBox="1"/>
          <p:nvPr/>
        </p:nvSpPr>
        <p:spPr>
          <a:xfrm>
            <a:off x="6629389" y="6148027"/>
            <a:ext cx="289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Reserved address</a:t>
            </a:r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BA04BDCE-2C01-A749-B0FE-E6674171E7D1}"/>
              </a:ext>
            </a:extLst>
          </p:cNvPr>
          <p:cNvSpPr/>
          <p:nvPr/>
        </p:nvSpPr>
        <p:spPr>
          <a:xfrm rot="16200000">
            <a:off x="6694299" y="1037568"/>
            <a:ext cx="172187" cy="10395284"/>
          </a:xfrm>
          <a:prstGeom prst="leftBrace">
            <a:avLst>
              <a:gd name="adj1" fmla="val 74420"/>
              <a:gd name="adj2" fmla="val 492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3" grpId="0" animBg="1"/>
      <p:bldP spid="14" grpId="0"/>
      <p:bldP spid="16" grpId="0"/>
      <p:bldP spid="18" grpId="0"/>
      <p:bldP spid="19" grpId="0"/>
      <p:bldP spid="20" grpId="0" animBg="1"/>
      <p:bldP spid="21" grpId="0"/>
      <p:bldP spid="22" grpId="0" animBg="1"/>
      <p:bldP spid="38" grpId="0"/>
      <p:bldP spid="40" grpId="0"/>
      <p:bldP spid="41" grpId="0"/>
      <p:bldP spid="42" grpId="0" animBg="1"/>
      <p:bldP spid="43" grpId="0"/>
      <p:bldP spid="44" grpId="0" animBg="1"/>
      <p:bldP spid="46" grpId="0"/>
      <p:bldP spid="47" grpId="0"/>
      <p:bldP spid="48" grpId="0"/>
      <p:bldP spid="49" grpId="0" animBg="1"/>
      <p:bldP spid="53" grpId="0"/>
      <p:bldP spid="54" grpId="0"/>
      <p:bldP spid="55" grpId="0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4C9E-C1D6-0F41-858B-420BE658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Network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BD6F5-30AC-D546-8A2D-03868620A4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7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660C-BBF7-404C-8DBA-D9D13EB90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A: </a:t>
            </a:r>
            <a:r>
              <a:rPr lang="en-US" sz="2400" dirty="0">
                <a:solidFill>
                  <a:srgbClr val="C00000"/>
                </a:solidFill>
              </a:rPr>
              <a:t>(0.0.0.0 to 127.255.255.255)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051EF-8C02-E947-9137-D5FA4ABA8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Only 126 addresses are used for network address.</a:t>
            </a:r>
          </a:p>
          <a:p>
            <a:r>
              <a:rPr lang="en-US" dirty="0"/>
              <a:t>All 0’s and 1’s in Network-ID are dedicated for special IP address. So, total number of IP address in class A can be represented: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B69D2528-7B3A-204F-906A-0F431809B8D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04800" y="1066800"/>
          <a:ext cx="1168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3050919398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774300268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1142564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11722080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227812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82604684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026224-3182-3C47-A92B-98A152B4C104}"/>
              </a:ext>
            </a:extLst>
          </p:cNvPr>
          <p:cNvCxnSpPr>
            <a:cxnSpLocks/>
          </p:cNvCxnSpPr>
          <p:nvPr/>
        </p:nvCxnSpPr>
        <p:spPr>
          <a:xfrm flipV="1">
            <a:off x="457200" y="143764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B8829D-5227-4F49-A82F-F94C21365C89}"/>
              </a:ext>
            </a:extLst>
          </p:cNvPr>
          <p:cNvSpPr txBox="1"/>
          <p:nvPr/>
        </p:nvSpPr>
        <p:spPr>
          <a:xfrm>
            <a:off x="1117599" y="1402346"/>
            <a:ext cx="200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 Bit Network ID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9CCBA7F-6455-454C-847E-3FD3D6BE67A6}"/>
              </a:ext>
            </a:extLst>
          </p:cNvPr>
          <p:cNvSpPr/>
          <p:nvPr/>
        </p:nvSpPr>
        <p:spPr>
          <a:xfrm rot="16200000">
            <a:off x="7454900" y="-2628899"/>
            <a:ext cx="381000" cy="8686800"/>
          </a:xfrm>
          <a:prstGeom prst="leftBrace">
            <a:avLst>
              <a:gd name="adj1" fmla="val 74420"/>
              <a:gd name="adj2" fmla="val 492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BE76D-FCE2-D749-916D-684831C7B007}"/>
              </a:ext>
            </a:extLst>
          </p:cNvPr>
          <p:cNvSpPr txBox="1"/>
          <p:nvPr/>
        </p:nvSpPr>
        <p:spPr>
          <a:xfrm>
            <a:off x="7772401" y="1402345"/>
            <a:ext cx="161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 Bit Host ID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82232CB-0DED-6D41-8EE3-0761A1BF4B6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2012" y="3237188"/>
          <a:ext cx="8029576" cy="312945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2383">
                  <a:extLst>
                    <a:ext uri="{9D8B030D-6E8A-4147-A177-3AD203B41FA5}">
                      <a16:colId xmlns:a16="http://schemas.microsoft.com/office/drawing/2014/main" val="4185517424"/>
                    </a:ext>
                  </a:extLst>
                </a:gridCol>
                <a:gridCol w="5467193">
                  <a:extLst>
                    <a:ext uri="{9D8B030D-6E8A-4147-A177-3AD203B41FA5}">
                      <a16:colId xmlns:a16="http://schemas.microsoft.com/office/drawing/2014/main" val="881006165"/>
                    </a:ext>
                  </a:extLst>
                </a:gridCol>
              </a:tblGrid>
              <a:tr h="403674">
                <a:tc>
                  <a:txBody>
                    <a:bodyPr/>
                    <a:lstStyle/>
                    <a:p>
                      <a:r>
                        <a:rPr lang="en-US" b="0" dirty="0"/>
                        <a:t>0.0.0.0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itchFamily="2" charset="2"/>
                        </a:rPr>
                        <a:t>Special IP Address</a:t>
                      </a:r>
                      <a:endParaRPr lang="en-US" b="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742868007"/>
                  </a:ext>
                </a:extLst>
              </a:tr>
              <a:tr h="2220206">
                <a:tc>
                  <a:txBody>
                    <a:bodyPr/>
                    <a:lstStyle/>
                    <a:p>
                      <a:r>
                        <a:rPr lang="en-US" dirty="0"/>
                        <a:t>00000001.0.0.1</a:t>
                      </a:r>
                    </a:p>
                    <a:p>
                      <a:r>
                        <a:rPr lang="en-US" dirty="0"/>
                        <a:t>1.0.0.2</a:t>
                      </a:r>
                    </a:p>
                    <a:p>
                      <a:r>
                        <a:rPr lang="en-US" dirty="0"/>
                        <a:t>1.0.0.3</a:t>
                      </a:r>
                    </a:p>
                    <a:p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126.255.255.254</a:t>
                      </a:r>
                    </a:p>
                  </a:txBody>
                  <a:tcPr marL="121920" marR="1219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24 </a:t>
                      </a:r>
                      <a:r>
                        <a:rPr lang="en-US" baseline="0" dirty="0"/>
                        <a:t>– 2 are Host IP</a:t>
                      </a:r>
                      <a:endParaRPr lang="en-US" dirty="0"/>
                    </a:p>
                  </a:txBody>
                  <a:tcPr marL="121920" marR="1219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569889"/>
                  </a:ext>
                </a:extLst>
              </a:tr>
              <a:tr h="505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127.255.255.255</a:t>
                      </a:r>
                    </a:p>
                  </a:txBody>
                  <a:tcPr marL="121920" marR="1219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Special IP Address – Loopback</a:t>
                      </a:r>
                      <a:endParaRPr lang="en-US" dirty="0"/>
                    </a:p>
                  </a:txBody>
                  <a:tcPr marL="121920" marR="1219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5614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28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6426-37CA-C046-9590-E1B34D97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B: </a:t>
            </a:r>
            <a:r>
              <a:rPr lang="en-US" sz="2400" dirty="0">
                <a:solidFill>
                  <a:srgbClr val="C00000"/>
                </a:solidFill>
              </a:rPr>
              <a:t>(128.0.0.0 to 191.255.255.255)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BF6F2-4364-464F-A09E-84BC75C3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special network address here. All are usable.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3C8765E1-B9AA-3F49-9E3E-B113B13EEE10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71669" y="1010478"/>
          <a:ext cx="1168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3050919398"/>
                    </a:ext>
                  </a:extLst>
                </a:gridCol>
                <a:gridCol w="290163">
                  <a:extLst>
                    <a:ext uri="{9D8B030D-6E8A-4147-A177-3AD203B41FA5}">
                      <a16:colId xmlns:a16="http://schemas.microsoft.com/office/drawing/2014/main" val="774300268"/>
                    </a:ext>
                  </a:extLst>
                </a:gridCol>
                <a:gridCol w="2275237">
                  <a:extLst>
                    <a:ext uri="{9D8B030D-6E8A-4147-A177-3AD203B41FA5}">
                      <a16:colId xmlns:a16="http://schemas.microsoft.com/office/drawing/2014/main" val="4243967714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1142564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11722080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227812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8260468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1556689-6F78-9246-A2E0-70F1A18ECC4D}"/>
              </a:ext>
            </a:extLst>
          </p:cNvPr>
          <p:cNvSpPr txBox="1"/>
          <p:nvPr/>
        </p:nvSpPr>
        <p:spPr>
          <a:xfrm>
            <a:off x="322469" y="1300784"/>
            <a:ext cx="66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17D25-1D2F-E94F-A1B9-D8B1E52549F0}"/>
              </a:ext>
            </a:extLst>
          </p:cNvPr>
          <p:cNvSpPr txBox="1"/>
          <p:nvPr/>
        </p:nvSpPr>
        <p:spPr>
          <a:xfrm>
            <a:off x="1754528" y="1334427"/>
            <a:ext cx="16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14 Bit Network ID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2F1CABB-8BB3-934F-B138-58587EFF4AE2}"/>
              </a:ext>
            </a:extLst>
          </p:cNvPr>
          <p:cNvSpPr/>
          <p:nvPr/>
        </p:nvSpPr>
        <p:spPr>
          <a:xfrm rot="16200000">
            <a:off x="3328775" y="-959679"/>
            <a:ext cx="381000" cy="5159513"/>
          </a:xfrm>
          <a:prstGeom prst="leftBrace">
            <a:avLst>
              <a:gd name="adj1" fmla="val 74420"/>
              <a:gd name="adj2" fmla="val 492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D9BA14-58B0-0548-AF16-7D2636DC5643}"/>
              </a:ext>
            </a:extLst>
          </p:cNvPr>
          <p:cNvSpPr txBox="1"/>
          <p:nvPr/>
        </p:nvSpPr>
        <p:spPr>
          <a:xfrm>
            <a:off x="7861572" y="1296912"/>
            <a:ext cx="136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 Bit Host ID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457BBC4-C852-DE48-BC0B-72099997A7F1}"/>
              </a:ext>
            </a:extLst>
          </p:cNvPr>
          <p:cNvSpPr/>
          <p:nvPr/>
        </p:nvSpPr>
        <p:spPr>
          <a:xfrm rot="16200000">
            <a:off x="8887651" y="-1269258"/>
            <a:ext cx="381000" cy="5755037"/>
          </a:xfrm>
          <a:prstGeom prst="leftBrace">
            <a:avLst>
              <a:gd name="adj1" fmla="val 74420"/>
              <a:gd name="adj2" fmla="val 492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110F7F6-5835-D44C-A5E7-C1B86AAA8E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1" y="2853133"/>
          <a:ext cx="7801524" cy="283553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4185517424"/>
                    </a:ext>
                  </a:extLst>
                </a:gridCol>
                <a:gridCol w="4245524">
                  <a:extLst>
                    <a:ext uri="{9D8B030D-6E8A-4147-A177-3AD203B41FA5}">
                      <a16:colId xmlns:a16="http://schemas.microsoft.com/office/drawing/2014/main" val="881006165"/>
                    </a:ext>
                  </a:extLst>
                </a:gridCol>
              </a:tblGrid>
              <a:tr h="316386">
                <a:tc>
                  <a:txBody>
                    <a:bodyPr/>
                    <a:lstStyle/>
                    <a:p>
                      <a:r>
                        <a:rPr lang="en-US" b="0" dirty="0"/>
                        <a:t>128.0.0.0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itchFamily="2" charset="2"/>
                        </a:rPr>
                        <a:t>Special IP Address</a:t>
                      </a:r>
                      <a:endParaRPr lang="en-US" b="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742868007"/>
                  </a:ext>
                </a:extLst>
              </a:tr>
              <a:tr h="1740123">
                <a:tc>
                  <a:txBody>
                    <a:bodyPr/>
                    <a:lstStyle/>
                    <a:p>
                      <a:r>
                        <a:rPr lang="en-US" dirty="0"/>
                        <a:t>10000001.0.0.1</a:t>
                      </a:r>
                    </a:p>
                    <a:p>
                      <a:r>
                        <a:rPr lang="en-US" dirty="0"/>
                        <a:t>130.0.0.2</a:t>
                      </a:r>
                    </a:p>
                    <a:p>
                      <a:r>
                        <a:rPr lang="en-US" dirty="0"/>
                        <a:t>130.0.0.3</a:t>
                      </a:r>
                    </a:p>
                    <a:p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190.255.255.254</a:t>
                      </a:r>
                    </a:p>
                  </a:txBody>
                  <a:tcPr marL="121920" marR="1219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16 </a:t>
                      </a:r>
                      <a:r>
                        <a:rPr lang="en-US" baseline="0" dirty="0"/>
                        <a:t>– 2 are Host IP</a:t>
                      </a:r>
                      <a:endParaRPr lang="en-US" dirty="0"/>
                    </a:p>
                  </a:txBody>
                  <a:tcPr marL="121920" marR="1219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569889"/>
                  </a:ext>
                </a:extLst>
              </a:tr>
              <a:tr h="458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10111111.255.255.255</a:t>
                      </a:r>
                    </a:p>
                  </a:txBody>
                  <a:tcPr marL="121920" marR="1219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Special IP Address</a:t>
                      </a:r>
                      <a:endParaRPr lang="en-US" dirty="0"/>
                    </a:p>
                  </a:txBody>
                  <a:tcPr marL="121920" marR="1219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5614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03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 animBg="1"/>
      <p:bldP spid="8" grpId="0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60BC-4BC8-2A4A-B223-8B1A73C3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C: </a:t>
            </a:r>
            <a:r>
              <a:rPr lang="en-US" sz="2400" dirty="0">
                <a:solidFill>
                  <a:srgbClr val="C00000"/>
                </a:solidFill>
              </a:rPr>
              <a:t>(192.0.0.0 to 223.255.255.255)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4A185-C7D2-8A17-76F9-5B16D5BD0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651DB66B-28B6-B64F-AB68-0EC669B3CE6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83828" y="1336009"/>
          <a:ext cx="11684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val="3050919398"/>
                    </a:ext>
                  </a:extLst>
                </a:gridCol>
                <a:gridCol w="290163">
                  <a:extLst>
                    <a:ext uri="{9D8B030D-6E8A-4147-A177-3AD203B41FA5}">
                      <a16:colId xmlns:a16="http://schemas.microsoft.com/office/drawing/2014/main" val="774300268"/>
                    </a:ext>
                  </a:extLst>
                </a:gridCol>
                <a:gridCol w="319437">
                  <a:extLst>
                    <a:ext uri="{9D8B030D-6E8A-4147-A177-3AD203B41FA5}">
                      <a16:colId xmlns:a16="http://schemas.microsoft.com/office/drawing/2014/main" val="4243967714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2894109257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11425641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111722080"/>
                    </a:ext>
                  </a:extLst>
                </a:gridCol>
                <a:gridCol w="2921000">
                  <a:extLst>
                    <a:ext uri="{9D8B030D-6E8A-4147-A177-3AD203B41FA5}">
                      <a16:colId xmlns:a16="http://schemas.microsoft.com/office/drawing/2014/main" val="3227812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82604684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F875686-DD97-614D-988D-692D4CC5578F}"/>
              </a:ext>
            </a:extLst>
          </p:cNvPr>
          <p:cNvSpPr txBox="1"/>
          <p:nvPr/>
        </p:nvSpPr>
        <p:spPr>
          <a:xfrm>
            <a:off x="436228" y="1665710"/>
            <a:ext cx="66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98639-4295-B24B-B535-F7DB6ADFD9A5}"/>
              </a:ext>
            </a:extLst>
          </p:cNvPr>
          <p:cNvSpPr txBox="1"/>
          <p:nvPr/>
        </p:nvSpPr>
        <p:spPr>
          <a:xfrm>
            <a:off x="2948873" y="1639670"/>
            <a:ext cx="1668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21 Bit Network ID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CB56A487-0A6F-574B-9D50-993E4DCAEE13}"/>
              </a:ext>
            </a:extLst>
          </p:cNvPr>
          <p:cNvSpPr/>
          <p:nvPr/>
        </p:nvSpPr>
        <p:spPr>
          <a:xfrm rot="16200000">
            <a:off x="4919329" y="-1915189"/>
            <a:ext cx="381000" cy="7721596"/>
          </a:xfrm>
          <a:prstGeom prst="leftBrace">
            <a:avLst>
              <a:gd name="adj1" fmla="val 74420"/>
              <a:gd name="adj2" fmla="val 492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53FF98-D73A-C645-9C03-189ADF4AF1D3}"/>
              </a:ext>
            </a:extLst>
          </p:cNvPr>
          <p:cNvSpPr txBox="1"/>
          <p:nvPr/>
        </p:nvSpPr>
        <p:spPr>
          <a:xfrm>
            <a:off x="10620776" y="1622444"/>
            <a:ext cx="136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 Bit Host ID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81072A0-EF5F-D048-AA10-3C01FAA9131C}"/>
              </a:ext>
            </a:extLst>
          </p:cNvPr>
          <p:cNvSpPr/>
          <p:nvPr/>
        </p:nvSpPr>
        <p:spPr>
          <a:xfrm rot="16200000">
            <a:off x="10353140" y="509605"/>
            <a:ext cx="381000" cy="2848375"/>
          </a:xfrm>
          <a:prstGeom prst="leftBrace">
            <a:avLst>
              <a:gd name="adj1" fmla="val 74420"/>
              <a:gd name="adj2" fmla="val 492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AC5AE0F-DE25-434F-AE57-453CC25182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60114" y="2639885"/>
          <a:ext cx="7801524" cy="283553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4185517424"/>
                    </a:ext>
                  </a:extLst>
                </a:gridCol>
                <a:gridCol w="4245524">
                  <a:extLst>
                    <a:ext uri="{9D8B030D-6E8A-4147-A177-3AD203B41FA5}">
                      <a16:colId xmlns:a16="http://schemas.microsoft.com/office/drawing/2014/main" val="881006165"/>
                    </a:ext>
                  </a:extLst>
                </a:gridCol>
              </a:tblGrid>
              <a:tr h="316386">
                <a:tc>
                  <a:txBody>
                    <a:bodyPr/>
                    <a:lstStyle/>
                    <a:p>
                      <a:r>
                        <a:rPr lang="en-US" b="0" dirty="0"/>
                        <a:t>192.0.0.0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itchFamily="2" charset="2"/>
                        </a:rPr>
                        <a:t>Special IP Address</a:t>
                      </a:r>
                      <a:endParaRPr lang="en-US" b="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742868007"/>
                  </a:ext>
                </a:extLst>
              </a:tr>
              <a:tr h="1740123">
                <a:tc>
                  <a:txBody>
                    <a:bodyPr/>
                    <a:lstStyle/>
                    <a:p>
                      <a:r>
                        <a:rPr lang="en-US" dirty="0"/>
                        <a:t>11000001.0.0.1</a:t>
                      </a:r>
                    </a:p>
                    <a:p>
                      <a:r>
                        <a:rPr lang="en-US" dirty="0"/>
                        <a:t>194.0.0.2</a:t>
                      </a:r>
                    </a:p>
                    <a:p>
                      <a:r>
                        <a:rPr lang="en-US" dirty="0"/>
                        <a:t>194.0.0.3</a:t>
                      </a:r>
                    </a:p>
                    <a:p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222.255.255.254</a:t>
                      </a:r>
                    </a:p>
                  </a:txBody>
                  <a:tcPr marL="121920" marR="1219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 </a:t>
                      </a:r>
                      <a:r>
                        <a:rPr lang="en-US" baseline="0" dirty="0"/>
                        <a:t>– 2 are Host IP</a:t>
                      </a:r>
                      <a:endParaRPr lang="en-US" dirty="0"/>
                    </a:p>
                  </a:txBody>
                  <a:tcPr marL="121920" marR="12192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9569889"/>
                  </a:ext>
                </a:extLst>
              </a:tr>
              <a:tr h="4580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11011111.255.255.255</a:t>
                      </a:r>
                    </a:p>
                  </a:txBody>
                  <a:tcPr marL="121920" marR="1219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itchFamily="2" charset="2"/>
                        </a:rPr>
                        <a:t>Special IP Address – Loopback</a:t>
                      </a:r>
                      <a:endParaRPr lang="en-US" dirty="0"/>
                    </a:p>
                  </a:txBody>
                  <a:tcPr marL="121920" marR="1219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55614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1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1A77-C41D-2B45-BDA8-36A2D55E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D: </a:t>
            </a:r>
            <a:r>
              <a:rPr lang="en-US" sz="2400" dirty="0">
                <a:solidFill>
                  <a:srgbClr val="C00000"/>
                </a:solidFill>
              </a:rPr>
              <a:t>(224.0.0.0 to 239.255.255.255)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36F6-4D09-C944-A056-4765D54E3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Very first four bits of the first octet in Class D IP addresses are set to 1110, giving a range of: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Class D has IP address rage from 224.0.0.0 to 239.255.255.255. </a:t>
            </a:r>
          </a:p>
          <a:p>
            <a:pPr algn="just"/>
            <a:r>
              <a:rPr lang="en-IN" dirty="0"/>
              <a:t>Class D is reserved for </a:t>
            </a:r>
            <a:r>
              <a:rPr lang="en-IN" dirty="0">
                <a:solidFill>
                  <a:srgbClr val="C00000"/>
                </a:solidFill>
              </a:rPr>
              <a:t>Multicasting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In multicasting data is not destined for a particular host, that is why there is no need to extract host address from the IP address, and Class D does not have any subnet mask.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BCDCA-BA4D-C946-A8EF-FF3751742EE0}"/>
              </a:ext>
            </a:extLst>
          </p:cNvPr>
          <p:cNvSpPr txBox="1"/>
          <p:nvPr/>
        </p:nvSpPr>
        <p:spPr>
          <a:xfrm>
            <a:off x="4199861" y="1477925"/>
            <a:ext cx="34467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1110</a:t>
            </a:r>
            <a:r>
              <a:rPr lang="en-US" sz="2800" b="1" dirty="0"/>
              <a:t>0000 – </a:t>
            </a:r>
            <a:r>
              <a:rPr lang="en-US" sz="2800" b="1" dirty="0">
                <a:solidFill>
                  <a:schemeClr val="accent6"/>
                </a:solidFill>
              </a:rPr>
              <a:t>1110</a:t>
            </a:r>
            <a:r>
              <a:rPr lang="en-US" sz="2800" b="1" dirty="0"/>
              <a:t>1111</a:t>
            </a:r>
          </a:p>
          <a:p>
            <a:pPr algn="ctr"/>
            <a:r>
              <a:rPr lang="en-US" sz="2800" b="1" dirty="0"/>
              <a:t>224 - 239</a:t>
            </a:r>
          </a:p>
        </p:txBody>
      </p:sp>
    </p:spTree>
    <p:extLst>
      <p:ext uri="{BB962C8B-B14F-4D97-AF65-F5344CB8AC3E}">
        <p14:creationId xmlns:p14="http://schemas.microsoft.com/office/powerpoint/2010/main" val="416727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D13B-26A2-A444-9BC4-2E132ED1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E: </a:t>
            </a:r>
            <a:r>
              <a:rPr lang="en-US" sz="2400" dirty="0">
                <a:solidFill>
                  <a:srgbClr val="C00000"/>
                </a:solidFill>
              </a:rPr>
              <a:t>(240.0.0.0 to 255.255.255.255)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B8375-9B6F-8040-899D-581AE20C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This IP Class is reserved for </a:t>
            </a:r>
            <a:r>
              <a:rPr lang="en-IN" dirty="0">
                <a:solidFill>
                  <a:srgbClr val="C00000"/>
                </a:solidFill>
              </a:rPr>
              <a:t>experimental purposes </a:t>
            </a:r>
            <a:r>
              <a:rPr lang="en-IN" dirty="0"/>
              <a:t>only for R&amp;D or Study. </a:t>
            </a:r>
          </a:p>
          <a:p>
            <a:pPr algn="just"/>
            <a:r>
              <a:rPr lang="en-IN" dirty="0"/>
              <a:t>IP addresses in this class ranges from 240.0.0.0 to 255.255.255.255. </a:t>
            </a:r>
          </a:p>
          <a:p>
            <a:pPr algn="just"/>
            <a:r>
              <a:rPr lang="en-IN" dirty="0"/>
              <a:t>Like Class D, this class too is not equipped with any subnet mask.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AC4B-6DA1-FC4F-9299-AE5C4473D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IP Addressing Summary</a:t>
            </a:r>
            <a:endParaRPr lang="en-US" sz="3200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E3FAC5-86C8-E54F-A6ED-8D8E7A365C6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31763" y="863600"/>
          <a:ext cx="11928471" cy="5721132"/>
        </p:xfrm>
        <a:graphic>
          <a:graphicData uri="http://schemas.openxmlformats.org/drawingml/2006/table">
            <a:tbl>
              <a:tblPr/>
              <a:tblGrid>
                <a:gridCol w="956536">
                  <a:extLst>
                    <a:ext uri="{9D8B030D-6E8A-4147-A177-3AD203B41FA5}">
                      <a16:colId xmlns:a16="http://schemas.microsoft.com/office/drawing/2014/main" val="3652829514"/>
                    </a:ext>
                  </a:extLst>
                </a:gridCol>
                <a:gridCol w="805375">
                  <a:extLst>
                    <a:ext uri="{9D8B030D-6E8A-4147-A177-3AD203B41FA5}">
                      <a16:colId xmlns:a16="http://schemas.microsoft.com/office/drawing/2014/main" val="164537830"/>
                    </a:ext>
                  </a:extLst>
                </a:gridCol>
                <a:gridCol w="794917">
                  <a:extLst>
                    <a:ext uri="{9D8B030D-6E8A-4147-A177-3AD203B41FA5}">
                      <a16:colId xmlns:a16="http://schemas.microsoft.com/office/drawing/2014/main" val="3097255259"/>
                    </a:ext>
                  </a:extLst>
                </a:gridCol>
                <a:gridCol w="753173">
                  <a:extLst>
                    <a:ext uri="{9D8B030D-6E8A-4147-A177-3AD203B41FA5}">
                      <a16:colId xmlns:a16="http://schemas.microsoft.com/office/drawing/2014/main" val="1066156225"/>
                    </a:ext>
                  </a:extLst>
                </a:gridCol>
                <a:gridCol w="1282726">
                  <a:extLst>
                    <a:ext uri="{9D8B030D-6E8A-4147-A177-3AD203B41FA5}">
                      <a16:colId xmlns:a16="http://schemas.microsoft.com/office/drawing/2014/main" val="2201196677"/>
                    </a:ext>
                  </a:extLst>
                </a:gridCol>
                <a:gridCol w="1352655">
                  <a:extLst>
                    <a:ext uri="{9D8B030D-6E8A-4147-A177-3AD203B41FA5}">
                      <a16:colId xmlns:a16="http://schemas.microsoft.com/office/drawing/2014/main" val="1628002077"/>
                    </a:ext>
                  </a:extLst>
                </a:gridCol>
                <a:gridCol w="1543003">
                  <a:extLst>
                    <a:ext uri="{9D8B030D-6E8A-4147-A177-3AD203B41FA5}">
                      <a16:colId xmlns:a16="http://schemas.microsoft.com/office/drawing/2014/main" val="2824279876"/>
                    </a:ext>
                  </a:extLst>
                </a:gridCol>
                <a:gridCol w="936179">
                  <a:extLst>
                    <a:ext uri="{9D8B030D-6E8A-4147-A177-3AD203B41FA5}">
                      <a16:colId xmlns:a16="http://schemas.microsoft.com/office/drawing/2014/main" val="1886194189"/>
                    </a:ext>
                  </a:extLst>
                </a:gridCol>
                <a:gridCol w="1443401">
                  <a:extLst>
                    <a:ext uri="{9D8B030D-6E8A-4147-A177-3AD203B41FA5}">
                      <a16:colId xmlns:a16="http://schemas.microsoft.com/office/drawing/2014/main" val="4044523961"/>
                    </a:ext>
                  </a:extLst>
                </a:gridCol>
                <a:gridCol w="1341035">
                  <a:extLst>
                    <a:ext uri="{9D8B030D-6E8A-4147-A177-3AD203B41FA5}">
                      <a16:colId xmlns:a16="http://schemas.microsoft.com/office/drawing/2014/main" val="1378834579"/>
                    </a:ext>
                  </a:extLst>
                </a:gridCol>
                <a:gridCol w="719471">
                  <a:extLst>
                    <a:ext uri="{9D8B030D-6E8A-4147-A177-3AD203B41FA5}">
                      <a16:colId xmlns:a16="http://schemas.microsoft.com/office/drawing/2014/main" val="1974883244"/>
                    </a:ext>
                  </a:extLst>
                </a:gridCol>
              </a:tblGrid>
              <a:tr h="1304582">
                <a:tc>
                  <a:txBody>
                    <a:bodyPr/>
                    <a:lstStyle/>
                    <a:p>
                      <a:pPr algn="l"/>
                      <a:r>
                        <a:rPr lang="en-IN" sz="1300" b="1" dirty="0">
                          <a:effectLst/>
                        </a:rPr>
                        <a:t>Class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b="1" dirty="0">
                          <a:effectLst/>
                        </a:rPr>
                        <a:t>Leading</a:t>
                      </a:r>
                      <a:br>
                        <a:rPr lang="en-IN" sz="1300" b="1" dirty="0">
                          <a:effectLst/>
                        </a:rPr>
                      </a:br>
                      <a:r>
                        <a:rPr lang="en-IN" sz="1300" b="1" dirty="0">
                          <a:effectLst/>
                        </a:rPr>
                        <a:t>bits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b="1" dirty="0">
                          <a:effectLst/>
                        </a:rPr>
                        <a:t>Size of </a:t>
                      </a:r>
                      <a:r>
                        <a:rPr lang="en-IN" sz="1300" b="1" i="1" dirty="0">
                          <a:effectLst/>
                        </a:rPr>
                        <a:t>n/w</a:t>
                      </a:r>
                      <a:br>
                        <a:rPr lang="en-IN" sz="1300" b="1" i="1" dirty="0">
                          <a:effectLst/>
                        </a:rPr>
                      </a:br>
                      <a:r>
                        <a:rPr lang="en-IN" sz="1300" b="1" i="1" dirty="0">
                          <a:effectLst/>
                        </a:rPr>
                        <a:t>number </a:t>
                      </a:r>
                      <a:r>
                        <a:rPr lang="en-IN" sz="1300" b="1" dirty="0">
                          <a:effectLst/>
                        </a:rPr>
                        <a:t>bit field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b="1" dirty="0">
                          <a:effectLst/>
                        </a:rPr>
                        <a:t>Size of </a:t>
                      </a:r>
                      <a:r>
                        <a:rPr lang="en-IN" sz="1300" b="1" i="1" dirty="0">
                          <a:effectLst/>
                        </a:rPr>
                        <a:t>rest</a:t>
                      </a:r>
                      <a:br>
                        <a:rPr lang="en-IN" sz="1300" b="1" dirty="0">
                          <a:effectLst/>
                        </a:rPr>
                      </a:br>
                      <a:r>
                        <a:rPr lang="en-IN" sz="1300" b="1" dirty="0">
                          <a:effectLst/>
                        </a:rPr>
                        <a:t>bit field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Number</a:t>
                      </a:r>
                      <a:br>
                        <a:rPr lang="en-IN" sz="1300" b="1" dirty="0">
                          <a:effectLst/>
                        </a:rPr>
                      </a:br>
                      <a:r>
                        <a:rPr lang="en-IN" sz="1300" b="1" dirty="0">
                          <a:effectLst/>
                        </a:rPr>
                        <a:t>of networks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Addresses</a:t>
                      </a:r>
                      <a:br>
                        <a:rPr lang="en-IN" sz="1300" b="1" dirty="0">
                          <a:effectLst/>
                        </a:rPr>
                      </a:br>
                      <a:r>
                        <a:rPr lang="en-IN" sz="1300" b="1" dirty="0">
                          <a:effectLst/>
                        </a:rPr>
                        <a:t>per network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Total addresses</a:t>
                      </a:r>
                      <a:br>
                        <a:rPr lang="en-IN" sz="1300" b="1" dirty="0">
                          <a:effectLst/>
                        </a:rPr>
                      </a:br>
                      <a:r>
                        <a:rPr lang="en-IN" sz="1300" b="1" dirty="0">
                          <a:effectLst/>
                        </a:rPr>
                        <a:t>in class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Start address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End address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Default </a:t>
                      </a:r>
                      <a:r>
                        <a:rPr lang="en-IN" sz="13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subnet mask</a:t>
                      </a:r>
                      <a:r>
                        <a:rPr lang="en-IN" sz="1300" b="1" dirty="0">
                          <a:effectLst/>
                        </a:rPr>
                        <a:t> in </a:t>
                      </a:r>
                      <a:r>
                        <a:rPr lang="en-IN" sz="13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dot-decimal notation</a:t>
                      </a:r>
                      <a:endParaRPr lang="en-IN" sz="1300" b="1" dirty="0">
                        <a:effectLst/>
                      </a:endParaRP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CIDR notation</a:t>
                      </a:r>
                      <a:endParaRPr lang="en-IN" sz="1300" b="1" dirty="0">
                        <a:effectLst/>
                      </a:endParaRP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145242"/>
                  </a:ext>
                </a:extLst>
              </a:tr>
              <a:tr h="883310">
                <a:tc>
                  <a:txBody>
                    <a:bodyPr/>
                    <a:lstStyle/>
                    <a:p>
                      <a:pPr algn="l"/>
                      <a:r>
                        <a:rPr lang="en-IN" sz="1300" b="1" dirty="0">
                          <a:effectLst/>
                        </a:rPr>
                        <a:t>Class A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0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8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b="1" dirty="0">
                          <a:effectLst/>
                        </a:rPr>
                        <a:t>    24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128 </a:t>
                      </a:r>
                    </a:p>
                    <a:p>
                      <a:pPr algn="ctr"/>
                      <a:r>
                        <a:rPr lang="en-IN" sz="1300" b="1" dirty="0">
                          <a:effectLst/>
                        </a:rPr>
                        <a:t>(2</a:t>
                      </a:r>
                      <a:r>
                        <a:rPr lang="en-IN" sz="1300" b="1" baseline="30000" dirty="0">
                          <a:effectLst/>
                        </a:rPr>
                        <a:t>7</a:t>
                      </a:r>
                      <a:r>
                        <a:rPr lang="en-IN" sz="1300" b="1" dirty="0">
                          <a:effectLst/>
                        </a:rPr>
                        <a:t>)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    16,777,216 (2</a:t>
                      </a:r>
                      <a:r>
                        <a:rPr lang="en-IN" sz="1300" b="1" baseline="30000" dirty="0">
                          <a:effectLst/>
                        </a:rPr>
                        <a:t>24</a:t>
                      </a:r>
                      <a:r>
                        <a:rPr lang="en-IN" sz="1300" b="1" dirty="0">
                          <a:effectLst/>
                        </a:rPr>
                        <a:t>)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    2,147,483,648 (2</a:t>
                      </a:r>
                      <a:r>
                        <a:rPr lang="en-IN" sz="1300" b="1" baseline="30000" dirty="0">
                          <a:effectLst/>
                        </a:rPr>
                        <a:t>31</a:t>
                      </a:r>
                      <a:r>
                        <a:rPr lang="en-IN" sz="1300" b="1" dirty="0">
                          <a:effectLst/>
                        </a:rPr>
                        <a:t>)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0.0.0.0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127.255.255.255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255.0.0.0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/8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629917"/>
                  </a:ext>
                </a:extLst>
              </a:tr>
              <a:tr h="883310">
                <a:tc>
                  <a:txBody>
                    <a:bodyPr/>
                    <a:lstStyle/>
                    <a:p>
                      <a:pPr algn="l"/>
                      <a:r>
                        <a:rPr lang="en-IN" sz="1300" b="1" dirty="0">
                          <a:effectLst/>
                        </a:rPr>
                        <a:t>Class B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10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16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b="1" dirty="0">
                          <a:effectLst/>
                        </a:rPr>
                        <a:t>    16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16,384 </a:t>
                      </a:r>
                    </a:p>
                    <a:p>
                      <a:pPr algn="ctr"/>
                      <a:r>
                        <a:rPr lang="en-IN" sz="1300" b="1" dirty="0">
                          <a:effectLst/>
                        </a:rPr>
                        <a:t>(2</a:t>
                      </a:r>
                      <a:r>
                        <a:rPr lang="en-IN" sz="1300" b="1" baseline="30000" dirty="0">
                          <a:effectLst/>
                        </a:rPr>
                        <a:t>14</a:t>
                      </a:r>
                      <a:r>
                        <a:rPr lang="en-IN" sz="1300" b="1" dirty="0">
                          <a:effectLst/>
                        </a:rPr>
                        <a:t>)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65,536 </a:t>
                      </a:r>
                    </a:p>
                    <a:p>
                      <a:pPr algn="ctr"/>
                      <a:r>
                        <a:rPr lang="en-IN" sz="1300" b="1" dirty="0">
                          <a:effectLst/>
                        </a:rPr>
                        <a:t>(2</a:t>
                      </a:r>
                      <a:r>
                        <a:rPr lang="en-IN" sz="1300" b="1" baseline="30000" dirty="0">
                          <a:effectLst/>
                        </a:rPr>
                        <a:t>16</a:t>
                      </a:r>
                      <a:r>
                        <a:rPr lang="en-IN" sz="1300" b="1" dirty="0">
                          <a:effectLst/>
                        </a:rPr>
                        <a:t>)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    1,073,741,824 (2</a:t>
                      </a:r>
                      <a:r>
                        <a:rPr lang="en-IN" sz="1300" b="1" baseline="30000" dirty="0">
                          <a:effectLst/>
                        </a:rPr>
                        <a:t>30</a:t>
                      </a:r>
                      <a:r>
                        <a:rPr lang="en-IN" sz="1300" b="1" dirty="0">
                          <a:effectLst/>
                        </a:rPr>
                        <a:t>)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128.0.0.0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191.255.255.255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255.255.0.0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/16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682930"/>
                  </a:ext>
                </a:extLst>
              </a:tr>
              <a:tr h="883310">
                <a:tc>
                  <a:txBody>
                    <a:bodyPr/>
                    <a:lstStyle/>
                    <a:p>
                      <a:pPr algn="l"/>
                      <a:r>
                        <a:rPr lang="en-IN" sz="1300" b="1" dirty="0">
                          <a:effectLst/>
                        </a:rPr>
                        <a:t>Class C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110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24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b="1" dirty="0">
                          <a:effectLst/>
                        </a:rPr>
                        <a:t>    8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2,097,152 </a:t>
                      </a:r>
                    </a:p>
                    <a:p>
                      <a:pPr algn="ctr"/>
                      <a:r>
                        <a:rPr lang="en-IN" sz="1300" b="1" dirty="0">
                          <a:effectLst/>
                        </a:rPr>
                        <a:t>(2</a:t>
                      </a:r>
                      <a:r>
                        <a:rPr lang="en-IN" sz="1300" b="1" baseline="30000" dirty="0">
                          <a:effectLst/>
                        </a:rPr>
                        <a:t>21</a:t>
                      </a:r>
                      <a:r>
                        <a:rPr lang="en-IN" sz="1300" b="1" dirty="0">
                          <a:effectLst/>
                        </a:rPr>
                        <a:t>)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256 (2</a:t>
                      </a:r>
                      <a:r>
                        <a:rPr lang="en-IN" sz="1300" b="1" baseline="30000" dirty="0">
                          <a:effectLst/>
                        </a:rPr>
                        <a:t>8</a:t>
                      </a:r>
                      <a:r>
                        <a:rPr lang="en-IN" sz="1300" b="1" dirty="0">
                          <a:effectLst/>
                        </a:rPr>
                        <a:t>)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    536,870,912 (2</a:t>
                      </a:r>
                      <a:r>
                        <a:rPr lang="en-IN" sz="1300" b="1" baseline="30000" dirty="0">
                          <a:effectLst/>
                        </a:rPr>
                        <a:t>29</a:t>
                      </a:r>
                      <a:r>
                        <a:rPr lang="en-IN" sz="1300" b="1" dirty="0">
                          <a:effectLst/>
                        </a:rPr>
                        <a:t>)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192.0.0.0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223.255.255.255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255.255.255.0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/24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448201"/>
                  </a:ext>
                </a:extLst>
              </a:tr>
              <a:tr h="883310">
                <a:tc>
                  <a:txBody>
                    <a:bodyPr/>
                    <a:lstStyle/>
                    <a:p>
                      <a:pPr algn="l"/>
                      <a:r>
                        <a:rPr lang="en-IN" sz="1300" b="1" dirty="0">
                          <a:effectLst/>
                        </a:rPr>
                        <a:t>Class D (</a:t>
                      </a:r>
                      <a:r>
                        <a:rPr lang="en-IN" sz="1300" b="1" u="none" strike="noStrike" dirty="0">
                          <a:solidFill>
                            <a:srgbClr val="0B0080"/>
                          </a:solidFill>
                          <a:effectLst/>
                        </a:rPr>
                        <a:t>multicast</a:t>
                      </a:r>
                      <a:r>
                        <a:rPr lang="en-IN" sz="1300" b="1" dirty="0">
                          <a:effectLst/>
                        </a:rPr>
                        <a:t>)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1110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b="1" dirty="0">
                          <a:effectLst/>
                        </a:rPr>
                        <a:t>    not defined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b="1" dirty="0">
                          <a:effectLst/>
                        </a:rPr>
                        <a:t>    not defined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    not defined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    not defined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    268,435,456 (2</a:t>
                      </a:r>
                      <a:r>
                        <a:rPr lang="en-IN" sz="1300" b="1" baseline="30000" dirty="0">
                          <a:effectLst/>
                        </a:rPr>
                        <a:t>28</a:t>
                      </a:r>
                      <a:r>
                        <a:rPr lang="en-IN" sz="1300" b="1" dirty="0">
                          <a:effectLst/>
                        </a:rPr>
                        <a:t>)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224.0.0.0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239.255.255.255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not defined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not defined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588591"/>
                  </a:ext>
                </a:extLst>
              </a:tr>
              <a:tr h="883310">
                <a:tc>
                  <a:txBody>
                    <a:bodyPr/>
                    <a:lstStyle/>
                    <a:p>
                      <a:pPr algn="l"/>
                      <a:r>
                        <a:rPr lang="en-IN" sz="1300" b="1" dirty="0">
                          <a:effectLst/>
                        </a:rPr>
                        <a:t>Class E (reserved)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1111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b="1" dirty="0">
                          <a:effectLst/>
                        </a:rPr>
                        <a:t>    not defined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300" b="1" dirty="0">
                          <a:effectLst/>
                        </a:rPr>
                        <a:t>    not defined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    not defined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    not defined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    268,435,456 (2</a:t>
                      </a:r>
                      <a:r>
                        <a:rPr lang="en-IN" sz="1300" b="1" baseline="30000" dirty="0">
                          <a:effectLst/>
                        </a:rPr>
                        <a:t>28</a:t>
                      </a:r>
                      <a:r>
                        <a:rPr lang="en-IN" sz="1300" b="1" dirty="0">
                          <a:effectLst/>
                        </a:rPr>
                        <a:t>)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240.0.0.0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255.255.255.255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not defined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b="1" dirty="0">
                          <a:effectLst/>
                        </a:rPr>
                        <a:t>not defined</a:t>
                      </a:r>
                    </a:p>
                  </a:txBody>
                  <a:tcPr marL="74689" marR="74689" marT="27781" marB="27781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151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- 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1181" y="863444"/>
            <a:ext cx="5960588" cy="5590565"/>
          </a:xfrm>
        </p:spPr>
        <p:txBody>
          <a:bodyPr>
            <a:normAutofit/>
          </a:bodyPr>
          <a:lstStyle/>
          <a:p>
            <a:pPr lvl="0" algn="just"/>
            <a:r>
              <a:rPr lang="en-IN" b="1" dirty="0"/>
              <a:t>IP address: </a:t>
            </a:r>
          </a:p>
          <a:p>
            <a:pPr lvl="0" algn="just"/>
            <a:r>
              <a:rPr lang="en-IN" dirty="0"/>
              <a:t>It is 32-bit identifier for host &amp; router interface</a:t>
            </a:r>
            <a:r>
              <a:rPr lang="en-IN" b="1" dirty="0"/>
              <a:t> </a:t>
            </a:r>
            <a:endParaRPr lang="en-GB" dirty="0"/>
          </a:p>
          <a:p>
            <a:pPr lvl="0" algn="just"/>
            <a:r>
              <a:rPr lang="en-IN" b="1" dirty="0"/>
              <a:t>Interface: </a:t>
            </a:r>
          </a:p>
          <a:p>
            <a:pPr lvl="0" algn="just"/>
            <a:r>
              <a:rPr lang="en-IN" dirty="0"/>
              <a:t>It is a connection between host/router and physical link.</a:t>
            </a:r>
            <a:endParaRPr lang="en-GB" dirty="0"/>
          </a:p>
          <a:p>
            <a:pPr lvl="1" algn="just"/>
            <a:r>
              <a:rPr lang="en-IN" dirty="0"/>
              <a:t>A router’s typically have multiple interfaces.</a:t>
            </a:r>
            <a:endParaRPr lang="en-GB" dirty="0"/>
          </a:p>
          <a:p>
            <a:pPr lvl="1" algn="just"/>
            <a:r>
              <a:rPr lang="en-IN" dirty="0"/>
              <a:t>A host typically has one or two interfaces.</a:t>
            </a:r>
            <a:endParaRPr lang="en-GB" dirty="0"/>
          </a:p>
          <a:p>
            <a:pPr lvl="0" algn="just"/>
            <a:r>
              <a:rPr lang="en-IN" dirty="0"/>
              <a:t>IP addresses associated with each interface.</a:t>
            </a:r>
            <a:endParaRPr lang="en-GB" dirty="0"/>
          </a:p>
          <a:p>
            <a:endParaRPr lang="en-US" dirty="0"/>
          </a:p>
        </p:txBody>
      </p:sp>
      <p:sp>
        <p:nvSpPr>
          <p:cNvPr id="138" name="Freeform 140"/>
          <p:cNvSpPr>
            <a:spLocks/>
          </p:cNvSpPr>
          <p:nvPr/>
        </p:nvSpPr>
        <p:spPr bwMode="auto">
          <a:xfrm rot="16200000">
            <a:off x="8769614" y="2930791"/>
            <a:ext cx="846137" cy="2125133"/>
          </a:xfrm>
          <a:custGeom>
            <a:avLst/>
            <a:gdLst>
              <a:gd name="T0" fmla="*/ 2147483646 w 10315"/>
              <a:gd name="T1" fmla="*/ 2147483646 h 10000"/>
              <a:gd name="T2" fmla="*/ 2147483646 w 10315"/>
              <a:gd name="T3" fmla="*/ 2147483646 h 10000"/>
              <a:gd name="T4" fmla="*/ 2147483646 w 10315"/>
              <a:gd name="T5" fmla="*/ 2147483646 h 10000"/>
              <a:gd name="T6" fmla="*/ 2147483646 w 10315"/>
              <a:gd name="T7" fmla="*/ 2147483646 h 10000"/>
              <a:gd name="T8" fmla="*/ 2147483646 w 10315"/>
              <a:gd name="T9" fmla="*/ 2147483646 h 10000"/>
              <a:gd name="T10" fmla="*/ 2147483646 w 10315"/>
              <a:gd name="T11" fmla="*/ 2147483646 h 10000"/>
              <a:gd name="T12" fmla="*/ 2147483646 w 10315"/>
              <a:gd name="T13" fmla="*/ 2147483646 h 10000"/>
              <a:gd name="T14" fmla="*/ 2147483646 w 10315"/>
              <a:gd name="T15" fmla="*/ 2147483646 h 10000"/>
              <a:gd name="T16" fmla="*/ 2147483646 w 10315"/>
              <a:gd name="T17" fmla="*/ 2147483646 h 10000"/>
              <a:gd name="T18" fmla="*/ 2147483646 w 10315"/>
              <a:gd name="T19" fmla="*/ 2147483646 h 10000"/>
              <a:gd name="T20" fmla="*/ 2147483646 w 10315"/>
              <a:gd name="T21" fmla="*/ 2147483646 h 10000"/>
              <a:gd name="T22" fmla="*/ 2147483646 w 10315"/>
              <a:gd name="T23" fmla="*/ 2147483646 h 10000"/>
              <a:gd name="T24" fmla="*/ 2147483646 w 10315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39" name="Freeform 140"/>
          <p:cNvSpPr>
            <a:spLocks/>
          </p:cNvSpPr>
          <p:nvPr/>
        </p:nvSpPr>
        <p:spPr bwMode="auto">
          <a:xfrm rot="10800000">
            <a:off x="9958916" y="1870075"/>
            <a:ext cx="1128184" cy="1593850"/>
          </a:xfrm>
          <a:custGeom>
            <a:avLst/>
            <a:gdLst>
              <a:gd name="T0" fmla="*/ 2147483646 w 10315"/>
              <a:gd name="T1" fmla="*/ 2147483646 h 10000"/>
              <a:gd name="T2" fmla="*/ 2147483646 w 10315"/>
              <a:gd name="T3" fmla="*/ 2147483646 h 10000"/>
              <a:gd name="T4" fmla="*/ 2147483646 w 10315"/>
              <a:gd name="T5" fmla="*/ 2147483646 h 10000"/>
              <a:gd name="T6" fmla="*/ 2147483646 w 10315"/>
              <a:gd name="T7" fmla="*/ 2147483646 h 10000"/>
              <a:gd name="T8" fmla="*/ 2147483646 w 10315"/>
              <a:gd name="T9" fmla="*/ 2147483646 h 10000"/>
              <a:gd name="T10" fmla="*/ 2147483646 w 10315"/>
              <a:gd name="T11" fmla="*/ 2147483646 h 10000"/>
              <a:gd name="T12" fmla="*/ 2147483646 w 10315"/>
              <a:gd name="T13" fmla="*/ 2147483646 h 10000"/>
              <a:gd name="T14" fmla="*/ 2147483646 w 10315"/>
              <a:gd name="T15" fmla="*/ 2147483646 h 10000"/>
              <a:gd name="T16" fmla="*/ 2147483646 w 10315"/>
              <a:gd name="T17" fmla="*/ 2147483646 h 10000"/>
              <a:gd name="T18" fmla="*/ 2147483646 w 10315"/>
              <a:gd name="T19" fmla="*/ 2147483646 h 10000"/>
              <a:gd name="T20" fmla="*/ 2147483646 w 10315"/>
              <a:gd name="T21" fmla="*/ 2147483646 h 10000"/>
              <a:gd name="T22" fmla="*/ 2147483646 w 10315"/>
              <a:gd name="T23" fmla="*/ 2147483646 h 10000"/>
              <a:gd name="T24" fmla="*/ 2147483646 w 10315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0" name="Freeform 140"/>
          <p:cNvSpPr>
            <a:spLocks/>
          </p:cNvSpPr>
          <p:nvPr/>
        </p:nvSpPr>
        <p:spPr bwMode="auto">
          <a:xfrm>
            <a:off x="7245350" y="1452564"/>
            <a:ext cx="1384300" cy="1927225"/>
          </a:xfrm>
          <a:custGeom>
            <a:avLst/>
            <a:gdLst>
              <a:gd name="T0" fmla="*/ 2147483646 w 1223"/>
              <a:gd name="T1" fmla="*/ 2147483646 h 1291"/>
              <a:gd name="T2" fmla="*/ 2147483646 w 1223"/>
              <a:gd name="T3" fmla="*/ 2147483646 h 1291"/>
              <a:gd name="T4" fmla="*/ 2147483646 w 1223"/>
              <a:gd name="T5" fmla="*/ 2147483646 h 1291"/>
              <a:gd name="T6" fmla="*/ 2147483646 w 1223"/>
              <a:gd name="T7" fmla="*/ 2147483646 h 1291"/>
              <a:gd name="T8" fmla="*/ 2147483646 w 1223"/>
              <a:gd name="T9" fmla="*/ 2147483646 h 1291"/>
              <a:gd name="T10" fmla="*/ 2147483646 w 1223"/>
              <a:gd name="T11" fmla="*/ 2147483646 h 1291"/>
              <a:gd name="T12" fmla="*/ 2147483646 w 1223"/>
              <a:gd name="T13" fmla="*/ 2147483646 h 1291"/>
              <a:gd name="T14" fmla="*/ 2147483646 w 1223"/>
              <a:gd name="T15" fmla="*/ 2147483646 h 1291"/>
              <a:gd name="T16" fmla="*/ 2147483646 w 1223"/>
              <a:gd name="T17" fmla="*/ 2147483646 h 1291"/>
              <a:gd name="T18" fmla="*/ 2147483646 w 1223"/>
              <a:gd name="T19" fmla="*/ 2147483646 h 1291"/>
              <a:gd name="T20" fmla="*/ 2147483646 w 1223"/>
              <a:gd name="T21" fmla="*/ 2147483646 h 1291"/>
              <a:gd name="T22" fmla="*/ 2147483646 w 1223"/>
              <a:gd name="T23" fmla="*/ 2147483646 h 1291"/>
              <a:gd name="T24" fmla="*/ 2147483646 w 1223"/>
              <a:gd name="T25" fmla="*/ 2147483646 h 1291"/>
              <a:gd name="T26" fmla="*/ 2147483646 w 1223"/>
              <a:gd name="T27" fmla="*/ 2147483646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41" name="Text Box 26"/>
          <p:cNvSpPr txBox="1">
            <a:spLocks noChangeArrowheads="1"/>
          </p:cNvSpPr>
          <p:nvPr/>
        </p:nvSpPr>
        <p:spPr bwMode="auto">
          <a:xfrm>
            <a:off x="6421967" y="1282701"/>
            <a:ext cx="8242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223.1.1.1</a:t>
            </a:r>
            <a:endParaRPr lang="en-US" altLang="en-US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4" name="Text Box 29"/>
          <p:cNvSpPr txBox="1">
            <a:spLocks noChangeArrowheads="1"/>
          </p:cNvSpPr>
          <p:nvPr/>
        </p:nvSpPr>
        <p:spPr bwMode="auto">
          <a:xfrm>
            <a:off x="5946017" y="2571495"/>
            <a:ext cx="8242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223.1.1.2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charset="0"/>
              <a:ea typeface="ＭＳ Ｐゴシック" charset="-128"/>
            </a:endParaRPr>
          </a:p>
        </p:txBody>
      </p:sp>
      <p:sp>
        <p:nvSpPr>
          <p:cNvPr id="145" name="Text Box 30"/>
          <p:cNvSpPr txBox="1">
            <a:spLocks noChangeArrowheads="1"/>
          </p:cNvSpPr>
          <p:nvPr/>
        </p:nvSpPr>
        <p:spPr bwMode="auto">
          <a:xfrm>
            <a:off x="6561667" y="3238501"/>
            <a:ext cx="8242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223.1.1.3</a:t>
            </a:r>
            <a:endParaRPr lang="en-US" altLang="en-US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6" name="Text Box 31"/>
          <p:cNvSpPr txBox="1">
            <a:spLocks noChangeArrowheads="1"/>
          </p:cNvSpPr>
          <p:nvPr/>
        </p:nvSpPr>
        <p:spPr bwMode="auto">
          <a:xfrm>
            <a:off x="8028516" y="2368551"/>
            <a:ext cx="8242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223.1.1.4</a:t>
            </a:r>
            <a:endParaRPr lang="en-US" altLang="en-US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7" name="Line 32"/>
          <p:cNvSpPr>
            <a:spLocks noChangeShapeType="1"/>
          </p:cNvSpPr>
          <p:nvPr/>
        </p:nvSpPr>
        <p:spPr bwMode="auto">
          <a:xfrm>
            <a:off x="9497483" y="2668588"/>
            <a:ext cx="774700" cy="4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48" name="Text Box 33"/>
          <p:cNvSpPr txBox="1">
            <a:spLocks noChangeArrowheads="1"/>
          </p:cNvSpPr>
          <p:nvPr/>
        </p:nvSpPr>
        <p:spPr bwMode="auto">
          <a:xfrm>
            <a:off x="9330267" y="2378076"/>
            <a:ext cx="8242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223.1.2.9</a:t>
            </a:r>
            <a:endParaRPr lang="en-US" altLang="en-US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49" name="Line 36"/>
          <p:cNvSpPr>
            <a:spLocks noChangeShapeType="1"/>
          </p:cNvSpPr>
          <p:nvPr/>
        </p:nvSpPr>
        <p:spPr bwMode="auto">
          <a:xfrm>
            <a:off x="10862733" y="1978025"/>
            <a:ext cx="313267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50" name="Line 38"/>
          <p:cNvSpPr>
            <a:spLocks noChangeShapeType="1"/>
          </p:cNvSpPr>
          <p:nvPr/>
        </p:nvSpPr>
        <p:spPr bwMode="auto">
          <a:xfrm>
            <a:off x="10862733" y="3249613"/>
            <a:ext cx="313267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51" name="Text Box 41"/>
          <p:cNvSpPr txBox="1">
            <a:spLocks noChangeArrowheads="1"/>
          </p:cNvSpPr>
          <p:nvPr/>
        </p:nvSpPr>
        <p:spPr bwMode="auto">
          <a:xfrm>
            <a:off x="10301816" y="3349626"/>
            <a:ext cx="8242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223.1.2.2</a:t>
            </a:r>
            <a:endParaRPr lang="en-US" altLang="en-US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2" name="Text Box 44"/>
          <p:cNvSpPr txBox="1">
            <a:spLocks noChangeArrowheads="1"/>
          </p:cNvSpPr>
          <p:nvPr/>
        </p:nvSpPr>
        <p:spPr bwMode="auto">
          <a:xfrm>
            <a:off x="10024534" y="1743076"/>
            <a:ext cx="8242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223.1.2.1</a:t>
            </a:r>
            <a:endParaRPr lang="en-US" altLang="en-US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3" name="Line 45"/>
          <p:cNvSpPr>
            <a:spLocks noChangeShapeType="1"/>
          </p:cNvSpPr>
          <p:nvPr/>
        </p:nvSpPr>
        <p:spPr bwMode="auto">
          <a:xfrm>
            <a:off x="9179983" y="3006725"/>
            <a:ext cx="0" cy="7572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54" name="Line 47"/>
          <p:cNvSpPr>
            <a:spLocks noChangeShapeType="1"/>
          </p:cNvSpPr>
          <p:nvPr/>
        </p:nvSpPr>
        <p:spPr bwMode="auto">
          <a:xfrm flipH="1" flipV="1">
            <a:off x="8362950" y="4279900"/>
            <a:ext cx="4233" cy="241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55" name="Line 48"/>
          <p:cNvSpPr>
            <a:spLocks noChangeShapeType="1"/>
          </p:cNvSpPr>
          <p:nvPr/>
        </p:nvSpPr>
        <p:spPr bwMode="auto">
          <a:xfrm flipH="1" flipV="1">
            <a:off x="9931401" y="4284663"/>
            <a:ext cx="4233" cy="241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56" name="Text Box 53"/>
          <p:cNvSpPr txBox="1">
            <a:spLocks noChangeArrowheads="1"/>
          </p:cNvSpPr>
          <p:nvPr/>
        </p:nvSpPr>
        <p:spPr bwMode="auto">
          <a:xfrm>
            <a:off x="9973734" y="4344989"/>
            <a:ext cx="8242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223.1.3.2</a:t>
            </a:r>
            <a:endParaRPr lang="en-US" altLang="en-US" sz="12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57" name="Text Box 56"/>
          <p:cNvSpPr txBox="1">
            <a:spLocks noChangeArrowheads="1"/>
          </p:cNvSpPr>
          <p:nvPr/>
        </p:nvSpPr>
        <p:spPr bwMode="auto">
          <a:xfrm>
            <a:off x="8316383" y="4349751"/>
            <a:ext cx="8242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charset="0"/>
              </a:rPr>
              <a:t>223.1.3.1</a:t>
            </a:r>
            <a:endParaRPr lang="en-US" altLang="en-US" sz="12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158" name="Group 57"/>
          <p:cNvGrpSpPr>
            <a:grpSpLocks/>
          </p:cNvGrpSpPr>
          <p:nvPr/>
        </p:nvGrpSpPr>
        <p:grpSpPr bwMode="auto">
          <a:xfrm>
            <a:off x="8509001" y="3101976"/>
            <a:ext cx="1246716" cy="276225"/>
            <a:chOff x="4532" y="1229"/>
            <a:chExt cx="589" cy="174"/>
          </a:xfrm>
        </p:grpSpPr>
        <p:sp>
          <p:nvSpPr>
            <p:cNvPr id="159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60" name="Text Box 59"/>
            <p:cNvSpPr txBox="1">
              <a:spLocks noChangeArrowheads="1"/>
            </p:cNvSpPr>
            <p:nvPr/>
          </p:nvSpPr>
          <p:spPr bwMode="auto">
            <a:xfrm>
              <a:off x="4532" y="1229"/>
              <a:ext cx="43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223.1.3.27</a:t>
              </a:r>
              <a:endPara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charset="0"/>
                <a:ea typeface="ＭＳ Ｐゴシック" charset="-128"/>
              </a:endParaRPr>
            </a:p>
          </p:txBody>
        </p:sp>
      </p:grpSp>
      <p:sp>
        <p:nvSpPr>
          <p:cNvPr id="161" name="Text Box 60"/>
          <p:cNvSpPr txBox="1">
            <a:spLocks noChangeArrowheads="1"/>
          </p:cNvSpPr>
          <p:nvPr/>
        </p:nvSpPr>
        <p:spPr bwMode="auto">
          <a:xfrm>
            <a:off x="5992031" y="5523044"/>
            <a:ext cx="60539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Arial" charset="0"/>
              </a:rPr>
              <a:t>223.1.1.1 =  11011111        00000001        00000001     00000001</a:t>
            </a:r>
            <a:endParaRPr lang="en-US" altLang="en-US" sz="1800" dirty="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2" name="Freeform 61"/>
          <p:cNvSpPr>
            <a:spLocks/>
          </p:cNvSpPr>
          <p:nvPr/>
        </p:nvSpPr>
        <p:spPr bwMode="auto">
          <a:xfrm>
            <a:off x="7056967" y="5910263"/>
            <a:ext cx="1189567" cy="92075"/>
          </a:xfrm>
          <a:custGeom>
            <a:avLst/>
            <a:gdLst>
              <a:gd name="T0" fmla="*/ 0 w 562"/>
              <a:gd name="T1" fmla="*/ 0 h 58"/>
              <a:gd name="T2" fmla="*/ 0 w 562"/>
              <a:gd name="T3" fmla="*/ 2147483646 h 58"/>
              <a:gd name="T4" fmla="*/ 2147483646 w 562"/>
              <a:gd name="T5" fmla="*/ 2147483646 h 58"/>
              <a:gd name="T6" fmla="*/ 2147483646 w 562"/>
              <a:gd name="T7" fmla="*/ 2147483646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8"/>
              <a:gd name="T14" fmla="*/ 562 w 562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8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63" name="Freeform 62"/>
          <p:cNvSpPr>
            <a:spLocks/>
          </p:cNvSpPr>
          <p:nvPr/>
        </p:nvSpPr>
        <p:spPr bwMode="auto">
          <a:xfrm>
            <a:off x="8339667" y="5929313"/>
            <a:ext cx="1189567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6 h 50"/>
              <a:gd name="T4" fmla="*/ 2147483646 w 562"/>
              <a:gd name="T5" fmla="*/ 2147483646 h 50"/>
              <a:gd name="T6" fmla="*/ 2147483646 w 562"/>
              <a:gd name="T7" fmla="*/ 2147483646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64" name="Freeform 63"/>
          <p:cNvSpPr>
            <a:spLocks/>
          </p:cNvSpPr>
          <p:nvPr/>
        </p:nvSpPr>
        <p:spPr bwMode="auto">
          <a:xfrm>
            <a:off x="9626600" y="5932488"/>
            <a:ext cx="1159933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6 h 50"/>
              <a:gd name="T4" fmla="*/ 2147483646 w 562"/>
              <a:gd name="T5" fmla="*/ 2147483646 h 50"/>
              <a:gd name="T6" fmla="*/ 2147483646 w 562"/>
              <a:gd name="T7" fmla="*/ 2147483646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65" name="Freeform 64"/>
          <p:cNvSpPr>
            <a:spLocks/>
          </p:cNvSpPr>
          <p:nvPr/>
        </p:nvSpPr>
        <p:spPr bwMode="auto">
          <a:xfrm>
            <a:off x="10913534" y="5935663"/>
            <a:ext cx="1159933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6 h 50"/>
              <a:gd name="T4" fmla="*/ 2147483646 w 562"/>
              <a:gd name="T5" fmla="*/ 2147483646 h 50"/>
              <a:gd name="T6" fmla="*/ 2147483646 w 562"/>
              <a:gd name="T7" fmla="*/ 2147483646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66" name="Text Box 65"/>
          <p:cNvSpPr txBox="1">
            <a:spLocks noChangeArrowheads="1"/>
          </p:cNvSpPr>
          <p:nvPr/>
        </p:nvSpPr>
        <p:spPr bwMode="auto">
          <a:xfrm>
            <a:off x="7321551" y="6130925"/>
            <a:ext cx="52610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223</a:t>
            </a:r>
            <a:endParaRPr lang="en-US" altLang="en-US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7" name="Text Box 66"/>
          <p:cNvSpPr txBox="1">
            <a:spLocks noChangeArrowheads="1"/>
          </p:cNvSpPr>
          <p:nvPr/>
        </p:nvSpPr>
        <p:spPr bwMode="auto">
          <a:xfrm>
            <a:off x="8712201" y="6140450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8" name="Text Box 67"/>
          <p:cNvSpPr txBox="1">
            <a:spLocks noChangeArrowheads="1"/>
          </p:cNvSpPr>
          <p:nvPr/>
        </p:nvSpPr>
        <p:spPr bwMode="auto">
          <a:xfrm>
            <a:off x="11322051" y="6140450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169" name="Text Box 68"/>
          <p:cNvSpPr txBox="1">
            <a:spLocks noChangeArrowheads="1"/>
          </p:cNvSpPr>
          <p:nvPr/>
        </p:nvSpPr>
        <p:spPr bwMode="auto">
          <a:xfrm>
            <a:off x="9963151" y="6140450"/>
            <a:ext cx="2984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1</a:t>
            </a:r>
            <a:endParaRPr lang="en-US" altLang="en-US" sz="18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170" name="Group 73"/>
          <p:cNvGrpSpPr>
            <a:grpSpLocks/>
          </p:cNvGrpSpPr>
          <p:nvPr/>
        </p:nvGrpSpPr>
        <p:grpSpPr bwMode="auto">
          <a:xfrm>
            <a:off x="6189134" y="1528763"/>
            <a:ext cx="855133" cy="558800"/>
            <a:chOff x="-44" y="1473"/>
            <a:chExt cx="981" cy="1105"/>
          </a:xfrm>
        </p:grpSpPr>
        <p:pic>
          <p:nvPicPr>
            <p:cNvPr id="171" name="Picture 7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2" name="Freeform 7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73" name="Group 80"/>
          <p:cNvGrpSpPr>
            <a:grpSpLocks/>
          </p:cNvGrpSpPr>
          <p:nvPr/>
        </p:nvGrpSpPr>
        <p:grpSpPr bwMode="auto">
          <a:xfrm>
            <a:off x="6182783" y="2127250"/>
            <a:ext cx="855133" cy="558800"/>
            <a:chOff x="-44" y="1473"/>
            <a:chExt cx="981" cy="1105"/>
          </a:xfrm>
        </p:grpSpPr>
        <p:pic>
          <p:nvPicPr>
            <p:cNvPr id="174" name="Picture 8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5" name="Freeform 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76" name="Group 83"/>
          <p:cNvGrpSpPr>
            <a:grpSpLocks/>
          </p:cNvGrpSpPr>
          <p:nvPr/>
        </p:nvGrpSpPr>
        <p:grpSpPr bwMode="auto">
          <a:xfrm>
            <a:off x="6220883" y="2736850"/>
            <a:ext cx="855133" cy="558800"/>
            <a:chOff x="-44" y="1473"/>
            <a:chExt cx="981" cy="1105"/>
          </a:xfrm>
        </p:grpSpPr>
        <p:pic>
          <p:nvPicPr>
            <p:cNvPr id="177" name="Picture 8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8" name="Freeform 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79" name="Group 87"/>
          <p:cNvGrpSpPr>
            <a:grpSpLocks/>
          </p:cNvGrpSpPr>
          <p:nvPr/>
        </p:nvGrpSpPr>
        <p:grpSpPr bwMode="auto">
          <a:xfrm flipH="1">
            <a:off x="11099800" y="1685925"/>
            <a:ext cx="855133" cy="558800"/>
            <a:chOff x="-44" y="1473"/>
            <a:chExt cx="981" cy="1105"/>
          </a:xfrm>
        </p:grpSpPr>
        <p:pic>
          <p:nvPicPr>
            <p:cNvPr id="180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82" name="Group 90"/>
          <p:cNvGrpSpPr>
            <a:grpSpLocks/>
          </p:cNvGrpSpPr>
          <p:nvPr/>
        </p:nvGrpSpPr>
        <p:grpSpPr bwMode="auto">
          <a:xfrm flipH="1">
            <a:off x="11118850" y="2965450"/>
            <a:ext cx="855133" cy="558800"/>
            <a:chOff x="-44" y="1473"/>
            <a:chExt cx="981" cy="1105"/>
          </a:xfrm>
        </p:grpSpPr>
        <p:pic>
          <p:nvPicPr>
            <p:cNvPr id="183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85" name="Group 93"/>
          <p:cNvGrpSpPr>
            <a:grpSpLocks/>
          </p:cNvGrpSpPr>
          <p:nvPr/>
        </p:nvGrpSpPr>
        <p:grpSpPr bwMode="auto">
          <a:xfrm flipH="1">
            <a:off x="9654116" y="4489450"/>
            <a:ext cx="855133" cy="558800"/>
            <a:chOff x="-44" y="1473"/>
            <a:chExt cx="981" cy="1105"/>
          </a:xfrm>
        </p:grpSpPr>
        <p:pic>
          <p:nvPicPr>
            <p:cNvPr id="186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7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88" name="Group 96"/>
          <p:cNvGrpSpPr>
            <a:grpSpLocks/>
          </p:cNvGrpSpPr>
          <p:nvPr/>
        </p:nvGrpSpPr>
        <p:grpSpPr bwMode="auto">
          <a:xfrm flipH="1">
            <a:off x="8102600" y="4530725"/>
            <a:ext cx="855133" cy="558800"/>
            <a:chOff x="-44" y="1473"/>
            <a:chExt cx="981" cy="1105"/>
          </a:xfrm>
        </p:grpSpPr>
        <p:pic>
          <p:nvPicPr>
            <p:cNvPr id="189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0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91" name="Group 99"/>
          <p:cNvGrpSpPr>
            <a:grpSpLocks/>
          </p:cNvGrpSpPr>
          <p:nvPr/>
        </p:nvGrpSpPr>
        <p:grpSpPr bwMode="auto">
          <a:xfrm>
            <a:off x="8674100" y="2624138"/>
            <a:ext cx="931333" cy="355600"/>
            <a:chOff x="4396" y="1245"/>
            <a:chExt cx="672" cy="248"/>
          </a:xfrm>
        </p:grpSpPr>
        <p:sp>
          <p:nvSpPr>
            <p:cNvPr id="19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9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9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200">
                <a:solidFill>
                  <a:srgbClr val="000000"/>
                </a:solidFill>
                <a:latin typeface="Times New Roman" charset="0"/>
              </a:endParaRPr>
            </a:p>
          </p:txBody>
        </p:sp>
        <p:grpSp>
          <p:nvGrpSpPr>
            <p:cNvPr id="195" name="Group 10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98" name="Freeform 10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99" name="Freeform 10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96" name="Line 10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7" name="Line 10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0" name="Line 5"/>
          <p:cNvSpPr>
            <a:spLocks noChangeShapeType="1"/>
          </p:cNvSpPr>
          <p:nvPr/>
        </p:nvSpPr>
        <p:spPr bwMode="auto">
          <a:xfrm>
            <a:off x="6997701" y="1816100"/>
            <a:ext cx="520700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01" name="Line 7"/>
          <p:cNvSpPr>
            <a:spLocks noChangeShapeType="1"/>
          </p:cNvSpPr>
          <p:nvPr/>
        </p:nvSpPr>
        <p:spPr bwMode="auto">
          <a:xfrm flipV="1">
            <a:off x="7044267" y="2555876"/>
            <a:ext cx="370416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02" name="Line 8"/>
          <p:cNvSpPr>
            <a:spLocks noChangeShapeType="1"/>
          </p:cNvSpPr>
          <p:nvPr/>
        </p:nvSpPr>
        <p:spPr bwMode="auto">
          <a:xfrm>
            <a:off x="7059084" y="3087688"/>
            <a:ext cx="563033" cy="4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03" name="Line 11"/>
          <p:cNvSpPr>
            <a:spLocks noChangeShapeType="1"/>
          </p:cNvSpPr>
          <p:nvPr/>
        </p:nvSpPr>
        <p:spPr bwMode="auto">
          <a:xfrm>
            <a:off x="8064501" y="2663825"/>
            <a:ext cx="7493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0730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/>
      <p:bldP spid="144" grpId="0"/>
      <p:bldP spid="145" grpId="0"/>
      <p:bldP spid="146" grpId="0"/>
      <p:bldP spid="147" grpId="0" animBg="1"/>
      <p:bldP spid="148" grpId="0"/>
      <p:bldP spid="149" grpId="0" animBg="1"/>
      <p:bldP spid="150" grpId="0" animBg="1"/>
      <p:bldP spid="151" grpId="0"/>
      <p:bldP spid="152" grpId="0"/>
      <p:bldP spid="153" grpId="0" animBg="1"/>
      <p:bldP spid="154" grpId="0" animBg="1"/>
      <p:bldP spid="155" grpId="0" animBg="1"/>
      <p:bldP spid="156" grpId="0"/>
      <p:bldP spid="157" grpId="0"/>
      <p:bldP spid="161" grpId="0"/>
      <p:bldP spid="162" grpId="0" animBg="1"/>
      <p:bldP spid="163" grpId="0" animBg="1"/>
      <p:bldP spid="164" grpId="0" animBg="1"/>
      <p:bldP spid="165" grpId="0" animBg="1"/>
      <p:bldP spid="166" grpId="0"/>
      <p:bldP spid="167" grpId="0"/>
      <p:bldP spid="168" grpId="0"/>
      <p:bldP spid="169" grpId="0"/>
      <p:bldP spid="200" grpId="0" animBg="1"/>
      <p:bldP spid="201" grpId="0" animBg="1"/>
      <p:bldP spid="202" grpId="0" animBg="1"/>
      <p:bldP spid="20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5797602" cy="5590565"/>
          </a:xfrm>
        </p:spPr>
        <p:txBody>
          <a:bodyPr>
            <a:normAutofit/>
          </a:bodyPr>
          <a:lstStyle/>
          <a:p>
            <a:pPr lvl="0" algn="just">
              <a:spcAft>
                <a:spcPts val="1200"/>
              </a:spcAft>
            </a:pPr>
            <a:r>
              <a:rPr lang="en-IN" b="1" dirty="0">
                <a:solidFill>
                  <a:schemeClr val="accent6"/>
                </a:solidFill>
              </a:rPr>
              <a:t>Subnet</a:t>
            </a:r>
            <a:r>
              <a:rPr lang="en-IN" dirty="0"/>
              <a:t>: high order bits defines subnet</a:t>
            </a:r>
            <a:endParaRPr lang="en-GB" dirty="0"/>
          </a:p>
          <a:p>
            <a:pPr lvl="0" algn="just">
              <a:spcAft>
                <a:spcPts val="1200"/>
              </a:spcAft>
            </a:pPr>
            <a:r>
              <a:rPr lang="en-IN" b="1" dirty="0">
                <a:solidFill>
                  <a:schemeClr val="accent6"/>
                </a:solidFill>
              </a:rPr>
              <a:t>Host</a:t>
            </a:r>
            <a:r>
              <a:rPr lang="en-IN" b="1" dirty="0"/>
              <a:t>:</a:t>
            </a:r>
            <a:r>
              <a:rPr lang="en-IN" dirty="0"/>
              <a:t> low order bits defines host</a:t>
            </a:r>
            <a:endParaRPr lang="en-US" b="1" dirty="0"/>
          </a:p>
          <a:p>
            <a:pPr lvl="0" algn="just">
              <a:spcAft>
                <a:spcPts val="1200"/>
              </a:spcAft>
            </a:pPr>
            <a:r>
              <a:rPr lang="en-US" dirty="0"/>
              <a:t>To determine the subnets, detach each interface from its host or router. </a:t>
            </a:r>
          </a:p>
          <a:p>
            <a:pPr lvl="0" algn="just">
              <a:spcAft>
                <a:spcPts val="1200"/>
              </a:spcAft>
            </a:pPr>
            <a:r>
              <a:rPr lang="en-US" dirty="0"/>
              <a:t>Creating islands of isolated networks, with interfaces terminating the end points of the isolated networks. </a:t>
            </a:r>
          </a:p>
          <a:p>
            <a:pPr lvl="0" algn="just">
              <a:spcAft>
                <a:spcPts val="1200"/>
              </a:spcAft>
            </a:pPr>
            <a:r>
              <a:rPr lang="en-US" dirty="0"/>
              <a:t>Each of these isolated networks is called a </a:t>
            </a:r>
            <a:r>
              <a:rPr lang="en-US" b="1" dirty="0">
                <a:solidFill>
                  <a:schemeClr val="accent6"/>
                </a:solidFill>
              </a:rPr>
              <a:t>subnet</a:t>
            </a:r>
            <a:r>
              <a:rPr lang="en-US" dirty="0"/>
              <a:t>.</a:t>
            </a:r>
            <a:endParaRPr lang="en-GB" dirty="0"/>
          </a:p>
        </p:txBody>
      </p:sp>
      <p:sp>
        <p:nvSpPr>
          <p:cNvPr id="67" name="Text Box 56"/>
          <p:cNvSpPr txBox="1">
            <a:spLocks noChangeArrowheads="1"/>
          </p:cNvSpPr>
          <p:nvPr/>
        </p:nvSpPr>
        <p:spPr bwMode="auto">
          <a:xfrm>
            <a:off x="6170547" y="5183373"/>
            <a:ext cx="4129657" cy="400110"/>
          </a:xfrm>
          <a:prstGeom prst="rect">
            <a:avLst/>
          </a:prstGeom>
          <a:noFill/>
          <a:ln w="12700">
            <a:solidFill>
              <a:schemeClr val="accent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accent6"/>
                </a:solidFill>
                <a:latin typeface="Arial" charset="0"/>
              </a:rPr>
              <a:t>Network consisting of 3 subnets</a:t>
            </a:r>
          </a:p>
        </p:txBody>
      </p:sp>
      <p:grpSp>
        <p:nvGrpSpPr>
          <p:cNvPr id="129" name="Group 190"/>
          <p:cNvGrpSpPr>
            <a:grpSpLocks/>
          </p:cNvGrpSpPr>
          <p:nvPr/>
        </p:nvGrpSpPr>
        <p:grpSpPr bwMode="auto">
          <a:xfrm>
            <a:off x="6254749" y="909638"/>
            <a:ext cx="5937251" cy="4445000"/>
            <a:chOff x="2752" y="572"/>
            <a:chExt cx="2805" cy="2800"/>
          </a:xfrm>
        </p:grpSpPr>
        <p:sp>
          <p:nvSpPr>
            <p:cNvPr id="130" name="Text Box 191"/>
            <p:cNvSpPr txBox="1">
              <a:spLocks noChangeArrowheads="1"/>
            </p:cNvSpPr>
            <p:nvPr/>
          </p:nvSpPr>
          <p:spPr bwMode="auto">
            <a:xfrm>
              <a:off x="2825" y="572"/>
              <a:ext cx="7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>
                  <a:solidFill>
                    <a:srgbClr val="CC0000"/>
                  </a:solidFill>
                  <a:latin typeface="Arial" charset="0"/>
                </a:rPr>
                <a:t>223.1.1.0/24</a:t>
              </a:r>
            </a:p>
          </p:txBody>
        </p:sp>
        <p:sp>
          <p:nvSpPr>
            <p:cNvPr id="131" name="Text Box 192"/>
            <p:cNvSpPr txBox="1">
              <a:spLocks noChangeArrowheads="1"/>
            </p:cNvSpPr>
            <p:nvPr/>
          </p:nvSpPr>
          <p:spPr bwMode="auto">
            <a:xfrm>
              <a:off x="4419" y="725"/>
              <a:ext cx="7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>
                  <a:solidFill>
                    <a:srgbClr val="CC0000"/>
                  </a:solidFill>
                  <a:latin typeface="Arial" charset="0"/>
                </a:rPr>
                <a:t>223.1.2.0/24</a:t>
              </a:r>
            </a:p>
          </p:txBody>
        </p:sp>
        <p:sp>
          <p:nvSpPr>
            <p:cNvPr id="132" name="Text Box 193"/>
            <p:cNvSpPr txBox="1">
              <a:spLocks noChangeArrowheads="1"/>
            </p:cNvSpPr>
            <p:nvPr/>
          </p:nvSpPr>
          <p:spPr bwMode="auto">
            <a:xfrm>
              <a:off x="4721" y="3120"/>
              <a:ext cx="7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>
                  <a:solidFill>
                    <a:srgbClr val="CC0000"/>
                  </a:solidFill>
                  <a:latin typeface="Arial" charset="0"/>
                </a:rPr>
                <a:t>223.1.3.0/24</a:t>
              </a:r>
            </a:p>
          </p:txBody>
        </p:sp>
        <p:sp>
          <p:nvSpPr>
            <p:cNvPr id="133" name="Rectangle 194"/>
            <p:cNvSpPr>
              <a:spLocks noChangeArrowheads="1"/>
            </p:cNvSpPr>
            <p:nvPr/>
          </p:nvSpPr>
          <p:spPr bwMode="auto">
            <a:xfrm>
              <a:off x="3128" y="2113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34" name="Freeform 195"/>
            <p:cNvSpPr>
              <a:spLocks/>
            </p:cNvSpPr>
            <p:nvPr/>
          </p:nvSpPr>
          <p:spPr bwMode="auto">
            <a:xfrm>
              <a:off x="2758" y="815"/>
              <a:ext cx="1223" cy="1291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96"/>
            <p:cNvSpPr>
              <a:spLocks/>
            </p:cNvSpPr>
            <p:nvPr/>
          </p:nvSpPr>
          <p:spPr bwMode="auto">
            <a:xfrm>
              <a:off x="4350" y="1010"/>
              <a:ext cx="1201" cy="1234"/>
            </a:xfrm>
            <a:custGeom>
              <a:avLst/>
              <a:gdLst>
                <a:gd name="T0" fmla="*/ 25 w 1201"/>
                <a:gd name="T1" fmla="*/ 709 h 1234"/>
                <a:gd name="T2" fmla="*/ 526 w 1201"/>
                <a:gd name="T3" fmla="*/ 780 h 1234"/>
                <a:gd name="T4" fmla="*/ 613 w 1201"/>
                <a:gd name="T5" fmla="*/ 1134 h 1234"/>
                <a:gd name="T6" fmla="*/ 946 w 1201"/>
                <a:gd name="T7" fmla="*/ 1230 h 1234"/>
                <a:gd name="T8" fmla="*/ 1171 w 1201"/>
                <a:gd name="T9" fmla="*/ 1107 h 1234"/>
                <a:gd name="T10" fmla="*/ 1126 w 1201"/>
                <a:gd name="T11" fmla="*/ 894 h 1234"/>
                <a:gd name="T12" fmla="*/ 1114 w 1201"/>
                <a:gd name="T13" fmla="*/ 693 h 1234"/>
                <a:gd name="T14" fmla="*/ 1099 w 1201"/>
                <a:gd name="T15" fmla="*/ 423 h 1234"/>
                <a:gd name="T16" fmla="*/ 1141 w 1201"/>
                <a:gd name="T17" fmla="*/ 216 h 1234"/>
                <a:gd name="T18" fmla="*/ 1102 w 1201"/>
                <a:gd name="T19" fmla="*/ 33 h 1234"/>
                <a:gd name="T20" fmla="*/ 646 w 1201"/>
                <a:gd name="T21" fmla="*/ 81 h 1234"/>
                <a:gd name="T22" fmla="*/ 535 w 1201"/>
                <a:gd name="T23" fmla="*/ 519 h 1234"/>
                <a:gd name="T24" fmla="*/ 44 w 1201"/>
                <a:gd name="T25" fmla="*/ 548 h 1234"/>
                <a:gd name="T26" fmla="*/ 25 w 1201"/>
                <a:gd name="T27" fmla="*/ 709 h 1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1"/>
                <a:gd name="T43" fmla="*/ 0 h 1234"/>
                <a:gd name="T44" fmla="*/ 1201 w 1201"/>
                <a:gd name="T45" fmla="*/ 1234 h 12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97"/>
            <p:cNvSpPr>
              <a:spLocks/>
            </p:cNvSpPr>
            <p:nvPr/>
          </p:nvSpPr>
          <p:spPr bwMode="auto">
            <a:xfrm>
              <a:off x="3514" y="1913"/>
              <a:ext cx="1286" cy="1247"/>
            </a:xfrm>
            <a:custGeom>
              <a:avLst/>
              <a:gdLst>
                <a:gd name="T0" fmla="*/ 587 w 1286"/>
                <a:gd name="T1" fmla="*/ 30 h 1247"/>
                <a:gd name="T2" fmla="*/ 509 w 1286"/>
                <a:gd name="T3" fmla="*/ 618 h 1247"/>
                <a:gd name="T4" fmla="*/ 77 w 1286"/>
                <a:gd name="T5" fmla="*/ 909 h 1247"/>
                <a:gd name="T6" fmla="*/ 47 w 1286"/>
                <a:gd name="T7" fmla="*/ 1095 h 1247"/>
                <a:gd name="T8" fmla="*/ 140 w 1286"/>
                <a:gd name="T9" fmla="*/ 1224 h 1247"/>
                <a:gd name="T10" fmla="*/ 461 w 1286"/>
                <a:gd name="T11" fmla="*/ 1209 h 1247"/>
                <a:gd name="T12" fmla="*/ 692 w 1286"/>
                <a:gd name="T13" fmla="*/ 1209 h 1247"/>
                <a:gd name="T14" fmla="*/ 1190 w 1286"/>
                <a:gd name="T15" fmla="*/ 1227 h 1247"/>
                <a:gd name="T16" fmla="*/ 1271 w 1286"/>
                <a:gd name="T17" fmla="*/ 1089 h 1247"/>
                <a:gd name="T18" fmla="*/ 1139 w 1286"/>
                <a:gd name="T19" fmla="*/ 741 h 1247"/>
                <a:gd name="T20" fmla="*/ 800 w 1286"/>
                <a:gd name="T21" fmla="*/ 627 h 1247"/>
                <a:gd name="T22" fmla="*/ 749 w 1286"/>
                <a:gd name="T23" fmla="*/ 42 h 1247"/>
                <a:gd name="T24" fmla="*/ 587 w 1286"/>
                <a:gd name="T25" fmla="*/ 30 h 12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86"/>
                <a:gd name="T40" fmla="*/ 0 h 1247"/>
                <a:gd name="T41" fmla="*/ 1286 w 1286"/>
                <a:gd name="T42" fmla="*/ 1247 h 124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86" h="1247">
                  <a:moveTo>
                    <a:pt x="587" y="30"/>
                  </a:moveTo>
                  <a:cubicBezTo>
                    <a:pt x="473" y="60"/>
                    <a:pt x="601" y="475"/>
                    <a:pt x="509" y="618"/>
                  </a:cubicBezTo>
                  <a:cubicBezTo>
                    <a:pt x="424" y="765"/>
                    <a:pt x="154" y="830"/>
                    <a:pt x="77" y="909"/>
                  </a:cubicBezTo>
                  <a:cubicBezTo>
                    <a:pt x="0" y="988"/>
                    <a:pt x="37" y="1043"/>
                    <a:pt x="47" y="1095"/>
                  </a:cubicBezTo>
                  <a:cubicBezTo>
                    <a:pt x="57" y="1147"/>
                    <a:pt x="71" y="1205"/>
                    <a:pt x="140" y="1224"/>
                  </a:cubicBezTo>
                  <a:cubicBezTo>
                    <a:pt x="209" y="1243"/>
                    <a:pt x="369" y="1212"/>
                    <a:pt x="461" y="1209"/>
                  </a:cubicBezTo>
                  <a:cubicBezTo>
                    <a:pt x="553" y="1206"/>
                    <a:pt x="571" y="1206"/>
                    <a:pt x="692" y="1209"/>
                  </a:cubicBezTo>
                  <a:cubicBezTo>
                    <a:pt x="813" y="1212"/>
                    <a:pt x="1094" y="1247"/>
                    <a:pt x="1190" y="1227"/>
                  </a:cubicBezTo>
                  <a:cubicBezTo>
                    <a:pt x="1286" y="1207"/>
                    <a:pt x="1279" y="1170"/>
                    <a:pt x="1271" y="1089"/>
                  </a:cubicBezTo>
                  <a:cubicBezTo>
                    <a:pt x="1263" y="1008"/>
                    <a:pt x="1217" y="818"/>
                    <a:pt x="1139" y="741"/>
                  </a:cubicBezTo>
                  <a:cubicBezTo>
                    <a:pt x="1061" y="664"/>
                    <a:pt x="865" y="743"/>
                    <a:pt x="800" y="627"/>
                  </a:cubicBezTo>
                  <a:cubicBezTo>
                    <a:pt x="735" y="511"/>
                    <a:pt x="785" y="142"/>
                    <a:pt x="749" y="42"/>
                  </a:cubicBezTo>
                  <a:cubicBezTo>
                    <a:pt x="695" y="15"/>
                    <a:pt x="701" y="0"/>
                    <a:pt x="587" y="3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98"/>
            <p:cNvSpPr>
              <a:spLocks noChangeShapeType="1"/>
            </p:cNvSpPr>
            <p:nvPr/>
          </p:nvSpPr>
          <p:spPr bwMode="auto">
            <a:xfrm>
              <a:off x="3160" y="1144"/>
              <a:ext cx="1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200"/>
            <p:cNvSpPr>
              <a:spLocks noChangeShapeType="1"/>
            </p:cNvSpPr>
            <p:nvPr/>
          </p:nvSpPr>
          <p:spPr bwMode="auto">
            <a:xfrm flipV="1">
              <a:off x="3160" y="1550"/>
              <a:ext cx="1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201"/>
            <p:cNvSpPr>
              <a:spLocks noChangeShapeType="1"/>
            </p:cNvSpPr>
            <p:nvPr/>
          </p:nvSpPr>
          <p:spPr bwMode="auto">
            <a:xfrm>
              <a:off x="3166" y="1945"/>
              <a:ext cx="1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Text Box 203"/>
            <p:cNvSpPr txBox="1">
              <a:spLocks noChangeArrowheads="1"/>
            </p:cNvSpPr>
            <p:nvPr/>
          </p:nvSpPr>
          <p:spPr bwMode="auto">
            <a:xfrm>
              <a:off x="3134" y="939"/>
              <a:ext cx="4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223.1.1.1</a:t>
              </a:r>
              <a:endParaRPr lang="en-US" altLang="en-US" sz="1800">
                <a:latin typeface="Comic Sans MS" charset="0"/>
              </a:endParaRPr>
            </a:p>
          </p:txBody>
        </p:sp>
        <p:sp>
          <p:nvSpPr>
            <p:cNvPr id="141" name="Text Box 204"/>
            <p:cNvSpPr txBox="1">
              <a:spLocks noChangeArrowheads="1"/>
            </p:cNvSpPr>
            <p:nvPr/>
          </p:nvSpPr>
          <p:spPr bwMode="auto">
            <a:xfrm>
              <a:off x="3062" y="1963"/>
              <a:ext cx="4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223.1.1.3</a:t>
              </a:r>
              <a:endParaRPr lang="en-US" altLang="en-US" sz="1800">
                <a:latin typeface="Comic Sans MS" charset="0"/>
              </a:endParaRPr>
            </a:p>
          </p:txBody>
        </p:sp>
        <p:sp>
          <p:nvSpPr>
            <p:cNvPr id="142" name="Text Box 205"/>
            <p:cNvSpPr txBox="1">
              <a:spLocks noChangeArrowheads="1"/>
            </p:cNvSpPr>
            <p:nvPr/>
          </p:nvSpPr>
          <p:spPr bwMode="auto">
            <a:xfrm>
              <a:off x="3532" y="1484"/>
              <a:ext cx="4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223.1.1.4</a:t>
              </a:r>
              <a:endParaRPr lang="en-US" altLang="en-US" sz="1800">
                <a:latin typeface="Comic Sans MS" charset="0"/>
              </a:endParaRPr>
            </a:p>
          </p:txBody>
        </p:sp>
        <p:sp>
          <p:nvSpPr>
            <p:cNvPr id="143" name="Text Box 207"/>
            <p:cNvSpPr txBox="1">
              <a:spLocks noChangeArrowheads="1"/>
            </p:cNvSpPr>
            <p:nvPr/>
          </p:nvSpPr>
          <p:spPr bwMode="auto">
            <a:xfrm>
              <a:off x="4238" y="1485"/>
              <a:ext cx="4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223.1.2.9</a:t>
              </a:r>
              <a:endParaRPr lang="en-US" altLang="en-US" sz="1800">
                <a:latin typeface="Comic Sans MS" charset="0"/>
              </a:endParaRPr>
            </a:p>
          </p:txBody>
        </p:sp>
        <p:sp>
          <p:nvSpPr>
            <p:cNvPr id="144" name="Line 209"/>
            <p:cNvSpPr>
              <a:spLocks noChangeShapeType="1"/>
            </p:cNvSpPr>
            <p:nvPr/>
          </p:nvSpPr>
          <p:spPr bwMode="auto">
            <a:xfrm>
              <a:off x="4963" y="1246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210"/>
            <p:cNvSpPr>
              <a:spLocks noChangeShapeType="1"/>
            </p:cNvSpPr>
            <p:nvPr/>
          </p:nvSpPr>
          <p:spPr bwMode="auto">
            <a:xfrm>
              <a:off x="4963" y="2047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213"/>
            <p:cNvSpPr>
              <a:spLocks noChangeShapeType="1"/>
            </p:cNvSpPr>
            <p:nvPr/>
          </p:nvSpPr>
          <p:spPr bwMode="auto">
            <a:xfrm flipH="1" flipV="1">
              <a:off x="3782" y="2696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Line 214"/>
            <p:cNvSpPr>
              <a:spLocks noChangeShapeType="1"/>
            </p:cNvSpPr>
            <p:nvPr/>
          </p:nvSpPr>
          <p:spPr bwMode="auto">
            <a:xfrm flipH="1" flipV="1">
              <a:off x="4523" y="2699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Text Box 215"/>
            <p:cNvSpPr txBox="1">
              <a:spLocks noChangeArrowheads="1"/>
            </p:cNvSpPr>
            <p:nvPr/>
          </p:nvSpPr>
          <p:spPr bwMode="auto">
            <a:xfrm>
              <a:off x="4505" y="2622"/>
              <a:ext cx="4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223.1.3.2</a:t>
              </a:r>
              <a:endParaRPr lang="en-US" altLang="en-US" sz="1800">
                <a:latin typeface="Comic Sans MS" charset="0"/>
              </a:endParaRPr>
            </a:p>
          </p:txBody>
        </p:sp>
        <p:sp>
          <p:nvSpPr>
            <p:cNvPr id="149" name="Text Box 216"/>
            <p:cNvSpPr txBox="1">
              <a:spLocks noChangeArrowheads="1"/>
            </p:cNvSpPr>
            <p:nvPr/>
          </p:nvSpPr>
          <p:spPr bwMode="auto">
            <a:xfrm>
              <a:off x="3138" y="2682"/>
              <a:ext cx="4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223.1.3.1</a:t>
              </a:r>
              <a:endParaRPr lang="en-US" altLang="en-US" sz="1800">
                <a:latin typeface="Comic Sans MS" charset="0"/>
              </a:endParaRPr>
            </a:p>
          </p:txBody>
        </p:sp>
        <p:grpSp>
          <p:nvGrpSpPr>
            <p:cNvPr id="150" name="Group 217"/>
            <p:cNvGrpSpPr>
              <a:grpSpLocks/>
            </p:cNvGrpSpPr>
            <p:nvPr/>
          </p:nvGrpSpPr>
          <p:grpSpPr bwMode="auto">
            <a:xfrm>
              <a:off x="2755" y="956"/>
              <a:ext cx="404" cy="352"/>
              <a:chOff x="-44" y="1473"/>
              <a:chExt cx="981" cy="1105"/>
            </a:xfrm>
          </p:grpSpPr>
          <p:pic>
            <p:nvPicPr>
              <p:cNvPr id="189" name="Picture 2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0" name="Freeform 21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1" name="Group 220"/>
            <p:cNvGrpSpPr>
              <a:grpSpLocks/>
            </p:cNvGrpSpPr>
            <p:nvPr/>
          </p:nvGrpSpPr>
          <p:grpSpPr bwMode="auto">
            <a:xfrm>
              <a:off x="2752" y="1340"/>
              <a:ext cx="404" cy="352"/>
              <a:chOff x="-44" y="1473"/>
              <a:chExt cx="981" cy="1105"/>
            </a:xfrm>
          </p:grpSpPr>
          <p:pic>
            <p:nvPicPr>
              <p:cNvPr id="187" name="Picture 2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8" name="Freeform 22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2" name="Group 223"/>
            <p:cNvGrpSpPr>
              <a:grpSpLocks/>
            </p:cNvGrpSpPr>
            <p:nvPr/>
          </p:nvGrpSpPr>
          <p:grpSpPr bwMode="auto">
            <a:xfrm>
              <a:off x="2770" y="1724"/>
              <a:ext cx="404" cy="352"/>
              <a:chOff x="-44" y="1473"/>
              <a:chExt cx="981" cy="1105"/>
            </a:xfrm>
          </p:grpSpPr>
          <p:pic>
            <p:nvPicPr>
              <p:cNvPr id="185" name="Picture 22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6" name="Freeform 22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3" name="Group 226"/>
            <p:cNvGrpSpPr>
              <a:grpSpLocks/>
            </p:cNvGrpSpPr>
            <p:nvPr/>
          </p:nvGrpSpPr>
          <p:grpSpPr bwMode="auto">
            <a:xfrm flipH="1">
              <a:off x="5106" y="1062"/>
              <a:ext cx="404" cy="352"/>
              <a:chOff x="-44" y="1473"/>
              <a:chExt cx="981" cy="1105"/>
            </a:xfrm>
          </p:grpSpPr>
          <p:pic>
            <p:nvPicPr>
              <p:cNvPr id="183" name="Picture 22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4" name="Freeform 22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4" name="Group 229"/>
            <p:cNvGrpSpPr>
              <a:grpSpLocks/>
            </p:cNvGrpSpPr>
            <p:nvPr/>
          </p:nvGrpSpPr>
          <p:grpSpPr bwMode="auto">
            <a:xfrm flipH="1">
              <a:off x="5153" y="1868"/>
              <a:ext cx="404" cy="352"/>
              <a:chOff x="-44" y="1473"/>
              <a:chExt cx="981" cy="1105"/>
            </a:xfrm>
          </p:grpSpPr>
          <p:pic>
            <p:nvPicPr>
              <p:cNvPr id="181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2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5" name="Group 232"/>
            <p:cNvGrpSpPr>
              <a:grpSpLocks/>
            </p:cNvGrpSpPr>
            <p:nvPr/>
          </p:nvGrpSpPr>
          <p:grpSpPr bwMode="auto">
            <a:xfrm flipH="1">
              <a:off x="4392" y="2828"/>
              <a:ext cx="404" cy="352"/>
              <a:chOff x="-44" y="1473"/>
              <a:chExt cx="981" cy="1105"/>
            </a:xfrm>
          </p:grpSpPr>
          <p:pic>
            <p:nvPicPr>
              <p:cNvPr id="179" name="Picture 23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0" name="Freeform 23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6" name="Group 235"/>
            <p:cNvGrpSpPr>
              <a:grpSpLocks/>
            </p:cNvGrpSpPr>
            <p:nvPr/>
          </p:nvGrpSpPr>
          <p:grpSpPr bwMode="auto">
            <a:xfrm flipH="1">
              <a:off x="3659" y="2854"/>
              <a:ext cx="404" cy="352"/>
              <a:chOff x="-44" y="1473"/>
              <a:chExt cx="981" cy="1105"/>
            </a:xfrm>
          </p:grpSpPr>
          <p:pic>
            <p:nvPicPr>
              <p:cNvPr id="177" name="Picture 23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8" name="Freeform 23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7" name="Group 238"/>
            <p:cNvGrpSpPr>
              <a:grpSpLocks/>
            </p:cNvGrpSpPr>
            <p:nvPr/>
          </p:nvGrpSpPr>
          <p:grpSpPr bwMode="auto">
            <a:xfrm>
              <a:off x="3929" y="1653"/>
              <a:ext cx="440" cy="224"/>
              <a:chOff x="4396" y="1245"/>
              <a:chExt cx="672" cy="248"/>
            </a:xfrm>
          </p:grpSpPr>
          <p:sp>
            <p:nvSpPr>
              <p:cNvPr id="169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charset="0"/>
                </a:endParaRPr>
              </a:p>
            </p:txBody>
          </p:sp>
          <p:sp>
            <p:nvSpPr>
              <p:cNvPr id="170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charset="0"/>
                </a:endParaRPr>
              </a:p>
            </p:txBody>
          </p:sp>
          <p:sp>
            <p:nvSpPr>
              <p:cNvPr id="171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charset="0"/>
                </a:endParaRPr>
              </a:p>
            </p:txBody>
          </p:sp>
          <p:grpSp>
            <p:nvGrpSpPr>
              <p:cNvPr id="172" name="Group 242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75" name="Freeform 24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Freeform 24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3" name="Line 245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Line 246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8" name="Group 247"/>
            <p:cNvGrpSpPr>
              <a:grpSpLocks/>
            </p:cNvGrpSpPr>
            <p:nvPr/>
          </p:nvGrpSpPr>
          <p:grpSpPr bwMode="auto">
            <a:xfrm>
              <a:off x="4315" y="2223"/>
              <a:ext cx="500" cy="361"/>
              <a:chOff x="4758" y="3508"/>
              <a:chExt cx="500" cy="361"/>
            </a:xfrm>
          </p:grpSpPr>
          <p:sp>
            <p:nvSpPr>
              <p:cNvPr id="167" name="Text Box 248"/>
              <p:cNvSpPr txBox="1">
                <a:spLocks noChangeArrowheads="1"/>
              </p:cNvSpPr>
              <p:nvPr/>
            </p:nvSpPr>
            <p:spPr bwMode="auto">
              <a:xfrm>
                <a:off x="4844" y="3508"/>
                <a:ext cx="41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chemeClr val="accent6"/>
                    </a:solidFill>
                    <a:latin typeface="Arial" charset="0"/>
                  </a:rPr>
                  <a:t>subnet</a:t>
                </a:r>
              </a:p>
            </p:txBody>
          </p:sp>
          <p:sp>
            <p:nvSpPr>
              <p:cNvPr id="168" name="Line 249"/>
              <p:cNvSpPr>
                <a:spLocks noChangeShapeType="1"/>
              </p:cNvSpPr>
              <p:nvPr/>
            </p:nvSpPr>
            <p:spPr bwMode="auto">
              <a:xfrm flipH="1">
                <a:off x="4758" y="3677"/>
                <a:ext cx="108" cy="19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9" name="Rectangle 250"/>
            <p:cNvSpPr>
              <a:spLocks noChangeArrowheads="1"/>
            </p:cNvSpPr>
            <p:nvPr/>
          </p:nvSpPr>
          <p:spPr bwMode="auto">
            <a:xfrm>
              <a:off x="3232" y="1363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60" name="Text Box 251"/>
            <p:cNvSpPr txBox="1">
              <a:spLocks noChangeArrowheads="1"/>
            </p:cNvSpPr>
            <p:nvPr/>
          </p:nvSpPr>
          <p:spPr bwMode="auto">
            <a:xfrm>
              <a:off x="3134" y="1344"/>
              <a:ext cx="4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223.1.1.2</a:t>
              </a:r>
              <a:endParaRPr lang="en-US" altLang="en-US" sz="1800">
                <a:latin typeface="Comic Sans MS" charset="0"/>
              </a:endParaRPr>
            </a:p>
          </p:txBody>
        </p:sp>
        <p:sp>
          <p:nvSpPr>
            <p:cNvPr id="161" name="Rectangle 252"/>
            <p:cNvSpPr>
              <a:spLocks noChangeArrowheads="1"/>
            </p:cNvSpPr>
            <p:nvPr/>
          </p:nvSpPr>
          <p:spPr bwMode="auto">
            <a:xfrm>
              <a:off x="4936" y="1354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62" name="Rectangle 253"/>
            <p:cNvSpPr>
              <a:spLocks noChangeArrowheads="1"/>
            </p:cNvSpPr>
            <p:nvPr/>
          </p:nvSpPr>
          <p:spPr bwMode="auto">
            <a:xfrm>
              <a:off x="4934" y="1858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63" name="Rectangle 254"/>
            <p:cNvSpPr>
              <a:spLocks noChangeArrowheads="1"/>
            </p:cNvSpPr>
            <p:nvPr/>
          </p:nvSpPr>
          <p:spPr bwMode="auto">
            <a:xfrm>
              <a:off x="4082" y="1975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64" name="Text Box 255"/>
            <p:cNvSpPr txBox="1">
              <a:spLocks noChangeArrowheads="1"/>
            </p:cNvSpPr>
            <p:nvPr/>
          </p:nvSpPr>
          <p:spPr bwMode="auto">
            <a:xfrm>
              <a:off x="3782" y="1951"/>
              <a:ext cx="54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223.1.3.27</a:t>
              </a:r>
              <a:endParaRPr lang="en-US" altLang="en-US" sz="1800">
                <a:latin typeface="Comic Sans MS" charset="0"/>
              </a:endParaRPr>
            </a:p>
          </p:txBody>
        </p:sp>
        <p:sp>
          <p:nvSpPr>
            <p:cNvPr id="165" name="Text Box 256"/>
            <p:cNvSpPr txBox="1">
              <a:spLocks noChangeArrowheads="1"/>
            </p:cNvSpPr>
            <p:nvPr/>
          </p:nvSpPr>
          <p:spPr bwMode="auto">
            <a:xfrm>
              <a:off x="4529" y="1819"/>
              <a:ext cx="4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223.1.2.2</a:t>
              </a:r>
              <a:endParaRPr lang="en-US" altLang="en-US" sz="1800">
                <a:latin typeface="Comic Sans MS" charset="0"/>
              </a:endParaRPr>
            </a:p>
          </p:txBody>
        </p:sp>
        <p:sp>
          <p:nvSpPr>
            <p:cNvPr id="166" name="Text Box 257"/>
            <p:cNvSpPr txBox="1">
              <a:spLocks noChangeArrowheads="1"/>
            </p:cNvSpPr>
            <p:nvPr/>
          </p:nvSpPr>
          <p:spPr bwMode="auto">
            <a:xfrm>
              <a:off x="4779" y="1341"/>
              <a:ext cx="4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charset="0"/>
                </a:rPr>
                <a:t>223.1.2.1</a:t>
              </a:r>
              <a:endParaRPr lang="en-US" altLang="en-US" sz="1800">
                <a:latin typeface="Comic Sans MS" charset="0"/>
              </a:endParaRPr>
            </a:p>
          </p:txBody>
        </p:sp>
      </p:grpSp>
      <p:sp>
        <p:nvSpPr>
          <p:cNvPr id="191" name="Line 147"/>
          <p:cNvSpPr>
            <a:spLocks noChangeShapeType="1"/>
          </p:cNvSpPr>
          <p:nvPr/>
        </p:nvSpPr>
        <p:spPr bwMode="auto">
          <a:xfrm>
            <a:off x="7789334" y="2663826"/>
            <a:ext cx="109643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151"/>
          <p:cNvSpPr>
            <a:spLocks noChangeShapeType="1"/>
          </p:cNvSpPr>
          <p:nvPr/>
        </p:nvSpPr>
        <p:spPr bwMode="auto">
          <a:xfrm>
            <a:off x="9569450" y="2670176"/>
            <a:ext cx="853017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156"/>
          <p:cNvSpPr>
            <a:spLocks noChangeShapeType="1"/>
          </p:cNvSpPr>
          <p:nvPr/>
        </p:nvSpPr>
        <p:spPr bwMode="auto">
          <a:xfrm>
            <a:off x="9251950" y="3008313"/>
            <a:ext cx="4233" cy="64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3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191" grpId="0" animBg="1"/>
      <p:bldP spid="192" grpId="0" animBg="1"/>
      <p:bldP spid="19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addresses in IPv4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1200"/>
              </a:spcAft>
            </a:pPr>
            <a:r>
              <a:rPr lang="en-US" b="1" dirty="0">
                <a:solidFill>
                  <a:schemeClr val="accent6"/>
                </a:solidFill>
              </a:rPr>
              <a:t>Network address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- The address by which we refer to the network.</a:t>
            </a:r>
          </a:p>
          <a:p>
            <a:pPr lvl="1" algn="just">
              <a:spcAft>
                <a:spcPts val="1200"/>
              </a:spcAft>
            </a:pPr>
            <a:r>
              <a:rPr lang="en-US" dirty="0"/>
              <a:t>E.g.: 10.0.0.0</a:t>
            </a:r>
          </a:p>
          <a:p>
            <a:pPr algn="just">
              <a:spcAft>
                <a:spcPts val="1200"/>
              </a:spcAft>
            </a:pPr>
            <a:r>
              <a:rPr lang="en-US" b="1" dirty="0">
                <a:solidFill>
                  <a:schemeClr val="accent6"/>
                </a:solidFill>
              </a:rPr>
              <a:t>Broadcast address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- A special address used to send data to all hosts in the network.</a:t>
            </a:r>
          </a:p>
          <a:p>
            <a:pPr lvl="1" algn="just">
              <a:spcAft>
                <a:spcPts val="1200"/>
              </a:spcAft>
            </a:pPr>
            <a:r>
              <a:rPr lang="en-US" dirty="0"/>
              <a:t>The broadcast address uses the highest address in the network range.</a:t>
            </a:r>
          </a:p>
          <a:p>
            <a:pPr lvl="1" algn="just">
              <a:spcAft>
                <a:spcPts val="1200"/>
              </a:spcAft>
            </a:pPr>
            <a:r>
              <a:rPr lang="en-US" dirty="0"/>
              <a:t>E.g.: 10.0.0.255</a:t>
            </a:r>
          </a:p>
          <a:p>
            <a:pPr algn="just">
              <a:spcAft>
                <a:spcPts val="1200"/>
              </a:spcAft>
            </a:pPr>
            <a:r>
              <a:rPr lang="en-US" b="1" dirty="0">
                <a:solidFill>
                  <a:schemeClr val="accent6"/>
                </a:solidFill>
              </a:rPr>
              <a:t>Host addresses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- The addresses assigned to the end devices in the network.</a:t>
            </a:r>
          </a:p>
          <a:p>
            <a:pPr lvl="1" algn="just">
              <a:spcAft>
                <a:spcPts val="1200"/>
              </a:spcAft>
            </a:pPr>
            <a:r>
              <a:rPr lang="en-US" dirty="0"/>
              <a:t>E.g.: 10.0.0.1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96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addresses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0822-44DD-5370-B37C-D0DFA2F6E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25600" y="4343400"/>
            <a:ext cx="27432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ypes of Addresses in IPv4 Network Range - ppt video online download">
            <a:extLst>
              <a:ext uri="{FF2B5EF4-FFF2-40B4-BE49-F238E27FC236}">
                <a16:creationId xmlns:a16="http://schemas.microsoft.com/office/drawing/2014/main" id="{8C7AAFB8-3637-B349-9C07-CBA68CA51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3"/>
          <a:stretch/>
        </p:blipFill>
        <p:spPr bwMode="auto">
          <a:xfrm>
            <a:off x="1524000" y="1028449"/>
            <a:ext cx="9144000" cy="526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312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Introduction: Network Layer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0" y="863444"/>
            <a:ext cx="6193403" cy="5590565"/>
          </a:xfrm>
        </p:spPr>
        <p:txBody>
          <a:bodyPr/>
          <a:lstStyle/>
          <a:p>
            <a:r>
              <a:rPr lang="en-US" altLang="en-US" dirty="0"/>
              <a:t>To deliver </a:t>
            </a:r>
            <a:r>
              <a:rPr lang="en-US" altLang="en-US" dirty="0">
                <a:solidFill>
                  <a:srgbClr val="C00000"/>
                </a:solidFill>
              </a:rPr>
              <a:t>segment</a:t>
            </a:r>
            <a:r>
              <a:rPr lang="en-US" altLang="en-US" dirty="0"/>
              <a:t> from sending to receiving host/ router.</a:t>
            </a:r>
          </a:p>
          <a:p>
            <a:r>
              <a:rPr lang="en-US" altLang="en-US" dirty="0"/>
              <a:t>On </a:t>
            </a:r>
            <a:r>
              <a:rPr lang="en-US" altLang="en-US" dirty="0">
                <a:solidFill>
                  <a:srgbClr val="C00000"/>
                </a:solidFill>
              </a:rPr>
              <a:t>sending</a:t>
            </a:r>
            <a:r>
              <a:rPr lang="en-US" altLang="en-US" dirty="0"/>
              <a:t> side, it </a:t>
            </a:r>
            <a:r>
              <a:rPr lang="en-US" altLang="en-US" dirty="0">
                <a:solidFill>
                  <a:srgbClr val="C00000"/>
                </a:solidFill>
              </a:rPr>
              <a:t>encapsulates</a:t>
            </a:r>
            <a:r>
              <a:rPr lang="en-US" altLang="en-US" dirty="0"/>
              <a:t> segments into </a:t>
            </a:r>
            <a:r>
              <a:rPr lang="en-US" altLang="en-US" dirty="0">
                <a:solidFill>
                  <a:srgbClr val="C00000"/>
                </a:solidFill>
              </a:rPr>
              <a:t>datagrams</a:t>
            </a:r>
            <a:r>
              <a:rPr lang="en-US" altLang="en-US" dirty="0"/>
              <a:t>(packet).</a:t>
            </a:r>
          </a:p>
          <a:p>
            <a:r>
              <a:rPr lang="en-US" altLang="en-US" dirty="0"/>
              <a:t>On </a:t>
            </a:r>
            <a:r>
              <a:rPr lang="en-US" altLang="en-US" dirty="0">
                <a:solidFill>
                  <a:srgbClr val="C00000"/>
                </a:solidFill>
              </a:rPr>
              <a:t>receiving</a:t>
            </a:r>
            <a:r>
              <a:rPr lang="en-US" altLang="en-US" dirty="0"/>
              <a:t> side, it delivers segments to transport layer.</a:t>
            </a:r>
          </a:p>
          <a:p>
            <a:r>
              <a:rPr lang="en-US" altLang="en-US" dirty="0"/>
              <a:t>Network layer protocols in every host and router.</a:t>
            </a:r>
          </a:p>
          <a:p>
            <a:r>
              <a:rPr lang="en-US" altLang="en-US" dirty="0"/>
              <a:t>Router </a:t>
            </a:r>
            <a:r>
              <a:rPr lang="en-US" altLang="en-US" dirty="0">
                <a:solidFill>
                  <a:srgbClr val="C00000"/>
                </a:solidFill>
              </a:rPr>
              <a:t>examines header fields </a:t>
            </a:r>
            <a:r>
              <a:rPr lang="en-US" altLang="en-US" dirty="0"/>
              <a:t>in all IP datagrams passing through it.</a:t>
            </a:r>
          </a:p>
          <a:p>
            <a:endParaRPr lang="en-US" dirty="0"/>
          </a:p>
        </p:txBody>
      </p:sp>
      <p:sp>
        <p:nvSpPr>
          <p:cNvPr id="1242" name="Freeform 1285"/>
          <p:cNvSpPr>
            <a:spLocks/>
          </p:cNvSpPr>
          <p:nvPr/>
        </p:nvSpPr>
        <p:spPr bwMode="auto">
          <a:xfrm>
            <a:off x="8866699" y="3686996"/>
            <a:ext cx="1752600" cy="674687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243" name="Freeform 1286"/>
          <p:cNvSpPr>
            <a:spLocks/>
          </p:cNvSpPr>
          <p:nvPr/>
        </p:nvSpPr>
        <p:spPr bwMode="auto">
          <a:xfrm>
            <a:off x="8892100" y="2161407"/>
            <a:ext cx="2307167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44" name="Freeform 1287"/>
          <p:cNvSpPr>
            <a:spLocks/>
          </p:cNvSpPr>
          <p:nvPr/>
        </p:nvSpPr>
        <p:spPr bwMode="auto">
          <a:xfrm>
            <a:off x="6464283" y="1869308"/>
            <a:ext cx="2315633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grpSp>
        <p:nvGrpSpPr>
          <p:cNvPr id="1245" name="Group 1288"/>
          <p:cNvGrpSpPr>
            <a:grpSpLocks/>
          </p:cNvGrpSpPr>
          <p:nvPr/>
        </p:nvGrpSpPr>
        <p:grpSpPr bwMode="auto">
          <a:xfrm>
            <a:off x="6565883" y="3134545"/>
            <a:ext cx="1945217" cy="933450"/>
            <a:chOff x="2889" y="1631"/>
            <a:chExt cx="980" cy="743"/>
          </a:xfrm>
        </p:grpSpPr>
        <p:sp>
          <p:nvSpPr>
            <p:cNvPr id="1246" name="Rectangle 128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247" name="AutoShape 129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248" name="Line 1291"/>
          <p:cNvSpPr>
            <a:spLocks noChangeShapeType="1"/>
          </p:cNvSpPr>
          <p:nvPr/>
        </p:nvSpPr>
        <p:spPr bwMode="auto">
          <a:xfrm>
            <a:off x="9389516" y="3972745"/>
            <a:ext cx="218017" cy="120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49" name="Line 1292"/>
          <p:cNvSpPr>
            <a:spLocks noChangeShapeType="1"/>
          </p:cNvSpPr>
          <p:nvPr/>
        </p:nvSpPr>
        <p:spPr bwMode="auto">
          <a:xfrm>
            <a:off x="9518633" y="3893370"/>
            <a:ext cx="3725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50" name="Line 1293"/>
          <p:cNvSpPr>
            <a:spLocks noChangeShapeType="1"/>
          </p:cNvSpPr>
          <p:nvPr/>
        </p:nvSpPr>
        <p:spPr bwMode="auto">
          <a:xfrm flipV="1">
            <a:off x="9834016" y="3979096"/>
            <a:ext cx="179917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51" name="Line 1294"/>
          <p:cNvSpPr>
            <a:spLocks noChangeShapeType="1"/>
          </p:cNvSpPr>
          <p:nvPr/>
        </p:nvSpPr>
        <p:spPr bwMode="auto">
          <a:xfrm>
            <a:off x="8098349" y="3899720"/>
            <a:ext cx="9059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52" name="Line 1295"/>
          <p:cNvSpPr>
            <a:spLocks noChangeShapeType="1"/>
          </p:cNvSpPr>
          <p:nvPr/>
        </p:nvSpPr>
        <p:spPr bwMode="auto">
          <a:xfrm>
            <a:off x="8492049" y="2747196"/>
            <a:ext cx="679451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53" name="Line 1296"/>
          <p:cNvSpPr>
            <a:spLocks noChangeShapeType="1"/>
          </p:cNvSpPr>
          <p:nvPr/>
        </p:nvSpPr>
        <p:spPr bwMode="auto">
          <a:xfrm>
            <a:off x="7914199" y="2563045"/>
            <a:ext cx="203200" cy="95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54" name="Freeform 1297"/>
          <p:cNvSpPr>
            <a:spLocks/>
          </p:cNvSpPr>
          <p:nvPr/>
        </p:nvSpPr>
        <p:spPr bwMode="auto">
          <a:xfrm>
            <a:off x="6857982" y="4537896"/>
            <a:ext cx="4106333" cy="1665287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255" name="Line 1298"/>
          <p:cNvSpPr>
            <a:spLocks noChangeShapeType="1"/>
          </p:cNvSpPr>
          <p:nvPr/>
        </p:nvSpPr>
        <p:spPr bwMode="auto">
          <a:xfrm rot="16200000" flipV="1">
            <a:off x="10003084" y="5409168"/>
            <a:ext cx="474662" cy="846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56" name="Line 1299"/>
          <p:cNvSpPr>
            <a:spLocks noChangeShapeType="1"/>
          </p:cNvSpPr>
          <p:nvPr/>
        </p:nvSpPr>
        <p:spPr bwMode="auto">
          <a:xfrm rot="5400000" flipV="1">
            <a:off x="10183796" y="5585645"/>
            <a:ext cx="3175" cy="11430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57" name="Line 1300"/>
          <p:cNvSpPr>
            <a:spLocks noChangeShapeType="1"/>
          </p:cNvSpPr>
          <p:nvPr/>
        </p:nvSpPr>
        <p:spPr bwMode="auto">
          <a:xfrm rot="16200000" flipH="1">
            <a:off x="10359478" y="5185595"/>
            <a:ext cx="193675" cy="101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58" name="Line 1301"/>
          <p:cNvSpPr>
            <a:spLocks noChangeShapeType="1"/>
          </p:cNvSpPr>
          <p:nvPr/>
        </p:nvSpPr>
        <p:spPr bwMode="auto">
          <a:xfrm>
            <a:off x="9338716" y="4856982"/>
            <a:ext cx="520700" cy="184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59" name="Line 1302"/>
          <p:cNvSpPr>
            <a:spLocks noChangeShapeType="1"/>
          </p:cNvSpPr>
          <p:nvPr/>
        </p:nvSpPr>
        <p:spPr bwMode="auto">
          <a:xfrm flipV="1">
            <a:off x="8511099" y="4844282"/>
            <a:ext cx="429683" cy="198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60" name="Line 1303"/>
          <p:cNvSpPr>
            <a:spLocks noChangeShapeType="1"/>
          </p:cNvSpPr>
          <p:nvPr/>
        </p:nvSpPr>
        <p:spPr bwMode="auto">
          <a:xfrm flipV="1">
            <a:off x="8568249" y="5136382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61" name="Line 1305"/>
          <p:cNvSpPr>
            <a:spLocks noChangeShapeType="1"/>
          </p:cNvSpPr>
          <p:nvPr/>
        </p:nvSpPr>
        <p:spPr bwMode="auto">
          <a:xfrm>
            <a:off x="7662316" y="4933182"/>
            <a:ext cx="311151" cy="95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62" name="Line 1306"/>
          <p:cNvSpPr>
            <a:spLocks noChangeShapeType="1"/>
          </p:cNvSpPr>
          <p:nvPr/>
        </p:nvSpPr>
        <p:spPr bwMode="auto">
          <a:xfrm flipV="1">
            <a:off x="7317300" y="5169720"/>
            <a:ext cx="537633" cy="1000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63" name="Line 1309"/>
          <p:cNvSpPr>
            <a:spLocks noChangeShapeType="1"/>
          </p:cNvSpPr>
          <p:nvPr/>
        </p:nvSpPr>
        <p:spPr bwMode="auto">
          <a:xfrm flipH="1">
            <a:off x="7884566" y="5225282"/>
            <a:ext cx="237067" cy="203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64" name="Line 1310"/>
          <p:cNvSpPr>
            <a:spLocks noChangeShapeType="1"/>
          </p:cNvSpPr>
          <p:nvPr/>
        </p:nvSpPr>
        <p:spPr bwMode="auto">
          <a:xfrm flipH="1" flipV="1">
            <a:off x="8409500" y="5209408"/>
            <a:ext cx="2116" cy="220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65" name="Line 1311"/>
          <p:cNvSpPr>
            <a:spLocks noChangeShapeType="1"/>
          </p:cNvSpPr>
          <p:nvPr/>
        </p:nvSpPr>
        <p:spPr bwMode="auto">
          <a:xfrm>
            <a:off x="8519567" y="5212583"/>
            <a:ext cx="670983" cy="269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66" name="Line 1313"/>
          <p:cNvSpPr>
            <a:spLocks noChangeShapeType="1"/>
          </p:cNvSpPr>
          <p:nvPr/>
        </p:nvSpPr>
        <p:spPr bwMode="auto">
          <a:xfrm>
            <a:off x="7903615" y="3682233"/>
            <a:ext cx="0" cy="131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67" name="Line 1314"/>
          <p:cNvSpPr>
            <a:spLocks noChangeShapeType="1"/>
          </p:cNvSpPr>
          <p:nvPr/>
        </p:nvSpPr>
        <p:spPr bwMode="auto">
          <a:xfrm flipV="1">
            <a:off x="9630816" y="2651945"/>
            <a:ext cx="165100" cy="87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68" name="Line 1315"/>
          <p:cNvSpPr>
            <a:spLocks noChangeShapeType="1"/>
          </p:cNvSpPr>
          <p:nvPr/>
        </p:nvSpPr>
        <p:spPr bwMode="auto">
          <a:xfrm>
            <a:off x="9402215" y="2824982"/>
            <a:ext cx="0" cy="82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69" name="Line 1316"/>
          <p:cNvSpPr>
            <a:spLocks noChangeShapeType="1"/>
          </p:cNvSpPr>
          <p:nvPr/>
        </p:nvSpPr>
        <p:spPr bwMode="auto">
          <a:xfrm flipV="1">
            <a:off x="9630816" y="2721796"/>
            <a:ext cx="351367" cy="2889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70" name="Line 1317"/>
          <p:cNvSpPr>
            <a:spLocks noChangeShapeType="1"/>
          </p:cNvSpPr>
          <p:nvPr/>
        </p:nvSpPr>
        <p:spPr bwMode="auto">
          <a:xfrm>
            <a:off x="10117649" y="2720207"/>
            <a:ext cx="0" cy="19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71" name="Line 1318"/>
          <p:cNvSpPr>
            <a:spLocks noChangeShapeType="1"/>
          </p:cNvSpPr>
          <p:nvPr/>
        </p:nvSpPr>
        <p:spPr bwMode="auto">
          <a:xfrm>
            <a:off x="9656216" y="3026595"/>
            <a:ext cx="25188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72" name="Line 1319"/>
          <p:cNvSpPr>
            <a:spLocks noChangeShapeType="1"/>
          </p:cNvSpPr>
          <p:nvPr/>
        </p:nvSpPr>
        <p:spPr bwMode="auto">
          <a:xfrm flipV="1">
            <a:off x="7382916" y="3893371"/>
            <a:ext cx="224367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73" name="Line 1320"/>
          <p:cNvSpPr>
            <a:spLocks noChangeShapeType="1"/>
          </p:cNvSpPr>
          <p:nvPr/>
        </p:nvSpPr>
        <p:spPr bwMode="auto">
          <a:xfrm>
            <a:off x="10394933" y="3017070"/>
            <a:ext cx="2370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74" name="Line 1321"/>
          <p:cNvSpPr>
            <a:spLocks noChangeShapeType="1"/>
          </p:cNvSpPr>
          <p:nvPr/>
        </p:nvSpPr>
        <p:spPr bwMode="auto">
          <a:xfrm flipH="1">
            <a:off x="9256167" y="3093270"/>
            <a:ext cx="131233" cy="704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75" name="Line 1322"/>
          <p:cNvSpPr>
            <a:spLocks noChangeShapeType="1"/>
          </p:cNvSpPr>
          <p:nvPr/>
        </p:nvSpPr>
        <p:spPr bwMode="auto">
          <a:xfrm flipH="1">
            <a:off x="10045683" y="3093271"/>
            <a:ext cx="148167" cy="727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76" name="Line 1323"/>
          <p:cNvSpPr>
            <a:spLocks noChangeShapeType="1"/>
          </p:cNvSpPr>
          <p:nvPr/>
        </p:nvSpPr>
        <p:spPr bwMode="auto">
          <a:xfrm flipV="1">
            <a:off x="9224416" y="4234683"/>
            <a:ext cx="302684" cy="436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grpSp>
        <p:nvGrpSpPr>
          <p:cNvPr id="1277" name="Group 1324"/>
          <p:cNvGrpSpPr>
            <a:grpSpLocks/>
          </p:cNvGrpSpPr>
          <p:nvPr/>
        </p:nvGrpSpPr>
        <p:grpSpPr bwMode="auto">
          <a:xfrm flipH="1">
            <a:off x="7228400" y="4693470"/>
            <a:ext cx="552449" cy="373062"/>
            <a:chOff x="2839" y="3501"/>
            <a:chExt cx="755" cy="803"/>
          </a:xfrm>
        </p:grpSpPr>
        <p:pic>
          <p:nvPicPr>
            <p:cNvPr id="1278" name="Picture 132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9" name="Freeform 132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280" name="Group 1327"/>
          <p:cNvGrpSpPr>
            <a:grpSpLocks/>
          </p:cNvGrpSpPr>
          <p:nvPr/>
        </p:nvGrpSpPr>
        <p:grpSpPr bwMode="auto">
          <a:xfrm flipH="1">
            <a:off x="6805066" y="5114157"/>
            <a:ext cx="643467" cy="406400"/>
            <a:chOff x="2839" y="3501"/>
            <a:chExt cx="755" cy="803"/>
          </a:xfrm>
        </p:grpSpPr>
        <p:pic>
          <p:nvPicPr>
            <p:cNvPr id="1281" name="Picture 132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2" name="Freeform 132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283" name="Group 1330"/>
          <p:cNvGrpSpPr>
            <a:grpSpLocks/>
          </p:cNvGrpSpPr>
          <p:nvPr/>
        </p:nvGrpSpPr>
        <p:grpSpPr bwMode="auto">
          <a:xfrm flipH="1">
            <a:off x="7442182" y="5415782"/>
            <a:ext cx="569384" cy="349250"/>
            <a:chOff x="2839" y="3501"/>
            <a:chExt cx="755" cy="803"/>
          </a:xfrm>
        </p:grpSpPr>
        <p:pic>
          <p:nvPicPr>
            <p:cNvPr id="1284" name="Picture 133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5" name="Freeform 133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286" name="Group 1333"/>
          <p:cNvGrpSpPr>
            <a:grpSpLocks/>
          </p:cNvGrpSpPr>
          <p:nvPr/>
        </p:nvGrpSpPr>
        <p:grpSpPr bwMode="auto">
          <a:xfrm>
            <a:off x="8261333" y="5398321"/>
            <a:ext cx="569383" cy="350837"/>
            <a:chOff x="2839" y="3501"/>
            <a:chExt cx="755" cy="803"/>
          </a:xfrm>
        </p:grpSpPr>
        <p:pic>
          <p:nvPicPr>
            <p:cNvPr id="1287" name="Picture 1334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8" name="Freeform 133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pic>
        <p:nvPicPr>
          <p:cNvPr id="1289" name="Picture 1336" descr="car_icon_sm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050" y="1880421"/>
            <a:ext cx="113241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90" name="Group 1337"/>
          <p:cNvGrpSpPr>
            <a:grpSpLocks/>
          </p:cNvGrpSpPr>
          <p:nvPr/>
        </p:nvGrpSpPr>
        <p:grpSpPr bwMode="auto">
          <a:xfrm>
            <a:off x="7012500" y="1705795"/>
            <a:ext cx="554567" cy="385762"/>
            <a:chOff x="2751" y="1851"/>
            <a:chExt cx="462" cy="478"/>
          </a:xfrm>
        </p:grpSpPr>
        <p:pic>
          <p:nvPicPr>
            <p:cNvPr id="1291" name="Picture 1338" descr="iphone_stylized_small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92" name="Picture 1339" descr="antenna_radiation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93" name="Group 1340"/>
          <p:cNvGrpSpPr>
            <a:grpSpLocks/>
          </p:cNvGrpSpPr>
          <p:nvPr/>
        </p:nvGrpSpPr>
        <p:grpSpPr bwMode="auto">
          <a:xfrm>
            <a:off x="9781100" y="2555108"/>
            <a:ext cx="520700" cy="169863"/>
            <a:chOff x="4650" y="1129"/>
            <a:chExt cx="246" cy="95"/>
          </a:xfrm>
        </p:grpSpPr>
        <p:sp>
          <p:nvSpPr>
            <p:cNvPr id="129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29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29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grpSp>
          <p:nvGrpSpPr>
            <p:cNvPr id="1297" name="Group 13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300" name="Freeform 13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01" name="Freeform 13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298" name="Line 13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299" name="Line 13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302" name="Group 1349"/>
          <p:cNvGrpSpPr>
            <a:grpSpLocks/>
          </p:cNvGrpSpPr>
          <p:nvPr/>
        </p:nvGrpSpPr>
        <p:grpSpPr bwMode="auto">
          <a:xfrm>
            <a:off x="9878467" y="2917058"/>
            <a:ext cx="520700" cy="176213"/>
            <a:chOff x="4650" y="1129"/>
            <a:chExt cx="246" cy="95"/>
          </a:xfrm>
        </p:grpSpPr>
        <p:sp>
          <p:nvSpPr>
            <p:cNvPr id="130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30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30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grpSp>
          <p:nvGrpSpPr>
            <p:cNvPr id="1306" name="Group 1353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309" name="Freeform 135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10" name="Freeform 135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307" name="Line 1356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08" name="Line 1357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311" name="Group 1358"/>
          <p:cNvGrpSpPr>
            <a:grpSpLocks/>
          </p:cNvGrpSpPr>
          <p:nvPr/>
        </p:nvGrpSpPr>
        <p:grpSpPr bwMode="auto">
          <a:xfrm>
            <a:off x="9133400" y="2653533"/>
            <a:ext cx="520700" cy="169863"/>
            <a:chOff x="4650" y="1129"/>
            <a:chExt cx="246" cy="95"/>
          </a:xfrm>
        </p:grpSpPr>
        <p:sp>
          <p:nvSpPr>
            <p:cNvPr id="131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31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31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grpSp>
          <p:nvGrpSpPr>
            <p:cNvPr id="1315" name="Group 136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318" name="Freeform 136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19" name="Freeform 136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316" name="Line 136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17" name="Line 136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320" name="Group 1367"/>
          <p:cNvGrpSpPr>
            <a:grpSpLocks/>
          </p:cNvGrpSpPr>
          <p:nvPr/>
        </p:nvGrpSpPr>
        <p:grpSpPr bwMode="auto">
          <a:xfrm>
            <a:off x="9148216" y="2917058"/>
            <a:ext cx="520700" cy="169863"/>
            <a:chOff x="4650" y="1129"/>
            <a:chExt cx="246" cy="95"/>
          </a:xfrm>
        </p:grpSpPr>
        <p:sp>
          <p:nvSpPr>
            <p:cNvPr id="132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32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32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grpSp>
          <p:nvGrpSpPr>
            <p:cNvPr id="1324" name="Group 137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327" name="Freeform 13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28" name="Freeform 13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325" name="Line 137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26" name="Line 137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329" name="Line 1376"/>
          <p:cNvSpPr>
            <a:spLocks noChangeShapeType="1"/>
          </p:cNvSpPr>
          <p:nvPr/>
        </p:nvSpPr>
        <p:spPr bwMode="auto">
          <a:xfrm>
            <a:off x="10655282" y="3015482"/>
            <a:ext cx="237067" cy="0"/>
          </a:xfrm>
          <a:prstGeom prst="line">
            <a:avLst/>
          </a:prstGeom>
          <a:noFill/>
          <a:ln w="9525">
            <a:solidFill>
              <a:srgbClr val="8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grpSp>
        <p:nvGrpSpPr>
          <p:cNvPr id="1330" name="Group 1377"/>
          <p:cNvGrpSpPr>
            <a:grpSpLocks/>
          </p:cNvGrpSpPr>
          <p:nvPr/>
        </p:nvGrpSpPr>
        <p:grpSpPr bwMode="auto">
          <a:xfrm>
            <a:off x="9395867" y="4071170"/>
            <a:ext cx="647700" cy="203200"/>
            <a:chOff x="4650" y="1129"/>
            <a:chExt cx="246" cy="95"/>
          </a:xfrm>
        </p:grpSpPr>
        <p:sp>
          <p:nvSpPr>
            <p:cNvPr id="133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33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33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grpSp>
          <p:nvGrpSpPr>
            <p:cNvPr id="1334" name="Group 138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337" name="Freeform 138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38" name="Freeform 138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335" name="Line 138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36" name="Line 138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339" name="Group 1386"/>
          <p:cNvGrpSpPr>
            <a:grpSpLocks/>
          </p:cNvGrpSpPr>
          <p:nvPr/>
        </p:nvGrpSpPr>
        <p:grpSpPr bwMode="auto">
          <a:xfrm>
            <a:off x="8970416" y="3790182"/>
            <a:ext cx="647700" cy="203200"/>
            <a:chOff x="4650" y="1129"/>
            <a:chExt cx="246" cy="95"/>
          </a:xfrm>
        </p:grpSpPr>
        <p:sp>
          <p:nvSpPr>
            <p:cNvPr id="134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34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34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grpSp>
          <p:nvGrpSpPr>
            <p:cNvPr id="1343" name="Group 1390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346" name="Freeform 139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47" name="Freeform 139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344" name="Line 1393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45" name="Line 1394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348" name="Group 1395"/>
          <p:cNvGrpSpPr>
            <a:grpSpLocks/>
          </p:cNvGrpSpPr>
          <p:nvPr/>
        </p:nvGrpSpPr>
        <p:grpSpPr bwMode="auto">
          <a:xfrm>
            <a:off x="9853067" y="3802882"/>
            <a:ext cx="647700" cy="203200"/>
            <a:chOff x="4650" y="1129"/>
            <a:chExt cx="246" cy="95"/>
          </a:xfrm>
        </p:grpSpPr>
        <p:sp>
          <p:nvSpPr>
            <p:cNvPr id="134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35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35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grpSp>
          <p:nvGrpSpPr>
            <p:cNvPr id="1352" name="Group 139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355" name="Freeform 140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56" name="Freeform 140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353" name="Line 140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54" name="Line 140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357" name="Group 1404"/>
          <p:cNvGrpSpPr>
            <a:grpSpLocks/>
          </p:cNvGrpSpPr>
          <p:nvPr/>
        </p:nvGrpSpPr>
        <p:grpSpPr bwMode="auto">
          <a:xfrm>
            <a:off x="8811667" y="4664896"/>
            <a:ext cx="825500" cy="242887"/>
            <a:chOff x="4650" y="1129"/>
            <a:chExt cx="246" cy="95"/>
          </a:xfrm>
        </p:grpSpPr>
        <p:sp>
          <p:nvSpPr>
            <p:cNvPr id="135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35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36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grpSp>
          <p:nvGrpSpPr>
            <p:cNvPr id="1361" name="Group 1408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364" name="Freeform 140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65" name="Freeform 141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362" name="Line 1411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63" name="Line 1412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366" name="Group 1413"/>
          <p:cNvGrpSpPr>
            <a:grpSpLocks/>
          </p:cNvGrpSpPr>
          <p:nvPr/>
        </p:nvGrpSpPr>
        <p:grpSpPr bwMode="auto">
          <a:xfrm>
            <a:off x="9656216" y="4963346"/>
            <a:ext cx="825500" cy="242887"/>
            <a:chOff x="4650" y="1129"/>
            <a:chExt cx="246" cy="95"/>
          </a:xfrm>
        </p:grpSpPr>
        <p:sp>
          <p:nvSpPr>
            <p:cNvPr id="136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36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36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grpSp>
          <p:nvGrpSpPr>
            <p:cNvPr id="1370" name="Group 1417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373" name="Freeform 141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74" name="Freeform 141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371" name="Line 1420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72" name="Line 1421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375" name="Group 1422"/>
          <p:cNvGrpSpPr>
            <a:grpSpLocks/>
          </p:cNvGrpSpPr>
          <p:nvPr/>
        </p:nvGrpSpPr>
        <p:grpSpPr bwMode="auto">
          <a:xfrm>
            <a:off x="7857049" y="5007796"/>
            <a:ext cx="825500" cy="242887"/>
            <a:chOff x="4650" y="1129"/>
            <a:chExt cx="246" cy="95"/>
          </a:xfrm>
        </p:grpSpPr>
        <p:sp>
          <p:nvSpPr>
            <p:cNvPr id="137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37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37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grpSp>
          <p:nvGrpSpPr>
            <p:cNvPr id="1379" name="Group 1426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382" name="Freeform 142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83" name="Freeform 142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380" name="Line 1429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81" name="Line 1430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384" name="Group 1431"/>
          <p:cNvGrpSpPr>
            <a:grpSpLocks/>
          </p:cNvGrpSpPr>
          <p:nvPr/>
        </p:nvGrpSpPr>
        <p:grpSpPr bwMode="auto">
          <a:xfrm>
            <a:off x="7598816" y="3799708"/>
            <a:ext cx="520700" cy="169863"/>
            <a:chOff x="4650" y="1129"/>
            <a:chExt cx="246" cy="95"/>
          </a:xfrm>
        </p:grpSpPr>
        <p:sp>
          <p:nvSpPr>
            <p:cNvPr id="138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38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38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grpSp>
          <p:nvGrpSpPr>
            <p:cNvPr id="1388" name="Group 1435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391" name="Freeform 143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392" name="Freeform 143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389" name="Line 1438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90" name="Line 1439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393" name="Group 1440"/>
          <p:cNvGrpSpPr>
            <a:grpSpLocks/>
          </p:cNvGrpSpPr>
          <p:nvPr/>
        </p:nvGrpSpPr>
        <p:grpSpPr bwMode="auto">
          <a:xfrm>
            <a:off x="7998867" y="2647183"/>
            <a:ext cx="520700" cy="169863"/>
            <a:chOff x="4650" y="1129"/>
            <a:chExt cx="246" cy="95"/>
          </a:xfrm>
        </p:grpSpPr>
        <p:sp>
          <p:nvSpPr>
            <p:cNvPr id="139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39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sp>
          <p:nvSpPr>
            <p:cNvPr id="139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-128"/>
              </a:endParaRPr>
            </a:p>
          </p:txBody>
        </p:sp>
        <p:grpSp>
          <p:nvGrpSpPr>
            <p:cNvPr id="1397" name="Group 14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1400" name="Freeform 14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01" name="Freeform 14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398" name="Line 14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99" name="Line 14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402" name="Group 1449"/>
          <p:cNvGrpSpPr>
            <a:grpSpLocks/>
          </p:cNvGrpSpPr>
          <p:nvPr/>
        </p:nvGrpSpPr>
        <p:grpSpPr bwMode="auto">
          <a:xfrm>
            <a:off x="7010383" y="3660008"/>
            <a:ext cx="675217" cy="352425"/>
            <a:chOff x="2967" y="478"/>
            <a:chExt cx="788" cy="625"/>
          </a:xfrm>
        </p:grpSpPr>
        <p:pic>
          <p:nvPicPr>
            <p:cNvPr id="1403" name="Picture 1450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4" name="Picture 1451" descr="antenna_radiation_stylized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05" name="Group 1452"/>
          <p:cNvGrpSpPr>
            <a:grpSpLocks/>
          </p:cNvGrpSpPr>
          <p:nvPr/>
        </p:nvGrpSpPr>
        <p:grpSpPr bwMode="auto">
          <a:xfrm>
            <a:off x="9038150" y="5163371"/>
            <a:ext cx="751417" cy="420687"/>
            <a:chOff x="2967" y="478"/>
            <a:chExt cx="788" cy="625"/>
          </a:xfrm>
        </p:grpSpPr>
        <p:pic>
          <p:nvPicPr>
            <p:cNvPr id="1406" name="Picture 1453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07" name="Picture 1454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08" name="Group 1455"/>
          <p:cNvGrpSpPr>
            <a:grpSpLocks/>
          </p:cNvGrpSpPr>
          <p:nvPr/>
        </p:nvGrpSpPr>
        <p:grpSpPr bwMode="auto">
          <a:xfrm>
            <a:off x="7609399" y="2004246"/>
            <a:ext cx="609600" cy="631825"/>
            <a:chOff x="742" y="2409"/>
            <a:chExt cx="576" cy="881"/>
          </a:xfrm>
        </p:grpSpPr>
        <p:grpSp>
          <p:nvGrpSpPr>
            <p:cNvPr id="1409" name="Group 1456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1412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13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14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15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16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17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18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19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20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21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22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23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24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25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26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pic>
          <p:nvPicPr>
            <p:cNvPr id="1410" name="Picture 1472" descr="cell_tower_radiation copy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11" name="Oval 1473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427" name="Group 1474"/>
          <p:cNvGrpSpPr>
            <a:grpSpLocks/>
          </p:cNvGrpSpPr>
          <p:nvPr/>
        </p:nvGrpSpPr>
        <p:grpSpPr bwMode="auto">
          <a:xfrm>
            <a:off x="10515583" y="5161783"/>
            <a:ext cx="302684" cy="481013"/>
            <a:chOff x="4140" y="429"/>
            <a:chExt cx="1425" cy="2396"/>
          </a:xfrm>
        </p:grpSpPr>
        <p:sp>
          <p:nvSpPr>
            <p:cNvPr id="1428" name="Freeform 14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9 w 354"/>
                <a:gd name="T1" fmla="*/ 0 h 2742"/>
                <a:gd name="T2" fmla="*/ 47 w 354"/>
                <a:gd name="T3" fmla="*/ 66 h 2742"/>
                <a:gd name="T4" fmla="*/ 46 w 354"/>
                <a:gd name="T5" fmla="*/ 510 h 2742"/>
                <a:gd name="T6" fmla="*/ 0 w 354"/>
                <a:gd name="T7" fmla="*/ 534 h 2742"/>
                <a:gd name="T8" fmla="*/ 9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29" name="Rectangle 1476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30" name="Freeform 14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9 w 211"/>
                <a:gd name="T3" fmla="*/ 43 h 2537"/>
                <a:gd name="T4" fmla="*/ 2 w 211"/>
                <a:gd name="T5" fmla="*/ 48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31" name="Freeform 14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5 w 328"/>
                <a:gd name="T3" fmla="*/ 25 h 226"/>
                <a:gd name="T4" fmla="*/ 45 w 328"/>
                <a:gd name="T5" fmla="*/ 45 h 226"/>
                <a:gd name="T6" fmla="*/ 0 w 328"/>
                <a:gd name="T7" fmla="*/ 1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32" name="Rectangle 1479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433" name="Group 14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58" name="AutoShape 148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59" name="AutoShape 1482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434" name="Rectangle 1483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435" name="Group 14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56" name="AutoShape 1485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57" name="AutoShape 148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436" name="Rectangle 1487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37" name="Rectangle 1488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438" name="Group 14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54" name="AutoShape 1490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55" name="AutoShape 149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439" name="Freeform 14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5 w 328"/>
                <a:gd name="T3" fmla="*/ 24 h 226"/>
                <a:gd name="T4" fmla="*/ 45 w 328"/>
                <a:gd name="T5" fmla="*/ 43 h 226"/>
                <a:gd name="T6" fmla="*/ 0 w 328"/>
                <a:gd name="T7" fmla="*/ 1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440" name="Group 14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52" name="AutoShape 1494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53" name="AutoShape 1495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441" name="Rectangle 1496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42" name="Freeform 14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0 w 296"/>
                <a:gd name="T3" fmla="*/ 27 h 256"/>
                <a:gd name="T4" fmla="*/ 40 w 296"/>
                <a:gd name="T5" fmla="*/ 49 h 256"/>
                <a:gd name="T6" fmla="*/ 0 w 296"/>
                <a:gd name="T7" fmla="*/ 1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43" name="Freeform 14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2 w 304"/>
                <a:gd name="T3" fmla="*/ 32 h 288"/>
                <a:gd name="T4" fmla="*/ 39 w 304"/>
                <a:gd name="T5" fmla="*/ 57 h 288"/>
                <a:gd name="T6" fmla="*/ 2 w 304"/>
                <a:gd name="T7" fmla="*/ 2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44" name="Oval 1499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45" name="Freeform 15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1 h 240"/>
                <a:gd name="T2" fmla="*/ 2 w 306"/>
                <a:gd name="T3" fmla="*/ 48 h 240"/>
                <a:gd name="T4" fmla="*/ 42 w 306"/>
                <a:gd name="T5" fmla="*/ 22 h 240"/>
                <a:gd name="T6" fmla="*/ 40 w 306"/>
                <a:gd name="T7" fmla="*/ 0 h 240"/>
                <a:gd name="T8" fmla="*/ 0 w 306"/>
                <a:gd name="T9" fmla="*/ 2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46" name="AutoShape 1501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47" name="AutoShape 1502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48" name="Oval 1503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49" name="Oval 1504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50" name="Oval 1505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51" name="Rectangle 1506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460" name="Group 1507"/>
          <p:cNvGrpSpPr>
            <a:grpSpLocks/>
          </p:cNvGrpSpPr>
          <p:nvPr/>
        </p:nvGrpSpPr>
        <p:grpSpPr bwMode="auto">
          <a:xfrm>
            <a:off x="10094366" y="5463408"/>
            <a:ext cx="302683" cy="481013"/>
            <a:chOff x="4140" y="429"/>
            <a:chExt cx="1425" cy="2396"/>
          </a:xfrm>
        </p:grpSpPr>
        <p:sp>
          <p:nvSpPr>
            <p:cNvPr id="1461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9 w 354"/>
                <a:gd name="T1" fmla="*/ 0 h 2742"/>
                <a:gd name="T2" fmla="*/ 47 w 354"/>
                <a:gd name="T3" fmla="*/ 66 h 2742"/>
                <a:gd name="T4" fmla="*/ 46 w 354"/>
                <a:gd name="T5" fmla="*/ 510 h 2742"/>
                <a:gd name="T6" fmla="*/ 0 w 354"/>
                <a:gd name="T7" fmla="*/ 534 h 2742"/>
                <a:gd name="T8" fmla="*/ 9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62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63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9 w 211"/>
                <a:gd name="T3" fmla="*/ 43 h 2537"/>
                <a:gd name="T4" fmla="*/ 2 w 211"/>
                <a:gd name="T5" fmla="*/ 48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64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45 w 328"/>
                <a:gd name="T3" fmla="*/ 25 h 226"/>
                <a:gd name="T4" fmla="*/ 45 w 328"/>
                <a:gd name="T5" fmla="*/ 45 h 226"/>
                <a:gd name="T6" fmla="*/ 0 w 328"/>
                <a:gd name="T7" fmla="*/ 1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65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466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91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92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467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468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89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90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469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70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471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7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88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472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45 w 328"/>
                <a:gd name="T3" fmla="*/ 24 h 226"/>
                <a:gd name="T4" fmla="*/ 45 w 328"/>
                <a:gd name="T5" fmla="*/ 43 h 226"/>
                <a:gd name="T6" fmla="*/ 0 w 328"/>
                <a:gd name="T7" fmla="*/ 1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473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85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486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474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75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40 w 296"/>
                <a:gd name="T3" fmla="*/ 27 h 256"/>
                <a:gd name="T4" fmla="*/ 40 w 296"/>
                <a:gd name="T5" fmla="*/ 49 h 256"/>
                <a:gd name="T6" fmla="*/ 0 w 296"/>
                <a:gd name="T7" fmla="*/ 1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76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42 w 304"/>
                <a:gd name="T3" fmla="*/ 32 h 288"/>
                <a:gd name="T4" fmla="*/ 39 w 304"/>
                <a:gd name="T5" fmla="*/ 57 h 288"/>
                <a:gd name="T6" fmla="*/ 2 w 304"/>
                <a:gd name="T7" fmla="*/ 2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77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78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21 h 240"/>
                <a:gd name="T2" fmla="*/ 2 w 306"/>
                <a:gd name="T3" fmla="*/ 48 h 240"/>
                <a:gd name="T4" fmla="*/ 42 w 306"/>
                <a:gd name="T5" fmla="*/ 22 h 240"/>
                <a:gd name="T6" fmla="*/ 40 w 306"/>
                <a:gd name="T7" fmla="*/ 0 h 240"/>
                <a:gd name="T8" fmla="*/ 0 w 306"/>
                <a:gd name="T9" fmla="*/ 2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79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80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81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82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83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84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493" name="Group 1540"/>
          <p:cNvGrpSpPr>
            <a:grpSpLocks/>
          </p:cNvGrpSpPr>
          <p:nvPr/>
        </p:nvGrpSpPr>
        <p:grpSpPr bwMode="auto">
          <a:xfrm>
            <a:off x="6597633" y="2202682"/>
            <a:ext cx="713316" cy="407988"/>
            <a:chOff x="877" y="1008"/>
            <a:chExt cx="2747" cy="2591"/>
          </a:xfrm>
        </p:grpSpPr>
        <p:pic>
          <p:nvPicPr>
            <p:cNvPr id="1494" name="Picture 1541" descr="antenna_stylized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95" name="Picture 1542" descr="laptop_keyboard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6" name="Freeform 1543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6 w 2982"/>
                <a:gd name="T1" fmla="*/ 0 h 2442"/>
                <a:gd name="T2" fmla="*/ 0 w 2982"/>
                <a:gd name="T3" fmla="*/ 7 h 2442"/>
                <a:gd name="T4" fmla="*/ 27 w 2982"/>
                <a:gd name="T5" fmla="*/ 10 h 2442"/>
                <a:gd name="T6" fmla="*/ 33 w 2982"/>
                <a:gd name="T7" fmla="*/ 1 h 2442"/>
                <a:gd name="T8" fmla="*/ 6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1497" name="Picture 1544" descr="screen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8" name="Freeform 1545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8 w 2528"/>
                <a:gd name="T3" fmla="*/ 2 h 455"/>
                <a:gd name="T4" fmla="*/ 27 w 2528"/>
                <a:gd name="T5" fmla="*/ 2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99" name="Freeform 1546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6 w 702"/>
                <a:gd name="T1" fmla="*/ 0 h 1893"/>
                <a:gd name="T2" fmla="*/ 0 w 702"/>
                <a:gd name="T3" fmla="*/ 8 h 1893"/>
                <a:gd name="T4" fmla="*/ 1 w 702"/>
                <a:gd name="T5" fmla="*/ 8 h 1893"/>
                <a:gd name="T6" fmla="*/ 8 w 702"/>
                <a:gd name="T7" fmla="*/ 1 h 1893"/>
                <a:gd name="T8" fmla="*/ 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00" name="Freeform 1547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8 w 756"/>
                <a:gd name="T1" fmla="*/ 0 h 2184"/>
                <a:gd name="T2" fmla="*/ 1 w 756"/>
                <a:gd name="T3" fmla="*/ 9 h 2184"/>
                <a:gd name="T4" fmla="*/ 0 w 756"/>
                <a:gd name="T5" fmla="*/ 9 h 2184"/>
                <a:gd name="T6" fmla="*/ 7 w 756"/>
                <a:gd name="T7" fmla="*/ 1 h 2184"/>
                <a:gd name="T8" fmla="*/ 8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01" name="Freeform 1548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7 w 2773"/>
                <a:gd name="T5" fmla="*/ 3 h 738"/>
                <a:gd name="T6" fmla="*/ 26 w 2773"/>
                <a:gd name="T7" fmla="*/ 2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02" name="Freeform 1549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8 w 637"/>
                <a:gd name="T1" fmla="*/ 0 h 1659"/>
                <a:gd name="T2" fmla="*/ 18 w 637"/>
                <a:gd name="T3" fmla="*/ 0 h 1659"/>
                <a:gd name="T4" fmla="*/ 2 w 637"/>
                <a:gd name="T5" fmla="*/ 82 h 1659"/>
                <a:gd name="T6" fmla="*/ 0 w 637"/>
                <a:gd name="T7" fmla="*/ 80 h 1659"/>
                <a:gd name="T8" fmla="*/ 18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03" name="Freeform 1550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3 h 550"/>
                <a:gd name="T4" fmla="*/ 62 w 2216"/>
                <a:gd name="T5" fmla="*/ 28 h 550"/>
                <a:gd name="T6" fmla="*/ 63 w 2216"/>
                <a:gd name="T7" fmla="*/ 2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504" name="Group 1551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511" name="Freeform 1552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12" name="Freeform 1553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13" name="Freeform 1554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14" name="Freeform 1555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15" name="Freeform 1556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16" name="Freeform 1557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505" name="Freeform 1558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5 h 792"/>
                <a:gd name="T2" fmla="*/ 14 w 990"/>
                <a:gd name="T3" fmla="*/ 0 h 792"/>
                <a:gd name="T4" fmla="*/ 14 w 990"/>
                <a:gd name="T5" fmla="*/ 1 h 792"/>
                <a:gd name="T6" fmla="*/ 0 w 990"/>
                <a:gd name="T7" fmla="*/ 16 h 792"/>
                <a:gd name="T8" fmla="*/ 1 w 990"/>
                <a:gd name="T9" fmla="*/ 1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06" name="Freeform 1559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35 w 2532"/>
                <a:gd name="T5" fmla="*/ 14 h 723"/>
                <a:gd name="T6" fmla="*/ 35 w 2532"/>
                <a:gd name="T7" fmla="*/ 15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07" name="Freeform 1560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3 h 147"/>
                <a:gd name="T4" fmla="*/ 0 w 26"/>
                <a:gd name="T5" fmla="*/ 3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08" name="Freeform 1561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6 w 1176"/>
                <a:gd name="T1" fmla="*/ 0 h 606"/>
                <a:gd name="T2" fmla="*/ 0 w 1176"/>
                <a:gd name="T3" fmla="*/ 12 h 606"/>
                <a:gd name="T4" fmla="*/ 1 w 1176"/>
                <a:gd name="T5" fmla="*/ 12 h 606"/>
                <a:gd name="T6" fmla="*/ 16 w 1176"/>
                <a:gd name="T7" fmla="*/ 1 h 606"/>
                <a:gd name="T8" fmla="*/ 16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09" name="Freeform 1562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1 w 2532"/>
                <a:gd name="T5" fmla="*/ 10 h 723"/>
                <a:gd name="T6" fmla="*/ 21 w 2532"/>
                <a:gd name="T7" fmla="*/ 10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10" name="Freeform 1563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14 h 723"/>
                <a:gd name="T6" fmla="*/ 0 w 2532"/>
                <a:gd name="T7" fmla="*/ 14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517" name="Group 1564"/>
          <p:cNvGrpSpPr>
            <a:grpSpLocks/>
          </p:cNvGrpSpPr>
          <p:nvPr/>
        </p:nvGrpSpPr>
        <p:grpSpPr bwMode="auto">
          <a:xfrm>
            <a:off x="8691016" y="5645971"/>
            <a:ext cx="632884" cy="407987"/>
            <a:chOff x="877" y="1008"/>
            <a:chExt cx="2747" cy="2591"/>
          </a:xfrm>
        </p:grpSpPr>
        <p:pic>
          <p:nvPicPr>
            <p:cNvPr id="1518" name="Picture 1565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19" name="Picture 1566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0" name="Freeform 15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6 w 2982"/>
                <a:gd name="T1" fmla="*/ 0 h 2442"/>
                <a:gd name="T2" fmla="*/ 0 w 2982"/>
                <a:gd name="T3" fmla="*/ 7 h 2442"/>
                <a:gd name="T4" fmla="*/ 27 w 2982"/>
                <a:gd name="T5" fmla="*/ 10 h 2442"/>
                <a:gd name="T6" fmla="*/ 33 w 2982"/>
                <a:gd name="T7" fmla="*/ 1 h 2442"/>
                <a:gd name="T8" fmla="*/ 6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1521" name="Picture 1568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2" name="Freeform 15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8 w 2528"/>
                <a:gd name="T3" fmla="*/ 2 h 455"/>
                <a:gd name="T4" fmla="*/ 27 w 2528"/>
                <a:gd name="T5" fmla="*/ 2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23" name="Freeform 15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6 w 702"/>
                <a:gd name="T1" fmla="*/ 0 h 1893"/>
                <a:gd name="T2" fmla="*/ 0 w 702"/>
                <a:gd name="T3" fmla="*/ 8 h 1893"/>
                <a:gd name="T4" fmla="*/ 1 w 702"/>
                <a:gd name="T5" fmla="*/ 8 h 1893"/>
                <a:gd name="T6" fmla="*/ 8 w 702"/>
                <a:gd name="T7" fmla="*/ 1 h 1893"/>
                <a:gd name="T8" fmla="*/ 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24" name="Freeform 15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8 w 756"/>
                <a:gd name="T1" fmla="*/ 0 h 2184"/>
                <a:gd name="T2" fmla="*/ 1 w 756"/>
                <a:gd name="T3" fmla="*/ 9 h 2184"/>
                <a:gd name="T4" fmla="*/ 0 w 756"/>
                <a:gd name="T5" fmla="*/ 9 h 2184"/>
                <a:gd name="T6" fmla="*/ 7 w 756"/>
                <a:gd name="T7" fmla="*/ 1 h 2184"/>
                <a:gd name="T8" fmla="*/ 8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25" name="Freeform 15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7 w 2773"/>
                <a:gd name="T5" fmla="*/ 3 h 738"/>
                <a:gd name="T6" fmla="*/ 26 w 2773"/>
                <a:gd name="T7" fmla="*/ 2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26" name="Freeform 15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8 w 637"/>
                <a:gd name="T1" fmla="*/ 0 h 1659"/>
                <a:gd name="T2" fmla="*/ 18 w 637"/>
                <a:gd name="T3" fmla="*/ 0 h 1659"/>
                <a:gd name="T4" fmla="*/ 2 w 637"/>
                <a:gd name="T5" fmla="*/ 82 h 1659"/>
                <a:gd name="T6" fmla="*/ 0 w 637"/>
                <a:gd name="T7" fmla="*/ 80 h 1659"/>
                <a:gd name="T8" fmla="*/ 18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27" name="Freeform 15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3 h 550"/>
                <a:gd name="T4" fmla="*/ 62 w 2216"/>
                <a:gd name="T5" fmla="*/ 28 h 550"/>
                <a:gd name="T6" fmla="*/ 63 w 2216"/>
                <a:gd name="T7" fmla="*/ 2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528" name="Group 15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535" name="Freeform 15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36" name="Freeform 15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37" name="Freeform 15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38" name="Freeform 15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39" name="Freeform 15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40" name="Freeform 15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529" name="Freeform 15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5 h 792"/>
                <a:gd name="T2" fmla="*/ 14 w 990"/>
                <a:gd name="T3" fmla="*/ 0 h 792"/>
                <a:gd name="T4" fmla="*/ 14 w 990"/>
                <a:gd name="T5" fmla="*/ 1 h 792"/>
                <a:gd name="T6" fmla="*/ 0 w 990"/>
                <a:gd name="T7" fmla="*/ 16 h 792"/>
                <a:gd name="T8" fmla="*/ 1 w 990"/>
                <a:gd name="T9" fmla="*/ 1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30" name="Freeform 15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35 w 2532"/>
                <a:gd name="T5" fmla="*/ 14 h 723"/>
                <a:gd name="T6" fmla="*/ 35 w 2532"/>
                <a:gd name="T7" fmla="*/ 15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31" name="Freeform 15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3 h 147"/>
                <a:gd name="T4" fmla="*/ 0 w 26"/>
                <a:gd name="T5" fmla="*/ 3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32" name="Freeform 15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6 w 1176"/>
                <a:gd name="T1" fmla="*/ 0 h 606"/>
                <a:gd name="T2" fmla="*/ 0 w 1176"/>
                <a:gd name="T3" fmla="*/ 12 h 606"/>
                <a:gd name="T4" fmla="*/ 1 w 1176"/>
                <a:gd name="T5" fmla="*/ 12 h 606"/>
                <a:gd name="T6" fmla="*/ 16 w 1176"/>
                <a:gd name="T7" fmla="*/ 1 h 606"/>
                <a:gd name="T8" fmla="*/ 16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33" name="Freeform 15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1 w 2532"/>
                <a:gd name="T5" fmla="*/ 10 h 723"/>
                <a:gd name="T6" fmla="*/ 21 w 2532"/>
                <a:gd name="T7" fmla="*/ 10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34" name="Freeform 15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14 h 723"/>
                <a:gd name="T6" fmla="*/ 0 w 2532"/>
                <a:gd name="T7" fmla="*/ 14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541" name="Group 1588"/>
          <p:cNvGrpSpPr>
            <a:grpSpLocks/>
          </p:cNvGrpSpPr>
          <p:nvPr/>
        </p:nvGrpSpPr>
        <p:grpSpPr bwMode="auto">
          <a:xfrm>
            <a:off x="6942649" y="3201221"/>
            <a:ext cx="592667" cy="407987"/>
            <a:chOff x="877" y="1008"/>
            <a:chExt cx="2747" cy="2591"/>
          </a:xfrm>
        </p:grpSpPr>
        <p:pic>
          <p:nvPicPr>
            <p:cNvPr id="1542" name="Picture 1589" descr="antenna_stylized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43" name="Picture 1590" descr="laptop_keyboard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4" name="Freeform 1591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6 w 2982"/>
                <a:gd name="T1" fmla="*/ 0 h 2442"/>
                <a:gd name="T2" fmla="*/ 0 w 2982"/>
                <a:gd name="T3" fmla="*/ 7 h 2442"/>
                <a:gd name="T4" fmla="*/ 27 w 2982"/>
                <a:gd name="T5" fmla="*/ 10 h 2442"/>
                <a:gd name="T6" fmla="*/ 33 w 2982"/>
                <a:gd name="T7" fmla="*/ 1 h 2442"/>
                <a:gd name="T8" fmla="*/ 6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1545" name="Picture 1592" descr="screen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6" name="Freeform 1593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8 w 2528"/>
                <a:gd name="T3" fmla="*/ 2 h 455"/>
                <a:gd name="T4" fmla="*/ 27 w 2528"/>
                <a:gd name="T5" fmla="*/ 2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47" name="Freeform 1594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6 w 702"/>
                <a:gd name="T1" fmla="*/ 0 h 1893"/>
                <a:gd name="T2" fmla="*/ 0 w 702"/>
                <a:gd name="T3" fmla="*/ 8 h 1893"/>
                <a:gd name="T4" fmla="*/ 1 w 702"/>
                <a:gd name="T5" fmla="*/ 8 h 1893"/>
                <a:gd name="T6" fmla="*/ 8 w 702"/>
                <a:gd name="T7" fmla="*/ 1 h 1893"/>
                <a:gd name="T8" fmla="*/ 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48" name="Freeform 1595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8 w 756"/>
                <a:gd name="T1" fmla="*/ 0 h 2184"/>
                <a:gd name="T2" fmla="*/ 1 w 756"/>
                <a:gd name="T3" fmla="*/ 9 h 2184"/>
                <a:gd name="T4" fmla="*/ 0 w 756"/>
                <a:gd name="T5" fmla="*/ 9 h 2184"/>
                <a:gd name="T6" fmla="*/ 7 w 756"/>
                <a:gd name="T7" fmla="*/ 1 h 2184"/>
                <a:gd name="T8" fmla="*/ 8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49" name="Freeform 1596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7 w 2773"/>
                <a:gd name="T5" fmla="*/ 3 h 738"/>
                <a:gd name="T6" fmla="*/ 26 w 2773"/>
                <a:gd name="T7" fmla="*/ 2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50" name="Freeform 1597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8 w 637"/>
                <a:gd name="T1" fmla="*/ 0 h 1659"/>
                <a:gd name="T2" fmla="*/ 18 w 637"/>
                <a:gd name="T3" fmla="*/ 0 h 1659"/>
                <a:gd name="T4" fmla="*/ 2 w 637"/>
                <a:gd name="T5" fmla="*/ 82 h 1659"/>
                <a:gd name="T6" fmla="*/ 0 w 637"/>
                <a:gd name="T7" fmla="*/ 80 h 1659"/>
                <a:gd name="T8" fmla="*/ 18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51" name="Freeform 1598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3 h 550"/>
                <a:gd name="T4" fmla="*/ 62 w 2216"/>
                <a:gd name="T5" fmla="*/ 28 h 550"/>
                <a:gd name="T6" fmla="*/ 63 w 2216"/>
                <a:gd name="T7" fmla="*/ 2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552" name="Group 1599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559" name="Freeform 1600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60" name="Freeform 1601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61" name="Freeform 1602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62" name="Freeform 1603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63" name="Freeform 1604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64" name="Freeform 1605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553" name="Freeform 1606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5 h 792"/>
                <a:gd name="T2" fmla="*/ 14 w 990"/>
                <a:gd name="T3" fmla="*/ 0 h 792"/>
                <a:gd name="T4" fmla="*/ 14 w 990"/>
                <a:gd name="T5" fmla="*/ 1 h 792"/>
                <a:gd name="T6" fmla="*/ 0 w 990"/>
                <a:gd name="T7" fmla="*/ 16 h 792"/>
                <a:gd name="T8" fmla="*/ 1 w 990"/>
                <a:gd name="T9" fmla="*/ 1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54" name="Freeform 1607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35 w 2532"/>
                <a:gd name="T5" fmla="*/ 14 h 723"/>
                <a:gd name="T6" fmla="*/ 35 w 2532"/>
                <a:gd name="T7" fmla="*/ 15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55" name="Freeform 1608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3 h 147"/>
                <a:gd name="T4" fmla="*/ 0 w 26"/>
                <a:gd name="T5" fmla="*/ 3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56" name="Freeform 1609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6 w 1176"/>
                <a:gd name="T1" fmla="*/ 0 h 606"/>
                <a:gd name="T2" fmla="*/ 0 w 1176"/>
                <a:gd name="T3" fmla="*/ 12 h 606"/>
                <a:gd name="T4" fmla="*/ 1 w 1176"/>
                <a:gd name="T5" fmla="*/ 12 h 606"/>
                <a:gd name="T6" fmla="*/ 16 w 1176"/>
                <a:gd name="T7" fmla="*/ 1 h 606"/>
                <a:gd name="T8" fmla="*/ 16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57" name="Freeform 1610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1 w 2532"/>
                <a:gd name="T5" fmla="*/ 10 h 723"/>
                <a:gd name="T6" fmla="*/ 21 w 2532"/>
                <a:gd name="T7" fmla="*/ 10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58" name="Freeform 1611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14 h 723"/>
                <a:gd name="T6" fmla="*/ 0 w 2532"/>
                <a:gd name="T7" fmla="*/ 14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565" name="Group 1612"/>
          <p:cNvGrpSpPr>
            <a:grpSpLocks/>
          </p:cNvGrpSpPr>
          <p:nvPr/>
        </p:nvGrpSpPr>
        <p:grpSpPr bwMode="auto">
          <a:xfrm flipH="1">
            <a:off x="7448534" y="3382195"/>
            <a:ext cx="552449" cy="373062"/>
            <a:chOff x="2839" y="3501"/>
            <a:chExt cx="755" cy="803"/>
          </a:xfrm>
        </p:grpSpPr>
        <p:pic>
          <p:nvPicPr>
            <p:cNvPr id="1566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67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568" name="Group 1615"/>
          <p:cNvGrpSpPr>
            <a:grpSpLocks/>
          </p:cNvGrpSpPr>
          <p:nvPr/>
        </p:nvGrpSpPr>
        <p:grpSpPr bwMode="auto">
          <a:xfrm>
            <a:off x="9270983" y="5582471"/>
            <a:ext cx="632884" cy="407987"/>
            <a:chOff x="877" y="1008"/>
            <a:chExt cx="2747" cy="2591"/>
          </a:xfrm>
        </p:grpSpPr>
        <p:pic>
          <p:nvPicPr>
            <p:cNvPr id="1569" name="Picture 1616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70" name="Picture 1617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71" name="Freeform 1618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6 w 2982"/>
                <a:gd name="T1" fmla="*/ 0 h 2442"/>
                <a:gd name="T2" fmla="*/ 0 w 2982"/>
                <a:gd name="T3" fmla="*/ 7 h 2442"/>
                <a:gd name="T4" fmla="*/ 27 w 2982"/>
                <a:gd name="T5" fmla="*/ 10 h 2442"/>
                <a:gd name="T6" fmla="*/ 33 w 2982"/>
                <a:gd name="T7" fmla="*/ 1 h 2442"/>
                <a:gd name="T8" fmla="*/ 6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1572" name="Picture 1619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73" name="Freeform 1620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8 w 2528"/>
                <a:gd name="T3" fmla="*/ 2 h 455"/>
                <a:gd name="T4" fmla="*/ 27 w 2528"/>
                <a:gd name="T5" fmla="*/ 2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74" name="Freeform 1621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6 w 702"/>
                <a:gd name="T1" fmla="*/ 0 h 1893"/>
                <a:gd name="T2" fmla="*/ 0 w 702"/>
                <a:gd name="T3" fmla="*/ 8 h 1893"/>
                <a:gd name="T4" fmla="*/ 1 w 702"/>
                <a:gd name="T5" fmla="*/ 8 h 1893"/>
                <a:gd name="T6" fmla="*/ 8 w 702"/>
                <a:gd name="T7" fmla="*/ 1 h 1893"/>
                <a:gd name="T8" fmla="*/ 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75" name="Freeform 1622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8 w 756"/>
                <a:gd name="T1" fmla="*/ 0 h 2184"/>
                <a:gd name="T2" fmla="*/ 1 w 756"/>
                <a:gd name="T3" fmla="*/ 9 h 2184"/>
                <a:gd name="T4" fmla="*/ 0 w 756"/>
                <a:gd name="T5" fmla="*/ 9 h 2184"/>
                <a:gd name="T6" fmla="*/ 7 w 756"/>
                <a:gd name="T7" fmla="*/ 1 h 2184"/>
                <a:gd name="T8" fmla="*/ 8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76" name="Freeform 1623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7 w 2773"/>
                <a:gd name="T5" fmla="*/ 3 h 738"/>
                <a:gd name="T6" fmla="*/ 26 w 2773"/>
                <a:gd name="T7" fmla="*/ 2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77" name="Freeform 1624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8 w 637"/>
                <a:gd name="T1" fmla="*/ 0 h 1659"/>
                <a:gd name="T2" fmla="*/ 18 w 637"/>
                <a:gd name="T3" fmla="*/ 0 h 1659"/>
                <a:gd name="T4" fmla="*/ 2 w 637"/>
                <a:gd name="T5" fmla="*/ 82 h 1659"/>
                <a:gd name="T6" fmla="*/ 0 w 637"/>
                <a:gd name="T7" fmla="*/ 80 h 1659"/>
                <a:gd name="T8" fmla="*/ 18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78" name="Freeform 1625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3 h 550"/>
                <a:gd name="T4" fmla="*/ 62 w 2216"/>
                <a:gd name="T5" fmla="*/ 28 h 550"/>
                <a:gd name="T6" fmla="*/ 63 w 2216"/>
                <a:gd name="T7" fmla="*/ 2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579" name="Group 1626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586" name="Freeform 162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87" name="Freeform 162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88" name="Freeform 162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89" name="Freeform 163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90" name="Freeform 163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91" name="Freeform 163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580" name="Freeform 1633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5 h 792"/>
                <a:gd name="T2" fmla="*/ 14 w 990"/>
                <a:gd name="T3" fmla="*/ 0 h 792"/>
                <a:gd name="T4" fmla="*/ 14 w 990"/>
                <a:gd name="T5" fmla="*/ 1 h 792"/>
                <a:gd name="T6" fmla="*/ 0 w 990"/>
                <a:gd name="T7" fmla="*/ 16 h 792"/>
                <a:gd name="T8" fmla="*/ 1 w 990"/>
                <a:gd name="T9" fmla="*/ 15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81" name="Freeform 1634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35 w 2532"/>
                <a:gd name="T5" fmla="*/ 14 h 723"/>
                <a:gd name="T6" fmla="*/ 35 w 2532"/>
                <a:gd name="T7" fmla="*/ 15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82" name="Freeform 1635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3 h 147"/>
                <a:gd name="T4" fmla="*/ 0 w 26"/>
                <a:gd name="T5" fmla="*/ 3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83" name="Freeform 1636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6 w 1176"/>
                <a:gd name="T1" fmla="*/ 0 h 606"/>
                <a:gd name="T2" fmla="*/ 0 w 1176"/>
                <a:gd name="T3" fmla="*/ 12 h 606"/>
                <a:gd name="T4" fmla="*/ 1 w 1176"/>
                <a:gd name="T5" fmla="*/ 12 h 606"/>
                <a:gd name="T6" fmla="*/ 16 w 1176"/>
                <a:gd name="T7" fmla="*/ 1 h 606"/>
                <a:gd name="T8" fmla="*/ 16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84" name="Freeform 1637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1 w 2532"/>
                <a:gd name="T5" fmla="*/ 10 h 723"/>
                <a:gd name="T6" fmla="*/ 21 w 2532"/>
                <a:gd name="T7" fmla="*/ 10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85" name="Freeform 1638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14 h 723"/>
                <a:gd name="T6" fmla="*/ 0 w 2532"/>
                <a:gd name="T7" fmla="*/ 14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592" name="Group 1046"/>
          <p:cNvGrpSpPr>
            <a:grpSpLocks/>
          </p:cNvGrpSpPr>
          <p:nvPr/>
        </p:nvGrpSpPr>
        <p:grpSpPr bwMode="auto">
          <a:xfrm>
            <a:off x="7069649" y="1312095"/>
            <a:ext cx="1397000" cy="996950"/>
            <a:chOff x="3402" y="719"/>
            <a:chExt cx="660" cy="628"/>
          </a:xfrm>
        </p:grpSpPr>
        <p:sp>
          <p:nvSpPr>
            <p:cNvPr id="1593" name="Freeform 1030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594" name="Group 310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1595" name="Rectangle 3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96" name="Rectangle 3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97" name="Rectangle 3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98" name="Text Box 3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application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transport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network</a:t>
                </a:r>
                <a:endPara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physical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599" name="Line 3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00" name="Line 3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01" name="Line 3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02" name="Line 3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</p:grpSp>
      <p:grpSp>
        <p:nvGrpSpPr>
          <p:cNvPr id="1603" name="Group 1047"/>
          <p:cNvGrpSpPr>
            <a:grpSpLocks/>
          </p:cNvGrpSpPr>
          <p:nvPr/>
        </p:nvGrpSpPr>
        <p:grpSpPr bwMode="auto">
          <a:xfrm>
            <a:off x="10663749" y="4318820"/>
            <a:ext cx="1397000" cy="996950"/>
            <a:chOff x="3402" y="719"/>
            <a:chExt cx="660" cy="628"/>
          </a:xfrm>
        </p:grpSpPr>
        <p:sp>
          <p:nvSpPr>
            <p:cNvPr id="1604" name="Freeform 1048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605" name="Group 1049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1606" name="Rectangle 1050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07" name="Rectangle 1051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08" name="Rectangle 1052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09" name="Text Box 1053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application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transport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network</a:t>
                </a:r>
                <a:endPara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physical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10" name="Line 1054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11" name="Line 1055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12" name="Line 1056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13" name="Line 1057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</p:grpSp>
      <p:grpSp>
        <p:nvGrpSpPr>
          <p:cNvPr id="1614" name="Group 1278"/>
          <p:cNvGrpSpPr>
            <a:grpSpLocks/>
          </p:cNvGrpSpPr>
          <p:nvPr/>
        </p:nvGrpSpPr>
        <p:grpSpPr bwMode="auto">
          <a:xfrm>
            <a:off x="7672900" y="1934395"/>
            <a:ext cx="3395133" cy="3429000"/>
            <a:chOff x="3674" y="1148"/>
            <a:chExt cx="1604" cy="2160"/>
          </a:xfrm>
        </p:grpSpPr>
        <p:grpSp>
          <p:nvGrpSpPr>
            <p:cNvPr id="1615" name="Group 433"/>
            <p:cNvGrpSpPr>
              <a:grpSpLocks/>
            </p:cNvGrpSpPr>
            <p:nvPr/>
          </p:nvGrpSpPr>
          <p:grpSpPr bwMode="auto">
            <a:xfrm>
              <a:off x="3701" y="1305"/>
              <a:ext cx="513" cy="442"/>
              <a:chOff x="3937" y="633"/>
              <a:chExt cx="513" cy="442"/>
            </a:xfrm>
          </p:grpSpPr>
          <p:sp>
            <p:nvSpPr>
              <p:cNvPr id="1836" name="Line 434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37" name="Line 435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38" name="Oval 436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39" name="Line 437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40" name="Line 438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41" name="Rectangle 439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42" name="Oval 440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843" name="Group 441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854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855" name="Line 4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856" name="Line 4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1844" name="Group 445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851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852" name="Line 4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853" name="Line 4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845" name="Rectangle 449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46" name="Rectangle 450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47" name="Line 451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48" name="Line 452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49" name="Rectangle 453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omic Sans MS" charset="0"/>
                  <a:ea typeface="ＭＳ Ｐゴシック" charset="-128"/>
                </a:endParaRPr>
              </a:p>
            </p:txBody>
          </p:sp>
          <p:sp>
            <p:nvSpPr>
              <p:cNvPr id="1850" name="Text Box 454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network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physical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616" name="Group 1058"/>
            <p:cNvGrpSpPr>
              <a:grpSpLocks/>
            </p:cNvGrpSpPr>
            <p:nvPr/>
          </p:nvGrpSpPr>
          <p:grpSpPr bwMode="auto">
            <a:xfrm>
              <a:off x="4207" y="1532"/>
              <a:ext cx="513" cy="442"/>
              <a:chOff x="3937" y="633"/>
              <a:chExt cx="513" cy="442"/>
            </a:xfrm>
          </p:grpSpPr>
          <p:sp>
            <p:nvSpPr>
              <p:cNvPr id="1815" name="Line 105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16" name="Line 106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17" name="Oval 106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18" name="Line 106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19" name="Line 106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20" name="Rectangle 106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21" name="Oval 106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822" name="Group 106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833" name="Line 10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834" name="Line 10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835" name="Line 10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1823" name="Group 107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830" name="Line 10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831" name="Line 10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832" name="Line 10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824" name="Rectangle 107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25" name="Rectangle 107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26" name="Line 107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27" name="Line 107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28" name="Rectangle 107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29" name="Text Box 107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network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physical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617" name="Group 1080"/>
            <p:cNvGrpSpPr>
              <a:grpSpLocks/>
            </p:cNvGrpSpPr>
            <p:nvPr/>
          </p:nvGrpSpPr>
          <p:grpSpPr bwMode="auto">
            <a:xfrm>
              <a:off x="4661" y="1148"/>
              <a:ext cx="513" cy="442"/>
              <a:chOff x="3937" y="633"/>
              <a:chExt cx="513" cy="442"/>
            </a:xfrm>
          </p:grpSpPr>
          <p:sp>
            <p:nvSpPr>
              <p:cNvPr id="1794" name="Line 108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95" name="Line 108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96" name="Oval 108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97" name="Line 108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98" name="Line 108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99" name="Rectangle 108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00" name="Oval 108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801" name="Group 108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812" name="Line 10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813" name="Line 10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814" name="Line 10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1802" name="Group 109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809" name="Line 10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810" name="Line 10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811" name="Line 10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803" name="Rectangle 109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04" name="Rectangle 109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05" name="Line 109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06" name="Line 109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07" name="Rectangle 110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08" name="Text Box 110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network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physical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618" name="Group 1102"/>
            <p:cNvGrpSpPr>
              <a:grpSpLocks/>
            </p:cNvGrpSpPr>
            <p:nvPr/>
          </p:nvGrpSpPr>
          <p:grpSpPr bwMode="auto">
            <a:xfrm>
              <a:off x="4702" y="1523"/>
              <a:ext cx="513" cy="442"/>
              <a:chOff x="3937" y="633"/>
              <a:chExt cx="513" cy="442"/>
            </a:xfrm>
          </p:grpSpPr>
          <p:sp>
            <p:nvSpPr>
              <p:cNvPr id="1773" name="Line 110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74" name="Line 110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75" name="Oval 110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76" name="Line 110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77" name="Line 110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78" name="Rectangle 110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79" name="Oval 110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780" name="Group 111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791" name="Line 11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792" name="Line 11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793" name="Line 11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1781" name="Group 111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788" name="Line 11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789" name="Line 11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790" name="Line 11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782" name="Rectangle 111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83" name="Rectangle 111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84" name="Line 112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85" name="Line 112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86" name="Rectangle 112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87" name="Text Box 112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network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physical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619" name="Group 1124"/>
            <p:cNvGrpSpPr>
              <a:grpSpLocks/>
            </p:cNvGrpSpPr>
            <p:nvPr/>
          </p:nvGrpSpPr>
          <p:grpSpPr bwMode="auto">
            <a:xfrm>
              <a:off x="4197" y="1157"/>
              <a:ext cx="513" cy="442"/>
              <a:chOff x="3937" y="633"/>
              <a:chExt cx="513" cy="442"/>
            </a:xfrm>
          </p:grpSpPr>
          <p:sp>
            <p:nvSpPr>
              <p:cNvPr id="1752" name="Line 112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53" name="Line 112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54" name="Oval 112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55" name="Line 112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56" name="Line 112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57" name="Rectangle 113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58" name="Oval 113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759" name="Group 113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770" name="Line 1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771" name="Line 1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772" name="Line 1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1760" name="Group 113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767" name="Line 1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768" name="Line 1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769" name="Line 1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761" name="Rectangle 114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62" name="Rectangle 114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63" name="Line 114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64" name="Line 114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65" name="Rectangle 114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66" name="Text Box 114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network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physical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620" name="Group 1146"/>
            <p:cNvGrpSpPr>
              <a:grpSpLocks/>
            </p:cNvGrpSpPr>
            <p:nvPr/>
          </p:nvGrpSpPr>
          <p:grpSpPr bwMode="auto">
            <a:xfrm>
              <a:off x="4389" y="2239"/>
              <a:ext cx="513" cy="442"/>
              <a:chOff x="3937" y="633"/>
              <a:chExt cx="513" cy="442"/>
            </a:xfrm>
          </p:grpSpPr>
          <p:sp>
            <p:nvSpPr>
              <p:cNvPr id="1731" name="Line 114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32" name="Line 114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33" name="Oval 114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34" name="Line 115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35" name="Line 115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36" name="Rectangle 115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37" name="Oval 115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738" name="Group 115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749" name="Line 1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750" name="Line 1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751" name="Line 1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1739" name="Group 115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746" name="Line 11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747" name="Line 11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748" name="Line 11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740" name="Rectangle 116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41" name="Rectangle 116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42" name="Line 116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43" name="Line 116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44" name="Rectangle 116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45" name="Text Box 116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network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physical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621" name="Group 1168"/>
            <p:cNvGrpSpPr>
              <a:grpSpLocks/>
            </p:cNvGrpSpPr>
            <p:nvPr/>
          </p:nvGrpSpPr>
          <p:grpSpPr bwMode="auto">
            <a:xfrm>
              <a:off x="4765" y="1995"/>
              <a:ext cx="513" cy="442"/>
              <a:chOff x="3937" y="633"/>
              <a:chExt cx="513" cy="442"/>
            </a:xfrm>
          </p:grpSpPr>
          <p:sp>
            <p:nvSpPr>
              <p:cNvPr id="1710" name="Line 116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11" name="Line 117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12" name="Oval 117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13" name="Line 117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14" name="Line 117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15" name="Rectangle 117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16" name="Oval 117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717" name="Group 117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728" name="Line 11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729" name="Line 11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730" name="Line 11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1718" name="Group 118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725" name="Line 11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726" name="Line 11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727" name="Line 11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719" name="Rectangle 118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20" name="Rectangle 118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21" name="Line 118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22" name="Line 118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23" name="Rectangle 118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24" name="Text Box 118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network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physical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622" name="Group 1190"/>
            <p:cNvGrpSpPr>
              <a:grpSpLocks/>
            </p:cNvGrpSpPr>
            <p:nvPr/>
          </p:nvGrpSpPr>
          <p:grpSpPr bwMode="auto">
            <a:xfrm>
              <a:off x="4128" y="2003"/>
              <a:ext cx="513" cy="442"/>
              <a:chOff x="3937" y="633"/>
              <a:chExt cx="513" cy="442"/>
            </a:xfrm>
          </p:grpSpPr>
          <p:sp>
            <p:nvSpPr>
              <p:cNvPr id="1689" name="Line 119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90" name="Line 119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91" name="Oval 119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92" name="Line 119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93" name="Line 119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94" name="Rectangle 119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95" name="Oval 119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696" name="Group 119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707" name="Line 11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708" name="Line 12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709" name="Line 12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1697" name="Group 120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704" name="Line 1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705" name="Line 1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706" name="Line 1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698" name="Rectangle 120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99" name="Rectangle 120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00" name="Line 120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01" name="Line 120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02" name="Rectangle 121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03" name="Text Box 121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network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physical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623" name="Group 1212"/>
            <p:cNvGrpSpPr>
              <a:grpSpLocks/>
            </p:cNvGrpSpPr>
            <p:nvPr/>
          </p:nvGrpSpPr>
          <p:grpSpPr bwMode="auto">
            <a:xfrm>
              <a:off x="4608" y="2771"/>
              <a:ext cx="513" cy="442"/>
              <a:chOff x="3937" y="633"/>
              <a:chExt cx="513" cy="442"/>
            </a:xfrm>
          </p:grpSpPr>
          <p:sp>
            <p:nvSpPr>
              <p:cNvPr id="1668" name="Line 121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69" name="Line 121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70" name="Oval 121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71" name="Line 121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72" name="Line 121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73" name="Rectangle 121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74" name="Oval 121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675" name="Group 122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686" name="Line 1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687" name="Line 1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688" name="Line 1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1676" name="Group 122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683" name="Line 1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684" name="Line 1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685" name="Line 1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677" name="Rectangle 122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78" name="Rectangle 122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79" name="Line 123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80" name="Line 123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81" name="Rectangle 123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82" name="Text Box 123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network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physical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624" name="Group 1234"/>
            <p:cNvGrpSpPr>
              <a:grpSpLocks/>
            </p:cNvGrpSpPr>
            <p:nvPr/>
          </p:nvGrpSpPr>
          <p:grpSpPr bwMode="auto">
            <a:xfrm>
              <a:off x="4119" y="2640"/>
              <a:ext cx="513" cy="442"/>
              <a:chOff x="3937" y="633"/>
              <a:chExt cx="513" cy="442"/>
            </a:xfrm>
          </p:grpSpPr>
          <p:sp>
            <p:nvSpPr>
              <p:cNvPr id="1647" name="Line 123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48" name="Line 123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49" name="Oval 123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50" name="Line 123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51" name="Line 123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52" name="Rectangle 124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53" name="Oval 124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654" name="Group 124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665" name="Line 12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666" name="Line 12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667" name="Line 12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1655" name="Group 124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662" name="Line 12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663" name="Line 12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664" name="Line 12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656" name="Rectangle 125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57" name="Rectangle 125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58" name="Line 125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59" name="Line 125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60" name="Rectangle 125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61" name="Text Box 125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network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physical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625" name="Group 1256"/>
            <p:cNvGrpSpPr>
              <a:grpSpLocks/>
            </p:cNvGrpSpPr>
            <p:nvPr/>
          </p:nvGrpSpPr>
          <p:grpSpPr bwMode="auto">
            <a:xfrm>
              <a:off x="3674" y="2866"/>
              <a:ext cx="513" cy="442"/>
              <a:chOff x="3937" y="633"/>
              <a:chExt cx="513" cy="442"/>
            </a:xfrm>
          </p:grpSpPr>
          <p:sp>
            <p:nvSpPr>
              <p:cNvPr id="1626" name="Line 125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27" name="Line 125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28" name="Oval 125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29" name="Line 126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30" name="Line 126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31" name="Rectangle 126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32" name="Oval 126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633" name="Group 126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1644" name="Line 12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645" name="Line 12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646" name="Line 12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1634" name="Group 126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1641" name="Line 12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642" name="Line 12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643" name="Line 12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1635" name="Rectangle 127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36" name="Rectangle 127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37" name="Line 127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38" name="Line 127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39" name="Rectangle 127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40" name="Text Box 127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network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data link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physical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</p:grpSp>
      <p:sp>
        <p:nvSpPr>
          <p:cNvPr id="1857" name="Rectangle 1280"/>
          <p:cNvSpPr>
            <a:spLocks noChangeArrowheads="1"/>
          </p:cNvSpPr>
          <p:nvPr/>
        </p:nvSpPr>
        <p:spPr bwMode="auto">
          <a:xfrm>
            <a:off x="7497215" y="1029520"/>
            <a:ext cx="518584" cy="138112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858" name="Rectangle 1281"/>
          <p:cNvSpPr>
            <a:spLocks noChangeArrowheads="1"/>
          </p:cNvSpPr>
          <p:nvPr/>
        </p:nvSpPr>
        <p:spPr bwMode="auto">
          <a:xfrm>
            <a:off x="7404082" y="1680395"/>
            <a:ext cx="795867" cy="138112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859" name="Rectangle 1282"/>
          <p:cNvSpPr>
            <a:spLocks noChangeArrowheads="1"/>
          </p:cNvSpPr>
          <p:nvPr/>
        </p:nvSpPr>
        <p:spPr bwMode="auto">
          <a:xfrm>
            <a:off x="11171749" y="4658545"/>
            <a:ext cx="518584" cy="138112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341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4 0.01227 L 0.00382 0.094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8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2.5E-6 0.07269 L 0.02726 0.18982 L 0.02726 0.1132 L 0.07118 0.11112 L 0.07257 0.18982 L 0.11667 0.14144 L 0.11667 0.07871 L 0.16059 0.07686 L 0.10903 0.23426 L 0.11511 0.15949 L 0.1559 0.15949 L 0.15747 0.23635 L 0.1059 0.34537 L 0.10295 0.27061 L 0.14236 0.26875 L 0.14688 0.39584 L 0.1559 0.3213 L 0.19236 0.31922 L 0.19688 0.39792 L 0.1059 0.49908 L 0.1059 0.41621 L 0.14236 0.41621 L 0.14236 0.49699 L 0.18785 0.53542 L 0.18785 0.44653 L 0.2257 0.44653 L 0.22865 0.52732 L 0.31198 0.50301 L 0.31198 0.43843 " pathEditMode="relative" ptsTypes="AAAAAAAAAAAAAAAAAAAAAAAAAAAAAA">
                                      <p:cBhvr>
                                        <p:cTn id="51" dur="5000" fill="hold"/>
                                        <p:tgtEl>
                                          <p:spTgt spid="18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 L -0.00156 -0.0710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8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7" grpId="0" animBg="1"/>
      <p:bldP spid="1857" grpId="1" animBg="1"/>
      <p:bldP spid="1857" grpId="2" animBg="1"/>
      <p:bldP spid="1858" grpId="0" animBg="1"/>
      <p:bldP spid="1858" grpId="1" animBg="1"/>
      <p:bldP spid="1858" grpId="2" animBg="1"/>
      <p:bldP spid="1859" grpId="0" animBg="1"/>
      <p:bldP spid="1859" grpId="1" animBg="1"/>
      <p:bldP spid="1859" grpId="2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Classless Inter-Domain Routing(CIDR)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CIDR is a </a:t>
            </a:r>
            <a:r>
              <a:rPr lang="en-US" dirty="0">
                <a:solidFill>
                  <a:srgbClr val="C00000"/>
                </a:solidFill>
              </a:rPr>
              <a:t>slash notation of subnet mask</a:t>
            </a:r>
            <a:r>
              <a:rPr lang="en-US" dirty="0"/>
              <a:t>. CIDR tells us number of on bits in a network address.</a:t>
            </a:r>
            <a:endParaRPr lang="en-IN" dirty="0"/>
          </a:p>
          <a:p>
            <a:pPr lvl="0" algn="just"/>
            <a:endParaRPr lang="en-IN" dirty="0"/>
          </a:p>
          <a:p>
            <a:pPr lvl="0" algn="just"/>
            <a:endParaRPr lang="en-IN" dirty="0"/>
          </a:p>
          <a:p>
            <a:pPr marL="0" lvl="0" indent="0" algn="just">
              <a:buNone/>
            </a:pPr>
            <a:endParaRPr lang="en-IN" dirty="0"/>
          </a:p>
          <a:p>
            <a:pPr algn="just"/>
            <a:endParaRPr lang="en-IN" dirty="0"/>
          </a:p>
          <a:p>
            <a:pPr algn="just"/>
            <a:r>
              <a:rPr lang="en-IN" dirty="0"/>
              <a:t>A single IP address can be used to designate many unique IP addresses with CIDR. </a:t>
            </a:r>
            <a:endParaRPr lang="en-GB" dirty="0"/>
          </a:p>
          <a:p>
            <a:pPr lvl="0" algn="just"/>
            <a:r>
              <a:rPr lang="en-IN" dirty="0"/>
              <a:t>A CIDR IP address looks like a normal IP address except that it ends with a slash followed by a number, called the </a:t>
            </a:r>
            <a:r>
              <a:rPr lang="en-IN" dirty="0">
                <a:solidFill>
                  <a:schemeClr val="accent6"/>
                </a:solidFill>
              </a:rPr>
              <a:t>IP network prefix</a:t>
            </a:r>
            <a:r>
              <a:rPr lang="en-IN" dirty="0"/>
              <a:t>. </a:t>
            </a:r>
          </a:p>
          <a:p>
            <a:pPr lvl="0" algn="just"/>
            <a:r>
              <a:rPr lang="en-IN" dirty="0"/>
              <a:t>CIDR addresses reduce the size of routing tables and make more IP addresses available within organizations.</a:t>
            </a:r>
            <a:endParaRPr lang="en-GB" dirty="0"/>
          </a:p>
          <a:p>
            <a:endParaRPr lang="en-US" dirty="0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930401" y="2462213"/>
            <a:ext cx="61146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" charset="0"/>
              </a:rPr>
              <a:t>11001000  00010111  00010000  0</a:t>
            </a:r>
            <a:r>
              <a:rPr lang="en-US" altLang="en-US" sz="2400" dirty="0">
                <a:solidFill>
                  <a:srgbClr val="000000"/>
                </a:solidFill>
                <a:latin typeface="Arial" charset="0"/>
              </a:rPr>
              <a:t>0000000</a:t>
            </a:r>
            <a:endParaRPr lang="en-US" altLang="en-US" sz="2400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714351" y="1506770"/>
            <a:ext cx="12315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99"/>
                </a:solidFill>
                <a:latin typeface="Arial" charset="0"/>
              </a:rPr>
              <a:t>subnet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99"/>
                </a:solidFill>
                <a:latin typeface="Arial" charset="0"/>
              </a:rPr>
              <a:t>part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7492249" y="1637749"/>
            <a:ext cx="11055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host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part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389684" y="2812788"/>
            <a:ext cx="22397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Arial" charset="0"/>
              </a:rPr>
              <a:t>200.23.16.0/25</a:t>
            </a:r>
            <a:endParaRPr lang="en-US" altLang="en-US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579C3572-010F-3577-88DE-938CAC78A2E3}"/>
              </a:ext>
            </a:extLst>
          </p:cNvPr>
          <p:cNvSpPr/>
          <p:nvPr/>
        </p:nvSpPr>
        <p:spPr>
          <a:xfrm rot="5400000">
            <a:off x="4184369" y="17182"/>
            <a:ext cx="307476" cy="4582589"/>
          </a:xfrm>
          <a:prstGeom prst="leftBrac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B749E6A-DAD3-2FD6-A665-1E75449D55AE}"/>
              </a:ext>
            </a:extLst>
          </p:cNvPr>
          <p:cNvSpPr/>
          <p:nvPr/>
        </p:nvSpPr>
        <p:spPr>
          <a:xfrm rot="5400000">
            <a:off x="7180698" y="1764514"/>
            <a:ext cx="229337" cy="1105550"/>
          </a:xfrm>
          <a:prstGeom prst="lef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5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Subnetting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72969"/>
            <a:ext cx="11929641" cy="5590565"/>
          </a:xfrm>
        </p:spPr>
        <p:txBody>
          <a:bodyPr/>
          <a:lstStyle/>
          <a:p>
            <a:pPr algn="just"/>
            <a:r>
              <a:rPr lang="en-US" dirty="0" err="1"/>
              <a:t>Subnetting</a:t>
            </a:r>
            <a:r>
              <a:rPr lang="en-US" dirty="0"/>
              <a:t> take places when we </a:t>
            </a:r>
            <a:r>
              <a:rPr lang="en-US" dirty="0">
                <a:solidFill>
                  <a:srgbClr val="C00000"/>
                </a:solidFill>
              </a:rPr>
              <a:t>extend the default subnet mask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We cannot perform subnetting with default subnet mask and every classes have default subnet mask.</a:t>
            </a:r>
          </a:p>
          <a:p>
            <a:pPr algn="just"/>
            <a:r>
              <a:rPr lang="en-US" dirty="0"/>
              <a:t>Now find the host bits borrowed to create subnets and convert them in decimal.</a:t>
            </a:r>
          </a:p>
          <a:p>
            <a:pPr algn="just"/>
            <a:r>
              <a:rPr lang="en-US" dirty="0"/>
              <a:t>For example find the subnet mask of address 188.25.45.48/20 ?</a:t>
            </a:r>
          </a:p>
          <a:p>
            <a:pPr marL="369888" indent="-457200">
              <a:buFont typeface="+mj-lt"/>
              <a:buAutoNum type="arabicPeriod"/>
            </a:pPr>
            <a:r>
              <a:rPr lang="en-US" dirty="0"/>
              <a:t>Class B, Default Subnet mask: 255.255.0.0</a:t>
            </a:r>
          </a:p>
          <a:p>
            <a:pPr marL="369888" indent="-457200">
              <a:buFont typeface="+mj-lt"/>
              <a:buAutoNum type="arabicPeriod"/>
            </a:pPr>
            <a:r>
              <a:rPr lang="en-US" dirty="0"/>
              <a:t>Borrowed 4 bit from host part so mask is now:</a:t>
            </a:r>
          </a:p>
          <a:p>
            <a:pPr marL="0" indent="-87312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</a:rPr>
              <a:t>11111111 11111111 </a:t>
            </a:r>
            <a:r>
              <a:rPr lang="en-US" dirty="0">
                <a:solidFill>
                  <a:srgbClr val="0070C0"/>
                </a:solidFill>
              </a:rPr>
              <a:t>1111</a:t>
            </a:r>
            <a:r>
              <a:rPr lang="en-US" dirty="0"/>
              <a:t>0000 00000000</a:t>
            </a:r>
          </a:p>
          <a:p>
            <a:pPr marL="581025" lvl="1" indent="0">
              <a:buNone/>
            </a:pPr>
            <a:r>
              <a:rPr lang="en-US" dirty="0"/>
              <a:t>     	         255                255              240                 0</a:t>
            </a:r>
          </a:p>
        </p:txBody>
      </p:sp>
    </p:spTree>
    <p:extLst>
      <p:ext uri="{BB962C8B-B14F-4D97-AF65-F5344CB8AC3E}">
        <p14:creationId xmlns:p14="http://schemas.microsoft.com/office/powerpoint/2010/main" val="598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many subnets from given subnet mask?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calculate the number of subnets provided by given subnet mask we use 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baseline="30000" dirty="0">
                <a:solidFill>
                  <a:schemeClr val="accent6"/>
                </a:solidFill>
              </a:rPr>
              <a:t>N</a:t>
            </a:r>
            <a:r>
              <a:rPr lang="en-US" dirty="0">
                <a:solidFill>
                  <a:schemeClr val="accent6"/>
                </a:solidFill>
              </a:rPr>
              <a:t> , where N = number of bits borrowed from host bits to create subnets.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For example, 192.168.1.0/27, N is 3. </a:t>
            </a:r>
          </a:p>
          <a:p>
            <a:pPr algn="just"/>
            <a:r>
              <a:rPr lang="en-US" dirty="0"/>
              <a:t>By looking at address we can determined that this address is belong to class C and default subnet mask 255.255.255.0 [/24 in CIDR]. </a:t>
            </a:r>
          </a:p>
          <a:p>
            <a:pPr algn="just"/>
            <a:r>
              <a:rPr lang="en-US" dirty="0"/>
              <a:t>In given address we borrowed 27 - 24 = 3 host bits to create subnets. </a:t>
            </a:r>
          </a:p>
          <a:p>
            <a:pPr algn="just"/>
            <a:r>
              <a:rPr lang="en-US" dirty="0"/>
              <a:t>Now 2</a:t>
            </a:r>
            <a:r>
              <a:rPr lang="en-US" baseline="30000" dirty="0"/>
              <a:t>3</a:t>
            </a:r>
            <a:r>
              <a:rPr lang="en-US" dirty="0"/>
              <a:t> = 8, so our answer is 8.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6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valid subnets?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72969"/>
            <a:ext cx="11929641" cy="5590565"/>
          </a:xfrm>
        </p:spPr>
        <p:txBody>
          <a:bodyPr/>
          <a:lstStyle/>
          <a:p>
            <a:pPr algn="just"/>
            <a:r>
              <a:rPr lang="en-US" dirty="0"/>
              <a:t>Calculating valid subnet is two steps process. </a:t>
            </a:r>
          </a:p>
          <a:p>
            <a:pPr algn="just"/>
            <a:r>
              <a:rPr lang="en-US" dirty="0"/>
              <a:t>First calculate </a:t>
            </a:r>
            <a:r>
              <a:rPr lang="en-US" dirty="0">
                <a:solidFill>
                  <a:schemeClr val="accent6"/>
                </a:solidFill>
              </a:rPr>
              <a:t>total subnet </a:t>
            </a:r>
            <a:r>
              <a:rPr lang="en-US" dirty="0"/>
              <a:t>by using formula 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baseline="30000" dirty="0">
                <a:solidFill>
                  <a:schemeClr val="accent6"/>
                </a:solidFill>
              </a:rPr>
              <a:t>N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In second step find the </a:t>
            </a:r>
            <a:r>
              <a:rPr lang="en-US" dirty="0">
                <a:solidFill>
                  <a:schemeClr val="accent6"/>
                </a:solidFill>
              </a:rPr>
              <a:t>block size </a:t>
            </a:r>
            <a:r>
              <a:rPr lang="en-US" dirty="0"/>
              <a:t>and count from zero in block until subnet mask value. </a:t>
            </a:r>
          </a:p>
          <a:p>
            <a:pPr algn="just"/>
            <a:r>
              <a:rPr lang="en-US" dirty="0"/>
              <a:t>For example calculate the valid subnets for 192.168.1.0/26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Borrowed host bits are 2 [26-24]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Total subnets are 2</a:t>
            </a:r>
            <a:r>
              <a:rPr lang="en-US" baseline="30000" dirty="0"/>
              <a:t>2</a:t>
            </a:r>
            <a:r>
              <a:rPr lang="en-US" dirty="0"/>
              <a:t> = 4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Subnet mask would be 255.255.255.192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Block size would be 256-192 = 64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Start counting from zero at blocks of 64, so our valid subnets would be 0,64,128,192</a:t>
            </a:r>
          </a:p>
        </p:txBody>
      </p:sp>
    </p:spTree>
    <p:extLst>
      <p:ext uri="{BB962C8B-B14F-4D97-AF65-F5344CB8AC3E}">
        <p14:creationId xmlns:p14="http://schemas.microsoft.com/office/powerpoint/2010/main" val="163139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total hosts?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hosts are the hosts available per subnet</a:t>
            </a:r>
          </a:p>
          <a:p>
            <a:r>
              <a:rPr lang="en-US" dirty="0"/>
              <a:t>To calculate total hosts use formula 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baseline="30000" dirty="0">
                <a:solidFill>
                  <a:schemeClr val="accent6"/>
                </a:solidFill>
              </a:rPr>
              <a:t>H</a:t>
            </a:r>
            <a:r>
              <a:rPr lang="en-US" dirty="0">
                <a:solidFill>
                  <a:schemeClr val="accent6"/>
                </a:solidFill>
              </a:rPr>
              <a:t> = Total hosts</a:t>
            </a:r>
          </a:p>
          <a:p>
            <a:r>
              <a:rPr lang="en-US" dirty="0"/>
              <a:t>H is the number of host bits </a:t>
            </a:r>
          </a:p>
          <a:p>
            <a:r>
              <a:rPr lang="en-US" dirty="0"/>
              <a:t>For example in address 192.168.1.0/26 </a:t>
            </a:r>
          </a:p>
          <a:p>
            <a:r>
              <a:rPr lang="en-US" dirty="0"/>
              <a:t>We have 32 - 26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[Total bits in IP address - Bits consumed by network address] = 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Total hosts per subnet would be 2</a:t>
            </a:r>
            <a:r>
              <a:rPr lang="en-US" baseline="30000" dirty="0"/>
              <a:t>6</a:t>
            </a:r>
            <a:r>
              <a:rPr lang="en-US" dirty="0"/>
              <a:t> = 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7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Prefixes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For Class C, Default subnet mask of class C is 255.255.255.0 </a:t>
            </a:r>
          </a:p>
          <a:p>
            <a:pPr algn="just"/>
            <a:r>
              <a:rPr lang="en-US" dirty="0"/>
              <a:t>CIDR notation of class C is /24, which means 24 bits from IP address are already consumed by network portion. </a:t>
            </a:r>
          </a:p>
          <a:p>
            <a:pPr algn="just"/>
            <a:r>
              <a:rPr lang="en-US" dirty="0"/>
              <a:t>We have 8 host bits remain.</a:t>
            </a:r>
          </a:p>
          <a:p>
            <a:pPr algn="just"/>
            <a:r>
              <a:rPr lang="en-US" dirty="0" err="1"/>
              <a:t>Subnetting</a:t>
            </a:r>
            <a:r>
              <a:rPr lang="en-US" dirty="0"/>
              <a:t> moves from left to right. So Class C subnet masks can only be the following:</a:t>
            </a:r>
          </a:p>
          <a:p>
            <a:pPr marL="0" indent="0" algn="just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32000" y="3166966"/>
          <a:ext cx="8127999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CIDR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Decimal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/25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10000000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/26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11000000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/27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224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11100000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/28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11110000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/29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248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11111000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/30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11111100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77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Prefixes-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/25</a:t>
            </a:r>
          </a:p>
          <a:p>
            <a:pPr lvl="1"/>
            <a:r>
              <a:rPr lang="en-US"/>
              <a:t>CIDR /25 has subnet mask 255.255.255.128 and 128 is 10000000 in binary.</a:t>
            </a:r>
          </a:p>
          <a:p>
            <a:pPr lvl="1"/>
            <a:r>
              <a:rPr lang="en-US"/>
              <a:t>We used one host bit in network address.</a:t>
            </a:r>
          </a:p>
          <a:p>
            <a:r>
              <a:rPr lang="en-US"/>
              <a:t>N = 1 [Number of host bit]</a:t>
            </a:r>
          </a:p>
          <a:p>
            <a:r>
              <a:rPr lang="en-US"/>
              <a:t>H = 7 [Remaining host bits]</a:t>
            </a:r>
          </a:p>
          <a:p>
            <a:r>
              <a:rPr lang="de-DE"/>
              <a:t>Total subnets ( 2</a:t>
            </a:r>
            <a:r>
              <a:rPr lang="de-DE" baseline="30000"/>
              <a:t>N</a:t>
            </a:r>
            <a:r>
              <a:rPr lang="de-DE"/>
              <a:t> ) : 2</a:t>
            </a:r>
            <a:r>
              <a:rPr lang="de-DE" baseline="30000"/>
              <a:t>1</a:t>
            </a:r>
            <a:r>
              <a:rPr lang="de-DE"/>
              <a:t> = 2</a:t>
            </a:r>
          </a:p>
          <a:p>
            <a:r>
              <a:rPr lang="en-US"/>
              <a:t>Block size (256 - subnet mask) :- 256 - 128 = 128</a:t>
            </a:r>
          </a:p>
          <a:p>
            <a:r>
              <a:rPr lang="en-US"/>
              <a:t>Valid subnets ( Count blocks from 0) :- 0, 128</a:t>
            </a:r>
          </a:p>
          <a:p>
            <a:r>
              <a:rPr lang="en-US"/>
              <a:t>Total hosts (2</a:t>
            </a:r>
            <a:r>
              <a:rPr lang="en-US" baseline="30000"/>
              <a:t>H</a:t>
            </a:r>
            <a:r>
              <a:rPr lang="en-US"/>
              <a:t>) :- 2</a:t>
            </a:r>
            <a:r>
              <a:rPr lang="en-US" baseline="30000"/>
              <a:t>7</a:t>
            </a:r>
            <a:r>
              <a:rPr lang="en-US"/>
              <a:t> = 128</a:t>
            </a:r>
          </a:p>
          <a:p>
            <a:r>
              <a:rPr lang="en-US"/>
              <a:t>Valid hosts per subnet ( Total host - 2 ) :- 128 - 2 = 126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00" y="1566041"/>
            <a:ext cx="4927600" cy="2207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3473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E403-E8F0-6CA3-B916-6446E31A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Summary -Valid Subnet Masks</a:t>
            </a:r>
            <a:endParaRPr lang="en-US" dirty="0"/>
          </a:p>
        </p:txBody>
      </p:sp>
      <p:graphicFrame>
        <p:nvGraphicFramePr>
          <p:cNvPr id="5" name="Google Shape;670;p48">
            <a:extLst>
              <a:ext uri="{FF2B5EF4-FFF2-40B4-BE49-F238E27FC236}">
                <a16:creationId xmlns:a16="http://schemas.microsoft.com/office/drawing/2014/main" id="{EF3B499C-77D2-6478-01F3-FB79C33A450C}"/>
              </a:ext>
            </a:extLst>
          </p:cNvPr>
          <p:cNvGraphicFramePr/>
          <p:nvPr>
            <p:extLst/>
          </p:nvPr>
        </p:nvGraphicFramePr>
        <p:xfrm>
          <a:off x="131763" y="863600"/>
          <a:ext cx="11928475" cy="741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6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/n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Mask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/n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Mask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/n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Mask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/n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Mask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/1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128.0.0.0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/9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255.128.0.0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/17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255.255.128.0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/25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255.255.255.128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671;p48">
            <a:extLst>
              <a:ext uri="{FF2B5EF4-FFF2-40B4-BE49-F238E27FC236}">
                <a16:creationId xmlns:a16="http://schemas.microsoft.com/office/drawing/2014/main" id="{992CE1A5-3E9C-6444-0429-6051859E58B2}"/>
              </a:ext>
            </a:extLst>
          </p:cNvPr>
          <p:cNvGraphicFramePr/>
          <p:nvPr>
            <p:extLst/>
          </p:nvPr>
        </p:nvGraphicFramePr>
        <p:xfrm>
          <a:off x="131763" y="1605280"/>
          <a:ext cx="119284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6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/2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192.0.0.0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/10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255.192.0.0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/18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255.255.192.0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/26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255.255.255.192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oogle Shape;672;p48">
            <a:extLst>
              <a:ext uri="{FF2B5EF4-FFF2-40B4-BE49-F238E27FC236}">
                <a16:creationId xmlns:a16="http://schemas.microsoft.com/office/drawing/2014/main" id="{94FA9E42-305A-C2C8-7339-14C1D5DD3E8C}"/>
              </a:ext>
            </a:extLst>
          </p:cNvPr>
          <p:cNvGraphicFramePr/>
          <p:nvPr/>
        </p:nvGraphicFramePr>
        <p:xfrm>
          <a:off x="131763" y="1976120"/>
          <a:ext cx="119284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6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/3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224.0.0.0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/11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255.224.0.0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/19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255.255.224.0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/27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255.255.255.224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oogle Shape;673;p48">
            <a:extLst>
              <a:ext uri="{FF2B5EF4-FFF2-40B4-BE49-F238E27FC236}">
                <a16:creationId xmlns:a16="http://schemas.microsoft.com/office/drawing/2014/main" id="{631FB367-743E-9227-6727-694099E8F525}"/>
              </a:ext>
            </a:extLst>
          </p:cNvPr>
          <p:cNvGraphicFramePr/>
          <p:nvPr>
            <p:extLst/>
          </p:nvPr>
        </p:nvGraphicFramePr>
        <p:xfrm>
          <a:off x="131763" y="2346960"/>
          <a:ext cx="119284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6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/4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240.0.0.0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/12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255.240.0.0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/20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255.255.240.0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/28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255.255.255.240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oogle Shape;674;p48">
            <a:extLst>
              <a:ext uri="{FF2B5EF4-FFF2-40B4-BE49-F238E27FC236}">
                <a16:creationId xmlns:a16="http://schemas.microsoft.com/office/drawing/2014/main" id="{74EA6C0C-37A1-7ACC-8BE4-39FECE22705F}"/>
              </a:ext>
            </a:extLst>
          </p:cNvPr>
          <p:cNvGraphicFramePr/>
          <p:nvPr/>
        </p:nvGraphicFramePr>
        <p:xfrm>
          <a:off x="131763" y="2717800"/>
          <a:ext cx="119284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6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/5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248.0.0.0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/13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255.248.0.0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/21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255.255.248.0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/29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255.255.255.248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oogle Shape;675;p48">
            <a:extLst>
              <a:ext uri="{FF2B5EF4-FFF2-40B4-BE49-F238E27FC236}">
                <a16:creationId xmlns:a16="http://schemas.microsoft.com/office/drawing/2014/main" id="{64155F30-7355-3DB4-BF22-BC0D6B9E6778}"/>
              </a:ext>
            </a:extLst>
          </p:cNvPr>
          <p:cNvGraphicFramePr/>
          <p:nvPr>
            <p:extLst/>
          </p:nvPr>
        </p:nvGraphicFramePr>
        <p:xfrm>
          <a:off x="131763" y="3088640"/>
          <a:ext cx="119284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6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/6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252.0.0.0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/14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255.252.0.0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/22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255.255.252.0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/30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255.255.255.252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676;p48">
            <a:extLst>
              <a:ext uri="{FF2B5EF4-FFF2-40B4-BE49-F238E27FC236}">
                <a16:creationId xmlns:a16="http://schemas.microsoft.com/office/drawing/2014/main" id="{5E77F1CE-E357-9F98-5BFF-0C84B388550E}"/>
              </a:ext>
            </a:extLst>
          </p:cNvPr>
          <p:cNvGraphicFramePr/>
          <p:nvPr/>
        </p:nvGraphicFramePr>
        <p:xfrm>
          <a:off x="131763" y="3447446"/>
          <a:ext cx="119284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6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/7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254.0.0.0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/15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255.254.0.0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/23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255.255.254.0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/31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255.255.255.254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oogle Shape;677;p48">
            <a:extLst>
              <a:ext uri="{FF2B5EF4-FFF2-40B4-BE49-F238E27FC236}">
                <a16:creationId xmlns:a16="http://schemas.microsoft.com/office/drawing/2014/main" id="{2DF905C0-58B2-CFCF-264B-07CA4E6E4E68}"/>
              </a:ext>
            </a:extLst>
          </p:cNvPr>
          <p:cNvGraphicFramePr/>
          <p:nvPr>
            <p:extLst/>
          </p:nvPr>
        </p:nvGraphicFramePr>
        <p:xfrm>
          <a:off x="131763" y="3818286"/>
          <a:ext cx="119284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9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2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5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66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</a:rPr>
                        <a:t>/8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E3754"/>
                          </a:solidFill>
                        </a:rPr>
                        <a:t>255.0.0.0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</a:rPr>
                        <a:t>/16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E3754"/>
                          </a:solidFill>
                        </a:rPr>
                        <a:t>255.255.0.0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C00000"/>
                          </a:solidFill>
                        </a:rPr>
                        <a:t>/24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E3754"/>
                          </a:solidFill>
                        </a:rPr>
                        <a:t>255.255.255.0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/32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255.255.255.255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Google Shape;678;p48">
            <a:extLst>
              <a:ext uri="{FF2B5EF4-FFF2-40B4-BE49-F238E27FC236}">
                <a16:creationId xmlns:a16="http://schemas.microsoft.com/office/drawing/2014/main" id="{31C517EF-5B87-5B6F-CB51-B88E5BF719E4}"/>
              </a:ext>
            </a:extLst>
          </p:cNvPr>
          <p:cNvSpPr txBox="1"/>
          <p:nvPr/>
        </p:nvSpPr>
        <p:spPr>
          <a:xfrm>
            <a:off x="131763" y="4547932"/>
            <a:ext cx="644065" cy="44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lang="en-US" sz="2400" b="1">
                <a:solidFill>
                  <a:srgbClr val="0E375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/1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/>
          </a:p>
        </p:txBody>
      </p:sp>
      <p:sp>
        <p:nvSpPr>
          <p:cNvPr id="14" name="Google Shape;679;p48">
            <a:extLst>
              <a:ext uri="{FF2B5EF4-FFF2-40B4-BE49-F238E27FC236}">
                <a16:creationId xmlns:a16="http://schemas.microsoft.com/office/drawing/2014/main" id="{62171390-8078-DF66-20ED-316E8E493F84}"/>
              </a:ext>
            </a:extLst>
          </p:cNvPr>
          <p:cNvSpPr txBox="1"/>
          <p:nvPr/>
        </p:nvSpPr>
        <p:spPr>
          <a:xfrm>
            <a:off x="131763" y="4995930"/>
            <a:ext cx="644065" cy="44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lang="en-US" sz="2400" b="1">
                <a:solidFill>
                  <a:srgbClr val="0E375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/9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/>
          </a:p>
        </p:txBody>
      </p:sp>
      <p:sp>
        <p:nvSpPr>
          <p:cNvPr id="15" name="Google Shape;680;p48">
            <a:extLst>
              <a:ext uri="{FF2B5EF4-FFF2-40B4-BE49-F238E27FC236}">
                <a16:creationId xmlns:a16="http://schemas.microsoft.com/office/drawing/2014/main" id="{114F1E6A-EC2A-9097-BB78-C52EB9FCCA13}"/>
              </a:ext>
            </a:extLst>
          </p:cNvPr>
          <p:cNvSpPr txBox="1"/>
          <p:nvPr/>
        </p:nvSpPr>
        <p:spPr>
          <a:xfrm>
            <a:off x="131763" y="5443928"/>
            <a:ext cx="817038" cy="44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lang="en-US" sz="2400" b="1" dirty="0">
                <a:solidFill>
                  <a:srgbClr val="0E375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/20</a:t>
            </a:r>
            <a:r>
              <a:rPr lang="en-US" sz="24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 dirty="0"/>
          </a:p>
        </p:txBody>
      </p:sp>
      <p:sp>
        <p:nvSpPr>
          <p:cNvPr id="16" name="Google Shape;681;p48">
            <a:extLst>
              <a:ext uri="{FF2B5EF4-FFF2-40B4-BE49-F238E27FC236}">
                <a16:creationId xmlns:a16="http://schemas.microsoft.com/office/drawing/2014/main" id="{7158487D-CCC0-8E09-2DB5-C1F7F68DADE5}"/>
              </a:ext>
            </a:extLst>
          </p:cNvPr>
          <p:cNvSpPr txBox="1"/>
          <p:nvPr/>
        </p:nvSpPr>
        <p:spPr>
          <a:xfrm>
            <a:off x="131763" y="5891926"/>
            <a:ext cx="817038" cy="447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lang="en-US" sz="2400" b="1">
                <a:solidFill>
                  <a:srgbClr val="0E375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/24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/>
          </a:p>
        </p:txBody>
      </p:sp>
      <p:sp>
        <p:nvSpPr>
          <p:cNvPr id="17" name="Google Shape;682;p48">
            <a:extLst>
              <a:ext uri="{FF2B5EF4-FFF2-40B4-BE49-F238E27FC236}">
                <a16:creationId xmlns:a16="http://schemas.microsoft.com/office/drawing/2014/main" id="{EF139AE1-8772-23AB-2033-5F17B2B08449}"/>
              </a:ext>
            </a:extLst>
          </p:cNvPr>
          <p:cNvSpPr/>
          <p:nvPr/>
        </p:nvSpPr>
        <p:spPr>
          <a:xfrm>
            <a:off x="532804" y="4521234"/>
            <a:ext cx="632302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0000000.00000000.00000000.00000000</a:t>
            </a:r>
            <a:endParaRPr/>
          </a:p>
        </p:txBody>
      </p:sp>
      <p:sp>
        <p:nvSpPr>
          <p:cNvPr id="18" name="Google Shape;683;p48">
            <a:extLst>
              <a:ext uri="{FF2B5EF4-FFF2-40B4-BE49-F238E27FC236}">
                <a16:creationId xmlns:a16="http://schemas.microsoft.com/office/drawing/2014/main" id="{23762A64-A634-6509-C1A2-E09884FA7773}"/>
              </a:ext>
            </a:extLst>
          </p:cNvPr>
          <p:cNvSpPr/>
          <p:nvPr/>
        </p:nvSpPr>
        <p:spPr>
          <a:xfrm>
            <a:off x="585701" y="4969551"/>
            <a:ext cx="63631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11111111.1</a:t>
            </a:r>
            <a:r>
              <a:rPr lang="en-US" sz="24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0000000.00000000.00000000</a:t>
            </a:r>
            <a:endParaRPr dirty="0"/>
          </a:p>
        </p:txBody>
      </p:sp>
      <p:sp>
        <p:nvSpPr>
          <p:cNvPr id="19" name="Google Shape;684;p48">
            <a:extLst>
              <a:ext uri="{FF2B5EF4-FFF2-40B4-BE49-F238E27FC236}">
                <a16:creationId xmlns:a16="http://schemas.microsoft.com/office/drawing/2014/main" id="{C408B60A-E542-C2D3-8AF6-194E453A67E1}"/>
              </a:ext>
            </a:extLst>
          </p:cNvPr>
          <p:cNvSpPr txBox="1"/>
          <p:nvPr/>
        </p:nvSpPr>
        <p:spPr>
          <a:xfrm>
            <a:off x="672260" y="5417230"/>
            <a:ext cx="64299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11111111.11111111.11110000</a:t>
            </a:r>
            <a:r>
              <a:rPr lang="en-US" sz="24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.00000000</a:t>
            </a:r>
            <a:endParaRPr dirty="0"/>
          </a:p>
        </p:txBody>
      </p:sp>
      <p:sp>
        <p:nvSpPr>
          <p:cNvPr id="20" name="Google Shape;685;p48">
            <a:extLst>
              <a:ext uri="{FF2B5EF4-FFF2-40B4-BE49-F238E27FC236}">
                <a16:creationId xmlns:a16="http://schemas.microsoft.com/office/drawing/2014/main" id="{8DF1747C-C6A3-E4A2-A4A2-032FC3B2FF9C}"/>
              </a:ext>
            </a:extLst>
          </p:cNvPr>
          <p:cNvSpPr/>
          <p:nvPr/>
        </p:nvSpPr>
        <p:spPr>
          <a:xfrm>
            <a:off x="699970" y="5864909"/>
            <a:ext cx="64299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11111111.11111111.11111111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.00000000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344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A47D-83C7-942D-72EF-A0C61DEC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Google Shape;691;p49">
            <a:extLst>
              <a:ext uri="{FF2B5EF4-FFF2-40B4-BE49-F238E27FC236}">
                <a16:creationId xmlns:a16="http://schemas.microsoft.com/office/drawing/2014/main" id="{5547DDA7-4233-6335-8B77-4EEC777BCBC4}"/>
              </a:ext>
            </a:extLst>
          </p:cNvPr>
          <p:cNvGraphicFramePr/>
          <p:nvPr>
            <p:extLst/>
          </p:nvPr>
        </p:nvGraphicFramePr>
        <p:xfrm>
          <a:off x="131763" y="863600"/>
          <a:ext cx="11928475" cy="10109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Subnet Mask (Decimal)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</a:rPr>
                        <a:t>Subnet Mask (Binary)</a:t>
                      </a:r>
                      <a:endParaRPr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Valid / Invalid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255.255.255.240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11111111.11111111.11111111.11110000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0E3754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692;p49">
            <a:extLst>
              <a:ext uri="{FF2B5EF4-FFF2-40B4-BE49-F238E27FC236}">
                <a16:creationId xmlns:a16="http://schemas.microsoft.com/office/drawing/2014/main" id="{73549A66-D2B1-73AC-DED8-A94032914BC4}"/>
              </a:ext>
            </a:extLst>
          </p:cNvPr>
          <p:cNvGraphicFramePr/>
          <p:nvPr>
            <p:extLst/>
          </p:nvPr>
        </p:nvGraphicFramePr>
        <p:xfrm>
          <a:off x="131763" y="1874520"/>
          <a:ext cx="119284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dk1"/>
                          </a:solidFill>
                        </a:rPr>
                        <a:t>255.230.255.0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11111111.11100110.11111111.00000000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Google Shape;693;p49">
            <a:extLst>
              <a:ext uri="{FF2B5EF4-FFF2-40B4-BE49-F238E27FC236}">
                <a16:creationId xmlns:a16="http://schemas.microsoft.com/office/drawing/2014/main" id="{3C24FC4B-94CB-275C-65BE-2614BC4AAFE8}"/>
              </a:ext>
            </a:extLst>
          </p:cNvPr>
          <p:cNvSpPr/>
          <p:nvPr/>
        </p:nvSpPr>
        <p:spPr>
          <a:xfrm>
            <a:off x="10448310" y="1505188"/>
            <a:ext cx="9002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E375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Valid</a:t>
            </a:r>
            <a:endParaRPr sz="18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" name="Google Shape;694;p49">
            <a:extLst>
              <a:ext uri="{FF2B5EF4-FFF2-40B4-BE49-F238E27FC236}">
                <a16:creationId xmlns:a16="http://schemas.microsoft.com/office/drawing/2014/main" id="{5A36D305-3436-21A4-4FDC-7689A0DB33F6}"/>
              </a:ext>
            </a:extLst>
          </p:cNvPr>
          <p:cNvSpPr/>
          <p:nvPr/>
        </p:nvSpPr>
        <p:spPr>
          <a:xfrm>
            <a:off x="10448310" y="1875274"/>
            <a:ext cx="10505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Invalid</a:t>
            </a:r>
            <a:endParaRPr sz="18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9" name="Google Shape;695;p49">
            <a:extLst>
              <a:ext uri="{FF2B5EF4-FFF2-40B4-BE49-F238E27FC236}">
                <a16:creationId xmlns:a16="http://schemas.microsoft.com/office/drawing/2014/main" id="{F59A3E3D-F30E-77C6-C002-6F9B207A541B}"/>
              </a:ext>
            </a:extLst>
          </p:cNvPr>
          <p:cNvGraphicFramePr/>
          <p:nvPr/>
        </p:nvGraphicFramePr>
        <p:xfrm>
          <a:off x="131763" y="2243852"/>
          <a:ext cx="119284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255.255.0.0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11111111.11111111.00000000.00000000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696;p49">
            <a:extLst>
              <a:ext uri="{FF2B5EF4-FFF2-40B4-BE49-F238E27FC236}">
                <a16:creationId xmlns:a16="http://schemas.microsoft.com/office/drawing/2014/main" id="{7620DD8C-9FEE-8ADA-BC40-CAD07A95EEA5}"/>
              </a:ext>
            </a:extLst>
          </p:cNvPr>
          <p:cNvSpPr/>
          <p:nvPr/>
        </p:nvSpPr>
        <p:spPr>
          <a:xfrm>
            <a:off x="10448309" y="2243098"/>
            <a:ext cx="8034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E375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Valid</a:t>
            </a:r>
            <a:endParaRPr sz="18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1" name="Google Shape;697;p49">
            <a:extLst>
              <a:ext uri="{FF2B5EF4-FFF2-40B4-BE49-F238E27FC236}">
                <a16:creationId xmlns:a16="http://schemas.microsoft.com/office/drawing/2014/main" id="{B2102862-9750-A0E5-54BE-472B44F69CD3}"/>
              </a:ext>
            </a:extLst>
          </p:cNvPr>
          <p:cNvGraphicFramePr/>
          <p:nvPr>
            <p:extLst/>
          </p:nvPr>
        </p:nvGraphicFramePr>
        <p:xfrm>
          <a:off x="131763" y="2619732"/>
          <a:ext cx="119284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240.0.0.0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11110000.00000000.00000000.00000000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Google Shape;698;p49">
            <a:extLst>
              <a:ext uri="{FF2B5EF4-FFF2-40B4-BE49-F238E27FC236}">
                <a16:creationId xmlns:a16="http://schemas.microsoft.com/office/drawing/2014/main" id="{A061809E-7278-BDFF-DE53-345EBEF05639}"/>
              </a:ext>
            </a:extLst>
          </p:cNvPr>
          <p:cNvSpPr/>
          <p:nvPr/>
        </p:nvSpPr>
        <p:spPr>
          <a:xfrm>
            <a:off x="10448308" y="2620486"/>
            <a:ext cx="8034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E375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Valid</a:t>
            </a:r>
            <a:endParaRPr sz="18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3" name="Google Shape;699;p49">
            <a:extLst>
              <a:ext uri="{FF2B5EF4-FFF2-40B4-BE49-F238E27FC236}">
                <a16:creationId xmlns:a16="http://schemas.microsoft.com/office/drawing/2014/main" id="{BDFB907F-BABA-BF47-7E1E-613D3A744836}"/>
              </a:ext>
            </a:extLst>
          </p:cNvPr>
          <p:cNvGraphicFramePr/>
          <p:nvPr/>
        </p:nvGraphicFramePr>
        <p:xfrm>
          <a:off x="131763" y="2989818"/>
          <a:ext cx="119284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223.0.0.0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11011111.00000000.00000000.00000000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Google Shape;700;p49">
            <a:extLst>
              <a:ext uri="{FF2B5EF4-FFF2-40B4-BE49-F238E27FC236}">
                <a16:creationId xmlns:a16="http://schemas.microsoft.com/office/drawing/2014/main" id="{7E525FF4-37A3-AD1C-9FA0-0FA5481DB5F6}"/>
              </a:ext>
            </a:extLst>
          </p:cNvPr>
          <p:cNvSpPr/>
          <p:nvPr/>
        </p:nvSpPr>
        <p:spPr>
          <a:xfrm>
            <a:off x="10448310" y="2980254"/>
            <a:ext cx="8034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Invalid</a:t>
            </a:r>
            <a:endParaRPr sz="18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aphicFrame>
        <p:nvGraphicFramePr>
          <p:cNvPr id="15" name="Google Shape;701;p49">
            <a:extLst>
              <a:ext uri="{FF2B5EF4-FFF2-40B4-BE49-F238E27FC236}">
                <a16:creationId xmlns:a16="http://schemas.microsoft.com/office/drawing/2014/main" id="{C091E6AE-508C-9F20-07AB-9CC5DDE70468}"/>
              </a:ext>
            </a:extLst>
          </p:cNvPr>
          <p:cNvGraphicFramePr/>
          <p:nvPr>
            <p:extLst/>
          </p:nvPr>
        </p:nvGraphicFramePr>
        <p:xfrm>
          <a:off x="131763" y="3357642"/>
          <a:ext cx="11928475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3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255.0.255.0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solidFill>
                            <a:schemeClr val="dk1"/>
                          </a:solidFill>
                        </a:rPr>
                        <a:t>11111111.00000000.11111111.00000000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Google Shape;702;p49">
            <a:extLst>
              <a:ext uri="{FF2B5EF4-FFF2-40B4-BE49-F238E27FC236}">
                <a16:creationId xmlns:a16="http://schemas.microsoft.com/office/drawing/2014/main" id="{F2CE5402-9D0F-8C7E-F584-E453E55F6492}"/>
              </a:ext>
            </a:extLst>
          </p:cNvPr>
          <p:cNvSpPr/>
          <p:nvPr/>
        </p:nvSpPr>
        <p:spPr>
          <a:xfrm>
            <a:off x="10448310" y="3375386"/>
            <a:ext cx="9002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Invalid</a:t>
            </a:r>
            <a:endParaRPr sz="18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82465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157A-4A5B-75C3-7784-5DF24F38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Example -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97209-9F22-E6A5-0FA5-DDE571461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sz="2800" dirty="0"/>
              <a:t>A host in a class __ network has been assigned an IP address 192.168.17.9. </a:t>
            </a:r>
          </a:p>
          <a:p>
            <a:r>
              <a:rPr lang="en-IN" sz="2800" dirty="0"/>
              <a:t>Find the number of addresses in the block, the first address, and the last address. 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Class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Default Subnet is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Given IP Address: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This network: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Number of addresses: 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Number of usable addresses = 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First address: 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Last address: 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79B0E-951A-3A6D-8A47-4F70E4DC540E}"/>
              </a:ext>
            </a:extLst>
          </p:cNvPr>
          <p:cNvSpPr txBox="1"/>
          <p:nvPr/>
        </p:nvSpPr>
        <p:spPr>
          <a:xfrm>
            <a:off x="5059497" y="2132908"/>
            <a:ext cx="6174954" cy="3611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r>
              <a:rPr lang="en-IN" b="1" i="0" u="none" strike="noStrike" dirty="0">
                <a:solidFill>
                  <a:srgbClr val="212121"/>
                </a:solidFill>
                <a:effectLst/>
              </a:rPr>
              <a:t>Solution</a:t>
            </a:r>
            <a:r>
              <a:rPr lang="en-IN" b="0" i="0" u="none" strike="noStrike" dirty="0">
                <a:solidFill>
                  <a:srgbClr val="212121"/>
                </a:solidFill>
                <a:effectLst/>
              </a:rPr>
              <a:t>:</a:t>
            </a:r>
            <a:endParaRPr lang="en-IN" b="1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b="0" i="0" u="none" strike="noStrike" dirty="0">
                <a:solidFill>
                  <a:srgbClr val="212121"/>
                </a:solidFill>
                <a:effectLst/>
              </a:rPr>
              <a:t>Class C Network</a:t>
            </a:r>
            <a:endParaRPr lang="en-IN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b="0" i="0" u="none" strike="noStrike" dirty="0">
                <a:solidFill>
                  <a:srgbClr val="212121"/>
                </a:solidFill>
                <a:effectLst/>
              </a:rPr>
              <a:t>Default Subnet is </a:t>
            </a:r>
            <a:r>
              <a:rPr lang="en-IN" b="1" i="0" u="none" strike="noStrike" dirty="0">
                <a:solidFill>
                  <a:srgbClr val="C00000"/>
                </a:solidFill>
                <a:effectLst/>
              </a:rPr>
              <a:t>N.N.N</a:t>
            </a:r>
            <a:r>
              <a:rPr lang="en-IN" b="0" i="0" u="none" strike="noStrike" dirty="0">
                <a:solidFill>
                  <a:srgbClr val="212121"/>
                </a:solidFill>
                <a:effectLst/>
              </a:rPr>
              <a:t>.H (255.255.255.0 or </a:t>
            </a:r>
            <a:r>
              <a:rPr lang="en-IN" b="1" i="0" u="none" strike="noStrike" dirty="0">
                <a:solidFill>
                  <a:srgbClr val="212121"/>
                </a:solidFill>
                <a:effectLst/>
              </a:rPr>
              <a:t>/24</a:t>
            </a:r>
            <a:r>
              <a:rPr lang="en-IN" b="0" i="0" u="none" strike="noStrike" dirty="0">
                <a:solidFill>
                  <a:srgbClr val="212121"/>
                </a:solidFill>
                <a:effectLst/>
              </a:rPr>
              <a:t>)</a:t>
            </a:r>
            <a:endParaRPr lang="en-IN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b="0" i="0" u="none" strike="noStrike" dirty="0">
                <a:solidFill>
                  <a:srgbClr val="212121"/>
                </a:solidFill>
                <a:effectLst/>
              </a:rPr>
              <a:t>Given IP Address: </a:t>
            </a:r>
            <a:r>
              <a:rPr lang="en-IN" b="1" i="0" u="none" strike="noStrike" dirty="0">
                <a:solidFill>
                  <a:srgbClr val="C00000"/>
                </a:solidFill>
                <a:effectLst/>
              </a:rPr>
              <a:t>192.168.17</a:t>
            </a:r>
            <a:r>
              <a:rPr lang="en-IN" b="0" i="0" u="none" strike="noStrike" dirty="0">
                <a:solidFill>
                  <a:srgbClr val="212121"/>
                </a:solidFill>
                <a:effectLst/>
              </a:rPr>
              <a:t>.</a:t>
            </a:r>
            <a:r>
              <a:rPr lang="en-IN" b="1" i="0" u="none" strike="noStrike" dirty="0">
                <a:solidFill>
                  <a:srgbClr val="0E3754"/>
                </a:solidFill>
                <a:effectLst/>
              </a:rPr>
              <a:t>9</a:t>
            </a:r>
            <a:endParaRPr lang="en-IN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b="0" i="0" u="none" strike="noStrike" dirty="0">
                <a:solidFill>
                  <a:srgbClr val="212121"/>
                </a:solidFill>
                <a:effectLst/>
              </a:rPr>
              <a:t>This network: 192.168.17.0 – 192.168.17.255</a:t>
            </a:r>
            <a:endParaRPr lang="en-IN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b="0" i="0" u="none" strike="noStrike" dirty="0">
                <a:solidFill>
                  <a:srgbClr val="212121"/>
                </a:solidFill>
                <a:effectLst/>
              </a:rPr>
              <a:t>Number of addresses: 2</a:t>
            </a:r>
            <a:r>
              <a:rPr lang="en-IN" b="0" i="0" u="none" strike="noStrike" baseline="30000" dirty="0">
                <a:solidFill>
                  <a:srgbClr val="212121"/>
                </a:solidFill>
                <a:effectLst/>
              </a:rPr>
              <a:t>8</a:t>
            </a:r>
            <a:r>
              <a:rPr lang="en-IN" b="0" i="0" u="none" strike="noStrike" dirty="0">
                <a:solidFill>
                  <a:srgbClr val="212121"/>
                </a:solidFill>
                <a:effectLst/>
              </a:rPr>
              <a:t> = 256</a:t>
            </a:r>
            <a:endParaRPr lang="en-IN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b="0" i="0" u="none" strike="noStrike" dirty="0">
                <a:solidFill>
                  <a:srgbClr val="212121"/>
                </a:solidFill>
                <a:effectLst/>
              </a:rPr>
              <a:t>Number of usable addresses = 256 – 2 = 254</a:t>
            </a:r>
            <a:endParaRPr lang="en-IN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b="0" i="0" u="none" strike="noStrike" dirty="0">
                <a:solidFill>
                  <a:srgbClr val="212121"/>
                </a:solidFill>
                <a:effectLst/>
              </a:rPr>
              <a:t>First address: 192.168.17.0 (Network Address)</a:t>
            </a:r>
            <a:endParaRPr lang="en-IN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b="0" i="0" u="none" strike="noStrike" dirty="0">
                <a:solidFill>
                  <a:srgbClr val="212121"/>
                </a:solidFill>
                <a:effectLst/>
              </a:rPr>
              <a:t>Last address: 192.168.17.255 (Broadcast Address</a:t>
            </a: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)</a:t>
            </a:r>
            <a:endParaRPr lang="en-IN" sz="1800" b="0" i="0" u="none" strike="noStrike" dirty="0">
              <a:solidFill>
                <a:srgbClr val="B8474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020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 of Network Layer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Role of the network layer is simple - to </a:t>
            </a:r>
            <a:r>
              <a:rPr lang="en-US" dirty="0">
                <a:solidFill>
                  <a:srgbClr val="C00000"/>
                </a:solidFill>
              </a:rPr>
              <a:t>move packets </a:t>
            </a:r>
            <a:r>
              <a:rPr lang="en-US" dirty="0"/>
              <a:t>from a sending host to a receiving host. </a:t>
            </a:r>
          </a:p>
          <a:p>
            <a:pPr algn="just"/>
            <a:r>
              <a:rPr lang="en-US" dirty="0"/>
              <a:t>Two important network layer functions can be identified: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Packet Forwarding</a:t>
            </a:r>
          </a:p>
          <a:p>
            <a:pPr lvl="1" algn="just"/>
            <a:r>
              <a:rPr lang="en-US" dirty="0"/>
              <a:t>When a packet arrives at a router’s input link, the router must </a:t>
            </a:r>
            <a:r>
              <a:rPr lang="en-US" dirty="0">
                <a:solidFill>
                  <a:srgbClr val="C00000"/>
                </a:solidFill>
              </a:rPr>
              <a:t>move the packet </a:t>
            </a:r>
            <a:r>
              <a:rPr lang="en-US" dirty="0"/>
              <a:t>to the appropriate output link.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Routing</a:t>
            </a:r>
          </a:p>
          <a:p>
            <a:pPr lvl="1" algn="just"/>
            <a:r>
              <a:rPr lang="en-US" dirty="0"/>
              <a:t>It</a:t>
            </a:r>
            <a:r>
              <a:rPr lang="mr-IN" dirty="0"/>
              <a:t>’</a:t>
            </a:r>
            <a:r>
              <a:rPr lang="en-US" dirty="0"/>
              <a:t>s a process of </a:t>
            </a:r>
            <a:r>
              <a:rPr lang="en-US" dirty="0">
                <a:solidFill>
                  <a:srgbClr val="C00000"/>
                </a:solidFill>
              </a:rPr>
              <a:t>selecting best paths </a:t>
            </a:r>
            <a:r>
              <a:rPr lang="en-US" dirty="0"/>
              <a:t>in a network.</a:t>
            </a:r>
          </a:p>
          <a:p>
            <a:pPr lvl="1" algn="just"/>
            <a:r>
              <a:rPr lang="en-US" dirty="0"/>
              <a:t>The network layer must </a:t>
            </a:r>
            <a:r>
              <a:rPr lang="en-US" dirty="0">
                <a:solidFill>
                  <a:srgbClr val="C00000"/>
                </a:solidFill>
              </a:rPr>
              <a:t>determine the route or path</a:t>
            </a:r>
            <a:r>
              <a:rPr lang="en-US" dirty="0"/>
              <a:t> taken by packets as they flow from a sender to a receiver. </a:t>
            </a:r>
          </a:p>
          <a:p>
            <a:pPr lvl="1" algn="just"/>
            <a:r>
              <a:rPr lang="en-US" dirty="0"/>
              <a:t>The algorithms that </a:t>
            </a:r>
            <a:r>
              <a:rPr lang="en-US" dirty="0">
                <a:solidFill>
                  <a:srgbClr val="C00000"/>
                </a:solidFill>
              </a:rPr>
              <a:t>calculate</a:t>
            </a:r>
            <a:r>
              <a:rPr lang="en-US" dirty="0"/>
              <a:t> these paths are referred to as </a:t>
            </a:r>
            <a:r>
              <a:rPr lang="en-US" dirty="0">
                <a:solidFill>
                  <a:srgbClr val="C00000"/>
                </a:solidFill>
              </a:rPr>
              <a:t>routing algorithms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28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1DA5-FCDE-F751-0E17-997CCE94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Example -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F8125-1820-4C92-10B7-5BD31A864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/>
              <a:t>An address in a block is given as 185.28.17.9. </a:t>
            </a:r>
          </a:p>
          <a:p>
            <a:r>
              <a:rPr lang="en-IN" dirty="0"/>
              <a:t>Find the number of addresses in the block, the first address, and the last address. 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noProof="0" dirty="0"/>
              <a:t>Class ?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noProof="0" dirty="0"/>
              <a:t>Default Subnet is ?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noProof="0" dirty="0"/>
              <a:t>Given IP Address: ?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noProof="0" dirty="0"/>
              <a:t>This network: ?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noProof="0" dirty="0"/>
              <a:t>Number of addresses: ? 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noProof="0" dirty="0"/>
              <a:t>Number of usable addresses = ?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noProof="0" dirty="0"/>
              <a:t>First address: ? 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noProof="0" dirty="0"/>
              <a:t>Last address: ?</a:t>
            </a:r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3F3D89-22F2-AFE3-7FED-D17C4EB4DCB9}"/>
              </a:ext>
            </a:extLst>
          </p:cNvPr>
          <p:cNvSpPr txBox="1"/>
          <p:nvPr/>
        </p:nvSpPr>
        <p:spPr>
          <a:xfrm>
            <a:off x="4990642" y="1829157"/>
            <a:ext cx="6125378" cy="3888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212121"/>
                </a:solidFill>
                <a:effectLst/>
              </a:rPr>
              <a:t>Solution</a:t>
            </a: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:</a:t>
            </a:r>
            <a:endParaRPr lang="en-IN" sz="1800" b="1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Class B Network</a:t>
            </a:r>
            <a:endParaRPr lang="en-IN" sz="1800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Default Subnet is </a:t>
            </a:r>
            <a:r>
              <a:rPr lang="en-IN" sz="1800" b="1" i="0" u="none" strike="noStrike" dirty="0">
                <a:solidFill>
                  <a:srgbClr val="C00000"/>
                </a:solidFill>
                <a:effectLst/>
              </a:rPr>
              <a:t>N.N</a:t>
            </a: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.H.H (255.255.0.0 or </a:t>
            </a:r>
            <a:r>
              <a:rPr lang="en-IN" sz="1800" b="1" i="0" u="none" strike="noStrike" dirty="0">
                <a:solidFill>
                  <a:srgbClr val="212121"/>
                </a:solidFill>
                <a:effectLst/>
              </a:rPr>
              <a:t>/16</a:t>
            </a: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)</a:t>
            </a:r>
            <a:endParaRPr lang="en-IN" sz="1800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Given IP Address: </a:t>
            </a:r>
            <a:r>
              <a:rPr lang="en-IN" sz="1800" b="1" i="0" u="none" strike="noStrike" dirty="0">
                <a:solidFill>
                  <a:srgbClr val="C00000"/>
                </a:solidFill>
                <a:effectLst/>
              </a:rPr>
              <a:t>185.28.</a:t>
            </a:r>
            <a:r>
              <a:rPr lang="en-IN" sz="1800" b="1" i="0" u="none" strike="noStrike" dirty="0">
                <a:solidFill>
                  <a:srgbClr val="0E3754"/>
                </a:solidFill>
                <a:effectLst/>
              </a:rPr>
              <a:t>17</a:t>
            </a: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.</a:t>
            </a:r>
            <a:r>
              <a:rPr lang="en-IN" sz="1800" b="1" i="0" u="none" strike="noStrike" dirty="0">
                <a:solidFill>
                  <a:srgbClr val="0E3754"/>
                </a:solidFill>
                <a:effectLst/>
              </a:rPr>
              <a:t>9</a:t>
            </a:r>
            <a:endParaRPr lang="en-IN" sz="1800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This network: 185.28.0.0 – 185.28.255.255</a:t>
            </a:r>
            <a:endParaRPr lang="en-IN" sz="1800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Number of addresses: 2</a:t>
            </a:r>
            <a:r>
              <a:rPr lang="en-IN" sz="1800" b="0" i="0" u="none" strike="noStrike" baseline="30000" dirty="0">
                <a:solidFill>
                  <a:srgbClr val="212121"/>
                </a:solidFill>
                <a:effectLst/>
              </a:rPr>
              <a:t>16</a:t>
            </a: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 = 65,536</a:t>
            </a:r>
            <a:endParaRPr lang="en-IN" sz="1800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Number of usable addresses = 65,536 – 2 = 65,534</a:t>
            </a:r>
            <a:endParaRPr lang="en-IN" sz="1800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First address: 185.28.0.0 (Network Address)</a:t>
            </a:r>
            <a:endParaRPr lang="en-IN" sz="1800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Last address: 185.28.255.255 (Broadcast Address)</a:t>
            </a:r>
            <a:br>
              <a:rPr lang="en-IN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3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E7A5-BF5E-0A52-9DD3-F0C131FD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Example -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DD39-A63D-00AE-F523-4CA4DE965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/>
              <a:t>An address in a block is given as 10.200.240.4. Find the number of addresses in the block, the first address, and the last address. 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noProof="0" dirty="0"/>
              <a:t>Class ?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noProof="0" dirty="0"/>
              <a:t>Default Subnet is ?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noProof="0" dirty="0"/>
              <a:t>Given IP Address: ?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noProof="0" dirty="0"/>
              <a:t>This network: ?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noProof="0" dirty="0"/>
              <a:t>Number of addresses: ? 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noProof="0" dirty="0"/>
              <a:t>Number of usable addresses = ?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noProof="0" dirty="0"/>
              <a:t>First address: ? 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noProof="0" dirty="0"/>
              <a:t>Last address: ?</a:t>
            </a:r>
            <a:endParaRPr lang="en-US" noProof="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D78408-38FA-91C9-CEEE-082E042B2228}"/>
              </a:ext>
            </a:extLst>
          </p:cNvPr>
          <p:cNvSpPr txBox="1"/>
          <p:nvPr/>
        </p:nvSpPr>
        <p:spPr>
          <a:xfrm>
            <a:off x="5133861" y="1715065"/>
            <a:ext cx="6841474" cy="3611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212121"/>
                </a:solidFill>
                <a:effectLst/>
              </a:rPr>
              <a:t>Solution</a:t>
            </a: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:</a:t>
            </a:r>
            <a:endParaRPr lang="en-IN" sz="1800" b="1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Class A Network</a:t>
            </a:r>
            <a:endParaRPr lang="en-IN" sz="1800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Default Subnet is </a:t>
            </a:r>
            <a:r>
              <a:rPr lang="en-IN" sz="1800" b="1" i="0" u="none" strike="noStrike" dirty="0">
                <a:solidFill>
                  <a:srgbClr val="C00000"/>
                </a:solidFill>
                <a:effectLst/>
              </a:rPr>
              <a:t>N</a:t>
            </a: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.H.H.H (255.0.0.0 or </a:t>
            </a:r>
            <a:r>
              <a:rPr lang="en-IN" sz="1800" b="1" i="0" u="none" strike="noStrike" dirty="0">
                <a:solidFill>
                  <a:srgbClr val="212121"/>
                </a:solidFill>
                <a:effectLst/>
              </a:rPr>
              <a:t>/8</a:t>
            </a: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)</a:t>
            </a:r>
            <a:endParaRPr lang="en-IN" sz="1800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Given IP Address: </a:t>
            </a:r>
            <a:r>
              <a:rPr lang="en-IN" sz="1800" b="1" i="0" u="none" strike="noStrike" dirty="0">
                <a:solidFill>
                  <a:srgbClr val="C00000"/>
                </a:solidFill>
                <a:effectLst/>
              </a:rPr>
              <a:t>10.</a:t>
            </a:r>
            <a:r>
              <a:rPr lang="en-IN" sz="1800" b="1" i="0" u="none" strike="noStrike" dirty="0">
                <a:solidFill>
                  <a:srgbClr val="0E3754"/>
                </a:solidFill>
                <a:effectLst/>
              </a:rPr>
              <a:t>200.240</a:t>
            </a: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.</a:t>
            </a:r>
            <a:r>
              <a:rPr lang="en-IN" sz="1800" b="1" i="0" u="none" strike="noStrike" dirty="0">
                <a:solidFill>
                  <a:srgbClr val="0E3754"/>
                </a:solidFill>
                <a:effectLst/>
              </a:rPr>
              <a:t>4</a:t>
            </a:r>
            <a:endParaRPr lang="en-IN" sz="1800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This network: 10.0.0.0 – 10.255.255.255</a:t>
            </a:r>
            <a:endParaRPr lang="en-IN" sz="1800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Number of addresses: 2</a:t>
            </a:r>
            <a:r>
              <a:rPr lang="en-IN" sz="1800" b="0" i="0" u="none" strike="noStrike" baseline="30000" dirty="0">
                <a:solidFill>
                  <a:srgbClr val="212121"/>
                </a:solidFill>
                <a:effectLst/>
              </a:rPr>
              <a:t>24</a:t>
            </a: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 = 16,777,216</a:t>
            </a:r>
            <a:endParaRPr lang="en-IN" sz="1800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Number of usable addresses = 16,777,216 – 2 = 16,777,214</a:t>
            </a:r>
            <a:endParaRPr lang="en-IN" sz="1800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First address: 10.0.0.0 (Network Address)</a:t>
            </a:r>
            <a:endParaRPr lang="en-IN" sz="1800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Last address: 10.255.255.255 (Broadcast Address)</a:t>
            </a:r>
            <a:endParaRPr lang="en-IN" sz="1800" b="0" i="0" u="none" strike="noStrike" dirty="0">
              <a:solidFill>
                <a:srgbClr val="B8474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657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0F13-6AB7-1842-D2CE-EA47147C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Example -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F7BA-BA64-E643-952B-4FBA9DDD3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63" y="863600"/>
            <a:ext cx="11928475" cy="5591175"/>
          </a:xfrm>
        </p:spPr>
        <p:txBody>
          <a:bodyPr/>
          <a:lstStyle/>
          <a:p>
            <a:r>
              <a:rPr lang="en-IN" dirty="0"/>
              <a:t>A block of addresses is granted to a small organization. We know that one of the addresses is 205.16.37.39</a:t>
            </a:r>
            <a:r>
              <a:rPr lang="en-IN" b="1" dirty="0"/>
              <a:t>/28</a:t>
            </a:r>
            <a:r>
              <a:rPr lang="en-IN" dirty="0"/>
              <a:t>. What is the first address, last address, number of addresses in a block.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noProof="0" dirty="0"/>
              <a:t>Class ?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noProof="0" dirty="0"/>
              <a:t>Default Subnet is ?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noProof="0" dirty="0"/>
              <a:t>Given IP Address: ?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noProof="0" dirty="0"/>
              <a:t>This network: ?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noProof="0" dirty="0"/>
              <a:t>Number of addresses: ? 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noProof="0" dirty="0"/>
              <a:t>Number of usable addresses = ?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noProof="0" dirty="0"/>
              <a:t>First address: ? 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IN" noProof="0" dirty="0"/>
              <a:t>Last address: ?</a:t>
            </a:r>
            <a:endParaRPr lang="en-US" noProof="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E1600-4E94-BB76-800A-A5A7E4D5715A}"/>
              </a:ext>
            </a:extLst>
          </p:cNvPr>
          <p:cNvSpPr txBox="1"/>
          <p:nvPr/>
        </p:nvSpPr>
        <p:spPr>
          <a:xfrm>
            <a:off x="5100810" y="1844085"/>
            <a:ext cx="612537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212121"/>
                </a:solidFill>
                <a:effectLst/>
              </a:rPr>
              <a:t>Solution</a:t>
            </a: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:</a:t>
            </a:r>
            <a:endParaRPr lang="en-IN" sz="1800" b="1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Class C Network</a:t>
            </a:r>
            <a:endParaRPr lang="en-IN" sz="1800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Default Subnet is </a:t>
            </a:r>
            <a:r>
              <a:rPr lang="en-IN" sz="1800" b="1" i="0" u="none" strike="noStrike" dirty="0">
                <a:solidFill>
                  <a:srgbClr val="C00000"/>
                </a:solidFill>
                <a:effectLst/>
              </a:rPr>
              <a:t>N</a:t>
            </a: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.</a:t>
            </a:r>
            <a:r>
              <a:rPr lang="en-IN" sz="1800" b="1" i="0" u="none" strike="noStrike" dirty="0">
                <a:solidFill>
                  <a:srgbClr val="C00000"/>
                </a:solidFill>
                <a:effectLst/>
              </a:rPr>
              <a:t>N</a:t>
            </a: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.</a:t>
            </a:r>
            <a:r>
              <a:rPr lang="en-IN" sz="1800" b="1" i="0" u="none" strike="noStrike" dirty="0">
                <a:solidFill>
                  <a:srgbClr val="C00000"/>
                </a:solidFill>
                <a:effectLst/>
              </a:rPr>
              <a:t>N</a:t>
            </a: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.H (255.255.255.0 or </a:t>
            </a:r>
            <a:r>
              <a:rPr lang="en-IN" sz="1800" b="1" i="0" u="none" strike="noStrike" dirty="0">
                <a:solidFill>
                  <a:srgbClr val="212121"/>
                </a:solidFill>
                <a:effectLst/>
              </a:rPr>
              <a:t>/24</a:t>
            </a: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)</a:t>
            </a:r>
            <a:endParaRPr lang="en-IN" sz="1800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Given IP Address: </a:t>
            </a:r>
            <a:r>
              <a:rPr lang="en-IN" sz="1800" b="1" i="0" u="none" strike="noStrike" dirty="0">
                <a:solidFill>
                  <a:srgbClr val="C00000"/>
                </a:solidFill>
                <a:effectLst/>
              </a:rPr>
              <a:t>205.16.37</a:t>
            </a:r>
            <a:r>
              <a:rPr lang="en-IN" sz="1800" b="1" i="0" u="none" strike="noStrike" dirty="0">
                <a:solidFill>
                  <a:srgbClr val="0E3754"/>
                </a:solidFill>
                <a:effectLst/>
              </a:rPr>
              <a:t>.39</a:t>
            </a:r>
            <a:endParaRPr lang="en-IN" sz="1800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This network: </a:t>
            </a:r>
            <a:r>
              <a:rPr lang="en-IN" sz="1800" b="1" i="0" u="none" strike="noStrike" dirty="0">
                <a:solidFill>
                  <a:srgbClr val="C00000"/>
                </a:solidFill>
                <a:effectLst/>
              </a:rPr>
              <a:t>205.16.37</a:t>
            </a: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.</a:t>
            </a:r>
            <a:r>
              <a:rPr lang="en-IN" sz="1800" b="0" i="0" u="none" strike="noStrike" dirty="0">
                <a:solidFill>
                  <a:srgbClr val="0E3754"/>
                </a:solidFill>
                <a:effectLst/>
              </a:rPr>
              <a:t>32</a:t>
            </a: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 – </a:t>
            </a:r>
            <a:r>
              <a:rPr lang="en-IN" sz="1800" b="1" i="0" u="none" strike="noStrike" dirty="0">
                <a:solidFill>
                  <a:srgbClr val="C00000"/>
                </a:solidFill>
                <a:effectLst/>
              </a:rPr>
              <a:t>205.16.37</a:t>
            </a: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.</a:t>
            </a:r>
            <a:r>
              <a:rPr lang="en-IN" sz="1800" b="0" i="0" u="none" strike="noStrike" dirty="0">
                <a:solidFill>
                  <a:srgbClr val="0E3754"/>
                </a:solidFill>
                <a:effectLst/>
              </a:rPr>
              <a:t>47</a:t>
            </a:r>
            <a:endParaRPr lang="en-IN" sz="1800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Number of addresses: 2</a:t>
            </a:r>
            <a:r>
              <a:rPr lang="en-IN" sz="1800" b="0" i="0" u="none" strike="noStrike" baseline="30000" dirty="0">
                <a:solidFill>
                  <a:srgbClr val="212121"/>
                </a:solidFill>
                <a:effectLst/>
              </a:rPr>
              <a:t>32-28</a:t>
            </a: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 = 16</a:t>
            </a:r>
            <a:endParaRPr lang="en-IN" sz="1800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Number of usable addresses = 16– 2 = 14</a:t>
            </a:r>
            <a:endParaRPr lang="en-IN" sz="1800" b="0" i="0" u="none" strike="noStrike" dirty="0">
              <a:solidFill>
                <a:srgbClr val="B84742"/>
              </a:solidFill>
              <a:effectLst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9851495-3FE5-FDF8-0889-266CEF80CA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03191" y="4794341"/>
          <a:ext cx="3245080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680684">
                  <a:extLst>
                    <a:ext uri="{9D8B030D-6E8A-4147-A177-3AD203B41FA5}">
                      <a16:colId xmlns:a16="http://schemas.microsoft.com/office/drawing/2014/main" val="407079696"/>
                    </a:ext>
                  </a:extLst>
                </a:gridCol>
                <a:gridCol w="1564396">
                  <a:extLst>
                    <a:ext uri="{9D8B030D-6E8A-4147-A177-3AD203B41FA5}">
                      <a16:colId xmlns:a16="http://schemas.microsoft.com/office/drawing/2014/main" val="1794492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IN" sz="18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First Address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800" b="0" u="none" strike="noStrike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205.16.37.33</a:t>
                      </a:r>
                      <a:endParaRPr lang="en-IN" b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648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D08A21C-08DC-F40F-FA3E-08C1587E94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10318" y="5339532"/>
          <a:ext cx="3737952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29927">
                  <a:extLst>
                    <a:ext uri="{9D8B030D-6E8A-4147-A177-3AD203B41FA5}">
                      <a16:colId xmlns:a16="http://schemas.microsoft.com/office/drawing/2014/main" val="407079696"/>
                    </a:ext>
                  </a:extLst>
                </a:gridCol>
                <a:gridCol w="1608025">
                  <a:extLst>
                    <a:ext uri="{9D8B030D-6E8A-4147-A177-3AD203B41FA5}">
                      <a16:colId xmlns:a16="http://schemas.microsoft.com/office/drawing/2014/main" val="1794492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IN" sz="18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Network Address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800" b="0" u="none" strike="noStrike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205.16.37.32</a:t>
                      </a:r>
                      <a:endParaRPr lang="en-IN" b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648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A138F70-C401-1455-E7F3-FDDECD5F28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70865" y="4794341"/>
          <a:ext cx="324508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80684">
                  <a:extLst>
                    <a:ext uri="{9D8B030D-6E8A-4147-A177-3AD203B41FA5}">
                      <a16:colId xmlns:a16="http://schemas.microsoft.com/office/drawing/2014/main" val="407079696"/>
                    </a:ext>
                  </a:extLst>
                </a:gridCol>
                <a:gridCol w="1564396">
                  <a:extLst>
                    <a:ext uri="{9D8B030D-6E8A-4147-A177-3AD203B41FA5}">
                      <a16:colId xmlns:a16="http://schemas.microsoft.com/office/drawing/2014/main" val="1794492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IN" sz="18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Last Address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800" b="0" u="none" strike="noStrike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205.16.37.46</a:t>
                      </a:r>
                      <a:endParaRPr lang="en-IN" b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648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08B1D1C-6233-5B19-9407-EDCA4EBDDC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70865" y="5329407"/>
          <a:ext cx="3737951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73969">
                  <a:extLst>
                    <a:ext uri="{9D8B030D-6E8A-4147-A177-3AD203B41FA5}">
                      <a16:colId xmlns:a16="http://schemas.microsoft.com/office/drawing/2014/main" val="407079696"/>
                    </a:ext>
                  </a:extLst>
                </a:gridCol>
                <a:gridCol w="1563982">
                  <a:extLst>
                    <a:ext uri="{9D8B030D-6E8A-4147-A177-3AD203B41FA5}">
                      <a16:colId xmlns:a16="http://schemas.microsoft.com/office/drawing/2014/main" val="1794492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IN" sz="18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Broadcast Address</a:t>
                      </a:r>
                      <a:endParaRPr lang="en-IN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N" sz="1800" b="0" u="none" strike="noStrike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205.16.37.47</a:t>
                      </a:r>
                      <a:endParaRPr lang="en-IN" b="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00648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645B597-0B6E-817C-8352-BF39EA62480B}"/>
              </a:ext>
            </a:extLst>
          </p:cNvPr>
          <p:cNvSpPr txBox="1"/>
          <p:nvPr/>
        </p:nvSpPr>
        <p:spPr>
          <a:xfrm>
            <a:off x="273585" y="5872438"/>
            <a:ext cx="358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Hint: AND operation between IP address and Subnet Mask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D865B08E-BF47-5CBC-7164-B77A17207CD0}"/>
              </a:ext>
            </a:extLst>
          </p:cNvPr>
          <p:cNvSpPr/>
          <p:nvPr/>
        </p:nvSpPr>
        <p:spPr>
          <a:xfrm rot="10800000">
            <a:off x="273585" y="5857480"/>
            <a:ext cx="3580922" cy="676247"/>
          </a:xfrm>
          <a:prstGeom prst="wedgeRoundRectCallout">
            <a:avLst>
              <a:gd name="adj1" fmla="val 2808"/>
              <a:gd name="adj2" fmla="val 68498"/>
              <a:gd name="adj3" fmla="val 16667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60ABBC-CE71-CB18-1436-3FA906F86AA0}"/>
              </a:ext>
            </a:extLst>
          </p:cNvPr>
          <p:cNvSpPr txBox="1"/>
          <p:nvPr/>
        </p:nvSpPr>
        <p:spPr>
          <a:xfrm>
            <a:off x="5727894" y="5862542"/>
            <a:ext cx="358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Hint: OR operation between IP address and Subnet Mask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6DF510CC-5885-B082-044C-5468EF4BE786}"/>
              </a:ext>
            </a:extLst>
          </p:cNvPr>
          <p:cNvSpPr/>
          <p:nvPr/>
        </p:nvSpPr>
        <p:spPr>
          <a:xfrm rot="10800000">
            <a:off x="5727894" y="5843663"/>
            <a:ext cx="3580922" cy="676247"/>
          </a:xfrm>
          <a:prstGeom prst="wedgeRoundRectCallout">
            <a:avLst>
              <a:gd name="adj1" fmla="val 42188"/>
              <a:gd name="adj2" fmla="val 70127"/>
              <a:gd name="adj3" fmla="val 16667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3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24" grpId="0" animBg="1"/>
      <p:bldP spid="28" grpId="0"/>
      <p:bldP spid="3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3B17-5E9D-6089-F534-475D1072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F1B9F-7A2C-9F9C-CAD1-AC0859CF2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Subnet the IP address 216.21.5.0 into 30 hosts in each subnet.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Subnet the IP address 150.15.0.0 into 500 hosts in each subnet.</a:t>
            </a:r>
          </a:p>
          <a:p>
            <a:pPr marL="1058862" lvl="1" indent="-514350"/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Class ?</a:t>
            </a:r>
          </a:p>
          <a:p>
            <a:pPr marL="1058862" lvl="1" indent="-514350"/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Default Mask ?</a:t>
            </a:r>
          </a:p>
          <a:p>
            <a:pPr marL="1058862" lvl="1" indent="-514350"/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Bit Borrowed ?</a:t>
            </a:r>
          </a:p>
          <a:p>
            <a:pPr marL="1058862" lvl="1" indent="-514350"/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New subnet mask</a:t>
            </a:r>
          </a:p>
          <a:p>
            <a:pPr marL="1058862" lvl="1" indent="-514350"/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No. of Hosts/Subnet ?</a:t>
            </a:r>
          </a:p>
          <a:p>
            <a:pPr marL="1058862" lvl="1" indent="-514350"/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Network Ranges (Subnets) 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1058862" lvl="1" indent="-514350"/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E67B3-9A09-BFCB-930D-E58FE192E2AB}"/>
              </a:ext>
            </a:extLst>
          </p:cNvPr>
          <p:cNvSpPr txBox="1"/>
          <p:nvPr/>
        </p:nvSpPr>
        <p:spPr>
          <a:xfrm>
            <a:off x="4880473" y="1844085"/>
            <a:ext cx="6896558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spcBef>
                <a:spcPts val="100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212121"/>
                </a:solidFill>
                <a:effectLst/>
              </a:rPr>
              <a:t>Solution</a:t>
            </a: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:</a:t>
            </a:r>
            <a:endParaRPr lang="en-IN" sz="1800" b="1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Class C Network</a:t>
            </a:r>
            <a:endParaRPr lang="en-IN" sz="1800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Default Subnet is </a:t>
            </a:r>
            <a:r>
              <a:rPr lang="en-IN" sz="1800" b="1" i="0" u="none" strike="noStrike" dirty="0">
                <a:solidFill>
                  <a:srgbClr val="C00000"/>
                </a:solidFill>
                <a:effectLst/>
              </a:rPr>
              <a:t>N</a:t>
            </a: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.</a:t>
            </a:r>
            <a:r>
              <a:rPr lang="en-IN" sz="1800" b="1" i="0" u="none" strike="noStrike" dirty="0">
                <a:solidFill>
                  <a:srgbClr val="C00000"/>
                </a:solidFill>
                <a:effectLst/>
              </a:rPr>
              <a:t>N</a:t>
            </a: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.</a:t>
            </a:r>
            <a:r>
              <a:rPr lang="en-IN" sz="1800" b="1" i="0" u="none" strike="noStrike" dirty="0">
                <a:solidFill>
                  <a:srgbClr val="C00000"/>
                </a:solidFill>
                <a:effectLst/>
              </a:rPr>
              <a:t>N</a:t>
            </a: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.H (255.255.255.0 or </a:t>
            </a:r>
            <a:r>
              <a:rPr lang="en-IN" sz="1800" b="1" i="0" u="none" strike="noStrike" dirty="0">
                <a:solidFill>
                  <a:srgbClr val="212121"/>
                </a:solidFill>
                <a:effectLst/>
              </a:rPr>
              <a:t>/24</a:t>
            </a: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)</a:t>
            </a:r>
          </a:p>
          <a:p>
            <a:pPr marL="285750" indent="-285750" fontAlgn="base">
              <a:spcBef>
                <a:spcPts val="1000"/>
              </a:spcBef>
              <a:buFont typeface="Wingdings" pitchFamily="2" charset="2"/>
              <a:buChar char="ü"/>
            </a:pPr>
            <a:r>
              <a:rPr lang="en-IN" dirty="0">
                <a:solidFill>
                  <a:srgbClr val="212121"/>
                </a:solidFill>
              </a:rPr>
              <a:t>Bit Borrowed – 3 (</a:t>
            </a:r>
            <a:r>
              <a:rPr lang="en-IN" b="1" dirty="0">
                <a:solidFill>
                  <a:srgbClr val="212121"/>
                </a:solidFill>
              </a:rPr>
              <a:t>11111111.11111111.11111111.</a:t>
            </a:r>
            <a:r>
              <a:rPr lang="en-IN" b="1" dirty="0">
                <a:solidFill>
                  <a:srgbClr val="FF0000"/>
                </a:solidFill>
              </a:rPr>
              <a:t>111</a:t>
            </a:r>
            <a:r>
              <a:rPr lang="en-IN" b="1" dirty="0">
                <a:solidFill>
                  <a:srgbClr val="212121"/>
                </a:solidFill>
              </a:rPr>
              <a:t>00000)</a:t>
            </a:r>
            <a:endParaRPr lang="en-IN" sz="1800" b="1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fontAlgn="base">
              <a:spcBef>
                <a:spcPts val="1000"/>
              </a:spcBef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New Subnet mask - </a:t>
            </a:r>
            <a:r>
              <a:rPr lang="en-IN" dirty="0"/>
              <a:t>255.255.255.224 or /27</a:t>
            </a:r>
            <a:endParaRPr lang="en-IN" sz="1800" b="0" i="0" u="none" strike="noStrike" dirty="0">
              <a:solidFill>
                <a:srgbClr val="B84742"/>
              </a:solidFill>
              <a:effectLst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IN" sz="1800" b="0" i="0" u="none" strike="noStrike" dirty="0">
                <a:solidFill>
                  <a:srgbClr val="212121"/>
                </a:solidFill>
                <a:effectLst/>
              </a:rPr>
              <a:t>No. of Hosts/Subnet – 30</a:t>
            </a:r>
          </a:p>
          <a:p>
            <a:pPr marL="285750" indent="-285750" algn="just" fontAlgn="base">
              <a:spcBef>
                <a:spcPts val="1000"/>
              </a:spcBef>
              <a:buFont typeface="Wingdings" pitchFamily="2" charset="2"/>
              <a:buChar char="ü"/>
            </a:pP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Network Ranges (Subnets) </a:t>
            </a:r>
          </a:p>
          <a:p>
            <a:pPr marL="742950" lvl="1" indent="-285750" algn="just" fontAlgn="base">
              <a:spcBef>
                <a:spcPts val="1000"/>
              </a:spcBef>
              <a:buFont typeface="Wingdings" pitchFamily="2" charset="2"/>
              <a:buChar char="ü"/>
            </a:pPr>
            <a:r>
              <a:rPr lang="en-IN" dirty="0"/>
              <a:t>216.21.5.0 to 216.21.5.31</a:t>
            </a:r>
          </a:p>
          <a:p>
            <a:pPr marL="742950" lvl="1" indent="-285750" algn="just" fontAlgn="base">
              <a:spcBef>
                <a:spcPts val="1000"/>
              </a:spcBef>
              <a:buFont typeface="Wingdings" pitchFamily="2" charset="2"/>
              <a:buChar char="ü"/>
            </a:pPr>
            <a:r>
              <a:rPr lang="en-IN" dirty="0"/>
              <a:t>216.21.5.32 to 216.21.5.63 </a:t>
            </a:r>
          </a:p>
          <a:p>
            <a:pPr marL="742950" lvl="1" indent="-285750" algn="just" fontAlgn="base">
              <a:spcBef>
                <a:spcPts val="1000"/>
              </a:spcBef>
              <a:buFont typeface="Wingdings" pitchFamily="2" charset="2"/>
              <a:buChar char="ü"/>
            </a:pPr>
            <a:r>
              <a:rPr lang="en-IN" dirty="0"/>
              <a:t>216.21.5.64 to 216.21.5.95</a:t>
            </a:r>
          </a:p>
          <a:p>
            <a:pPr marL="742950" lvl="1" indent="-285750" algn="just" fontAlgn="base">
              <a:spcBef>
                <a:spcPts val="1000"/>
              </a:spcBef>
              <a:buFont typeface="Wingdings" pitchFamily="2" charset="2"/>
              <a:buChar char="ü"/>
            </a:pPr>
            <a:r>
              <a:rPr lang="en-IN" dirty="0"/>
              <a:t>And so on….</a:t>
            </a:r>
          </a:p>
          <a:p>
            <a:pPr marL="742950" lvl="1" indent="-285750" algn="just" fontAlgn="base">
              <a:spcBef>
                <a:spcPts val="1000"/>
              </a:spcBef>
              <a:buFont typeface="Wingdings" pitchFamily="2" charset="2"/>
              <a:buChar char="ü"/>
            </a:pP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 rtl="0" fontAlgn="base"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IN" sz="1800" b="0" i="0" u="none" strike="noStrike" dirty="0">
              <a:solidFill>
                <a:srgbClr val="B8474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8809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Dynamic Host Configuration Protocol - DHCP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IN" dirty="0"/>
              <a:t>DHCP is a protocol for </a:t>
            </a:r>
            <a:r>
              <a:rPr lang="en-IN" dirty="0">
                <a:solidFill>
                  <a:srgbClr val="C00000"/>
                </a:solidFill>
              </a:rPr>
              <a:t>assigning dynamic IP addresses</a:t>
            </a:r>
            <a:r>
              <a:rPr lang="en-IN" dirty="0"/>
              <a:t> to devices on a network. </a:t>
            </a:r>
            <a:endParaRPr lang="en-GB" dirty="0"/>
          </a:p>
          <a:p>
            <a:endParaRPr lang="en-US" dirty="0"/>
          </a:p>
        </p:txBody>
      </p:sp>
      <p:sp>
        <p:nvSpPr>
          <p:cNvPr id="250" name="Rectangle 3"/>
          <p:cNvSpPr>
            <a:spLocks noChangeArrowheads="1"/>
          </p:cNvSpPr>
          <p:nvPr/>
        </p:nvSpPr>
        <p:spPr bwMode="auto">
          <a:xfrm>
            <a:off x="3210984" y="6037264"/>
            <a:ext cx="6637867" cy="3190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51" name="Text Box 97"/>
          <p:cNvSpPr txBox="1">
            <a:spLocks noChangeArrowheads="1"/>
          </p:cNvSpPr>
          <p:nvPr/>
        </p:nvSpPr>
        <p:spPr bwMode="auto">
          <a:xfrm>
            <a:off x="1375833" y="2051050"/>
            <a:ext cx="13260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000000"/>
                </a:solidFill>
                <a:latin typeface="Arial" charset="0"/>
              </a:rPr>
              <a:t>223.1.1.0/24</a:t>
            </a:r>
          </a:p>
        </p:txBody>
      </p:sp>
      <p:sp>
        <p:nvSpPr>
          <p:cNvPr id="252" name="Text Box 98"/>
          <p:cNvSpPr txBox="1">
            <a:spLocks noChangeArrowheads="1"/>
          </p:cNvSpPr>
          <p:nvPr/>
        </p:nvSpPr>
        <p:spPr bwMode="auto">
          <a:xfrm>
            <a:off x="6013451" y="4546600"/>
            <a:ext cx="13260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000000"/>
                </a:solidFill>
                <a:latin typeface="Arial" charset="0"/>
              </a:rPr>
              <a:t>223.1.2.0/24</a:t>
            </a:r>
          </a:p>
        </p:txBody>
      </p:sp>
      <p:sp>
        <p:nvSpPr>
          <p:cNvPr id="253" name="Text Box 99"/>
          <p:cNvSpPr txBox="1">
            <a:spLocks noChangeArrowheads="1"/>
          </p:cNvSpPr>
          <p:nvPr/>
        </p:nvSpPr>
        <p:spPr bwMode="auto">
          <a:xfrm>
            <a:off x="3750733" y="6140450"/>
            <a:ext cx="13260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000000"/>
                </a:solidFill>
                <a:latin typeface="Arial" charset="0"/>
              </a:rPr>
              <a:t>223.1.3.0/24</a:t>
            </a:r>
          </a:p>
        </p:txBody>
      </p:sp>
      <p:sp>
        <p:nvSpPr>
          <p:cNvPr id="254" name="Rectangle 100"/>
          <p:cNvSpPr>
            <a:spLocks noChangeArrowheads="1"/>
          </p:cNvSpPr>
          <p:nvPr/>
        </p:nvSpPr>
        <p:spPr bwMode="auto">
          <a:xfrm>
            <a:off x="2434167" y="4381501"/>
            <a:ext cx="1130300" cy="180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55" name="Freeform 101"/>
          <p:cNvSpPr>
            <a:spLocks/>
          </p:cNvSpPr>
          <p:nvPr/>
        </p:nvSpPr>
        <p:spPr bwMode="auto">
          <a:xfrm>
            <a:off x="1651001" y="2320925"/>
            <a:ext cx="2588684" cy="2049462"/>
          </a:xfrm>
          <a:custGeom>
            <a:avLst/>
            <a:gdLst>
              <a:gd name="T0" fmla="*/ 2147483646 w 1223"/>
              <a:gd name="T1" fmla="*/ 2147483646 h 1291"/>
              <a:gd name="T2" fmla="*/ 2147483646 w 1223"/>
              <a:gd name="T3" fmla="*/ 2147483646 h 1291"/>
              <a:gd name="T4" fmla="*/ 2147483646 w 1223"/>
              <a:gd name="T5" fmla="*/ 2147483646 h 1291"/>
              <a:gd name="T6" fmla="*/ 2147483646 w 1223"/>
              <a:gd name="T7" fmla="*/ 2147483646 h 1291"/>
              <a:gd name="T8" fmla="*/ 2147483646 w 1223"/>
              <a:gd name="T9" fmla="*/ 2147483646 h 1291"/>
              <a:gd name="T10" fmla="*/ 2147483646 w 1223"/>
              <a:gd name="T11" fmla="*/ 2147483646 h 1291"/>
              <a:gd name="T12" fmla="*/ 2147483646 w 1223"/>
              <a:gd name="T13" fmla="*/ 2147483646 h 1291"/>
              <a:gd name="T14" fmla="*/ 2147483646 w 1223"/>
              <a:gd name="T15" fmla="*/ 2147483646 h 1291"/>
              <a:gd name="T16" fmla="*/ 2147483646 w 1223"/>
              <a:gd name="T17" fmla="*/ 2147483646 h 1291"/>
              <a:gd name="T18" fmla="*/ 2147483646 w 1223"/>
              <a:gd name="T19" fmla="*/ 2147483646 h 1291"/>
              <a:gd name="T20" fmla="*/ 2147483646 w 1223"/>
              <a:gd name="T21" fmla="*/ 2147483646 h 1291"/>
              <a:gd name="T22" fmla="*/ 2147483646 w 1223"/>
              <a:gd name="T23" fmla="*/ 2147483646 h 1291"/>
              <a:gd name="T24" fmla="*/ 2147483646 w 1223"/>
              <a:gd name="T25" fmla="*/ 2147483646 h 1291"/>
              <a:gd name="T26" fmla="*/ 2147483646 w 1223"/>
              <a:gd name="T27" fmla="*/ 2147483646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56" name="Freeform 102"/>
          <p:cNvSpPr>
            <a:spLocks/>
          </p:cNvSpPr>
          <p:nvPr/>
        </p:nvSpPr>
        <p:spPr bwMode="auto">
          <a:xfrm>
            <a:off x="5020734" y="2630488"/>
            <a:ext cx="2542117" cy="1958975"/>
          </a:xfrm>
          <a:custGeom>
            <a:avLst/>
            <a:gdLst>
              <a:gd name="T0" fmla="*/ 2147483646 w 1201"/>
              <a:gd name="T1" fmla="*/ 2147483646 h 1234"/>
              <a:gd name="T2" fmla="*/ 2147483646 w 1201"/>
              <a:gd name="T3" fmla="*/ 2147483646 h 1234"/>
              <a:gd name="T4" fmla="*/ 2147483646 w 1201"/>
              <a:gd name="T5" fmla="*/ 2147483646 h 1234"/>
              <a:gd name="T6" fmla="*/ 2147483646 w 1201"/>
              <a:gd name="T7" fmla="*/ 2147483646 h 1234"/>
              <a:gd name="T8" fmla="*/ 2147483646 w 1201"/>
              <a:gd name="T9" fmla="*/ 2147483646 h 1234"/>
              <a:gd name="T10" fmla="*/ 2147483646 w 1201"/>
              <a:gd name="T11" fmla="*/ 2147483646 h 1234"/>
              <a:gd name="T12" fmla="*/ 2147483646 w 1201"/>
              <a:gd name="T13" fmla="*/ 2147483646 h 1234"/>
              <a:gd name="T14" fmla="*/ 2147483646 w 1201"/>
              <a:gd name="T15" fmla="*/ 2147483646 h 1234"/>
              <a:gd name="T16" fmla="*/ 2147483646 w 1201"/>
              <a:gd name="T17" fmla="*/ 2147483646 h 1234"/>
              <a:gd name="T18" fmla="*/ 2147483646 w 1201"/>
              <a:gd name="T19" fmla="*/ 2147483646 h 1234"/>
              <a:gd name="T20" fmla="*/ 2147483646 w 1201"/>
              <a:gd name="T21" fmla="*/ 2147483646 h 1234"/>
              <a:gd name="T22" fmla="*/ 2147483646 w 1201"/>
              <a:gd name="T23" fmla="*/ 2147483646 h 1234"/>
              <a:gd name="T24" fmla="*/ 2147483646 w 1201"/>
              <a:gd name="T25" fmla="*/ 2147483646 h 1234"/>
              <a:gd name="T26" fmla="*/ 2147483646 w 1201"/>
              <a:gd name="T27" fmla="*/ 2147483646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57" name="Freeform 103"/>
          <p:cNvSpPr>
            <a:spLocks/>
          </p:cNvSpPr>
          <p:nvPr/>
        </p:nvSpPr>
        <p:spPr bwMode="auto">
          <a:xfrm>
            <a:off x="3251201" y="4064000"/>
            <a:ext cx="2722033" cy="1979612"/>
          </a:xfrm>
          <a:custGeom>
            <a:avLst/>
            <a:gdLst>
              <a:gd name="T0" fmla="*/ 2147483646 w 1286"/>
              <a:gd name="T1" fmla="*/ 2147483646 h 1247"/>
              <a:gd name="T2" fmla="*/ 2147483646 w 1286"/>
              <a:gd name="T3" fmla="*/ 2147483646 h 1247"/>
              <a:gd name="T4" fmla="*/ 2147483646 w 1286"/>
              <a:gd name="T5" fmla="*/ 2147483646 h 1247"/>
              <a:gd name="T6" fmla="*/ 2147483646 w 1286"/>
              <a:gd name="T7" fmla="*/ 2147483646 h 1247"/>
              <a:gd name="T8" fmla="*/ 2147483646 w 1286"/>
              <a:gd name="T9" fmla="*/ 2147483646 h 1247"/>
              <a:gd name="T10" fmla="*/ 2147483646 w 1286"/>
              <a:gd name="T11" fmla="*/ 2147483646 h 1247"/>
              <a:gd name="T12" fmla="*/ 2147483646 w 1286"/>
              <a:gd name="T13" fmla="*/ 2147483646 h 1247"/>
              <a:gd name="T14" fmla="*/ 2147483646 w 1286"/>
              <a:gd name="T15" fmla="*/ 2147483646 h 1247"/>
              <a:gd name="T16" fmla="*/ 2147483646 w 1286"/>
              <a:gd name="T17" fmla="*/ 2147483646 h 1247"/>
              <a:gd name="T18" fmla="*/ 2147483646 w 1286"/>
              <a:gd name="T19" fmla="*/ 2147483646 h 1247"/>
              <a:gd name="T20" fmla="*/ 2147483646 w 1286"/>
              <a:gd name="T21" fmla="*/ 2147483646 h 1247"/>
              <a:gd name="T22" fmla="*/ 2147483646 w 1286"/>
              <a:gd name="T23" fmla="*/ 2147483646 h 1247"/>
              <a:gd name="T24" fmla="*/ 2147483646 w 1286"/>
              <a:gd name="T25" fmla="*/ 2147483646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58" name="Line 104"/>
          <p:cNvSpPr>
            <a:spLocks noChangeShapeType="1"/>
          </p:cNvSpPr>
          <p:nvPr/>
        </p:nvSpPr>
        <p:spPr bwMode="auto">
          <a:xfrm>
            <a:off x="2383368" y="2843212"/>
            <a:ext cx="370417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59" name="Line 106"/>
          <p:cNvSpPr>
            <a:spLocks noChangeShapeType="1"/>
          </p:cNvSpPr>
          <p:nvPr/>
        </p:nvSpPr>
        <p:spPr bwMode="auto">
          <a:xfrm flipV="1">
            <a:off x="2448984" y="3563938"/>
            <a:ext cx="370416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0" name="Line 107"/>
          <p:cNvSpPr>
            <a:spLocks noChangeShapeType="1"/>
          </p:cNvSpPr>
          <p:nvPr/>
        </p:nvSpPr>
        <p:spPr bwMode="auto">
          <a:xfrm>
            <a:off x="2396067" y="4114801"/>
            <a:ext cx="36406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1" name="Line 108"/>
          <p:cNvSpPr>
            <a:spLocks noChangeShapeType="1"/>
          </p:cNvSpPr>
          <p:nvPr/>
        </p:nvSpPr>
        <p:spPr bwMode="auto">
          <a:xfrm flipV="1">
            <a:off x="3520018" y="3692526"/>
            <a:ext cx="7493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2" name="Text Box 109"/>
          <p:cNvSpPr txBox="1">
            <a:spLocks noChangeArrowheads="1"/>
          </p:cNvSpPr>
          <p:nvPr/>
        </p:nvSpPr>
        <p:spPr bwMode="auto">
          <a:xfrm>
            <a:off x="2446867" y="2517776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223.1.1.1</a:t>
            </a:r>
            <a:endParaRPr lang="en-US" altLang="en-US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263" name="Text Box 111"/>
          <p:cNvSpPr txBox="1">
            <a:spLocks noChangeArrowheads="1"/>
          </p:cNvSpPr>
          <p:nvPr/>
        </p:nvSpPr>
        <p:spPr bwMode="auto">
          <a:xfrm>
            <a:off x="2294467" y="4143376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223.1.1.3</a:t>
            </a:r>
            <a:endParaRPr lang="en-US" altLang="en-US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264" name="Text Box 112"/>
          <p:cNvSpPr txBox="1">
            <a:spLocks noChangeArrowheads="1"/>
          </p:cNvSpPr>
          <p:nvPr/>
        </p:nvSpPr>
        <p:spPr bwMode="auto">
          <a:xfrm>
            <a:off x="3289300" y="3382963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223.1.1.4</a:t>
            </a:r>
            <a:endParaRPr lang="en-US" altLang="en-US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265" name="Line 113"/>
          <p:cNvSpPr>
            <a:spLocks noChangeShapeType="1"/>
          </p:cNvSpPr>
          <p:nvPr/>
        </p:nvSpPr>
        <p:spPr bwMode="auto">
          <a:xfrm flipV="1">
            <a:off x="4953000" y="3694112"/>
            <a:ext cx="7112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6" name="Text Box 114"/>
          <p:cNvSpPr txBox="1">
            <a:spLocks noChangeArrowheads="1"/>
          </p:cNvSpPr>
          <p:nvPr/>
        </p:nvSpPr>
        <p:spPr bwMode="auto">
          <a:xfrm>
            <a:off x="4783667" y="3384551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223.1.2.9</a:t>
            </a:r>
            <a:endParaRPr lang="en-US" altLang="en-US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267" name="Line 116"/>
          <p:cNvSpPr>
            <a:spLocks noChangeShapeType="1"/>
          </p:cNvSpPr>
          <p:nvPr/>
        </p:nvSpPr>
        <p:spPr bwMode="auto">
          <a:xfrm>
            <a:off x="6542617" y="3005137"/>
            <a:ext cx="313267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8" name="Line 117"/>
          <p:cNvSpPr>
            <a:spLocks noChangeShapeType="1"/>
          </p:cNvSpPr>
          <p:nvPr/>
        </p:nvSpPr>
        <p:spPr bwMode="auto">
          <a:xfrm>
            <a:off x="6614584" y="4281487"/>
            <a:ext cx="313267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9" name="Line 120"/>
          <p:cNvSpPr>
            <a:spLocks noChangeShapeType="1"/>
          </p:cNvSpPr>
          <p:nvPr/>
        </p:nvSpPr>
        <p:spPr bwMode="auto">
          <a:xfrm flipH="1">
            <a:off x="4631268" y="4033838"/>
            <a:ext cx="4233" cy="708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70" name="Line 122"/>
          <p:cNvSpPr>
            <a:spLocks noChangeShapeType="1"/>
          </p:cNvSpPr>
          <p:nvPr/>
        </p:nvSpPr>
        <p:spPr bwMode="auto">
          <a:xfrm flipH="1" flipV="1">
            <a:off x="3865034" y="5378450"/>
            <a:ext cx="4233" cy="241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71" name="Line 123"/>
          <p:cNvSpPr>
            <a:spLocks noChangeShapeType="1"/>
          </p:cNvSpPr>
          <p:nvPr/>
        </p:nvSpPr>
        <p:spPr bwMode="auto">
          <a:xfrm flipH="1" flipV="1">
            <a:off x="5386918" y="5311775"/>
            <a:ext cx="4233" cy="241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72" name="Text Box 124"/>
          <p:cNvSpPr txBox="1">
            <a:spLocks noChangeArrowheads="1"/>
          </p:cNvSpPr>
          <p:nvPr/>
        </p:nvSpPr>
        <p:spPr bwMode="auto">
          <a:xfrm>
            <a:off x="5348817" y="5189538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223.1.3.2</a:t>
            </a:r>
            <a:endParaRPr lang="en-US" altLang="en-US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273" name="Text Box 127"/>
          <p:cNvSpPr txBox="1">
            <a:spLocks noChangeArrowheads="1"/>
          </p:cNvSpPr>
          <p:nvPr/>
        </p:nvSpPr>
        <p:spPr bwMode="auto">
          <a:xfrm>
            <a:off x="2484967" y="5200651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223.1.3.1</a:t>
            </a:r>
            <a:endParaRPr lang="en-US" altLang="en-US" sz="1400">
              <a:solidFill>
                <a:srgbClr val="000000"/>
              </a:solidFill>
              <a:latin typeface="Comic Sans MS" charset="0"/>
            </a:endParaRPr>
          </a:p>
        </p:txBody>
      </p:sp>
      <p:grpSp>
        <p:nvGrpSpPr>
          <p:cNvPr id="274" name="Group 129"/>
          <p:cNvGrpSpPr>
            <a:grpSpLocks/>
          </p:cNvGrpSpPr>
          <p:nvPr/>
        </p:nvGrpSpPr>
        <p:grpSpPr bwMode="auto">
          <a:xfrm>
            <a:off x="1644651" y="2544762"/>
            <a:ext cx="855133" cy="558800"/>
            <a:chOff x="-44" y="1473"/>
            <a:chExt cx="981" cy="1105"/>
          </a:xfrm>
        </p:grpSpPr>
        <p:pic>
          <p:nvPicPr>
            <p:cNvPr id="275" name="Picture 13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" name="Freeform 13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77" name="Group 132"/>
          <p:cNvGrpSpPr>
            <a:grpSpLocks/>
          </p:cNvGrpSpPr>
          <p:nvPr/>
        </p:nvGrpSpPr>
        <p:grpSpPr bwMode="auto">
          <a:xfrm>
            <a:off x="1638300" y="3154362"/>
            <a:ext cx="855133" cy="558800"/>
            <a:chOff x="-44" y="1473"/>
            <a:chExt cx="981" cy="1105"/>
          </a:xfrm>
        </p:grpSpPr>
        <p:pic>
          <p:nvPicPr>
            <p:cNvPr id="278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9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80" name="Group 135"/>
          <p:cNvGrpSpPr>
            <a:grpSpLocks/>
          </p:cNvGrpSpPr>
          <p:nvPr/>
        </p:nvGrpSpPr>
        <p:grpSpPr bwMode="auto">
          <a:xfrm>
            <a:off x="1676400" y="3763962"/>
            <a:ext cx="855133" cy="558800"/>
            <a:chOff x="-44" y="1473"/>
            <a:chExt cx="981" cy="1105"/>
          </a:xfrm>
        </p:grpSpPr>
        <p:pic>
          <p:nvPicPr>
            <p:cNvPr id="281" name="Picture 136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2" name="Freeform 13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83" name="Group 138"/>
          <p:cNvGrpSpPr>
            <a:grpSpLocks/>
          </p:cNvGrpSpPr>
          <p:nvPr/>
        </p:nvGrpSpPr>
        <p:grpSpPr bwMode="auto">
          <a:xfrm flipH="1">
            <a:off x="6620934" y="2713037"/>
            <a:ext cx="855133" cy="558800"/>
            <a:chOff x="-44" y="1473"/>
            <a:chExt cx="981" cy="1105"/>
          </a:xfrm>
        </p:grpSpPr>
        <p:pic>
          <p:nvPicPr>
            <p:cNvPr id="284" name="Picture 13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5" name="Freeform 14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86" name="Group 141"/>
          <p:cNvGrpSpPr>
            <a:grpSpLocks/>
          </p:cNvGrpSpPr>
          <p:nvPr/>
        </p:nvGrpSpPr>
        <p:grpSpPr bwMode="auto">
          <a:xfrm flipH="1">
            <a:off x="6720418" y="3992562"/>
            <a:ext cx="855133" cy="558800"/>
            <a:chOff x="-44" y="1473"/>
            <a:chExt cx="981" cy="1105"/>
          </a:xfrm>
        </p:grpSpPr>
        <p:pic>
          <p:nvPicPr>
            <p:cNvPr id="287" name="Picture 142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8" name="Freeform 14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89" name="Group 144"/>
          <p:cNvGrpSpPr>
            <a:grpSpLocks/>
          </p:cNvGrpSpPr>
          <p:nvPr/>
        </p:nvGrpSpPr>
        <p:grpSpPr bwMode="auto">
          <a:xfrm flipH="1">
            <a:off x="5109634" y="5516562"/>
            <a:ext cx="855133" cy="558800"/>
            <a:chOff x="-44" y="1473"/>
            <a:chExt cx="981" cy="1105"/>
          </a:xfrm>
        </p:grpSpPr>
        <p:pic>
          <p:nvPicPr>
            <p:cNvPr id="290" name="Picture 145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1" name="Freeform 1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92" name="Group 147"/>
          <p:cNvGrpSpPr>
            <a:grpSpLocks/>
          </p:cNvGrpSpPr>
          <p:nvPr/>
        </p:nvGrpSpPr>
        <p:grpSpPr bwMode="auto">
          <a:xfrm flipH="1">
            <a:off x="3558118" y="5557837"/>
            <a:ext cx="855133" cy="558800"/>
            <a:chOff x="-44" y="1473"/>
            <a:chExt cx="981" cy="1105"/>
          </a:xfrm>
        </p:grpSpPr>
        <p:pic>
          <p:nvPicPr>
            <p:cNvPr id="293" name="Picture 14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4" name="Freeform 14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95" name="Group 150"/>
          <p:cNvGrpSpPr>
            <a:grpSpLocks/>
          </p:cNvGrpSpPr>
          <p:nvPr/>
        </p:nvGrpSpPr>
        <p:grpSpPr bwMode="auto">
          <a:xfrm>
            <a:off x="4129618" y="3651250"/>
            <a:ext cx="931333" cy="355600"/>
            <a:chOff x="4396" y="1245"/>
            <a:chExt cx="672" cy="248"/>
          </a:xfrm>
        </p:grpSpPr>
        <p:sp>
          <p:nvSpPr>
            <p:cNvPr id="29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9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9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>
                <a:solidFill>
                  <a:srgbClr val="000000"/>
                </a:solidFill>
                <a:latin typeface="Times New Roman" charset="0"/>
              </a:endParaRPr>
            </a:p>
          </p:txBody>
        </p:sp>
        <p:grpSp>
          <p:nvGrpSpPr>
            <p:cNvPr id="299" name="Group 15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02" name="Freeform 1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03" name="Freeform 1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300" name="Line 15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01" name="Line 15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04" name="Rectangle 162"/>
          <p:cNvSpPr>
            <a:spLocks noChangeArrowheads="1"/>
          </p:cNvSpPr>
          <p:nvPr/>
        </p:nvSpPr>
        <p:spPr bwMode="auto">
          <a:xfrm>
            <a:off x="2601385" y="3267075"/>
            <a:ext cx="385233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5" name="Text Box 110"/>
          <p:cNvSpPr txBox="1">
            <a:spLocks noChangeArrowheads="1"/>
          </p:cNvSpPr>
          <p:nvPr/>
        </p:nvSpPr>
        <p:spPr bwMode="auto">
          <a:xfrm>
            <a:off x="2381251" y="3173413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223.1.1.2</a:t>
            </a:r>
            <a:endParaRPr lang="en-US" altLang="en-US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06" name="Rectangle 165"/>
          <p:cNvSpPr>
            <a:spLocks noChangeArrowheads="1"/>
          </p:cNvSpPr>
          <p:nvPr/>
        </p:nvSpPr>
        <p:spPr bwMode="auto">
          <a:xfrm>
            <a:off x="6256867" y="3976688"/>
            <a:ext cx="385233" cy="2333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7" name="Rectangle 166"/>
          <p:cNvSpPr>
            <a:spLocks noChangeArrowheads="1"/>
          </p:cNvSpPr>
          <p:nvPr/>
        </p:nvSpPr>
        <p:spPr bwMode="auto">
          <a:xfrm>
            <a:off x="4453468" y="4162425"/>
            <a:ext cx="385233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08" name="Text Box 128"/>
          <p:cNvSpPr txBox="1">
            <a:spLocks noChangeArrowheads="1"/>
          </p:cNvSpPr>
          <p:nvPr/>
        </p:nvSpPr>
        <p:spPr bwMode="auto">
          <a:xfrm>
            <a:off x="3951818" y="4124326"/>
            <a:ext cx="10294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223.1.3.27</a:t>
            </a:r>
            <a:endParaRPr lang="en-US" altLang="en-US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09" name="Text Box 118"/>
          <p:cNvSpPr txBox="1">
            <a:spLocks noChangeArrowheads="1"/>
          </p:cNvSpPr>
          <p:nvPr/>
        </p:nvSpPr>
        <p:spPr bwMode="auto">
          <a:xfrm>
            <a:off x="5416551" y="3990976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223.1.2.2</a:t>
            </a:r>
            <a:endParaRPr lang="en-US" altLang="en-US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10" name="Text Box 119"/>
          <p:cNvSpPr txBox="1">
            <a:spLocks noChangeArrowheads="1"/>
          </p:cNvSpPr>
          <p:nvPr/>
        </p:nvSpPr>
        <p:spPr bwMode="auto">
          <a:xfrm>
            <a:off x="6523567" y="2474913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223.1.2.1</a:t>
            </a:r>
            <a:endParaRPr lang="en-US" altLang="en-US" sz="14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311" name="Text Box 168"/>
          <p:cNvSpPr txBox="1">
            <a:spLocks noChangeArrowheads="1"/>
          </p:cNvSpPr>
          <p:nvPr/>
        </p:nvSpPr>
        <p:spPr bwMode="auto">
          <a:xfrm>
            <a:off x="4836584" y="1908175"/>
            <a:ext cx="91403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i="1">
                <a:solidFill>
                  <a:srgbClr val="CC0000"/>
                </a:solidFill>
                <a:latin typeface="Arial" charset="0"/>
              </a:rPr>
              <a:t>DHCP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i="1">
                <a:solidFill>
                  <a:srgbClr val="CC0000"/>
                </a:solidFill>
                <a:latin typeface="Arial" charset="0"/>
              </a:rPr>
              <a:t>server</a:t>
            </a:r>
          </a:p>
        </p:txBody>
      </p:sp>
      <p:sp>
        <p:nvSpPr>
          <p:cNvPr id="312" name="Text Box 170"/>
          <p:cNvSpPr txBox="1">
            <a:spLocks noChangeArrowheads="1"/>
          </p:cNvSpPr>
          <p:nvPr/>
        </p:nvSpPr>
        <p:spPr bwMode="auto">
          <a:xfrm>
            <a:off x="9233376" y="3183989"/>
            <a:ext cx="183736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Arial" charset="0"/>
              </a:rPr>
              <a:t>arriving </a:t>
            </a:r>
            <a:r>
              <a:rPr lang="en-US" altLang="en-US" sz="2000" i="1" dirty="0">
                <a:solidFill>
                  <a:srgbClr val="CC0000"/>
                </a:solidFill>
                <a:latin typeface="Arial" charset="0"/>
              </a:rPr>
              <a:t>DHCP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i="1" dirty="0">
                <a:solidFill>
                  <a:srgbClr val="CC0000"/>
                </a:solidFill>
                <a:latin typeface="Arial" charset="0"/>
              </a:rPr>
              <a:t>client</a:t>
            </a:r>
            <a:r>
              <a:rPr lang="en-US" altLang="en-US" sz="2000" i="1" dirty="0">
                <a:solidFill>
                  <a:srgbClr val="000000"/>
                </a:solidFill>
                <a:latin typeface="Arial" charset="0"/>
              </a:rPr>
              <a:t> needs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Arial" charset="0"/>
              </a:rPr>
              <a:t>address in this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Arial" charset="0"/>
              </a:rPr>
              <a:t>network</a:t>
            </a:r>
          </a:p>
        </p:txBody>
      </p:sp>
      <p:grpSp>
        <p:nvGrpSpPr>
          <p:cNvPr id="313" name="Group 195"/>
          <p:cNvGrpSpPr>
            <a:grpSpLocks/>
          </p:cNvGrpSpPr>
          <p:nvPr/>
        </p:nvGrpSpPr>
        <p:grpSpPr bwMode="auto">
          <a:xfrm>
            <a:off x="5380567" y="2543176"/>
            <a:ext cx="535517" cy="681037"/>
            <a:chOff x="4140" y="429"/>
            <a:chExt cx="1425" cy="2396"/>
          </a:xfrm>
        </p:grpSpPr>
        <p:sp>
          <p:nvSpPr>
            <p:cNvPr id="314" name="Freeform 19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15" name="Rectangle 197"/>
            <p:cNvSpPr>
              <a:spLocks noChangeArrowheads="1"/>
            </p:cNvSpPr>
            <p:nvPr/>
          </p:nvSpPr>
          <p:spPr bwMode="auto">
            <a:xfrm>
              <a:off x="4208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16" name="Freeform 19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17" name="Freeform 19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18" name="Rectangle 200"/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319" name="Group 20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4" name="AutoShape 202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45" name="AutoShape 203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320" name="Rectangle 204"/>
            <p:cNvSpPr>
              <a:spLocks noChangeArrowheads="1"/>
            </p:cNvSpPr>
            <p:nvPr/>
          </p:nvSpPr>
          <p:spPr bwMode="auto">
            <a:xfrm>
              <a:off x="4224" y="1021"/>
              <a:ext cx="597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321" name="Group 20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2" name="AutoShape 20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43" name="AutoShape 20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322" name="Rectangle 208"/>
            <p:cNvSpPr>
              <a:spLocks noChangeArrowheads="1"/>
            </p:cNvSpPr>
            <p:nvPr/>
          </p:nvSpPr>
          <p:spPr bwMode="auto">
            <a:xfrm>
              <a:off x="4219" y="1356"/>
              <a:ext cx="591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23" name="Rectangle 209"/>
            <p:cNvSpPr>
              <a:spLocks noChangeArrowheads="1"/>
            </p:cNvSpPr>
            <p:nvPr/>
          </p:nvSpPr>
          <p:spPr bwMode="auto">
            <a:xfrm>
              <a:off x="4230" y="1658"/>
              <a:ext cx="591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324" name="Group 21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0" name="AutoShape 211"/>
              <p:cNvSpPr>
                <a:spLocks noChangeArrowheads="1"/>
              </p:cNvSpPr>
              <p:nvPr/>
            </p:nvSpPr>
            <p:spPr bwMode="auto">
              <a:xfrm>
                <a:off x="617" y="2576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41" name="AutoShape 212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325" name="Freeform 21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326" name="Group 21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38" name="AutoShape 215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3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39" name="AutoShape 216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327" name="Rectangle 217"/>
            <p:cNvSpPr>
              <a:spLocks noChangeArrowheads="1"/>
            </p:cNvSpPr>
            <p:nvPr/>
          </p:nvSpPr>
          <p:spPr bwMode="auto">
            <a:xfrm>
              <a:off x="5250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28" name="Freeform 21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29" name="Freeform 21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30" name="Oval 220"/>
            <p:cNvSpPr>
              <a:spLocks noChangeArrowheads="1"/>
            </p:cNvSpPr>
            <p:nvPr/>
          </p:nvSpPr>
          <p:spPr bwMode="auto">
            <a:xfrm>
              <a:off x="5514" y="2613"/>
              <a:ext cx="51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31" name="Freeform 22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32" name="AutoShape 222"/>
            <p:cNvSpPr>
              <a:spLocks noChangeArrowheads="1"/>
            </p:cNvSpPr>
            <p:nvPr/>
          </p:nvSpPr>
          <p:spPr bwMode="auto">
            <a:xfrm>
              <a:off x="4140" y="2680"/>
              <a:ext cx="1200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33" name="AutoShape 223"/>
            <p:cNvSpPr>
              <a:spLocks noChangeArrowheads="1"/>
            </p:cNvSpPr>
            <p:nvPr/>
          </p:nvSpPr>
          <p:spPr bwMode="auto">
            <a:xfrm>
              <a:off x="4208" y="2713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34" name="Oval 224"/>
            <p:cNvSpPr>
              <a:spLocks noChangeArrowheads="1"/>
            </p:cNvSpPr>
            <p:nvPr/>
          </p:nvSpPr>
          <p:spPr bwMode="auto">
            <a:xfrm>
              <a:off x="4309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35" name="Oval 225"/>
            <p:cNvSpPr>
              <a:spLocks noChangeArrowheads="1"/>
            </p:cNvSpPr>
            <p:nvPr/>
          </p:nvSpPr>
          <p:spPr bwMode="auto">
            <a:xfrm>
              <a:off x="4484" y="2384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36" name="Oval 226"/>
            <p:cNvSpPr>
              <a:spLocks noChangeArrowheads="1"/>
            </p:cNvSpPr>
            <p:nvPr/>
          </p:nvSpPr>
          <p:spPr bwMode="auto">
            <a:xfrm>
              <a:off x="4664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37" name="Rectangle 227"/>
            <p:cNvSpPr>
              <a:spLocks noChangeArrowheads="1"/>
            </p:cNvSpPr>
            <p:nvPr/>
          </p:nvSpPr>
          <p:spPr bwMode="auto">
            <a:xfrm>
              <a:off x="5064" y="1836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346" name="Group 231"/>
          <p:cNvGrpSpPr>
            <a:grpSpLocks/>
          </p:cNvGrpSpPr>
          <p:nvPr/>
        </p:nvGrpSpPr>
        <p:grpSpPr bwMode="auto">
          <a:xfrm>
            <a:off x="7531101" y="3289301"/>
            <a:ext cx="1468967" cy="549275"/>
            <a:chOff x="3428" y="1798"/>
            <a:chExt cx="694" cy="346"/>
          </a:xfrm>
        </p:grpSpPr>
        <p:grpSp>
          <p:nvGrpSpPr>
            <p:cNvPr id="347" name="Group 229"/>
            <p:cNvGrpSpPr>
              <a:grpSpLocks/>
            </p:cNvGrpSpPr>
            <p:nvPr/>
          </p:nvGrpSpPr>
          <p:grpSpPr bwMode="auto">
            <a:xfrm>
              <a:off x="3628" y="1798"/>
              <a:ext cx="494" cy="346"/>
              <a:chOff x="4420" y="878"/>
              <a:chExt cx="614" cy="458"/>
            </a:xfrm>
          </p:grpSpPr>
          <p:pic>
            <p:nvPicPr>
              <p:cNvPr id="349" name="Picture 173" descr="laptop_keyboard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4420" y="1108"/>
                <a:ext cx="52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0" name="Freeform 174"/>
              <p:cNvSpPr>
                <a:spLocks/>
              </p:cNvSpPr>
              <p:nvPr/>
            </p:nvSpPr>
            <p:spPr bwMode="auto">
              <a:xfrm>
                <a:off x="4595" y="888"/>
                <a:ext cx="424" cy="297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pic>
            <p:nvPicPr>
              <p:cNvPr id="351" name="Picture 175" descr="screen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6" y="895"/>
                <a:ext cx="38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2" name="Freeform 176"/>
              <p:cNvSpPr>
                <a:spLocks/>
              </p:cNvSpPr>
              <p:nvPr/>
            </p:nvSpPr>
            <p:spPr bwMode="auto">
              <a:xfrm>
                <a:off x="4672" y="879"/>
                <a:ext cx="359" cy="5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53" name="Freeform 177"/>
              <p:cNvSpPr>
                <a:spLocks/>
              </p:cNvSpPr>
              <p:nvPr/>
            </p:nvSpPr>
            <p:spPr bwMode="auto">
              <a:xfrm>
                <a:off x="4591" y="878"/>
                <a:ext cx="100" cy="230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54" name="Freeform 178"/>
              <p:cNvSpPr>
                <a:spLocks/>
              </p:cNvSpPr>
              <p:nvPr/>
            </p:nvSpPr>
            <p:spPr bwMode="auto">
              <a:xfrm>
                <a:off x="4921" y="920"/>
                <a:ext cx="108" cy="265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55" name="Freeform 179"/>
              <p:cNvSpPr>
                <a:spLocks/>
              </p:cNvSpPr>
              <p:nvPr/>
            </p:nvSpPr>
            <p:spPr bwMode="auto">
              <a:xfrm>
                <a:off x="4590" y="1097"/>
                <a:ext cx="394" cy="89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56" name="Freeform 180"/>
              <p:cNvSpPr>
                <a:spLocks/>
              </p:cNvSpPr>
              <p:nvPr/>
            </p:nvSpPr>
            <p:spPr bwMode="auto">
              <a:xfrm>
                <a:off x="4933" y="922"/>
                <a:ext cx="101" cy="266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57" name="Freeform 181"/>
              <p:cNvSpPr>
                <a:spLocks/>
              </p:cNvSpPr>
              <p:nvPr/>
            </p:nvSpPr>
            <p:spPr bwMode="auto">
              <a:xfrm>
                <a:off x="4590" y="1109"/>
                <a:ext cx="351" cy="88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358" name="Group 182"/>
              <p:cNvGrpSpPr>
                <a:grpSpLocks/>
              </p:cNvGrpSpPr>
              <p:nvPr/>
            </p:nvGrpSpPr>
            <p:grpSpPr bwMode="auto">
              <a:xfrm>
                <a:off x="4584" y="1203"/>
                <a:ext cx="119" cy="53"/>
                <a:chOff x="1740" y="2642"/>
                <a:chExt cx="752" cy="327"/>
              </a:xfrm>
            </p:grpSpPr>
            <p:sp>
              <p:nvSpPr>
                <p:cNvPr id="365" name="Freeform 1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66" name="Freeform 1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67" name="Freeform 1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68" name="Freeform 1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69" name="Freeform 1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00CC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70" name="Freeform 1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sp>
            <p:nvSpPr>
              <p:cNvPr id="359" name="Freeform 189"/>
              <p:cNvSpPr>
                <a:spLocks/>
              </p:cNvSpPr>
              <p:nvPr/>
            </p:nvSpPr>
            <p:spPr bwMode="auto">
              <a:xfrm>
                <a:off x="4788" y="1211"/>
                <a:ext cx="144" cy="116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60" name="Freeform 190"/>
              <p:cNvSpPr>
                <a:spLocks/>
              </p:cNvSpPr>
              <p:nvPr/>
            </p:nvSpPr>
            <p:spPr bwMode="auto">
              <a:xfrm>
                <a:off x="4420" y="1220"/>
                <a:ext cx="369" cy="10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61" name="Freeform 191"/>
              <p:cNvSpPr>
                <a:spLocks/>
              </p:cNvSpPr>
              <p:nvPr/>
            </p:nvSpPr>
            <p:spPr bwMode="auto">
              <a:xfrm>
                <a:off x="4420" y="1201"/>
                <a:ext cx="4" cy="21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62" name="Freeform 192"/>
              <p:cNvSpPr>
                <a:spLocks/>
              </p:cNvSpPr>
              <p:nvPr/>
            </p:nvSpPr>
            <p:spPr bwMode="auto">
              <a:xfrm>
                <a:off x="4421" y="1114"/>
                <a:ext cx="171" cy="88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63" name="Freeform 193"/>
              <p:cNvSpPr>
                <a:spLocks/>
              </p:cNvSpPr>
              <p:nvPr/>
            </p:nvSpPr>
            <p:spPr bwMode="auto">
              <a:xfrm>
                <a:off x="4432" y="1205"/>
                <a:ext cx="350" cy="102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64" name="Freeform 194"/>
              <p:cNvSpPr>
                <a:spLocks/>
              </p:cNvSpPr>
              <p:nvPr/>
            </p:nvSpPr>
            <p:spPr bwMode="auto">
              <a:xfrm flipV="1">
                <a:off x="4782" y="1198"/>
                <a:ext cx="142" cy="10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348" name="Line 230"/>
            <p:cNvSpPr>
              <a:spLocks noChangeShapeType="1"/>
            </p:cNvSpPr>
            <p:nvPr/>
          </p:nvSpPr>
          <p:spPr bwMode="auto">
            <a:xfrm flipH="1">
              <a:off x="3428" y="2002"/>
              <a:ext cx="2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71" name="AutoShape 232"/>
          <p:cNvSpPr>
            <a:spLocks noChangeArrowheads="1"/>
          </p:cNvSpPr>
          <p:nvPr/>
        </p:nvSpPr>
        <p:spPr bwMode="auto">
          <a:xfrm>
            <a:off x="7888818" y="3846512"/>
            <a:ext cx="1301749" cy="374650"/>
          </a:xfrm>
          <a:prstGeom prst="leftArrow">
            <a:avLst>
              <a:gd name="adj1" fmla="val 50000"/>
              <a:gd name="adj2" fmla="val 65148"/>
            </a:avLst>
          </a:prstGeom>
          <a:gradFill rotWithShape="1">
            <a:gsLst>
              <a:gs pos="0">
                <a:srgbClr val="CC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372" name="Line 233"/>
          <p:cNvSpPr>
            <a:spLocks noChangeShapeType="1"/>
          </p:cNvSpPr>
          <p:nvPr/>
        </p:nvSpPr>
        <p:spPr bwMode="auto">
          <a:xfrm flipH="1">
            <a:off x="5907618" y="3101975"/>
            <a:ext cx="419100" cy="4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99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/>
      <p:bldP spid="252" grpId="0"/>
      <p:bldP spid="253" grpId="0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/>
      <p:bldP spid="263" grpId="0"/>
      <p:bldP spid="264" grpId="0"/>
      <p:bldP spid="265" grpId="0" animBg="1"/>
      <p:bldP spid="266" grpId="0"/>
      <p:bldP spid="267" grpId="0" animBg="1"/>
      <p:bldP spid="268" grpId="0" animBg="1"/>
      <p:bldP spid="269" grpId="0" animBg="1"/>
      <p:bldP spid="270" grpId="0" animBg="1"/>
      <p:bldP spid="271" grpId="0" animBg="1"/>
      <p:bldP spid="272" grpId="0"/>
      <p:bldP spid="273" grpId="0"/>
      <p:bldP spid="304" grpId="0" animBg="1"/>
      <p:bldP spid="305" grpId="0"/>
      <p:bldP spid="306" grpId="0" animBg="1"/>
      <p:bldP spid="307" grpId="0" animBg="1"/>
      <p:bldP spid="308" grpId="0"/>
      <p:bldP spid="309" grpId="0"/>
      <p:bldP spid="310" grpId="0"/>
      <p:bldP spid="311" grpId="0"/>
      <p:bldP spid="312" grpId="0"/>
      <p:bldP spid="371" grpId="0" animBg="1"/>
      <p:bldP spid="37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With dynamic addressing, a device can have a </a:t>
            </a:r>
            <a:r>
              <a:rPr lang="en-IN" dirty="0">
                <a:solidFill>
                  <a:srgbClr val="C00000"/>
                </a:solidFill>
              </a:rPr>
              <a:t>different IP address </a:t>
            </a:r>
            <a:r>
              <a:rPr lang="en-IN" dirty="0"/>
              <a:t>every time it connects to the network. </a:t>
            </a:r>
            <a:endParaRPr lang="en-GB" dirty="0"/>
          </a:p>
          <a:p>
            <a:pPr lvl="0"/>
            <a:r>
              <a:rPr lang="en-IN" dirty="0"/>
              <a:t>In some systems, the device's IP address can even change while it is still connected. </a:t>
            </a:r>
          </a:p>
          <a:p>
            <a:pPr lvl="0"/>
            <a:r>
              <a:rPr lang="en-IN" dirty="0"/>
              <a:t>It allows reuse of addresses (only hold address while connected “on”). </a:t>
            </a:r>
          </a:p>
          <a:p>
            <a:pPr lvl="0"/>
            <a:r>
              <a:rPr lang="en-IN" dirty="0"/>
              <a:t>It also support mobile users who want to join network.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6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Client Server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8781-2FA3-5426-E0CE-05C4C2472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2" name="Text Box 7"/>
          <p:cNvSpPr txBox="1">
            <a:spLocks noChangeArrowheads="1"/>
          </p:cNvSpPr>
          <p:nvPr/>
        </p:nvSpPr>
        <p:spPr bwMode="auto">
          <a:xfrm>
            <a:off x="1556079" y="1154112"/>
            <a:ext cx="23594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32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charset="0"/>
              </a:rPr>
              <a:t>DHCP server: 223.1.2.5</a:t>
            </a:r>
          </a:p>
        </p:txBody>
      </p:sp>
      <p:sp>
        <p:nvSpPr>
          <p:cNvPr id="183" name="Text Box 8"/>
          <p:cNvSpPr txBox="1">
            <a:spLocks noChangeArrowheads="1"/>
          </p:cNvSpPr>
          <p:nvPr/>
        </p:nvSpPr>
        <p:spPr bwMode="auto">
          <a:xfrm>
            <a:off x="8187730" y="1195387"/>
            <a:ext cx="856324" cy="510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32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charset="0"/>
              </a:rPr>
              <a:t>arriving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charset="0"/>
              </a:rPr>
              <a:t> client</a:t>
            </a:r>
          </a:p>
        </p:txBody>
      </p:sp>
      <p:sp>
        <p:nvSpPr>
          <p:cNvPr id="184" name="Line 10"/>
          <p:cNvSpPr>
            <a:spLocks noChangeShapeType="1"/>
          </p:cNvSpPr>
          <p:nvPr/>
        </p:nvSpPr>
        <p:spPr bwMode="auto">
          <a:xfrm flipH="1">
            <a:off x="2421468" y="2047875"/>
            <a:ext cx="14817" cy="402748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85" name="Line 11"/>
          <p:cNvSpPr>
            <a:spLocks noChangeShapeType="1"/>
          </p:cNvSpPr>
          <p:nvPr/>
        </p:nvSpPr>
        <p:spPr bwMode="auto">
          <a:xfrm flipH="1">
            <a:off x="8456084" y="2124075"/>
            <a:ext cx="14816" cy="41402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grpSp>
        <p:nvGrpSpPr>
          <p:cNvPr id="186" name="Group 185"/>
          <p:cNvGrpSpPr>
            <a:grpSpLocks/>
          </p:cNvGrpSpPr>
          <p:nvPr/>
        </p:nvGrpSpPr>
        <p:grpSpPr bwMode="auto">
          <a:xfrm>
            <a:off x="2480733" y="1227138"/>
            <a:ext cx="5861051" cy="1401763"/>
            <a:chOff x="1860550" y="1343025"/>
            <a:chExt cx="4395788" cy="1401763"/>
          </a:xfrm>
        </p:grpSpPr>
        <p:sp>
          <p:nvSpPr>
            <p:cNvPr id="187" name="Line 9"/>
            <p:cNvSpPr>
              <a:spLocks noChangeShapeType="1"/>
            </p:cNvSpPr>
            <p:nvPr/>
          </p:nvSpPr>
          <p:spPr bwMode="auto">
            <a:xfrm flipH="1">
              <a:off x="1860550" y="2208213"/>
              <a:ext cx="4395788" cy="5365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88" name="Group 23"/>
            <p:cNvGrpSpPr>
              <a:grpSpLocks/>
            </p:cNvGrpSpPr>
            <p:nvPr/>
          </p:nvGrpSpPr>
          <p:grpSpPr bwMode="auto"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189" name="Text Box 24"/>
              <p:cNvSpPr txBox="1">
                <a:spLocks noChangeArrowheads="1"/>
              </p:cNvSpPr>
              <p:nvPr/>
            </p:nvSpPr>
            <p:spPr bwMode="auto"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32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  <a:latin typeface="Arial" charset="0"/>
                  </a:rPr>
                  <a:t>DHCP discover</a:t>
                </a:r>
                <a:endParaRPr lang="en-US" altLang="en-US" sz="1200" b="1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  <p:sp>
            <p:nvSpPr>
              <p:cNvPr id="190" name="Text Box 25"/>
              <p:cNvSpPr txBox="1">
                <a:spLocks noChangeArrowheads="1"/>
              </p:cNvSpPr>
              <p:nvPr/>
            </p:nvSpPr>
            <p:spPr bwMode="auto"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32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src : 0.0.0.0, 68     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dest.: 255.255.255.255,67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yiaddr:    0.0.0.0</a:t>
                </a:r>
              </a:p>
              <a:p>
                <a:pPr algn="ctr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Arial" charset="0"/>
                  </a:rPr>
                  <a:t>transaction ID: 654</a:t>
                </a:r>
                <a:endParaRPr lang="en-US" altLang="en-US" sz="1600">
                  <a:solidFill>
                    <a:srgbClr val="000000"/>
                  </a:solidFill>
                  <a:latin typeface="Comic Sans MS" charset="0"/>
                </a:endParaRPr>
              </a:p>
            </p:txBody>
          </p:sp>
        </p:grpSp>
      </p:grpSp>
      <p:sp>
        <p:nvSpPr>
          <p:cNvPr id="191" name="Line 26"/>
          <p:cNvSpPr>
            <a:spLocks noChangeShapeType="1"/>
          </p:cNvSpPr>
          <p:nvPr/>
        </p:nvSpPr>
        <p:spPr bwMode="auto">
          <a:xfrm>
            <a:off x="2537885" y="3078163"/>
            <a:ext cx="5861049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grpSp>
        <p:nvGrpSpPr>
          <p:cNvPr id="192" name="Group 191"/>
          <p:cNvGrpSpPr>
            <a:grpSpLocks/>
          </p:cNvGrpSpPr>
          <p:nvPr/>
        </p:nvGrpSpPr>
        <p:grpSpPr bwMode="auto">
          <a:xfrm>
            <a:off x="4749800" y="2463800"/>
            <a:ext cx="3361267" cy="1217612"/>
            <a:chOff x="3562350" y="2579688"/>
            <a:chExt cx="2520950" cy="1217612"/>
          </a:xfrm>
        </p:grpSpPr>
        <p:sp>
          <p:nvSpPr>
            <p:cNvPr id="193" name="Text Box 27"/>
            <p:cNvSpPr txBox="1">
              <a:spLocks noChangeArrowheads="1"/>
            </p:cNvSpPr>
            <p:nvPr/>
          </p:nvSpPr>
          <p:spPr bwMode="auto"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DHCP offer</a:t>
              </a:r>
              <a:endParaRPr lang="en-US" altLang="en-US" sz="16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4" name="Text Box 28"/>
            <p:cNvSpPr txBox="1">
              <a:spLocks noChangeArrowheads="1"/>
            </p:cNvSpPr>
            <p:nvPr/>
          </p:nvSpPr>
          <p:spPr bwMode="auto"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src: 223.1.2.5, 67     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dest:  255.255.255.255, 68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yiaddrr: 223.1.2.4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transaction ID: 654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lifetime: 3600 secs</a:t>
              </a:r>
              <a:endParaRPr lang="en-US" altLang="en-US" sz="8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195" name="Line 29"/>
          <p:cNvSpPr>
            <a:spLocks noChangeShapeType="1"/>
          </p:cNvSpPr>
          <p:nvPr/>
        </p:nvSpPr>
        <p:spPr bwMode="auto">
          <a:xfrm flipH="1">
            <a:off x="2393952" y="4306888"/>
            <a:ext cx="5861049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grpSp>
        <p:nvGrpSpPr>
          <p:cNvPr id="196" name="Group 195"/>
          <p:cNvGrpSpPr>
            <a:grpSpLocks/>
          </p:cNvGrpSpPr>
          <p:nvPr/>
        </p:nvGrpSpPr>
        <p:grpSpPr bwMode="auto">
          <a:xfrm>
            <a:off x="2622551" y="3649663"/>
            <a:ext cx="3850216" cy="1260475"/>
            <a:chOff x="1966913" y="3765550"/>
            <a:chExt cx="2887662" cy="1260475"/>
          </a:xfrm>
        </p:grpSpPr>
        <p:sp>
          <p:nvSpPr>
            <p:cNvPr id="197" name="Text Box 30"/>
            <p:cNvSpPr txBox="1">
              <a:spLocks noChangeArrowheads="1"/>
            </p:cNvSpPr>
            <p:nvPr/>
          </p:nvSpPr>
          <p:spPr bwMode="auto"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DHCP request</a:t>
              </a:r>
              <a:endParaRPr lang="en-US" altLang="en-US" sz="16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198" name="Text Box 31"/>
            <p:cNvSpPr txBox="1">
              <a:spLocks noChangeArrowheads="1"/>
            </p:cNvSpPr>
            <p:nvPr/>
          </p:nvSpPr>
          <p:spPr bwMode="auto"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src:  0.0.0.0, 68    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dest::  255.255.255.255, 67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yiaddrr: 223.1.2.4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transaction ID: 655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lifetime: 3600 secs</a:t>
              </a:r>
              <a:endParaRPr lang="en-US" altLang="en-US" sz="16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sp>
        <p:nvSpPr>
          <p:cNvPr id="199" name="Line 32"/>
          <p:cNvSpPr>
            <a:spLocks noChangeShapeType="1"/>
          </p:cNvSpPr>
          <p:nvPr/>
        </p:nvSpPr>
        <p:spPr bwMode="auto">
          <a:xfrm>
            <a:off x="2508252" y="5337175"/>
            <a:ext cx="5861049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grpSp>
        <p:nvGrpSpPr>
          <p:cNvPr id="200" name="Group 199"/>
          <p:cNvGrpSpPr>
            <a:grpSpLocks/>
          </p:cNvGrpSpPr>
          <p:nvPr/>
        </p:nvGrpSpPr>
        <p:grpSpPr bwMode="auto">
          <a:xfrm>
            <a:off x="4692652" y="5053012"/>
            <a:ext cx="3346449" cy="1271588"/>
            <a:chOff x="3519488" y="5168900"/>
            <a:chExt cx="2509837" cy="1271588"/>
          </a:xfrm>
        </p:grpSpPr>
        <p:sp>
          <p:nvSpPr>
            <p:cNvPr id="201" name="Text Box 33"/>
            <p:cNvSpPr txBox="1">
              <a:spLocks noChangeArrowheads="1"/>
            </p:cNvSpPr>
            <p:nvPr/>
          </p:nvSpPr>
          <p:spPr bwMode="auto"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charset="0"/>
                </a:rPr>
                <a:t>DHCP ACK</a:t>
              </a:r>
              <a:endParaRPr lang="en-US" altLang="en-US" sz="1600">
                <a:solidFill>
                  <a:srgbClr val="000000"/>
                </a:solidFill>
                <a:latin typeface="Comic Sans MS" charset="0"/>
              </a:endParaRPr>
            </a:p>
          </p:txBody>
        </p:sp>
        <p:sp>
          <p:nvSpPr>
            <p:cNvPr id="202" name="Text Box 34"/>
            <p:cNvSpPr txBox="1">
              <a:spLocks noChangeArrowheads="1"/>
            </p:cNvSpPr>
            <p:nvPr/>
          </p:nvSpPr>
          <p:spPr bwMode="auto"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src: 223.1.2.5, 67      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dest:  255.255.255.255, 68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yiaddrr: 223.1.2.4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transaction ID: 655</a:t>
              </a:r>
            </a:p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charset="0"/>
                </a:rPr>
                <a:t>lifetime: 3600 secs</a:t>
              </a:r>
              <a:endParaRPr lang="en-US" altLang="en-US" sz="1000">
                <a:solidFill>
                  <a:srgbClr val="000000"/>
                </a:solidFill>
                <a:latin typeface="Comic Sans MS" charset="0"/>
              </a:endParaRPr>
            </a:p>
          </p:txBody>
        </p:sp>
      </p:grpSp>
      <p:grpSp>
        <p:nvGrpSpPr>
          <p:cNvPr id="203" name="Group 36"/>
          <p:cNvGrpSpPr>
            <a:grpSpLocks/>
          </p:cNvGrpSpPr>
          <p:nvPr/>
        </p:nvGrpSpPr>
        <p:grpSpPr bwMode="auto">
          <a:xfrm>
            <a:off x="8392585" y="1665288"/>
            <a:ext cx="1045633" cy="549275"/>
            <a:chOff x="4420" y="878"/>
            <a:chExt cx="614" cy="458"/>
          </a:xfrm>
        </p:grpSpPr>
        <p:pic>
          <p:nvPicPr>
            <p:cNvPr id="204" name="Picture 37" descr="laptop_keyboar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" name="Freeform 38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pic>
          <p:nvPicPr>
            <p:cNvPr id="206" name="Picture 39" descr="scre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" name="Freeform 40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8" name="Freeform 41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9" name="Freeform 42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0" name="Freeform 43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1" name="Freeform 44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2" name="Freeform 45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213" name="Group 46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220" name="Freeform 4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21" name="Freeform 4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22" name="Freeform 4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23" name="Freeform 5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24" name="Freeform 5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25" name="Freeform 5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214" name="Freeform 53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5" name="Freeform 54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6" name="Freeform 55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7" name="Freeform 56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8" name="Freeform 57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9" name="Freeform 58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226" name="Group 60"/>
          <p:cNvGrpSpPr>
            <a:grpSpLocks/>
          </p:cNvGrpSpPr>
          <p:nvPr/>
        </p:nvGrpSpPr>
        <p:grpSpPr bwMode="auto">
          <a:xfrm>
            <a:off x="2290234" y="1474788"/>
            <a:ext cx="446617" cy="536575"/>
            <a:chOff x="4140" y="429"/>
            <a:chExt cx="1425" cy="2396"/>
          </a:xfrm>
        </p:grpSpPr>
        <p:sp>
          <p:nvSpPr>
            <p:cNvPr id="227" name="Freeform 6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28" name="Rectangle 6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229" name="Freeform 6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0" name="Freeform 6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31" name="Rectangle 65"/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endParaRPr>
            </a:p>
          </p:txBody>
        </p:sp>
        <p:grpSp>
          <p:nvGrpSpPr>
            <p:cNvPr id="232" name="Group 6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7" name="AutoShape 67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32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258" name="AutoShape 68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32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-128"/>
                </a:endParaRPr>
              </a:p>
            </p:txBody>
          </p:sp>
        </p:grpSp>
        <p:sp>
          <p:nvSpPr>
            <p:cNvPr id="233" name="Rectangle 69"/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endParaRPr>
            </a:p>
          </p:txBody>
        </p:sp>
        <p:grpSp>
          <p:nvGrpSpPr>
            <p:cNvPr id="234" name="Group 7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5" name="AutoShape 71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32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256" name="AutoShape 72"/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32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-128"/>
                </a:endParaRPr>
              </a:p>
            </p:txBody>
          </p:sp>
        </p:grpSp>
        <p:sp>
          <p:nvSpPr>
            <p:cNvPr id="235" name="Rectangle 73"/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236" name="Rectangle 74"/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endParaRPr>
            </a:p>
          </p:txBody>
        </p:sp>
        <p:grpSp>
          <p:nvGrpSpPr>
            <p:cNvPr id="237" name="Group 7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3" name="AutoShape 76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32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254" name="AutoShape 77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32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-128"/>
                </a:endParaRPr>
              </a:p>
            </p:txBody>
          </p:sp>
        </p:grpSp>
        <p:sp>
          <p:nvSpPr>
            <p:cNvPr id="238" name="Freeform 7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239" name="Group 7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1" name="AutoShape 80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32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-128"/>
                </a:endParaRPr>
              </a:p>
            </p:txBody>
          </p:sp>
          <p:sp>
            <p:nvSpPr>
              <p:cNvPr id="252" name="AutoShape 81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32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-128"/>
                </a:endParaRPr>
              </a:p>
            </p:txBody>
          </p:sp>
        </p:grpSp>
        <p:sp>
          <p:nvSpPr>
            <p:cNvPr id="240" name="Rectangle 82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241" name="Freeform 8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2" name="Freeform 8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3" name="Oval 85"/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244" name="Freeform 8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45" name="AutoShape 8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246" name="AutoShape 88"/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247" name="Oval 89"/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248" name="Oval 90"/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249" name="Oval 91"/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endParaRPr>
            </a:p>
          </p:txBody>
        </p:sp>
        <p:sp>
          <p:nvSpPr>
            <p:cNvPr id="250" name="Rectangle 92"/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-128"/>
              </a:endParaRPr>
            </a:p>
          </p:txBody>
        </p:sp>
      </p:grpSp>
      <p:grpSp>
        <p:nvGrpSpPr>
          <p:cNvPr id="259" name="Group 258"/>
          <p:cNvGrpSpPr>
            <a:grpSpLocks/>
          </p:cNvGrpSpPr>
          <p:nvPr/>
        </p:nvGrpSpPr>
        <p:grpSpPr bwMode="auto">
          <a:xfrm>
            <a:off x="4673600" y="1547813"/>
            <a:ext cx="3386667" cy="733425"/>
            <a:chOff x="7333085" y="2736938"/>
            <a:chExt cx="2539755" cy="733428"/>
          </a:xfrm>
        </p:grpSpPr>
        <p:sp>
          <p:nvSpPr>
            <p:cNvPr id="260" name="Rectangle 2"/>
            <p:cNvSpPr>
              <a:spLocks noChangeArrowheads="1"/>
            </p:cNvSpPr>
            <p:nvPr/>
          </p:nvSpPr>
          <p:spPr bwMode="auto">
            <a:xfrm>
              <a:off x="7333085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261" name="TextBox 1"/>
            <p:cNvSpPr txBox="1">
              <a:spLocks noChangeArrowheads="1"/>
            </p:cNvSpPr>
            <p:nvPr/>
          </p:nvSpPr>
          <p:spPr bwMode="auto">
            <a:xfrm>
              <a:off x="7344917" y="279739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Tahoma" charset="0"/>
                </a:rPr>
                <a:t>Broadcast: is there a DHCP server out there?</a:t>
              </a:r>
            </a:p>
          </p:txBody>
        </p:sp>
      </p:grpSp>
      <p:grpSp>
        <p:nvGrpSpPr>
          <p:cNvPr id="262" name="Group 261"/>
          <p:cNvGrpSpPr>
            <a:grpSpLocks/>
          </p:cNvGrpSpPr>
          <p:nvPr/>
        </p:nvGrpSpPr>
        <p:grpSpPr bwMode="auto">
          <a:xfrm>
            <a:off x="4893733" y="2755901"/>
            <a:ext cx="3371851" cy="884237"/>
            <a:chOff x="9144000" y="3229217"/>
            <a:chExt cx="2527923" cy="885135"/>
          </a:xfrm>
        </p:grpSpPr>
        <p:sp>
          <p:nvSpPr>
            <p:cNvPr id="263" name="Rectangle 87"/>
            <p:cNvSpPr>
              <a:spLocks noChangeArrowheads="1"/>
            </p:cNvSpPr>
            <p:nvPr/>
          </p:nvSpPr>
          <p:spPr bwMode="auto"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264" name="TextBox 88"/>
            <p:cNvSpPr txBox="1">
              <a:spLocks noChangeArrowheads="1"/>
            </p:cNvSpPr>
            <p:nvPr/>
          </p:nvSpPr>
          <p:spPr bwMode="auto">
            <a:xfrm>
              <a:off x="9144000" y="3271783"/>
              <a:ext cx="2527923" cy="585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Tahoma" charset="0"/>
                </a:rPr>
                <a:t>Broadcast: I’m a DHCP server! Here’s an IP address you can use </a:t>
              </a:r>
            </a:p>
          </p:txBody>
        </p:sp>
      </p:grpSp>
      <p:grpSp>
        <p:nvGrpSpPr>
          <p:cNvPr id="265" name="Group 264"/>
          <p:cNvGrpSpPr>
            <a:grpSpLocks/>
          </p:cNvGrpSpPr>
          <p:nvPr/>
        </p:nvGrpSpPr>
        <p:grpSpPr bwMode="auto">
          <a:xfrm>
            <a:off x="3048000" y="3981451"/>
            <a:ext cx="3369733" cy="884237"/>
            <a:chOff x="8956574" y="4615923"/>
            <a:chExt cx="2527923" cy="885135"/>
          </a:xfrm>
        </p:grpSpPr>
        <p:sp>
          <p:nvSpPr>
            <p:cNvPr id="266" name="Rectangle 89"/>
            <p:cNvSpPr>
              <a:spLocks noChangeArrowheads="1"/>
            </p:cNvSpPr>
            <p:nvPr/>
          </p:nvSpPr>
          <p:spPr bwMode="auto"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267" name="TextBox 90"/>
            <p:cNvSpPr txBox="1">
              <a:spLocks noChangeArrowheads="1"/>
            </p:cNvSpPr>
            <p:nvPr/>
          </p:nvSpPr>
          <p:spPr bwMode="auto">
            <a:xfrm>
              <a:off x="8956574" y="4765817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Tahoma" charset="0"/>
                </a:rPr>
                <a:t>Broadcast: OK.  I’ll take that IP address!</a:t>
              </a:r>
            </a:p>
          </p:txBody>
        </p:sp>
      </p:grpSp>
      <p:grpSp>
        <p:nvGrpSpPr>
          <p:cNvPr id="268" name="Group 267"/>
          <p:cNvGrpSpPr>
            <a:grpSpLocks/>
          </p:cNvGrpSpPr>
          <p:nvPr/>
        </p:nvGrpSpPr>
        <p:grpSpPr bwMode="auto">
          <a:xfrm>
            <a:off x="4870452" y="5349876"/>
            <a:ext cx="3371849" cy="885825"/>
            <a:chOff x="9144000" y="5555417"/>
            <a:chExt cx="2527923" cy="885135"/>
          </a:xfrm>
        </p:grpSpPr>
        <p:sp>
          <p:nvSpPr>
            <p:cNvPr id="269" name="Rectangle 91"/>
            <p:cNvSpPr>
              <a:spLocks noChangeArrowheads="1"/>
            </p:cNvSpPr>
            <p:nvPr/>
          </p:nvSpPr>
          <p:spPr bwMode="auto"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charset="0"/>
              </a:endParaRPr>
            </a:p>
          </p:txBody>
        </p:sp>
        <p:sp>
          <p:nvSpPr>
            <p:cNvPr id="270" name="TextBox 92"/>
            <p:cNvSpPr txBox="1">
              <a:spLocks noChangeArrowheads="1"/>
            </p:cNvSpPr>
            <p:nvPr/>
          </p:nvSpPr>
          <p:spPr bwMode="auto"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32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Tahoma" charset="0"/>
                </a:rPr>
                <a:t>Broadcast: OK.  You’ve got that IP address!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665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" grpId="0" animBg="1"/>
      <p:bldP spid="195" grpId="0" animBg="1"/>
      <p:bldP spid="19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NAT is a method that is used to translate </a:t>
            </a:r>
            <a:r>
              <a:rPr lang="en-US" dirty="0">
                <a:solidFill>
                  <a:srgbClr val="C00000"/>
                </a:solidFill>
              </a:rPr>
              <a:t>Private IP addresses to Public IP addresses.</a:t>
            </a:r>
          </a:p>
        </p:txBody>
      </p:sp>
      <p:sp>
        <p:nvSpPr>
          <p:cNvPr id="92" name="Freeform 80"/>
          <p:cNvSpPr>
            <a:spLocks/>
          </p:cNvSpPr>
          <p:nvPr/>
        </p:nvSpPr>
        <p:spPr bwMode="auto">
          <a:xfrm>
            <a:off x="5537201" y="2030413"/>
            <a:ext cx="4984751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4"/>
          <p:cNvSpPr>
            <a:spLocks/>
          </p:cNvSpPr>
          <p:nvPr/>
        </p:nvSpPr>
        <p:spPr bwMode="auto">
          <a:xfrm>
            <a:off x="0" y="2738439"/>
            <a:ext cx="5132917" cy="1425575"/>
          </a:xfrm>
          <a:custGeom>
            <a:avLst/>
            <a:gdLst>
              <a:gd name="T0" fmla="*/ 2147483646 w 2425"/>
              <a:gd name="T1" fmla="*/ 2147483646 h 898"/>
              <a:gd name="T2" fmla="*/ 2147483646 w 2425"/>
              <a:gd name="T3" fmla="*/ 2147483646 h 898"/>
              <a:gd name="T4" fmla="*/ 2147483646 w 2425"/>
              <a:gd name="T5" fmla="*/ 2147483646 h 898"/>
              <a:gd name="T6" fmla="*/ 2147483646 w 2425"/>
              <a:gd name="T7" fmla="*/ 2147483646 h 898"/>
              <a:gd name="T8" fmla="*/ 2147483646 w 2425"/>
              <a:gd name="T9" fmla="*/ 2147483646 h 898"/>
              <a:gd name="T10" fmla="*/ 2147483646 w 2425"/>
              <a:gd name="T11" fmla="*/ 2147483646 h 898"/>
              <a:gd name="T12" fmla="*/ 2147483646 w 2425"/>
              <a:gd name="T13" fmla="*/ 2147483646 h 898"/>
              <a:gd name="T14" fmla="*/ 2147483646 w 2425"/>
              <a:gd name="T15" fmla="*/ 2147483646 h 8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25"/>
              <a:gd name="T25" fmla="*/ 0 h 898"/>
              <a:gd name="T26" fmla="*/ 2425 w 2425"/>
              <a:gd name="T27" fmla="*/ 898 h 89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25" h="898">
                <a:moveTo>
                  <a:pt x="2056" y="289"/>
                </a:moveTo>
                <a:cubicBezTo>
                  <a:pt x="1826" y="223"/>
                  <a:pt x="1133" y="113"/>
                  <a:pt x="810" y="75"/>
                </a:cubicBezTo>
                <a:cubicBezTo>
                  <a:pt x="487" y="37"/>
                  <a:pt x="230" y="0"/>
                  <a:pt x="115" y="60"/>
                </a:cubicBezTo>
                <a:cubicBezTo>
                  <a:pt x="0" y="120"/>
                  <a:pt x="121" y="301"/>
                  <a:pt x="121" y="433"/>
                </a:cubicBezTo>
                <a:cubicBezTo>
                  <a:pt x="121" y="565"/>
                  <a:pt x="25" y="802"/>
                  <a:pt x="115" y="850"/>
                </a:cubicBezTo>
                <a:cubicBezTo>
                  <a:pt x="205" y="898"/>
                  <a:pt x="316" y="784"/>
                  <a:pt x="662" y="721"/>
                </a:cubicBezTo>
                <a:cubicBezTo>
                  <a:pt x="1008" y="658"/>
                  <a:pt x="1961" y="544"/>
                  <a:pt x="2193" y="472"/>
                </a:cubicBezTo>
                <a:cubicBezTo>
                  <a:pt x="2425" y="400"/>
                  <a:pt x="2292" y="327"/>
                  <a:pt x="2056" y="28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8"/>
          <p:cNvSpPr>
            <a:spLocks noChangeShapeType="1"/>
          </p:cNvSpPr>
          <p:nvPr/>
        </p:nvSpPr>
        <p:spPr bwMode="auto">
          <a:xfrm flipV="1">
            <a:off x="5689600" y="3341688"/>
            <a:ext cx="1619251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5" name="Line 9"/>
          <p:cNvSpPr>
            <a:spLocks noChangeShapeType="1"/>
          </p:cNvSpPr>
          <p:nvPr/>
        </p:nvSpPr>
        <p:spPr bwMode="auto">
          <a:xfrm flipH="1">
            <a:off x="9347200" y="3392488"/>
            <a:ext cx="40005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" name="Line 10"/>
          <p:cNvSpPr>
            <a:spLocks noChangeShapeType="1"/>
          </p:cNvSpPr>
          <p:nvPr/>
        </p:nvSpPr>
        <p:spPr bwMode="auto">
          <a:xfrm>
            <a:off x="9476317" y="2605088"/>
            <a:ext cx="17780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7" name="Line 11"/>
          <p:cNvSpPr>
            <a:spLocks noChangeShapeType="1"/>
          </p:cNvSpPr>
          <p:nvPr/>
        </p:nvSpPr>
        <p:spPr bwMode="auto">
          <a:xfrm flipV="1">
            <a:off x="9484784" y="411003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" name="Text Box 12"/>
          <p:cNvSpPr txBox="1">
            <a:spLocks noChangeArrowheads="1"/>
          </p:cNvSpPr>
          <p:nvPr/>
        </p:nvSpPr>
        <p:spPr bwMode="auto">
          <a:xfrm>
            <a:off x="10310284" y="2335213"/>
            <a:ext cx="9268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10.0.0.1</a:t>
            </a:r>
          </a:p>
        </p:txBody>
      </p:sp>
      <p:sp>
        <p:nvSpPr>
          <p:cNvPr id="99" name="Text Box 13"/>
          <p:cNvSpPr txBox="1">
            <a:spLocks noChangeArrowheads="1"/>
          </p:cNvSpPr>
          <p:nvPr/>
        </p:nvSpPr>
        <p:spPr bwMode="auto">
          <a:xfrm>
            <a:off x="10479618" y="3103563"/>
            <a:ext cx="9268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10.0.0.2</a:t>
            </a:r>
          </a:p>
        </p:txBody>
      </p:sp>
      <p:sp>
        <p:nvSpPr>
          <p:cNvPr id="100" name="Text Box 14"/>
          <p:cNvSpPr txBox="1">
            <a:spLocks noChangeArrowheads="1"/>
          </p:cNvSpPr>
          <p:nvPr/>
        </p:nvSpPr>
        <p:spPr bwMode="auto">
          <a:xfrm>
            <a:off x="10414001" y="3910013"/>
            <a:ext cx="9268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10.0.0.3</a:t>
            </a:r>
          </a:p>
        </p:txBody>
      </p:sp>
      <p:sp>
        <p:nvSpPr>
          <p:cNvPr id="101" name="Text Box 15"/>
          <p:cNvSpPr txBox="1">
            <a:spLocks noChangeArrowheads="1"/>
          </p:cNvSpPr>
          <p:nvPr/>
        </p:nvSpPr>
        <p:spPr bwMode="auto">
          <a:xfrm>
            <a:off x="5623984" y="2825750"/>
            <a:ext cx="9268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10.0.0.4</a:t>
            </a:r>
          </a:p>
        </p:txBody>
      </p:sp>
      <p:sp>
        <p:nvSpPr>
          <p:cNvPr id="102" name="Line 16"/>
          <p:cNvSpPr>
            <a:spLocks noChangeShapeType="1"/>
          </p:cNvSpPr>
          <p:nvPr/>
        </p:nvSpPr>
        <p:spPr bwMode="auto">
          <a:xfrm flipH="1">
            <a:off x="5789085" y="3103564"/>
            <a:ext cx="114300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" name="Text Box 17"/>
          <p:cNvSpPr txBox="1">
            <a:spLocks noChangeArrowheads="1"/>
          </p:cNvSpPr>
          <p:nvPr/>
        </p:nvSpPr>
        <p:spPr bwMode="auto">
          <a:xfrm>
            <a:off x="3098800" y="3482975"/>
            <a:ext cx="12682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charset="0"/>
              </a:rPr>
              <a:t>138.76.29.7</a:t>
            </a:r>
          </a:p>
        </p:txBody>
      </p:sp>
      <p:sp>
        <p:nvSpPr>
          <p:cNvPr id="104" name="Line 18"/>
          <p:cNvSpPr>
            <a:spLocks noChangeShapeType="1"/>
          </p:cNvSpPr>
          <p:nvPr/>
        </p:nvSpPr>
        <p:spPr bwMode="auto">
          <a:xfrm flipH="1">
            <a:off x="4669367" y="3430589"/>
            <a:ext cx="114300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" name="Line 79"/>
          <p:cNvSpPr>
            <a:spLocks noChangeShapeType="1"/>
          </p:cNvSpPr>
          <p:nvPr/>
        </p:nvSpPr>
        <p:spPr bwMode="auto">
          <a:xfrm>
            <a:off x="941918" y="3381375"/>
            <a:ext cx="4034367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6" name="Text Box 81"/>
          <p:cNvSpPr txBox="1">
            <a:spLocks noChangeArrowheads="1"/>
          </p:cNvSpPr>
          <p:nvPr/>
        </p:nvSpPr>
        <p:spPr bwMode="auto">
          <a:xfrm>
            <a:off x="6658069" y="1833564"/>
            <a:ext cx="23006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charset="0"/>
              </a:rPr>
              <a:t>local network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charset="0"/>
              </a:rPr>
              <a:t>(e.g., home network)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charset="0"/>
              </a:rPr>
              <a:t>10.0.0.0</a:t>
            </a:r>
          </a:p>
        </p:txBody>
      </p:sp>
      <p:sp>
        <p:nvSpPr>
          <p:cNvPr id="107" name="Line 82"/>
          <p:cNvSpPr>
            <a:spLocks noChangeShapeType="1"/>
          </p:cNvSpPr>
          <p:nvPr/>
        </p:nvSpPr>
        <p:spPr bwMode="auto">
          <a:xfrm>
            <a:off x="9313333" y="2058988"/>
            <a:ext cx="18478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8" name="Line 83"/>
          <p:cNvSpPr>
            <a:spLocks noChangeShapeType="1"/>
          </p:cNvSpPr>
          <p:nvPr/>
        </p:nvSpPr>
        <p:spPr bwMode="auto">
          <a:xfrm>
            <a:off x="5378451" y="1919289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9" name="Line 84"/>
          <p:cNvSpPr>
            <a:spLocks noChangeShapeType="1"/>
          </p:cNvSpPr>
          <p:nvPr/>
        </p:nvSpPr>
        <p:spPr bwMode="auto">
          <a:xfrm flipH="1" flipV="1">
            <a:off x="5564718" y="2046288"/>
            <a:ext cx="11980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0" name="Line 86"/>
          <p:cNvSpPr>
            <a:spLocks noChangeShapeType="1"/>
          </p:cNvSpPr>
          <p:nvPr/>
        </p:nvSpPr>
        <p:spPr bwMode="auto">
          <a:xfrm>
            <a:off x="3437467" y="2058988"/>
            <a:ext cx="184785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" name="Line 87"/>
          <p:cNvSpPr>
            <a:spLocks noChangeShapeType="1"/>
          </p:cNvSpPr>
          <p:nvPr/>
        </p:nvSpPr>
        <p:spPr bwMode="auto">
          <a:xfrm flipH="1" flipV="1">
            <a:off x="1022352" y="2046288"/>
            <a:ext cx="11980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" name="Text Box 88"/>
          <p:cNvSpPr txBox="1">
            <a:spLocks noChangeArrowheads="1"/>
          </p:cNvSpPr>
          <p:nvPr/>
        </p:nvSpPr>
        <p:spPr bwMode="auto">
          <a:xfrm>
            <a:off x="2361335" y="1820863"/>
            <a:ext cx="9669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charset="0"/>
              </a:rPr>
              <a:t>rest of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charset="0"/>
              </a:rPr>
              <a:t>Internet</a:t>
            </a:r>
          </a:p>
        </p:txBody>
      </p:sp>
      <p:sp>
        <p:nvSpPr>
          <p:cNvPr id="113" name="Text Box 90"/>
          <p:cNvSpPr txBox="1">
            <a:spLocks noChangeArrowheads="1"/>
          </p:cNvSpPr>
          <p:nvPr/>
        </p:nvSpPr>
        <p:spPr bwMode="auto">
          <a:xfrm>
            <a:off x="6314484" y="4881563"/>
            <a:ext cx="4213816" cy="1348061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datagrams with source or  destination in this network have 10.0.0.0 address for  source, destination (as usual)</a:t>
            </a:r>
          </a:p>
        </p:txBody>
      </p:sp>
      <p:sp>
        <p:nvSpPr>
          <p:cNvPr id="114" name="Text Box 92"/>
          <p:cNvSpPr txBox="1">
            <a:spLocks noChangeArrowheads="1"/>
          </p:cNvSpPr>
          <p:nvPr/>
        </p:nvSpPr>
        <p:spPr bwMode="auto">
          <a:xfrm>
            <a:off x="359832" y="4724401"/>
            <a:ext cx="5264151" cy="1661993"/>
          </a:xfrm>
          <a:prstGeom prst="rect">
            <a:avLst/>
          </a:prstGeom>
          <a:ln>
            <a:solidFill>
              <a:schemeClr val="accent3">
                <a:lumMod val="20000"/>
                <a:lumOff val="8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all</a:t>
            </a:r>
            <a:r>
              <a:rPr lang="en-US" altLang="en-US" sz="2400" dirty="0">
                <a:solidFill>
                  <a:srgbClr val="CC0000"/>
                </a:solidFill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datagrams </a:t>
            </a: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leaving</a:t>
            </a:r>
            <a:r>
              <a:rPr lang="en-US" altLang="en-US" sz="2400" dirty="0">
                <a:latin typeface="+mn-lt"/>
              </a:rPr>
              <a:t> local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network have </a:t>
            </a: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same</a:t>
            </a:r>
            <a:r>
              <a:rPr lang="en-US" altLang="en-US" sz="2400" dirty="0">
                <a:latin typeface="+mn-lt"/>
              </a:rPr>
              <a:t> single source NAT IP address: 138.76.29.7,different source port numbers</a:t>
            </a:r>
          </a:p>
        </p:txBody>
      </p:sp>
      <p:sp>
        <p:nvSpPr>
          <p:cNvPr id="116" name="Line 96"/>
          <p:cNvSpPr>
            <a:spLocks noChangeShapeType="1"/>
          </p:cNvSpPr>
          <p:nvPr/>
        </p:nvSpPr>
        <p:spPr bwMode="auto">
          <a:xfrm flipV="1">
            <a:off x="6424085" y="3503613"/>
            <a:ext cx="891116" cy="1427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7" name="Line 97"/>
          <p:cNvSpPr>
            <a:spLocks noChangeShapeType="1"/>
          </p:cNvSpPr>
          <p:nvPr/>
        </p:nvSpPr>
        <p:spPr bwMode="auto">
          <a:xfrm flipV="1">
            <a:off x="3688887" y="3467100"/>
            <a:ext cx="811147" cy="12573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18" name="Group 98"/>
          <p:cNvGrpSpPr>
            <a:grpSpLocks/>
          </p:cNvGrpSpPr>
          <p:nvPr/>
        </p:nvGrpSpPr>
        <p:grpSpPr bwMode="auto">
          <a:xfrm>
            <a:off x="4845051" y="3217863"/>
            <a:ext cx="1200149" cy="347662"/>
            <a:chOff x="4396" y="1245"/>
            <a:chExt cx="672" cy="248"/>
          </a:xfrm>
        </p:grpSpPr>
        <p:sp>
          <p:nvSpPr>
            <p:cNvPr id="11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charset="0"/>
              </a:endParaRPr>
            </a:p>
          </p:txBody>
        </p:sp>
        <p:sp>
          <p:nvSpPr>
            <p:cNvPr id="12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charset="0"/>
              </a:endParaRPr>
            </a:p>
          </p:txBody>
        </p:sp>
        <p:sp>
          <p:nvSpPr>
            <p:cNvPr id="12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charset="0"/>
              </a:endParaRPr>
            </a:p>
          </p:txBody>
        </p:sp>
        <p:grpSp>
          <p:nvGrpSpPr>
            <p:cNvPr id="122" name="Group 10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25" name="Freeform 10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10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" name="Line 105"/>
            <p:cNvSpPr>
              <a:spLocks noChangeShapeType="1"/>
            </p:cNvSpPr>
            <p:nvPr/>
          </p:nvSpPr>
          <p:spPr bwMode="auto">
            <a:xfrm>
              <a:off x="4400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Line 106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107"/>
          <p:cNvGrpSpPr>
            <a:grpSpLocks/>
          </p:cNvGrpSpPr>
          <p:nvPr/>
        </p:nvGrpSpPr>
        <p:grpSpPr bwMode="auto">
          <a:xfrm flipH="1">
            <a:off x="9609667" y="2398713"/>
            <a:ext cx="855133" cy="558800"/>
            <a:chOff x="-44" y="1473"/>
            <a:chExt cx="981" cy="1105"/>
          </a:xfrm>
        </p:grpSpPr>
        <p:pic>
          <p:nvPicPr>
            <p:cNvPr id="128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9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0" name="Group 110"/>
          <p:cNvGrpSpPr>
            <a:grpSpLocks/>
          </p:cNvGrpSpPr>
          <p:nvPr/>
        </p:nvGrpSpPr>
        <p:grpSpPr bwMode="auto">
          <a:xfrm flipH="1">
            <a:off x="9662584" y="3074988"/>
            <a:ext cx="855133" cy="558800"/>
            <a:chOff x="-44" y="1473"/>
            <a:chExt cx="981" cy="1105"/>
          </a:xfrm>
        </p:grpSpPr>
        <p:pic>
          <p:nvPicPr>
            <p:cNvPr id="131" name="Picture 11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" name="Freeform 11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3" name="Group 113"/>
          <p:cNvGrpSpPr>
            <a:grpSpLocks/>
          </p:cNvGrpSpPr>
          <p:nvPr/>
        </p:nvGrpSpPr>
        <p:grpSpPr bwMode="auto">
          <a:xfrm flipH="1">
            <a:off x="9673167" y="3829050"/>
            <a:ext cx="855133" cy="558800"/>
            <a:chOff x="-44" y="1473"/>
            <a:chExt cx="981" cy="1105"/>
          </a:xfrm>
        </p:grpSpPr>
        <p:pic>
          <p:nvPicPr>
            <p:cNvPr id="134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878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/>
      <p:bldP spid="100" grpId="0"/>
      <p:bldP spid="101" grpId="0"/>
      <p:bldP spid="102" grpId="0" animBg="1"/>
      <p:bldP spid="103" grpId="0"/>
      <p:bldP spid="104" grpId="0" animBg="1"/>
      <p:bldP spid="105" grpId="0" animBg="1"/>
      <p:bldP spid="106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/>
      <p:bldP spid="113" grpId="0" animBg="1"/>
      <p:bldP spid="114" grpId="0" animBg="1"/>
      <p:bldP spid="116" grpId="0" animBg="1"/>
      <p:bldP spid="1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Local network uses just </a:t>
            </a:r>
            <a:r>
              <a:rPr lang="en-US" dirty="0">
                <a:solidFill>
                  <a:srgbClr val="C00000"/>
                </a:solidFill>
              </a:rPr>
              <a:t>one IP address </a:t>
            </a:r>
            <a:r>
              <a:rPr lang="en-US" dirty="0"/>
              <a:t>as far as outside world is concerned.</a:t>
            </a:r>
          </a:p>
          <a:p>
            <a:pPr lvl="0" algn="just"/>
            <a:r>
              <a:rPr lang="en-IN" dirty="0"/>
              <a:t>This means that only a single, unique IP address is required to represent an entire group of computers.</a:t>
            </a:r>
            <a:endParaRPr lang="en-GB" dirty="0"/>
          </a:p>
          <a:p>
            <a:pPr algn="just"/>
            <a:r>
              <a:rPr lang="en-GB" dirty="0"/>
              <a:t>The technique was originally used for </a:t>
            </a:r>
            <a:r>
              <a:rPr lang="en-GB" dirty="0">
                <a:solidFill>
                  <a:srgbClr val="C00000"/>
                </a:solidFill>
              </a:rPr>
              <a:t>ease of rerouting traffic </a:t>
            </a:r>
            <a:r>
              <a:rPr lang="en-GB" dirty="0"/>
              <a:t>in IP networks without readdressing every host.</a:t>
            </a:r>
          </a:p>
          <a:p>
            <a:pPr algn="just"/>
            <a:r>
              <a:rPr lang="en-US" dirty="0"/>
              <a:t>The concept of NAT as developed to </a:t>
            </a:r>
            <a:r>
              <a:rPr lang="en-US" dirty="0">
                <a:solidFill>
                  <a:srgbClr val="C00000"/>
                </a:solidFill>
              </a:rPr>
              <a:t>solve two problems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Solve shortage of IPv4 IP addresses</a:t>
            </a:r>
          </a:p>
          <a:p>
            <a:pPr lvl="1" algn="just"/>
            <a:r>
              <a:rPr lang="en-US" dirty="0"/>
              <a:t>To Hide the Network Address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86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accent6"/>
                </a:solidFill>
              </a:rPr>
              <a:t>Inside Local Address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The name of the inside source address before translation. This would be a </a:t>
            </a:r>
            <a:r>
              <a:rPr lang="en-US" dirty="0">
                <a:solidFill>
                  <a:srgbClr val="C00000"/>
                </a:solidFill>
              </a:rPr>
              <a:t>Private IP</a:t>
            </a:r>
            <a:r>
              <a:rPr lang="en-US" dirty="0"/>
              <a:t>.</a:t>
            </a:r>
          </a:p>
          <a:p>
            <a:pPr algn="just"/>
            <a:r>
              <a:rPr lang="en-US" b="1" dirty="0">
                <a:solidFill>
                  <a:schemeClr val="accent6"/>
                </a:solidFill>
              </a:rPr>
              <a:t>Inside Global Address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name of the inside host after translation. This would be the </a:t>
            </a:r>
            <a:r>
              <a:rPr lang="en-US" dirty="0">
                <a:solidFill>
                  <a:srgbClr val="C00000"/>
                </a:solidFill>
              </a:rPr>
              <a:t>Public IP</a:t>
            </a:r>
            <a:r>
              <a:rPr lang="en-US" dirty="0"/>
              <a:t>.</a:t>
            </a:r>
          </a:p>
          <a:p>
            <a:pPr algn="just"/>
            <a:r>
              <a:rPr lang="en-US" b="1" dirty="0">
                <a:solidFill>
                  <a:schemeClr val="accent6"/>
                </a:solidFill>
              </a:rPr>
              <a:t>Outside Local Address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The name of the destination host </a:t>
            </a:r>
            <a:r>
              <a:rPr lang="en-US" dirty="0">
                <a:solidFill>
                  <a:srgbClr val="C00000"/>
                </a:solidFill>
              </a:rPr>
              <a:t>before translation</a:t>
            </a:r>
            <a:r>
              <a:rPr lang="en-US" dirty="0"/>
              <a:t>.</a:t>
            </a:r>
          </a:p>
          <a:p>
            <a:pPr algn="just"/>
            <a:r>
              <a:rPr lang="en-US" b="1" dirty="0">
                <a:solidFill>
                  <a:schemeClr val="accent6"/>
                </a:solidFill>
              </a:rPr>
              <a:t>Outside Global Address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name of the destination host </a:t>
            </a:r>
            <a:r>
              <a:rPr lang="en-US" dirty="0">
                <a:solidFill>
                  <a:srgbClr val="C00000"/>
                </a:solidFill>
              </a:rPr>
              <a:t>after translation</a:t>
            </a:r>
            <a:r>
              <a:rPr lang="en-US" dirty="0"/>
              <a:t>.</a:t>
            </a:r>
          </a:p>
          <a:p>
            <a:pPr algn="just"/>
            <a:r>
              <a:rPr lang="en-US" b="1" dirty="0">
                <a:solidFill>
                  <a:schemeClr val="accent6"/>
                </a:solidFill>
              </a:rPr>
              <a:t>Where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Global Addresses → Public</a:t>
            </a:r>
          </a:p>
          <a:p>
            <a:pPr lvl="1" algn="just"/>
            <a:r>
              <a:rPr lang="en-US" dirty="0"/>
              <a:t>Local Addresses → Private</a:t>
            </a:r>
          </a:p>
          <a:p>
            <a:pPr lvl="1" algn="just"/>
            <a:r>
              <a:rPr lang="en-US" dirty="0"/>
              <a:t>Inside Hosts → Within Local Network</a:t>
            </a:r>
          </a:p>
          <a:p>
            <a:pPr lvl="1" algn="just"/>
            <a:r>
              <a:rPr lang="en-US" dirty="0"/>
              <a:t>Outside Hosts → Outside Local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2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and Forwarding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05C6-D566-C2EE-29E1-AA24F292C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74" name="Group 166"/>
          <p:cNvGrpSpPr>
            <a:grpSpLocks/>
          </p:cNvGrpSpPr>
          <p:nvPr/>
        </p:nvGrpSpPr>
        <p:grpSpPr bwMode="auto">
          <a:xfrm>
            <a:off x="1735667" y="1198563"/>
            <a:ext cx="7374467" cy="5245100"/>
            <a:chOff x="398" y="129"/>
            <a:chExt cx="3484" cy="3304"/>
          </a:xfrm>
        </p:grpSpPr>
        <p:sp>
          <p:nvSpPr>
            <p:cNvPr id="175" name="Freeform 174"/>
            <p:cNvSpPr>
              <a:spLocks/>
            </p:cNvSpPr>
            <p:nvPr/>
          </p:nvSpPr>
          <p:spPr bwMode="auto">
            <a:xfrm>
              <a:off x="2031" y="2058"/>
              <a:ext cx="1794" cy="933"/>
            </a:xfrm>
            <a:custGeom>
              <a:avLst/>
              <a:gdLst>
                <a:gd name="T0" fmla="*/ 6 w 1794"/>
                <a:gd name="T1" fmla="*/ 483 h 933"/>
                <a:gd name="T2" fmla="*/ 108 w 1794"/>
                <a:gd name="T3" fmla="*/ 125 h 933"/>
                <a:gd name="T4" fmla="*/ 559 w 1794"/>
                <a:gd name="T5" fmla="*/ 100 h 933"/>
                <a:gd name="T6" fmla="*/ 1128 w 1794"/>
                <a:gd name="T7" fmla="*/ 29 h 933"/>
                <a:gd name="T8" fmla="*/ 1716 w 1794"/>
                <a:gd name="T9" fmla="*/ 275 h 933"/>
                <a:gd name="T10" fmla="*/ 1596 w 1794"/>
                <a:gd name="T11" fmla="*/ 827 h 933"/>
                <a:gd name="T12" fmla="*/ 1380 w 1794"/>
                <a:gd name="T13" fmla="*/ 911 h 933"/>
                <a:gd name="T14" fmla="*/ 840 w 1794"/>
                <a:gd name="T15" fmla="*/ 929 h 933"/>
                <a:gd name="T16" fmla="*/ 414 w 1794"/>
                <a:gd name="T17" fmla="*/ 911 h 933"/>
                <a:gd name="T18" fmla="*/ 143 w 1794"/>
                <a:gd name="T19" fmla="*/ 832 h 933"/>
                <a:gd name="T20" fmla="*/ 6 w 1794"/>
                <a:gd name="T21" fmla="*/ 483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76" name="Freeform 175"/>
            <p:cNvSpPr>
              <a:spLocks/>
            </p:cNvSpPr>
            <p:nvPr/>
          </p:nvSpPr>
          <p:spPr bwMode="auto">
            <a:xfrm>
              <a:off x="1090" y="1594"/>
              <a:ext cx="1443" cy="816"/>
            </a:xfrm>
            <a:custGeom>
              <a:avLst/>
              <a:gdLst>
                <a:gd name="T0" fmla="*/ 0 w 1443"/>
                <a:gd name="T1" fmla="*/ 0 h 816"/>
                <a:gd name="T2" fmla="*/ 1076 w 1443"/>
                <a:gd name="T3" fmla="*/ 782 h 816"/>
                <a:gd name="T4" fmla="*/ 1320 w 1443"/>
                <a:gd name="T5" fmla="*/ 788 h 816"/>
                <a:gd name="T6" fmla="*/ 1443 w 1443"/>
                <a:gd name="T7" fmla="*/ 5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9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77" name="Rectangle 176"/>
            <p:cNvSpPr>
              <a:spLocks noChangeArrowheads="1"/>
            </p:cNvSpPr>
            <p:nvPr/>
          </p:nvSpPr>
          <p:spPr bwMode="auto">
            <a:xfrm>
              <a:off x="1084" y="129"/>
              <a:ext cx="1460" cy="1470"/>
            </a:xfrm>
            <a:prstGeom prst="rect">
              <a:avLst/>
            </a:prstGeom>
            <a:solidFill>
              <a:srgbClr val="00CC99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78" name="Oval 177"/>
            <p:cNvSpPr>
              <a:spLocks noChangeArrowheads="1"/>
            </p:cNvSpPr>
            <p:nvPr/>
          </p:nvSpPr>
          <p:spPr bwMode="auto">
            <a:xfrm>
              <a:off x="1163" y="162"/>
              <a:ext cx="1320" cy="38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433" y="2249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80" name="Group 179"/>
            <p:cNvGrpSpPr>
              <a:grpSpLocks/>
            </p:cNvGrpSpPr>
            <p:nvPr/>
          </p:nvGrpSpPr>
          <p:grpSpPr bwMode="auto">
            <a:xfrm>
              <a:off x="2122" y="2359"/>
              <a:ext cx="316" cy="147"/>
              <a:chOff x="3600" y="219"/>
              <a:chExt cx="360" cy="175"/>
            </a:xfrm>
          </p:grpSpPr>
          <p:sp>
            <p:nvSpPr>
              <p:cNvPr id="325" name="Oval 8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26" name="Line 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27" name="Line 1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28" name="Rectangle 1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329" name="Oval 1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330" name="Group 1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35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36" name="Line 15"/>
                <p:cNvSpPr>
                  <a:spLocks noChangeShapeType="1"/>
                </p:cNvSpPr>
                <p:nvPr/>
              </p:nvSpPr>
              <p:spPr bwMode="auto">
                <a:xfrm>
                  <a:off x="2944" y="943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37" name="Line 1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331" name="Group 1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3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33" name="Line 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34" name="Line 2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</p:grpSp>
        <p:grpSp>
          <p:nvGrpSpPr>
            <p:cNvPr id="181" name="Group 21"/>
            <p:cNvGrpSpPr>
              <a:grpSpLocks/>
            </p:cNvGrpSpPr>
            <p:nvPr/>
          </p:nvGrpSpPr>
          <p:grpSpPr bwMode="auto">
            <a:xfrm>
              <a:off x="2344" y="2761"/>
              <a:ext cx="316" cy="147"/>
              <a:chOff x="3600" y="219"/>
              <a:chExt cx="360" cy="175"/>
            </a:xfrm>
          </p:grpSpPr>
          <p:sp>
            <p:nvSpPr>
              <p:cNvPr id="312" name="Oval 22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13" name="Line 2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14" name="Line 2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15" name="Rectangle 2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316" name="Oval 2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317" name="Group 2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2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23" name="Line 29"/>
                <p:cNvSpPr>
                  <a:spLocks noChangeShapeType="1"/>
                </p:cNvSpPr>
                <p:nvPr/>
              </p:nvSpPr>
              <p:spPr bwMode="auto">
                <a:xfrm>
                  <a:off x="2944" y="943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24" name="Line 3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318" name="Group 3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19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20" name="Line 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21" name="Line 34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</p:grpSp>
        <p:grpSp>
          <p:nvGrpSpPr>
            <p:cNvPr id="182" name="Group 35"/>
            <p:cNvGrpSpPr>
              <a:grpSpLocks/>
            </p:cNvGrpSpPr>
            <p:nvPr/>
          </p:nvGrpSpPr>
          <p:grpSpPr bwMode="auto">
            <a:xfrm>
              <a:off x="2769" y="2167"/>
              <a:ext cx="316" cy="147"/>
              <a:chOff x="3600" y="219"/>
              <a:chExt cx="360" cy="175"/>
            </a:xfrm>
          </p:grpSpPr>
          <p:sp>
            <p:nvSpPr>
              <p:cNvPr id="299" name="Oval 36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00" name="Line 3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01" name="Line 3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02" name="Rectangle 3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303" name="Oval 4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304" name="Group 4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309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10" name="Line 43"/>
                <p:cNvSpPr>
                  <a:spLocks noChangeShapeType="1"/>
                </p:cNvSpPr>
                <p:nvPr/>
              </p:nvSpPr>
              <p:spPr bwMode="auto">
                <a:xfrm>
                  <a:off x="2944" y="943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11" name="Line 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305" name="Group 4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30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07" name="Line 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08" name="Line 48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</p:grpSp>
        <p:grpSp>
          <p:nvGrpSpPr>
            <p:cNvPr id="183" name="Group 49"/>
            <p:cNvGrpSpPr>
              <a:grpSpLocks/>
            </p:cNvGrpSpPr>
            <p:nvPr/>
          </p:nvGrpSpPr>
          <p:grpSpPr bwMode="auto">
            <a:xfrm>
              <a:off x="2720" y="2586"/>
              <a:ext cx="315" cy="147"/>
              <a:chOff x="3600" y="219"/>
              <a:chExt cx="360" cy="175"/>
            </a:xfrm>
          </p:grpSpPr>
          <p:sp>
            <p:nvSpPr>
              <p:cNvPr id="286" name="Oval 50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87" name="Line 5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88" name="Line 5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89" name="Rectangle 5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290" name="Oval 5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291" name="Group 5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96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97" name="Line 57"/>
                <p:cNvSpPr>
                  <a:spLocks noChangeShapeType="1"/>
                </p:cNvSpPr>
                <p:nvPr/>
              </p:nvSpPr>
              <p:spPr bwMode="auto">
                <a:xfrm>
                  <a:off x="2944" y="943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98" name="Line 5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292" name="Group 5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93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94" name="Line 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95" name="Line 62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</p:grpSp>
        <p:grpSp>
          <p:nvGrpSpPr>
            <p:cNvPr id="184" name="Group 63"/>
            <p:cNvGrpSpPr>
              <a:grpSpLocks/>
            </p:cNvGrpSpPr>
            <p:nvPr/>
          </p:nvGrpSpPr>
          <p:grpSpPr bwMode="auto">
            <a:xfrm>
              <a:off x="3120" y="2773"/>
              <a:ext cx="316" cy="147"/>
              <a:chOff x="3600" y="219"/>
              <a:chExt cx="360" cy="175"/>
            </a:xfrm>
          </p:grpSpPr>
          <p:sp>
            <p:nvSpPr>
              <p:cNvPr id="273" name="Oval 64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74" name="Line 6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75" name="Line 6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76" name="Rectangle 6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277" name="Oval 6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278" name="Group 6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83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84" name="Line 71"/>
                <p:cNvSpPr>
                  <a:spLocks noChangeShapeType="1"/>
                </p:cNvSpPr>
                <p:nvPr/>
              </p:nvSpPr>
              <p:spPr bwMode="auto">
                <a:xfrm>
                  <a:off x="2944" y="943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85" name="Line 7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279" name="Group 7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80" name="Line 74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81" name="Line 7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82" name="Line 76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</p:grpSp>
        <p:grpSp>
          <p:nvGrpSpPr>
            <p:cNvPr id="185" name="Group 77"/>
            <p:cNvGrpSpPr>
              <a:grpSpLocks/>
            </p:cNvGrpSpPr>
            <p:nvPr/>
          </p:nvGrpSpPr>
          <p:grpSpPr bwMode="auto">
            <a:xfrm>
              <a:off x="3400" y="2360"/>
              <a:ext cx="316" cy="147"/>
              <a:chOff x="3600" y="219"/>
              <a:chExt cx="360" cy="175"/>
            </a:xfrm>
          </p:grpSpPr>
          <p:sp>
            <p:nvSpPr>
              <p:cNvPr id="260" name="Oval 78"/>
              <p:cNvSpPr>
                <a:spLocks noChangeArrowheads="1"/>
              </p:cNvSpPr>
              <p:nvPr/>
            </p:nvSpPr>
            <p:spPr bwMode="auto">
              <a:xfrm>
                <a:off x="3603" y="298"/>
                <a:ext cx="357" cy="9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61" name="Line 7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62" name="Line 8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63" name="Rectangle 8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2" cy="5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-128"/>
                </a:endParaRPr>
              </a:p>
            </p:txBody>
          </p:sp>
          <p:sp>
            <p:nvSpPr>
              <p:cNvPr id="264" name="Oval 8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265" name="Group 8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70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71" name="Line 85"/>
                <p:cNvSpPr>
                  <a:spLocks noChangeShapeType="1"/>
                </p:cNvSpPr>
                <p:nvPr/>
              </p:nvSpPr>
              <p:spPr bwMode="auto">
                <a:xfrm>
                  <a:off x="2944" y="943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72" name="Line 8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266" name="Group 8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67" name="Line 88"/>
                <p:cNvSpPr>
                  <a:spLocks noChangeShapeType="1"/>
                </p:cNvSpPr>
                <p:nvPr/>
              </p:nvSpPr>
              <p:spPr bwMode="auto">
                <a:xfrm flipV="1">
                  <a:off x="2848" y="846"/>
                  <a:ext cx="50" cy="4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8" name="Line 8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69" name="Line 90"/>
                <p:cNvSpPr>
                  <a:spLocks noChangeShapeType="1"/>
                </p:cNvSpPr>
                <p:nvPr/>
              </p:nvSpPr>
              <p:spPr bwMode="auto">
                <a:xfrm>
                  <a:off x="2894" y="849"/>
                  <a:ext cx="52" cy="9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</p:grpSp>
        <p:sp>
          <p:nvSpPr>
            <p:cNvPr id="186" name="Freeform 91"/>
            <p:cNvSpPr>
              <a:spLocks/>
            </p:cNvSpPr>
            <p:nvPr/>
          </p:nvSpPr>
          <p:spPr bwMode="auto">
            <a:xfrm>
              <a:off x="3089" y="2245"/>
              <a:ext cx="318" cy="194"/>
            </a:xfrm>
            <a:custGeom>
              <a:avLst/>
              <a:gdLst>
                <a:gd name="T0" fmla="*/ 0 w 318"/>
                <a:gd name="T1" fmla="*/ 0 h 194"/>
                <a:gd name="T2" fmla="*/ 318 w 318"/>
                <a:gd name="T3" fmla="*/ 194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7" name="Freeform 92"/>
            <p:cNvSpPr>
              <a:spLocks/>
            </p:cNvSpPr>
            <p:nvPr/>
          </p:nvSpPr>
          <p:spPr bwMode="auto">
            <a:xfrm>
              <a:off x="2418" y="2492"/>
              <a:ext cx="303" cy="150"/>
            </a:xfrm>
            <a:custGeom>
              <a:avLst/>
              <a:gdLst>
                <a:gd name="T0" fmla="*/ 0 w 294"/>
                <a:gd name="T1" fmla="*/ 0 h 174"/>
                <a:gd name="T2" fmla="*/ 385 w 294"/>
                <a:gd name="T3" fmla="*/ 46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8" name="Freeform 93"/>
            <p:cNvSpPr>
              <a:spLocks/>
            </p:cNvSpPr>
            <p:nvPr/>
          </p:nvSpPr>
          <p:spPr bwMode="auto">
            <a:xfrm>
              <a:off x="3015" y="2477"/>
              <a:ext cx="396" cy="156"/>
            </a:xfrm>
            <a:custGeom>
              <a:avLst/>
              <a:gdLst>
                <a:gd name="T0" fmla="*/ 0 w 378"/>
                <a:gd name="T1" fmla="*/ 66 h 174"/>
                <a:gd name="T2" fmla="*/ 576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89" name="Freeform 94"/>
            <p:cNvSpPr>
              <a:spLocks/>
            </p:cNvSpPr>
            <p:nvPr/>
          </p:nvSpPr>
          <p:spPr bwMode="auto">
            <a:xfrm>
              <a:off x="3435" y="2511"/>
              <a:ext cx="130" cy="320"/>
            </a:xfrm>
            <a:custGeom>
              <a:avLst/>
              <a:gdLst>
                <a:gd name="T0" fmla="*/ 0 w 118"/>
                <a:gd name="T1" fmla="*/ 9 h 500"/>
                <a:gd name="T2" fmla="*/ 284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0" name="Freeform 95"/>
            <p:cNvSpPr>
              <a:spLocks/>
            </p:cNvSpPr>
            <p:nvPr/>
          </p:nvSpPr>
          <p:spPr bwMode="auto">
            <a:xfrm>
              <a:off x="2657" y="2847"/>
              <a:ext cx="464" cy="47"/>
            </a:xfrm>
            <a:custGeom>
              <a:avLst/>
              <a:gdLst>
                <a:gd name="T0" fmla="*/ 2835 w 370"/>
                <a:gd name="T1" fmla="*/ 1012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1" name="Freeform 96"/>
            <p:cNvSpPr>
              <a:spLocks/>
            </p:cNvSpPr>
            <p:nvPr/>
          </p:nvSpPr>
          <p:spPr bwMode="auto">
            <a:xfrm>
              <a:off x="2319" y="2507"/>
              <a:ext cx="122" cy="268"/>
            </a:xfrm>
            <a:custGeom>
              <a:avLst/>
              <a:gdLst>
                <a:gd name="T0" fmla="*/ 6 w 176"/>
                <a:gd name="T1" fmla="*/ 8 h 412"/>
                <a:gd name="T2" fmla="*/ 6 w 176"/>
                <a:gd name="T3" fmla="*/ 8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2" name="Rectangle 97"/>
            <p:cNvSpPr>
              <a:spLocks noChangeArrowheads="1"/>
            </p:cNvSpPr>
            <p:nvPr/>
          </p:nvSpPr>
          <p:spPr bwMode="auto">
            <a:xfrm>
              <a:off x="1128" y="2264"/>
              <a:ext cx="728" cy="15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3" name="Rectangle 98"/>
            <p:cNvSpPr>
              <a:spLocks noChangeArrowheads="1"/>
            </p:cNvSpPr>
            <p:nvPr/>
          </p:nvSpPr>
          <p:spPr bwMode="auto">
            <a:xfrm>
              <a:off x="1113" y="2279"/>
              <a:ext cx="723" cy="1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4" name="Line 99"/>
            <p:cNvSpPr>
              <a:spLocks noChangeShapeType="1"/>
            </p:cNvSpPr>
            <p:nvPr/>
          </p:nvSpPr>
          <p:spPr bwMode="auto">
            <a:xfrm>
              <a:off x="1759" y="2362"/>
              <a:ext cx="266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5" name="Text Box 100"/>
            <p:cNvSpPr txBox="1">
              <a:spLocks noChangeArrowheads="1"/>
            </p:cNvSpPr>
            <p:nvPr/>
          </p:nvSpPr>
          <p:spPr bwMode="auto">
            <a:xfrm>
              <a:off x="2390" y="2183"/>
              <a:ext cx="1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1</a:t>
              </a:r>
            </a:p>
          </p:txBody>
        </p:sp>
        <p:sp>
          <p:nvSpPr>
            <p:cNvPr id="196" name="Text Box 101"/>
            <p:cNvSpPr txBox="1">
              <a:spLocks noChangeArrowheads="1"/>
            </p:cNvSpPr>
            <p:nvPr/>
          </p:nvSpPr>
          <p:spPr bwMode="auto">
            <a:xfrm>
              <a:off x="2336" y="2459"/>
              <a:ext cx="1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2</a:t>
              </a:r>
            </a:p>
          </p:txBody>
        </p:sp>
        <p:sp>
          <p:nvSpPr>
            <p:cNvPr id="197" name="Text Box 102"/>
            <p:cNvSpPr txBox="1">
              <a:spLocks noChangeArrowheads="1"/>
            </p:cNvSpPr>
            <p:nvPr/>
          </p:nvSpPr>
          <p:spPr bwMode="auto">
            <a:xfrm>
              <a:off x="2178" y="2505"/>
              <a:ext cx="1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3</a:t>
              </a:r>
            </a:p>
          </p:txBody>
        </p:sp>
        <p:sp>
          <p:nvSpPr>
            <p:cNvPr id="198" name="Rectangle 104"/>
            <p:cNvSpPr>
              <a:spLocks noChangeArrowheads="1"/>
            </p:cNvSpPr>
            <p:nvPr/>
          </p:nvSpPr>
          <p:spPr bwMode="auto">
            <a:xfrm>
              <a:off x="1509" y="2281"/>
              <a:ext cx="269" cy="151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99" name="Text Box 105"/>
            <p:cNvSpPr txBox="1">
              <a:spLocks noChangeArrowheads="1"/>
            </p:cNvSpPr>
            <p:nvPr/>
          </p:nvSpPr>
          <p:spPr bwMode="auto">
            <a:xfrm>
              <a:off x="1479" y="2264"/>
              <a:ext cx="24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0111</a:t>
              </a:r>
            </a:p>
          </p:txBody>
        </p:sp>
        <p:sp>
          <p:nvSpPr>
            <p:cNvPr id="200" name="Text Box 106"/>
            <p:cNvSpPr txBox="1">
              <a:spLocks noChangeArrowheads="1"/>
            </p:cNvSpPr>
            <p:nvPr/>
          </p:nvSpPr>
          <p:spPr bwMode="auto">
            <a:xfrm>
              <a:off x="398" y="1841"/>
              <a:ext cx="79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value in arriving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packet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’</a:t>
              </a:r>
              <a:r>
                <a:rPr kumimoji="0" lang="en-US" altLang="ja-JP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s header</a:t>
              </a: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1" name="Line 107"/>
            <p:cNvSpPr>
              <a:spLocks noChangeShapeType="1"/>
            </p:cNvSpPr>
            <p:nvPr/>
          </p:nvSpPr>
          <p:spPr bwMode="auto">
            <a:xfrm flipH="1">
              <a:off x="1269" y="2444"/>
              <a:ext cx="8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2" name="Text Box 108"/>
            <p:cNvSpPr txBox="1">
              <a:spLocks noChangeArrowheads="1"/>
            </p:cNvSpPr>
            <p:nvPr/>
          </p:nvSpPr>
          <p:spPr bwMode="auto">
            <a:xfrm>
              <a:off x="1244" y="261"/>
              <a:ext cx="117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routing algorithm</a:t>
              </a:r>
            </a:p>
          </p:txBody>
        </p:sp>
        <p:sp>
          <p:nvSpPr>
            <p:cNvPr id="203" name="Rectangle 109"/>
            <p:cNvSpPr>
              <a:spLocks noChangeArrowheads="1"/>
            </p:cNvSpPr>
            <p:nvPr/>
          </p:nvSpPr>
          <p:spPr bwMode="auto">
            <a:xfrm>
              <a:off x="1197" y="732"/>
              <a:ext cx="1263" cy="8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4" name="Text Box 110"/>
            <p:cNvSpPr txBox="1">
              <a:spLocks noChangeArrowheads="1"/>
            </p:cNvSpPr>
            <p:nvPr/>
          </p:nvSpPr>
          <p:spPr bwMode="auto">
            <a:xfrm>
              <a:off x="1248" y="702"/>
              <a:ext cx="8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local forwarding table</a:t>
              </a:r>
            </a:p>
          </p:txBody>
        </p:sp>
        <p:sp>
          <p:nvSpPr>
            <p:cNvPr id="205" name="Text Box 111"/>
            <p:cNvSpPr txBox="1">
              <a:spLocks noChangeArrowheads="1"/>
            </p:cNvSpPr>
            <p:nvPr/>
          </p:nvSpPr>
          <p:spPr bwMode="auto">
            <a:xfrm>
              <a:off x="1174" y="858"/>
              <a:ext cx="7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header value</a:t>
              </a:r>
            </a:p>
          </p:txBody>
        </p:sp>
        <p:sp>
          <p:nvSpPr>
            <p:cNvPr id="206" name="Text Box 112"/>
            <p:cNvSpPr txBox="1">
              <a:spLocks noChangeArrowheads="1"/>
            </p:cNvSpPr>
            <p:nvPr/>
          </p:nvSpPr>
          <p:spPr bwMode="auto">
            <a:xfrm>
              <a:off x="1846" y="859"/>
              <a:ext cx="6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output link</a:t>
              </a:r>
            </a:p>
          </p:txBody>
        </p:sp>
        <p:sp>
          <p:nvSpPr>
            <p:cNvPr id="207" name="Line 113"/>
            <p:cNvSpPr>
              <a:spLocks noChangeShapeType="1"/>
            </p:cNvSpPr>
            <p:nvPr/>
          </p:nvSpPr>
          <p:spPr bwMode="auto">
            <a:xfrm>
              <a:off x="1908" y="866"/>
              <a:ext cx="5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08" name="Text Box 114"/>
            <p:cNvSpPr txBox="1">
              <a:spLocks noChangeArrowheads="1"/>
            </p:cNvSpPr>
            <p:nvPr/>
          </p:nvSpPr>
          <p:spPr bwMode="auto">
            <a:xfrm>
              <a:off x="1667" y="1037"/>
              <a:ext cx="24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0100</a:t>
              </a: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0101</a:t>
              </a: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0111</a:t>
              </a: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1001</a:t>
              </a:r>
            </a:p>
          </p:txBody>
        </p:sp>
        <p:sp>
          <p:nvSpPr>
            <p:cNvPr id="209" name="Text Box 115"/>
            <p:cNvSpPr txBox="1">
              <a:spLocks noChangeArrowheads="1"/>
            </p:cNvSpPr>
            <p:nvPr/>
          </p:nvSpPr>
          <p:spPr bwMode="auto">
            <a:xfrm>
              <a:off x="1939" y="1037"/>
              <a:ext cx="12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3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2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2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1</a:t>
              </a:r>
            </a:p>
          </p:txBody>
        </p:sp>
        <p:sp>
          <p:nvSpPr>
            <p:cNvPr id="210" name="Line 116"/>
            <p:cNvSpPr>
              <a:spLocks noChangeShapeType="1"/>
            </p:cNvSpPr>
            <p:nvPr/>
          </p:nvSpPr>
          <p:spPr bwMode="auto">
            <a:xfrm>
              <a:off x="1197" y="1028"/>
              <a:ext cx="1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1" name="Line 117"/>
            <p:cNvSpPr>
              <a:spLocks noChangeShapeType="1"/>
            </p:cNvSpPr>
            <p:nvPr/>
          </p:nvSpPr>
          <p:spPr bwMode="auto">
            <a:xfrm>
              <a:off x="1192" y="872"/>
              <a:ext cx="12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2" name="AutoShape 118"/>
            <p:cNvSpPr>
              <a:spLocks noChangeArrowheads="1"/>
            </p:cNvSpPr>
            <p:nvPr/>
          </p:nvSpPr>
          <p:spPr bwMode="auto">
            <a:xfrm rot="5400000">
              <a:off x="1763" y="548"/>
              <a:ext cx="151" cy="172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3" name="Line 119"/>
            <p:cNvSpPr>
              <a:spLocks noChangeShapeType="1"/>
            </p:cNvSpPr>
            <p:nvPr/>
          </p:nvSpPr>
          <p:spPr bwMode="auto">
            <a:xfrm>
              <a:off x="1371" y="2086"/>
              <a:ext cx="229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4" name="Freeform 120"/>
            <p:cNvSpPr>
              <a:spLocks/>
            </p:cNvSpPr>
            <p:nvPr/>
          </p:nvSpPr>
          <p:spPr bwMode="auto">
            <a:xfrm>
              <a:off x="2047" y="2395"/>
              <a:ext cx="554" cy="167"/>
            </a:xfrm>
            <a:custGeom>
              <a:avLst/>
              <a:gdLst>
                <a:gd name="T0" fmla="*/ 0 w 554"/>
                <a:gd name="T1" fmla="*/ 10 h 167"/>
                <a:gd name="T2" fmla="*/ 324 w 554"/>
                <a:gd name="T3" fmla="*/ 26 h 167"/>
                <a:gd name="T4" fmla="*/ 554 w 554"/>
                <a:gd name="T5" fmla="*/ 16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5" name="Freeform 121"/>
            <p:cNvSpPr>
              <a:spLocks/>
            </p:cNvSpPr>
            <p:nvPr/>
          </p:nvSpPr>
          <p:spPr bwMode="auto">
            <a:xfrm flipH="1">
              <a:off x="3518" y="2127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9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6" name="Freeform 122"/>
            <p:cNvSpPr>
              <a:spLocks/>
            </p:cNvSpPr>
            <p:nvPr/>
          </p:nvSpPr>
          <p:spPr bwMode="auto">
            <a:xfrm flipH="1">
              <a:off x="2881" y="1948"/>
              <a:ext cx="364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9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7" name="Freeform 123"/>
            <p:cNvSpPr>
              <a:spLocks/>
            </p:cNvSpPr>
            <p:nvPr/>
          </p:nvSpPr>
          <p:spPr bwMode="auto">
            <a:xfrm flipH="1" flipV="1">
              <a:off x="3302" y="292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9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8" name="Freeform 124"/>
            <p:cNvSpPr>
              <a:spLocks/>
            </p:cNvSpPr>
            <p:nvPr/>
          </p:nvSpPr>
          <p:spPr bwMode="auto">
            <a:xfrm flipH="1" flipV="1">
              <a:off x="2452" y="2912"/>
              <a:ext cx="342" cy="234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9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19" name="Freeform 125"/>
            <p:cNvSpPr>
              <a:spLocks/>
            </p:cNvSpPr>
            <p:nvPr/>
          </p:nvSpPr>
          <p:spPr bwMode="auto">
            <a:xfrm flipH="1" flipV="1">
              <a:off x="2855" y="2728"/>
              <a:ext cx="342" cy="285"/>
            </a:xfrm>
            <a:custGeom>
              <a:avLst/>
              <a:gdLst>
                <a:gd name="T0" fmla="*/ 0 w 1443"/>
                <a:gd name="T1" fmla="*/ 0 h 816"/>
                <a:gd name="T2" fmla="*/ 0 w 1443"/>
                <a:gd name="T3" fmla="*/ 0 h 816"/>
                <a:gd name="T4" fmla="*/ 0 w 1443"/>
                <a:gd name="T5" fmla="*/ 0 h 816"/>
                <a:gd name="T6" fmla="*/ 0 w 1443"/>
                <a:gd name="T7" fmla="*/ 0 h 816"/>
                <a:gd name="T8" fmla="*/ 0 w 1443"/>
                <a:gd name="T9" fmla="*/ 0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3"/>
                <a:gd name="T16" fmla="*/ 0 h 816"/>
                <a:gd name="T17" fmla="*/ 1443 w 1443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CC9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220" name="Group 126"/>
            <p:cNvGrpSpPr>
              <a:grpSpLocks/>
            </p:cNvGrpSpPr>
            <p:nvPr/>
          </p:nvGrpSpPr>
          <p:grpSpPr bwMode="auto">
            <a:xfrm>
              <a:off x="2886" y="1668"/>
              <a:ext cx="347" cy="285"/>
              <a:chOff x="2886" y="1668"/>
              <a:chExt cx="347" cy="285"/>
            </a:xfrm>
          </p:grpSpPr>
          <p:sp>
            <p:nvSpPr>
              <p:cNvPr id="253" name="Rectangle 127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54" name="Oval 128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55" name="Rectangle 129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56" name="Line 130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57" name="Line 131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58" name="Line 132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59" name="AutoShape 133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221" name="Group 134"/>
            <p:cNvGrpSpPr>
              <a:grpSpLocks/>
            </p:cNvGrpSpPr>
            <p:nvPr/>
          </p:nvGrpSpPr>
          <p:grpSpPr bwMode="auto">
            <a:xfrm>
              <a:off x="3524" y="1840"/>
              <a:ext cx="347" cy="285"/>
              <a:chOff x="2886" y="1668"/>
              <a:chExt cx="347" cy="285"/>
            </a:xfrm>
          </p:grpSpPr>
          <p:sp>
            <p:nvSpPr>
              <p:cNvPr id="246" name="Rectangle 135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47" name="Oval 136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48" name="Rectangle 137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49" name="Line 138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50" name="Line 139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51" name="Line 140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52" name="AutoShape 141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222" name="Group 142"/>
            <p:cNvGrpSpPr>
              <a:grpSpLocks/>
            </p:cNvGrpSpPr>
            <p:nvPr/>
          </p:nvGrpSpPr>
          <p:grpSpPr bwMode="auto">
            <a:xfrm>
              <a:off x="3291" y="3148"/>
              <a:ext cx="347" cy="285"/>
              <a:chOff x="2886" y="1668"/>
              <a:chExt cx="347" cy="285"/>
            </a:xfrm>
          </p:grpSpPr>
          <p:sp>
            <p:nvSpPr>
              <p:cNvPr id="239" name="Rectangle 143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40" name="Oval 144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41" name="Rectangle 145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42" name="Line 146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43" name="Line 147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44" name="Line 148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45" name="AutoShape 149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223" name="Group 150"/>
            <p:cNvGrpSpPr>
              <a:grpSpLocks/>
            </p:cNvGrpSpPr>
            <p:nvPr/>
          </p:nvGrpSpPr>
          <p:grpSpPr bwMode="auto">
            <a:xfrm>
              <a:off x="2853" y="3010"/>
              <a:ext cx="347" cy="285"/>
              <a:chOff x="2886" y="1668"/>
              <a:chExt cx="347" cy="285"/>
            </a:xfrm>
          </p:grpSpPr>
          <p:sp>
            <p:nvSpPr>
              <p:cNvPr id="232" name="Rectangle 151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33" name="Oval 152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34" name="Rectangle 153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35" name="Line 154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36" name="Line 155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37" name="Line 156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38" name="AutoShape 157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224" name="Group 158"/>
            <p:cNvGrpSpPr>
              <a:grpSpLocks/>
            </p:cNvGrpSpPr>
            <p:nvPr/>
          </p:nvGrpSpPr>
          <p:grpSpPr bwMode="auto">
            <a:xfrm>
              <a:off x="2440" y="3131"/>
              <a:ext cx="347" cy="285"/>
              <a:chOff x="2886" y="1668"/>
              <a:chExt cx="347" cy="285"/>
            </a:xfrm>
          </p:grpSpPr>
          <p:sp>
            <p:nvSpPr>
              <p:cNvPr id="225" name="Rectangle 159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26" name="Oval 160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27" name="Rectangle 161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28" name="Line 162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29" name="Line 163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30" name="Line 164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31" name="AutoShape 165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</p:grpSp>
      <p:grpSp>
        <p:nvGrpSpPr>
          <p:cNvPr id="338" name="Group 170"/>
          <p:cNvGrpSpPr>
            <a:grpSpLocks/>
          </p:cNvGrpSpPr>
          <p:nvPr/>
        </p:nvGrpSpPr>
        <p:grpSpPr bwMode="auto">
          <a:xfrm>
            <a:off x="5814485" y="1292226"/>
            <a:ext cx="4861984" cy="646113"/>
            <a:chOff x="2782" y="912"/>
            <a:chExt cx="2297" cy="407"/>
          </a:xfrm>
        </p:grpSpPr>
        <p:sp>
          <p:nvSpPr>
            <p:cNvPr id="339" name="Line 171"/>
            <p:cNvSpPr>
              <a:spLocks noChangeShapeType="1"/>
            </p:cNvSpPr>
            <p:nvPr/>
          </p:nvSpPr>
          <p:spPr bwMode="auto">
            <a:xfrm>
              <a:off x="2782" y="1117"/>
              <a:ext cx="10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40" name="Text Box 172"/>
            <p:cNvSpPr txBox="1">
              <a:spLocks noChangeArrowheads="1"/>
            </p:cNvSpPr>
            <p:nvPr/>
          </p:nvSpPr>
          <p:spPr bwMode="auto">
            <a:xfrm>
              <a:off x="3532" y="912"/>
              <a:ext cx="154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routing algorithm determines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end-end-path through network</a:t>
              </a:r>
            </a:p>
          </p:txBody>
        </p:sp>
      </p:grpSp>
      <p:grpSp>
        <p:nvGrpSpPr>
          <p:cNvPr id="341" name="Group 173"/>
          <p:cNvGrpSpPr>
            <a:grpSpLocks/>
          </p:cNvGrpSpPr>
          <p:nvPr/>
        </p:nvGrpSpPr>
        <p:grpSpPr bwMode="auto">
          <a:xfrm>
            <a:off x="5899152" y="1979614"/>
            <a:ext cx="4734983" cy="646113"/>
            <a:chOff x="2782" y="912"/>
            <a:chExt cx="2237" cy="407"/>
          </a:xfrm>
        </p:grpSpPr>
        <p:sp>
          <p:nvSpPr>
            <p:cNvPr id="342" name="Line 174"/>
            <p:cNvSpPr>
              <a:spLocks noChangeShapeType="1"/>
            </p:cNvSpPr>
            <p:nvPr/>
          </p:nvSpPr>
          <p:spPr bwMode="auto">
            <a:xfrm>
              <a:off x="2782" y="1117"/>
              <a:ext cx="103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43" name="Text Box 175"/>
            <p:cNvSpPr txBox="1">
              <a:spLocks noChangeArrowheads="1"/>
            </p:cNvSpPr>
            <p:nvPr/>
          </p:nvSpPr>
          <p:spPr bwMode="auto">
            <a:xfrm>
              <a:off x="3532" y="912"/>
              <a:ext cx="148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forwarding table determines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local forwarding at this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17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E2709-56F5-E3C9-4E99-8076633AE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6" name="Freeform 139"/>
          <p:cNvSpPr>
            <a:spLocks/>
          </p:cNvSpPr>
          <p:nvPr/>
        </p:nvSpPr>
        <p:spPr bwMode="auto">
          <a:xfrm>
            <a:off x="239184" y="3651251"/>
            <a:ext cx="5452533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7" name="Freeform 29"/>
          <p:cNvSpPr>
            <a:spLocks/>
          </p:cNvSpPr>
          <p:nvPr/>
        </p:nvSpPr>
        <p:spPr bwMode="auto">
          <a:xfrm>
            <a:off x="5958418" y="2922588"/>
            <a:ext cx="4984749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8" name="Line 32"/>
          <p:cNvSpPr>
            <a:spLocks noChangeShapeType="1"/>
          </p:cNvSpPr>
          <p:nvPr/>
        </p:nvSpPr>
        <p:spPr bwMode="auto">
          <a:xfrm>
            <a:off x="6110818" y="4244975"/>
            <a:ext cx="806449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29" name="Line 34"/>
          <p:cNvSpPr>
            <a:spLocks noChangeShapeType="1"/>
          </p:cNvSpPr>
          <p:nvPr/>
        </p:nvSpPr>
        <p:spPr bwMode="auto">
          <a:xfrm>
            <a:off x="9897533" y="3497263"/>
            <a:ext cx="177800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30" name="Line 35"/>
          <p:cNvSpPr>
            <a:spLocks noChangeShapeType="1"/>
          </p:cNvSpPr>
          <p:nvPr/>
        </p:nvSpPr>
        <p:spPr bwMode="auto">
          <a:xfrm flipV="1">
            <a:off x="9906000" y="5002213"/>
            <a:ext cx="228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31" name="Text Box 36"/>
          <p:cNvSpPr txBox="1">
            <a:spLocks noChangeArrowheads="1"/>
          </p:cNvSpPr>
          <p:nvPr/>
        </p:nvSpPr>
        <p:spPr bwMode="auto">
          <a:xfrm>
            <a:off x="10731501" y="3227388"/>
            <a:ext cx="9268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10.0.0.1</a:t>
            </a:r>
          </a:p>
        </p:txBody>
      </p:sp>
      <p:sp>
        <p:nvSpPr>
          <p:cNvPr id="232" name="Text Box 37"/>
          <p:cNvSpPr txBox="1">
            <a:spLocks noChangeArrowheads="1"/>
          </p:cNvSpPr>
          <p:nvPr/>
        </p:nvSpPr>
        <p:spPr bwMode="auto">
          <a:xfrm>
            <a:off x="10900834" y="3995738"/>
            <a:ext cx="9268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10.0.0.2</a:t>
            </a:r>
          </a:p>
        </p:txBody>
      </p:sp>
      <p:sp>
        <p:nvSpPr>
          <p:cNvPr id="233" name="Text Box 38"/>
          <p:cNvSpPr txBox="1">
            <a:spLocks noChangeArrowheads="1"/>
          </p:cNvSpPr>
          <p:nvPr/>
        </p:nvSpPr>
        <p:spPr bwMode="auto">
          <a:xfrm>
            <a:off x="10850034" y="4891088"/>
            <a:ext cx="9268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10.0.0.3</a:t>
            </a:r>
          </a:p>
        </p:txBody>
      </p:sp>
      <p:grpSp>
        <p:nvGrpSpPr>
          <p:cNvPr id="234" name="Group 88"/>
          <p:cNvGrpSpPr>
            <a:grpSpLocks/>
          </p:cNvGrpSpPr>
          <p:nvPr/>
        </p:nvGrpSpPr>
        <p:grpSpPr bwMode="auto">
          <a:xfrm>
            <a:off x="7507818" y="2855913"/>
            <a:ext cx="2495549" cy="1033462"/>
            <a:chOff x="3550" y="2055"/>
            <a:chExt cx="1179" cy="651"/>
          </a:xfrm>
        </p:grpSpPr>
        <p:grpSp>
          <p:nvGrpSpPr>
            <p:cNvPr id="235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240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41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S: 10.0.0.1, 3345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D: 128.119.40.186, 80</a:t>
                </a:r>
              </a:p>
            </p:txBody>
          </p:sp>
          <p:grpSp>
            <p:nvGrpSpPr>
              <p:cNvPr id="242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247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48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49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243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244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45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4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</p:grpSp>
        <p:sp>
          <p:nvSpPr>
            <p:cNvPr id="236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4556 h 264"/>
                <a:gd name="T2" fmla="*/ 11560 w 417"/>
                <a:gd name="T3" fmla="*/ 4556 h 264"/>
                <a:gd name="T4" fmla="*/ 11560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237" name="Group 87"/>
            <p:cNvGrpSpPr>
              <a:grpSpLocks/>
            </p:cNvGrpSpPr>
            <p:nvPr/>
          </p:nvGrpSpPr>
          <p:grpSpPr bwMode="auto">
            <a:xfrm>
              <a:off x="4032" y="2416"/>
              <a:ext cx="218" cy="233"/>
              <a:chOff x="5140" y="400"/>
              <a:chExt cx="218" cy="233"/>
            </a:xfrm>
          </p:grpSpPr>
          <p:sp>
            <p:nvSpPr>
              <p:cNvPr id="238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39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1</a:t>
                </a:r>
              </a:p>
            </p:txBody>
          </p:sp>
        </p:grpSp>
      </p:grpSp>
      <p:sp>
        <p:nvSpPr>
          <p:cNvPr id="250" name="Text Box 54"/>
          <p:cNvSpPr txBox="1">
            <a:spLocks noChangeArrowheads="1"/>
          </p:cNvSpPr>
          <p:nvPr/>
        </p:nvSpPr>
        <p:spPr bwMode="auto">
          <a:xfrm>
            <a:off x="6045201" y="3817938"/>
            <a:ext cx="9268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10.0.0.4</a:t>
            </a:r>
          </a:p>
        </p:txBody>
      </p:sp>
      <p:sp>
        <p:nvSpPr>
          <p:cNvPr id="251" name="Line 55"/>
          <p:cNvSpPr>
            <a:spLocks noChangeShapeType="1"/>
          </p:cNvSpPr>
          <p:nvPr/>
        </p:nvSpPr>
        <p:spPr bwMode="auto">
          <a:xfrm flipH="1">
            <a:off x="6210301" y="4073525"/>
            <a:ext cx="114300" cy="128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52" name="Text Box 56"/>
          <p:cNvSpPr txBox="1">
            <a:spLocks noChangeArrowheads="1"/>
          </p:cNvSpPr>
          <p:nvPr/>
        </p:nvSpPr>
        <p:spPr bwMode="auto">
          <a:xfrm>
            <a:off x="3594100" y="4375150"/>
            <a:ext cx="12682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138.76.29.7</a:t>
            </a:r>
          </a:p>
        </p:txBody>
      </p:sp>
      <p:sp>
        <p:nvSpPr>
          <p:cNvPr id="253" name="Line 57"/>
          <p:cNvSpPr>
            <a:spLocks noChangeShapeType="1"/>
          </p:cNvSpPr>
          <p:nvPr/>
        </p:nvSpPr>
        <p:spPr bwMode="auto">
          <a:xfrm flipH="1">
            <a:off x="5223934" y="4311650"/>
            <a:ext cx="114300" cy="128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grpSp>
        <p:nvGrpSpPr>
          <p:cNvPr id="254" name="Group 59"/>
          <p:cNvGrpSpPr>
            <a:grpSpLocks/>
          </p:cNvGrpSpPr>
          <p:nvPr/>
        </p:nvGrpSpPr>
        <p:grpSpPr bwMode="auto">
          <a:xfrm>
            <a:off x="8625417" y="1570038"/>
            <a:ext cx="2533649" cy="1389062"/>
            <a:chOff x="3944" y="989"/>
            <a:chExt cx="1197" cy="875"/>
          </a:xfrm>
        </p:grpSpPr>
        <p:sp>
          <p:nvSpPr>
            <p:cNvPr id="255" name="Text Box 53"/>
            <p:cNvSpPr txBox="1">
              <a:spLocks noChangeArrowheads="1"/>
            </p:cNvSpPr>
            <p:nvPr/>
          </p:nvSpPr>
          <p:spPr bwMode="auto">
            <a:xfrm>
              <a:off x="4121" y="989"/>
              <a:ext cx="1020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1" i="1">
                  <a:solidFill>
                    <a:srgbClr val="CC0000"/>
                  </a:solidFill>
                  <a:latin typeface="Arial" charset="0"/>
                </a:rPr>
                <a:t>1:</a:t>
              </a:r>
              <a:r>
                <a:rPr lang="en-US" altLang="en-US" sz="1800">
                  <a:solidFill>
                    <a:srgbClr val="FF0000"/>
                  </a:solidFill>
                  <a:latin typeface="Arial" charset="0"/>
                </a:rPr>
                <a:t> </a:t>
              </a:r>
              <a:r>
                <a:rPr lang="en-US" altLang="en-US" sz="1800">
                  <a:solidFill>
                    <a:srgbClr val="000099"/>
                  </a:solidFill>
                  <a:latin typeface="Arial" charset="0"/>
                </a:rPr>
                <a:t>host 10.0.0.1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charset="0"/>
                </a:rPr>
                <a:t>sends datagram to 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charset="0"/>
                </a:rPr>
                <a:t>128.119.40.186, 80</a:t>
              </a:r>
            </a:p>
          </p:txBody>
        </p:sp>
        <p:sp>
          <p:nvSpPr>
            <p:cNvPr id="256" name="Line 58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57" name="Freeform 67"/>
          <p:cNvSpPr>
            <a:spLocks/>
          </p:cNvSpPr>
          <p:nvPr/>
        </p:nvSpPr>
        <p:spPr bwMode="auto">
          <a:xfrm>
            <a:off x="3126318" y="2627314"/>
            <a:ext cx="5149849" cy="1531937"/>
          </a:xfrm>
          <a:custGeom>
            <a:avLst/>
            <a:gdLst>
              <a:gd name="T0" fmla="*/ 0 w 2433"/>
              <a:gd name="T1" fmla="*/ 2147483646 h 965"/>
              <a:gd name="T2" fmla="*/ 2147483646 w 2433"/>
              <a:gd name="T3" fmla="*/ 2147483646 h 965"/>
              <a:gd name="T4" fmla="*/ 2147483646 w 2433"/>
              <a:gd name="T5" fmla="*/ 2147483646 h 965"/>
              <a:gd name="T6" fmla="*/ 2147483646 w 2433"/>
              <a:gd name="T7" fmla="*/ 2147483646 h 965"/>
              <a:gd name="T8" fmla="*/ 2147483646 w 2433"/>
              <a:gd name="T9" fmla="*/ 2147483646 h 965"/>
              <a:gd name="T10" fmla="*/ 2147483646 w 2433"/>
              <a:gd name="T11" fmla="*/ 2147483646 h 965"/>
              <a:gd name="T12" fmla="*/ 0 w 2433"/>
              <a:gd name="T13" fmla="*/ 2147483646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rgbClr val="CCCCFF"/>
              </a:gs>
              <a:gs pos="100000">
                <a:srgbClr val="FFFFFF"/>
              </a:gs>
            </a:gsLst>
            <a:lin ang="5400000" scaled="1"/>
          </a:gradFill>
          <a:ln w="3175" cap="flat" cmpd="sng">
            <a:solidFill>
              <a:srgbClr val="CCCCFF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58" name="Rectangle 62"/>
          <p:cNvSpPr>
            <a:spLocks noChangeArrowheads="1"/>
          </p:cNvSpPr>
          <p:nvPr/>
        </p:nvSpPr>
        <p:spPr bwMode="auto">
          <a:xfrm>
            <a:off x="3126318" y="1374775"/>
            <a:ext cx="5046133" cy="1354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59" name="Text Box 60"/>
          <p:cNvSpPr txBox="1">
            <a:spLocks noChangeArrowheads="1"/>
          </p:cNvSpPr>
          <p:nvPr/>
        </p:nvSpPr>
        <p:spPr bwMode="auto">
          <a:xfrm>
            <a:off x="3781111" y="1419225"/>
            <a:ext cx="370268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NAT translation table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WAN side addr        LAN side addr</a:t>
            </a:r>
          </a:p>
        </p:txBody>
      </p:sp>
      <p:sp>
        <p:nvSpPr>
          <p:cNvPr id="260" name="Line 63"/>
          <p:cNvSpPr>
            <a:spLocks noChangeShapeType="1"/>
          </p:cNvSpPr>
          <p:nvPr/>
        </p:nvSpPr>
        <p:spPr bwMode="auto">
          <a:xfrm flipV="1">
            <a:off x="3126317" y="1747838"/>
            <a:ext cx="5054600" cy="1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1" name="Line 64"/>
          <p:cNvSpPr>
            <a:spLocks noChangeShapeType="1"/>
          </p:cNvSpPr>
          <p:nvPr/>
        </p:nvSpPr>
        <p:spPr bwMode="auto">
          <a:xfrm flipV="1">
            <a:off x="3145367" y="2025651"/>
            <a:ext cx="4999567" cy="11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2" name="Line 65"/>
          <p:cNvSpPr>
            <a:spLocks noChangeShapeType="1"/>
          </p:cNvSpPr>
          <p:nvPr/>
        </p:nvSpPr>
        <p:spPr bwMode="auto">
          <a:xfrm>
            <a:off x="5958418" y="1770064"/>
            <a:ext cx="4233" cy="955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3" name="Text Box 61"/>
          <p:cNvSpPr txBox="1">
            <a:spLocks noChangeArrowheads="1"/>
          </p:cNvSpPr>
          <p:nvPr/>
        </p:nvSpPr>
        <p:spPr bwMode="auto">
          <a:xfrm>
            <a:off x="3802090" y="2044700"/>
            <a:ext cx="37369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charset="0"/>
              </a:rPr>
              <a:t>138.76.29.7, 5001   10.0.0.1, 3345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……                                         ……</a:t>
            </a:r>
          </a:p>
        </p:txBody>
      </p:sp>
      <p:grpSp>
        <p:nvGrpSpPr>
          <p:cNvPr id="264" name="Group 135"/>
          <p:cNvGrpSpPr>
            <a:grpSpLocks/>
          </p:cNvGrpSpPr>
          <p:nvPr/>
        </p:nvGrpSpPr>
        <p:grpSpPr bwMode="auto">
          <a:xfrm>
            <a:off x="6354234" y="3435350"/>
            <a:ext cx="3712633" cy="1638300"/>
            <a:chOff x="3002" y="2417"/>
            <a:chExt cx="1754" cy="1032"/>
          </a:xfrm>
        </p:grpSpPr>
        <p:sp>
          <p:nvSpPr>
            <p:cNvPr id="265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66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S: 128.119.40.186, 80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D: 10.0.0.1, 3345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267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276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77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78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268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273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74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75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269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270" name="Group 102"/>
            <p:cNvGrpSpPr>
              <a:grpSpLocks/>
            </p:cNvGrpSpPr>
            <p:nvPr/>
          </p:nvGrpSpPr>
          <p:grpSpPr bwMode="auto">
            <a:xfrm>
              <a:off x="4240" y="3061"/>
              <a:ext cx="218" cy="233"/>
              <a:chOff x="5140" y="400"/>
              <a:chExt cx="218" cy="233"/>
            </a:xfrm>
          </p:grpSpPr>
          <p:sp>
            <p:nvSpPr>
              <p:cNvPr id="271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72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4</a:t>
                </a:r>
              </a:p>
            </p:txBody>
          </p:sp>
        </p:grpSp>
      </p:grpSp>
      <p:grpSp>
        <p:nvGrpSpPr>
          <p:cNvPr id="279" name="Group 108"/>
          <p:cNvGrpSpPr>
            <a:grpSpLocks/>
          </p:cNvGrpSpPr>
          <p:nvPr/>
        </p:nvGrpSpPr>
        <p:grpSpPr bwMode="auto">
          <a:xfrm>
            <a:off x="2042585" y="3652838"/>
            <a:ext cx="3329516" cy="566737"/>
            <a:chOff x="1026" y="3559"/>
            <a:chExt cx="1573" cy="357"/>
          </a:xfrm>
        </p:grpSpPr>
        <p:grpSp>
          <p:nvGrpSpPr>
            <p:cNvPr id="280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285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86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S: 138.76.29.7, 5001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D: 128.119.40.186, 80</a:t>
                </a:r>
              </a:p>
            </p:txBody>
          </p:sp>
          <p:grpSp>
            <p:nvGrpSpPr>
              <p:cNvPr id="287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292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93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94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288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289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90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0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91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</p:grpSp>
        <p:sp>
          <p:nvSpPr>
            <p:cNvPr id="281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282" name="Group 105"/>
            <p:cNvGrpSpPr>
              <a:grpSpLocks/>
            </p:cNvGrpSpPr>
            <p:nvPr/>
          </p:nvGrpSpPr>
          <p:grpSpPr bwMode="auto">
            <a:xfrm>
              <a:off x="1143" y="3613"/>
              <a:ext cx="218" cy="233"/>
              <a:chOff x="5140" y="400"/>
              <a:chExt cx="218" cy="233"/>
            </a:xfrm>
          </p:grpSpPr>
          <p:sp>
            <p:nvSpPr>
              <p:cNvPr id="283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84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2</a:t>
                </a:r>
              </a:p>
            </p:txBody>
          </p:sp>
        </p:grpSp>
      </p:grpSp>
      <p:grpSp>
        <p:nvGrpSpPr>
          <p:cNvPr id="295" name="Group 112"/>
          <p:cNvGrpSpPr>
            <a:grpSpLocks/>
          </p:cNvGrpSpPr>
          <p:nvPr/>
        </p:nvGrpSpPr>
        <p:grpSpPr bwMode="auto">
          <a:xfrm>
            <a:off x="1" y="1671639"/>
            <a:ext cx="6872817" cy="2052637"/>
            <a:chOff x="0" y="1306"/>
            <a:chExt cx="3247" cy="1293"/>
          </a:xfrm>
        </p:grpSpPr>
        <p:sp>
          <p:nvSpPr>
            <p:cNvPr id="296" name="Text Box 82"/>
            <p:cNvSpPr txBox="1">
              <a:spLocks noChangeArrowheads="1"/>
            </p:cNvSpPr>
            <p:nvPr/>
          </p:nvSpPr>
          <p:spPr bwMode="auto">
            <a:xfrm>
              <a:off x="0" y="1306"/>
              <a:ext cx="996" cy="9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b="1" i="1">
                  <a:solidFill>
                    <a:srgbClr val="CC0000"/>
                  </a:solidFill>
                  <a:latin typeface="Arial" charset="0"/>
                </a:rPr>
                <a:t>2:</a:t>
              </a:r>
              <a:r>
                <a:rPr lang="en-US" altLang="en-US" sz="1800">
                  <a:solidFill>
                    <a:srgbClr val="FF0000"/>
                  </a:solidFill>
                  <a:latin typeface="Arial" charset="0"/>
                </a:rPr>
                <a:t> </a:t>
              </a:r>
              <a:r>
                <a:rPr lang="en-US" altLang="en-US" sz="1800">
                  <a:solidFill>
                    <a:srgbClr val="000099"/>
                  </a:solidFill>
                  <a:latin typeface="Arial" charset="0"/>
                </a:rPr>
                <a:t>NAT router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charset="0"/>
                </a:rPr>
                <a:t>changes datagram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charset="0"/>
                </a:rPr>
                <a:t>source addr from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charset="0"/>
                </a:rPr>
                <a:t>10.0.0.1, 3345 to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charset="0"/>
                </a:rPr>
                <a:t>138.76.29.7, 5001,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charset="0"/>
                </a:rPr>
                <a:t>updates table</a:t>
              </a:r>
            </a:p>
          </p:txBody>
        </p:sp>
        <p:sp>
          <p:nvSpPr>
            <p:cNvPr id="297" name="Line 83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98" name="Line 110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299" name="Line 111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300" name="Group 129"/>
          <p:cNvGrpSpPr>
            <a:grpSpLocks/>
          </p:cNvGrpSpPr>
          <p:nvPr/>
        </p:nvGrpSpPr>
        <p:grpSpPr bwMode="auto">
          <a:xfrm>
            <a:off x="1813985" y="4681538"/>
            <a:ext cx="3295649" cy="703262"/>
            <a:chOff x="1163" y="3752"/>
            <a:chExt cx="1557" cy="443"/>
          </a:xfrm>
        </p:grpSpPr>
        <p:sp>
          <p:nvSpPr>
            <p:cNvPr id="301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02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S: 128.119.40.186, 80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D: 138.76.29.7, 5001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303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312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13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14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304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309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10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11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305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306" name="Group 126"/>
            <p:cNvGrpSpPr>
              <a:grpSpLocks/>
            </p:cNvGrpSpPr>
            <p:nvPr/>
          </p:nvGrpSpPr>
          <p:grpSpPr bwMode="auto">
            <a:xfrm>
              <a:off x="2409" y="3815"/>
              <a:ext cx="218" cy="233"/>
              <a:chOff x="5140" y="400"/>
              <a:chExt cx="218" cy="233"/>
            </a:xfrm>
          </p:grpSpPr>
          <p:sp>
            <p:nvSpPr>
              <p:cNvPr id="307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08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3</a:t>
                </a:r>
              </a:p>
            </p:txBody>
          </p:sp>
        </p:grpSp>
      </p:grpSp>
      <p:sp>
        <p:nvSpPr>
          <p:cNvPr id="315" name="Text Box 131"/>
          <p:cNvSpPr txBox="1">
            <a:spLocks noChangeArrowheads="1"/>
          </p:cNvSpPr>
          <p:nvPr/>
        </p:nvSpPr>
        <p:spPr bwMode="auto">
          <a:xfrm>
            <a:off x="1756834" y="5170488"/>
            <a:ext cx="2108269" cy="798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CC0000"/>
                </a:solidFill>
                <a:latin typeface="Arial" charset="0"/>
              </a:rPr>
              <a:t>3:</a:t>
            </a: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en-US" sz="1800">
                <a:solidFill>
                  <a:srgbClr val="000099"/>
                </a:solidFill>
                <a:latin typeface="Arial" charset="0"/>
              </a:rPr>
              <a:t>reply arrives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Arial" charset="0"/>
              </a:rPr>
              <a:t> dest. address: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Arial" charset="0"/>
              </a:rPr>
              <a:t> 138.76.29.7, 5001</a:t>
            </a:r>
          </a:p>
        </p:txBody>
      </p:sp>
      <p:sp>
        <p:nvSpPr>
          <p:cNvPr id="316" name="Text Box 136"/>
          <p:cNvSpPr txBox="1">
            <a:spLocks noChangeArrowheads="1"/>
          </p:cNvSpPr>
          <p:nvPr/>
        </p:nvSpPr>
        <p:spPr bwMode="auto">
          <a:xfrm>
            <a:off x="6322484" y="5005388"/>
            <a:ext cx="3903633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CC0000"/>
                </a:solidFill>
                <a:latin typeface="Arial" charset="0"/>
              </a:rPr>
              <a:t>4:</a:t>
            </a:r>
            <a:r>
              <a:rPr lang="en-US" altLang="en-US" sz="180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altLang="en-US" sz="1800">
                <a:solidFill>
                  <a:srgbClr val="000099"/>
                </a:solidFill>
                <a:latin typeface="Arial" charset="0"/>
              </a:rPr>
              <a:t>NAT router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Arial" charset="0"/>
              </a:rPr>
              <a:t>changes datagram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Arial" charset="0"/>
              </a:rPr>
              <a:t>dest addr from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Arial" charset="0"/>
              </a:rPr>
              <a:t>138.76.29.7, 5001 to 10.0.0.1, 3345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317" name="Line 138"/>
          <p:cNvSpPr>
            <a:spLocks noChangeShapeType="1"/>
          </p:cNvSpPr>
          <p:nvPr/>
        </p:nvSpPr>
        <p:spPr bwMode="auto">
          <a:xfrm>
            <a:off x="1363134" y="4273550"/>
            <a:ext cx="4034367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grpSp>
        <p:nvGrpSpPr>
          <p:cNvPr id="318" name="Group 143"/>
          <p:cNvGrpSpPr>
            <a:grpSpLocks/>
          </p:cNvGrpSpPr>
          <p:nvPr/>
        </p:nvGrpSpPr>
        <p:grpSpPr bwMode="auto">
          <a:xfrm>
            <a:off x="5380567" y="4095750"/>
            <a:ext cx="783167" cy="323850"/>
            <a:chOff x="4396" y="1245"/>
            <a:chExt cx="672" cy="248"/>
          </a:xfrm>
        </p:grpSpPr>
        <p:sp>
          <p:nvSpPr>
            <p:cNvPr id="31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32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32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charset="0"/>
              </a:endParaRPr>
            </a:p>
          </p:txBody>
        </p:sp>
        <p:grpSp>
          <p:nvGrpSpPr>
            <p:cNvPr id="322" name="Group 14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25" name="Freeform 14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26" name="Freeform 14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323" name="Line 150"/>
            <p:cNvSpPr>
              <a:spLocks noChangeShapeType="1"/>
            </p:cNvSpPr>
            <p:nvPr/>
          </p:nvSpPr>
          <p:spPr bwMode="auto">
            <a:xfrm>
              <a:off x="4400" y="1322"/>
              <a:ext cx="0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  <p:sp>
          <p:nvSpPr>
            <p:cNvPr id="324" name="Line 15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327" name="Group 156"/>
          <p:cNvGrpSpPr>
            <a:grpSpLocks/>
          </p:cNvGrpSpPr>
          <p:nvPr/>
        </p:nvGrpSpPr>
        <p:grpSpPr bwMode="auto">
          <a:xfrm flipH="1">
            <a:off x="10039351" y="3311525"/>
            <a:ext cx="855133" cy="558800"/>
            <a:chOff x="-44" y="1473"/>
            <a:chExt cx="981" cy="1105"/>
          </a:xfrm>
        </p:grpSpPr>
        <p:pic>
          <p:nvPicPr>
            <p:cNvPr id="328" name="Picture 15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9" name="Freeform 15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330" name="Group 159"/>
          <p:cNvGrpSpPr>
            <a:grpSpLocks/>
          </p:cNvGrpSpPr>
          <p:nvPr/>
        </p:nvGrpSpPr>
        <p:grpSpPr bwMode="auto">
          <a:xfrm flipH="1">
            <a:off x="10054167" y="4054475"/>
            <a:ext cx="855133" cy="558800"/>
            <a:chOff x="-44" y="1473"/>
            <a:chExt cx="981" cy="1105"/>
          </a:xfrm>
        </p:grpSpPr>
        <p:pic>
          <p:nvPicPr>
            <p:cNvPr id="331" name="Picture 160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2" name="Freeform 1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333" name="Group 162"/>
          <p:cNvGrpSpPr>
            <a:grpSpLocks/>
          </p:cNvGrpSpPr>
          <p:nvPr/>
        </p:nvGrpSpPr>
        <p:grpSpPr bwMode="auto">
          <a:xfrm flipH="1">
            <a:off x="10064751" y="4808538"/>
            <a:ext cx="855133" cy="558800"/>
            <a:chOff x="-44" y="1473"/>
            <a:chExt cx="981" cy="1105"/>
          </a:xfrm>
        </p:grpSpPr>
        <p:pic>
          <p:nvPicPr>
            <p:cNvPr id="334" name="Picture 163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5" name="Freeform 16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336" name="Line 32"/>
          <p:cNvSpPr>
            <a:spLocks noChangeShapeType="1"/>
          </p:cNvSpPr>
          <p:nvPr/>
        </p:nvSpPr>
        <p:spPr bwMode="auto">
          <a:xfrm>
            <a:off x="9848851" y="4238625"/>
            <a:ext cx="2921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415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" grpId="0"/>
      <p:bldP spid="315" grpId="0"/>
      <p:bldP spid="3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Datagram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43174-4AF4-1D49-EA9C-4A98999EA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4" name="Group 55"/>
          <p:cNvGrpSpPr>
            <a:grpSpLocks/>
          </p:cNvGrpSpPr>
          <p:nvPr/>
        </p:nvGrpSpPr>
        <p:grpSpPr bwMode="auto">
          <a:xfrm>
            <a:off x="4083051" y="963613"/>
            <a:ext cx="5503333" cy="5326062"/>
            <a:chOff x="1929" y="607"/>
            <a:chExt cx="2600" cy="3355"/>
          </a:xfrm>
        </p:grpSpPr>
        <p:sp>
          <p:nvSpPr>
            <p:cNvPr id="65" name="Rectangle 4"/>
            <p:cNvSpPr>
              <a:spLocks noChangeArrowheads="1"/>
            </p:cNvSpPr>
            <p:nvPr/>
          </p:nvSpPr>
          <p:spPr bwMode="auto">
            <a:xfrm>
              <a:off x="2040" y="868"/>
              <a:ext cx="2489" cy="30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6" name="Rectangle 5"/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7" name="Text Box 6"/>
            <p:cNvSpPr txBox="1">
              <a:spLocks noChangeArrowheads="1"/>
            </p:cNvSpPr>
            <p:nvPr/>
          </p:nvSpPr>
          <p:spPr bwMode="auto">
            <a:xfrm>
              <a:off x="1993" y="973"/>
              <a:ext cx="2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ver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68" name="Text Box 7"/>
            <p:cNvSpPr txBox="1">
              <a:spLocks noChangeArrowheads="1"/>
            </p:cNvSpPr>
            <p:nvPr/>
          </p:nvSpPr>
          <p:spPr bwMode="auto">
            <a:xfrm>
              <a:off x="3591" y="1012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length</a:t>
              </a:r>
            </a:p>
          </p:txBody>
        </p:sp>
        <p:sp>
          <p:nvSpPr>
            <p:cNvPr id="69" name="Line 8"/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0" name="Line 9"/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1" name="Text Box 10"/>
            <p:cNvSpPr txBox="1">
              <a:spLocks noChangeArrowheads="1"/>
            </p:cNvSpPr>
            <p:nvPr/>
          </p:nvSpPr>
          <p:spPr bwMode="auto">
            <a:xfrm>
              <a:off x="2988" y="607"/>
              <a:ext cx="4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32 bits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2" name="Line 11"/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3" name="Line 12"/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4" name="Text Box 13"/>
            <p:cNvSpPr txBox="1">
              <a:spLocks noChangeArrowheads="1"/>
            </p:cNvSpPr>
            <p:nvPr/>
          </p:nvSpPr>
          <p:spPr bwMode="auto">
            <a:xfrm>
              <a:off x="2770" y="2792"/>
              <a:ext cx="1023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data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(variable length,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typically a TCP 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or UDP segment)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5" name="Text Box 14"/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16-bit identifier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6" name="Line 15"/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7" name="Line 16"/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8" name="Text Box 17"/>
            <p:cNvSpPr txBox="1">
              <a:spLocks noChangeArrowheads="1"/>
            </p:cNvSpPr>
            <p:nvPr/>
          </p:nvSpPr>
          <p:spPr bwMode="auto">
            <a:xfrm>
              <a:off x="3562" y="1549"/>
              <a:ext cx="60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header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 checksum</a:t>
              </a:r>
            </a:p>
          </p:txBody>
        </p:sp>
        <p:sp>
          <p:nvSpPr>
            <p:cNvPr id="79" name="Text Box 18"/>
            <p:cNvSpPr txBox="1">
              <a:spLocks noChangeArrowheads="1"/>
            </p:cNvSpPr>
            <p:nvPr/>
          </p:nvSpPr>
          <p:spPr bwMode="auto">
            <a:xfrm>
              <a:off x="2075" y="1531"/>
              <a:ext cx="41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time to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live</a:t>
              </a:r>
            </a:p>
          </p:txBody>
        </p:sp>
        <p:sp>
          <p:nvSpPr>
            <p:cNvPr id="80" name="Text Box 19"/>
            <p:cNvSpPr txBox="1">
              <a:spLocks noChangeArrowheads="1"/>
            </p:cNvSpPr>
            <p:nvPr/>
          </p:nvSpPr>
          <p:spPr bwMode="auto">
            <a:xfrm>
              <a:off x="2572" y="1959"/>
              <a:ext cx="12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32 bit source IP address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2280" y="907"/>
              <a:ext cx="36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head.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len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2" name="Text Box 32"/>
            <p:cNvSpPr txBox="1">
              <a:spLocks noChangeArrowheads="1"/>
            </p:cNvSpPr>
            <p:nvPr/>
          </p:nvSpPr>
          <p:spPr bwMode="auto">
            <a:xfrm>
              <a:off x="2716" y="901"/>
              <a:ext cx="43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type of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service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3" name="Line 33"/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4" name="Line 34"/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6" name="Text Box 38"/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flags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7" name="Line 39"/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8" name="Text Box 40"/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fragment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 offset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9" name="Line 43"/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0" name="Line 44"/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1" name="Line 45"/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2" name="Text Box 46"/>
            <p:cNvSpPr txBox="1">
              <a:spLocks noChangeArrowheads="1"/>
            </p:cNvSpPr>
            <p:nvPr/>
          </p:nvSpPr>
          <p:spPr bwMode="auto">
            <a:xfrm>
              <a:off x="2727" y="1525"/>
              <a:ext cx="36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upper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 layer</a:t>
              </a:r>
            </a:p>
          </p:txBody>
        </p:sp>
        <p:sp>
          <p:nvSpPr>
            <p:cNvPr id="93" name="Line 47"/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4" name="Text Box 49"/>
            <p:cNvSpPr txBox="1">
              <a:spLocks noChangeArrowheads="1"/>
            </p:cNvSpPr>
            <p:nvPr/>
          </p:nvSpPr>
          <p:spPr bwMode="auto">
            <a:xfrm>
              <a:off x="2497" y="2235"/>
              <a:ext cx="14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32 bit destination IP address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5" name="Line 50"/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6" name="Text Box 51"/>
            <p:cNvSpPr txBox="1">
              <a:spLocks noChangeArrowheads="1"/>
            </p:cNvSpPr>
            <p:nvPr/>
          </p:nvSpPr>
          <p:spPr bwMode="auto">
            <a:xfrm>
              <a:off x="2802" y="2529"/>
              <a:ext cx="8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options (if any)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97" name="Group 56"/>
          <p:cNvGrpSpPr>
            <a:grpSpLocks/>
          </p:cNvGrpSpPr>
          <p:nvPr/>
        </p:nvGrpSpPr>
        <p:grpSpPr bwMode="auto">
          <a:xfrm>
            <a:off x="1701801" y="858838"/>
            <a:ext cx="2658534" cy="792162"/>
            <a:chOff x="804" y="541"/>
            <a:chExt cx="1256" cy="499"/>
          </a:xfrm>
        </p:grpSpPr>
        <p:sp>
          <p:nvSpPr>
            <p:cNvPr id="98" name="Text Box 20"/>
            <p:cNvSpPr txBox="1">
              <a:spLocks noChangeArrowheads="1"/>
            </p:cNvSpPr>
            <p:nvPr/>
          </p:nvSpPr>
          <p:spPr bwMode="auto">
            <a:xfrm>
              <a:off x="804" y="541"/>
              <a:ext cx="98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IP protocol version</a:t>
              </a:r>
            </a:p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number</a:t>
              </a:r>
              <a:endParaRPr lang="en-US" altLang="en-US" sz="1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" name="Line 23"/>
            <p:cNvSpPr>
              <a:spLocks noChangeShapeType="1"/>
            </p:cNvSpPr>
            <p:nvPr/>
          </p:nvSpPr>
          <p:spPr bwMode="auto">
            <a:xfrm>
              <a:off x="1727" y="749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00" name="Group 57"/>
          <p:cNvGrpSpPr>
            <a:grpSpLocks/>
          </p:cNvGrpSpPr>
          <p:nvPr/>
        </p:nvGrpSpPr>
        <p:grpSpPr bwMode="auto">
          <a:xfrm>
            <a:off x="2190752" y="1406526"/>
            <a:ext cx="2709334" cy="646113"/>
            <a:chOff x="1035" y="886"/>
            <a:chExt cx="1280" cy="407"/>
          </a:xfrm>
        </p:grpSpPr>
        <p:sp>
          <p:nvSpPr>
            <p:cNvPr id="101" name="Text Box 21"/>
            <p:cNvSpPr txBox="1">
              <a:spLocks noChangeArrowheads="1"/>
            </p:cNvSpPr>
            <p:nvPr/>
          </p:nvSpPr>
          <p:spPr bwMode="auto">
            <a:xfrm>
              <a:off x="1035" y="886"/>
              <a:ext cx="75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header length</a:t>
              </a:r>
            </a:p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 (bytes)</a:t>
              </a:r>
              <a:endParaRPr lang="en-US" altLang="en-US" sz="1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" name="Line 24"/>
            <p:cNvSpPr>
              <a:spLocks noChangeShapeType="1"/>
            </p:cNvSpPr>
            <p:nvPr/>
          </p:nvSpPr>
          <p:spPr bwMode="auto">
            <a:xfrm>
              <a:off x="1745" y="1100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03" name="Group 60"/>
          <p:cNvGrpSpPr>
            <a:grpSpLocks/>
          </p:cNvGrpSpPr>
          <p:nvPr/>
        </p:nvGrpSpPr>
        <p:grpSpPr bwMode="auto">
          <a:xfrm>
            <a:off x="1691218" y="2732087"/>
            <a:ext cx="4110568" cy="1597024"/>
            <a:chOff x="799" y="1721"/>
            <a:chExt cx="1942" cy="1006"/>
          </a:xfrm>
        </p:grpSpPr>
        <p:sp>
          <p:nvSpPr>
            <p:cNvPr id="104" name="Text Box 27"/>
            <p:cNvSpPr txBox="1">
              <a:spLocks noChangeArrowheads="1"/>
            </p:cNvSpPr>
            <p:nvPr/>
          </p:nvSpPr>
          <p:spPr bwMode="auto">
            <a:xfrm>
              <a:off x="799" y="2320"/>
              <a:ext cx="106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upper layer protocol</a:t>
              </a:r>
            </a:p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to deliver payload to</a:t>
              </a:r>
            </a:p>
          </p:txBody>
        </p:sp>
        <p:sp>
          <p:nvSpPr>
            <p:cNvPr id="105" name="Line 28"/>
            <p:cNvSpPr>
              <a:spLocks noChangeShapeType="1"/>
            </p:cNvSpPr>
            <p:nvPr/>
          </p:nvSpPr>
          <p:spPr bwMode="auto">
            <a:xfrm flipV="1">
              <a:off x="1817" y="1721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06" name="Group 61"/>
          <p:cNvGrpSpPr>
            <a:grpSpLocks/>
          </p:cNvGrpSpPr>
          <p:nvPr/>
        </p:nvGrpSpPr>
        <p:grpSpPr bwMode="auto">
          <a:xfrm>
            <a:off x="9129183" y="1054101"/>
            <a:ext cx="2368549" cy="735013"/>
            <a:chOff x="4313" y="664"/>
            <a:chExt cx="1119" cy="463"/>
          </a:xfrm>
        </p:grpSpPr>
        <p:sp>
          <p:nvSpPr>
            <p:cNvPr id="107" name="Text Box 26"/>
            <p:cNvSpPr txBox="1">
              <a:spLocks noChangeArrowheads="1"/>
            </p:cNvSpPr>
            <p:nvPr/>
          </p:nvSpPr>
          <p:spPr bwMode="auto">
            <a:xfrm>
              <a:off x="4648" y="664"/>
              <a:ext cx="78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total datagram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length (bytes)</a:t>
              </a:r>
            </a:p>
          </p:txBody>
        </p:sp>
        <p:sp>
          <p:nvSpPr>
            <p:cNvPr id="108" name="Line 30"/>
            <p:cNvSpPr>
              <a:spLocks noChangeShapeType="1"/>
            </p:cNvSpPr>
            <p:nvPr/>
          </p:nvSpPr>
          <p:spPr bwMode="auto">
            <a:xfrm flipH="1">
              <a:off x="4313" y="869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09" name="Group 58"/>
          <p:cNvGrpSpPr>
            <a:grpSpLocks/>
          </p:cNvGrpSpPr>
          <p:nvPr/>
        </p:nvGrpSpPr>
        <p:grpSpPr bwMode="auto">
          <a:xfrm>
            <a:off x="2165350" y="1760538"/>
            <a:ext cx="3598333" cy="568325"/>
            <a:chOff x="1023" y="1109"/>
            <a:chExt cx="1700" cy="358"/>
          </a:xfrm>
        </p:grpSpPr>
        <p:sp>
          <p:nvSpPr>
            <p:cNvPr id="110" name="Text Box 35"/>
            <p:cNvSpPr txBox="1">
              <a:spLocks noChangeArrowheads="1"/>
            </p:cNvSpPr>
            <p:nvPr/>
          </p:nvSpPr>
          <p:spPr bwMode="auto">
            <a:xfrm>
              <a:off x="1023" y="1234"/>
              <a:ext cx="79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ja-JP" altLang="en-US" sz="1800">
                  <a:solidFill>
                    <a:srgbClr val="000000"/>
                  </a:solidFill>
                  <a:latin typeface="Arial" charset="0"/>
                </a:rPr>
                <a:t>“</a:t>
              </a:r>
              <a:r>
                <a:rPr lang="en-US" altLang="ja-JP" sz="1800">
                  <a:solidFill>
                    <a:srgbClr val="000000"/>
                  </a:solidFill>
                  <a:latin typeface="Arial" charset="0"/>
                </a:rPr>
                <a:t>type</a:t>
              </a:r>
              <a:r>
                <a:rPr lang="ja-JP" altLang="en-US" sz="1800">
                  <a:solidFill>
                    <a:srgbClr val="000000"/>
                  </a:solidFill>
                  <a:latin typeface="Arial" charset="0"/>
                </a:rPr>
                <a:t>”</a:t>
              </a:r>
              <a:r>
                <a:rPr lang="en-US" altLang="ja-JP" sz="1800">
                  <a:solidFill>
                    <a:srgbClr val="000000"/>
                  </a:solidFill>
                  <a:latin typeface="Arial" charset="0"/>
                </a:rPr>
                <a:t> of data </a:t>
              </a:r>
              <a:endParaRPr lang="en-US" altLang="en-US" sz="1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11" name="Line 36"/>
            <p:cNvSpPr>
              <a:spLocks noChangeShapeType="1"/>
            </p:cNvSpPr>
            <p:nvPr/>
          </p:nvSpPr>
          <p:spPr bwMode="auto">
            <a:xfrm flipV="1">
              <a:off x="1757" y="1109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12" name="Group 62"/>
          <p:cNvGrpSpPr>
            <a:grpSpLocks/>
          </p:cNvGrpSpPr>
          <p:nvPr/>
        </p:nvGrpSpPr>
        <p:grpSpPr bwMode="auto">
          <a:xfrm>
            <a:off x="8951385" y="1787526"/>
            <a:ext cx="2586567" cy="923926"/>
            <a:chOff x="4229" y="1126"/>
            <a:chExt cx="1222" cy="582"/>
          </a:xfrm>
        </p:grpSpPr>
        <p:sp>
          <p:nvSpPr>
            <p:cNvPr id="113" name="Text Box 25"/>
            <p:cNvSpPr txBox="1">
              <a:spLocks noChangeArrowheads="1"/>
            </p:cNvSpPr>
            <p:nvPr/>
          </p:nvSpPr>
          <p:spPr bwMode="auto">
            <a:xfrm>
              <a:off x="4667" y="1126"/>
              <a:ext cx="78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for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fragmentation/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reassembly</a:t>
              </a:r>
            </a:p>
          </p:txBody>
        </p:sp>
        <p:sp>
          <p:nvSpPr>
            <p:cNvPr id="115" name="Line 41"/>
            <p:cNvSpPr>
              <a:spLocks noChangeShapeType="1"/>
            </p:cNvSpPr>
            <p:nvPr/>
          </p:nvSpPr>
          <p:spPr bwMode="auto">
            <a:xfrm flipH="1" flipV="1">
              <a:off x="4229" y="1421"/>
              <a:ext cx="48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17" name="Group 59"/>
          <p:cNvGrpSpPr>
            <a:grpSpLocks/>
          </p:cNvGrpSpPr>
          <p:nvPr/>
        </p:nvGrpSpPr>
        <p:grpSpPr bwMode="auto">
          <a:xfrm>
            <a:off x="1979085" y="2406651"/>
            <a:ext cx="2578101" cy="1200150"/>
            <a:chOff x="935" y="1516"/>
            <a:chExt cx="1218" cy="756"/>
          </a:xfrm>
        </p:grpSpPr>
        <p:sp>
          <p:nvSpPr>
            <p:cNvPr id="118" name="Text Box 22"/>
            <p:cNvSpPr txBox="1">
              <a:spLocks noChangeArrowheads="1"/>
            </p:cNvSpPr>
            <p:nvPr/>
          </p:nvSpPr>
          <p:spPr bwMode="auto">
            <a:xfrm>
              <a:off x="935" y="1516"/>
              <a:ext cx="911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max number</a:t>
              </a:r>
            </a:p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remaining hops</a:t>
              </a:r>
            </a:p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(decremented at </a:t>
              </a:r>
            </a:p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each router)</a:t>
              </a:r>
            </a:p>
          </p:txBody>
        </p:sp>
        <p:sp>
          <p:nvSpPr>
            <p:cNvPr id="119" name="Line 48"/>
            <p:cNvSpPr>
              <a:spLocks noChangeShapeType="1"/>
            </p:cNvSpPr>
            <p:nvPr/>
          </p:nvSpPr>
          <p:spPr bwMode="auto">
            <a:xfrm>
              <a:off x="1805" y="1700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  <p:grpSp>
        <p:nvGrpSpPr>
          <p:cNvPr id="120" name="Group 63"/>
          <p:cNvGrpSpPr>
            <a:grpSpLocks/>
          </p:cNvGrpSpPr>
          <p:nvPr/>
        </p:nvGrpSpPr>
        <p:grpSpPr bwMode="auto">
          <a:xfrm>
            <a:off x="8710083" y="3987801"/>
            <a:ext cx="2777066" cy="1477963"/>
            <a:chOff x="4115" y="2512"/>
            <a:chExt cx="1312" cy="931"/>
          </a:xfrm>
        </p:grpSpPr>
        <p:sp>
          <p:nvSpPr>
            <p:cNvPr id="121" name="Text Box 52"/>
            <p:cNvSpPr txBox="1">
              <a:spLocks noChangeArrowheads="1"/>
            </p:cNvSpPr>
            <p:nvPr/>
          </p:nvSpPr>
          <p:spPr bwMode="auto">
            <a:xfrm>
              <a:off x="4595" y="2512"/>
              <a:ext cx="832" cy="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e.g. timestamp,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record route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taken, specify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list of routers </a:t>
              </a:r>
            </a:p>
            <a:p>
              <a:pPr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to visit.</a:t>
              </a:r>
            </a:p>
          </p:txBody>
        </p:sp>
        <p:sp>
          <p:nvSpPr>
            <p:cNvPr id="122" name="Line 53"/>
            <p:cNvSpPr>
              <a:spLocks noChangeShapeType="1"/>
            </p:cNvSpPr>
            <p:nvPr/>
          </p:nvSpPr>
          <p:spPr bwMode="auto">
            <a:xfrm flipH="1">
              <a:off x="4115" y="2651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  <a:ea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402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Datagram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1312-59C7-6BBB-DD81-873598A1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89" y="857536"/>
            <a:ext cx="9314822" cy="500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1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IPv4 &amp; IPv6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A62E5-2548-ACAC-756E-A3A2D43D0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279400" y="1143000"/>
          <a:ext cx="11633200" cy="51816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287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53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buFont typeface="Wingdings" charset="2"/>
                        <a:buNone/>
                      </a:pPr>
                      <a:r>
                        <a:rPr lang="en-US" sz="2800" b="0" dirty="0"/>
                        <a:t>IPv4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charset="2"/>
                        <a:buNone/>
                      </a:pPr>
                      <a:r>
                        <a:rPr lang="en-US" sz="2800" b="0" dirty="0"/>
                        <a:t>IPv6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79400" y="1746250"/>
          <a:ext cx="11633200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30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 algn="just">
                        <a:buFont typeface="Wingdings" charset="2"/>
                        <a:buChar char="ü"/>
                      </a:pPr>
                      <a:r>
                        <a:rPr lang="en-US" sz="1800" b="0" dirty="0"/>
                        <a:t>32</a:t>
                      </a:r>
                      <a:r>
                        <a:rPr lang="en-US" sz="1800" b="0" baseline="0" dirty="0"/>
                        <a:t> bit length</a:t>
                      </a:r>
                      <a:endParaRPr lang="en-US" sz="1800" b="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Wingdings" charset="2"/>
                        <a:buChar char="ü"/>
                      </a:pPr>
                      <a:r>
                        <a:rPr lang="en-US" sz="1800" b="0" dirty="0"/>
                        <a:t>128 bit length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79400" y="4103370"/>
          <a:ext cx="11633200" cy="370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30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 algn="just">
                        <a:buFont typeface="Wingdings" charset="2"/>
                        <a:buChar char="ü"/>
                      </a:pPr>
                      <a:r>
                        <a:rPr lang="en-US" sz="1800" b="0" dirty="0"/>
                        <a:t>Options fields are available in header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Wingdings" charset="2"/>
                        <a:buChar char="ü"/>
                      </a:pPr>
                      <a:r>
                        <a:rPr lang="en-US" sz="1800" b="0" dirty="0"/>
                        <a:t>No option fields, but Extension headers are available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279400" y="4559300"/>
          <a:ext cx="11633200" cy="6400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30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 algn="just">
                        <a:buFont typeface="Wingdings" charset="2"/>
                        <a:buChar char="ü"/>
                      </a:pPr>
                      <a:r>
                        <a:rPr lang="en-US" sz="1800" b="0" dirty="0"/>
                        <a:t>Address Resolution Protocol (ARP) is available to map IPv4 addresses to MAC addresses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Wingdings" charset="2"/>
                        <a:buChar char="ü"/>
                      </a:pPr>
                      <a:r>
                        <a:rPr lang="en-US" sz="1800" b="0" dirty="0"/>
                        <a:t>Address Resolution Protocol (ARP) is replaced with Neighbor Discovery Protocol 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279400" y="5264943"/>
          <a:ext cx="11633200" cy="3657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30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457200" indent="-457200" algn="just">
                        <a:buFont typeface="Wingdings" charset="2"/>
                        <a:buChar char="ü"/>
                      </a:pPr>
                      <a:r>
                        <a:rPr lang="en-US" sz="1800" b="0" dirty="0"/>
                        <a:t>Broadcast messages are available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Wingdings" charset="2"/>
                        <a:buChar char="ü"/>
                      </a:pPr>
                      <a:r>
                        <a:rPr lang="en-US" sz="1800" b="0" dirty="0"/>
                        <a:t>Broadcast messages are not available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279400" y="3652520"/>
          <a:ext cx="11633200" cy="3657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30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816">
                <a:tc>
                  <a:txBody>
                    <a:bodyPr/>
                    <a:lstStyle/>
                    <a:p>
                      <a:pPr marL="457200" marR="0" indent="-45720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charset="2"/>
                        <a:buChar char="ü"/>
                        <a:tabLst/>
                        <a:defRPr/>
                      </a:pPr>
                      <a:r>
                        <a:rPr lang="en-US" sz="1800" b="0" dirty="0"/>
                        <a:t>Checksum field in header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Wingdings" charset="2"/>
                        <a:buChar char="ü"/>
                      </a:pPr>
                      <a:r>
                        <a:rPr lang="en-US" sz="1800" b="0" dirty="0"/>
                        <a:t>No checksum field in header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279400" y="2927350"/>
          <a:ext cx="11633200" cy="6400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30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457200" indent="-457200" algn="just">
                        <a:buFont typeface="Wingdings" charset="2"/>
                        <a:buChar char="ü"/>
                      </a:pPr>
                      <a:r>
                        <a:rPr lang="en-US" sz="1800" b="0" dirty="0"/>
                        <a:t>No packet flow identification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Wingdings" charset="2"/>
                        <a:buChar char="ü"/>
                      </a:pPr>
                      <a:r>
                        <a:rPr lang="en-US" sz="1800" b="0" dirty="0"/>
                        <a:t>Packet flow identification is available within the IPv6 header using the Flow Label field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279400" y="2202180"/>
          <a:ext cx="11633200" cy="6400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30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457200" indent="-457200" algn="just">
                        <a:buFont typeface="Wingdings" charset="2"/>
                        <a:buChar char="ü"/>
                      </a:pPr>
                      <a:r>
                        <a:rPr lang="en-US" sz="1800" b="0" dirty="0"/>
                        <a:t>Fragmentation is done by sender and    forwarding routers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Wingdings" charset="2"/>
                        <a:buChar char="ü"/>
                      </a:pPr>
                      <a:r>
                        <a:rPr lang="en-US" sz="1800" b="0" dirty="0"/>
                        <a:t>Fragmentation is done only by sender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279400" y="5713957"/>
          <a:ext cx="11633200" cy="6400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30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 algn="just">
                        <a:buFont typeface="Wingdings" charset="2"/>
                        <a:buChar char="ü"/>
                      </a:pPr>
                      <a:r>
                        <a:rPr lang="en-US" sz="1800" b="0" dirty="0"/>
                        <a:t>Static IP addresses or DHCP is required to configure IP addresses 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457200" indent="-457200" algn="just">
                        <a:buFont typeface="Wingdings" charset="2"/>
                        <a:buChar char="ü"/>
                      </a:pPr>
                      <a:r>
                        <a:rPr lang="en-US" sz="1800" b="0" dirty="0"/>
                        <a:t>Auto-configuration of addresses is available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92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Routing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Also known as </a:t>
            </a:r>
            <a:r>
              <a:rPr lang="en-US" dirty="0" err="1"/>
              <a:t>Dijkstra’s</a:t>
            </a:r>
            <a:r>
              <a:rPr lang="en-US" dirty="0"/>
              <a:t> Algorithm.</a:t>
            </a:r>
          </a:p>
          <a:p>
            <a:pPr algn="just"/>
            <a:r>
              <a:rPr lang="en-US" dirty="0"/>
              <a:t>I</a:t>
            </a:r>
            <a:r>
              <a:rPr lang="en-IN" dirty="0"/>
              <a:t>t computes the </a:t>
            </a:r>
            <a:r>
              <a:rPr lang="en-IN" dirty="0">
                <a:solidFill>
                  <a:srgbClr val="C00000"/>
                </a:solidFill>
              </a:rPr>
              <a:t>least-cost path</a:t>
            </a:r>
            <a:r>
              <a:rPr lang="en-IN" dirty="0"/>
              <a:t> from one node (source node) to all other nodes in the network.</a:t>
            </a:r>
          </a:p>
          <a:p>
            <a:pPr lvl="0" algn="just"/>
            <a:r>
              <a:rPr lang="en-IN" dirty="0"/>
              <a:t>Its </a:t>
            </a:r>
            <a:r>
              <a:rPr lang="en-IN" dirty="0">
                <a:solidFill>
                  <a:srgbClr val="C00000"/>
                </a:solidFill>
              </a:rPr>
              <a:t>iterative</a:t>
            </a:r>
            <a:r>
              <a:rPr lang="en-IN" dirty="0"/>
              <a:t> and after the </a:t>
            </a:r>
            <a:r>
              <a:rPr lang="en-IN" dirty="0" err="1"/>
              <a:t>k</a:t>
            </a:r>
            <a:r>
              <a:rPr lang="en-IN" baseline="30000" dirty="0" err="1"/>
              <a:t>th</a:t>
            </a:r>
            <a:r>
              <a:rPr lang="en-IN" dirty="0"/>
              <a:t> least-cost paths are known to k destination nodes.</a:t>
            </a:r>
          </a:p>
          <a:p>
            <a:pPr lvl="0" algn="just"/>
            <a:r>
              <a:rPr lang="en-IN" b="1" dirty="0"/>
              <a:t>Notation:</a:t>
            </a:r>
          </a:p>
          <a:p>
            <a:pPr lvl="1" algn="just"/>
            <a:r>
              <a:rPr lang="en-IN" b="1" dirty="0"/>
              <a:t>c(</a:t>
            </a:r>
            <a:r>
              <a:rPr lang="en-IN" b="1" dirty="0" err="1"/>
              <a:t>x,y</a:t>
            </a:r>
            <a:r>
              <a:rPr lang="en-IN" b="1" dirty="0"/>
              <a:t>): </a:t>
            </a:r>
            <a:r>
              <a:rPr lang="en-IN" dirty="0"/>
              <a:t>link cost from node x to y;  = ∞ if not direct neighbours</a:t>
            </a:r>
          </a:p>
          <a:p>
            <a:pPr lvl="1" algn="just"/>
            <a:r>
              <a:rPr lang="en-IN" b="1" dirty="0"/>
              <a:t>D(v): </a:t>
            </a:r>
            <a:r>
              <a:rPr lang="en-IN" dirty="0"/>
              <a:t>current value of cost of path from source to destination v</a:t>
            </a:r>
          </a:p>
          <a:p>
            <a:pPr lvl="1" algn="just"/>
            <a:r>
              <a:rPr lang="en-IN" b="1" dirty="0"/>
              <a:t>p(v): </a:t>
            </a:r>
            <a:r>
              <a:rPr lang="en-IN" dirty="0"/>
              <a:t>predecessor node along path from source to v</a:t>
            </a:r>
          </a:p>
          <a:p>
            <a:pPr lvl="1" algn="just"/>
            <a:r>
              <a:rPr lang="en-IN" b="1" dirty="0"/>
              <a:t>N': </a:t>
            </a:r>
            <a:r>
              <a:rPr lang="en-IN" dirty="0"/>
              <a:t>set of nodes whose least cost path definitively known</a:t>
            </a:r>
          </a:p>
          <a:p>
            <a:pPr lvl="0"/>
            <a:endParaRPr lang="en-GB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37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F55D1-6820-8F5C-4E6D-2ED49F68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21885" y="1458914"/>
            <a:ext cx="558358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1  </a:t>
            </a:r>
            <a:r>
              <a:rPr lang="en-US" altLang="en-US" sz="2000" b="1" i="1" dirty="0">
                <a:latin typeface="+mn-lt"/>
              </a:rPr>
              <a:t>Initialization:</a:t>
            </a:r>
            <a:r>
              <a:rPr lang="en-US" altLang="en-US" sz="2000" dirty="0">
                <a:latin typeface="+mn-lt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2    N' = {u}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3    for all nodes v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4      if v adjacent to u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5          then D(v) = c(</a:t>
            </a:r>
            <a:r>
              <a:rPr lang="en-US" altLang="en-US" sz="2000" dirty="0" err="1">
                <a:latin typeface="+mn-lt"/>
              </a:rPr>
              <a:t>u,v</a:t>
            </a:r>
            <a:r>
              <a:rPr lang="en-US" altLang="en-US" sz="2000" dirty="0">
                <a:latin typeface="+mn-lt"/>
              </a:rPr>
              <a:t>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6      else D(v) = ∞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7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8   </a:t>
            </a:r>
            <a:r>
              <a:rPr lang="en-US" altLang="en-US" sz="2000" b="1" i="1" dirty="0">
                <a:latin typeface="+mn-lt"/>
              </a:rPr>
              <a:t>Loop</a:t>
            </a:r>
            <a:r>
              <a:rPr lang="en-US" altLang="en-US" sz="2000" i="1" dirty="0">
                <a:latin typeface="+mn-lt"/>
              </a:rPr>
              <a:t> </a:t>
            </a:r>
            <a:endParaRPr lang="en-US" altLang="en-US" sz="2000" dirty="0">
              <a:latin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9     find w not in N' such that D(w) is a minimum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10    add w to N'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11    update D(v) for all v adjacent to w and not in N' :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12       </a:t>
            </a:r>
            <a:r>
              <a:rPr lang="en-US" altLang="en-US" sz="2000" b="1" dirty="0">
                <a:solidFill>
                  <a:srgbClr val="CC0000"/>
                </a:solidFill>
                <a:latin typeface="+mn-lt"/>
              </a:rPr>
              <a:t>D(v) = min( D(v), D(w) + c(</a:t>
            </a:r>
            <a:r>
              <a:rPr lang="en-US" altLang="en-US" sz="2000" b="1" dirty="0" err="1">
                <a:solidFill>
                  <a:srgbClr val="CC0000"/>
                </a:solidFill>
                <a:latin typeface="+mn-lt"/>
              </a:rPr>
              <a:t>w,v</a:t>
            </a:r>
            <a:r>
              <a:rPr lang="en-US" altLang="en-US" sz="2000" b="1" dirty="0">
                <a:solidFill>
                  <a:srgbClr val="CC0000"/>
                </a:solidFill>
                <a:latin typeface="+mn-lt"/>
              </a:rPr>
              <a:t>) )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13    /* new cost to v is either old cost to v or known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14     shortest path cost to w plus cost from w to v */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15  </a:t>
            </a:r>
            <a:r>
              <a:rPr lang="en-US" altLang="en-US" sz="2000" b="1" i="1" dirty="0">
                <a:latin typeface="+mn-lt"/>
              </a:rPr>
              <a:t>until all nodes in N'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800100" y="3543301"/>
            <a:ext cx="1066800" cy="2886075"/>
          </a:xfrm>
          <a:custGeom>
            <a:avLst/>
            <a:gdLst>
              <a:gd name="T0" fmla="*/ 2147483646 w 504"/>
              <a:gd name="T1" fmla="*/ 2147483646 h 1818"/>
              <a:gd name="T2" fmla="*/ 2147483646 w 504"/>
              <a:gd name="T3" fmla="*/ 2147483646 h 1818"/>
              <a:gd name="T4" fmla="*/ 2147483646 w 504"/>
              <a:gd name="T5" fmla="*/ 2147483646 h 1818"/>
              <a:gd name="T6" fmla="*/ 2147483646 w 504"/>
              <a:gd name="T7" fmla="*/ 2147483646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6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 </a:t>
            </a:r>
            <a:r>
              <a:rPr lang="mr-IN" dirty="0"/>
              <a:t>–</a:t>
            </a:r>
            <a:r>
              <a:rPr lang="en-US" dirty="0"/>
              <a:t> Example:1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83BA8-2C99-4E26-5B8E-3A2B59EF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33" name="Group 2"/>
          <p:cNvGrpSpPr>
            <a:grpSpLocks/>
          </p:cNvGrpSpPr>
          <p:nvPr/>
        </p:nvGrpSpPr>
        <p:grpSpPr bwMode="auto">
          <a:xfrm>
            <a:off x="6400801" y="2641600"/>
            <a:ext cx="5623983" cy="3759200"/>
            <a:chOff x="415" y="856"/>
            <a:chExt cx="2910" cy="2523"/>
          </a:xfrm>
        </p:grpSpPr>
        <p:grpSp>
          <p:nvGrpSpPr>
            <p:cNvPr id="134" name="Group 3"/>
            <p:cNvGrpSpPr>
              <a:grpSpLocks/>
            </p:cNvGrpSpPr>
            <p:nvPr/>
          </p:nvGrpSpPr>
          <p:grpSpPr bwMode="auto">
            <a:xfrm>
              <a:off x="1290" y="1997"/>
              <a:ext cx="316" cy="269"/>
              <a:chOff x="1613" y="2011"/>
              <a:chExt cx="316" cy="269"/>
            </a:xfrm>
          </p:grpSpPr>
          <p:sp>
            <p:nvSpPr>
              <p:cNvPr id="196" name="Oval 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97" name="Line 5"/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98" name="Line 6"/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99" name="Rectangle 7"/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00" name="Oval 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01" name="Rectangle 9"/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202" name="Text Box 10"/>
              <p:cNvSpPr txBox="1">
                <a:spLocks noChangeArrowheads="1"/>
              </p:cNvSpPr>
              <p:nvPr/>
            </p:nvSpPr>
            <p:spPr bwMode="auto">
              <a:xfrm>
                <a:off x="1664" y="2011"/>
                <a:ext cx="19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w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35" name="Text Box 11"/>
            <p:cNvSpPr txBox="1">
              <a:spLocks noChangeArrowheads="1"/>
            </p:cNvSpPr>
            <p:nvPr/>
          </p:nvSpPr>
          <p:spPr bwMode="auto">
            <a:xfrm>
              <a:off x="952" y="1959"/>
              <a:ext cx="16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3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6" name="Text Box 12"/>
            <p:cNvSpPr txBox="1">
              <a:spLocks noChangeArrowheads="1"/>
            </p:cNvSpPr>
            <p:nvPr/>
          </p:nvSpPr>
          <p:spPr bwMode="auto">
            <a:xfrm>
              <a:off x="1457" y="1478"/>
              <a:ext cx="16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4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37" name="Group 13"/>
            <p:cNvGrpSpPr>
              <a:grpSpLocks/>
            </p:cNvGrpSpPr>
            <p:nvPr/>
          </p:nvGrpSpPr>
          <p:grpSpPr bwMode="auto">
            <a:xfrm>
              <a:off x="1299" y="2848"/>
              <a:ext cx="316" cy="269"/>
              <a:chOff x="1613" y="2011"/>
              <a:chExt cx="316" cy="269"/>
            </a:xfrm>
          </p:grpSpPr>
          <p:sp>
            <p:nvSpPr>
              <p:cNvPr id="189" name="Oval 1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90" name="Line 1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91" name="Line 1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92" name="Rectangle 1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93" name="Oval 1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94" name="Rectangle 1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95" name="Text Box 20"/>
              <p:cNvSpPr txBox="1">
                <a:spLocks noChangeArrowheads="1"/>
              </p:cNvSpPr>
              <p:nvPr/>
            </p:nvSpPr>
            <p:spPr bwMode="auto">
              <a:xfrm>
                <a:off x="1679" y="2011"/>
                <a:ext cx="16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v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38" name="Group 21"/>
            <p:cNvGrpSpPr>
              <a:grpSpLocks/>
            </p:cNvGrpSpPr>
            <p:nvPr/>
          </p:nvGrpSpPr>
          <p:grpSpPr bwMode="auto">
            <a:xfrm>
              <a:off x="1293" y="856"/>
              <a:ext cx="318" cy="269"/>
              <a:chOff x="1611" y="2011"/>
              <a:chExt cx="318" cy="269"/>
            </a:xfrm>
          </p:grpSpPr>
          <p:sp>
            <p:nvSpPr>
              <p:cNvPr id="182" name="Oval 22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3" name="Line 23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4" name="Line 24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5" name="Rectangle 25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6" name="Oval 26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7" name="Rectangle 27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8" name="Text Box 28"/>
              <p:cNvSpPr txBox="1">
                <a:spLocks noChangeArrowheads="1"/>
              </p:cNvSpPr>
              <p:nvPr/>
            </p:nvSpPr>
            <p:spPr bwMode="auto">
              <a:xfrm>
                <a:off x="1679" y="2011"/>
                <a:ext cx="16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x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39" name="Group 29"/>
            <p:cNvGrpSpPr>
              <a:grpSpLocks/>
            </p:cNvGrpSpPr>
            <p:nvPr/>
          </p:nvGrpSpPr>
          <p:grpSpPr bwMode="auto">
            <a:xfrm>
              <a:off x="415" y="2028"/>
              <a:ext cx="318" cy="269"/>
              <a:chOff x="1613" y="2011"/>
              <a:chExt cx="318" cy="269"/>
            </a:xfrm>
          </p:grpSpPr>
          <p:sp>
            <p:nvSpPr>
              <p:cNvPr id="175" name="Oval 30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6" name="Line 31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7" name="Line 32"/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8" name="Rectangle 33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9" name="Oval 34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0" name="Rectangle 35"/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1" name="Text Box 36"/>
              <p:cNvSpPr txBox="1">
                <a:spLocks noChangeArrowheads="1"/>
              </p:cNvSpPr>
              <p:nvPr/>
            </p:nvSpPr>
            <p:spPr bwMode="auto">
              <a:xfrm>
                <a:off x="1676" y="2011"/>
                <a:ext cx="16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u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40" name="Line 37"/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1" name="Line 38"/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2" name="Line 39"/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3" name="Text Box 40"/>
            <p:cNvSpPr txBox="1">
              <a:spLocks noChangeArrowheads="1"/>
            </p:cNvSpPr>
            <p:nvPr/>
          </p:nvSpPr>
          <p:spPr bwMode="auto">
            <a:xfrm>
              <a:off x="799" y="1368"/>
              <a:ext cx="16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5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4" name="Line 41"/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5" name="Text Box 42"/>
            <p:cNvSpPr txBox="1">
              <a:spLocks noChangeArrowheads="1"/>
            </p:cNvSpPr>
            <p:nvPr/>
          </p:nvSpPr>
          <p:spPr bwMode="auto">
            <a:xfrm>
              <a:off x="1481" y="2407"/>
              <a:ext cx="16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3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6" name="Freeform 43"/>
            <p:cNvSpPr>
              <a:spLocks/>
            </p:cNvSpPr>
            <p:nvPr/>
          </p:nvSpPr>
          <p:spPr bwMode="auto">
            <a:xfrm>
              <a:off x="604" y="2227"/>
              <a:ext cx="857" cy="1152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7" h="1152">
                  <a:moveTo>
                    <a:pt x="0" y="0"/>
                  </a:moveTo>
                  <a:cubicBezTo>
                    <a:pt x="95" y="191"/>
                    <a:pt x="365" y="1152"/>
                    <a:pt x="562" y="1152"/>
                  </a:cubicBezTo>
                  <a:cubicBezTo>
                    <a:pt x="759" y="1152"/>
                    <a:pt x="796" y="851"/>
                    <a:pt x="857" y="77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7" name="Text Box 44"/>
            <p:cNvSpPr txBox="1">
              <a:spLocks noChangeArrowheads="1"/>
            </p:cNvSpPr>
            <p:nvPr/>
          </p:nvSpPr>
          <p:spPr bwMode="auto">
            <a:xfrm>
              <a:off x="795" y="2582"/>
              <a:ext cx="16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7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8" name="Line 45"/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9" name="Text Box 46"/>
            <p:cNvSpPr txBox="1">
              <a:spLocks noChangeArrowheads="1"/>
            </p:cNvSpPr>
            <p:nvPr/>
          </p:nvSpPr>
          <p:spPr bwMode="auto">
            <a:xfrm>
              <a:off x="1923" y="2569"/>
              <a:ext cx="16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4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0" name="Freeform 47"/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51" name="Group 48"/>
            <p:cNvGrpSpPr>
              <a:grpSpLocks/>
            </p:cNvGrpSpPr>
            <p:nvPr/>
          </p:nvGrpSpPr>
          <p:grpSpPr bwMode="auto">
            <a:xfrm>
              <a:off x="2332" y="2021"/>
              <a:ext cx="316" cy="269"/>
              <a:chOff x="1613" y="2011"/>
              <a:chExt cx="316" cy="269"/>
            </a:xfrm>
          </p:grpSpPr>
          <p:sp>
            <p:nvSpPr>
              <p:cNvPr id="168" name="Oval 49"/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9" name="Line 50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0" name="Line 51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1" name="Rectangle 52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2" name="Oval 53"/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3" name="Rectangle 54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4" name="Text Box 55"/>
              <p:cNvSpPr txBox="1">
                <a:spLocks noChangeArrowheads="1"/>
              </p:cNvSpPr>
              <p:nvPr/>
            </p:nvSpPr>
            <p:spPr bwMode="auto">
              <a:xfrm>
                <a:off x="1679" y="2011"/>
                <a:ext cx="16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y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52" name="Text Box 56"/>
            <p:cNvSpPr txBox="1">
              <a:spLocks noChangeArrowheads="1"/>
            </p:cNvSpPr>
            <p:nvPr/>
          </p:nvSpPr>
          <p:spPr bwMode="auto">
            <a:xfrm>
              <a:off x="1841" y="1721"/>
              <a:ext cx="16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8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53" name="Group 57"/>
            <p:cNvGrpSpPr>
              <a:grpSpLocks/>
            </p:cNvGrpSpPr>
            <p:nvPr/>
          </p:nvGrpSpPr>
          <p:grpSpPr bwMode="auto">
            <a:xfrm>
              <a:off x="3007" y="2002"/>
              <a:ext cx="318" cy="269"/>
              <a:chOff x="1611" y="2011"/>
              <a:chExt cx="318" cy="269"/>
            </a:xfrm>
          </p:grpSpPr>
          <p:sp>
            <p:nvSpPr>
              <p:cNvPr id="161" name="Oval 58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2" name="Line 59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3" name="Line 60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4" name="Rectangle 61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5" name="Oval 62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6" name="Rectangle 63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7" name="Text Box 64"/>
              <p:cNvSpPr txBox="1">
                <a:spLocks noChangeArrowheads="1"/>
              </p:cNvSpPr>
              <p:nvPr/>
            </p:nvSpPr>
            <p:spPr bwMode="auto">
              <a:xfrm>
                <a:off x="1680" y="2011"/>
                <a:ext cx="16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z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sp>
          <p:nvSpPr>
            <p:cNvPr id="154" name="Line 65"/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5" name="Text Box 66"/>
            <p:cNvSpPr txBox="1">
              <a:spLocks noChangeArrowheads="1"/>
            </p:cNvSpPr>
            <p:nvPr/>
          </p:nvSpPr>
          <p:spPr bwMode="auto">
            <a:xfrm>
              <a:off x="2733" y="2149"/>
              <a:ext cx="16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2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6" name="Line 67"/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7" name="Text Box 68"/>
            <p:cNvSpPr txBox="1">
              <a:spLocks noChangeArrowheads="1"/>
            </p:cNvSpPr>
            <p:nvPr/>
          </p:nvSpPr>
          <p:spPr bwMode="auto">
            <a:xfrm>
              <a:off x="1946" y="1343"/>
              <a:ext cx="16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7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8" name="Freeform 69"/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9" name="Freeform 70"/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60" name="Text Box 71"/>
            <p:cNvSpPr txBox="1">
              <a:spLocks noChangeArrowheads="1"/>
            </p:cNvSpPr>
            <p:nvPr/>
          </p:nvSpPr>
          <p:spPr bwMode="auto">
            <a:xfrm>
              <a:off x="2707" y="1008"/>
              <a:ext cx="16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9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203" name="Text Box 73"/>
          <p:cNvSpPr txBox="1">
            <a:spLocks noChangeArrowheads="1"/>
          </p:cNvSpPr>
          <p:nvPr/>
        </p:nvSpPr>
        <p:spPr bwMode="auto">
          <a:xfrm>
            <a:off x="862683" y="1277939"/>
            <a:ext cx="71211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Step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4" name="Text Box 74"/>
          <p:cNvSpPr txBox="1">
            <a:spLocks noChangeArrowheads="1"/>
          </p:cNvSpPr>
          <p:nvPr/>
        </p:nvSpPr>
        <p:spPr bwMode="auto">
          <a:xfrm>
            <a:off x="2081593" y="1284289"/>
            <a:ext cx="4203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N'</a:t>
            </a:r>
          </a:p>
        </p:txBody>
      </p:sp>
      <p:sp>
        <p:nvSpPr>
          <p:cNvPr id="205" name="Text Box 75"/>
          <p:cNvSpPr txBox="1">
            <a:spLocks noChangeArrowheads="1"/>
          </p:cNvSpPr>
          <p:nvPr/>
        </p:nvSpPr>
        <p:spPr bwMode="auto">
          <a:xfrm>
            <a:off x="2944768" y="1009650"/>
            <a:ext cx="6831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D(</a:t>
            </a:r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v</a:t>
            </a: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p(v)</a:t>
            </a:r>
          </a:p>
        </p:txBody>
      </p:sp>
      <p:sp>
        <p:nvSpPr>
          <p:cNvPr id="206" name="Text Box 76"/>
          <p:cNvSpPr txBox="1">
            <a:spLocks noChangeArrowheads="1"/>
          </p:cNvSpPr>
          <p:nvPr/>
        </p:nvSpPr>
        <p:spPr bwMode="auto">
          <a:xfrm>
            <a:off x="783528" y="161766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207" name="Text Box 77"/>
          <p:cNvSpPr txBox="1">
            <a:spLocks noChangeArrowheads="1"/>
          </p:cNvSpPr>
          <p:nvPr/>
        </p:nvSpPr>
        <p:spPr bwMode="auto">
          <a:xfrm>
            <a:off x="789878" y="191452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08" name="Text Box 78"/>
          <p:cNvSpPr txBox="1">
            <a:spLocks noChangeArrowheads="1"/>
          </p:cNvSpPr>
          <p:nvPr/>
        </p:nvSpPr>
        <p:spPr bwMode="auto">
          <a:xfrm>
            <a:off x="791994" y="222250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sp>
        <p:nvSpPr>
          <p:cNvPr id="209" name="Text Box 79"/>
          <p:cNvSpPr txBox="1">
            <a:spLocks noChangeArrowheads="1"/>
          </p:cNvSpPr>
          <p:nvPr/>
        </p:nvSpPr>
        <p:spPr bwMode="auto">
          <a:xfrm>
            <a:off x="783528" y="252412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210" name="Text Box 80"/>
          <p:cNvSpPr txBox="1">
            <a:spLocks noChangeArrowheads="1"/>
          </p:cNvSpPr>
          <p:nvPr/>
        </p:nvSpPr>
        <p:spPr bwMode="auto">
          <a:xfrm>
            <a:off x="781412" y="282733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211" name="Text Box 81"/>
          <p:cNvSpPr txBox="1">
            <a:spLocks noChangeArrowheads="1"/>
          </p:cNvSpPr>
          <p:nvPr/>
        </p:nvSpPr>
        <p:spPr bwMode="auto">
          <a:xfrm>
            <a:off x="787761" y="313213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212" name="Text Box 82"/>
          <p:cNvSpPr txBox="1">
            <a:spLocks noChangeArrowheads="1"/>
          </p:cNvSpPr>
          <p:nvPr/>
        </p:nvSpPr>
        <p:spPr bwMode="auto">
          <a:xfrm>
            <a:off x="3745913" y="1017588"/>
            <a:ext cx="73930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D(</a:t>
            </a:r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w</a:t>
            </a: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p(w)</a:t>
            </a:r>
          </a:p>
        </p:txBody>
      </p:sp>
      <p:sp>
        <p:nvSpPr>
          <p:cNvPr id="213" name="Text Box 83"/>
          <p:cNvSpPr txBox="1">
            <a:spLocks noChangeArrowheads="1"/>
          </p:cNvSpPr>
          <p:nvPr/>
        </p:nvSpPr>
        <p:spPr bwMode="auto">
          <a:xfrm>
            <a:off x="4629634" y="1017588"/>
            <a:ext cx="6831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D(</a:t>
            </a:r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p(x)</a:t>
            </a:r>
          </a:p>
        </p:txBody>
      </p:sp>
      <p:sp>
        <p:nvSpPr>
          <p:cNvPr id="214" name="Text Box 84"/>
          <p:cNvSpPr txBox="1">
            <a:spLocks noChangeArrowheads="1"/>
          </p:cNvSpPr>
          <p:nvPr/>
        </p:nvSpPr>
        <p:spPr bwMode="auto">
          <a:xfrm>
            <a:off x="5482652" y="1017588"/>
            <a:ext cx="6831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D(</a:t>
            </a:r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y</a:t>
            </a: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p(y)</a:t>
            </a:r>
          </a:p>
        </p:txBody>
      </p:sp>
      <p:sp>
        <p:nvSpPr>
          <p:cNvPr id="215" name="Text Box 85"/>
          <p:cNvSpPr txBox="1">
            <a:spLocks noChangeArrowheads="1"/>
          </p:cNvSpPr>
          <p:nvPr/>
        </p:nvSpPr>
        <p:spPr bwMode="auto">
          <a:xfrm>
            <a:off x="6320461" y="1022350"/>
            <a:ext cx="6687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D(</a:t>
            </a:r>
            <a:r>
              <a:rPr lang="en-US" altLang="en-US" sz="2000" b="1">
                <a:solidFill>
                  <a:srgbClr val="FF0000"/>
                </a:solidFill>
                <a:latin typeface="Arial" charset="0"/>
              </a:rPr>
              <a:t>z</a:t>
            </a: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p(z)</a:t>
            </a:r>
          </a:p>
        </p:txBody>
      </p:sp>
      <p:sp>
        <p:nvSpPr>
          <p:cNvPr id="216" name="Line 86"/>
          <p:cNvSpPr>
            <a:spLocks noChangeShapeType="1"/>
          </p:cNvSpPr>
          <p:nvPr/>
        </p:nvSpPr>
        <p:spPr bwMode="auto">
          <a:xfrm>
            <a:off x="800100" y="1638300"/>
            <a:ext cx="61722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17" name="Line 87"/>
          <p:cNvSpPr>
            <a:spLocks noChangeShapeType="1"/>
          </p:cNvSpPr>
          <p:nvPr/>
        </p:nvSpPr>
        <p:spPr bwMode="auto">
          <a:xfrm>
            <a:off x="774700" y="1952625"/>
            <a:ext cx="617220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18" name="Text Box 88"/>
          <p:cNvSpPr txBox="1">
            <a:spLocks noChangeArrowheads="1"/>
          </p:cNvSpPr>
          <p:nvPr/>
        </p:nvSpPr>
        <p:spPr bwMode="auto">
          <a:xfrm>
            <a:off x="2091628" y="160813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u</a:t>
            </a:r>
          </a:p>
        </p:txBody>
      </p:sp>
      <p:sp>
        <p:nvSpPr>
          <p:cNvPr id="219" name="Line 89"/>
          <p:cNvSpPr>
            <a:spLocks noChangeShapeType="1"/>
          </p:cNvSpPr>
          <p:nvPr/>
        </p:nvSpPr>
        <p:spPr bwMode="auto">
          <a:xfrm>
            <a:off x="774700" y="2247900"/>
            <a:ext cx="617220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0" name="Line 90"/>
          <p:cNvSpPr>
            <a:spLocks noChangeShapeType="1"/>
          </p:cNvSpPr>
          <p:nvPr/>
        </p:nvSpPr>
        <p:spPr bwMode="auto">
          <a:xfrm>
            <a:off x="774700" y="2562225"/>
            <a:ext cx="617220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1" name="Line 91"/>
          <p:cNvSpPr>
            <a:spLocks noChangeShapeType="1"/>
          </p:cNvSpPr>
          <p:nvPr/>
        </p:nvSpPr>
        <p:spPr bwMode="auto">
          <a:xfrm>
            <a:off x="753533" y="2865438"/>
            <a:ext cx="617220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2" name="Line 92"/>
          <p:cNvSpPr>
            <a:spLocks noChangeShapeType="1"/>
          </p:cNvSpPr>
          <p:nvPr/>
        </p:nvSpPr>
        <p:spPr bwMode="auto">
          <a:xfrm>
            <a:off x="768351" y="3171825"/>
            <a:ext cx="617220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23" name="Line 93"/>
          <p:cNvSpPr>
            <a:spLocks noChangeShapeType="1"/>
          </p:cNvSpPr>
          <p:nvPr/>
        </p:nvSpPr>
        <p:spPr bwMode="auto">
          <a:xfrm>
            <a:off x="774700" y="3467100"/>
            <a:ext cx="617220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grpSp>
        <p:nvGrpSpPr>
          <p:cNvPr id="224" name="Group 94"/>
          <p:cNvGrpSpPr>
            <a:grpSpLocks/>
          </p:cNvGrpSpPr>
          <p:nvPr/>
        </p:nvGrpSpPr>
        <p:grpSpPr bwMode="auto">
          <a:xfrm>
            <a:off x="3083985" y="1609726"/>
            <a:ext cx="3949701" cy="374650"/>
            <a:chOff x="1457" y="1014"/>
            <a:chExt cx="1866" cy="236"/>
          </a:xfrm>
        </p:grpSpPr>
        <p:sp>
          <p:nvSpPr>
            <p:cNvPr id="225" name="Text Box 95"/>
            <p:cNvSpPr txBox="1">
              <a:spLocks noChangeArrowheads="1"/>
            </p:cNvSpPr>
            <p:nvPr/>
          </p:nvSpPr>
          <p:spPr bwMode="auto">
            <a:xfrm>
              <a:off x="3112" y="1014"/>
              <a:ext cx="2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mic Sans MS" charset="0"/>
                </a:rPr>
                <a:t>∞ </a:t>
              </a: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6" name="Text Box 96"/>
            <p:cNvSpPr txBox="1">
              <a:spLocks noChangeArrowheads="1"/>
            </p:cNvSpPr>
            <p:nvPr/>
          </p:nvSpPr>
          <p:spPr bwMode="auto">
            <a:xfrm>
              <a:off x="2716" y="1014"/>
              <a:ext cx="2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mic Sans MS" charset="0"/>
                </a:rPr>
                <a:t>∞ </a:t>
              </a: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27" name="Text Box 97"/>
            <p:cNvSpPr txBox="1">
              <a:spLocks noChangeArrowheads="1"/>
            </p:cNvSpPr>
            <p:nvPr/>
          </p:nvSpPr>
          <p:spPr bwMode="auto">
            <a:xfrm>
              <a:off x="1457" y="1017"/>
              <a:ext cx="2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7,u</a:t>
              </a:r>
            </a:p>
          </p:txBody>
        </p:sp>
        <p:sp>
          <p:nvSpPr>
            <p:cNvPr id="228" name="Text Box 98"/>
            <p:cNvSpPr txBox="1">
              <a:spLocks noChangeArrowheads="1"/>
            </p:cNvSpPr>
            <p:nvPr/>
          </p:nvSpPr>
          <p:spPr bwMode="auto">
            <a:xfrm>
              <a:off x="1864" y="1015"/>
              <a:ext cx="2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3,u</a:t>
              </a:r>
            </a:p>
          </p:txBody>
        </p:sp>
        <p:sp>
          <p:nvSpPr>
            <p:cNvPr id="229" name="Text Box 99"/>
            <p:cNvSpPr txBox="1">
              <a:spLocks noChangeArrowheads="1"/>
            </p:cNvSpPr>
            <p:nvPr/>
          </p:nvSpPr>
          <p:spPr bwMode="auto">
            <a:xfrm>
              <a:off x="2267" y="1016"/>
              <a:ext cx="2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5,u</a:t>
              </a:r>
            </a:p>
          </p:txBody>
        </p:sp>
      </p:grpSp>
      <p:sp>
        <p:nvSpPr>
          <p:cNvPr id="230" name="Text Box 100"/>
          <p:cNvSpPr txBox="1">
            <a:spLocks noChangeArrowheads="1"/>
          </p:cNvSpPr>
          <p:nvPr/>
        </p:nvSpPr>
        <p:spPr bwMode="auto">
          <a:xfrm>
            <a:off x="1950315" y="1905001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uw</a:t>
            </a:r>
          </a:p>
        </p:txBody>
      </p:sp>
      <p:grpSp>
        <p:nvGrpSpPr>
          <p:cNvPr id="231" name="Group 101"/>
          <p:cNvGrpSpPr>
            <a:grpSpLocks/>
          </p:cNvGrpSpPr>
          <p:nvPr/>
        </p:nvGrpSpPr>
        <p:grpSpPr bwMode="auto">
          <a:xfrm>
            <a:off x="3060701" y="1916114"/>
            <a:ext cx="3987800" cy="374650"/>
            <a:chOff x="1439" y="1014"/>
            <a:chExt cx="1884" cy="236"/>
          </a:xfrm>
        </p:grpSpPr>
        <p:sp>
          <p:nvSpPr>
            <p:cNvPr id="232" name="Text Box 102"/>
            <p:cNvSpPr txBox="1">
              <a:spLocks noChangeArrowheads="1"/>
            </p:cNvSpPr>
            <p:nvPr/>
          </p:nvSpPr>
          <p:spPr bwMode="auto">
            <a:xfrm>
              <a:off x="3112" y="1014"/>
              <a:ext cx="21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Comic Sans MS" charset="0"/>
                </a:rPr>
                <a:t>∞ </a:t>
              </a: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3" name="Text Box 103"/>
            <p:cNvSpPr txBox="1">
              <a:spLocks noChangeArrowheads="1"/>
            </p:cNvSpPr>
            <p:nvPr/>
          </p:nvSpPr>
          <p:spPr bwMode="auto">
            <a:xfrm>
              <a:off x="2598" y="1014"/>
              <a:ext cx="32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11</a:t>
              </a: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,w</a:t>
              </a:r>
              <a:r>
                <a:rPr lang="en-US" altLang="en-US" sz="1800">
                  <a:solidFill>
                    <a:srgbClr val="000000"/>
                  </a:solidFill>
                  <a:latin typeface="Comic Sans MS" charset="0"/>
                </a:rPr>
                <a:t> </a:t>
              </a: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4" name="Text Box 104"/>
            <p:cNvSpPr txBox="1">
              <a:spLocks noChangeArrowheads="1"/>
            </p:cNvSpPr>
            <p:nvPr/>
          </p:nvSpPr>
          <p:spPr bwMode="auto">
            <a:xfrm>
              <a:off x="1439" y="1017"/>
              <a:ext cx="2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6,w</a:t>
              </a:r>
            </a:p>
          </p:txBody>
        </p:sp>
        <p:sp>
          <p:nvSpPr>
            <p:cNvPr id="235" name="Text Box 105"/>
            <p:cNvSpPr txBox="1">
              <a:spLocks noChangeArrowheads="1"/>
            </p:cNvSpPr>
            <p:nvPr/>
          </p:nvSpPr>
          <p:spPr bwMode="auto">
            <a:xfrm>
              <a:off x="2016" y="1015"/>
              <a:ext cx="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36" name="Text Box 106"/>
            <p:cNvSpPr txBox="1">
              <a:spLocks noChangeArrowheads="1"/>
            </p:cNvSpPr>
            <p:nvPr/>
          </p:nvSpPr>
          <p:spPr bwMode="auto">
            <a:xfrm>
              <a:off x="2267" y="1016"/>
              <a:ext cx="23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5,u</a:t>
              </a:r>
            </a:p>
          </p:txBody>
        </p:sp>
      </p:grpSp>
      <p:grpSp>
        <p:nvGrpSpPr>
          <p:cNvPr id="237" name="Group 107"/>
          <p:cNvGrpSpPr>
            <a:grpSpLocks/>
          </p:cNvGrpSpPr>
          <p:nvPr/>
        </p:nvGrpSpPr>
        <p:grpSpPr bwMode="auto">
          <a:xfrm>
            <a:off x="3058585" y="2214564"/>
            <a:ext cx="3987801" cy="379412"/>
            <a:chOff x="1439" y="1011"/>
            <a:chExt cx="1884" cy="239"/>
          </a:xfrm>
        </p:grpSpPr>
        <p:sp>
          <p:nvSpPr>
            <p:cNvPr id="238" name="Text Box 108"/>
            <p:cNvSpPr txBox="1">
              <a:spLocks noChangeArrowheads="1"/>
            </p:cNvSpPr>
            <p:nvPr/>
          </p:nvSpPr>
          <p:spPr bwMode="auto">
            <a:xfrm>
              <a:off x="3013" y="1011"/>
              <a:ext cx="3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charset="0"/>
                </a:rPr>
                <a:t>14</a:t>
              </a:r>
              <a: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  <a:t>,x </a:t>
              </a:r>
            </a:p>
          </p:txBody>
        </p:sp>
        <p:sp>
          <p:nvSpPr>
            <p:cNvPr id="239" name="Text Box 109"/>
            <p:cNvSpPr txBox="1">
              <a:spLocks noChangeArrowheads="1"/>
            </p:cNvSpPr>
            <p:nvPr/>
          </p:nvSpPr>
          <p:spPr bwMode="auto">
            <a:xfrm>
              <a:off x="2603" y="1011"/>
              <a:ext cx="3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11,</a:t>
              </a: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w </a:t>
              </a: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0" name="Text Box 110"/>
            <p:cNvSpPr txBox="1">
              <a:spLocks noChangeArrowheads="1"/>
            </p:cNvSpPr>
            <p:nvPr/>
          </p:nvSpPr>
          <p:spPr bwMode="auto">
            <a:xfrm>
              <a:off x="1439" y="1017"/>
              <a:ext cx="2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6,w</a:t>
              </a:r>
            </a:p>
          </p:txBody>
        </p:sp>
        <p:sp>
          <p:nvSpPr>
            <p:cNvPr id="241" name="Text Box 111"/>
            <p:cNvSpPr txBox="1">
              <a:spLocks noChangeArrowheads="1"/>
            </p:cNvSpPr>
            <p:nvPr/>
          </p:nvSpPr>
          <p:spPr bwMode="auto">
            <a:xfrm>
              <a:off x="2016" y="1015"/>
              <a:ext cx="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2" name="Text Box 112"/>
            <p:cNvSpPr txBox="1">
              <a:spLocks noChangeArrowheads="1"/>
            </p:cNvSpPr>
            <p:nvPr/>
          </p:nvSpPr>
          <p:spPr bwMode="auto">
            <a:xfrm>
              <a:off x="2419" y="1016"/>
              <a:ext cx="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43" name="Oval 113"/>
          <p:cNvSpPr>
            <a:spLocks noChangeArrowheads="1"/>
          </p:cNvSpPr>
          <p:nvPr/>
        </p:nvSpPr>
        <p:spPr bwMode="auto">
          <a:xfrm>
            <a:off x="3771900" y="1666876"/>
            <a:ext cx="704851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244" name="Oval 114"/>
          <p:cNvSpPr>
            <a:spLocks noChangeArrowheads="1"/>
          </p:cNvSpPr>
          <p:nvPr/>
        </p:nvSpPr>
        <p:spPr bwMode="auto">
          <a:xfrm>
            <a:off x="4643967" y="1952626"/>
            <a:ext cx="704851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245" name="Text Box 115"/>
          <p:cNvSpPr txBox="1">
            <a:spLocks noChangeArrowheads="1"/>
          </p:cNvSpPr>
          <p:nvPr/>
        </p:nvSpPr>
        <p:spPr bwMode="auto">
          <a:xfrm>
            <a:off x="1845482" y="2214563"/>
            <a:ext cx="5950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uwx</a:t>
            </a:r>
          </a:p>
        </p:txBody>
      </p:sp>
      <p:sp>
        <p:nvSpPr>
          <p:cNvPr id="246" name="Oval 116"/>
          <p:cNvSpPr>
            <a:spLocks noChangeArrowheads="1"/>
          </p:cNvSpPr>
          <p:nvPr/>
        </p:nvSpPr>
        <p:spPr bwMode="auto">
          <a:xfrm>
            <a:off x="2899833" y="2271714"/>
            <a:ext cx="704851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247" name="Text Box 117"/>
          <p:cNvSpPr txBox="1">
            <a:spLocks noChangeArrowheads="1"/>
          </p:cNvSpPr>
          <p:nvPr/>
        </p:nvSpPr>
        <p:spPr bwMode="auto">
          <a:xfrm>
            <a:off x="1755466" y="2500313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uwxv</a:t>
            </a:r>
          </a:p>
        </p:txBody>
      </p:sp>
      <p:grpSp>
        <p:nvGrpSpPr>
          <p:cNvPr id="248" name="Group 118"/>
          <p:cNvGrpSpPr>
            <a:grpSpLocks/>
          </p:cNvGrpSpPr>
          <p:nvPr/>
        </p:nvGrpSpPr>
        <p:grpSpPr bwMode="auto">
          <a:xfrm>
            <a:off x="5554135" y="2511426"/>
            <a:ext cx="1488017" cy="369888"/>
            <a:chOff x="1591" y="2777"/>
            <a:chExt cx="703" cy="233"/>
          </a:xfrm>
        </p:grpSpPr>
        <p:sp>
          <p:nvSpPr>
            <p:cNvPr id="249" name="Text Box 119"/>
            <p:cNvSpPr txBox="1">
              <a:spLocks noChangeArrowheads="1"/>
            </p:cNvSpPr>
            <p:nvPr/>
          </p:nvSpPr>
          <p:spPr bwMode="auto">
            <a:xfrm>
              <a:off x="1984" y="2777"/>
              <a:ext cx="31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charset="0"/>
                </a:rPr>
                <a:t>14</a:t>
              </a:r>
              <a:r>
                <a:rPr lang="en-US" altLang="en-US" sz="1800" dirty="0">
                  <a:solidFill>
                    <a:srgbClr val="000000"/>
                  </a:solidFill>
                  <a:latin typeface="Arial" charset="0"/>
                </a:rPr>
                <a:t>,x </a:t>
              </a:r>
            </a:p>
          </p:txBody>
        </p:sp>
        <p:sp>
          <p:nvSpPr>
            <p:cNvPr id="250" name="Text Box 120"/>
            <p:cNvSpPr txBox="1">
              <a:spLocks noChangeArrowheads="1"/>
            </p:cNvSpPr>
            <p:nvPr/>
          </p:nvSpPr>
          <p:spPr bwMode="auto">
            <a:xfrm>
              <a:off x="1591" y="2777"/>
              <a:ext cx="30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charset="0"/>
                </a:rPr>
                <a:t>10,</a:t>
              </a:r>
              <a:r>
                <a:rPr lang="en-US" altLang="en-US" sz="1800">
                  <a:solidFill>
                    <a:srgbClr val="000000"/>
                  </a:solidFill>
                  <a:latin typeface="Arial" charset="0"/>
                </a:rPr>
                <a:t>v </a:t>
              </a:r>
              <a:endParaRPr lang="en-US" altLang="en-US" sz="20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251" name="Oval 121"/>
          <p:cNvSpPr>
            <a:spLocks noChangeArrowheads="1"/>
          </p:cNvSpPr>
          <p:nvPr/>
        </p:nvSpPr>
        <p:spPr bwMode="auto">
          <a:xfrm>
            <a:off x="5348818" y="2570164"/>
            <a:ext cx="704849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252" name="Text Box 122"/>
          <p:cNvSpPr txBox="1">
            <a:spLocks noChangeArrowheads="1"/>
          </p:cNvSpPr>
          <p:nvPr/>
        </p:nvSpPr>
        <p:spPr bwMode="auto">
          <a:xfrm>
            <a:off x="1680266" y="2819401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uwxvy</a:t>
            </a:r>
          </a:p>
        </p:txBody>
      </p:sp>
      <p:sp>
        <p:nvSpPr>
          <p:cNvPr id="253" name="Text Box 123"/>
          <p:cNvSpPr txBox="1">
            <a:spLocks noChangeArrowheads="1"/>
          </p:cNvSpPr>
          <p:nvPr/>
        </p:nvSpPr>
        <p:spPr bwMode="auto">
          <a:xfrm>
            <a:off x="6396785" y="2830513"/>
            <a:ext cx="6559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charset="0"/>
              </a:rPr>
              <a:t>12</a:t>
            </a: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,y </a:t>
            </a:r>
          </a:p>
        </p:txBody>
      </p:sp>
      <p:sp>
        <p:nvSpPr>
          <p:cNvPr id="254" name="Oval 124"/>
          <p:cNvSpPr>
            <a:spLocks noChangeArrowheads="1"/>
          </p:cNvSpPr>
          <p:nvPr/>
        </p:nvSpPr>
        <p:spPr bwMode="auto">
          <a:xfrm>
            <a:off x="6235700" y="2887664"/>
            <a:ext cx="704851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Comic Sans MS" charset="0"/>
            </a:endParaRPr>
          </a:p>
        </p:txBody>
      </p:sp>
      <p:sp>
        <p:nvSpPr>
          <p:cNvPr id="256" name="Line 126"/>
          <p:cNvSpPr>
            <a:spLocks noChangeShapeType="1"/>
          </p:cNvSpPr>
          <p:nvPr/>
        </p:nvSpPr>
        <p:spPr bwMode="auto">
          <a:xfrm>
            <a:off x="10712449" y="4538663"/>
            <a:ext cx="787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57" name="Line 127"/>
          <p:cNvSpPr>
            <a:spLocks noChangeShapeType="1"/>
          </p:cNvSpPr>
          <p:nvPr/>
        </p:nvSpPr>
        <p:spPr bwMode="auto">
          <a:xfrm flipV="1">
            <a:off x="8379883" y="4538663"/>
            <a:ext cx="1951567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58" name="Line 128"/>
          <p:cNvSpPr>
            <a:spLocks noChangeShapeType="1"/>
          </p:cNvSpPr>
          <p:nvPr/>
        </p:nvSpPr>
        <p:spPr bwMode="auto">
          <a:xfrm>
            <a:off x="8367183" y="4652963"/>
            <a:ext cx="12700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59" name="Line 129"/>
          <p:cNvSpPr>
            <a:spLocks noChangeShapeType="1"/>
          </p:cNvSpPr>
          <p:nvPr/>
        </p:nvSpPr>
        <p:spPr bwMode="auto">
          <a:xfrm flipV="1">
            <a:off x="6756401" y="2795589"/>
            <a:ext cx="1350433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60" name="Line 130"/>
          <p:cNvSpPr>
            <a:spLocks noChangeShapeType="1"/>
          </p:cNvSpPr>
          <p:nvPr/>
        </p:nvSpPr>
        <p:spPr bwMode="auto">
          <a:xfrm flipV="1">
            <a:off x="6891867" y="4541838"/>
            <a:ext cx="1259416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261" name="Text Box 131"/>
          <p:cNvSpPr txBox="1">
            <a:spLocks noChangeArrowheads="1"/>
          </p:cNvSpPr>
          <p:nvPr/>
        </p:nvSpPr>
        <p:spPr bwMode="auto">
          <a:xfrm>
            <a:off x="1545801" y="3117851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uwxvyz</a:t>
            </a:r>
          </a:p>
        </p:txBody>
      </p:sp>
    </p:spTree>
    <p:extLst>
      <p:ext uri="{BB962C8B-B14F-4D97-AF65-F5344CB8AC3E}">
        <p14:creationId xmlns:p14="http://schemas.microsoft.com/office/powerpoint/2010/main" val="198779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43" grpId="0" animBg="1"/>
      <p:bldP spid="244" grpId="0" animBg="1"/>
      <p:bldP spid="245" grpId="0"/>
      <p:bldP spid="246" grpId="0" animBg="1"/>
      <p:bldP spid="247" grpId="0"/>
      <p:bldP spid="251" grpId="0" animBg="1"/>
      <p:bldP spid="252" grpId="0"/>
      <p:bldP spid="253" grpId="0"/>
      <p:bldP spid="254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 </a:t>
            </a:r>
            <a:r>
              <a:rPr lang="mr-IN" dirty="0"/>
              <a:t>–</a:t>
            </a:r>
            <a:r>
              <a:rPr lang="en-US" dirty="0"/>
              <a:t> Example:2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6EBB4-E58B-BEEA-FE87-99A1F6983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549481" y="1506539"/>
            <a:ext cx="71205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charset="0"/>
              </a:rPr>
              <a:t>Step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charset="0"/>
              </a:rPr>
              <a:t>0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charset="0"/>
              </a:rPr>
              <a:t>1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charset="0"/>
              </a:rPr>
              <a:t>2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charset="0"/>
              </a:rPr>
              <a:t>3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charset="0"/>
              </a:rPr>
              <a:t>4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2000592" y="1516064"/>
            <a:ext cx="102624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charset="0"/>
              </a:rPr>
              <a:t>N'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charset="0"/>
              </a:rPr>
              <a:t>u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Arial" charset="0"/>
              </a:rPr>
              <a:t>ux</a:t>
            </a:r>
            <a:endParaRPr lang="en-US" altLang="en-US" sz="2000" dirty="0">
              <a:solidFill>
                <a:srgbClr val="000000"/>
              </a:solidFill>
              <a:latin typeface="Arial" charset="0"/>
            </a:endParaRP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Arial" charset="0"/>
              </a:rPr>
              <a:t>uxy</a:t>
            </a:r>
            <a:endParaRPr lang="en-US" altLang="en-US" sz="2000" dirty="0">
              <a:solidFill>
                <a:srgbClr val="000000"/>
              </a:solidFill>
              <a:latin typeface="Arial" charset="0"/>
            </a:endParaRP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Arial" charset="0"/>
              </a:rPr>
              <a:t>uxyv</a:t>
            </a:r>
            <a:endParaRPr lang="en-US" altLang="en-US" sz="2000" dirty="0">
              <a:solidFill>
                <a:srgbClr val="000000"/>
              </a:solidFill>
              <a:latin typeface="Arial" charset="0"/>
            </a:endParaRP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Arial" charset="0"/>
              </a:rPr>
              <a:t>uxyvw</a:t>
            </a:r>
            <a:endParaRPr lang="en-US" altLang="en-US" sz="2000" dirty="0">
              <a:solidFill>
                <a:srgbClr val="000000"/>
              </a:solidFill>
              <a:latin typeface="Arial" charset="0"/>
            </a:endParaRP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>
                <a:solidFill>
                  <a:srgbClr val="000000"/>
                </a:solidFill>
                <a:latin typeface="Arial" charset="0"/>
              </a:rPr>
              <a:t>uxyvwz</a:t>
            </a:r>
            <a:endParaRPr lang="en-US" altLang="en-US" sz="2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4" name="Text Box 5"/>
          <p:cNvSpPr txBox="1">
            <a:spLocks noChangeArrowheads="1"/>
          </p:cNvSpPr>
          <p:nvPr/>
        </p:nvSpPr>
        <p:spPr bwMode="auto">
          <a:xfrm>
            <a:off x="3713604" y="1497014"/>
            <a:ext cx="118013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charset="0"/>
              </a:rPr>
              <a:t>D(v),p(v)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charset="0"/>
              </a:rPr>
              <a:t>2,u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charset="0"/>
              </a:rPr>
              <a:t>2,u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Arial" charset="0"/>
              </a:rPr>
              <a:t>2,u</a:t>
            </a:r>
          </a:p>
        </p:txBody>
      </p:sp>
      <p:sp>
        <p:nvSpPr>
          <p:cNvPr id="95" name="Text Box 6"/>
          <p:cNvSpPr txBox="1">
            <a:spLocks noChangeArrowheads="1"/>
          </p:cNvSpPr>
          <p:nvPr/>
        </p:nvSpPr>
        <p:spPr bwMode="auto">
          <a:xfrm>
            <a:off x="5306338" y="1501776"/>
            <a:ext cx="129554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D(w),p(w)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5,u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4,x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3,y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3,y</a:t>
            </a:r>
          </a:p>
        </p:txBody>
      </p:sp>
      <p:sp>
        <p:nvSpPr>
          <p:cNvPr id="96" name="Text Box 7"/>
          <p:cNvSpPr txBox="1">
            <a:spLocks noChangeArrowheads="1"/>
          </p:cNvSpPr>
          <p:nvPr/>
        </p:nvSpPr>
        <p:spPr bwMode="auto">
          <a:xfrm>
            <a:off x="7123554" y="1497013"/>
            <a:ext cx="11801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D(x),p(x)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1,u</a:t>
            </a:r>
          </a:p>
        </p:txBody>
      </p:sp>
      <p:sp>
        <p:nvSpPr>
          <p:cNvPr id="97" name="Text Box 8"/>
          <p:cNvSpPr txBox="1">
            <a:spLocks noChangeArrowheads="1"/>
          </p:cNvSpPr>
          <p:nvPr/>
        </p:nvSpPr>
        <p:spPr bwMode="auto">
          <a:xfrm>
            <a:off x="8850754" y="1501776"/>
            <a:ext cx="118013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D(y),p(y)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charset="0"/>
              </a:rPr>
              <a:t>∞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2,x</a:t>
            </a:r>
          </a:p>
        </p:txBody>
      </p:sp>
      <p:sp>
        <p:nvSpPr>
          <p:cNvPr id="98" name="Text Box 9"/>
          <p:cNvSpPr txBox="1">
            <a:spLocks noChangeArrowheads="1"/>
          </p:cNvSpPr>
          <p:nvPr/>
        </p:nvSpPr>
        <p:spPr bwMode="auto">
          <a:xfrm>
            <a:off x="10520804" y="1516063"/>
            <a:ext cx="1180130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D(z),p(z)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charset="0"/>
              </a:rPr>
              <a:t>∞ </a:t>
            </a:r>
            <a:endParaRPr lang="en-US" altLang="en-US" sz="2000">
              <a:solidFill>
                <a:srgbClr val="000000"/>
              </a:solidFill>
              <a:latin typeface="Arial" charset="0"/>
            </a:endParaRP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Comic Sans MS" charset="0"/>
              </a:rPr>
              <a:t>∞ </a:t>
            </a:r>
            <a:endParaRPr lang="en-US" altLang="en-US" sz="2000">
              <a:solidFill>
                <a:srgbClr val="000000"/>
              </a:solidFill>
              <a:latin typeface="Arial" charset="0"/>
            </a:endParaRP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4,y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4,y</a:t>
            </a:r>
          </a:p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charset="0"/>
              </a:rPr>
              <a:t>4,y</a:t>
            </a:r>
          </a:p>
        </p:txBody>
      </p:sp>
      <p:sp>
        <p:nvSpPr>
          <p:cNvPr id="99" name="Line 10"/>
          <p:cNvSpPr>
            <a:spLocks noChangeShapeType="1"/>
          </p:cNvSpPr>
          <p:nvPr/>
        </p:nvSpPr>
        <p:spPr bwMode="auto">
          <a:xfrm>
            <a:off x="482601" y="1857375"/>
            <a:ext cx="11341100" cy="95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00" name="Line 11"/>
          <p:cNvSpPr>
            <a:spLocks noChangeShapeType="1"/>
          </p:cNvSpPr>
          <p:nvPr/>
        </p:nvSpPr>
        <p:spPr bwMode="auto">
          <a:xfrm>
            <a:off x="692151" y="2162175"/>
            <a:ext cx="11061700" cy="0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01" name="Line 12"/>
          <p:cNvSpPr>
            <a:spLocks noChangeShapeType="1"/>
          </p:cNvSpPr>
          <p:nvPr/>
        </p:nvSpPr>
        <p:spPr bwMode="auto">
          <a:xfrm>
            <a:off x="717551" y="2457451"/>
            <a:ext cx="11023600" cy="4763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02" name="Line 13"/>
          <p:cNvSpPr>
            <a:spLocks noChangeShapeType="1"/>
          </p:cNvSpPr>
          <p:nvPr/>
        </p:nvSpPr>
        <p:spPr bwMode="auto">
          <a:xfrm>
            <a:off x="730251" y="2767014"/>
            <a:ext cx="11004549" cy="9525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03" name="Line 14"/>
          <p:cNvSpPr>
            <a:spLocks noChangeShapeType="1"/>
          </p:cNvSpPr>
          <p:nvPr/>
        </p:nvSpPr>
        <p:spPr bwMode="auto">
          <a:xfrm>
            <a:off x="742951" y="3071814"/>
            <a:ext cx="11023600" cy="9525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04" name="Line 15"/>
          <p:cNvSpPr>
            <a:spLocks noChangeShapeType="1"/>
          </p:cNvSpPr>
          <p:nvPr/>
        </p:nvSpPr>
        <p:spPr bwMode="auto">
          <a:xfrm>
            <a:off x="762000" y="3386138"/>
            <a:ext cx="11017251" cy="4762"/>
          </a:xfrm>
          <a:prstGeom prst="line">
            <a:avLst/>
          </a:prstGeom>
          <a:noFill/>
          <a:ln w="1905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grpSp>
        <p:nvGrpSpPr>
          <p:cNvPr id="105" name="Group 16"/>
          <p:cNvGrpSpPr>
            <a:grpSpLocks/>
          </p:cNvGrpSpPr>
          <p:nvPr/>
        </p:nvGrpSpPr>
        <p:grpSpPr bwMode="auto">
          <a:xfrm>
            <a:off x="2965451" y="4043364"/>
            <a:ext cx="4762500" cy="2236787"/>
            <a:chOff x="3162" y="1071"/>
            <a:chExt cx="2250" cy="1409"/>
          </a:xfrm>
        </p:grpSpPr>
        <p:sp>
          <p:nvSpPr>
            <p:cNvPr id="106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7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8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9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0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1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2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3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4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6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7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8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9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20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21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22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23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24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25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26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27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28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29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0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1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2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3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4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5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6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7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8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9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0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1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2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3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4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5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46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47" name="Group 58"/>
            <p:cNvGrpSpPr>
              <a:grpSpLocks/>
            </p:cNvGrpSpPr>
            <p:nvPr/>
          </p:nvGrpSpPr>
          <p:grpSpPr bwMode="auto">
            <a:xfrm>
              <a:off x="3318" y="1744"/>
              <a:ext cx="155" cy="252"/>
              <a:chOff x="2980" y="2425"/>
              <a:chExt cx="157" cy="252"/>
            </a:xfrm>
          </p:grpSpPr>
          <p:sp>
            <p:nvSpPr>
              <p:cNvPr id="173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4" name="Text Box 60"/>
              <p:cNvSpPr txBox="1">
                <a:spLocks noChangeArrowheads="1"/>
              </p:cNvSpPr>
              <p:nvPr/>
            </p:nvSpPr>
            <p:spPr bwMode="auto">
              <a:xfrm>
                <a:off x="2980" y="2425"/>
                <a:ext cx="15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u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48" name="Group 61"/>
            <p:cNvGrpSpPr>
              <a:grpSpLocks/>
            </p:cNvGrpSpPr>
            <p:nvPr/>
          </p:nvGrpSpPr>
          <p:grpSpPr bwMode="auto">
            <a:xfrm>
              <a:off x="4490" y="2128"/>
              <a:ext cx="148" cy="252"/>
              <a:chOff x="2982" y="2425"/>
              <a:chExt cx="150" cy="252"/>
            </a:xfrm>
          </p:grpSpPr>
          <p:sp>
            <p:nvSpPr>
              <p:cNvPr id="171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2" name="Text Box 63"/>
              <p:cNvSpPr txBox="1">
                <a:spLocks noChangeArrowheads="1"/>
              </p:cNvSpPr>
              <p:nvPr/>
            </p:nvSpPr>
            <p:spPr bwMode="auto">
              <a:xfrm>
                <a:off x="2982" y="2425"/>
                <a:ext cx="15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y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49" name="Group 64"/>
            <p:cNvGrpSpPr>
              <a:grpSpLocks/>
            </p:cNvGrpSpPr>
            <p:nvPr/>
          </p:nvGrpSpPr>
          <p:grpSpPr bwMode="auto">
            <a:xfrm>
              <a:off x="3793" y="2095"/>
              <a:ext cx="160" cy="291"/>
              <a:chOff x="2977" y="2395"/>
              <a:chExt cx="161" cy="291"/>
            </a:xfrm>
          </p:grpSpPr>
          <p:sp>
            <p:nvSpPr>
              <p:cNvPr id="169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70" name="Text Box 66"/>
              <p:cNvSpPr txBox="1">
                <a:spLocks noChangeArrowheads="1"/>
              </p:cNvSpPr>
              <p:nvPr/>
            </p:nvSpPr>
            <p:spPr bwMode="auto">
              <a:xfrm>
                <a:off x="2977" y="2395"/>
                <a:ext cx="16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x</a:t>
                </a:r>
              </a:p>
            </p:txBody>
          </p:sp>
        </p:grpSp>
        <p:grpSp>
          <p:nvGrpSpPr>
            <p:cNvPr id="150" name="Group 67"/>
            <p:cNvGrpSpPr>
              <a:grpSpLocks/>
            </p:cNvGrpSpPr>
            <p:nvPr/>
          </p:nvGrpSpPr>
          <p:grpSpPr bwMode="auto">
            <a:xfrm>
              <a:off x="4471" y="1438"/>
              <a:ext cx="175" cy="252"/>
              <a:chOff x="2970" y="2425"/>
              <a:chExt cx="177" cy="252"/>
            </a:xfrm>
          </p:grpSpPr>
          <p:sp>
            <p:nvSpPr>
              <p:cNvPr id="167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8" name="Text Box 69"/>
              <p:cNvSpPr txBox="1">
                <a:spLocks noChangeArrowheads="1"/>
              </p:cNvSpPr>
              <p:nvPr/>
            </p:nvSpPr>
            <p:spPr bwMode="auto">
              <a:xfrm>
                <a:off x="2970" y="2425"/>
                <a:ext cx="17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w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51" name="Group 70"/>
            <p:cNvGrpSpPr>
              <a:grpSpLocks/>
            </p:cNvGrpSpPr>
            <p:nvPr/>
          </p:nvGrpSpPr>
          <p:grpSpPr bwMode="auto">
            <a:xfrm>
              <a:off x="3800" y="1438"/>
              <a:ext cx="148" cy="252"/>
              <a:chOff x="2982" y="2425"/>
              <a:chExt cx="150" cy="252"/>
            </a:xfrm>
          </p:grpSpPr>
          <p:sp>
            <p:nvSpPr>
              <p:cNvPr id="165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6" name="Text Box 72"/>
              <p:cNvSpPr txBox="1">
                <a:spLocks noChangeArrowheads="1"/>
              </p:cNvSpPr>
              <p:nvPr/>
            </p:nvSpPr>
            <p:spPr bwMode="auto">
              <a:xfrm>
                <a:off x="2982" y="2425"/>
                <a:ext cx="15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v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52" name="Group 73"/>
            <p:cNvGrpSpPr>
              <a:grpSpLocks/>
            </p:cNvGrpSpPr>
            <p:nvPr/>
          </p:nvGrpSpPr>
          <p:grpSpPr bwMode="auto">
            <a:xfrm>
              <a:off x="5042" y="1756"/>
              <a:ext cx="159" cy="291"/>
              <a:chOff x="2975" y="2395"/>
              <a:chExt cx="161" cy="291"/>
            </a:xfrm>
          </p:grpSpPr>
          <p:sp>
            <p:nvSpPr>
              <p:cNvPr id="163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64" name="Text Box 75"/>
              <p:cNvSpPr txBox="1">
                <a:spLocks noChangeArrowheads="1"/>
              </p:cNvSpPr>
              <p:nvPr/>
            </p:nvSpPr>
            <p:spPr bwMode="auto">
              <a:xfrm>
                <a:off x="2975" y="2395"/>
                <a:ext cx="16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z</a:t>
                </a:r>
              </a:p>
            </p:txBody>
          </p:sp>
        </p:grpSp>
        <p:sp>
          <p:nvSpPr>
            <p:cNvPr id="153" name="Text Box 76"/>
            <p:cNvSpPr txBox="1">
              <a:spLocks noChangeArrowheads="1"/>
            </p:cNvSpPr>
            <p:nvPr/>
          </p:nvSpPr>
          <p:spPr bwMode="auto">
            <a:xfrm>
              <a:off x="3517" y="1568"/>
              <a:ext cx="1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2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4" name="Text Box 77"/>
            <p:cNvSpPr txBox="1">
              <a:spLocks noChangeArrowheads="1"/>
            </p:cNvSpPr>
            <p:nvPr/>
          </p:nvSpPr>
          <p:spPr bwMode="auto">
            <a:xfrm>
              <a:off x="3865" y="1787"/>
              <a:ext cx="1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2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5" name="Text Box 78"/>
            <p:cNvSpPr txBox="1">
              <a:spLocks noChangeArrowheads="1"/>
            </p:cNvSpPr>
            <p:nvPr/>
          </p:nvSpPr>
          <p:spPr bwMode="auto">
            <a:xfrm>
              <a:off x="3430" y="2000"/>
              <a:ext cx="1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1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6" name="Text Box 79"/>
            <p:cNvSpPr txBox="1">
              <a:spLocks noChangeArrowheads="1"/>
            </p:cNvSpPr>
            <p:nvPr/>
          </p:nvSpPr>
          <p:spPr bwMode="auto">
            <a:xfrm>
              <a:off x="4249" y="1880"/>
              <a:ext cx="1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3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7" name="Text Box 80"/>
            <p:cNvSpPr txBox="1">
              <a:spLocks noChangeArrowheads="1"/>
            </p:cNvSpPr>
            <p:nvPr/>
          </p:nvSpPr>
          <p:spPr bwMode="auto">
            <a:xfrm>
              <a:off x="4186" y="2234"/>
              <a:ext cx="1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1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8" name="Text Box 81"/>
            <p:cNvSpPr txBox="1">
              <a:spLocks noChangeArrowheads="1"/>
            </p:cNvSpPr>
            <p:nvPr/>
          </p:nvSpPr>
          <p:spPr bwMode="auto">
            <a:xfrm>
              <a:off x="4546" y="1805"/>
              <a:ext cx="1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1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59" name="Text Box 82"/>
            <p:cNvSpPr txBox="1">
              <a:spLocks noChangeArrowheads="1"/>
            </p:cNvSpPr>
            <p:nvPr/>
          </p:nvSpPr>
          <p:spPr bwMode="auto">
            <a:xfrm>
              <a:off x="4906" y="2069"/>
              <a:ext cx="1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2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60" name="Text Box 83"/>
            <p:cNvSpPr txBox="1">
              <a:spLocks noChangeArrowheads="1"/>
            </p:cNvSpPr>
            <p:nvPr/>
          </p:nvSpPr>
          <p:spPr bwMode="auto">
            <a:xfrm>
              <a:off x="4879" y="1532"/>
              <a:ext cx="1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5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61" name="Text Box 84"/>
            <p:cNvSpPr txBox="1">
              <a:spLocks noChangeArrowheads="1"/>
            </p:cNvSpPr>
            <p:nvPr/>
          </p:nvSpPr>
          <p:spPr bwMode="auto">
            <a:xfrm>
              <a:off x="4144" y="1382"/>
              <a:ext cx="1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3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62" name="Text Box 85"/>
            <p:cNvSpPr txBox="1">
              <a:spLocks noChangeArrowheads="1"/>
            </p:cNvSpPr>
            <p:nvPr/>
          </p:nvSpPr>
          <p:spPr bwMode="auto">
            <a:xfrm>
              <a:off x="3793" y="1115"/>
              <a:ext cx="1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5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</p:grpSp>
      <p:sp>
        <p:nvSpPr>
          <p:cNvPr id="175" name="Line 86"/>
          <p:cNvSpPr>
            <a:spLocks noChangeShapeType="1"/>
          </p:cNvSpPr>
          <p:nvPr/>
        </p:nvSpPr>
        <p:spPr bwMode="auto">
          <a:xfrm flipH="1">
            <a:off x="2988734" y="2035176"/>
            <a:ext cx="4686300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76" name="Line 87"/>
          <p:cNvSpPr>
            <a:spLocks noChangeShapeType="1"/>
          </p:cNvSpPr>
          <p:nvPr/>
        </p:nvSpPr>
        <p:spPr bwMode="auto">
          <a:xfrm flipH="1">
            <a:off x="2885017" y="2330451"/>
            <a:ext cx="6525683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77" name="Line 88"/>
          <p:cNvSpPr>
            <a:spLocks noChangeShapeType="1"/>
          </p:cNvSpPr>
          <p:nvPr/>
        </p:nvSpPr>
        <p:spPr bwMode="auto">
          <a:xfrm flipH="1">
            <a:off x="2969684" y="2692401"/>
            <a:ext cx="12192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78" name="Line 89"/>
          <p:cNvSpPr>
            <a:spLocks noChangeShapeType="1"/>
          </p:cNvSpPr>
          <p:nvPr/>
        </p:nvSpPr>
        <p:spPr bwMode="auto">
          <a:xfrm flipH="1">
            <a:off x="2988734" y="2949576"/>
            <a:ext cx="2986617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  <p:sp>
        <p:nvSpPr>
          <p:cNvPr id="179" name="Line 90"/>
          <p:cNvSpPr>
            <a:spLocks noChangeShapeType="1"/>
          </p:cNvSpPr>
          <p:nvPr/>
        </p:nvSpPr>
        <p:spPr bwMode="auto">
          <a:xfrm flipH="1">
            <a:off x="3005667" y="3206751"/>
            <a:ext cx="7967133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213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176" grpId="0" animBg="1"/>
      <p:bldP spid="177" grpId="0" animBg="1"/>
      <p:bldP spid="178" grpId="0" animBg="1"/>
      <p:bldP spid="17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 </a:t>
            </a:r>
            <a:r>
              <a:rPr lang="mr-IN" dirty="0"/>
              <a:t>–</a:t>
            </a:r>
            <a:r>
              <a:rPr lang="en-US" dirty="0"/>
              <a:t> Example:2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BFB23-A6D1-5AA1-550F-08131F39B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5" name="Group 3"/>
          <p:cNvGrpSpPr>
            <a:grpSpLocks/>
          </p:cNvGrpSpPr>
          <p:nvPr/>
        </p:nvGrpSpPr>
        <p:grpSpPr bwMode="auto">
          <a:xfrm>
            <a:off x="2931584" y="2036763"/>
            <a:ext cx="4326467" cy="1504949"/>
            <a:chOff x="1385" y="1283"/>
            <a:chExt cx="2044" cy="948"/>
          </a:xfrm>
        </p:grpSpPr>
        <p:sp>
          <p:nvSpPr>
            <p:cNvPr id="76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7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8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79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0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1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2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3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4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5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6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7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8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89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0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1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2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3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4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5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6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7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8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99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0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1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2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3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4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5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6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7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8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09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10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11" name="Group 39"/>
            <p:cNvGrpSpPr>
              <a:grpSpLocks/>
            </p:cNvGrpSpPr>
            <p:nvPr/>
          </p:nvGrpSpPr>
          <p:grpSpPr bwMode="auto">
            <a:xfrm>
              <a:off x="1468" y="1589"/>
              <a:ext cx="155" cy="252"/>
              <a:chOff x="2980" y="2425"/>
              <a:chExt cx="157" cy="252"/>
            </a:xfrm>
          </p:grpSpPr>
          <p:sp>
            <p:nvSpPr>
              <p:cNvPr id="127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8" name="Text Box 41"/>
              <p:cNvSpPr txBox="1">
                <a:spLocks noChangeArrowheads="1"/>
              </p:cNvSpPr>
              <p:nvPr/>
            </p:nvSpPr>
            <p:spPr bwMode="auto">
              <a:xfrm>
                <a:off x="2980" y="2425"/>
                <a:ext cx="15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u</a:t>
                </a: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12" name="Group 42"/>
            <p:cNvGrpSpPr>
              <a:grpSpLocks/>
            </p:cNvGrpSpPr>
            <p:nvPr/>
          </p:nvGrpSpPr>
          <p:grpSpPr bwMode="auto">
            <a:xfrm>
              <a:off x="2640" y="1973"/>
              <a:ext cx="148" cy="252"/>
              <a:chOff x="2982" y="2425"/>
              <a:chExt cx="150" cy="252"/>
            </a:xfrm>
          </p:grpSpPr>
          <p:sp>
            <p:nvSpPr>
              <p:cNvPr id="125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6" name="Text Box 44"/>
              <p:cNvSpPr txBox="1">
                <a:spLocks noChangeArrowheads="1"/>
              </p:cNvSpPr>
              <p:nvPr/>
            </p:nvSpPr>
            <p:spPr bwMode="auto">
              <a:xfrm>
                <a:off x="2982" y="2425"/>
                <a:ext cx="15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y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13" name="Group 45"/>
            <p:cNvGrpSpPr>
              <a:grpSpLocks/>
            </p:cNvGrpSpPr>
            <p:nvPr/>
          </p:nvGrpSpPr>
          <p:grpSpPr bwMode="auto">
            <a:xfrm>
              <a:off x="1943" y="1940"/>
              <a:ext cx="160" cy="291"/>
              <a:chOff x="2977" y="2395"/>
              <a:chExt cx="161" cy="291"/>
            </a:xfrm>
          </p:grpSpPr>
          <p:sp>
            <p:nvSpPr>
              <p:cNvPr id="123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4" name="Text Box 47"/>
              <p:cNvSpPr txBox="1">
                <a:spLocks noChangeArrowheads="1"/>
              </p:cNvSpPr>
              <p:nvPr/>
            </p:nvSpPr>
            <p:spPr bwMode="auto">
              <a:xfrm>
                <a:off x="2977" y="2395"/>
                <a:ext cx="16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x</a:t>
                </a:r>
              </a:p>
            </p:txBody>
          </p:sp>
        </p:grpSp>
        <p:grpSp>
          <p:nvGrpSpPr>
            <p:cNvPr id="114" name="Group 48"/>
            <p:cNvGrpSpPr>
              <a:grpSpLocks/>
            </p:cNvGrpSpPr>
            <p:nvPr/>
          </p:nvGrpSpPr>
          <p:grpSpPr bwMode="auto">
            <a:xfrm>
              <a:off x="2621" y="1283"/>
              <a:ext cx="175" cy="252"/>
              <a:chOff x="2970" y="2425"/>
              <a:chExt cx="177" cy="252"/>
            </a:xfrm>
          </p:grpSpPr>
          <p:sp>
            <p:nvSpPr>
              <p:cNvPr id="121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2" name="Text Box 50"/>
              <p:cNvSpPr txBox="1">
                <a:spLocks noChangeArrowheads="1"/>
              </p:cNvSpPr>
              <p:nvPr/>
            </p:nvSpPr>
            <p:spPr bwMode="auto">
              <a:xfrm>
                <a:off x="2970" y="2425"/>
                <a:ext cx="17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w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15" name="Group 51"/>
            <p:cNvGrpSpPr>
              <a:grpSpLocks/>
            </p:cNvGrpSpPr>
            <p:nvPr/>
          </p:nvGrpSpPr>
          <p:grpSpPr bwMode="auto">
            <a:xfrm>
              <a:off x="1950" y="1283"/>
              <a:ext cx="148" cy="252"/>
              <a:chOff x="2982" y="2425"/>
              <a:chExt cx="150" cy="252"/>
            </a:xfrm>
          </p:grpSpPr>
          <p:sp>
            <p:nvSpPr>
              <p:cNvPr id="119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20" name="Text Box 53"/>
              <p:cNvSpPr txBox="1">
                <a:spLocks noChangeArrowheads="1"/>
              </p:cNvSpPr>
              <p:nvPr/>
            </p:nvSpPr>
            <p:spPr bwMode="auto">
              <a:xfrm>
                <a:off x="2982" y="2425"/>
                <a:ext cx="15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v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</p:grpSp>
        <p:grpSp>
          <p:nvGrpSpPr>
            <p:cNvPr id="116" name="Group 54"/>
            <p:cNvGrpSpPr>
              <a:grpSpLocks/>
            </p:cNvGrpSpPr>
            <p:nvPr/>
          </p:nvGrpSpPr>
          <p:grpSpPr bwMode="auto">
            <a:xfrm>
              <a:off x="3192" y="1601"/>
              <a:ext cx="159" cy="291"/>
              <a:chOff x="2975" y="2395"/>
              <a:chExt cx="161" cy="291"/>
            </a:xfrm>
          </p:grpSpPr>
          <p:sp>
            <p:nvSpPr>
              <p:cNvPr id="117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18" name="Text Box 56"/>
              <p:cNvSpPr txBox="1">
                <a:spLocks noChangeArrowheads="1"/>
              </p:cNvSpPr>
              <p:nvPr/>
            </p:nvSpPr>
            <p:spPr bwMode="auto">
              <a:xfrm>
                <a:off x="2975" y="2395"/>
                <a:ext cx="16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z</a:t>
                </a:r>
              </a:p>
            </p:txBody>
          </p:sp>
        </p:grpSp>
      </p:grpSp>
      <p:sp>
        <p:nvSpPr>
          <p:cNvPr id="129" name="Text Box 57"/>
          <p:cNvSpPr txBox="1">
            <a:spLocks noChangeArrowheads="1"/>
          </p:cNvSpPr>
          <p:nvPr/>
        </p:nvSpPr>
        <p:spPr bwMode="auto">
          <a:xfrm>
            <a:off x="770467" y="1220789"/>
            <a:ext cx="44149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resulting shortest-path tree from u:</a:t>
            </a:r>
          </a:p>
        </p:txBody>
      </p:sp>
      <p:grpSp>
        <p:nvGrpSpPr>
          <p:cNvPr id="130" name="Group 58"/>
          <p:cNvGrpSpPr>
            <a:grpSpLocks/>
          </p:cNvGrpSpPr>
          <p:nvPr/>
        </p:nvGrpSpPr>
        <p:grpSpPr bwMode="auto">
          <a:xfrm>
            <a:off x="3024718" y="4224339"/>
            <a:ext cx="3092449" cy="2276475"/>
            <a:chOff x="259" y="2768"/>
            <a:chExt cx="1461" cy="1434"/>
          </a:xfrm>
        </p:grpSpPr>
        <p:sp>
          <p:nvSpPr>
            <p:cNvPr id="131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2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sp>
          <p:nvSpPr>
            <p:cNvPr id="133" name="Text Box 61"/>
            <p:cNvSpPr txBox="1">
              <a:spLocks noChangeArrowheads="1"/>
            </p:cNvSpPr>
            <p:nvPr/>
          </p:nvSpPr>
          <p:spPr bwMode="auto">
            <a:xfrm>
              <a:off x="883" y="3060"/>
              <a:ext cx="1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v</a:t>
              </a:r>
            </a:p>
          </p:txBody>
        </p:sp>
        <p:sp>
          <p:nvSpPr>
            <p:cNvPr id="134" name="Text Box 62"/>
            <p:cNvSpPr txBox="1">
              <a:spLocks noChangeArrowheads="1"/>
            </p:cNvSpPr>
            <p:nvPr/>
          </p:nvSpPr>
          <p:spPr bwMode="auto">
            <a:xfrm>
              <a:off x="876" y="3247"/>
              <a:ext cx="1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x</a:t>
              </a:r>
            </a:p>
          </p:txBody>
        </p:sp>
        <p:sp>
          <p:nvSpPr>
            <p:cNvPr id="135" name="Text Box 63"/>
            <p:cNvSpPr txBox="1">
              <a:spLocks noChangeArrowheads="1"/>
            </p:cNvSpPr>
            <p:nvPr/>
          </p:nvSpPr>
          <p:spPr bwMode="auto">
            <a:xfrm>
              <a:off x="890" y="3482"/>
              <a:ext cx="1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y</a:t>
              </a:r>
            </a:p>
          </p:txBody>
        </p:sp>
        <p:sp>
          <p:nvSpPr>
            <p:cNvPr id="136" name="Text Box 64"/>
            <p:cNvSpPr txBox="1">
              <a:spLocks noChangeArrowheads="1"/>
            </p:cNvSpPr>
            <p:nvPr/>
          </p:nvSpPr>
          <p:spPr bwMode="auto">
            <a:xfrm>
              <a:off x="875" y="3717"/>
              <a:ext cx="16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w</a:t>
              </a:r>
            </a:p>
          </p:txBody>
        </p:sp>
        <p:sp>
          <p:nvSpPr>
            <p:cNvPr id="137" name="Text Box 65"/>
            <p:cNvSpPr txBox="1">
              <a:spLocks noChangeArrowheads="1"/>
            </p:cNvSpPr>
            <p:nvPr/>
          </p:nvSpPr>
          <p:spPr bwMode="auto">
            <a:xfrm>
              <a:off x="884" y="3943"/>
              <a:ext cx="1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z</a:t>
              </a:r>
            </a:p>
          </p:txBody>
        </p:sp>
        <p:sp>
          <p:nvSpPr>
            <p:cNvPr id="138" name="Text Box 66"/>
            <p:cNvSpPr txBox="1">
              <a:spLocks noChangeArrowheads="1"/>
            </p:cNvSpPr>
            <p:nvPr/>
          </p:nvSpPr>
          <p:spPr bwMode="auto">
            <a:xfrm>
              <a:off x="1248" y="3044"/>
              <a:ext cx="3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(u,v)</a:t>
              </a:r>
            </a:p>
          </p:txBody>
        </p:sp>
        <p:sp>
          <p:nvSpPr>
            <p:cNvPr id="139" name="Text Box 67"/>
            <p:cNvSpPr txBox="1">
              <a:spLocks noChangeArrowheads="1"/>
            </p:cNvSpPr>
            <p:nvPr/>
          </p:nvSpPr>
          <p:spPr bwMode="auto">
            <a:xfrm>
              <a:off x="1249" y="3246"/>
              <a:ext cx="3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(u,x)</a:t>
              </a:r>
            </a:p>
          </p:txBody>
        </p:sp>
        <p:sp>
          <p:nvSpPr>
            <p:cNvPr id="140" name="Text Box 68"/>
            <p:cNvSpPr txBox="1">
              <a:spLocks noChangeArrowheads="1"/>
            </p:cNvSpPr>
            <p:nvPr/>
          </p:nvSpPr>
          <p:spPr bwMode="auto">
            <a:xfrm>
              <a:off x="1248" y="3497"/>
              <a:ext cx="3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(u,x)</a:t>
              </a:r>
            </a:p>
          </p:txBody>
        </p:sp>
        <p:sp>
          <p:nvSpPr>
            <p:cNvPr id="141" name="Text Box 69"/>
            <p:cNvSpPr txBox="1">
              <a:spLocks noChangeArrowheads="1"/>
            </p:cNvSpPr>
            <p:nvPr/>
          </p:nvSpPr>
          <p:spPr bwMode="auto">
            <a:xfrm>
              <a:off x="1264" y="3715"/>
              <a:ext cx="3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(u,x)</a:t>
              </a:r>
            </a:p>
          </p:txBody>
        </p:sp>
        <p:sp>
          <p:nvSpPr>
            <p:cNvPr id="142" name="Text Box 70"/>
            <p:cNvSpPr txBox="1">
              <a:spLocks noChangeArrowheads="1"/>
            </p:cNvSpPr>
            <p:nvPr/>
          </p:nvSpPr>
          <p:spPr bwMode="auto">
            <a:xfrm>
              <a:off x="1254" y="3949"/>
              <a:ext cx="30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(u,x)</a:t>
              </a:r>
            </a:p>
          </p:txBody>
        </p:sp>
        <p:sp>
          <p:nvSpPr>
            <p:cNvPr id="143" name="Text Box 71"/>
            <p:cNvSpPr txBox="1">
              <a:spLocks noChangeArrowheads="1"/>
            </p:cNvSpPr>
            <p:nvPr/>
          </p:nvSpPr>
          <p:spPr bwMode="auto">
            <a:xfrm>
              <a:off x="259" y="2768"/>
              <a:ext cx="61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destination</a:t>
              </a:r>
            </a:p>
          </p:txBody>
        </p:sp>
        <p:sp>
          <p:nvSpPr>
            <p:cNvPr id="144" name="Text Box 72"/>
            <p:cNvSpPr txBox="1">
              <a:spLocks noChangeArrowheads="1"/>
            </p:cNvSpPr>
            <p:nvPr/>
          </p:nvSpPr>
          <p:spPr bwMode="auto">
            <a:xfrm>
              <a:off x="1232" y="2791"/>
              <a:ext cx="25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charset="2"/>
                <a:buChar char="v"/>
                <a:defRPr sz="28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charset="2"/>
                <a:buChar char="§"/>
                <a:defRPr sz="2400">
                  <a:solidFill>
                    <a:schemeClr val="tx1"/>
                  </a:solidFill>
                  <a:latin typeface="Gill Sans MT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rPr>
                <a:t>link</a:t>
              </a:r>
            </a:p>
          </p:txBody>
        </p:sp>
      </p:grpSp>
      <p:sp>
        <p:nvSpPr>
          <p:cNvPr id="145" name="Text Box 73"/>
          <p:cNvSpPr txBox="1">
            <a:spLocks noChangeArrowheads="1"/>
          </p:cNvSpPr>
          <p:nvPr/>
        </p:nvSpPr>
        <p:spPr bwMode="auto">
          <a:xfrm>
            <a:off x="700617" y="3743325"/>
            <a:ext cx="38827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-128"/>
              </a:rPr>
              <a:t>resulting forwarding table in u:</a:t>
            </a:r>
          </a:p>
        </p:txBody>
      </p:sp>
    </p:spTree>
    <p:extLst>
      <p:ext uri="{BB962C8B-B14F-4D97-AF65-F5344CB8AC3E}">
        <p14:creationId xmlns:p14="http://schemas.microsoft.com/office/powerpoint/2010/main" val="128180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IN" dirty="0"/>
              <a:t>Distance-vector (DV) algorithm is </a:t>
            </a:r>
            <a:r>
              <a:rPr lang="en-IN" dirty="0">
                <a:solidFill>
                  <a:srgbClr val="C00000"/>
                </a:solidFill>
              </a:rPr>
              <a:t>iterative</a:t>
            </a:r>
            <a:r>
              <a:rPr lang="en-IN" dirty="0"/>
              <a:t>, </a:t>
            </a:r>
            <a:r>
              <a:rPr lang="en-IN" dirty="0">
                <a:solidFill>
                  <a:srgbClr val="C00000"/>
                </a:solidFill>
              </a:rPr>
              <a:t>asynchronous</a:t>
            </a:r>
            <a:r>
              <a:rPr lang="en-IN" dirty="0"/>
              <a:t>, and </a:t>
            </a:r>
            <a:r>
              <a:rPr lang="en-IN" dirty="0">
                <a:solidFill>
                  <a:srgbClr val="C00000"/>
                </a:solidFill>
              </a:rPr>
              <a:t>distributed</a:t>
            </a:r>
            <a:r>
              <a:rPr lang="en-IN" dirty="0"/>
              <a:t>. </a:t>
            </a:r>
            <a:endParaRPr lang="en-GB" dirty="0"/>
          </a:p>
          <a:p>
            <a:pPr lvl="0" algn="just"/>
            <a:r>
              <a:rPr lang="en-IN" dirty="0"/>
              <a:t>It is distributed in that </a:t>
            </a:r>
            <a:r>
              <a:rPr lang="en-IN" dirty="0">
                <a:solidFill>
                  <a:srgbClr val="C00000"/>
                </a:solidFill>
              </a:rPr>
              <a:t>each node receives </a:t>
            </a:r>
            <a:r>
              <a:rPr lang="en-IN" dirty="0"/>
              <a:t>some information from one or more of its directly attached neighbours, </a:t>
            </a:r>
            <a:r>
              <a:rPr lang="en-IN" dirty="0">
                <a:solidFill>
                  <a:srgbClr val="C00000"/>
                </a:solidFill>
              </a:rPr>
              <a:t>performs a calculation</a:t>
            </a:r>
            <a:r>
              <a:rPr lang="en-IN" dirty="0"/>
              <a:t>, and then </a:t>
            </a:r>
            <a:r>
              <a:rPr lang="en-IN" dirty="0">
                <a:solidFill>
                  <a:srgbClr val="C00000"/>
                </a:solidFill>
              </a:rPr>
              <a:t>distributes the results </a:t>
            </a:r>
            <a:r>
              <a:rPr lang="en-IN" dirty="0"/>
              <a:t>of its calculation back to </a:t>
            </a:r>
            <a:r>
              <a:rPr lang="en-IN" dirty="0">
                <a:solidFill>
                  <a:srgbClr val="C00000"/>
                </a:solidFill>
              </a:rPr>
              <a:t>its neighbours</a:t>
            </a:r>
            <a:r>
              <a:rPr lang="en-IN" dirty="0"/>
              <a:t>. </a:t>
            </a:r>
            <a:endParaRPr lang="en-GB" dirty="0"/>
          </a:p>
          <a:p>
            <a:pPr lvl="0" algn="just"/>
            <a:r>
              <a:rPr lang="en-IN" dirty="0"/>
              <a:t>It is iterative. so, </a:t>
            </a:r>
            <a:r>
              <a:rPr lang="en-IN" dirty="0">
                <a:solidFill>
                  <a:srgbClr val="C00000"/>
                </a:solidFill>
              </a:rPr>
              <a:t>process continues on until no more information</a:t>
            </a:r>
            <a:r>
              <a:rPr lang="en-IN" dirty="0"/>
              <a:t> is exchanged between neighbours.</a:t>
            </a:r>
            <a:endParaRPr lang="en-GB" dirty="0"/>
          </a:p>
          <a:p>
            <a:pPr lvl="0" algn="just"/>
            <a:r>
              <a:rPr lang="en-IN" dirty="0"/>
              <a:t>The algorithm is asynchronous. It </a:t>
            </a:r>
            <a:r>
              <a:rPr lang="en-IN" dirty="0">
                <a:solidFill>
                  <a:srgbClr val="C00000"/>
                </a:solidFill>
              </a:rPr>
              <a:t>does not require </a:t>
            </a:r>
            <a:r>
              <a:rPr lang="en-IN" dirty="0"/>
              <a:t>all of the nodes to operate with each other.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54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Service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34869"/>
            <a:ext cx="11929641" cy="5590565"/>
          </a:xfrm>
        </p:spPr>
        <p:txBody>
          <a:bodyPr/>
          <a:lstStyle/>
          <a:p>
            <a:pPr lvl="0" algn="just"/>
            <a:r>
              <a:rPr lang="en-IN" dirty="0"/>
              <a:t>Services provided by network layer </a:t>
            </a:r>
            <a:r>
              <a:rPr lang="en-IN" b="1" u="sng" dirty="0"/>
              <a:t>for individual datagrams(packets)</a:t>
            </a:r>
            <a:r>
              <a:rPr lang="en-IN" dirty="0"/>
              <a:t>.</a:t>
            </a:r>
            <a:endParaRPr lang="en-GB" dirty="0"/>
          </a:p>
          <a:p>
            <a:pPr lvl="0"/>
            <a:r>
              <a:rPr lang="en-IN" b="1" dirty="0">
                <a:solidFill>
                  <a:srgbClr val="C00000"/>
                </a:solidFill>
              </a:rPr>
              <a:t>Guaranteed delivery</a:t>
            </a:r>
            <a:endParaRPr lang="en-IN" dirty="0">
              <a:solidFill>
                <a:srgbClr val="C00000"/>
              </a:solidFill>
            </a:endParaRPr>
          </a:p>
          <a:p>
            <a:pPr lvl="1" algn="just"/>
            <a:r>
              <a:rPr lang="en-IN" dirty="0"/>
              <a:t>This service guarantees that the packet will </a:t>
            </a:r>
            <a:r>
              <a:rPr lang="en-IN" dirty="0">
                <a:solidFill>
                  <a:srgbClr val="C00000"/>
                </a:solidFill>
              </a:rPr>
              <a:t>eventually arrive </a:t>
            </a:r>
            <a:r>
              <a:rPr lang="en-IN" dirty="0"/>
              <a:t>at its destination.</a:t>
            </a:r>
            <a:endParaRPr lang="en-GB" dirty="0"/>
          </a:p>
          <a:p>
            <a:pPr lvl="0"/>
            <a:endParaRPr lang="en-IN" b="1" dirty="0">
              <a:solidFill>
                <a:srgbClr val="C00000"/>
              </a:solidFill>
            </a:endParaRPr>
          </a:p>
          <a:p>
            <a:pPr lvl="0"/>
            <a:r>
              <a:rPr lang="en-IN" b="1" dirty="0">
                <a:solidFill>
                  <a:srgbClr val="C00000"/>
                </a:solidFill>
              </a:rPr>
              <a:t>Guaranteed delivery with bounded delay</a:t>
            </a:r>
            <a:endParaRPr lang="en-IN" dirty="0">
              <a:solidFill>
                <a:srgbClr val="C00000"/>
              </a:solidFill>
            </a:endParaRPr>
          </a:p>
          <a:p>
            <a:pPr lvl="1" algn="just"/>
            <a:r>
              <a:rPr lang="en-IN" dirty="0"/>
              <a:t>This service not only guarantees delivery of the packet, but delivery within a </a:t>
            </a:r>
            <a:r>
              <a:rPr lang="en-IN" dirty="0">
                <a:solidFill>
                  <a:srgbClr val="C00000"/>
                </a:solidFill>
              </a:rPr>
              <a:t>specified host-to-host delay bound</a:t>
            </a:r>
            <a:r>
              <a:rPr lang="en-IN" dirty="0"/>
              <a:t> (for example within 100 </a:t>
            </a:r>
            <a:r>
              <a:rPr lang="en-IN" dirty="0" err="1"/>
              <a:t>msec</a:t>
            </a:r>
            <a:r>
              <a:rPr lang="en-IN" dirty="0"/>
              <a:t>).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7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914401" y="3124200"/>
            <a:ext cx="6464300" cy="6532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Cont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IN" dirty="0"/>
              <a:t>Let d</a:t>
            </a:r>
            <a:r>
              <a:rPr lang="en-IN" baseline="-25000" dirty="0"/>
              <a:t>x</a:t>
            </a:r>
            <a:r>
              <a:rPr lang="en-IN" dirty="0"/>
              <a:t>(y) be the cost of the least-cost path from node x to node y. </a:t>
            </a:r>
          </a:p>
          <a:p>
            <a:pPr lvl="0" algn="just"/>
            <a:r>
              <a:rPr lang="en-IN" dirty="0"/>
              <a:t>Then least costs are related by the celebrated Bellman-Ford equation:</a:t>
            </a:r>
          </a:p>
          <a:p>
            <a:pPr marL="0" lvl="0" indent="0" algn="just">
              <a:buNone/>
            </a:pPr>
            <a:endParaRPr lang="en-I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11201" y="1600200"/>
            <a:ext cx="106045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ZapfDingbatsITC" charset="0"/>
              <a:buChar char="✔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endParaRPr lang="en-US" altLang="en-US" dirty="0">
              <a:ea typeface="ＭＳ Ｐゴシック" charset="-128"/>
            </a:endParaRPr>
          </a:p>
          <a:p>
            <a:pPr>
              <a:buFont typeface="Wingdings" charset="2"/>
              <a:buNone/>
            </a:pPr>
            <a:r>
              <a:rPr lang="en-US" altLang="en-US" dirty="0">
                <a:ea typeface="ＭＳ Ｐゴシック" charset="-128"/>
              </a:rPr>
              <a:t>   d</a:t>
            </a:r>
            <a:r>
              <a:rPr lang="en-US" altLang="en-US" baseline="-25000" dirty="0">
                <a:ea typeface="ＭＳ Ｐゴシック" charset="-128"/>
              </a:rPr>
              <a:t>x</a:t>
            </a:r>
            <a:r>
              <a:rPr lang="en-US" altLang="en-US" dirty="0">
                <a:ea typeface="ＭＳ Ｐゴシック" charset="-128"/>
              </a:rPr>
              <a:t>(y) = cost of least-cost path from x to y then</a:t>
            </a:r>
          </a:p>
          <a:p>
            <a:pPr>
              <a:buFont typeface="Wingdings" charset="2"/>
              <a:buNone/>
            </a:pPr>
            <a:r>
              <a:rPr lang="en-US" altLang="en-US" dirty="0">
                <a:solidFill>
                  <a:srgbClr val="CC0000"/>
                </a:solidFill>
                <a:ea typeface="ＭＳ Ｐゴシック" charset="-128"/>
              </a:rPr>
              <a:t>   	</a:t>
            </a:r>
            <a:r>
              <a:rPr lang="en-US" altLang="en-US" sz="3200" dirty="0">
                <a:solidFill>
                  <a:srgbClr val="CC0000"/>
                </a:solidFill>
                <a:ea typeface="ＭＳ Ｐゴシック" charset="-128"/>
              </a:rPr>
              <a:t>d</a:t>
            </a:r>
            <a:r>
              <a:rPr lang="en-US" altLang="en-US" sz="3200" baseline="-25000" dirty="0">
                <a:solidFill>
                  <a:srgbClr val="CC0000"/>
                </a:solidFill>
                <a:ea typeface="ＭＳ Ｐゴシック" charset="-128"/>
              </a:rPr>
              <a:t>x</a:t>
            </a:r>
            <a:r>
              <a:rPr lang="en-US" altLang="en-US" sz="3200" dirty="0">
                <a:solidFill>
                  <a:srgbClr val="CC0000"/>
                </a:solidFill>
                <a:ea typeface="ＭＳ Ｐゴシック" charset="-128"/>
              </a:rPr>
              <a:t>(y) = 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charset="-128"/>
              </a:rPr>
              <a:t>min</a:t>
            </a:r>
            <a:r>
              <a:rPr lang="en-US" altLang="en-US" sz="3200" dirty="0">
                <a:solidFill>
                  <a:srgbClr val="CC0000"/>
                </a:solidFill>
                <a:ea typeface="ＭＳ Ｐゴシック" charset="-128"/>
              </a:rPr>
              <a:t> {c(</a:t>
            </a:r>
            <a:r>
              <a:rPr lang="en-US" altLang="en-US" sz="3200" dirty="0" err="1">
                <a:solidFill>
                  <a:srgbClr val="CC0000"/>
                </a:solidFill>
                <a:ea typeface="ＭＳ Ｐゴシック" charset="-128"/>
              </a:rPr>
              <a:t>x,v</a:t>
            </a:r>
            <a:r>
              <a:rPr lang="en-US" altLang="en-US" sz="3200" dirty="0">
                <a:solidFill>
                  <a:srgbClr val="CC0000"/>
                </a:solidFill>
                <a:ea typeface="ＭＳ Ｐゴシック" charset="-128"/>
              </a:rPr>
              <a:t>) + d</a:t>
            </a:r>
            <a:r>
              <a:rPr lang="en-US" altLang="en-US" sz="3200" baseline="-25000" dirty="0">
                <a:solidFill>
                  <a:srgbClr val="CC0000"/>
                </a:solidFill>
                <a:ea typeface="ＭＳ Ｐゴシック" charset="-128"/>
              </a:rPr>
              <a:t>v</a:t>
            </a:r>
            <a:r>
              <a:rPr lang="en-US" altLang="en-US" sz="3200" dirty="0">
                <a:solidFill>
                  <a:srgbClr val="CC0000"/>
                </a:solidFill>
                <a:ea typeface="ＭＳ Ｐゴシック" charset="-128"/>
              </a:rPr>
              <a:t>(y) }</a:t>
            </a:r>
          </a:p>
          <a:p>
            <a:pPr>
              <a:buFont typeface="Wingdings" charset="2"/>
              <a:buNone/>
            </a:pPr>
            <a:r>
              <a:rPr lang="en-US" altLang="en-US" sz="3200" dirty="0">
                <a:ea typeface="ＭＳ Ｐゴシック" charset="-128"/>
              </a:rPr>
              <a:t>   </a:t>
            </a:r>
          </a:p>
          <a:p>
            <a:pPr>
              <a:buFont typeface="Wingdings" charset="2"/>
              <a:buNone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52530" y="3429000"/>
            <a:ext cx="296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C0000"/>
                </a:solidFill>
                <a:latin typeface="Comic Sans MS" charset="0"/>
              </a:rPr>
              <a:t>v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288977" y="4493789"/>
            <a:ext cx="247215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cost to neighbor v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133971" y="5094054"/>
            <a:ext cx="44671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/>
              <a:t>min</a:t>
            </a:r>
            <a:r>
              <a:rPr lang="en-US" altLang="en-US" sz="2400" dirty="0"/>
              <a:t> taken over all neighbors v of x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305033" y="4023419"/>
            <a:ext cx="48320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cost from neighbor v to destination y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1464168" y="3690704"/>
            <a:ext cx="10584" cy="14732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725010" y="3727026"/>
            <a:ext cx="0" cy="8921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997183" y="3720208"/>
            <a:ext cx="0" cy="4349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7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Distance Vector Algorithm </a:t>
            </a:r>
            <a:r>
              <a:rPr lang="mr-IN" dirty="0">
                <a:latin typeface="+mn-lt"/>
              </a:rPr>
              <a:t>–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Cont</a:t>
            </a:r>
            <a:r>
              <a:rPr lang="mr-IN" dirty="0">
                <a:latin typeface="+mn-lt"/>
              </a:rPr>
              <a:t>…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5864-A516-5070-D74C-9EBBF1CE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4406900" y="1495425"/>
            <a:ext cx="469900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 dirty="0">
              <a:latin typeface="+mn-lt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i="1" dirty="0">
                <a:solidFill>
                  <a:srgbClr val="000099"/>
                </a:solidFill>
                <a:latin typeface="+mn-lt"/>
              </a:rPr>
              <a:t>wait</a:t>
            </a:r>
            <a:r>
              <a:rPr lang="en-US" altLang="en-US" sz="2000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for (change in local link cost or message from neighbor)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 dirty="0">
              <a:latin typeface="+mn-lt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i="1" dirty="0" err="1">
                <a:solidFill>
                  <a:srgbClr val="000099"/>
                </a:solidFill>
                <a:latin typeface="+mn-lt"/>
              </a:rPr>
              <a:t>recompute</a:t>
            </a:r>
            <a:r>
              <a:rPr lang="en-US" altLang="en-US" sz="2000" dirty="0">
                <a:latin typeface="+mn-lt"/>
              </a:rPr>
              <a:t> estimates</a:t>
            </a: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000" dirty="0">
              <a:latin typeface="+mn-lt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+mn-lt"/>
              </a:rPr>
              <a:t>if DV to any destination has changed, </a:t>
            </a:r>
            <a:r>
              <a:rPr lang="en-US" altLang="en-US" sz="2400" i="1" dirty="0">
                <a:solidFill>
                  <a:srgbClr val="000099"/>
                </a:solidFill>
                <a:latin typeface="+mn-lt"/>
              </a:rPr>
              <a:t>notify</a:t>
            </a:r>
            <a:r>
              <a:rPr lang="en-US" altLang="en-US" sz="2000" dirty="0">
                <a:latin typeface="+mn-lt"/>
              </a:rPr>
              <a:t> neighbors </a:t>
            </a:r>
            <a:endParaRPr lang="en-US" altLang="en-US" sz="2400" dirty="0">
              <a:latin typeface="+mn-lt"/>
            </a:endParaRPr>
          </a:p>
          <a:p>
            <a:pPr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 dirty="0">
              <a:latin typeface="+mn-lt"/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6479117" y="2800350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6451600" y="3819525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7"/>
          <p:cNvSpPr>
            <a:spLocks/>
          </p:cNvSpPr>
          <p:nvPr/>
        </p:nvSpPr>
        <p:spPr bwMode="auto">
          <a:xfrm>
            <a:off x="4368801" y="1905000"/>
            <a:ext cx="2070100" cy="3581400"/>
          </a:xfrm>
          <a:custGeom>
            <a:avLst/>
            <a:gdLst>
              <a:gd name="T0" fmla="*/ 2147483646 w 978"/>
              <a:gd name="T1" fmla="*/ 2147483646 h 2256"/>
              <a:gd name="T2" fmla="*/ 2147483646 w 978"/>
              <a:gd name="T3" fmla="*/ 2147483646 h 2256"/>
              <a:gd name="T4" fmla="*/ 0 w 978"/>
              <a:gd name="T5" fmla="*/ 2147483646 h 2256"/>
              <a:gd name="T6" fmla="*/ 0 w 978"/>
              <a:gd name="T7" fmla="*/ 0 h 2256"/>
              <a:gd name="T8" fmla="*/ 2147483646 w 978"/>
              <a:gd name="T9" fmla="*/ 0 h 2256"/>
              <a:gd name="T10" fmla="*/ 2147483646 w 978"/>
              <a:gd name="T11" fmla="*/ 2147483646 h 2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8"/>
              <a:gd name="T19" fmla="*/ 0 h 2256"/>
              <a:gd name="T20" fmla="*/ 978 w 978"/>
              <a:gd name="T21" fmla="*/ 2256 h 2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8" h="2256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4552494" y="1186190"/>
            <a:ext cx="17027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 dirty="0">
                <a:solidFill>
                  <a:srgbClr val="CC0000"/>
                </a:solidFill>
                <a:latin typeface="+mn-lt"/>
              </a:rPr>
              <a:t>each node:</a:t>
            </a:r>
          </a:p>
        </p:txBody>
      </p:sp>
    </p:spTree>
    <p:extLst>
      <p:ext uri="{BB962C8B-B14F-4D97-AF65-F5344CB8AC3E}">
        <p14:creationId xmlns:p14="http://schemas.microsoft.com/office/powerpoint/2010/main" val="3576070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2" grpId="0" animBg="1"/>
      <p:bldP spid="2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CFEED-753A-867A-046E-84AA295F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9" name="Line 3"/>
          <p:cNvSpPr>
            <a:spLocks noChangeShapeType="1"/>
          </p:cNvSpPr>
          <p:nvPr/>
        </p:nvSpPr>
        <p:spPr bwMode="auto">
          <a:xfrm>
            <a:off x="1625600" y="14478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0" name="Line 4"/>
          <p:cNvSpPr>
            <a:spLocks noChangeShapeType="1"/>
          </p:cNvSpPr>
          <p:nvPr/>
        </p:nvSpPr>
        <p:spPr bwMode="auto">
          <a:xfrm>
            <a:off x="1219200" y="16764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21" name="Text Box 5"/>
          <p:cNvSpPr txBox="1">
            <a:spLocks noChangeArrowheads="1"/>
          </p:cNvSpPr>
          <p:nvPr/>
        </p:nvSpPr>
        <p:spPr bwMode="auto">
          <a:xfrm>
            <a:off x="1625600" y="1290638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   y   z</a:t>
            </a:r>
          </a:p>
        </p:txBody>
      </p:sp>
      <p:sp>
        <p:nvSpPr>
          <p:cNvPr id="122" name="Text Box 6"/>
          <p:cNvSpPr txBox="1">
            <a:spLocks noChangeArrowheads="1"/>
          </p:cNvSpPr>
          <p:nvPr/>
        </p:nvSpPr>
        <p:spPr bwMode="auto">
          <a:xfrm>
            <a:off x="1219200" y="16716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</a:t>
            </a:r>
          </a:p>
        </p:txBody>
      </p:sp>
      <p:sp>
        <p:nvSpPr>
          <p:cNvPr id="123" name="Text Box 7"/>
          <p:cNvSpPr txBox="1">
            <a:spLocks noChangeArrowheads="1"/>
          </p:cNvSpPr>
          <p:nvPr/>
        </p:nvSpPr>
        <p:spPr bwMode="auto">
          <a:xfrm>
            <a:off x="1219200" y="19764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124" name="Text Box 8"/>
          <p:cNvSpPr txBox="1">
            <a:spLocks noChangeArrowheads="1"/>
          </p:cNvSpPr>
          <p:nvPr/>
        </p:nvSpPr>
        <p:spPr bwMode="auto">
          <a:xfrm>
            <a:off x="1219200" y="22812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z</a:t>
            </a:r>
          </a:p>
        </p:txBody>
      </p:sp>
      <p:sp>
        <p:nvSpPr>
          <p:cNvPr id="125" name="Text Box 9"/>
          <p:cNvSpPr txBox="1">
            <a:spLocks noChangeArrowheads="1"/>
          </p:cNvSpPr>
          <p:nvPr/>
        </p:nvSpPr>
        <p:spPr bwMode="auto">
          <a:xfrm>
            <a:off x="1625600" y="16716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0  2   7</a:t>
            </a:r>
          </a:p>
        </p:txBody>
      </p:sp>
      <p:sp>
        <p:nvSpPr>
          <p:cNvPr id="126" name="Text Box 10"/>
          <p:cNvSpPr txBox="1">
            <a:spLocks noChangeArrowheads="1"/>
          </p:cNvSpPr>
          <p:nvPr/>
        </p:nvSpPr>
        <p:spPr bwMode="auto">
          <a:xfrm>
            <a:off x="1625601" y="20526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127" name="Text Box 11"/>
          <p:cNvSpPr txBox="1">
            <a:spLocks noChangeArrowheads="1"/>
          </p:cNvSpPr>
          <p:nvPr/>
        </p:nvSpPr>
        <p:spPr bwMode="auto">
          <a:xfrm>
            <a:off x="1930401" y="20526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128" name="Text Box 12"/>
          <p:cNvSpPr txBox="1">
            <a:spLocks noChangeArrowheads="1"/>
          </p:cNvSpPr>
          <p:nvPr/>
        </p:nvSpPr>
        <p:spPr bwMode="auto">
          <a:xfrm>
            <a:off x="2438401" y="20526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129" name="Text Box 13"/>
          <p:cNvSpPr txBox="1">
            <a:spLocks noChangeArrowheads="1"/>
          </p:cNvSpPr>
          <p:nvPr/>
        </p:nvSpPr>
        <p:spPr bwMode="auto">
          <a:xfrm>
            <a:off x="1625601" y="23574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130" name="Text Box 14"/>
          <p:cNvSpPr txBox="1">
            <a:spLocks noChangeArrowheads="1"/>
          </p:cNvSpPr>
          <p:nvPr/>
        </p:nvSpPr>
        <p:spPr bwMode="auto">
          <a:xfrm>
            <a:off x="1930401" y="23574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131" name="Text Box 15"/>
          <p:cNvSpPr txBox="1">
            <a:spLocks noChangeArrowheads="1"/>
          </p:cNvSpPr>
          <p:nvPr/>
        </p:nvSpPr>
        <p:spPr bwMode="auto">
          <a:xfrm>
            <a:off x="2438401" y="23574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132" name="Text Box 16"/>
          <p:cNvSpPr txBox="1">
            <a:spLocks noChangeArrowheads="1"/>
          </p:cNvSpPr>
          <p:nvPr/>
        </p:nvSpPr>
        <p:spPr bwMode="auto">
          <a:xfrm rot="16200000">
            <a:off x="3621483" y="2024955"/>
            <a:ext cx="542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charset="0"/>
              </a:rPr>
              <a:t>from</a:t>
            </a:r>
          </a:p>
        </p:txBody>
      </p:sp>
      <p:sp>
        <p:nvSpPr>
          <p:cNvPr id="133" name="Text Box 17"/>
          <p:cNvSpPr txBox="1">
            <a:spLocks noChangeArrowheads="1"/>
          </p:cNvSpPr>
          <p:nvPr/>
        </p:nvSpPr>
        <p:spPr bwMode="auto">
          <a:xfrm>
            <a:off x="1803400" y="1158875"/>
            <a:ext cx="712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charset="0"/>
              </a:rPr>
              <a:t>cost to</a:t>
            </a:r>
          </a:p>
        </p:txBody>
      </p:sp>
      <p:sp>
        <p:nvSpPr>
          <p:cNvPr id="134" name="Text Box 18"/>
          <p:cNvSpPr txBox="1">
            <a:spLocks noChangeArrowheads="1"/>
          </p:cNvSpPr>
          <p:nvPr/>
        </p:nvSpPr>
        <p:spPr bwMode="auto">
          <a:xfrm rot="16200000">
            <a:off x="778799" y="3809305"/>
            <a:ext cx="542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from</a:t>
            </a:r>
          </a:p>
        </p:txBody>
      </p:sp>
      <p:sp>
        <p:nvSpPr>
          <p:cNvPr id="135" name="Text Box 19"/>
          <p:cNvSpPr txBox="1">
            <a:spLocks noChangeArrowheads="1"/>
          </p:cNvSpPr>
          <p:nvPr/>
        </p:nvSpPr>
        <p:spPr bwMode="auto">
          <a:xfrm rot="16200000">
            <a:off x="778799" y="5617468"/>
            <a:ext cx="542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charset="0"/>
              </a:rPr>
              <a:t>from</a:t>
            </a:r>
          </a:p>
        </p:txBody>
      </p:sp>
      <p:sp>
        <p:nvSpPr>
          <p:cNvPr id="136" name="Line 20"/>
          <p:cNvSpPr>
            <a:spLocks noChangeShapeType="1"/>
          </p:cNvSpPr>
          <p:nvPr/>
        </p:nvSpPr>
        <p:spPr bwMode="auto">
          <a:xfrm>
            <a:off x="4368800" y="14478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37" name="Line 21"/>
          <p:cNvSpPr>
            <a:spLocks noChangeShapeType="1"/>
          </p:cNvSpPr>
          <p:nvPr/>
        </p:nvSpPr>
        <p:spPr bwMode="auto">
          <a:xfrm>
            <a:off x="3962400" y="16764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38" name="Text Box 22"/>
          <p:cNvSpPr txBox="1">
            <a:spLocks noChangeArrowheads="1"/>
          </p:cNvSpPr>
          <p:nvPr/>
        </p:nvSpPr>
        <p:spPr bwMode="auto">
          <a:xfrm>
            <a:off x="4368800" y="1290638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   y   z</a:t>
            </a:r>
          </a:p>
        </p:txBody>
      </p:sp>
      <p:sp>
        <p:nvSpPr>
          <p:cNvPr id="139" name="Text Box 23"/>
          <p:cNvSpPr txBox="1">
            <a:spLocks noChangeArrowheads="1"/>
          </p:cNvSpPr>
          <p:nvPr/>
        </p:nvSpPr>
        <p:spPr bwMode="auto">
          <a:xfrm>
            <a:off x="3962400" y="16716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</a:t>
            </a:r>
          </a:p>
        </p:txBody>
      </p:sp>
      <p:sp>
        <p:nvSpPr>
          <p:cNvPr id="140" name="Text Box 24"/>
          <p:cNvSpPr txBox="1">
            <a:spLocks noChangeArrowheads="1"/>
          </p:cNvSpPr>
          <p:nvPr/>
        </p:nvSpPr>
        <p:spPr bwMode="auto">
          <a:xfrm>
            <a:off x="3962400" y="19764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141" name="Text Box 25"/>
          <p:cNvSpPr txBox="1">
            <a:spLocks noChangeArrowheads="1"/>
          </p:cNvSpPr>
          <p:nvPr/>
        </p:nvSpPr>
        <p:spPr bwMode="auto">
          <a:xfrm>
            <a:off x="3962400" y="22812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z</a:t>
            </a:r>
          </a:p>
        </p:txBody>
      </p:sp>
      <p:sp>
        <p:nvSpPr>
          <p:cNvPr id="142" name="Text Box 26"/>
          <p:cNvSpPr txBox="1">
            <a:spLocks noChangeArrowheads="1"/>
          </p:cNvSpPr>
          <p:nvPr/>
        </p:nvSpPr>
        <p:spPr bwMode="auto">
          <a:xfrm>
            <a:off x="4396317" y="167163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143" name="Line 29"/>
          <p:cNvSpPr>
            <a:spLocks noChangeShapeType="1"/>
          </p:cNvSpPr>
          <p:nvPr/>
        </p:nvSpPr>
        <p:spPr bwMode="auto">
          <a:xfrm>
            <a:off x="1625600" y="32004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44" name="Line 30"/>
          <p:cNvSpPr>
            <a:spLocks noChangeShapeType="1"/>
          </p:cNvSpPr>
          <p:nvPr/>
        </p:nvSpPr>
        <p:spPr bwMode="auto">
          <a:xfrm>
            <a:off x="1219200" y="34290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45" name="Text Box 31"/>
          <p:cNvSpPr txBox="1">
            <a:spLocks noChangeArrowheads="1"/>
          </p:cNvSpPr>
          <p:nvPr/>
        </p:nvSpPr>
        <p:spPr bwMode="auto">
          <a:xfrm>
            <a:off x="1625600" y="3043238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   y   z</a:t>
            </a:r>
          </a:p>
        </p:txBody>
      </p:sp>
      <p:sp>
        <p:nvSpPr>
          <p:cNvPr id="146" name="Text Box 32"/>
          <p:cNvSpPr txBox="1">
            <a:spLocks noChangeArrowheads="1"/>
          </p:cNvSpPr>
          <p:nvPr/>
        </p:nvSpPr>
        <p:spPr bwMode="auto">
          <a:xfrm>
            <a:off x="1219200" y="34242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</a:t>
            </a:r>
          </a:p>
        </p:txBody>
      </p:sp>
      <p:sp>
        <p:nvSpPr>
          <p:cNvPr id="147" name="Text Box 33"/>
          <p:cNvSpPr txBox="1">
            <a:spLocks noChangeArrowheads="1"/>
          </p:cNvSpPr>
          <p:nvPr/>
        </p:nvSpPr>
        <p:spPr bwMode="auto">
          <a:xfrm>
            <a:off x="1219200" y="37290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148" name="Text Box 34"/>
          <p:cNvSpPr txBox="1">
            <a:spLocks noChangeArrowheads="1"/>
          </p:cNvSpPr>
          <p:nvPr/>
        </p:nvSpPr>
        <p:spPr bwMode="auto">
          <a:xfrm>
            <a:off x="1219200" y="40338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z</a:t>
            </a:r>
          </a:p>
        </p:txBody>
      </p:sp>
      <p:sp>
        <p:nvSpPr>
          <p:cNvPr id="149" name="Text Box 35"/>
          <p:cNvSpPr txBox="1">
            <a:spLocks noChangeArrowheads="1"/>
          </p:cNvSpPr>
          <p:nvPr/>
        </p:nvSpPr>
        <p:spPr bwMode="auto">
          <a:xfrm>
            <a:off x="2032001" y="34242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150" name="Text Box 36"/>
          <p:cNvSpPr txBox="1">
            <a:spLocks noChangeArrowheads="1"/>
          </p:cNvSpPr>
          <p:nvPr/>
        </p:nvSpPr>
        <p:spPr bwMode="auto">
          <a:xfrm>
            <a:off x="2438401" y="34242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151" name="Text Box 37"/>
          <p:cNvSpPr txBox="1">
            <a:spLocks noChangeArrowheads="1"/>
          </p:cNvSpPr>
          <p:nvPr/>
        </p:nvSpPr>
        <p:spPr bwMode="auto">
          <a:xfrm>
            <a:off x="1625601" y="41100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152" name="Text Box 38"/>
          <p:cNvSpPr txBox="1">
            <a:spLocks noChangeArrowheads="1"/>
          </p:cNvSpPr>
          <p:nvPr/>
        </p:nvSpPr>
        <p:spPr bwMode="auto">
          <a:xfrm>
            <a:off x="1930401" y="41100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153" name="Text Box 39"/>
          <p:cNvSpPr txBox="1">
            <a:spLocks noChangeArrowheads="1"/>
          </p:cNvSpPr>
          <p:nvPr/>
        </p:nvSpPr>
        <p:spPr bwMode="auto">
          <a:xfrm>
            <a:off x="2438401" y="41100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154" name="Text Box 40"/>
          <p:cNvSpPr txBox="1">
            <a:spLocks noChangeArrowheads="1"/>
          </p:cNvSpPr>
          <p:nvPr/>
        </p:nvSpPr>
        <p:spPr bwMode="auto">
          <a:xfrm>
            <a:off x="1788585" y="2933700"/>
            <a:ext cx="712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charset="0"/>
              </a:rPr>
              <a:t>cost to</a:t>
            </a:r>
          </a:p>
        </p:txBody>
      </p:sp>
      <p:sp>
        <p:nvSpPr>
          <p:cNvPr id="155" name="Line 41"/>
          <p:cNvSpPr>
            <a:spLocks noChangeShapeType="1"/>
          </p:cNvSpPr>
          <p:nvPr/>
        </p:nvSpPr>
        <p:spPr bwMode="auto">
          <a:xfrm>
            <a:off x="1625600" y="50292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56" name="Line 42"/>
          <p:cNvSpPr>
            <a:spLocks noChangeShapeType="1"/>
          </p:cNvSpPr>
          <p:nvPr/>
        </p:nvSpPr>
        <p:spPr bwMode="auto">
          <a:xfrm>
            <a:off x="1219200" y="52578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57" name="Text Box 43"/>
          <p:cNvSpPr txBox="1">
            <a:spLocks noChangeArrowheads="1"/>
          </p:cNvSpPr>
          <p:nvPr/>
        </p:nvSpPr>
        <p:spPr bwMode="auto">
          <a:xfrm>
            <a:off x="1625600" y="4872038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   y   z</a:t>
            </a:r>
          </a:p>
        </p:txBody>
      </p:sp>
      <p:sp>
        <p:nvSpPr>
          <p:cNvPr id="158" name="Text Box 44"/>
          <p:cNvSpPr txBox="1">
            <a:spLocks noChangeArrowheads="1"/>
          </p:cNvSpPr>
          <p:nvPr/>
        </p:nvSpPr>
        <p:spPr bwMode="auto">
          <a:xfrm>
            <a:off x="1219200" y="52530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</a:t>
            </a:r>
          </a:p>
        </p:txBody>
      </p:sp>
      <p:sp>
        <p:nvSpPr>
          <p:cNvPr id="159" name="Text Box 45"/>
          <p:cNvSpPr txBox="1">
            <a:spLocks noChangeArrowheads="1"/>
          </p:cNvSpPr>
          <p:nvPr/>
        </p:nvSpPr>
        <p:spPr bwMode="auto">
          <a:xfrm>
            <a:off x="1219200" y="55578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160" name="Text Box 46"/>
          <p:cNvSpPr txBox="1">
            <a:spLocks noChangeArrowheads="1"/>
          </p:cNvSpPr>
          <p:nvPr/>
        </p:nvSpPr>
        <p:spPr bwMode="auto">
          <a:xfrm>
            <a:off x="1219200" y="58626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z</a:t>
            </a:r>
          </a:p>
        </p:txBody>
      </p:sp>
      <p:sp>
        <p:nvSpPr>
          <p:cNvPr id="161" name="Text Box 47"/>
          <p:cNvSpPr txBox="1">
            <a:spLocks noChangeArrowheads="1"/>
          </p:cNvSpPr>
          <p:nvPr/>
        </p:nvSpPr>
        <p:spPr bwMode="auto">
          <a:xfrm>
            <a:off x="1625600" y="5638801"/>
            <a:ext cx="132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162" name="Text Box 48"/>
          <p:cNvSpPr txBox="1">
            <a:spLocks noChangeArrowheads="1"/>
          </p:cNvSpPr>
          <p:nvPr/>
        </p:nvSpPr>
        <p:spPr bwMode="auto">
          <a:xfrm>
            <a:off x="1930401" y="56340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163" name="Text Box 49"/>
          <p:cNvSpPr txBox="1">
            <a:spLocks noChangeArrowheads="1"/>
          </p:cNvSpPr>
          <p:nvPr/>
        </p:nvSpPr>
        <p:spPr bwMode="auto">
          <a:xfrm>
            <a:off x="2438401" y="56340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164" name="Text Box 50"/>
          <p:cNvSpPr txBox="1">
            <a:spLocks noChangeArrowheads="1"/>
          </p:cNvSpPr>
          <p:nvPr/>
        </p:nvSpPr>
        <p:spPr bwMode="auto">
          <a:xfrm>
            <a:off x="1625600" y="593883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165" name="Text Box 51"/>
          <p:cNvSpPr txBox="1">
            <a:spLocks noChangeArrowheads="1"/>
          </p:cNvSpPr>
          <p:nvPr/>
        </p:nvSpPr>
        <p:spPr bwMode="auto">
          <a:xfrm>
            <a:off x="1930400" y="5938838"/>
            <a:ext cx="3770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 1</a:t>
            </a:r>
          </a:p>
        </p:txBody>
      </p:sp>
      <p:sp>
        <p:nvSpPr>
          <p:cNvPr id="166" name="Text Box 52"/>
          <p:cNvSpPr txBox="1">
            <a:spLocks noChangeArrowheads="1"/>
          </p:cNvSpPr>
          <p:nvPr/>
        </p:nvSpPr>
        <p:spPr bwMode="auto">
          <a:xfrm>
            <a:off x="2438400" y="593883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167" name="Text Box 53"/>
          <p:cNvSpPr txBox="1">
            <a:spLocks noChangeArrowheads="1"/>
          </p:cNvSpPr>
          <p:nvPr/>
        </p:nvSpPr>
        <p:spPr bwMode="auto">
          <a:xfrm>
            <a:off x="1818218" y="4740275"/>
            <a:ext cx="712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charset="0"/>
              </a:rPr>
              <a:t>cost to</a:t>
            </a:r>
          </a:p>
        </p:txBody>
      </p:sp>
      <p:sp>
        <p:nvSpPr>
          <p:cNvPr id="168" name="Text Box 54"/>
          <p:cNvSpPr txBox="1">
            <a:spLocks noChangeArrowheads="1"/>
          </p:cNvSpPr>
          <p:nvPr/>
        </p:nvSpPr>
        <p:spPr bwMode="auto">
          <a:xfrm>
            <a:off x="1625600" y="3429000"/>
            <a:ext cx="9541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∞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Arial" charset="0"/>
              </a:rPr>
              <a:t>2   0   1</a:t>
            </a:r>
          </a:p>
        </p:txBody>
      </p:sp>
      <p:sp>
        <p:nvSpPr>
          <p:cNvPr id="169" name="Text Box 55"/>
          <p:cNvSpPr txBox="1">
            <a:spLocks noChangeArrowheads="1"/>
          </p:cNvSpPr>
          <p:nvPr/>
        </p:nvSpPr>
        <p:spPr bwMode="auto">
          <a:xfrm>
            <a:off x="1625600" y="5257801"/>
            <a:ext cx="132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 ∞  ∞</a:t>
            </a:r>
          </a:p>
        </p:txBody>
      </p:sp>
      <p:sp>
        <p:nvSpPr>
          <p:cNvPr id="170" name="Text Box 56"/>
          <p:cNvSpPr txBox="1">
            <a:spLocks noChangeArrowheads="1"/>
          </p:cNvSpPr>
          <p:nvPr/>
        </p:nvSpPr>
        <p:spPr bwMode="auto">
          <a:xfrm>
            <a:off x="4347634" y="2006601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2   0   1</a:t>
            </a:r>
          </a:p>
        </p:txBody>
      </p:sp>
      <p:sp>
        <p:nvSpPr>
          <p:cNvPr id="171" name="Text Box 57"/>
          <p:cNvSpPr txBox="1">
            <a:spLocks noChangeArrowheads="1"/>
          </p:cNvSpPr>
          <p:nvPr/>
        </p:nvSpPr>
        <p:spPr bwMode="auto">
          <a:xfrm>
            <a:off x="4347634" y="23225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7   1   0</a:t>
            </a:r>
          </a:p>
        </p:txBody>
      </p:sp>
      <p:sp>
        <p:nvSpPr>
          <p:cNvPr id="172" name="Line 58"/>
          <p:cNvSpPr>
            <a:spLocks noChangeShapeType="1"/>
          </p:cNvSpPr>
          <p:nvPr/>
        </p:nvSpPr>
        <p:spPr bwMode="auto">
          <a:xfrm>
            <a:off x="2946400" y="1981200"/>
            <a:ext cx="91440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>
            <a:off x="2844800" y="2057400"/>
            <a:ext cx="91440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74" name="Line 60"/>
          <p:cNvSpPr>
            <a:spLocks noChangeShapeType="1"/>
          </p:cNvSpPr>
          <p:nvPr/>
        </p:nvSpPr>
        <p:spPr bwMode="auto">
          <a:xfrm flipV="1">
            <a:off x="2844800" y="2514600"/>
            <a:ext cx="1016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75" name="Line 61"/>
          <p:cNvSpPr>
            <a:spLocks noChangeShapeType="1"/>
          </p:cNvSpPr>
          <p:nvPr/>
        </p:nvSpPr>
        <p:spPr bwMode="auto">
          <a:xfrm>
            <a:off x="2844800" y="4114800"/>
            <a:ext cx="81280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76" name="Line 62"/>
          <p:cNvSpPr>
            <a:spLocks noChangeShapeType="1"/>
          </p:cNvSpPr>
          <p:nvPr/>
        </p:nvSpPr>
        <p:spPr bwMode="auto">
          <a:xfrm flipV="1">
            <a:off x="2844800" y="2590800"/>
            <a:ext cx="1117600" cy="342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77" name="Line 63"/>
          <p:cNvSpPr>
            <a:spLocks noChangeShapeType="1"/>
          </p:cNvSpPr>
          <p:nvPr/>
        </p:nvSpPr>
        <p:spPr bwMode="auto">
          <a:xfrm flipV="1">
            <a:off x="2946400" y="4343400"/>
            <a:ext cx="101600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78" name="Line 64"/>
          <p:cNvSpPr>
            <a:spLocks noChangeShapeType="1"/>
          </p:cNvSpPr>
          <p:nvPr/>
        </p:nvSpPr>
        <p:spPr bwMode="auto">
          <a:xfrm>
            <a:off x="812800" y="6345238"/>
            <a:ext cx="7213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79" name="Text Box 65"/>
          <p:cNvSpPr txBox="1">
            <a:spLocks noChangeArrowheads="1"/>
          </p:cNvSpPr>
          <p:nvPr/>
        </p:nvSpPr>
        <p:spPr bwMode="auto">
          <a:xfrm>
            <a:off x="8092017" y="6137276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grpSp>
        <p:nvGrpSpPr>
          <p:cNvPr id="180" name="Group 66"/>
          <p:cNvGrpSpPr>
            <a:grpSpLocks/>
          </p:cNvGrpSpPr>
          <p:nvPr/>
        </p:nvGrpSpPr>
        <p:grpSpPr bwMode="auto">
          <a:xfrm>
            <a:off x="6254750" y="4033839"/>
            <a:ext cx="3600449" cy="1525587"/>
            <a:chOff x="2352" y="0"/>
            <a:chExt cx="1376" cy="764"/>
          </a:xfrm>
        </p:grpSpPr>
        <p:sp>
          <p:nvSpPr>
            <p:cNvPr id="181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182" name="Group 68"/>
            <p:cNvGrpSpPr>
              <a:grpSpLocks/>
            </p:cNvGrpSpPr>
            <p:nvPr/>
          </p:nvGrpSpPr>
          <p:grpSpPr bwMode="auto">
            <a:xfrm>
              <a:off x="2448" y="70"/>
              <a:ext cx="1161" cy="630"/>
              <a:chOff x="-17" y="1282"/>
              <a:chExt cx="1161" cy="630"/>
            </a:xfrm>
          </p:grpSpPr>
          <p:sp>
            <p:nvSpPr>
              <p:cNvPr id="183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4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5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6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7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8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89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90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91" name="Group 77"/>
              <p:cNvGrpSpPr>
                <a:grpSpLocks/>
              </p:cNvGrpSpPr>
              <p:nvPr/>
            </p:nvGrpSpPr>
            <p:grpSpPr bwMode="auto">
              <a:xfrm>
                <a:off x="56" y="1594"/>
                <a:ext cx="143" cy="200"/>
                <a:chOff x="2982" y="2425"/>
                <a:chExt cx="144" cy="200"/>
              </a:xfrm>
            </p:grpSpPr>
            <p:sp>
              <p:nvSpPr>
                <p:cNvPr id="213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14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97" y="2425"/>
                  <a:ext cx="120" cy="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</a:rPr>
                    <a:t>x</a:t>
                  </a: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192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31"/>
                <a:chOff x="1740" y="2272"/>
                <a:chExt cx="316" cy="231"/>
              </a:xfrm>
            </p:grpSpPr>
            <p:sp>
              <p:nvSpPr>
                <p:cNvPr id="205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06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07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08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09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grpSp>
              <p:nvGrpSpPr>
                <p:cNvPr id="210" name="Group 86"/>
                <p:cNvGrpSpPr>
                  <a:grpSpLocks/>
                </p:cNvGrpSpPr>
                <p:nvPr/>
              </p:nvGrpSpPr>
              <p:grpSpPr bwMode="auto">
                <a:xfrm>
                  <a:off x="1819" y="2272"/>
                  <a:ext cx="143" cy="231"/>
                  <a:chOff x="2982" y="2395"/>
                  <a:chExt cx="144" cy="231"/>
                </a:xfrm>
              </p:grpSpPr>
              <p:sp>
                <p:nvSpPr>
                  <p:cNvPr id="211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</a:endParaRPr>
                  </a:p>
                </p:txBody>
              </p:sp>
              <p:sp>
                <p:nvSpPr>
                  <p:cNvPr id="212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93" y="2395"/>
                    <a:ext cx="130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-128"/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193" name="Text Box 89"/>
              <p:cNvSpPr txBox="1">
                <a:spLocks noChangeArrowheads="1"/>
              </p:cNvSpPr>
              <p:nvPr/>
            </p:nvSpPr>
            <p:spPr bwMode="auto">
              <a:xfrm>
                <a:off x="762" y="1397"/>
                <a:ext cx="120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1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94" name="Text Box 90"/>
              <p:cNvSpPr txBox="1">
                <a:spLocks noChangeArrowheads="1"/>
              </p:cNvSpPr>
              <p:nvPr/>
            </p:nvSpPr>
            <p:spPr bwMode="auto">
              <a:xfrm>
                <a:off x="234" y="1394"/>
                <a:ext cx="120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2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195" name="Text Box 91"/>
              <p:cNvSpPr txBox="1">
                <a:spLocks noChangeArrowheads="1"/>
              </p:cNvSpPr>
              <p:nvPr/>
            </p:nvSpPr>
            <p:spPr bwMode="auto">
              <a:xfrm>
                <a:off x="519" y="1727"/>
                <a:ext cx="120" cy="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7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196" name="Group 92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00"/>
                <a:chOff x="1740" y="2302"/>
                <a:chExt cx="316" cy="200"/>
              </a:xfrm>
            </p:grpSpPr>
            <p:sp>
              <p:nvSpPr>
                <p:cNvPr id="197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98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199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00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201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grpSp>
              <p:nvGrpSpPr>
                <p:cNvPr id="202" name="Group 98"/>
                <p:cNvGrpSpPr>
                  <a:grpSpLocks/>
                </p:cNvGrpSpPr>
                <p:nvPr/>
              </p:nvGrpSpPr>
              <p:grpSpPr bwMode="auto">
                <a:xfrm>
                  <a:off x="1836" y="2302"/>
                  <a:ext cx="141" cy="200"/>
                  <a:chOff x="2982" y="2425"/>
                  <a:chExt cx="142" cy="200"/>
                </a:xfrm>
              </p:grpSpPr>
              <p:sp>
                <p:nvSpPr>
                  <p:cNvPr id="20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</a:endParaRPr>
                  </a:p>
                </p:txBody>
              </p:sp>
              <p:sp>
                <p:nvSpPr>
                  <p:cNvPr id="204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97" y="2425"/>
                    <a:ext cx="121" cy="2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-128"/>
                      </a:rPr>
                      <a:t>y</a:t>
                    </a: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</a:endParaRPr>
                  </a:p>
                </p:txBody>
              </p:sp>
            </p:grpSp>
          </p:grpSp>
        </p:grpSp>
      </p:grpSp>
      <p:sp>
        <p:nvSpPr>
          <p:cNvPr id="215" name="Text Box 101"/>
          <p:cNvSpPr txBox="1">
            <a:spLocks noChangeArrowheads="1"/>
          </p:cNvSpPr>
          <p:nvPr/>
        </p:nvSpPr>
        <p:spPr bwMode="auto">
          <a:xfrm>
            <a:off x="650575" y="1104900"/>
            <a:ext cx="928459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charset="0"/>
              </a:rPr>
              <a:t>node x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charset="0"/>
              </a:rPr>
              <a:t>table</a:t>
            </a:r>
          </a:p>
        </p:txBody>
      </p:sp>
      <p:sp>
        <p:nvSpPr>
          <p:cNvPr id="216" name="Oval 104"/>
          <p:cNvSpPr>
            <a:spLocks noChangeArrowheads="1"/>
          </p:cNvSpPr>
          <p:nvPr/>
        </p:nvSpPr>
        <p:spPr bwMode="auto">
          <a:xfrm>
            <a:off x="1625600" y="1676400"/>
            <a:ext cx="1422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7" name="Oval 105"/>
          <p:cNvSpPr>
            <a:spLocks noChangeArrowheads="1"/>
          </p:cNvSpPr>
          <p:nvPr/>
        </p:nvSpPr>
        <p:spPr bwMode="auto">
          <a:xfrm>
            <a:off x="1625600" y="3733800"/>
            <a:ext cx="1422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8" name="Oval 106"/>
          <p:cNvSpPr>
            <a:spLocks noChangeArrowheads="1"/>
          </p:cNvSpPr>
          <p:nvPr/>
        </p:nvSpPr>
        <p:spPr bwMode="auto">
          <a:xfrm>
            <a:off x="1625600" y="5943600"/>
            <a:ext cx="1422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9" name="Oval 107"/>
          <p:cNvSpPr>
            <a:spLocks noChangeArrowheads="1"/>
          </p:cNvSpPr>
          <p:nvPr/>
        </p:nvSpPr>
        <p:spPr bwMode="auto">
          <a:xfrm>
            <a:off x="4396317" y="1676400"/>
            <a:ext cx="1422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0" name="Rectangle 108"/>
          <p:cNvSpPr>
            <a:spLocks noChangeArrowheads="1"/>
          </p:cNvSpPr>
          <p:nvPr/>
        </p:nvSpPr>
        <p:spPr bwMode="auto">
          <a:xfrm>
            <a:off x="7018749" y="1569934"/>
            <a:ext cx="43588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en-US" sz="1800">
                <a:solidFill>
                  <a:srgbClr val="000000"/>
                </a:solidFill>
                <a:latin typeface="Arial" charset="0"/>
              </a:rPr>
              <a:t>D</a:t>
            </a:r>
            <a:r>
              <a:rPr lang="fr-FR" altLang="en-US" sz="1800" baseline="-25000">
                <a:solidFill>
                  <a:srgbClr val="000000"/>
                </a:solidFill>
                <a:latin typeface="Arial" charset="0"/>
              </a:rPr>
              <a:t>x</a:t>
            </a:r>
            <a:r>
              <a:rPr lang="fr-FR" altLang="en-US" sz="1800" dirty="0">
                <a:solidFill>
                  <a:srgbClr val="000000"/>
                </a:solidFill>
                <a:latin typeface="Arial" charset="0"/>
              </a:rPr>
              <a:t>(y) = min{c(</a:t>
            </a:r>
            <a:r>
              <a:rPr lang="fr-FR" altLang="en-US" sz="1800" dirty="0" err="1">
                <a:solidFill>
                  <a:srgbClr val="000000"/>
                </a:solidFill>
                <a:latin typeface="Arial" charset="0"/>
              </a:rPr>
              <a:t>x,y</a:t>
            </a:r>
            <a:r>
              <a:rPr lang="fr-FR" altLang="en-US" sz="1800" dirty="0">
                <a:solidFill>
                  <a:srgbClr val="000000"/>
                </a:solidFill>
                <a:latin typeface="Arial" charset="0"/>
              </a:rPr>
              <a:t>) + D</a:t>
            </a:r>
            <a:r>
              <a:rPr lang="fr-FR" altLang="en-US" sz="1800" baseline="-25000" dirty="0">
                <a:solidFill>
                  <a:srgbClr val="000000"/>
                </a:solidFill>
                <a:latin typeface="Arial" charset="0"/>
              </a:rPr>
              <a:t>y</a:t>
            </a:r>
            <a:r>
              <a:rPr lang="fr-FR" altLang="en-US" sz="1800" dirty="0">
                <a:solidFill>
                  <a:srgbClr val="000000"/>
                </a:solidFill>
                <a:latin typeface="Arial" charset="0"/>
              </a:rPr>
              <a:t>(y), c(</a:t>
            </a:r>
            <a:r>
              <a:rPr lang="fr-FR" altLang="en-US" sz="1800" dirty="0" err="1">
                <a:solidFill>
                  <a:srgbClr val="000000"/>
                </a:solidFill>
                <a:latin typeface="Arial" charset="0"/>
              </a:rPr>
              <a:t>x,z</a:t>
            </a:r>
            <a:r>
              <a:rPr lang="fr-FR" altLang="en-US" sz="1800" dirty="0">
                <a:solidFill>
                  <a:srgbClr val="000000"/>
                </a:solidFill>
                <a:latin typeface="Arial" charset="0"/>
              </a:rPr>
              <a:t>) + D</a:t>
            </a:r>
            <a:r>
              <a:rPr lang="fr-FR" altLang="en-US" sz="1800" baseline="-25000" dirty="0">
                <a:solidFill>
                  <a:srgbClr val="000000"/>
                </a:solidFill>
                <a:latin typeface="Arial" charset="0"/>
              </a:rPr>
              <a:t>z</a:t>
            </a:r>
            <a:r>
              <a:rPr lang="fr-FR" altLang="en-US" sz="1800" dirty="0">
                <a:solidFill>
                  <a:srgbClr val="000000"/>
                </a:solidFill>
                <a:latin typeface="Arial" charset="0"/>
              </a:rPr>
              <a:t>(y)} </a:t>
            </a:r>
            <a:br>
              <a:rPr lang="fr-FR" altLang="en-US" sz="1800" dirty="0">
                <a:solidFill>
                  <a:srgbClr val="000000"/>
                </a:solidFill>
                <a:latin typeface="Arial" charset="0"/>
              </a:rPr>
            </a:br>
            <a:r>
              <a:rPr lang="fr-FR" altLang="en-US" sz="1800" dirty="0">
                <a:solidFill>
                  <a:srgbClr val="000000"/>
                </a:solidFill>
                <a:latin typeface="Arial" charset="0"/>
              </a:rPr>
              <a:t>             = min{2+0 , 7+1} = 2</a:t>
            </a:r>
          </a:p>
        </p:txBody>
      </p:sp>
      <p:sp>
        <p:nvSpPr>
          <p:cNvPr id="221" name="Line 109"/>
          <p:cNvSpPr>
            <a:spLocks noChangeShapeType="1"/>
          </p:cNvSpPr>
          <p:nvPr/>
        </p:nvSpPr>
        <p:spPr bwMode="auto">
          <a:xfrm flipH="1" flipV="1">
            <a:off x="5014383" y="1776413"/>
            <a:ext cx="1332659" cy="19049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22" name="Rectangle 110"/>
          <p:cNvSpPr>
            <a:spLocks noChangeArrowheads="1"/>
          </p:cNvSpPr>
          <p:nvPr/>
        </p:nvSpPr>
        <p:spPr bwMode="auto">
          <a:xfrm>
            <a:off x="6866935" y="2627689"/>
            <a:ext cx="2691763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en-US" sz="1800" i="1" dirty="0" err="1">
                <a:solidFill>
                  <a:srgbClr val="000000"/>
                </a:solidFill>
                <a:latin typeface="Arial" charset="0"/>
              </a:rPr>
              <a:t>D</a:t>
            </a:r>
            <a:r>
              <a:rPr lang="fr-FR" altLang="en-US" sz="1800" i="1" baseline="-25000" dirty="0" err="1">
                <a:solidFill>
                  <a:srgbClr val="000000"/>
                </a:solidFill>
                <a:latin typeface="Arial" charset="0"/>
              </a:rPr>
              <a:t>x</a:t>
            </a:r>
            <a:r>
              <a:rPr lang="fr-FR" altLang="en-US" sz="1800" i="1" dirty="0">
                <a:solidFill>
                  <a:srgbClr val="000000"/>
                </a:solidFill>
                <a:latin typeface="Arial" charset="0"/>
              </a:rPr>
              <a:t>(z) = </a:t>
            </a:r>
            <a:r>
              <a:rPr lang="fr-FR" altLang="en-US" sz="1800" dirty="0">
                <a:solidFill>
                  <a:srgbClr val="000000"/>
                </a:solidFill>
                <a:latin typeface="Arial" charset="0"/>
              </a:rPr>
              <a:t>min{</a:t>
            </a:r>
            <a:r>
              <a:rPr lang="fr-FR" altLang="en-US" sz="1800" i="1" dirty="0">
                <a:solidFill>
                  <a:srgbClr val="000000"/>
                </a:solidFill>
                <a:latin typeface="Arial" charset="0"/>
              </a:rPr>
              <a:t>c(</a:t>
            </a:r>
            <a:r>
              <a:rPr lang="fr-FR" altLang="en-US" sz="1800" i="1" dirty="0" err="1">
                <a:solidFill>
                  <a:srgbClr val="000000"/>
                </a:solidFill>
                <a:latin typeface="Arial" charset="0"/>
              </a:rPr>
              <a:t>x,y</a:t>
            </a:r>
            <a:r>
              <a:rPr lang="fr-FR" altLang="en-US" sz="1800" i="1" dirty="0">
                <a:solidFill>
                  <a:srgbClr val="000000"/>
                </a:solidFill>
                <a:latin typeface="Arial" charset="0"/>
              </a:rPr>
              <a:t>) + </a:t>
            </a:r>
            <a:br>
              <a:rPr lang="fr-FR" altLang="en-US" sz="1800" i="1" dirty="0">
                <a:solidFill>
                  <a:srgbClr val="000000"/>
                </a:solidFill>
                <a:latin typeface="Arial" charset="0"/>
              </a:rPr>
            </a:br>
            <a:r>
              <a:rPr lang="fr-FR" altLang="en-US" sz="1800" i="1" dirty="0">
                <a:solidFill>
                  <a:srgbClr val="000000"/>
                </a:solidFill>
                <a:latin typeface="Arial" charset="0"/>
              </a:rPr>
              <a:t>      D</a:t>
            </a:r>
            <a:r>
              <a:rPr lang="fr-FR" altLang="en-US" sz="1800" i="1" baseline="-25000" dirty="0">
                <a:solidFill>
                  <a:srgbClr val="000000"/>
                </a:solidFill>
                <a:latin typeface="Arial" charset="0"/>
              </a:rPr>
              <a:t>y</a:t>
            </a:r>
            <a:r>
              <a:rPr lang="fr-FR" altLang="en-US" sz="1800" i="1" dirty="0">
                <a:solidFill>
                  <a:srgbClr val="000000"/>
                </a:solidFill>
                <a:latin typeface="Arial" charset="0"/>
              </a:rPr>
              <a:t>(z), c(</a:t>
            </a:r>
            <a:r>
              <a:rPr lang="fr-FR" altLang="en-US" sz="1800" i="1" dirty="0" err="1">
                <a:solidFill>
                  <a:srgbClr val="000000"/>
                </a:solidFill>
                <a:latin typeface="Arial" charset="0"/>
              </a:rPr>
              <a:t>x,z</a:t>
            </a:r>
            <a:r>
              <a:rPr lang="fr-FR" altLang="en-US" sz="1800" i="1" dirty="0">
                <a:solidFill>
                  <a:srgbClr val="000000"/>
                </a:solidFill>
                <a:latin typeface="Arial" charset="0"/>
              </a:rPr>
              <a:t>) + D</a:t>
            </a:r>
            <a:r>
              <a:rPr lang="fr-FR" altLang="en-US" sz="1800" i="1" baseline="-25000" dirty="0">
                <a:solidFill>
                  <a:srgbClr val="000000"/>
                </a:solidFill>
                <a:latin typeface="Arial" charset="0"/>
              </a:rPr>
              <a:t>z</a:t>
            </a:r>
            <a:r>
              <a:rPr lang="fr-FR" altLang="en-US" sz="1800" i="1" dirty="0">
                <a:solidFill>
                  <a:srgbClr val="000000"/>
                </a:solidFill>
                <a:latin typeface="Arial" charset="0"/>
              </a:rPr>
              <a:t>(z)</a:t>
            </a:r>
            <a:r>
              <a:rPr lang="fr-FR" altLang="en-US" sz="1800" dirty="0">
                <a:solidFill>
                  <a:srgbClr val="000000"/>
                </a:solidFill>
                <a:latin typeface="Arial" charset="0"/>
              </a:rPr>
              <a:t>} </a:t>
            </a:r>
          </a:p>
          <a:p>
            <a:pPr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en-US" sz="1800" dirty="0">
                <a:solidFill>
                  <a:srgbClr val="000000"/>
                </a:solidFill>
                <a:latin typeface="Arial" charset="0"/>
              </a:rPr>
              <a:t>= min{2+1 , 7+0} = 3</a:t>
            </a:r>
          </a:p>
        </p:txBody>
      </p:sp>
      <p:sp>
        <p:nvSpPr>
          <p:cNvPr id="223" name="Line 111"/>
          <p:cNvSpPr>
            <a:spLocks noChangeShapeType="1"/>
          </p:cNvSpPr>
          <p:nvPr/>
        </p:nvSpPr>
        <p:spPr bwMode="auto">
          <a:xfrm flipH="1" flipV="1">
            <a:off x="5573183" y="1816100"/>
            <a:ext cx="1030815" cy="927100"/>
          </a:xfrm>
          <a:prstGeom prst="line">
            <a:avLst/>
          </a:prstGeom>
          <a:noFill/>
          <a:ln w="9525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24" name="Text Box 112"/>
          <p:cNvSpPr txBox="1">
            <a:spLocks noChangeArrowheads="1"/>
          </p:cNvSpPr>
          <p:nvPr/>
        </p:nvSpPr>
        <p:spPr bwMode="auto">
          <a:xfrm>
            <a:off x="5230284" y="167481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225" name="Text Box 113"/>
          <p:cNvSpPr txBox="1">
            <a:spLocks noChangeArrowheads="1"/>
          </p:cNvSpPr>
          <p:nvPr/>
        </p:nvSpPr>
        <p:spPr bwMode="auto">
          <a:xfrm>
            <a:off x="4773084" y="1679576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2 </a:t>
            </a:r>
          </a:p>
        </p:txBody>
      </p:sp>
      <p:sp>
        <p:nvSpPr>
          <p:cNvPr id="226" name="Text Box 114"/>
          <p:cNvSpPr txBox="1">
            <a:spLocks noChangeArrowheads="1"/>
          </p:cNvSpPr>
          <p:nvPr/>
        </p:nvSpPr>
        <p:spPr bwMode="auto">
          <a:xfrm>
            <a:off x="688675" y="2851150"/>
            <a:ext cx="928459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charset="0"/>
              </a:rPr>
              <a:t>node y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charset="0"/>
              </a:rPr>
              <a:t>table</a:t>
            </a:r>
          </a:p>
        </p:txBody>
      </p:sp>
      <p:sp>
        <p:nvSpPr>
          <p:cNvPr id="227" name="Text Box 115"/>
          <p:cNvSpPr txBox="1">
            <a:spLocks noChangeArrowheads="1"/>
          </p:cNvSpPr>
          <p:nvPr/>
        </p:nvSpPr>
        <p:spPr bwMode="auto">
          <a:xfrm>
            <a:off x="709965" y="4699000"/>
            <a:ext cx="915635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charset="0"/>
              </a:rPr>
              <a:t>node z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charset="0"/>
              </a:rPr>
              <a:t>table</a:t>
            </a:r>
          </a:p>
        </p:txBody>
      </p:sp>
      <p:sp>
        <p:nvSpPr>
          <p:cNvPr id="228" name="Text Box 117"/>
          <p:cNvSpPr txBox="1">
            <a:spLocks noChangeArrowheads="1"/>
          </p:cNvSpPr>
          <p:nvPr/>
        </p:nvSpPr>
        <p:spPr bwMode="auto">
          <a:xfrm>
            <a:off x="4550834" y="1143000"/>
            <a:ext cx="712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charset="0"/>
              </a:rPr>
              <a:t>cost to</a:t>
            </a:r>
          </a:p>
        </p:txBody>
      </p:sp>
      <p:sp>
        <p:nvSpPr>
          <p:cNvPr id="229" name="Text Box 118"/>
          <p:cNvSpPr txBox="1">
            <a:spLocks noChangeArrowheads="1"/>
          </p:cNvSpPr>
          <p:nvPr/>
        </p:nvSpPr>
        <p:spPr bwMode="auto">
          <a:xfrm rot="16200000">
            <a:off x="835949" y="2066230"/>
            <a:ext cx="542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charset="0"/>
              </a:rPr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170162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/>
      <p:bldP spid="120" grpId="0" animBg="1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 animBg="1"/>
      <p:bldP spid="137" grpId="0" animBg="1"/>
      <p:bldP spid="138" grpId="0"/>
      <p:bldP spid="139" grpId="0"/>
      <p:bldP spid="140" grpId="0"/>
      <p:bldP spid="141" grpId="0"/>
      <p:bldP spid="142" grpId="0"/>
      <p:bldP spid="143" grpId="0" animBg="1"/>
      <p:bldP spid="144" grpId="0" animBg="1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 animBg="1"/>
      <p:bldP spid="156" grpId="0" animBg="1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/>
      <p:bldP spid="215" grpId="0"/>
      <p:bldP spid="216" grpId="0" animBg="1"/>
      <p:bldP spid="217" grpId="0" animBg="1"/>
      <p:bldP spid="218" grpId="0" animBg="1"/>
      <p:bldP spid="219" grpId="0" animBg="1"/>
      <p:bldP spid="220" grpId="0"/>
      <p:bldP spid="221" grpId="0" animBg="1"/>
      <p:bldP spid="222" grpId="0"/>
      <p:bldP spid="223" grpId="0" animBg="1"/>
      <p:bldP spid="224" grpId="0"/>
      <p:bldP spid="224" grpId="1"/>
      <p:bldP spid="225" grpId="0"/>
      <p:bldP spid="225" grpId="1"/>
      <p:bldP spid="226" grpId="0"/>
      <p:bldP spid="227" grpId="0"/>
      <p:bldP spid="228" grpId="0"/>
      <p:bldP spid="22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61729-4905-4E79-2BA5-93BC6AFA6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1" name="Line 20"/>
          <p:cNvSpPr>
            <a:spLocks noChangeShapeType="1"/>
          </p:cNvSpPr>
          <p:nvPr/>
        </p:nvSpPr>
        <p:spPr bwMode="auto">
          <a:xfrm>
            <a:off x="7315200" y="15240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82" name="Line 21"/>
          <p:cNvSpPr>
            <a:spLocks noChangeShapeType="1"/>
          </p:cNvSpPr>
          <p:nvPr/>
        </p:nvSpPr>
        <p:spPr bwMode="auto">
          <a:xfrm>
            <a:off x="6908800" y="17526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83" name="Text Box 22"/>
          <p:cNvSpPr txBox="1">
            <a:spLocks noChangeArrowheads="1"/>
          </p:cNvSpPr>
          <p:nvPr/>
        </p:nvSpPr>
        <p:spPr bwMode="auto">
          <a:xfrm>
            <a:off x="7315200" y="1366838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   y   z</a:t>
            </a:r>
          </a:p>
        </p:txBody>
      </p:sp>
      <p:sp>
        <p:nvSpPr>
          <p:cNvPr id="184" name="Text Box 23"/>
          <p:cNvSpPr txBox="1">
            <a:spLocks noChangeArrowheads="1"/>
          </p:cNvSpPr>
          <p:nvPr/>
        </p:nvSpPr>
        <p:spPr bwMode="auto">
          <a:xfrm>
            <a:off x="6908800" y="17478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</a:t>
            </a:r>
          </a:p>
        </p:txBody>
      </p:sp>
      <p:sp>
        <p:nvSpPr>
          <p:cNvPr id="185" name="Text Box 24"/>
          <p:cNvSpPr txBox="1">
            <a:spLocks noChangeArrowheads="1"/>
          </p:cNvSpPr>
          <p:nvPr/>
        </p:nvSpPr>
        <p:spPr bwMode="auto">
          <a:xfrm>
            <a:off x="6908800" y="20526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186" name="Text Box 25"/>
          <p:cNvSpPr txBox="1">
            <a:spLocks noChangeArrowheads="1"/>
          </p:cNvSpPr>
          <p:nvPr/>
        </p:nvSpPr>
        <p:spPr bwMode="auto">
          <a:xfrm>
            <a:off x="6908800" y="23574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z</a:t>
            </a:r>
          </a:p>
        </p:txBody>
      </p:sp>
      <p:sp>
        <p:nvSpPr>
          <p:cNvPr id="187" name="Text Box 26"/>
          <p:cNvSpPr txBox="1">
            <a:spLocks noChangeArrowheads="1"/>
          </p:cNvSpPr>
          <p:nvPr/>
        </p:nvSpPr>
        <p:spPr bwMode="auto">
          <a:xfrm>
            <a:off x="7315200" y="17478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0  2   3</a:t>
            </a:r>
          </a:p>
        </p:txBody>
      </p:sp>
      <p:sp>
        <p:nvSpPr>
          <p:cNvPr id="188" name="Text Box 27"/>
          <p:cNvSpPr txBox="1">
            <a:spLocks noChangeArrowheads="1"/>
          </p:cNvSpPr>
          <p:nvPr/>
        </p:nvSpPr>
        <p:spPr bwMode="auto">
          <a:xfrm rot="16200000">
            <a:off x="6514966" y="2166243"/>
            <a:ext cx="542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charset="0"/>
              </a:rPr>
              <a:t>from</a:t>
            </a:r>
          </a:p>
        </p:txBody>
      </p:sp>
      <p:sp>
        <p:nvSpPr>
          <p:cNvPr id="189" name="Text Box 28"/>
          <p:cNvSpPr txBox="1">
            <a:spLocks noChangeArrowheads="1"/>
          </p:cNvSpPr>
          <p:nvPr/>
        </p:nvSpPr>
        <p:spPr bwMode="auto">
          <a:xfrm>
            <a:off x="7478185" y="1223963"/>
            <a:ext cx="712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charset="0"/>
              </a:rPr>
              <a:t>cost to</a:t>
            </a:r>
          </a:p>
        </p:txBody>
      </p:sp>
      <p:sp>
        <p:nvSpPr>
          <p:cNvPr id="190" name="Line 50"/>
          <p:cNvSpPr>
            <a:spLocks noChangeShapeType="1"/>
          </p:cNvSpPr>
          <p:nvPr/>
        </p:nvSpPr>
        <p:spPr bwMode="auto">
          <a:xfrm>
            <a:off x="4368800" y="32004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91" name="Line 51"/>
          <p:cNvSpPr>
            <a:spLocks noChangeShapeType="1"/>
          </p:cNvSpPr>
          <p:nvPr/>
        </p:nvSpPr>
        <p:spPr bwMode="auto">
          <a:xfrm>
            <a:off x="3962400" y="34290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192" name="Text Box 52"/>
          <p:cNvSpPr txBox="1">
            <a:spLocks noChangeArrowheads="1"/>
          </p:cNvSpPr>
          <p:nvPr/>
        </p:nvSpPr>
        <p:spPr bwMode="auto">
          <a:xfrm>
            <a:off x="4368800" y="3043238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   y   z</a:t>
            </a:r>
          </a:p>
        </p:txBody>
      </p:sp>
      <p:sp>
        <p:nvSpPr>
          <p:cNvPr id="193" name="Text Box 53"/>
          <p:cNvSpPr txBox="1">
            <a:spLocks noChangeArrowheads="1"/>
          </p:cNvSpPr>
          <p:nvPr/>
        </p:nvSpPr>
        <p:spPr bwMode="auto">
          <a:xfrm>
            <a:off x="3962400" y="34242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</a:t>
            </a:r>
          </a:p>
        </p:txBody>
      </p:sp>
      <p:sp>
        <p:nvSpPr>
          <p:cNvPr id="194" name="Text Box 54"/>
          <p:cNvSpPr txBox="1">
            <a:spLocks noChangeArrowheads="1"/>
          </p:cNvSpPr>
          <p:nvPr/>
        </p:nvSpPr>
        <p:spPr bwMode="auto">
          <a:xfrm>
            <a:off x="3962400" y="37290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195" name="Text Box 55"/>
          <p:cNvSpPr txBox="1">
            <a:spLocks noChangeArrowheads="1"/>
          </p:cNvSpPr>
          <p:nvPr/>
        </p:nvSpPr>
        <p:spPr bwMode="auto">
          <a:xfrm>
            <a:off x="3962400" y="40338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z</a:t>
            </a:r>
          </a:p>
        </p:txBody>
      </p:sp>
      <p:sp>
        <p:nvSpPr>
          <p:cNvPr id="196" name="Text Box 56"/>
          <p:cNvSpPr txBox="1">
            <a:spLocks noChangeArrowheads="1"/>
          </p:cNvSpPr>
          <p:nvPr/>
        </p:nvSpPr>
        <p:spPr bwMode="auto">
          <a:xfrm>
            <a:off x="4368800" y="34242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0  2   7</a:t>
            </a:r>
          </a:p>
        </p:txBody>
      </p:sp>
      <p:sp>
        <p:nvSpPr>
          <p:cNvPr id="197" name="Text Box 57"/>
          <p:cNvSpPr txBox="1">
            <a:spLocks noChangeArrowheads="1"/>
          </p:cNvSpPr>
          <p:nvPr/>
        </p:nvSpPr>
        <p:spPr bwMode="auto">
          <a:xfrm rot="16200000">
            <a:off x="3613016" y="3820418"/>
            <a:ext cx="542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charset="0"/>
              </a:rPr>
              <a:t>from</a:t>
            </a:r>
          </a:p>
        </p:txBody>
      </p:sp>
      <p:sp>
        <p:nvSpPr>
          <p:cNvPr id="198" name="Text Box 58"/>
          <p:cNvSpPr txBox="1">
            <a:spLocks noChangeArrowheads="1"/>
          </p:cNvSpPr>
          <p:nvPr/>
        </p:nvSpPr>
        <p:spPr bwMode="auto">
          <a:xfrm>
            <a:off x="4561418" y="2900363"/>
            <a:ext cx="712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charset="0"/>
              </a:rPr>
              <a:t>cost to</a:t>
            </a:r>
          </a:p>
        </p:txBody>
      </p:sp>
      <p:sp>
        <p:nvSpPr>
          <p:cNvPr id="199" name="Line 59"/>
          <p:cNvSpPr>
            <a:spLocks noChangeShapeType="1"/>
          </p:cNvSpPr>
          <p:nvPr/>
        </p:nvSpPr>
        <p:spPr bwMode="auto">
          <a:xfrm>
            <a:off x="7315200" y="32766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00" name="Line 60"/>
          <p:cNvSpPr>
            <a:spLocks noChangeShapeType="1"/>
          </p:cNvSpPr>
          <p:nvPr/>
        </p:nvSpPr>
        <p:spPr bwMode="auto">
          <a:xfrm>
            <a:off x="6908800" y="35052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01" name="Text Box 61"/>
          <p:cNvSpPr txBox="1">
            <a:spLocks noChangeArrowheads="1"/>
          </p:cNvSpPr>
          <p:nvPr/>
        </p:nvSpPr>
        <p:spPr bwMode="auto">
          <a:xfrm>
            <a:off x="7315200" y="3119438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   y   z</a:t>
            </a:r>
          </a:p>
        </p:txBody>
      </p:sp>
      <p:sp>
        <p:nvSpPr>
          <p:cNvPr id="202" name="Text Box 62"/>
          <p:cNvSpPr txBox="1">
            <a:spLocks noChangeArrowheads="1"/>
          </p:cNvSpPr>
          <p:nvPr/>
        </p:nvSpPr>
        <p:spPr bwMode="auto">
          <a:xfrm>
            <a:off x="6908800" y="35004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</a:t>
            </a:r>
          </a:p>
        </p:txBody>
      </p:sp>
      <p:sp>
        <p:nvSpPr>
          <p:cNvPr id="203" name="Text Box 63"/>
          <p:cNvSpPr txBox="1">
            <a:spLocks noChangeArrowheads="1"/>
          </p:cNvSpPr>
          <p:nvPr/>
        </p:nvSpPr>
        <p:spPr bwMode="auto">
          <a:xfrm>
            <a:off x="6908800" y="38052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204" name="Text Box 64"/>
          <p:cNvSpPr txBox="1">
            <a:spLocks noChangeArrowheads="1"/>
          </p:cNvSpPr>
          <p:nvPr/>
        </p:nvSpPr>
        <p:spPr bwMode="auto">
          <a:xfrm>
            <a:off x="6908800" y="41100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z</a:t>
            </a:r>
          </a:p>
        </p:txBody>
      </p:sp>
      <p:sp>
        <p:nvSpPr>
          <p:cNvPr id="205" name="Text Box 65"/>
          <p:cNvSpPr txBox="1">
            <a:spLocks noChangeArrowheads="1"/>
          </p:cNvSpPr>
          <p:nvPr/>
        </p:nvSpPr>
        <p:spPr bwMode="auto">
          <a:xfrm>
            <a:off x="7315200" y="35004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0  2   3</a:t>
            </a:r>
          </a:p>
        </p:txBody>
      </p:sp>
      <p:sp>
        <p:nvSpPr>
          <p:cNvPr id="206" name="Text Box 66"/>
          <p:cNvSpPr txBox="1">
            <a:spLocks noChangeArrowheads="1"/>
          </p:cNvSpPr>
          <p:nvPr/>
        </p:nvSpPr>
        <p:spPr bwMode="auto">
          <a:xfrm rot="16200000">
            <a:off x="6514966" y="3896618"/>
            <a:ext cx="542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charset="0"/>
              </a:rPr>
              <a:t>from</a:t>
            </a:r>
          </a:p>
        </p:txBody>
      </p:sp>
      <p:sp>
        <p:nvSpPr>
          <p:cNvPr id="207" name="Text Box 67"/>
          <p:cNvSpPr txBox="1">
            <a:spLocks noChangeArrowheads="1"/>
          </p:cNvSpPr>
          <p:nvPr/>
        </p:nvSpPr>
        <p:spPr bwMode="auto">
          <a:xfrm>
            <a:off x="7463367" y="2965450"/>
            <a:ext cx="712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charset="0"/>
              </a:rPr>
              <a:t>cost to</a:t>
            </a:r>
          </a:p>
        </p:txBody>
      </p:sp>
      <p:sp>
        <p:nvSpPr>
          <p:cNvPr id="208" name="Line 68"/>
          <p:cNvSpPr>
            <a:spLocks noChangeShapeType="1"/>
          </p:cNvSpPr>
          <p:nvPr/>
        </p:nvSpPr>
        <p:spPr bwMode="auto">
          <a:xfrm>
            <a:off x="7213600" y="49530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09" name="Line 69"/>
          <p:cNvSpPr>
            <a:spLocks noChangeShapeType="1"/>
          </p:cNvSpPr>
          <p:nvPr/>
        </p:nvSpPr>
        <p:spPr bwMode="auto">
          <a:xfrm>
            <a:off x="6807200" y="51816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10" name="Text Box 70"/>
          <p:cNvSpPr txBox="1">
            <a:spLocks noChangeArrowheads="1"/>
          </p:cNvSpPr>
          <p:nvPr/>
        </p:nvSpPr>
        <p:spPr bwMode="auto">
          <a:xfrm>
            <a:off x="7213600" y="4795838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   y   z</a:t>
            </a:r>
          </a:p>
        </p:txBody>
      </p:sp>
      <p:sp>
        <p:nvSpPr>
          <p:cNvPr id="211" name="Text Box 71"/>
          <p:cNvSpPr txBox="1">
            <a:spLocks noChangeArrowheads="1"/>
          </p:cNvSpPr>
          <p:nvPr/>
        </p:nvSpPr>
        <p:spPr bwMode="auto">
          <a:xfrm>
            <a:off x="6807200" y="51768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</a:t>
            </a:r>
          </a:p>
        </p:txBody>
      </p:sp>
      <p:sp>
        <p:nvSpPr>
          <p:cNvPr id="212" name="Text Box 72"/>
          <p:cNvSpPr txBox="1">
            <a:spLocks noChangeArrowheads="1"/>
          </p:cNvSpPr>
          <p:nvPr/>
        </p:nvSpPr>
        <p:spPr bwMode="auto">
          <a:xfrm>
            <a:off x="6807200" y="54816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213" name="Text Box 73"/>
          <p:cNvSpPr txBox="1">
            <a:spLocks noChangeArrowheads="1"/>
          </p:cNvSpPr>
          <p:nvPr/>
        </p:nvSpPr>
        <p:spPr bwMode="auto">
          <a:xfrm>
            <a:off x="6807200" y="57864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z</a:t>
            </a:r>
          </a:p>
        </p:txBody>
      </p:sp>
      <p:sp>
        <p:nvSpPr>
          <p:cNvPr id="214" name="Text Box 74"/>
          <p:cNvSpPr txBox="1">
            <a:spLocks noChangeArrowheads="1"/>
          </p:cNvSpPr>
          <p:nvPr/>
        </p:nvSpPr>
        <p:spPr bwMode="auto">
          <a:xfrm>
            <a:off x="7213600" y="51768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0  2   3</a:t>
            </a:r>
          </a:p>
        </p:txBody>
      </p:sp>
      <p:sp>
        <p:nvSpPr>
          <p:cNvPr id="215" name="Text Box 75"/>
          <p:cNvSpPr txBox="1">
            <a:spLocks noChangeArrowheads="1"/>
          </p:cNvSpPr>
          <p:nvPr/>
        </p:nvSpPr>
        <p:spPr bwMode="auto">
          <a:xfrm rot="16200000">
            <a:off x="6428183" y="5561905"/>
            <a:ext cx="542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charset="0"/>
              </a:rPr>
              <a:t>from</a:t>
            </a:r>
          </a:p>
        </p:txBody>
      </p:sp>
      <p:sp>
        <p:nvSpPr>
          <p:cNvPr id="216" name="Text Box 76"/>
          <p:cNvSpPr txBox="1">
            <a:spLocks noChangeArrowheads="1"/>
          </p:cNvSpPr>
          <p:nvPr/>
        </p:nvSpPr>
        <p:spPr bwMode="auto">
          <a:xfrm>
            <a:off x="7361767" y="4664075"/>
            <a:ext cx="712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charset="0"/>
              </a:rPr>
              <a:t>cost to</a:t>
            </a:r>
          </a:p>
        </p:txBody>
      </p:sp>
      <p:sp>
        <p:nvSpPr>
          <p:cNvPr id="217" name="Line 77"/>
          <p:cNvSpPr>
            <a:spLocks noChangeShapeType="1"/>
          </p:cNvSpPr>
          <p:nvPr/>
        </p:nvSpPr>
        <p:spPr bwMode="auto">
          <a:xfrm>
            <a:off x="4368800" y="49530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18" name="Line 78"/>
          <p:cNvSpPr>
            <a:spLocks noChangeShapeType="1"/>
          </p:cNvSpPr>
          <p:nvPr/>
        </p:nvSpPr>
        <p:spPr bwMode="auto">
          <a:xfrm>
            <a:off x="3962400" y="51816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19" name="Text Box 79"/>
          <p:cNvSpPr txBox="1">
            <a:spLocks noChangeArrowheads="1"/>
          </p:cNvSpPr>
          <p:nvPr/>
        </p:nvSpPr>
        <p:spPr bwMode="auto">
          <a:xfrm>
            <a:off x="4368800" y="4795838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   y   z</a:t>
            </a:r>
          </a:p>
        </p:txBody>
      </p:sp>
      <p:sp>
        <p:nvSpPr>
          <p:cNvPr id="220" name="Text Box 80"/>
          <p:cNvSpPr txBox="1">
            <a:spLocks noChangeArrowheads="1"/>
          </p:cNvSpPr>
          <p:nvPr/>
        </p:nvSpPr>
        <p:spPr bwMode="auto">
          <a:xfrm>
            <a:off x="3962400" y="51768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</a:t>
            </a:r>
          </a:p>
        </p:txBody>
      </p:sp>
      <p:sp>
        <p:nvSpPr>
          <p:cNvPr id="221" name="Text Box 81"/>
          <p:cNvSpPr txBox="1">
            <a:spLocks noChangeArrowheads="1"/>
          </p:cNvSpPr>
          <p:nvPr/>
        </p:nvSpPr>
        <p:spPr bwMode="auto">
          <a:xfrm>
            <a:off x="3962400" y="54816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222" name="Text Box 82"/>
          <p:cNvSpPr txBox="1">
            <a:spLocks noChangeArrowheads="1"/>
          </p:cNvSpPr>
          <p:nvPr/>
        </p:nvSpPr>
        <p:spPr bwMode="auto">
          <a:xfrm>
            <a:off x="3962400" y="57864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z</a:t>
            </a:r>
          </a:p>
        </p:txBody>
      </p:sp>
      <p:sp>
        <p:nvSpPr>
          <p:cNvPr id="223" name="Text Box 83"/>
          <p:cNvSpPr txBox="1">
            <a:spLocks noChangeArrowheads="1"/>
          </p:cNvSpPr>
          <p:nvPr/>
        </p:nvSpPr>
        <p:spPr bwMode="auto">
          <a:xfrm>
            <a:off x="4368800" y="51768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0  2   7</a:t>
            </a:r>
          </a:p>
        </p:txBody>
      </p:sp>
      <p:sp>
        <p:nvSpPr>
          <p:cNvPr id="224" name="Text Box 84"/>
          <p:cNvSpPr txBox="1">
            <a:spLocks noChangeArrowheads="1"/>
          </p:cNvSpPr>
          <p:nvPr/>
        </p:nvSpPr>
        <p:spPr bwMode="auto">
          <a:xfrm rot="16200000">
            <a:off x="3613016" y="5530155"/>
            <a:ext cx="542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charset="0"/>
              </a:rPr>
              <a:t>from</a:t>
            </a:r>
          </a:p>
        </p:txBody>
      </p:sp>
      <p:sp>
        <p:nvSpPr>
          <p:cNvPr id="225" name="Text Box 85"/>
          <p:cNvSpPr txBox="1">
            <a:spLocks noChangeArrowheads="1"/>
          </p:cNvSpPr>
          <p:nvPr/>
        </p:nvSpPr>
        <p:spPr bwMode="auto">
          <a:xfrm>
            <a:off x="4546600" y="4664075"/>
            <a:ext cx="712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charset="0"/>
              </a:rPr>
              <a:t>cost to</a:t>
            </a:r>
          </a:p>
        </p:txBody>
      </p:sp>
      <p:sp>
        <p:nvSpPr>
          <p:cNvPr id="226" name="Text Box 103"/>
          <p:cNvSpPr txBox="1">
            <a:spLocks noChangeArrowheads="1"/>
          </p:cNvSpPr>
          <p:nvPr/>
        </p:nvSpPr>
        <p:spPr bwMode="auto">
          <a:xfrm>
            <a:off x="4368800" y="3771901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2  0   1</a:t>
            </a:r>
          </a:p>
        </p:txBody>
      </p:sp>
      <p:sp>
        <p:nvSpPr>
          <p:cNvPr id="227" name="Text Box 104"/>
          <p:cNvSpPr txBox="1">
            <a:spLocks noChangeArrowheads="1"/>
          </p:cNvSpPr>
          <p:nvPr/>
        </p:nvSpPr>
        <p:spPr bwMode="auto">
          <a:xfrm>
            <a:off x="4368800" y="4110038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7   1   0</a:t>
            </a:r>
          </a:p>
        </p:txBody>
      </p:sp>
      <p:sp>
        <p:nvSpPr>
          <p:cNvPr id="228" name="Text Box 105"/>
          <p:cNvSpPr txBox="1">
            <a:spLocks noChangeArrowheads="1"/>
          </p:cNvSpPr>
          <p:nvPr/>
        </p:nvSpPr>
        <p:spPr bwMode="auto">
          <a:xfrm>
            <a:off x="4368800" y="55578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2  0   1</a:t>
            </a:r>
          </a:p>
        </p:txBody>
      </p:sp>
      <p:sp>
        <p:nvSpPr>
          <p:cNvPr id="229" name="Text Box 106"/>
          <p:cNvSpPr txBox="1">
            <a:spLocks noChangeArrowheads="1"/>
          </p:cNvSpPr>
          <p:nvPr/>
        </p:nvSpPr>
        <p:spPr bwMode="auto">
          <a:xfrm>
            <a:off x="4368800" y="58626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3  1   0</a:t>
            </a:r>
          </a:p>
        </p:txBody>
      </p:sp>
      <p:sp>
        <p:nvSpPr>
          <p:cNvPr id="230" name="Text Box 107"/>
          <p:cNvSpPr txBox="1">
            <a:spLocks noChangeArrowheads="1"/>
          </p:cNvSpPr>
          <p:nvPr/>
        </p:nvSpPr>
        <p:spPr bwMode="auto">
          <a:xfrm>
            <a:off x="7315200" y="2095501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2   0   1</a:t>
            </a:r>
          </a:p>
        </p:txBody>
      </p:sp>
      <p:sp>
        <p:nvSpPr>
          <p:cNvPr id="231" name="Text Box 108"/>
          <p:cNvSpPr txBox="1">
            <a:spLocks noChangeArrowheads="1"/>
          </p:cNvSpPr>
          <p:nvPr/>
        </p:nvSpPr>
        <p:spPr bwMode="auto">
          <a:xfrm>
            <a:off x="7315200" y="24336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3  1   0</a:t>
            </a:r>
          </a:p>
        </p:txBody>
      </p:sp>
      <p:sp>
        <p:nvSpPr>
          <p:cNvPr id="232" name="Text Box 109"/>
          <p:cNvSpPr txBox="1">
            <a:spLocks noChangeArrowheads="1"/>
          </p:cNvSpPr>
          <p:nvPr/>
        </p:nvSpPr>
        <p:spPr bwMode="auto">
          <a:xfrm>
            <a:off x="7315200" y="3825876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2  0   1</a:t>
            </a:r>
          </a:p>
        </p:txBody>
      </p:sp>
      <p:sp>
        <p:nvSpPr>
          <p:cNvPr id="233" name="Text Box 110"/>
          <p:cNvSpPr txBox="1">
            <a:spLocks noChangeArrowheads="1"/>
          </p:cNvSpPr>
          <p:nvPr/>
        </p:nvSpPr>
        <p:spPr bwMode="auto">
          <a:xfrm>
            <a:off x="7213600" y="58626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3  1   0</a:t>
            </a:r>
          </a:p>
        </p:txBody>
      </p:sp>
      <p:sp>
        <p:nvSpPr>
          <p:cNvPr id="234" name="Text Box 111"/>
          <p:cNvSpPr txBox="1">
            <a:spLocks noChangeArrowheads="1"/>
          </p:cNvSpPr>
          <p:nvPr/>
        </p:nvSpPr>
        <p:spPr bwMode="auto">
          <a:xfrm>
            <a:off x="7213600" y="54816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2  0   1</a:t>
            </a:r>
          </a:p>
        </p:txBody>
      </p:sp>
      <p:sp>
        <p:nvSpPr>
          <p:cNvPr id="235" name="Text Box 112"/>
          <p:cNvSpPr txBox="1">
            <a:spLocks noChangeArrowheads="1"/>
          </p:cNvSpPr>
          <p:nvPr/>
        </p:nvSpPr>
        <p:spPr bwMode="auto">
          <a:xfrm>
            <a:off x="7315200" y="41100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3  1   0</a:t>
            </a:r>
          </a:p>
        </p:txBody>
      </p:sp>
      <p:sp>
        <p:nvSpPr>
          <p:cNvPr id="236" name="Line 113"/>
          <p:cNvSpPr>
            <a:spLocks noChangeShapeType="1"/>
          </p:cNvSpPr>
          <p:nvPr/>
        </p:nvSpPr>
        <p:spPr bwMode="auto">
          <a:xfrm>
            <a:off x="2946400" y="1981200"/>
            <a:ext cx="91440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37" name="Line 114"/>
          <p:cNvSpPr>
            <a:spLocks noChangeShapeType="1"/>
          </p:cNvSpPr>
          <p:nvPr/>
        </p:nvSpPr>
        <p:spPr bwMode="auto">
          <a:xfrm>
            <a:off x="2844800" y="2057400"/>
            <a:ext cx="91440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38" name="Line 116"/>
          <p:cNvSpPr>
            <a:spLocks noChangeShapeType="1"/>
          </p:cNvSpPr>
          <p:nvPr/>
        </p:nvSpPr>
        <p:spPr bwMode="auto">
          <a:xfrm>
            <a:off x="2844800" y="4114800"/>
            <a:ext cx="81280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39" name="Line 118"/>
          <p:cNvSpPr>
            <a:spLocks noChangeShapeType="1"/>
          </p:cNvSpPr>
          <p:nvPr/>
        </p:nvSpPr>
        <p:spPr bwMode="auto">
          <a:xfrm flipV="1">
            <a:off x="2946400" y="4343400"/>
            <a:ext cx="101600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40" name="Line 119"/>
          <p:cNvSpPr>
            <a:spLocks noChangeShapeType="1"/>
          </p:cNvSpPr>
          <p:nvPr/>
        </p:nvSpPr>
        <p:spPr bwMode="auto">
          <a:xfrm>
            <a:off x="5689600" y="1981200"/>
            <a:ext cx="1016000" cy="1600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41" name="Line 120"/>
          <p:cNvSpPr>
            <a:spLocks noChangeShapeType="1"/>
          </p:cNvSpPr>
          <p:nvPr/>
        </p:nvSpPr>
        <p:spPr bwMode="auto">
          <a:xfrm>
            <a:off x="5588000" y="2057400"/>
            <a:ext cx="1117600" cy="297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42" name="Line 121"/>
          <p:cNvSpPr>
            <a:spLocks noChangeShapeType="1"/>
          </p:cNvSpPr>
          <p:nvPr/>
        </p:nvSpPr>
        <p:spPr bwMode="auto">
          <a:xfrm flipV="1">
            <a:off x="5486400" y="2743200"/>
            <a:ext cx="1524000" cy="320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43" name="Line 122"/>
          <p:cNvSpPr>
            <a:spLocks noChangeShapeType="1"/>
          </p:cNvSpPr>
          <p:nvPr/>
        </p:nvSpPr>
        <p:spPr bwMode="auto">
          <a:xfrm flipV="1">
            <a:off x="5486400" y="4419600"/>
            <a:ext cx="1422400" cy="167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44" name="Line 123"/>
          <p:cNvSpPr>
            <a:spLocks noChangeShapeType="1"/>
          </p:cNvSpPr>
          <p:nvPr/>
        </p:nvSpPr>
        <p:spPr bwMode="auto">
          <a:xfrm>
            <a:off x="812800" y="6345238"/>
            <a:ext cx="7213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45" name="Text Box 124"/>
          <p:cNvSpPr txBox="1">
            <a:spLocks noChangeArrowheads="1"/>
          </p:cNvSpPr>
          <p:nvPr/>
        </p:nvSpPr>
        <p:spPr bwMode="auto">
          <a:xfrm>
            <a:off x="8092017" y="6137276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246" name="Oval 167"/>
          <p:cNvSpPr>
            <a:spLocks noChangeArrowheads="1"/>
          </p:cNvSpPr>
          <p:nvPr/>
        </p:nvSpPr>
        <p:spPr bwMode="auto">
          <a:xfrm>
            <a:off x="4267200" y="5867400"/>
            <a:ext cx="1422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47" name="Line 174"/>
          <p:cNvSpPr>
            <a:spLocks noChangeShapeType="1"/>
          </p:cNvSpPr>
          <p:nvPr/>
        </p:nvSpPr>
        <p:spPr bwMode="auto">
          <a:xfrm>
            <a:off x="1625600" y="14478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48" name="Line 175"/>
          <p:cNvSpPr>
            <a:spLocks noChangeShapeType="1"/>
          </p:cNvSpPr>
          <p:nvPr/>
        </p:nvSpPr>
        <p:spPr bwMode="auto">
          <a:xfrm>
            <a:off x="1219200" y="16764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49" name="Text Box 176"/>
          <p:cNvSpPr txBox="1">
            <a:spLocks noChangeArrowheads="1"/>
          </p:cNvSpPr>
          <p:nvPr/>
        </p:nvSpPr>
        <p:spPr bwMode="auto">
          <a:xfrm>
            <a:off x="1625600" y="1290638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   y   z</a:t>
            </a:r>
          </a:p>
        </p:txBody>
      </p:sp>
      <p:sp>
        <p:nvSpPr>
          <p:cNvPr id="250" name="Text Box 177"/>
          <p:cNvSpPr txBox="1">
            <a:spLocks noChangeArrowheads="1"/>
          </p:cNvSpPr>
          <p:nvPr/>
        </p:nvSpPr>
        <p:spPr bwMode="auto">
          <a:xfrm>
            <a:off x="1219200" y="16716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</a:t>
            </a:r>
          </a:p>
        </p:txBody>
      </p:sp>
      <p:sp>
        <p:nvSpPr>
          <p:cNvPr id="251" name="Text Box 178"/>
          <p:cNvSpPr txBox="1">
            <a:spLocks noChangeArrowheads="1"/>
          </p:cNvSpPr>
          <p:nvPr/>
        </p:nvSpPr>
        <p:spPr bwMode="auto">
          <a:xfrm>
            <a:off x="1219200" y="19764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252" name="Text Box 179"/>
          <p:cNvSpPr txBox="1">
            <a:spLocks noChangeArrowheads="1"/>
          </p:cNvSpPr>
          <p:nvPr/>
        </p:nvSpPr>
        <p:spPr bwMode="auto">
          <a:xfrm>
            <a:off x="1219200" y="22812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z</a:t>
            </a:r>
          </a:p>
        </p:txBody>
      </p:sp>
      <p:sp>
        <p:nvSpPr>
          <p:cNvPr id="253" name="Text Box 180"/>
          <p:cNvSpPr txBox="1">
            <a:spLocks noChangeArrowheads="1"/>
          </p:cNvSpPr>
          <p:nvPr/>
        </p:nvSpPr>
        <p:spPr bwMode="auto">
          <a:xfrm>
            <a:off x="1625600" y="16716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0  2   7</a:t>
            </a:r>
          </a:p>
        </p:txBody>
      </p:sp>
      <p:sp>
        <p:nvSpPr>
          <p:cNvPr id="254" name="Text Box 181"/>
          <p:cNvSpPr txBox="1">
            <a:spLocks noChangeArrowheads="1"/>
          </p:cNvSpPr>
          <p:nvPr/>
        </p:nvSpPr>
        <p:spPr bwMode="auto">
          <a:xfrm>
            <a:off x="1625601" y="20526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255" name="Text Box 182"/>
          <p:cNvSpPr txBox="1">
            <a:spLocks noChangeArrowheads="1"/>
          </p:cNvSpPr>
          <p:nvPr/>
        </p:nvSpPr>
        <p:spPr bwMode="auto">
          <a:xfrm>
            <a:off x="1930401" y="20526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256" name="Text Box 183"/>
          <p:cNvSpPr txBox="1">
            <a:spLocks noChangeArrowheads="1"/>
          </p:cNvSpPr>
          <p:nvPr/>
        </p:nvSpPr>
        <p:spPr bwMode="auto">
          <a:xfrm>
            <a:off x="2438401" y="20526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257" name="Text Box 184"/>
          <p:cNvSpPr txBox="1">
            <a:spLocks noChangeArrowheads="1"/>
          </p:cNvSpPr>
          <p:nvPr/>
        </p:nvSpPr>
        <p:spPr bwMode="auto">
          <a:xfrm>
            <a:off x="1625601" y="23574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258" name="Text Box 185"/>
          <p:cNvSpPr txBox="1">
            <a:spLocks noChangeArrowheads="1"/>
          </p:cNvSpPr>
          <p:nvPr/>
        </p:nvSpPr>
        <p:spPr bwMode="auto">
          <a:xfrm>
            <a:off x="1930401" y="23574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259" name="Text Box 186"/>
          <p:cNvSpPr txBox="1">
            <a:spLocks noChangeArrowheads="1"/>
          </p:cNvSpPr>
          <p:nvPr/>
        </p:nvSpPr>
        <p:spPr bwMode="auto">
          <a:xfrm>
            <a:off x="2438401" y="23574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260" name="Text Box 187"/>
          <p:cNvSpPr txBox="1">
            <a:spLocks noChangeArrowheads="1"/>
          </p:cNvSpPr>
          <p:nvPr/>
        </p:nvSpPr>
        <p:spPr bwMode="auto">
          <a:xfrm rot="16200000">
            <a:off x="3621483" y="2024955"/>
            <a:ext cx="542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charset="0"/>
              </a:rPr>
              <a:t>from</a:t>
            </a:r>
          </a:p>
        </p:txBody>
      </p:sp>
      <p:sp>
        <p:nvSpPr>
          <p:cNvPr id="261" name="Text Box 188"/>
          <p:cNvSpPr txBox="1">
            <a:spLocks noChangeArrowheads="1"/>
          </p:cNvSpPr>
          <p:nvPr/>
        </p:nvSpPr>
        <p:spPr bwMode="auto">
          <a:xfrm>
            <a:off x="1803400" y="1158875"/>
            <a:ext cx="712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charset="0"/>
              </a:rPr>
              <a:t>cost to</a:t>
            </a:r>
          </a:p>
        </p:txBody>
      </p:sp>
      <p:sp>
        <p:nvSpPr>
          <p:cNvPr id="262" name="Text Box 189"/>
          <p:cNvSpPr txBox="1">
            <a:spLocks noChangeArrowheads="1"/>
          </p:cNvSpPr>
          <p:nvPr/>
        </p:nvSpPr>
        <p:spPr bwMode="auto">
          <a:xfrm rot="16200000">
            <a:off x="778799" y="3809305"/>
            <a:ext cx="542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charset="0"/>
              </a:rPr>
              <a:t>from</a:t>
            </a:r>
          </a:p>
        </p:txBody>
      </p:sp>
      <p:sp>
        <p:nvSpPr>
          <p:cNvPr id="263" name="Text Box 190"/>
          <p:cNvSpPr txBox="1">
            <a:spLocks noChangeArrowheads="1"/>
          </p:cNvSpPr>
          <p:nvPr/>
        </p:nvSpPr>
        <p:spPr bwMode="auto">
          <a:xfrm rot="16200000">
            <a:off x="778799" y="5617468"/>
            <a:ext cx="542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charset="0"/>
              </a:rPr>
              <a:t>from</a:t>
            </a:r>
          </a:p>
        </p:txBody>
      </p:sp>
      <p:sp>
        <p:nvSpPr>
          <p:cNvPr id="264" name="Line 191"/>
          <p:cNvSpPr>
            <a:spLocks noChangeShapeType="1"/>
          </p:cNvSpPr>
          <p:nvPr/>
        </p:nvSpPr>
        <p:spPr bwMode="auto">
          <a:xfrm>
            <a:off x="4368800" y="14478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5" name="Line 192"/>
          <p:cNvSpPr>
            <a:spLocks noChangeShapeType="1"/>
          </p:cNvSpPr>
          <p:nvPr/>
        </p:nvSpPr>
        <p:spPr bwMode="auto">
          <a:xfrm>
            <a:off x="3962400" y="16764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66" name="Text Box 193"/>
          <p:cNvSpPr txBox="1">
            <a:spLocks noChangeArrowheads="1"/>
          </p:cNvSpPr>
          <p:nvPr/>
        </p:nvSpPr>
        <p:spPr bwMode="auto">
          <a:xfrm>
            <a:off x="4368800" y="1290638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   y   z</a:t>
            </a:r>
          </a:p>
        </p:txBody>
      </p:sp>
      <p:sp>
        <p:nvSpPr>
          <p:cNvPr id="267" name="Text Box 194"/>
          <p:cNvSpPr txBox="1">
            <a:spLocks noChangeArrowheads="1"/>
          </p:cNvSpPr>
          <p:nvPr/>
        </p:nvSpPr>
        <p:spPr bwMode="auto">
          <a:xfrm>
            <a:off x="3962400" y="16716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</a:t>
            </a:r>
          </a:p>
        </p:txBody>
      </p:sp>
      <p:sp>
        <p:nvSpPr>
          <p:cNvPr id="268" name="Text Box 195"/>
          <p:cNvSpPr txBox="1">
            <a:spLocks noChangeArrowheads="1"/>
          </p:cNvSpPr>
          <p:nvPr/>
        </p:nvSpPr>
        <p:spPr bwMode="auto">
          <a:xfrm>
            <a:off x="3962400" y="19764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269" name="Text Box 196"/>
          <p:cNvSpPr txBox="1">
            <a:spLocks noChangeArrowheads="1"/>
          </p:cNvSpPr>
          <p:nvPr/>
        </p:nvSpPr>
        <p:spPr bwMode="auto">
          <a:xfrm>
            <a:off x="3962400" y="22812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z</a:t>
            </a:r>
          </a:p>
        </p:txBody>
      </p:sp>
      <p:sp>
        <p:nvSpPr>
          <p:cNvPr id="270" name="Text Box 197"/>
          <p:cNvSpPr txBox="1">
            <a:spLocks noChangeArrowheads="1"/>
          </p:cNvSpPr>
          <p:nvPr/>
        </p:nvSpPr>
        <p:spPr bwMode="auto">
          <a:xfrm>
            <a:off x="4396317" y="167163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271" name="Line 198"/>
          <p:cNvSpPr>
            <a:spLocks noChangeShapeType="1"/>
          </p:cNvSpPr>
          <p:nvPr/>
        </p:nvSpPr>
        <p:spPr bwMode="auto">
          <a:xfrm>
            <a:off x="1625600" y="32004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72" name="Line 199"/>
          <p:cNvSpPr>
            <a:spLocks noChangeShapeType="1"/>
          </p:cNvSpPr>
          <p:nvPr/>
        </p:nvSpPr>
        <p:spPr bwMode="auto">
          <a:xfrm>
            <a:off x="1219200" y="34290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73" name="Text Box 200"/>
          <p:cNvSpPr txBox="1">
            <a:spLocks noChangeArrowheads="1"/>
          </p:cNvSpPr>
          <p:nvPr/>
        </p:nvSpPr>
        <p:spPr bwMode="auto">
          <a:xfrm>
            <a:off x="1625600" y="3043238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   y   z</a:t>
            </a:r>
          </a:p>
        </p:txBody>
      </p:sp>
      <p:sp>
        <p:nvSpPr>
          <p:cNvPr id="274" name="Text Box 201"/>
          <p:cNvSpPr txBox="1">
            <a:spLocks noChangeArrowheads="1"/>
          </p:cNvSpPr>
          <p:nvPr/>
        </p:nvSpPr>
        <p:spPr bwMode="auto">
          <a:xfrm>
            <a:off x="1219200" y="34242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</a:t>
            </a:r>
          </a:p>
        </p:txBody>
      </p:sp>
      <p:sp>
        <p:nvSpPr>
          <p:cNvPr id="275" name="Text Box 202"/>
          <p:cNvSpPr txBox="1">
            <a:spLocks noChangeArrowheads="1"/>
          </p:cNvSpPr>
          <p:nvPr/>
        </p:nvSpPr>
        <p:spPr bwMode="auto">
          <a:xfrm>
            <a:off x="1219200" y="37290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276" name="Text Box 203"/>
          <p:cNvSpPr txBox="1">
            <a:spLocks noChangeArrowheads="1"/>
          </p:cNvSpPr>
          <p:nvPr/>
        </p:nvSpPr>
        <p:spPr bwMode="auto">
          <a:xfrm>
            <a:off x="1219200" y="40338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z</a:t>
            </a:r>
          </a:p>
        </p:txBody>
      </p:sp>
      <p:sp>
        <p:nvSpPr>
          <p:cNvPr id="277" name="Text Box 204"/>
          <p:cNvSpPr txBox="1">
            <a:spLocks noChangeArrowheads="1"/>
          </p:cNvSpPr>
          <p:nvPr/>
        </p:nvSpPr>
        <p:spPr bwMode="auto">
          <a:xfrm>
            <a:off x="2032001" y="34242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278" name="Text Box 205"/>
          <p:cNvSpPr txBox="1">
            <a:spLocks noChangeArrowheads="1"/>
          </p:cNvSpPr>
          <p:nvPr/>
        </p:nvSpPr>
        <p:spPr bwMode="auto">
          <a:xfrm>
            <a:off x="2438401" y="34242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279" name="Text Box 206"/>
          <p:cNvSpPr txBox="1">
            <a:spLocks noChangeArrowheads="1"/>
          </p:cNvSpPr>
          <p:nvPr/>
        </p:nvSpPr>
        <p:spPr bwMode="auto">
          <a:xfrm>
            <a:off x="1625601" y="41100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280" name="Text Box 207"/>
          <p:cNvSpPr txBox="1">
            <a:spLocks noChangeArrowheads="1"/>
          </p:cNvSpPr>
          <p:nvPr/>
        </p:nvSpPr>
        <p:spPr bwMode="auto">
          <a:xfrm>
            <a:off x="1930401" y="41100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281" name="Text Box 208"/>
          <p:cNvSpPr txBox="1">
            <a:spLocks noChangeArrowheads="1"/>
          </p:cNvSpPr>
          <p:nvPr/>
        </p:nvSpPr>
        <p:spPr bwMode="auto">
          <a:xfrm>
            <a:off x="2438401" y="41100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282" name="Text Box 209"/>
          <p:cNvSpPr txBox="1">
            <a:spLocks noChangeArrowheads="1"/>
          </p:cNvSpPr>
          <p:nvPr/>
        </p:nvSpPr>
        <p:spPr bwMode="auto">
          <a:xfrm>
            <a:off x="1788585" y="2933700"/>
            <a:ext cx="712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charset="0"/>
              </a:rPr>
              <a:t>cost to</a:t>
            </a:r>
          </a:p>
        </p:txBody>
      </p:sp>
      <p:sp>
        <p:nvSpPr>
          <p:cNvPr id="283" name="Line 210"/>
          <p:cNvSpPr>
            <a:spLocks noChangeShapeType="1"/>
          </p:cNvSpPr>
          <p:nvPr/>
        </p:nvSpPr>
        <p:spPr bwMode="auto">
          <a:xfrm>
            <a:off x="1625600" y="5029200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84" name="Line 211"/>
          <p:cNvSpPr>
            <a:spLocks noChangeShapeType="1"/>
          </p:cNvSpPr>
          <p:nvPr/>
        </p:nvSpPr>
        <p:spPr bwMode="auto">
          <a:xfrm>
            <a:off x="1219200" y="5257800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285" name="Text Box 212"/>
          <p:cNvSpPr txBox="1">
            <a:spLocks noChangeArrowheads="1"/>
          </p:cNvSpPr>
          <p:nvPr/>
        </p:nvSpPr>
        <p:spPr bwMode="auto">
          <a:xfrm>
            <a:off x="1625600" y="4872038"/>
            <a:ext cx="915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   y   z</a:t>
            </a:r>
          </a:p>
        </p:txBody>
      </p:sp>
      <p:sp>
        <p:nvSpPr>
          <p:cNvPr id="286" name="Text Box 213"/>
          <p:cNvSpPr txBox="1">
            <a:spLocks noChangeArrowheads="1"/>
          </p:cNvSpPr>
          <p:nvPr/>
        </p:nvSpPr>
        <p:spPr bwMode="auto">
          <a:xfrm>
            <a:off x="1219200" y="52530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x</a:t>
            </a:r>
          </a:p>
        </p:txBody>
      </p:sp>
      <p:sp>
        <p:nvSpPr>
          <p:cNvPr id="287" name="Text Box 214"/>
          <p:cNvSpPr txBox="1">
            <a:spLocks noChangeArrowheads="1"/>
          </p:cNvSpPr>
          <p:nvPr/>
        </p:nvSpPr>
        <p:spPr bwMode="auto">
          <a:xfrm>
            <a:off x="1219200" y="55578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y</a:t>
            </a:r>
          </a:p>
        </p:txBody>
      </p:sp>
      <p:sp>
        <p:nvSpPr>
          <p:cNvPr id="288" name="Text Box 215"/>
          <p:cNvSpPr txBox="1">
            <a:spLocks noChangeArrowheads="1"/>
          </p:cNvSpPr>
          <p:nvPr/>
        </p:nvSpPr>
        <p:spPr bwMode="auto">
          <a:xfrm>
            <a:off x="1219200" y="5862638"/>
            <a:ext cx="3000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z</a:t>
            </a:r>
          </a:p>
        </p:txBody>
      </p:sp>
      <p:sp>
        <p:nvSpPr>
          <p:cNvPr id="289" name="Text Box 216"/>
          <p:cNvSpPr txBox="1">
            <a:spLocks noChangeArrowheads="1"/>
          </p:cNvSpPr>
          <p:nvPr/>
        </p:nvSpPr>
        <p:spPr bwMode="auto">
          <a:xfrm>
            <a:off x="1625600" y="5638801"/>
            <a:ext cx="132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290" name="Text Box 217"/>
          <p:cNvSpPr txBox="1">
            <a:spLocks noChangeArrowheads="1"/>
          </p:cNvSpPr>
          <p:nvPr/>
        </p:nvSpPr>
        <p:spPr bwMode="auto">
          <a:xfrm>
            <a:off x="1930401" y="56340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291" name="Text Box 218"/>
          <p:cNvSpPr txBox="1">
            <a:spLocks noChangeArrowheads="1"/>
          </p:cNvSpPr>
          <p:nvPr/>
        </p:nvSpPr>
        <p:spPr bwMode="auto">
          <a:xfrm>
            <a:off x="2438401" y="5634038"/>
            <a:ext cx="3497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</p:txBody>
      </p:sp>
      <p:sp>
        <p:nvSpPr>
          <p:cNvPr id="292" name="Text Box 219"/>
          <p:cNvSpPr txBox="1">
            <a:spLocks noChangeArrowheads="1"/>
          </p:cNvSpPr>
          <p:nvPr/>
        </p:nvSpPr>
        <p:spPr bwMode="auto">
          <a:xfrm>
            <a:off x="1625600" y="593883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293" name="Text Box 220"/>
          <p:cNvSpPr txBox="1">
            <a:spLocks noChangeArrowheads="1"/>
          </p:cNvSpPr>
          <p:nvPr/>
        </p:nvSpPr>
        <p:spPr bwMode="auto">
          <a:xfrm>
            <a:off x="1930400" y="593883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294" name="Text Box 221"/>
          <p:cNvSpPr txBox="1">
            <a:spLocks noChangeArrowheads="1"/>
          </p:cNvSpPr>
          <p:nvPr/>
        </p:nvSpPr>
        <p:spPr bwMode="auto">
          <a:xfrm>
            <a:off x="2438400" y="593883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295" name="Text Box 222"/>
          <p:cNvSpPr txBox="1">
            <a:spLocks noChangeArrowheads="1"/>
          </p:cNvSpPr>
          <p:nvPr/>
        </p:nvSpPr>
        <p:spPr bwMode="auto">
          <a:xfrm>
            <a:off x="1818218" y="4740275"/>
            <a:ext cx="712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charset="0"/>
              </a:rPr>
              <a:t>cost to</a:t>
            </a:r>
          </a:p>
        </p:txBody>
      </p:sp>
      <p:sp>
        <p:nvSpPr>
          <p:cNvPr id="296" name="Text Box 223"/>
          <p:cNvSpPr txBox="1">
            <a:spLocks noChangeArrowheads="1"/>
          </p:cNvSpPr>
          <p:nvPr/>
        </p:nvSpPr>
        <p:spPr bwMode="auto">
          <a:xfrm>
            <a:off x="1625600" y="3467100"/>
            <a:ext cx="95410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2   0   1</a:t>
            </a:r>
          </a:p>
        </p:txBody>
      </p:sp>
      <p:sp>
        <p:nvSpPr>
          <p:cNvPr id="297" name="Text Box 224"/>
          <p:cNvSpPr txBox="1">
            <a:spLocks noChangeArrowheads="1"/>
          </p:cNvSpPr>
          <p:nvPr/>
        </p:nvSpPr>
        <p:spPr bwMode="auto">
          <a:xfrm>
            <a:off x="1625600" y="5257801"/>
            <a:ext cx="132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∞ ∞  ∞</a:t>
            </a:r>
          </a:p>
        </p:txBody>
      </p:sp>
      <p:sp>
        <p:nvSpPr>
          <p:cNvPr id="298" name="Text Box 225"/>
          <p:cNvSpPr txBox="1">
            <a:spLocks noChangeArrowheads="1"/>
          </p:cNvSpPr>
          <p:nvPr/>
        </p:nvSpPr>
        <p:spPr bwMode="auto">
          <a:xfrm>
            <a:off x="4347634" y="2006601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2   0   1</a:t>
            </a:r>
          </a:p>
        </p:txBody>
      </p:sp>
      <p:sp>
        <p:nvSpPr>
          <p:cNvPr id="299" name="Text Box 226"/>
          <p:cNvSpPr txBox="1">
            <a:spLocks noChangeArrowheads="1"/>
          </p:cNvSpPr>
          <p:nvPr/>
        </p:nvSpPr>
        <p:spPr bwMode="auto">
          <a:xfrm>
            <a:off x="4347634" y="23225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7   1   0</a:t>
            </a:r>
          </a:p>
        </p:txBody>
      </p:sp>
      <p:sp>
        <p:nvSpPr>
          <p:cNvPr id="300" name="Line 227"/>
          <p:cNvSpPr>
            <a:spLocks noChangeShapeType="1"/>
          </p:cNvSpPr>
          <p:nvPr/>
        </p:nvSpPr>
        <p:spPr bwMode="auto">
          <a:xfrm>
            <a:off x="2946400" y="1981200"/>
            <a:ext cx="91440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301" name="Line 228"/>
          <p:cNvSpPr>
            <a:spLocks noChangeShapeType="1"/>
          </p:cNvSpPr>
          <p:nvPr/>
        </p:nvSpPr>
        <p:spPr bwMode="auto">
          <a:xfrm>
            <a:off x="2844800" y="2057400"/>
            <a:ext cx="914400" cy="3124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302" name="Line 229"/>
          <p:cNvSpPr>
            <a:spLocks noChangeShapeType="1"/>
          </p:cNvSpPr>
          <p:nvPr/>
        </p:nvSpPr>
        <p:spPr bwMode="auto">
          <a:xfrm flipV="1">
            <a:off x="2844800" y="2514600"/>
            <a:ext cx="1016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303" name="Line 230"/>
          <p:cNvSpPr>
            <a:spLocks noChangeShapeType="1"/>
          </p:cNvSpPr>
          <p:nvPr/>
        </p:nvSpPr>
        <p:spPr bwMode="auto">
          <a:xfrm>
            <a:off x="2844800" y="4114800"/>
            <a:ext cx="81280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304" name="Line 231"/>
          <p:cNvSpPr>
            <a:spLocks noChangeShapeType="1"/>
          </p:cNvSpPr>
          <p:nvPr/>
        </p:nvSpPr>
        <p:spPr bwMode="auto">
          <a:xfrm flipV="1">
            <a:off x="2844800" y="2590800"/>
            <a:ext cx="1117600" cy="342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305" name="Line 232"/>
          <p:cNvSpPr>
            <a:spLocks noChangeShapeType="1"/>
          </p:cNvSpPr>
          <p:nvPr/>
        </p:nvSpPr>
        <p:spPr bwMode="auto">
          <a:xfrm flipV="1">
            <a:off x="2946400" y="4343400"/>
            <a:ext cx="1016000" cy="175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306" name="Line 233"/>
          <p:cNvSpPr>
            <a:spLocks noChangeShapeType="1"/>
          </p:cNvSpPr>
          <p:nvPr/>
        </p:nvSpPr>
        <p:spPr bwMode="auto">
          <a:xfrm>
            <a:off x="812800" y="6345238"/>
            <a:ext cx="72136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  <p:sp>
        <p:nvSpPr>
          <p:cNvPr id="307" name="Text Box 234"/>
          <p:cNvSpPr txBox="1">
            <a:spLocks noChangeArrowheads="1"/>
          </p:cNvSpPr>
          <p:nvPr/>
        </p:nvSpPr>
        <p:spPr bwMode="auto">
          <a:xfrm>
            <a:off x="8092017" y="6137276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grpSp>
        <p:nvGrpSpPr>
          <p:cNvPr id="308" name="Group 235"/>
          <p:cNvGrpSpPr>
            <a:grpSpLocks/>
          </p:cNvGrpSpPr>
          <p:nvPr/>
        </p:nvGrpSpPr>
        <p:grpSpPr bwMode="auto">
          <a:xfrm>
            <a:off x="8839202" y="2013744"/>
            <a:ext cx="2912533" cy="1212850"/>
            <a:chOff x="2352" y="0"/>
            <a:chExt cx="1376" cy="764"/>
          </a:xfrm>
        </p:grpSpPr>
        <p:sp>
          <p:nvSpPr>
            <p:cNvPr id="309" name="Freeform 23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-128"/>
              </a:endParaRPr>
            </a:p>
          </p:txBody>
        </p:sp>
        <p:grpSp>
          <p:nvGrpSpPr>
            <p:cNvPr id="310" name="Group 237"/>
            <p:cNvGrpSpPr>
              <a:grpSpLocks/>
            </p:cNvGrpSpPr>
            <p:nvPr/>
          </p:nvGrpSpPr>
          <p:grpSpPr bwMode="auto">
            <a:xfrm>
              <a:off x="2448" y="70"/>
              <a:ext cx="1161" cy="678"/>
              <a:chOff x="-17" y="1282"/>
              <a:chExt cx="1161" cy="678"/>
            </a:xfrm>
          </p:grpSpPr>
          <p:sp>
            <p:nvSpPr>
              <p:cNvPr id="311" name="Freeform 23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12" name="Oval 23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13" name="Line 24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14" name="Line 24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15" name="Rectangle 24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16" name="Oval 24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17" name="Freeform 24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18" name="Freeform 24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319" name="Group 246"/>
              <p:cNvGrpSpPr>
                <a:grpSpLocks/>
              </p:cNvGrpSpPr>
              <p:nvPr/>
            </p:nvGrpSpPr>
            <p:grpSpPr bwMode="auto">
              <a:xfrm>
                <a:off x="57" y="1594"/>
                <a:ext cx="149" cy="252"/>
                <a:chOff x="2982" y="2425"/>
                <a:chExt cx="150" cy="252"/>
              </a:xfrm>
            </p:grpSpPr>
            <p:sp>
              <p:nvSpPr>
                <p:cNvPr id="341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42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83" y="2425"/>
                  <a:ext cx="149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</a:rPr>
                    <a:t>x</a:t>
                  </a: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</p:grpSp>
          <p:grpSp>
            <p:nvGrpSpPr>
              <p:cNvPr id="320" name="Group 249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91"/>
                <a:chOff x="1740" y="2272"/>
                <a:chExt cx="316" cy="291"/>
              </a:xfrm>
            </p:grpSpPr>
            <p:sp>
              <p:nvSpPr>
                <p:cNvPr id="333" name="Oval 25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34" name="Line 25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35" name="Line 25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36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37" name="Oval 25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grpSp>
              <p:nvGrpSpPr>
                <p:cNvPr id="338" name="Group 255"/>
                <p:cNvGrpSpPr>
                  <a:grpSpLocks/>
                </p:cNvGrpSpPr>
                <p:nvPr/>
              </p:nvGrpSpPr>
              <p:grpSpPr bwMode="auto">
                <a:xfrm>
                  <a:off x="1816" y="2272"/>
                  <a:ext cx="160" cy="291"/>
                  <a:chOff x="2977" y="2395"/>
                  <a:chExt cx="161" cy="291"/>
                </a:xfrm>
              </p:grpSpPr>
              <p:sp>
                <p:nvSpPr>
                  <p:cNvPr id="339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</a:endParaRPr>
                  </a:p>
                </p:txBody>
              </p:sp>
              <p:sp>
                <p:nvSpPr>
                  <p:cNvPr id="340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7" y="2395"/>
                    <a:ext cx="161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-128"/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321" name="Text Box 258"/>
              <p:cNvSpPr txBox="1">
                <a:spLocks noChangeArrowheads="1"/>
              </p:cNvSpPr>
              <p:nvPr/>
            </p:nvSpPr>
            <p:spPr bwMode="auto">
              <a:xfrm>
                <a:off x="748" y="1397"/>
                <a:ext cx="1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1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22" name="Text Box 259"/>
              <p:cNvSpPr txBox="1">
                <a:spLocks noChangeArrowheads="1"/>
              </p:cNvSpPr>
              <p:nvPr/>
            </p:nvSpPr>
            <p:spPr bwMode="auto">
              <a:xfrm>
                <a:off x="220" y="1394"/>
                <a:ext cx="1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2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sp>
            <p:nvSpPr>
              <p:cNvPr id="323" name="Text Box 260"/>
              <p:cNvSpPr txBox="1">
                <a:spLocks noChangeArrowheads="1"/>
              </p:cNvSpPr>
              <p:nvPr/>
            </p:nvSpPr>
            <p:spPr bwMode="auto">
              <a:xfrm>
                <a:off x="505" y="1727"/>
                <a:ext cx="14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charset="2"/>
                  <a:buChar char="v"/>
                  <a:defRPr sz="28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charset="2"/>
                  <a:buChar char="§"/>
                  <a:defRPr sz="2400">
                    <a:solidFill>
                      <a:schemeClr val="tx1"/>
                    </a:solidFill>
                    <a:latin typeface="Gill Sans MT" charset="0"/>
                    <a:ea typeface="ＭＳ Ｐゴシック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rPr>
                  <a:t>7</a:t>
                </a: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-128"/>
                </a:endParaRPr>
              </a:p>
            </p:txBody>
          </p:sp>
          <p:grpSp>
            <p:nvGrpSpPr>
              <p:cNvPr id="324" name="Group 261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52"/>
                <a:chOff x="1740" y="2302"/>
                <a:chExt cx="316" cy="252"/>
              </a:xfrm>
            </p:grpSpPr>
            <p:sp>
              <p:nvSpPr>
                <p:cNvPr id="325" name="Oval 26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26" name="Line 26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27" name="Line 26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28" name="Rectangle 26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sp>
              <p:nvSpPr>
                <p:cNvPr id="329" name="Oval 26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charset="2"/>
                    <a:buChar char="v"/>
                    <a:defRPr sz="28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charset="2"/>
                    <a:buChar char="§"/>
                    <a:defRPr sz="2400">
                      <a:solidFill>
                        <a:schemeClr val="tx1"/>
                      </a:solidFill>
                      <a:latin typeface="Gill Sans MT" charset="0"/>
                      <a:ea typeface="ＭＳ Ｐゴシック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-128"/>
                  </a:endParaRPr>
                </a:p>
              </p:txBody>
            </p:sp>
            <p:grpSp>
              <p:nvGrpSpPr>
                <p:cNvPr id="330" name="Group 267"/>
                <p:cNvGrpSpPr>
                  <a:grpSpLocks/>
                </p:cNvGrpSpPr>
                <p:nvPr/>
              </p:nvGrpSpPr>
              <p:grpSpPr bwMode="auto">
                <a:xfrm>
                  <a:off x="1817" y="2302"/>
                  <a:ext cx="147" cy="252"/>
                  <a:chOff x="2982" y="2425"/>
                  <a:chExt cx="149" cy="252"/>
                </a:xfrm>
              </p:grpSpPr>
              <p:sp>
                <p:nvSpPr>
                  <p:cNvPr id="331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</a:endParaRPr>
                  </a:p>
                </p:txBody>
              </p:sp>
              <p:sp>
                <p:nvSpPr>
                  <p:cNvPr id="332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82" y="2425"/>
                    <a:ext cx="149" cy="25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charset="0"/>
                        <a:ea typeface="ＭＳ Ｐゴシック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-128"/>
                      </a:rPr>
                      <a:t>y</a:t>
                    </a: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-128"/>
                    </a:endParaRPr>
                  </a:p>
                </p:txBody>
              </p:sp>
            </p:grpSp>
          </p:grpSp>
        </p:grpSp>
      </p:grpSp>
      <p:sp>
        <p:nvSpPr>
          <p:cNvPr id="343" name="Text Box 270"/>
          <p:cNvSpPr txBox="1">
            <a:spLocks noChangeArrowheads="1"/>
          </p:cNvSpPr>
          <p:nvPr/>
        </p:nvSpPr>
        <p:spPr bwMode="auto">
          <a:xfrm>
            <a:off x="650575" y="1104900"/>
            <a:ext cx="928459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charset="0"/>
              </a:rPr>
              <a:t>node x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charset="0"/>
              </a:rPr>
              <a:t>table</a:t>
            </a:r>
          </a:p>
        </p:txBody>
      </p:sp>
      <p:sp>
        <p:nvSpPr>
          <p:cNvPr id="344" name="Oval 271"/>
          <p:cNvSpPr>
            <a:spLocks noChangeArrowheads="1"/>
          </p:cNvSpPr>
          <p:nvPr/>
        </p:nvSpPr>
        <p:spPr bwMode="auto">
          <a:xfrm>
            <a:off x="1625600" y="1676400"/>
            <a:ext cx="1422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5" name="Oval 272"/>
          <p:cNvSpPr>
            <a:spLocks noChangeArrowheads="1"/>
          </p:cNvSpPr>
          <p:nvPr/>
        </p:nvSpPr>
        <p:spPr bwMode="auto">
          <a:xfrm>
            <a:off x="1625600" y="3733800"/>
            <a:ext cx="1422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6" name="Oval 273"/>
          <p:cNvSpPr>
            <a:spLocks noChangeArrowheads="1"/>
          </p:cNvSpPr>
          <p:nvPr/>
        </p:nvSpPr>
        <p:spPr bwMode="auto">
          <a:xfrm>
            <a:off x="1625600" y="5943600"/>
            <a:ext cx="1422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7" name="Oval 274"/>
          <p:cNvSpPr>
            <a:spLocks noChangeArrowheads="1"/>
          </p:cNvSpPr>
          <p:nvPr/>
        </p:nvSpPr>
        <p:spPr bwMode="auto">
          <a:xfrm>
            <a:off x="4396317" y="1676400"/>
            <a:ext cx="1422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52" name="Text Box 279"/>
          <p:cNvSpPr txBox="1">
            <a:spLocks noChangeArrowheads="1"/>
          </p:cNvSpPr>
          <p:nvPr/>
        </p:nvSpPr>
        <p:spPr bwMode="auto">
          <a:xfrm>
            <a:off x="5230284" y="1674813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353" name="Text Box 280"/>
          <p:cNvSpPr txBox="1">
            <a:spLocks noChangeArrowheads="1"/>
          </p:cNvSpPr>
          <p:nvPr/>
        </p:nvSpPr>
        <p:spPr bwMode="auto">
          <a:xfrm>
            <a:off x="4773084" y="1679576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charset="0"/>
              </a:rPr>
              <a:t>2 </a:t>
            </a:r>
          </a:p>
        </p:txBody>
      </p:sp>
      <p:sp>
        <p:nvSpPr>
          <p:cNvPr id="354" name="Text Box 281"/>
          <p:cNvSpPr txBox="1">
            <a:spLocks noChangeArrowheads="1"/>
          </p:cNvSpPr>
          <p:nvPr/>
        </p:nvSpPr>
        <p:spPr bwMode="auto">
          <a:xfrm>
            <a:off x="688675" y="2851150"/>
            <a:ext cx="928459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charset="0"/>
              </a:rPr>
              <a:t>node y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charset="0"/>
              </a:rPr>
              <a:t>table</a:t>
            </a:r>
          </a:p>
        </p:txBody>
      </p:sp>
      <p:sp>
        <p:nvSpPr>
          <p:cNvPr id="355" name="Text Box 282"/>
          <p:cNvSpPr txBox="1">
            <a:spLocks noChangeArrowheads="1"/>
          </p:cNvSpPr>
          <p:nvPr/>
        </p:nvSpPr>
        <p:spPr bwMode="auto">
          <a:xfrm>
            <a:off x="709965" y="4699000"/>
            <a:ext cx="915635" cy="56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charset="0"/>
              </a:rPr>
              <a:t>node z</a:t>
            </a:r>
          </a:p>
          <a:p>
            <a:pPr algn="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Arial" charset="0"/>
              </a:rPr>
              <a:t>table</a:t>
            </a:r>
          </a:p>
        </p:txBody>
      </p:sp>
      <p:sp>
        <p:nvSpPr>
          <p:cNvPr id="356" name="Text Box 283"/>
          <p:cNvSpPr txBox="1">
            <a:spLocks noChangeArrowheads="1"/>
          </p:cNvSpPr>
          <p:nvPr/>
        </p:nvSpPr>
        <p:spPr bwMode="auto">
          <a:xfrm>
            <a:off x="4550834" y="1143000"/>
            <a:ext cx="71205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charset="0"/>
              </a:rPr>
              <a:t>cost to</a:t>
            </a:r>
          </a:p>
        </p:txBody>
      </p:sp>
      <p:sp>
        <p:nvSpPr>
          <p:cNvPr id="357" name="Text Box 284"/>
          <p:cNvSpPr txBox="1">
            <a:spLocks noChangeArrowheads="1"/>
          </p:cNvSpPr>
          <p:nvPr/>
        </p:nvSpPr>
        <p:spPr bwMode="auto">
          <a:xfrm rot="16200000">
            <a:off x="835949" y="2066230"/>
            <a:ext cx="5421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Char char="v"/>
              <a:defRPr sz="28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2"/>
              <a:buChar char="§"/>
              <a:defRPr sz="2400">
                <a:solidFill>
                  <a:schemeClr val="tx1"/>
                </a:solidFill>
                <a:latin typeface="Gill Sans MT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Arial" charset="0"/>
              </a:rPr>
              <a:t>from</a:t>
            </a:r>
          </a:p>
        </p:txBody>
      </p:sp>
    </p:spTree>
    <p:extLst>
      <p:ext uri="{BB962C8B-B14F-4D97-AF65-F5344CB8AC3E}">
        <p14:creationId xmlns:p14="http://schemas.microsoft.com/office/powerpoint/2010/main" val="9564375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Devangi.kotak@darshan.ac.in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Department of Computer Application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err="1"/>
              <a:t>Devangi</a:t>
            </a:r>
            <a:r>
              <a:rPr lang="en-US" dirty="0"/>
              <a:t> L. Kotak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549BA2-2678-C31B-B591-92E6E66952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/>
              <a:t>Computer Networks </a:t>
            </a:r>
            <a:r>
              <a:rPr lang="en-US" dirty="0"/>
              <a:t>(CN)</a:t>
            </a:r>
          </a:p>
          <a:p>
            <a:pPr>
              <a:spcAft>
                <a:spcPts val="600"/>
              </a:spcAft>
            </a:pPr>
            <a:r>
              <a:rPr lang="en-US" dirty="0"/>
              <a:t>DU #2305CS332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2BC776E-41A8-4659-A3F0-C48BFCBA0FE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855" r="385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2759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Service Model </a:t>
            </a:r>
            <a:r>
              <a:rPr lang="mr-IN"/>
              <a:t>–</a:t>
            </a:r>
            <a:r>
              <a:rPr lang="en-US"/>
              <a:t> Cont</a:t>
            </a:r>
            <a:r>
              <a:rPr lang="mr-IN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/>
              <a:t>Services provided by network layer </a:t>
            </a:r>
            <a:r>
              <a:rPr lang="en-IN" b="1" u="sng" dirty="0"/>
              <a:t>for a flow of datagrams(packets)</a:t>
            </a:r>
            <a:r>
              <a:rPr lang="en-IN" dirty="0"/>
              <a:t>.</a:t>
            </a:r>
          </a:p>
          <a:p>
            <a:pPr lvl="0"/>
            <a:r>
              <a:rPr lang="en-IN" b="1" dirty="0">
                <a:solidFill>
                  <a:srgbClr val="C00000"/>
                </a:solidFill>
              </a:rPr>
              <a:t>In-order packet delivery</a:t>
            </a:r>
            <a:endParaRPr lang="en-IN" dirty="0">
              <a:solidFill>
                <a:srgbClr val="C00000"/>
              </a:solidFill>
            </a:endParaRPr>
          </a:p>
          <a:p>
            <a:pPr lvl="1" algn="just"/>
            <a:r>
              <a:rPr lang="en-IN" dirty="0"/>
              <a:t>This service guarantees that packets arrive at the destination </a:t>
            </a:r>
            <a:r>
              <a:rPr lang="en-IN" dirty="0">
                <a:solidFill>
                  <a:srgbClr val="C00000"/>
                </a:solidFill>
              </a:rPr>
              <a:t>in the order </a:t>
            </a:r>
            <a:r>
              <a:rPr lang="en-IN" dirty="0"/>
              <a:t>that they were sent.</a:t>
            </a:r>
            <a:endParaRPr lang="en-GB" dirty="0"/>
          </a:p>
          <a:p>
            <a:pPr lvl="0"/>
            <a:r>
              <a:rPr lang="en-IN" b="1" dirty="0">
                <a:solidFill>
                  <a:srgbClr val="C00000"/>
                </a:solidFill>
              </a:rPr>
              <a:t>Guaranteed minimal bandwidth</a:t>
            </a:r>
            <a:r>
              <a:rPr lang="en-IN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US" b="1" dirty="0"/>
              <a:t>It's a promise of speed.</a:t>
            </a:r>
            <a:r>
              <a:rPr lang="en-US" dirty="0"/>
              <a:t> The network guarantees you a specific minimum data speed, like 1 Mbps.</a:t>
            </a:r>
          </a:p>
          <a:p>
            <a:pPr lvl="1"/>
            <a:r>
              <a:rPr lang="en-US" dirty="0"/>
              <a:t>If you send data </a:t>
            </a:r>
            <a:r>
              <a:rPr lang="en-US" b="1" dirty="0"/>
              <a:t>at or below</a:t>
            </a:r>
            <a:r>
              <a:rPr lang="en-US" dirty="0"/>
              <a:t> that promised speed (e.g., 1 Mbps or less), your packets will </a:t>
            </a:r>
            <a:r>
              <a:rPr lang="en-US" b="1" dirty="0"/>
              <a:t>not get lost or delayed</a:t>
            </a:r>
            <a:r>
              <a:rPr lang="en-US" dirty="0"/>
              <a:t> due to network traffic. They will all get through smoothly.</a:t>
            </a:r>
          </a:p>
          <a:p>
            <a:pPr lvl="0"/>
            <a:r>
              <a:rPr lang="en-IN" b="1" dirty="0">
                <a:solidFill>
                  <a:srgbClr val="C00000"/>
                </a:solidFill>
              </a:rPr>
              <a:t>Guaranteed maximum jitter</a:t>
            </a:r>
          </a:p>
          <a:p>
            <a:pPr lvl="1"/>
            <a:r>
              <a:rPr lang="en-IN" dirty="0"/>
              <a:t>This service guarantees that the </a:t>
            </a:r>
            <a:r>
              <a:rPr lang="en-IN" dirty="0">
                <a:solidFill>
                  <a:srgbClr val="C00000"/>
                </a:solidFill>
              </a:rPr>
              <a:t>amount of time</a:t>
            </a:r>
            <a:r>
              <a:rPr lang="en-IN" dirty="0"/>
              <a:t> between the transmission of two successive packets at the </a:t>
            </a:r>
            <a:r>
              <a:rPr lang="en-IN" dirty="0">
                <a:solidFill>
                  <a:srgbClr val="C00000"/>
                </a:solidFill>
              </a:rPr>
              <a:t>sender</a:t>
            </a:r>
            <a:r>
              <a:rPr lang="en-IN" dirty="0"/>
              <a:t> is </a:t>
            </a:r>
            <a:r>
              <a:rPr lang="en-IN" dirty="0">
                <a:solidFill>
                  <a:srgbClr val="C00000"/>
                </a:solidFill>
              </a:rPr>
              <a:t>equal</a:t>
            </a:r>
            <a:r>
              <a:rPr lang="en-IN" dirty="0"/>
              <a:t> to the </a:t>
            </a:r>
            <a:r>
              <a:rPr lang="en-IN" dirty="0">
                <a:solidFill>
                  <a:srgbClr val="C00000"/>
                </a:solidFill>
              </a:rPr>
              <a:t>amount of time </a:t>
            </a:r>
            <a:r>
              <a:rPr lang="en-IN" dirty="0"/>
              <a:t>between their receipt at the </a:t>
            </a:r>
            <a:r>
              <a:rPr lang="en-IN" dirty="0">
                <a:solidFill>
                  <a:srgbClr val="C00000"/>
                </a:solidFill>
              </a:rPr>
              <a:t>receiver</a:t>
            </a:r>
            <a:r>
              <a:rPr lang="en-IN" dirty="0"/>
              <a:t>.</a:t>
            </a:r>
          </a:p>
          <a:p>
            <a:pPr lvl="0"/>
            <a:r>
              <a:rPr lang="en-IN" b="1" dirty="0">
                <a:solidFill>
                  <a:srgbClr val="C00000"/>
                </a:solidFill>
              </a:rPr>
              <a:t>Security services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/>
              <a:t>Using a </a:t>
            </a:r>
            <a:r>
              <a:rPr lang="en-IN" dirty="0">
                <a:solidFill>
                  <a:srgbClr val="C00000"/>
                </a:solidFill>
              </a:rPr>
              <a:t>secret session key </a:t>
            </a:r>
            <a:r>
              <a:rPr lang="en-IN" dirty="0"/>
              <a:t>known only by a source and destination host.</a:t>
            </a:r>
          </a:p>
          <a:p>
            <a:pPr lvl="1"/>
            <a:r>
              <a:rPr lang="en-IN" dirty="0"/>
              <a:t>The network layer in the source host could </a:t>
            </a:r>
            <a:r>
              <a:rPr lang="en-IN" dirty="0">
                <a:solidFill>
                  <a:srgbClr val="C00000"/>
                </a:solidFill>
              </a:rPr>
              <a:t>encrypt the payloads </a:t>
            </a:r>
            <a:r>
              <a:rPr lang="en-IN" dirty="0"/>
              <a:t>of all datagrams being sent to the destination host. </a:t>
            </a:r>
          </a:p>
          <a:p>
            <a:pPr lvl="1"/>
            <a:r>
              <a:rPr lang="en-IN" dirty="0"/>
              <a:t>The network layer in the destination host would then be responsible for </a:t>
            </a:r>
            <a:r>
              <a:rPr lang="en-IN" dirty="0">
                <a:solidFill>
                  <a:srgbClr val="C00000"/>
                </a:solidFill>
              </a:rPr>
              <a:t>decrypting the payloads</a:t>
            </a:r>
            <a:r>
              <a:rPr lang="en-IN" dirty="0"/>
              <a:t>. 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0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1A92-2713-40B1-AF36-BF513A572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26"/>
            <a:ext cx="12192000" cy="711200"/>
          </a:xfrm>
        </p:spPr>
        <p:txBody>
          <a:bodyPr>
            <a:normAutofit/>
          </a:bodyPr>
          <a:lstStyle/>
          <a:p>
            <a:r>
              <a:rPr lang="en-US" dirty="0"/>
              <a:t>Types of services by 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F52D-0666-4CB5-9AB8-B23EEF355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services provided by Network layer are: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Virtual-Circuit (VC) networks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Datagram networks</a:t>
            </a:r>
            <a:endParaRPr lang="en-US" dirty="0"/>
          </a:p>
          <a:p>
            <a:r>
              <a:rPr lang="en-US" dirty="0"/>
              <a:t>Like TCP and UDP in transport layer, Network layer provide either a </a:t>
            </a:r>
            <a:r>
              <a:rPr lang="en-US" dirty="0">
                <a:solidFill>
                  <a:srgbClr val="C00000"/>
                </a:solidFill>
              </a:rPr>
              <a:t>host-to-host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connectionless services </a:t>
            </a:r>
            <a:r>
              <a:rPr lang="en-US" dirty="0"/>
              <a:t>or a </a:t>
            </a:r>
            <a:r>
              <a:rPr lang="en-US" dirty="0">
                <a:solidFill>
                  <a:srgbClr val="C00000"/>
                </a:solidFill>
              </a:rPr>
              <a:t>host-to-host connection service</a:t>
            </a:r>
            <a:r>
              <a:rPr lang="en-US" dirty="0"/>
              <a:t>, but not both.</a:t>
            </a:r>
          </a:p>
          <a:p>
            <a:r>
              <a:rPr lang="en-US" dirty="0"/>
              <a:t>Computer network that provide only a </a:t>
            </a:r>
            <a:r>
              <a:rPr lang="en-US" b="1" dirty="0">
                <a:solidFill>
                  <a:srgbClr val="C00000"/>
                </a:solidFill>
              </a:rPr>
              <a:t>connection services </a:t>
            </a:r>
            <a:r>
              <a:rPr lang="en-US" dirty="0"/>
              <a:t>at the network layer are called </a:t>
            </a:r>
            <a:r>
              <a:rPr lang="en-US" b="1" dirty="0">
                <a:solidFill>
                  <a:srgbClr val="C00000"/>
                </a:solidFill>
              </a:rPr>
              <a:t>Virtual-Circuit (VC) network</a:t>
            </a:r>
          </a:p>
          <a:p>
            <a:r>
              <a:rPr lang="en-US" dirty="0"/>
              <a:t>Computer network that provide only a </a:t>
            </a:r>
            <a:r>
              <a:rPr lang="en-US" b="1" dirty="0">
                <a:solidFill>
                  <a:srgbClr val="C00000"/>
                </a:solidFill>
              </a:rPr>
              <a:t>connectionless services </a:t>
            </a:r>
            <a:r>
              <a:rPr lang="en-US" dirty="0"/>
              <a:t>at the network layer are called </a:t>
            </a:r>
            <a:r>
              <a:rPr lang="en-US" b="1" dirty="0">
                <a:solidFill>
                  <a:srgbClr val="C00000"/>
                </a:solidFill>
              </a:rPr>
              <a:t>datagram networks.</a:t>
            </a:r>
          </a:p>
        </p:txBody>
      </p:sp>
    </p:spTree>
    <p:extLst>
      <p:ext uri="{BB962C8B-B14F-4D97-AF65-F5344CB8AC3E}">
        <p14:creationId xmlns:p14="http://schemas.microsoft.com/office/powerpoint/2010/main" val="214193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deo Lecture 16x9 Light Templat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deo Lecture 16x9 Light Template" id="{9B038876-6117-C44D-A8E1-0C9F5A6D484A}" vid="{1BA50858-3F7D-8A4C-807F-EF4253F7FE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 Lecture 16x9 Light Template</Template>
  <TotalTime>8284</TotalTime>
  <Words>6322</Words>
  <Application>Microsoft Office PowerPoint</Application>
  <PresentationFormat>Widescreen</PresentationFormat>
  <Paragraphs>1505</Paragraphs>
  <Slides>74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94" baseType="lpstr">
      <vt:lpstr>ＭＳ Ｐゴシック</vt:lpstr>
      <vt:lpstr>Arial</vt:lpstr>
      <vt:lpstr>Calibri</vt:lpstr>
      <vt:lpstr>Comic Sans MS</vt:lpstr>
      <vt:lpstr>Gill Sans MT</vt:lpstr>
      <vt:lpstr>Noto Sans Symbols</vt:lpstr>
      <vt:lpstr>Open Sans</vt:lpstr>
      <vt:lpstr>Open Sans SemiBold</vt:lpstr>
      <vt:lpstr>Open Sans SemiBold</vt:lpstr>
      <vt:lpstr>Roboto Condensed</vt:lpstr>
      <vt:lpstr>Roboto Condensed Light</vt:lpstr>
      <vt:lpstr>Segoe UI Black</vt:lpstr>
      <vt:lpstr>Shruti</vt:lpstr>
      <vt:lpstr>Tahoma</vt:lpstr>
      <vt:lpstr>Times New Roman</vt:lpstr>
      <vt:lpstr>Wingdings</vt:lpstr>
      <vt:lpstr>Wingdings 2</vt:lpstr>
      <vt:lpstr>Wingdings 3</vt:lpstr>
      <vt:lpstr>ZapfDingbatsITC</vt:lpstr>
      <vt:lpstr>VIdeo Lecture 16x9 Light Template</vt:lpstr>
      <vt:lpstr>Unit-4 : Network Layer</vt:lpstr>
      <vt:lpstr>PowerPoint Presentation</vt:lpstr>
      <vt:lpstr>Introduction of Network Layer</vt:lpstr>
      <vt:lpstr>Introduction: Network Layer</vt:lpstr>
      <vt:lpstr>Key Function of Network Layer</vt:lpstr>
      <vt:lpstr>Routing and Forwarding</vt:lpstr>
      <vt:lpstr>Network Service Model</vt:lpstr>
      <vt:lpstr>Network Service Model – Cont…</vt:lpstr>
      <vt:lpstr>Types of services by Network layer</vt:lpstr>
      <vt:lpstr>Virtual Circuit Switching</vt:lpstr>
      <vt:lpstr>VC Forwarding Table</vt:lpstr>
      <vt:lpstr>Virtual Circuit Setup</vt:lpstr>
      <vt:lpstr>Datagram Network </vt:lpstr>
      <vt:lpstr>Datagram Network vs. Virtual Circuit Network</vt:lpstr>
      <vt:lpstr>Router Architecture</vt:lpstr>
      <vt:lpstr>Router Architecture</vt:lpstr>
      <vt:lpstr>Input Port Functions</vt:lpstr>
      <vt:lpstr>Input Port Functions – Cont…</vt:lpstr>
      <vt:lpstr>Switching Fabrics</vt:lpstr>
      <vt:lpstr>Switching via Memory</vt:lpstr>
      <vt:lpstr>Switching via Memory – Cont…</vt:lpstr>
      <vt:lpstr>Switching via bus</vt:lpstr>
      <vt:lpstr>Switching via an interconnection network</vt:lpstr>
      <vt:lpstr>Output Port </vt:lpstr>
      <vt:lpstr>Routing Processor</vt:lpstr>
      <vt:lpstr>Internet Network Layer</vt:lpstr>
      <vt:lpstr>IPv4 Datagram format</vt:lpstr>
      <vt:lpstr>IP Address</vt:lpstr>
      <vt:lpstr>Classification of IP Addresses (Classful Addressing)</vt:lpstr>
      <vt:lpstr>Class A: (0.0.0.0 to 127.255.255.255) </vt:lpstr>
      <vt:lpstr>Class B: (128.0.0.0 to 191.255.255.255) </vt:lpstr>
      <vt:lpstr>Class C: (192.0.0.0 to 223.255.255.255) </vt:lpstr>
      <vt:lpstr>Class D: (224.0.0.0 to 239.255.255.255) </vt:lpstr>
      <vt:lpstr>Class E: (240.0.0.0 to 255.255.255.255) </vt:lpstr>
      <vt:lpstr>IP Addressing Summary</vt:lpstr>
      <vt:lpstr>IP Addressing - Example</vt:lpstr>
      <vt:lpstr>Subnet</vt:lpstr>
      <vt:lpstr>Type of addresses in IPv4 Network</vt:lpstr>
      <vt:lpstr>Type of addresses – Cont…</vt:lpstr>
      <vt:lpstr>Classless Inter-Domain Routing(CIDR)</vt:lpstr>
      <vt:lpstr>Subnetting</vt:lpstr>
      <vt:lpstr>How many subnets from given subnet mask?</vt:lpstr>
      <vt:lpstr>What are the valid subnets?</vt:lpstr>
      <vt:lpstr>What are the total hosts?</vt:lpstr>
      <vt:lpstr>Network Prefixes</vt:lpstr>
      <vt:lpstr>Network Prefixes- Example</vt:lpstr>
      <vt:lpstr>Summary -Valid Subnet Masks</vt:lpstr>
      <vt:lpstr>Example</vt:lpstr>
      <vt:lpstr>Example - Practice</vt:lpstr>
      <vt:lpstr>Example - Practice</vt:lpstr>
      <vt:lpstr>Example - Practice</vt:lpstr>
      <vt:lpstr>Example - Practice</vt:lpstr>
      <vt:lpstr>Example - Practice</vt:lpstr>
      <vt:lpstr>Dynamic Host Configuration Protocol - DHCP</vt:lpstr>
      <vt:lpstr>DHCP – Cont…</vt:lpstr>
      <vt:lpstr>DHCP Client Server Interaction</vt:lpstr>
      <vt:lpstr>Network Address Translation</vt:lpstr>
      <vt:lpstr>NAT – Cont…</vt:lpstr>
      <vt:lpstr>NAT Terminology</vt:lpstr>
      <vt:lpstr>NAT – Cont…</vt:lpstr>
      <vt:lpstr>IPv4 Datagram format</vt:lpstr>
      <vt:lpstr>IPv6 Datagram Format</vt:lpstr>
      <vt:lpstr>Difference between IPv4 &amp; IPv6</vt:lpstr>
      <vt:lpstr>Link State Routing Algorithm</vt:lpstr>
      <vt:lpstr>Dijkstra’s Algorithm</vt:lpstr>
      <vt:lpstr>Dijkstra’s Algorithm – Example:1</vt:lpstr>
      <vt:lpstr>Dijkstra’s Algorithm – Example:2</vt:lpstr>
      <vt:lpstr>Dijkstra’s Algorithm – Example:2</vt:lpstr>
      <vt:lpstr>Distance Vector Algorithm</vt:lpstr>
      <vt:lpstr>Distance Vector Algorithm – Cont…</vt:lpstr>
      <vt:lpstr>Distance Vector Algorithm – Cont…</vt:lpstr>
      <vt:lpstr>Distance Vector Algorithm - Example</vt:lpstr>
      <vt:lpstr>Distance Vector Algorithm -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Maulik Trivedi</dc:creator>
  <cp:lastModifiedBy>HP</cp:lastModifiedBy>
  <cp:revision>204</cp:revision>
  <dcterms:created xsi:type="dcterms:W3CDTF">2020-06-29T07:50:49Z</dcterms:created>
  <dcterms:modified xsi:type="dcterms:W3CDTF">2025-09-11T05:07:09Z</dcterms:modified>
</cp:coreProperties>
</file>