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8"/>
  </p:notesMasterIdLst>
  <p:sldIdLst>
    <p:sldId id="374" r:id="rId2"/>
    <p:sldId id="352" r:id="rId3"/>
    <p:sldId id="361" r:id="rId4"/>
    <p:sldId id="362" r:id="rId5"/>
    <p:sldId id="363" r:id="rId6"/>
    <p:sldId id="364" r:id="rId7"/>
    <p:sldId id="366" r:id="rId8"/>
    <p:sldId id="365" r:id="rId9"/>
    <p:sldId id="367" r:id="rId10"/>
    <p:sldId id="368" r:id="rId11"/>
    <p:sldId id="423" r:id="rId12"/>
    <p:sldId id="424" r:id="rId13"/>
    <p:sldId id="425" r:id="rId14"/>
    <p:sldId id="426" r:id="rId15"/>
    <p:sldId id="427" r:id="rId16"/>
    <p:sldId id="428" r:id="rId17"/>
    <p:sldId id="430" r:id="rId18"/>
    <p:sldId id="429" r:id="rId19"/>
    <p:sldId id="431" r:id="rId20"/>
    <p:sldId id="432" r:id="rId21"/>
    <p:sldId id="433" r:id="rId22"/>
    <p:sldId id="434" r:id="rId23"/>
    <p:sldId id="435" r:id="rId24"/>
    <p:sldId id="436" r:id="rId25"/>
    <p:sldId id="421" r:id="rId26"/>
    <p:sldId id="437" r:id="rId27"/>
  </p:sldIdLst>
  <p:sldSz cx="12192000" cy="6858000"/>
  <p:notesSz cx="6858000" cy="9144000"/>
  <p:embeddedFontLst>
    <p:embeddedFont>
      <p:font typeface="Roboto Condensed Light" panose="02000000000000000000" pitchFamily="2" charset="0"/>
      <p:regular r:id="rId29"/>
      <p:italic r:id="rId30"/>
    </p:embeddedFont>
    <p:embeddedFont>
      <p:font typeface="Wingdings 3" panose="05040102010807070707" pitchFamily="18" charset="2"/>
      <p:regular r:id="rId31"/>
    </p:embeddedFont>
    <p:embeddedFont>
      <p:font typeface="Segoe UI Black" panose="020B0A02040204020203" pitchFamily="34" charset="0"/>
      <p:bold r:id="rId32"/>
      <p:boldItalic r:id="rId33"/>
    </p:embeddedFont>
    <p:embeddedFont>
      <p:font typeface="Wingdings 2" panose="05020102010507070707" pitchFamily="18" charset="2"/>
      <p:regular r:id="rId34"/>
    </p:embeddedFont>
    <p:embeddedFont>
      <p:font typeface="Roboto Condensed" panose="02000000000000000000" pitchFamily="2" charset="0"/>
      <p:regular r:id="rId35"/>
      <p:bold r:id="rId36"/>
      <p:italic r:id="rId37"/>
      <p:boldItalic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hIqQFY2Czs8iv3ZoOFRp7g==" hashData="U+vn8mLc8PCkkshTme85u7p2b8HI8+oSJlyzpzHmyP0jz/aJfTEUZH2b5Jvf8pSDOGVSVnpJzGWOPtMwl/gGw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2827"/>
    <a:srgbClr val="D81A60"/>
    <a:srgbClr val="301B92"/>
    <a:srgbClr val="673BB7"/>
    <a:srgbClr val="607D8B"/>
    <a:srgbClr val="ED524F"/>
    <a:srgbClr val="B71B1C"/>
    <a:srgbClr val="F54337"/>
    <a:srgbClr val="890E4F"/>
    <a:srgbClr val="EA1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3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FBF56C4-A1BE-EE44-A786-4A827E0E8E1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721" y="318857"/>
            <a:ext cx="2976891" cy="9049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B827F4-CE70-CDC3-45B7-3768C164C10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>
                <a:latin typeface="Roboto Condensed" panose="02000000000000000000" pitchFamily="2" charset="0"/>
              </a:rPr>
              <a:t>2305CS303</a:t>
            </a:r>
            <a:r>
              <a:rPr lang="en-IN" dirty="0"/>
              <a:t>  (PDS) Unit- 3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187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1FBD5D-AB37-4F4E-A127-DAB7A6E35DEA}"/>
              </a:ext>
            </a:extLst>
          </p:cNvPr>
          <p:cNvGrpSpPr/>
          <p:nvPr userDrawn="1"/>
        </p:nvGrpSpPr>
        <p:grpSpPr>
          <a:xfrm>
            <a:off x="10313386" y="5940670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51F16C-249B-E345-B841-8128601D1D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E1CEFF-5022-B343-970D-93BF7837B193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Maniar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IN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IN" dirty="0">
                <a:latin typeface="Roboto Condensed" panose="02000000000000000000" pitchFamily="2" charset="0"/>
              </a:rPr>
              <a:t>2305CS303</a:t>
            </a:r>
            <a:r>
              <a:rPr lang="en-IN" dirty="0"/>
              <a:t>  (PDS) Unit- 3</a:t>
            </a:r>
            <a:endParaRPr lang="en-US" dirty="0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2294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DB9F46E-D7FB-EC33-0C83-C7FCBAA885EE}"/>
              </a:ext>
            </a:extLst>
          </p:cNvPr>
          <p:cNvGrpSpPr/>
          <p:nvPr userDrawn="1"/>
        </p:nvGrpSpPr>
        <p:grpSpPr>
          <a:xfrm>
            <a:off x="131180" y="5994555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71ED04-23D0-F219-5863-546EB82210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C187A01-E44B-67E4-25DB-66BF5E74E57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525FD31-DBEE-9A49-8D30-8AA370CD1AC6}"/>
              </a:ext>
            </a:extLst>
          </p:cNvPr>
          <p:cNvGrpSpPr/>
          <p:nvPr userDrawn="1"/>
        </p:nvGrpSpPr>
        <p:grpSpPr>
          <a:xfrm>
            <a:off x="10313386" y="6223181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E2024B0-256A-DE40-97A3-3554EEB4DE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7E3F7EC-9A5A-AA4D-ADD8-31449DFF979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#3150713 (PDS)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01 – Overview of Python and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shruti.maniar@darshan.ac.in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(O) 9727747317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R. Maniar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/>
              <a:t>Python For Data Science(</a:t>
            </a:r>
            <a:r>
              <a:rPr lang="en-IN">
                <a:latin typeface="Roboto Condensed" panose="02000000000000000000" pitchFamily="2" charset="0"/>
              </a:rPr>
              <a:t>2305CS303</a:t>
            </a:r>
            <a:r>
              <a:rPr lang="en-IN"/>
              <a:t>)</a:t>
            </a: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36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IN" sz="4800" dirty="0">
                <a:effectLst/>
              </a:rPr>
              <a:t>NumPy and Beautiful Soup</a:t>
            </a:r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161DE45-276D-7849-BC99-BAB0D00EC1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162094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Visualizing the difference between rand &amp; </a:t>
            </a:r>
            <a:r>
              <a:rPr lang="en-IN" dirty="0" err="1"/>
              <a:t>randn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3787"/>
            <a:ext cx="11929641" cy="4321872"/>
          </a:xfrm>
        </p:spPr>
        <p:txBody>
          <a:bodyPr/>
          <a:lstStyle/>
          <a:p>
            <a:r>
              <a:rPr lang="en-IN" dirty="0"/>
              <a:t>We are going to use </a:t>
            </a:r>
            <a:r>
              <a:rPr lang="en-IN" dirty="0" err="1"/>
              <a:t>matplotlib</a:t>
            </a:r>
            <a:r>
              <a:rPr lang="en-IN" dirty="0"/>
              <a:t> library to visualize the difference.</a:t>
            </a:r>
          </a:p>
          <a:p>
            <a:pPr lvl="1"/>
            <a:r>
              <a:rPr lang="en-IN" dirty="0"/>
              <a:t>You need not to worry if you are not getting the syntax of </a:t>
            </a:r>
            <a:r>
              <a:rPr lang="en-IN" dirty="0" err="1"/>
              <a:t>matplotlib</a:t>
            </a:r>
            <a:r>
              <a:rPr lang="en-IN" dirty="0"/>
              <a:t>, we are going to learn it in detail in Unit-4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b="1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from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nsolas" pitchFamily="49" charset="0"/>
              </a:rPr>
              <a:t>matplotlib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pyplot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%</a:t>
            </a:r>
            <a:r>
              <a:rPr lang="en-US" b="1" dirty="0" err="1">
                <a:solidFill>
                  <a:srgbClr val="008000"/>
                </a:solidFill>
                <a:latin typeface="Consolas" pitchFamily="49" charset="0"/>
              </a:rPr>
              <a:t>matplotlib</a:t>
            </a:r>
            <a:r>
              <a:rPr lang="en-US" dirty="0">
                <a:latin typeface="Consolas" pitchFamily="49" charset="0"/>
              </a:rPr>
              <a:t> inline </a:t>
            </a:r>
          </a:p>
          <a:p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100000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uniform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latin typeface="Consolas" pitchFamily="49" charset="0"/>
              </a:rPr>
              <a:t>normal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randn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samplesize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hist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uniform,bins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title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'rand: uniform'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show</a:t>
            </a:r>
            <a:r>
              <a:rPr lang="en-US" dirty="0">
                <a:latin typeface="Consolas" pitchFamily="49" charset="0"/>
              </a:rPr>
              <a:t>()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hist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normal,bins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=100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title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randn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: normal'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 err="1">
                <a:latin typeface="Consolas" pitchFamily="49" charset="0"/>
              </a:rPr>
              <a:t>plt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show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matplotdemo.py</a:t>
            </a:r>
          </a:p>
        </p:txBody>
      </p:sp>
      <p:sp>
        <p:nvSpPr>
          <p:cNvPr id="1026" name="AutoShape 2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4" name="AutoShape 10" descr="data:image/png;base64,iVBORw0KGgoAAAANSUhEUgAAAX0AAAEICAYAAACzliQjAAAABHNCSVQICAgIfAhkiAAAAAlwSFlzAAALEgAACxIB0t1+/AAAADh0RVh0U29mdHdhcmUAbWF0cGxvdGxpYiB2ZXJzaW9uMy4xLjMsIGh0dHA6Ly9tYXRwbG90bGliLm9yZy+AADFEAAATfUlEQVR4nO3df7CcV33f8fcHFEPAwTKWcI1sI1OUFsdtg0fBTtMGEjEpNimiMzYxIUH2aKppCjTFmRbRpDU/2ozJLydMGFIRucgJOAaXqZWEhLr+EYdM7EYG4mC7xMLYlmKDlFp2gx0ncfj2jz2CtXyvtffuvXt3dd6vGc19nvOcZ885u89+9tnz7K5SVUiS+vCsle6AJGlyDH1J6oihL0kdMfQlqSOGviR1xNCXpI4Y+upSkncn+fUJtfW1JC9ty9+a5DeTPJrkE5NoXxq2aqU7IB3rqur4odULgJOBk6rqyRXqkjrmmb6mXpJj6eTkJcCfLibwj7H7QSvE0NdUSnJfkncmuQN4LMmqJNuTfCnJXyS5K8m/GKp/cZLPJPm5JIeSfDnJeUPbz0jye23f64E1C+jLxUk+c0RZJXlZW/5Ikg8m+e12+7cl+btH1k3yHuA/AT/Upny2JnlWkp9Kcn+SA0muSnJC229923drkgeAG4fKLkmyr431XyX5riR3JHkkyS8v8m5XBwx9TbM3Aa8DVrcz4y8B/xQ4AXgP8OtJThmqfw7wRQaB/jPAziRp2z4G3N62vQ/YMtxQC8wfHrOv7wFOBPYC/+XIClV1GfDTwDVVdXxV7QQubv++D3gpcDxwZGi/Cng58M+Gys4BNgA/BPwi8JPAa4DvAN6Y5FVjjEXHMENf0+wDVbWvqv4SoKo+UVUPVtXXq+oa4B7glUP176+qD1fV3wK7gFOAk5OcDnwX8B+r6q+q6hbgN4cbqqp/WFUfG6Ovn6yq/91enD4KfOeI+70Z+IWqureqvga8C7joiKmcd1fVY4fvh+Z9VfVEVf1P4DHg6qo6UFV/Bvw+8IoxxqJjmKGvabZveCXJW5J8vk1hPAKcxVOnab5yeKGqHm+LxwMvBg5V1WNDde9f4r5+ZWj58dbuKF58RF/uZ/ABi5OHyp5yPzRfHVr+yznWR21fnTH0Nc2+8ROwSV4CfBh4G4NPvqwGvgBknn2HPQScmOT5Q2WnL6AfjwHPG+rL31nAvkfzIIOLu4edDjzJU0Pcn8LVkjH0NSuezyD8DgIkuYTBmf5RVdX9wB7gPUmOS/JPgH++gLb/GPiOJN+Z5LnAuxfS8aO4GnhHu9B8PN+c8/fjnFoWhr5mQlXdBfw88IcMzoL/AfAHC7iJH2Zw8fNh4DLgquGNSe5M8uZ52v5T4L3A/2JwHeEzc9VbpCuBXwNuAb4MPAG8fQlvX3qK+J+oSFI/PNOXpI4Y+pLUEUNfkjpi6EtSR6b6B5zWrFlT69evX+luSNJMuf322/+8qtbOtW2qQ3/9+vXs2bNnpbshSTMlybzfOHd6R5I6YuhLUkcMfUnqiKEvSR0x9CWpI4a+JHXE0Jekjhj6ktQRQ1+SOjLV38iVps367b/9jeX7Ln/dCvZEWhzP9CWpI4a+JHXE6Z3OOV0h9cUzfUnqiKEvSR0x9CWpI87pSxrZNFwDmoY+zDJDf4l4IOowjwVNM0NfagzrpTFt9+O09WelGfqaWtPyZB3uxyTbMqC0HAx9HZVBNNsW8/hN8jEfp635XpA9Tudn6B+jjnwyLNWTYJpfAKa5b5M2yXcn02ipxr9cz6OVdNTQT3Il8IPAgao6q5W9ELgGWA/cB7yxqg4lCfBLwPnA48DFVfXZts8W4Kfazf7nqtq1tEM5ts0XaNMSdNPSj2kzK2eivb9I9GSUM/2PAL8MXDVUth24oaouT7K9rb8TOA/Y0P6dA3wIOKe9SFwGbAQKuD3J7qo6tFQD0dJa7hBY7hcJX4S0EKMeL0t1XK3k8XnU0K+qW5KsP6J4M/DqtrwLuJlB6G8GrqqqAm5NsjrJKa3u9VX1MECS64HXAlePPYJj2HzBu5hAnuYQXGjflnIOeNrui/nMyjuGIy1HSGo8i53TP7mqHgKoqoeSvKiVrwP2DdXb38rmK3+aJNuAbQCnn376Irs3sFJBN0q7o0zXTNo0P7GmsW+TfLeykkY5+Zj2F5/lMKsvxEt9ITdzlNUzlD+9sGoHsANg48aNc9ZZLr0fxMvB+3S6rOTj4bEwHRYb+l9Ncko7yz8FONDK9wOnDdU7FXiwlb/6iPKbF9n2TFmpj75pui3HcbHQx9/jZfpMIi8WG/q7gS3A5e3vdUPlb0vyGwwu5D7aXhg+Dfx0khNbvR8A3rX4bkvHDsN3cny3MdpHNq9mcJa+Jsl+Bp/CuRz4eJKtwAPAha36pxh8XHMvg49sXgJQVQ8neR/wR63eew9f1J0FHihzW8oLzUvdh170Pv5pN42Pzyif3nnTPJs2zVG3gLfOcztXAlcuqHdaFit1IPbWrubnY7Jy/EbuAi3HV8YlTY9xn6fT/jzvJvQX+vEqpyikY1uvz7tuQl+zYVqeiNPSj1nh/TU7DP0xeKBLmjXdh77BLakn3Ye++rZcP8ErTatnrXQHJEmTY+hLUkec3pE0lZwyWx6e6UtSRwx9SeqI0zuStIImPY3lmb4kdcQzfUlTw4u3y88zfUnqiKEvSR0x9CWpI4a+JHXE0Jekjhj6ktQRQ1+SOmLoS1JHDH1J6oihL0kdMfQlqSOGviR1xNCXpI4Y+pLUEUNfkjoyVugneUeSO5N8IcnVSZ6b5IwktyW5J8k1SY5rdZ/T1ve27euXYgCSpNEtOvSTrAP+DbCxqs4Cng1cBLwfuKKqNgCHgK1tl63Aoap6GXBFqydJmqBxp3dWAd+aZBXwPOAh4PuBa9v2XcAb2vLmtk7bvilJxmxfkrQAiw79qvoz4OeABxiE/aPA7cAjVfVkq7YfWNeW1wH72r5PtvonLbZ9SdLCjTO9cyKDs/czgBcDzwfOm6NqHd7lGbYN3+62JHuS7Dl48OBiuydJmsM40zuvAb5cVQer6m+ATwL/GFjdpnsATgUebMv7gdMA2vYTgIePvNGq2lFVG6tq49q1a8foniTpSOOE/gPAuUme1+bmNwF3ATcBF7Q6W4Dr2vLutk7bfmNVPe1MX5K0fMaZ07+NwQXZzwJ/0m5rB/BO4NIkexnM2e9su+wETmrllwLbx+i3JGkRVh29yvyq6jLgsiOK7wVeOUfdJ4ALx2lPkjQev5ErSR0x9CWpI4a+JHXE0Jekjhj6ktQRQ1+SOmLoS1JHDH1J6oihL0kdMfQlqSOGviR1xNCXpI4Y+pLUEUNfkjpi6EtSRwx9SeqIoS9JHTH0Jakjhr4kdcTQl6SOGPqS1BFDX5I6YuhLUkcMfUnqiKEvSR0x9CWpI4a+JHXE0Jekjhj6ktSRsUI/yeok1yb5P0nuTvLdSV6Y5Pok97S/J7a6SfKBJHuT3JHk7KUZgiRpVOOe6f8S8LtV9feBfwTcDWwHbqiqDcANbR3gPGBD+7cN+NCYbUuSFmjRoZ/kBcD3AjsBquqvq+oRYDOwq1XbBbyhLW8GrqqBW4HVSU5ZdM8lSQs2zpn+S4GDwH9L8rkkv5rk+cDJVfUQQPv7olZ/HbBvaP/9rUySNCHjhP4q4GzgQ1X1CuAxvjmVM5fMUVZPq5RsS7InyZ6DBw+O0T1J0pHGCf39wP6quq2tX8vgReCrh6dt2t8DQ/VPG9r/VODBI2+0qnZU1caq2rh27doxuidJOtKiQ7+qvgLsS/L3WtEm4C5gN7CllW0BrmvLu4G3tE/xnAs8engaSJI0GavG3P/twEeTHAfcC1zC4IXk40m2Ag8AF7a6nwLOB/YCj7e6kqQJGiv0q+rzwMY5Nm2ao24Bbx2nPUnSePxGriR1xNCXpI4Y+pLUEUNfkjpi6EtSRwx9SeqIoS9JHTH0Jakjhr4kdcTQl6SOGPqS1BFDX5I6YuhLUkcMfUnqiKEvSR0x9CWpI4a+JHXE0Jekjhj6ktQRQ1+SOmLoS1JHDH1J6oihL0kdMfQlqSOGviR1xNCXpI4Y+pLUEUNfkjpi6EtSRwx9SerI2KGf5NlJPpfkt9r6GUluS3JPkmuSHNfKn9PW97bt68dtW5K0MEtxpv/jwN1D6+8HrqiqDcAhYGsr3wocqqqXAVe0epKkCRor9JOcCrwO+NW2HuD7gWtblV3AG9ry5rZO276p1ZckTci4Z/q/CPx74Ott/STgkap6sq3vB9a15XXAPoC2/dFW/ymSbEuyJ8megwcPjtk9SdKwRYd+kh8EDlTV7cPFc1StEbZ9s6BqR1VtrKqNa9euXWz3JElzWDXGvt8DvD7J+cBzgRcwOPNfnWRVO5s/FXiw1d8PnAbsT7IKOAF4eIz2JUkLtOgz/ap6V1WdWlXrgYuAG6vqzcBNwAWt2hbgura8u63Ttt9YVU8705ckLZ/l+Jz+O4FLk+xlMGe/s5XvBE5q5ZcC25ehbUnSMxhneucbqupm4Oa2fC/wyjnqPAFcuBTtSZIWx2/kSlJHDH1J6oihL0kdMfQlqSOGviR1xNCXpI4Y+pLUEUNfkjpi6EtSRwx9SeqIoS9JHTH0Jakjhr4kdcTQl6SOGPqS1BFDX5I6YuhLUkcMfUnqiKEvSR0x9CWpI4a+JHXE0Jekjhj6ktQRQ1+SOmLoS1JHDH1J6oihL0kdMfQlqSOGviR1ZNGhn+S0JDcluTvJnUl+vJW/MMn1Se5pf09s5UnygSR7k9yR5OylGoQkaTTjnOk/CfxEVb0cOBd4a5Izge3ADVW1AbihrQOcB2xo/7YBHxqjbUnSIiw69Kvqoar6bFv+C+BuYB2wGdjVqu0C3tCWNwNX1cCtwOokpyy655KkBVuSOf0k64FXALcBJ1fVQzB4YQBe1KqtA/YN7ba/lR15W9uS7Emy5+DBg0vRPUlSM3boJzke+O/Av62q//dMVecoq6cVVO2oqo1VtXHt2rXjdk+SNGSs0E/yLQwC/6NV9clW/NXD0zbt74FWvh84bWj3U4EHx2lfkrQw43x6J8BO4O6q+oWhTbuBLW15C3DdUPlb2qd4zgUePTwNJEmajFVj7Ps9wI8Cf5Lk863sPwCXAx9PshV4ALiwbfsUcD6wF3gcuGSMtiVJi7Do0K+qzzD3PD3ApjnqF/DWxbYnSRqf38iVpI4Y+pLUEUNfkjpi6EtSRwx9SeqIoS9JHTH0Jakjhr4kdcTQl6SOGPqS1BFDX5I6YuhLUkcMfUnqiKEvSR0x9CWpI4a+JHXE0Jekjhj6ktQRQ1+SOmLoS1JHDH1J6oihL0kdMfQlqSOGviR1xNCXpI4Y+pLUEUNfkjpi6EtSRwx9SerIxEM/yWuTfDHJ3iTbJ92+JPVsoqGf5NnAB4HzgDOBNyU5c5J9kKSeTfpM/5XA3qq6t6r+GvgNYPOE+yBJ3Vo14fbWAfuG1vcD5wxXSLIN2NZWv5bki2O0twb48zH2nzW9jRcccy+6G3PeP9aYXzLfhkmHfuYoq6esVO0AdixJY8meqtq4FLc1C3obLzjmXjjmpTPp6Z39wGlD66cCD064D5LUrUmH/h8BG5KckeQ44CJg94T7IEndmuj0TlU9meRtwKeBZwNXVtWdy9jkkkwTzZDexguOuReOeYmkqo5eS5J0TPAbuZLUEUNfkjoy86F/tJ91SPKcJNe07bclWT/5Xi6tEcZ8aZK7ktyR5IYk835md1aM+vMdSS5IUklm/uN9o4w5yRvbY31nko9Nuo9LbYRj+/QkNyX5XDu+z1+Jfi6VJFcmOZDkC/NsT5IPtPvjjiRnj91oVc3sPwYXg78EvBQ4Dvhj4Mwj6vxr4Ffa8kXANSvd7wmM+fuA57XlH+thzK3etwG3ALcCG1e63xN4nDcAnwNObOsvWul+T2DMO4Afa8tnAvetdL/HHPP3AmcDX5hn+/nA7zD4jtO5wG3jtjnrZ/qj/KzDZmBXW74W2JRkri+JzYqjjrmqbqqqx9vqrQy+DzHLRv35jvcBPwM8McnOLZNRxvwvgQ9W1SGAqjow4T4utVHGXMAL2vIJzPj3fKrqFuDhZ6iyGbiqBm4FVic5ZZw2Zz305/pZh3Xz1amqJ4FHgZMm0rvlMcqYh21lcKYwy4465iSvAE6rqt+aZMeW0SiP87cD357kD5LcmuS1E+vd8hhlzO8GfiTJfuBTwNsn07UVs9Dn+1FN+mcYltpRf9ZhxDqzZOTxJPkRYCPwqmXt0fJ7xjEneRZwBXDxpDo0AaM8zqsYTPG8msG7ud9PclZVPbLMfVsuo4z5TcBHqurnk3w38GttzF9f/u6tiCXPr1k/0x/lZx2+USfJKgZvCZ/p7dS0G+mnLJK8BvhJ4PVV9VcT6ttyOdqYvw04C7g5yX0M5j53z/jF3FGP7euq6m+q6svAFxm8CMyqUca8Ffg4QFX9IfBcBj/Gdqxa8p+umfXQH+VnHXYDW9ryBcCN1a6QzKijjrlNdfxXBoE/6/O8cJQxV9WjVbWmqtZX1XoG1zFeX1V7Vqa7S2KUY/t/MLhoT5I1DKZ77p1oL5fWKGN+ANgEkOTlDEL/4ER7OVm7gbe0T/GcCzxaVQ+Nc4MzPb1T8/ysQ5L3Anuqajewk8FbwL0MzvAvWrkej2/EMf8scDzwiXbN+oGqev2KdXpMI475mDLimD8N/ECSu4C/Bf5dVf3flev1eEYc808AH07yDgbTHBfP8klckqsZTM+tadcpLgO+BaCqfoXBdYvzgb3A48AlY7c5w/eXJGmBZn16R5K0AIa+JHXE0Jekjhj6ktQRQ1+SOmLoS1JHDH1J6sj/BwcBvIIHq12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5" name="Picture 11" descr="C:\Users\Omen\Desktop\Unifor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9528" y="1672341"/>
            <a:ext cx="3173786" cy="2198437"/>
          </a:xfrm>
          <a:prstGeom prst="rect">
            <a:avLst/>
          </a:prstGeom>
          <a:noFill/>
        </p:spPr>
      </p:pic>
      <p:pic>
        <p:nvPicPr>
          <p:cNvPr id="1036" name="Picture 12" descr="C:\Users\Omen\Desktop\Norma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9528" y="4067199"/>
            <a:ext cx="3173786" cy="21984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min</a:t>
            </a:r>
            <a:r>
              <a:rPr lang="en-IN" dirty="0"/>
              <a:t>() function will return the minimum value from the </a:t>
            </a:r>
            <a:r>
              <a:rPr lang="en-IN" dirty="0" err="1"/>
              <a:t>ndarray</a:t>
            </a:r>
            <a:r>
              <a:rPr lang="en-IN" dirty="0"/>
              <a:t>, there are two ways in which we can use min function, example of both ways are given below.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max</a:t>
            </a:r>
            <a:r>
              <a:rPr lang="en-IN" dirty="0"/>
              <a:t>() function will return the maximum value from the </a:t>
            </a:r>
            <a:r>
              <a:rPr lang="en-IN" dirty="0" err="1"/>
              <a:t>ndarray</a:t>
            </a:r>
            <a:r>
              <a:rPr lang="en-IN" dirty="0"/>
              <a:t>, there are two ways in which we can use min function, example of both ways are given below.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way1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min())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way2 = '</a:t>
            </a:r>
            <a:r>
              <a:rPr lang="en-US" dirty="0">
                <a:latin typeface="Consolas" pitchFamily="49" charset="0"/>
              </a:rPr>
              <a:t>,np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min(a))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Min way1 = 1</a:t>
            </a:r>
          </a:p>
          <a:p>
            <a:r>
              <a:rPr lang="en-US" dirty="0">
                <a:latin typeface="Consolas" pitchFamily="49" charset="0"/>
              </a:rPr>
              <a:t>Min way2 = 1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4537600"/>
            <a:ext cx="68441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way1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max())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way2 = '</a:t>
            </a:r>
            <a:r>
              <a:rPr lang="en-US" dirty="0">
                <a:latin typeface="Consolas" pitchFamily="49" charset="0"/>
              </a:rPr>
              <a:t>,np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max(a))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4537600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420841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numpymax.py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4539789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Max way1 = 11</a:t>
            </a:r>
          </a:p>
          <a:p>
            <a:r>
              <a:rPr lang="en-US" dirty="0">
                <a:latin typeface="Consolas" pitchFamily="49" charset="0"/>
              </a:rPr>
              <a:t>Max way2 = 11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422511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  <p:bldP spid="9" grpId="0" uiExpand="1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support many aggregation functions such as min, max, </a:t>
            </a:r>
            <a:r>
              <a:rPr lang="en-IN" dirty="0" err="1"/>
              <a:t>argmin</a:t>
            </a:r>
            <a:r>
              <a:rPr lang="en-IN" dirty="0"/>
              <a:t>, </a:t>
            </a:r>
            <a:r>
              <a:rPr lang="en-IN" dirty="0" err="1"/>
              <a:t>argmax</a:t>
            </a:r>
            <a:r>
              <a:rPr lang="en-IN" dirty="0"/>
              <a:t>, sum, mean, std, etc…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l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 </a:t>
            </a:r>
          </a:p>
          <a:p>
            <a:r>
              <a:rPr lang="en-US" dirty="0">
                <a:latin typeface="Consolas" pitchFamily="49" charset="0"/>
              </a:rPr>
              <a:t>a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(l)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'Min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min())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ArgMin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argmin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'Max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max())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ArgMax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argmax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'Mean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mean</a:t>
            </a:r>
            <a:r>
              <a:rPr lang="en-US" dirty="0">
                <a:latin typeface="Consolas" pitchFamily="49" charset="0"/>
              </a:rPr>
              <a:t>())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'Std = '</a:t>
            </a:r>
            <a:r>
              <a:rPr lang="en-US" dirty="0">
                <a:latin typeface="Consolas" pitchFamily="49" charset="0"/>
              </a:rPr>
              <a:t>,a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std())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numpymin.py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endParaRPr lang="da-DK" dirty="0">
              <a:latin typeface="Consolas" pitchFamily="49" charset="0"/>
            </a:endParaRPr>
          </a:p>
          <a:p>
            <a:endParaRPr lang="da-DK" dirty="0">
              <a:latin typeface="Consolas" pitchFamily="49" charset="0"/>
            </a:endParaRPr>
          </a:p>
          <a:p>
            <a:r>
              <a:rPr lang="da-DK" dirty="0">
                <a:latin typeface="Consolas" pitchFamily="49" charset="0"/>
              </a:rPr>
              <a:t>Min = 1 </a:t>
            </a:r>
          </a:p>
          <a:p>
            <a:r>
              <a:rPr lang="da-DK" dirty="0">
                <a:latin typeface="Consolas" pitchFamily="49" charset="0"/>
              </a:rPr>
              <a:t>ArgMin = 3 </a:t>
            </a:r>
          </a:p>
          <a:p>
            <a:r>
              <a:rPr lang="da-DK" dirty="0">
                <a:latin typeface="Consolas" pitchFamily="49" charset="0"/>
              </a:rPr>
              <a:t>Max = 11 </a:t>
            </a:r>
          </a:p>
          <a:p>
            <a:r>
              <a:rPr lang="da-DK" dirty="0">
                <a:latin typeface="Consolas" pitchFamily="49" charset="0"/>
              </a:rPr>
              <a:t>ArgMax = 8 </a:t>
            </a:r>
          </a:p>
          <a:p>
            <a:r>
              <a:rPr lang="da-DK" dirty="0">
                <a:latin typeface="Consolas" pitchFamily="49" charset="0"/>
              </a:rPr>
              <a:t>Sum = 122 </a:t>
            </a:r>
          </a:p>
          <a:p>
            <a:r>
              <a:rPr lang="da-DK" dirty="0">
                <a:latin typeface="Consolas" pitchFamily="49" charset="0"/>
              </a:rPr>
              <a:t>Mean = 5.304347826086956 </a:t>
            </a:r>
          </a:p>
          <a:p>
            <a:r>
              <a:rPr lang="da-DK" dirty="0">
                <a:latin typeface="Consolas" pitchFamily="49" charset="0"/>
              </a:rPr>
              <a:t>Std = 3.042235771223635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axis argument with aggregate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apply aggregate functions with multidimensional </a:t>
            </a:r>
            <a:r>
              <a:rPr lang="en-IN" dirty="0" err="1"/>
              <a:t>ndarray</a:t>
            </a:r>
            <a:r>
              <a:rPr lang="en-IN" dirty="0"/>
              <a:t>, it will apply aggregate function to all its dimensions (axis).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If we want to get sum of rows or cols we can use axis argument with the aggregate functions.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54057"/>
            <a:ext cx="68441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array2d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5405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2487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numpyaxis.py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1956246"/>
            <a:ext cx="398839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sum = 45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1641576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3768342"/>
            <a:ext cx="684410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array2d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8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9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(cols)=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sum(axis=0))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#Vertical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'sum (rows)= '</a:t>
            </a:r>
            <a:r>
              <a:rPr lang="en-US" dirty="0">
                <a:latin typeface="Consolas" pitchFamily="49" charset="0"/>
              </a:rPr>
              <a:t>,array2d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sum(axis=1))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#Horizontal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768342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439158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numpyaxis.py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3770531"/>
            <a:ext cx="3988391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sum (cols) = [12 15 18]</a:t>
            </a:r>
          </a:p>
          <a:p>
            <a:r>
              <a:rPr lang="en-US" dirty="0">
                <a:latin typeface="Consolas" pitchFamily="49" charset="0"/>
              </a:rPr>
              <a:t>sum (rows) = [6 15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3455861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 to understand Axis</a:t>
            </a:r>
          </a:p>
        </p:txBody>
      </p:sp>
      <p:pic>
        <p:nvPicPr>
          <p:cNvPr id="1026" name="Picture 2" descr="Rajasthan Art Emporium Wooden Log Flower Pot And Candle Holder For Your  Home decoration / Office Decoration / Dining Table Decoration / Center  Table Decoration Wooden Vase Price in India - Bu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73" y="2458807"/>
            <a:ext cx="2155364" cy="243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606" y="2458806"/>
            <a:ext cx="3429000" cy="2981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441" y="2458806"/>
            <a:ext cx="4112792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6942" y="1446414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Wooden Log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08724" y="1258477"/>
            <a:ext cx="1944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axis= 0</a:t>
            </a:r>
          </a:p>
          <a:p>
            <a:pPr algn="ctr"/>
            <a:r>
              <a:rPr lang="en-US" sz="2400" b="1" dirty="0"/>
              <a:t>Vertical</a:t>
            </a:r>
          </a:p>
          <a:p>
            <a:pPr algn="ctr"/>
            <a:r>
              <a:rPr lang="en-US" sz="2400" b="1" dirty="0"/>
              <a:t>Top to Bottom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829142" y="1258477"/>
            <a:ext cx="1891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axis= 1</a:t>
            </a:r>
          </a:p>
          <a:p>
            <a:pPr algn="ctr"/>
            <a:r>
              <a:rPr lang="en-US" sz="2400" b="1" dirty="0"/>
              <a:t>Horizontal</a:t>
            </a:r>
          </a:p>
          <a:p>
            <a:pPr algn="ctr"/>
            <a:r>
              <a:rPr lang="en-US" sz="2400" b="1" dirty="0"/>
              <a:t>Across to Log</a:t>
            </a:r>
          </a:p>
        </p:txBody>
      </p:sp>
    </p:spTree>
    <p:extLst>
      <p:ext uri="{BB962C8B-B14F-4D97-AF65-F5344CB8AC3E}">
        <p14:creationId xmlns:p14="http://schemas.microsoft.com/office/powerpoint/2010/main" val="61273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Single V/S Double bracket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two ways in which you can access element of multi-dimensional array, example of both the method is given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Both method is valid and provides exactly the same answer, but single bracket notation is recommended as in double bracket notation it will create a temporary sub array of third row and then fetch the second column from it.</a:t>
            </a:r>
          </a:p>
          <a:p>
            <a:r>
              <a:rPr lang="en-IN" dirty="0"/>
              <a:t>Single bracket notation will be easy to read and write while programming.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041618"/>
            <a:ext cx="7739228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'double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double bracket notation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'single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single bracket notation 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041618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712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numpybrackets.py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926423" y="2043807"/>
            <a:ext cx="3061859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double = h</a:t>
            </a:r>
          </a:p>
          <a:p>
            <a:r>
              <a:rPr lang="en-IN" dirty="0">
                <a:latin typeface="Consolas" pitchFamily="49" charset="0"/>
              </a:rPr>
              <a:t>single = h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926423" y="1729137"/>
            <a:ext cx="110036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</a:t>
            </a:r>
            <a:r>
              <a:rPr lang="en-IN" dirty="0" err="1"/>
              <a:t>ndarray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Slicing in python means taking elements from one given index to another given index.</a:t>
            </a:r>
          </a:p>
          <a:p>
            <a:r>
              <a:rPr lang="en-IN" dirty="0"/>
              <a:t>Similar to Python List, we can use same syntax </a:t>
            </a:r>
            <a:r>
              <a:rPr lang="en-IN" b="1" dirty="0">
                <a:latin typeface="Consolas" pitchFamily="49" charset="0"/>
              </a:rPr>
              <a:t>array[</a:t>
            </a:r>
            <a:r>
              <a:rPr lang="en-IN" b="1" dirty="0" err="1">
                <a:latin typeface="Consolas" pitchFamily="49" charset="0"/>
              </a:rPr>
              <a:t>start:end:step</a:t>
            </a:r>
            <a:r>
              <a:rPr lang="en-IN" b="1" dirty="0">
                <a:latin typeface="Consolas" pitchFamily="49" charset="0"/>
              </a:rPr>
              <a:t>] </a:t>
            </a:r>
            <a:r>
              <a:rPr lang="en-IN" dirty="0"/>
              <a:t>to slice </a:t>
            </a:r>
            <a:r>
              <a:rPr lang="en-IN" dirty="0" err="1"/>
              <a:t>ndarray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Default start is 0</a:t>
            </a:r>
          </a:p>
          <a:p>
            <a:pPr lvl="1"/>
            <a:r>
              <a:rPr lang="en-IN" dirty="0"/>
              <a:t>Default end is length of the array</a:t>
            </a:r>
          </a:p>
          <a:p>
            <a:pPr lvl="1"/>
            <a:r>
              <a:rPr lang="en-IN" dirty="0"/>
              <a:t>Default step is 1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3223298"/>
            <a:ext cx="6844108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:])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7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223298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8941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3225487"/>
            <a:ext cx="398839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['c' 'd' 'e']</a:t>
            </a:r>
          </a:p>
          <a:p>
            <a:r>
              <a:rPr lang="pt-BR" sz="2000" dirty="0">
                <a:latin typeface="Consolas" pitchFamily="49" charset="0"/>
              </a:rPr>
              <a:t>['a' 'b' 'c' 'd' 'e'] </a:t>
            </a:r>
          </a:p>
          <a:p>
            <a:r>
              <a:rPr lang="pt-BR" sz="2000" dirty="0">
                <a:latin typeface="Consolas" pitchFamily="49" charset="0"/>
              </a:rPr>
              <a:t>['f' 'g' 'h'] </a:t>
            </a:r>
          </a:p>
          <a:p>
            <a:r>
              <a:rPr lang="pt-BR" sz="2000" dirty="0">
                <a:latin typeface="Consolas" pitchFamily="49" charset="0"/>
              </a:rPr>
              <a:t>['c' 'e' 'g'] </a:t>
            </a:r>
          </a:p>
          <a:p>
            <a:r>
              <a:rPr lang="pt-BR" sz="2000" dirty="0">
                <a:latin typeface="Consolas" pitchFamily="49" charset="0"/>
              </a:rPr>
              <a:t>['h' 'g' 'f' 'e' 'd' 'c' 'b' 'a']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29108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Slicing 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Slicing multi-dimensional array would be same as single dimensional array with the help of single bracket notation we learn earlier, lets see an example.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123964"/>
            <a:ext cx="6844108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a'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'b'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'c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'f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],[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g'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'h'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]])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 ,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#first two rows and cols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#reversed rows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 , 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#reversed cols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,::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-1</a:t>
            </a:r>
            <a:r>
              <a:rPr lang="en-US" sz="2000" dirty="0">
                <a:latin typeface="Consolas" pitchFamily="49" charset="0"/>
              </a:rPr>
              <a:t>])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#complete reverse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123964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79478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026399" y="2126153"/>
            <a:ext cx="3988391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pt-BR" sz="2000" dirty="0">
                <a:latin typeface="Consolas" pitchFamily="49" charset="0"/>
              </a:rPr>
              <a:t>[['a' 'b']</a:t>
            </a:r>
          </a:p>
          <a:p>
            <a:r>
              <a:rPr lang="pt-BR" sz="2000" dirty="0">
                <a:latin typeface="Consolas" pitchFamily="49" charset="0"/>
              </a:rPr>
              <a:t> ['d' 'e']] </a:t>
            </a:r>
          </a:p>
          <a:p>
            <a:r>
              <a:rPr lang="pt-BR" sz="2000" dirty="0">
                <a:latin typeface="Consolas" pitchFamily="49" charset="0"/>
              </a:rPr>
              <a:t>[['g' 'h' 'i']</a:t>
            </a:r>
          </a:p>
          <a:p>
            <a:r>
              <a:rPr lang="pt-BR" sz="2000" dirty="0">
                <a:latin typeface="Consolas" pitchFamily="49" charset="0"/>
              </a:rPr>
              <a:t> ['d' 'e' 'f']</a:t>
            </a:r>
          </a:p>
          <a:p>
            <a:r>
              <a:rPr lang="pt-BR" sz="2000" dirty="0">
                <a:latin typeface="Consolas" pitchFamily="49" charset="0"/>
              </a:rPr>
              <a:t> ['a' 'b' 'c']] </a:t>
            </a:r>
          </a:p>
          <a:p>
            <a:r>
              <a:rPr lang="pt-BR" sz="2000" dirty="0">
                <a:latin typeface="Consolas" pitchFamily="49" charset="0"/>
              </a:rPr>
              <a:t>[['c' 'b' 'a']</a:t>
            </a:r>
          </a:p>
          <a:p>
            <a:r>
              <a:rPr lang="pt-BR" sz="2000" dirty="0">
                <a:latin typeface="Consolas" pitchFamily="49" charset="0"/>
              </a:rPr>
              <a:t> ['f' 'e' 'd']</a:t>
            </a:r>
          </a:p>
          <a:p>
            <a:r>
              <a:rPr lang="pt-BR" sz="2000" dirty="0">
                <a:latin typeface="Consolas" pitchFamily="49" charset="0"/>
              </a:rPr>
              <a:t> ['i' 'h' 'g']] </a:t>
            </a:r>
          </a:p>
          <a:p>
            <a:r>
              <a:rPr lang="pt-BR" sz="2000" dirty="0">
                <a:latin typeface="Consolas" pitchFamily="49" charset="0"/>
              </a:rPr>
              <a:t>[['i' 'h' 'g']</a:t>
            </a:r>
          </a:p>
          <a:p>
            <a:r>
              <a:rPr lang="pt-BR" sz="2000" dirty="0">
                <a:latin typeface="Consolas" pitchFamily="49" charset="0"/>
              </a:rPr>
              <a:t> ['f' 'e' 'd']</a:t>
            </a:r>
          </a:p>
          <a:p>
            <a:r>
              <a:rPr lang="pt-BR" sz="2000" dirty="0">
                <a:latin typeface="Consolas" pitchFamily="49" charset="0"/>
              </a:rPr>
              <a:t> ['c' 'b' 'a']]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8020242" y="1811483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Slicing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05452" y="1092210"/>
          <a:ext cx="3348035" cy="2800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9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9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867" y="23960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 = </a:t>
            </a:r>
            <a:endParaRPr lang="en-US" dirty="0"/>
          </a:p>
        </p:txBody>
      </p:sp>
      <p:sp>
        <p:nvSpPr>
          <p:cNvPr id="8" name="Double Bracket 7"/>
          <p:cNvSpPr/>
          <p:nvPr/>
        </p:nvSpPr>
        <p:spPr>
          <a:xfrm>
            <a:off x="1049885" y="1143008"/>
            <a:ext cx="3437469" cy="2921000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7" y="1320809"/>
            <a:ext cx="48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R-0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R-1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R-2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R-3</a:t>
            </a:r>
          </a:p>
          <a:p>
            <a:endParaRPr lang="en-I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>
                <a:solidFill>
                  <a:schemeClr val="bg1">
                    <a:lumMod val="75000"/>
                  </a:schemeClr>
                </a:solidFill>
              </a:rPr>
              <a:t>R-4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59933" y="753531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>
                    <a:lumMod val="75000"/>
                  </a:schemeClr>
                </a:solidFill>
              </a:rPr>
              <a:t>C-0        C-1       C-2        C-3      C-4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800601" y="863444"/>
            <a:ext cx="6917266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65113" marR="0" lvl="0" indent="-265113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Tx/>
              <a:buFont typeface="Wingdings 3" panose="05040102010807070707" pitchFamily="18" charset="2"/>
              <a:buChar char="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 :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a[2][3]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a[2,3]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a[2]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a[0:2]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/>
              <a:t>a[0:2:2] 	=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dirty="0"/>
              <a:t>a[::-1] 	= 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a[1:3,1:3]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lang="en-IN" sz="2400" baseline="0" dirty="0"/>
              <a:t>a[3:,:3] 	= </a:t>
            </a:r>
          </a:p>
          <a:p>
            <a:pPr marL="722313" lvl="1" indent="-265113"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</a:pP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a[:,::-1] 	=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bldLvl="5"/>
      <p:bldP spid="12" grpId="0"/>
      <p:bldP spid="1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ED524F"/>
                </a:solidFill>
              </a:rPr>
              <a:t>Warning</a:t>
            </a:r>
            <a:r>
              <a:rPr lang="en-IN" dirty="0"/>
              <a:t> : Array Slicing is mutable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we slice an array and apply some operation on them, it will also make changes in original array, as it will not create a copy of a array while slicing.</a:t>
            </a:r>
          </a:p>
          <a:p>
            <a:r>
              <a:rPr lang="en-IN" dirty="0"/>
              <a:t>Example,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2432189"/>
            <a:ext cx="6313113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sz="2000" dirty="0">
                <a:latin typeface="Consolas" pitchFamily="49" charset="0"/>
              </a:rPr>
              <a:t>]) </a:t>
            </a:r>
          </a:p>
          <a:p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sz="2000" dirty="0">
                <a:latin typeface="Consolas" pitchFamily="49" charset="0"/>
              </a:rPr>
              <a:t>: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sz="2000" dirty="0">
                <a:latin typeface="Consolas" pitchFamily="49" charset="0"/>
              </a:rPr>
              <a:t>] </a:t>
            </a:r>
          </a:p>
          <a:p>
            <a:endParaRPr lang="en-US" sz="2000" dirty="0">
              <a:latin typeface="Consolas" pitchFamily="49" charset="0"/>
            </a:endParaRPr>
          </a:p>
          <a:p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[:]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Broadcasting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endParaRPr lang="en-US" sz="2000" dirty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'Original Array = 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'Sliced Array = 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arrsliced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2432189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210300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numpyslice1d.py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15893" y="2434378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Original Array = [2 2 2 4 5] </a:t>
            </a:r>
          </a:p>
          <a:p>
            <a:r>
              <a:rPr lang="en-US" sz="2000" dirty="0">
                <a:latin typeface="Consolas" pitchFamily="49" charset="0"/>
              </a:rPr>
              <a:t>Sliced Array = [2 2 2]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715893" y="2119708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Introduction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Array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Array creation routines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Attributes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Random Numbers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Aggregations, Indexing &amp; Slicing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NumPy Arithmetic Operators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Sorting array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Conditional Selection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dirty="0"/>
              <a:t>Beautiful Soup  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Arithmetic Operations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r>
              <a:rPr lang="en-US" dirty="0">
                <a:latin typeface="Consolas" pitchFamily="49" charset="0"/>
              </a:rPr>
              <a:t>arr2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],[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4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6</a:t>
            </a:r>
            <a:r>
              <a:rPr lang="en-US" dirty="0">
                <a:latin typeface="Consolas" pitchFamily="49" charset="0"/>
              </a:rPr>
              <a:t>]])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arradd1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addition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arradd2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+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addition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'Addition Scalar = '</a:t>
            </a:r>
            <a:r>
              <a:rPr lang="en-US" dirty="0">
                <a:latin typeface="Consolas" pitchFamily="49" charset="0"/>
              </a:rPr>
              <a:t>, arradd1)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'Addition Matrix = '</a:t>
            </a:r>
            <a:r>
              <a:rPr lang="en-US" dirty="0">
                <a:latin typeface="Consolas" pitchFamily="49" charset="0"/>
              </a:rPr>
              <a:t>, arradd2)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arrsub1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arrsub2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-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</a:t>
            </a:r>
            <a:r>
              <a:rPr lang="en-US" i="1" dirty="0" err="1">
                <a:solidFill>
                  <a:srgbClr val="408080"/>
                </a:solidFill>
                <a:latin typeface="Consolas" pitchFamily="49" charset="0"/>
              </a:rPr>
              <a:t>substraction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Scalar = '</a:t>
            </a:r>
            <a:r>
              <a:rPr lang="en-US" dirty="0">
                <a:latin typeface="Consolas" pitchFamily="49" charset="0"/>
              </a:rPr>
              <a:t>, arrsub1)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Substraction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Matrix = '</a:t>
            </a:r>
            <a:r>
              <a:rPr lang="en-US" dirty="0">
                <a:latin typeface="Consolas" pitchFamily="49" charset="0"/>
              </a:rPr>
              <a:t>, arrsub2) </a:t>
            </a:r>
          </a:p>
          <a:p>
            <a:r>
              <a:rPr lang="en-US" dirty="0">
                <a:latin typeface="Consolas" pitchFamily="49" charset="0"/>
              </a:rPr>
              <a:t>arrdiv1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division of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arrdiv2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/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division of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'Division Scalar = '</a:t>
            </a:r>
            <a:r>
              <a:rPr lang="en-US" dirty="0">
                <a:latin typeface="Consolas" pitchFamily="49" charset="0"/>
              </a:rPr>
              <a:t>, arrdiv1)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'Division Matrix = '</a:t>
            </a:r>
            <a:r>
              <a:rPr lang="en-US" dirty="0">
                <a:latin typeface="Consolas" pitchFamily="49" charset="0"/>
              </a:rPr>
              <a:t>, arrdiv2)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53553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numpyop.py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955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>
                <a:latin typeface="Consolas" pitchFamily="49" charset="0"/>
              </a:rPr>
              <a:t>Addition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[[3 4 5]</a:t>
            </a:r>
          </a:p>
          <a:p>
            <a:r>
              <a:rPr lang="fr-FR" sz="1600" dirty="0">
                <a:latin typeface="Consolas" pitchFamily="49" charset="0"/>
              </a:rPr>
              <a:t> [3 4 5]</a:t>
            </a:r>
          </a:p>
          <a:p>
            <a:r>
              <a:rPr lang="fr-FR" sz="1600" dirty="0">
                <a:latin typeface="Consolas" pitchFamily="49" charset="0"/>
              </a:rPr>
              <a:t> [3 4 5]]</a:t>
            </a:r>
          </a:p>
          <a:p>
            <a:r>
              <a:rPr lang="fr-FR" sz="1600" dirty="0">
                <a:latin typeface="Consolas" pitchFamily="49" charset="0"/>
              </a:rPr>
              <a:t>Addition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[[5 7 9]</a:t>
            </a:r>
          </a:p>
          <a:p>
            <a:r>
              <a:rPr lang="fr-FR" sz="1600" dirty="0">
                <a:latin typeface="Consolas" pitchFamily="49" charset="0"/>
              </a:rPr>
              <a:t> [5 7 9]</a:t>
            </a:r>
          </a:p>
          <a:p>
            <a:r>
              <a:rPr lang="fr-FR" sz="1600" dirty="0">
                <a:latin typeface="Consolas" pitchFamily="49" charset="0"/>
              </a:rPr>
              <a:t> [5 7 9]]</a:t>
            </a:r>
          </a:p>
          <a:p>
            <a:r>
              <a:rPr lang="fr-FR" sz="1600" dirty="0" err="1">
                <a:latin typeface="Consolas" pitchFamily="49" charset="0"/>
              </a:rPr>
              <a:t>Substraction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[[-1  0  1]</a:t>
            </a:r>
          </a:p>
          <a:p>
            <a:r>
              <a:rPr lang="fr-FR" sz="1600" dirty="0">
                <a:latin typeface="Consolas" pitchFamily="49" charset="0"/>
              </a:rPr>
              <a:t> [-1  0  1]</a:t>
            </a:r>
          </a:p>
          <a:p>
            <a:r>
              <a:rPr lang="fr-FR" sz="1600" dirty="0">
                <a:latin typeface="Consolas" pitchFamily="49" charset="0"/>
              </a:rPr>
              <a:t> [-1  0  1]]</a:t>
            </a:r>
          </a:p>
          <a:p>
            <a:r>
              <a:rPr lang="fr-FR" sz="1600" dirty="0" err="1">
                <a:latin typeface="Consolas" pitchFamily="49" charset="0"/>
              </a:rPr>
              <a:t>Substraction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[[-3 -3 -3]</a:t>
            </a:r>
          </a:p>
          <a:p>
            <a:r>
              <a:rPr lang="fr-FR" sz="1600" dirty="0">
                <a:latin typeface="Consolas" pitchFamily="49" charset="0"/>
              </a:rPr>
              <a:t> [-3 -3 -3]</a:t>
            </a:r>
          </a:p>
          <a:p>
            <a:r>
              <a:rPr lang="fr-FR" sz="1600" dirty="0">
                <a:latin typeface="Consolas" pitchFamily="49" charset="0"/>
              </a:rPr>
              <a:t> [-3 -3 -3]]</a:t>
            </a:r>
          </a:p>
          <a:p>
            <a:r>
              <a:rPr lang="fr-FR" sz="1600" dirty="0">
                <a:latin typeface="Consolas" pitchFamily="49" charset="0"/>
              </a:rPr>
              <a:t>Division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[[0.5 1.  1.5]</a:t>
            </a:r>
          </a:p>
          <a:p>
            <a:r>
              <a:rPr lang="fr-FR" sz="1600" dirty="0">
                <a:latin typeface="Consolas" pitchFamily="49" charset="0"/>
              </a:rPr>
              <a:t> [0.5 1.  1.5]</a:t>
            </a:r>
          </a:p>
          <a:p>
            <a:r>
              <a:rPr lang="fr-FR" sz="1600" dirty="0">
                <a:latin typeface="Consolas" pitchFamily="49" charset="0"/>
              </a:rPr>
              <a:t> [0.5 1.  1.5]]</a:t>
            </a:r>
          </a:p>
          <a:p>
            <a:r>
              <a:rPr lang="fr-FR" sz="1600" dirty="0">
                <a:latin typeface="Consolas" pitchFamily="49" charset="0"/>
              </a:rPr>
              <a:t>Division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[[0.25 0.4  0.5 ]</a:t>
            </a:r>
          </a:p>
          <a:p>
            <a:r>
              <a:rPr lang="fr-FR" sz="1600" dirty="0">
                <a:latin typeface="Consolas" pitchFamily="49" charset="0"/>
              </a:rPr>
              <a:t> [0.25 0.4  0.5 ]</a:t>
            </a:r>
          </a:p>
          <a:p>
            <a:r>
              <a:rPr lang="fr-FR" sz="1600" dirty="0">
                <a:latin typeface="Consolas" pitchFamily="49" charset="0"/>
              </a:rPr>
              <a:t> [0.25 0.4  0.5 ]]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Arithmetic Operations (Cont.)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165898"/>
            <a:ext cx="6844108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arrmul1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multiply matrix with scalar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arrmul2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*</a:t>
            </a:r>
            <a:r>
              <a:rPr lang="en-US" dirty="0">
                <a:latin typeface="Consolas" pitchFamily="49" charset="0"/>
              </a:rPr>
              <a:t> arr2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multiply two matrices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'Multiply Scalar = '</a:t>
            </a:r>
            <a:r>
              <a:rPr lang="en-US" dirty="0">
                <a:latin typeface="Consolas" pitchFamily="49" charset="0"/>
              </a:rPr>
              <a:t>, arrmul1)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#Note : its not matrix multiplication*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'Multiply Matrix = '</a:t>
            </a:r>
            <a:r>
              <a:rPr lang="en-US" dirty="0">
                <a:latin typeface="Consolas" pitchFamily="49" charset="0"/>
              </a:rPr>
              <a:t>, arrmul2)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In order to do matrix multiplication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 err="1">
                <a:latin typeface="Consolas" pitchFamily="49" charset="0"/>
              </a:rPr>
              <a:t>arrmatmul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matmul</a:t>
            </a:r>
            <a:r>
              <a:rPr lang="en-US" dirty="0">
                <a:latin typeface="Consolas" pitchFamily="49" charset="0"/>
              </a:rPr>
              <a:t>(arr1,arr2)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'Matrix Multiplication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arrmatmul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 err="1">
                <a:latin typeface="Consolas" pitchFamily="49" charset="0"/>
              </a:rPr>
              <a:t>arrdot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dot(arr2)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'Dot = '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 err="1">
                <a:latin typeface="Consolas" pitchFamily="49" charset="0"/>
              </a:rPr>
              <a:t>arrdot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 OR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arrpy3dot5plus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arr1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@</a:t>
            </a:r>
            <a:r>
              <a:rPr lang="en-US" dirty="0">
                <a:latin typeface="Consolas" pitchFamily="49" charset="0"/>
              </a:rPr>
              <a:t> arr2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'Python 3.5+ support = '</a:t>
            </a:r>
            <a:r>
              <a:rPr lang="en-US" dirty="0">
                <a:latin typeface="Consolas" pitchFamily="49" charset="0"/>
              </a:rPr>
              <a:t>,arrpy3dot5plus)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165898"/>
            <a:ext cx="49999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endParaRPr lang="en-IN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83671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numpyop.py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873999" y="1168087"/>
            <a:ext cx="3988391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fr-FR" sz="1600" dirty="0" err="1">
                <a:latin typeface="Consolas" pitchFamily="49" charset="0"/>
              </a:rPr>
              <a:t>Multiply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Scalar</a:t>
            </a:r>
            <a:r>
              <a:rPr lang="fr-FR" sz="1600" dirty="0">
                <a:latin typeface="Consolas" pitchFamily="49" charset="0"/>
              </a:rPr>
              <a:t> =  [[2 4 6]</a:t>
            </a:r>
          </a:p>
          <a:p>
            <a:r>
              <a:rPr lang="fr-FR" sz="1600" dirty="0">
                <a:latin typeface="Consolas" pitchFamily="49" charset="0"/>
              </a:rPr>
              <a:t> [2 4 6]</a:t>
            </a:r>
          </a:p>
          <a:p>
            <a:r>
              <a:rPr lang="fr-FR" sz="1600" dirty="0">
                <a:latin typeface="Consolas" pitchFamily="49" charset="0"/>
              </a:rPr>
              <a:t> [2 4 6]]</a:t>
            </a:r>
          </a:p>
          <a:p>
            <a:r>
              <a:rPr lang="fr-FR" sz="1600" dirty="0" err="1">
                <a:latin typeface="Consolas" pitchFamily="49" charset="0"/>
              </a:rPr>
              <a:t>Multiply</a:t>
            </a:r>
            <a:r>
              <a:rPr lang="fr-FR" sz="1600" dirty="0">
                <a:latin typeface="Consolas" pitchFamily="49" charset="0"/>
              </a:rPr>
              <a:t> </a:t>
            </a:r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=  [[ 4 10 18]</a:t>
            </a:r>
          </a:p>
          <a:p>
            <a:r>
              <a:rPr lang="fr-FR" sz="1600" dirty="0">
                <a:latin typeface="Consolas" pitchFamily="49" charset="0"/>
              </a:rPr>
              <a:t> [ 4 10 18]</a:t>
            </a:r>
          </a:p>
          <a:p>
            <a:r>
              <a:rPr lang="fr-FR" sz="1600" dirty="0">
                <a:latin typeface="Consolas" pitchFamily="49" charset="0"/>
              </a:rPr>
              <a:t> [ 4 10 18]]</a:t>
            </a:r>
          </a:p>
          <a:p>
            <a:r>
              <a:rPr lang="fr-FR" sz="1600" dirty="0" err="1">
                <a:latin typeface="Consolas" pitchFamily="49" charset="0"/>
              </a:rPr>
              <a:t>Matrix</a:t>
            </a:r>
            <a:r>
              <a:rPr lang="fr-FR" sz="1600" dirty="0">
                <a:latin typeface="Consolas" pitchFamily="49" charset="0"/>
              </a:rPr>
              <a:t> Multiplication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</a:p>
          <a:p>
            <a:r>
              <a:rPr lang="fr-FR" sz="1600" dirty="0">
                <a:latin typeface="Consolas" pitchFamily="49" charset="0"/>
              </a:rPr>
              <a:t>Dot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</a:p>
          <a:p>
            <a:r>
              <a:rPr lang="fr-FR" sz="1600" dirty="0">
                <a:latin typeface="Consolas" pitchFamily="49" charset="0"/>
              </a:rPr>
              <a:t>Python 3.5+ support =  [[24 30 36]</a:t>
            </a:r>
          </a:p>
          <a:p>
            <a:r>
              <a:rPr lang="fr-FR" sz="1600" dirty="0">
                <a:latin typeface="Consolas" pitchFamily="49" charset="0"/>
              </a:rPr>
              <a:t> [24 30 36]</a:t>
            </a:r>
          </a:p>
          <a:p>
            <a:r>
              <a:rPr lang="fr-FR" sz="1600" dirty="0">
                <a:latin typeface="Consolas" pitchFamily="49" charset="0"/>
              </a:rPr>
              <a:t> [24 30 36]]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14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867842" y="853417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1" grpId="0" animBg="1"/>
      <p:bldP spid="12" grpId="0" animBg="1"/>
      <p:bldP spid="13" grpId="0" build="p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Sorting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sort() function returns a sorted copy of the input array.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dirty="0"/>
              <a:t>Example :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22641" y="1714793"/>
            <a:ext cx="652674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 = our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ndarray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Consolas" pitchFamily="49" charset="0"/>
            </a:endParaRPr>
          </a:p>
          <a:p>
            <a:r>
              <a:rPr lang="en-US" dirty="0" err="1">
                <a:latin typeface="Consolas" pitchFamily="49" charset="0"/>
              </a:rPr>
              <a:t>np.sort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arr,axis,kind,order</a:t>
            </a:r>
            <a:r>
              <a:rPr lang="en-US" dirty="0">
                <a:latin typeface="Consolas" pitchFamily="49" charset="0"/>
              </a:rPr>
              <a:t>)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# OR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arr.sort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</a:rPr>
              <a:t>()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38560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486650" y="1710432"/>
            <a:ext cx="4467226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 err="1">
                <a:latin typeface="Consolas" pitchFamily="49" charset="0"/>
              </a:rPr>
              <a:t>arr</a:t>
            </a:r>
            <a:r>
              <a:rPr lang="en-IN" dirty="0">
                <a:latin typeface="Consolas" pitchFamily="49" charset="0"/>
              </a:rPr>
              <a:t>	= array to sort (</a:t>
            </a:r>
            <a:r>
              <a:rPr lang="en-IN" dirty="0" err="1">
                <a:latin typeface="Consolas" pitchFamily="49" charset="0"/>
              </a:rPr>
              <a:t>inplace</a:t>
            </a:r>
            <a:r>
              <a:rPr lang="en-IN" dirty="0">
                <a:latin typeface="Consolas" pitchFamily="49" charset="0"/>
              </a:rPr>
              <a:t>)</a:t>
            </a:r>
          </a:p>
          <a:p>
            <a:r>
              <a:rPr lang="en-IN" b="1" dirty="0">
                <a:latin typeface="Consolas" pitchFamily="49" charset="0"/>
              </a:rPr>
              <a:t>axis</a:t>
            </a:r>
            <a:r>
              <a:rPr lang="en-IN" dirty="0">
                <a:latin typeface="Consolas" pitchFamily="49" charset="0"/>
              </a:rPr>
              <a:t> 	= axis to sort</a:t>
            </a:r>
            <a:r>
              <a:rPr lang="en-US" dirty="0">
                <a:latin typeface="Consolas" pitchFamily="49" charset="0"/>
              </a:rPr>
              <a:t> (default=0)</a:t>
            </a:r>
          </a:p>
          <a:p>
            <a:r>
              <a:rPr lang="en-IN" b="1" dirty="0">
                <a:latin typeface="Consolas" pitchFamily="49" charset="0"/>
              </a:rPr>
              <a:t>kind</a:t>
            </a:r>
            <a:r>
              <a:rPr lang="en-IN" dirty="0">
                <a:latin typeface="Consolas" pitchFamily="49" charset="0"/>
              </a:rPr>
              <a:t>	= kind of </a:t>
            </a:r>
            <a:r>
              <a:rPr lang="en-IN" dirty="0" err="1">
                <a:latin typeface="Consolas" pitchFamily="49" charset="0"/>
              </a:rPr>
              <a:t>algo</a:t>
            </a:r>
            <a:r>
              <a:rPr lang="en-IN" dirty="0">
                <a:latin typeface="Consolas" pitchFamily="49" charset="0"/>
              </a:rPr>
              <a:t> to use</a:t>
            </a:r>
          </a:p>
          <a:p>
            <a:r>
              <a:rPr lang="en-IN" dirty="0">
                <a:latin typeface="Consolas" pitchFamily="49" charset="0"/>
              </a:rPr>
              <a:t>(‘</a:t>
            </a:r>
            <a:r>
              <a:rPr lang="en-IN" dirty="0" err="1">
                <a:latin typeface="Consolas" pitchFamily="49" charset="0"/>
              </a:rPr>
              <a:t>quicksort</a:t>
            </a:r>
            <a:r>
              <a:rPr lang="en-IN" dirty="0">
                <a:latin typeface="Consolas" pitchFamily="49" charset="0"/>
              </a:rPr>
              <a:t>’ &lt;- default, ‘</a:t>
            </a:r>
            <a:r>
              <a:rPr lang="en-IN" dirty="0" err="1">
                <a:latin typeface="Consolas" pitchFamily="49" charset="0"/>
              </a:rPr>
              <a:t>mergesort</a:t>
            </a:r>
            <a:r>
              <a:rPr lang="en-IN" dirty="0">
                <a:latin typeface="Consolas" pitchFamily="49" charset="0"/>
              </a:rPr>
              <a:t>’, ‘</a:t>
            </a:r>
            <a:r>
              <a:rPr lang="en-IN" dirty="0" err="1">
                <a:latin typeface="Consolas" pitchFamily="49" charset="0"/>
              </a:rPr>
              <a:t>heapsort</a:t>
            </a:r>
            <a:r>
              <a:rPr lang="en-IN" dirty="0">
                <a:latin typeface="Consolas" pitchFamily="49" charset="0"/>
              </a:rPr>
              <a:t>’)</a:t>
            </a:r>
          </a:p>
          <a:p>
            <a:r>
              <a:rPr lang="en-IN" b="1" dirty="0">
                <a:latin typeface="Consolas" pitchFamily="49" charset="0"/>
              </a:rPr>
              <a:t>order 	</a:t>
            </a:r>
            <a:r>
              <a:rPr lang="en-IN" dirty="0">
                <a:latin typeface="Consolas" pitchFamily="49" charset="0"/>
              </a:rPr>
              <a:t>= on which field we want to sort (if multiple fields)</a:t>
            </a:r>
            <a:endParaRPr lang="en-IN" b="1" dirty="0">
              <a:latin typeface="Consolas" pitchFamily="49" charset="0"/>
            </a:endParaRP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488147" y="1395762"/>
            <a:ext cx="158917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4303455"/>
            <a:ext cx="6313113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'Rajkot'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'of'</a:t>
            </a:r>
            <a:r>
              <a:rPr lang="en-US" sz="2000" dirty="0" err="1">
                <a:latin typeface="Consolas" pitchFamily="49" charset="0"/>
              </a:rPr>
              <a:t>,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'Engineering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])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"Before Sorting = "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sort</a:t>
            </a:r>
            <a:r>
              <a:rPr lang="en-US" sz="2000" dirty="0">
                <a:latin typeface="Consolas" pitchFamily="49" charset="0"/>
              </a:rPr>
              <a:t>() 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# or 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np.sort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(</a:t>
            </a:r>
            <a:r>
              <a:rPr lang="en-US" sz="2000" i="1" dirty="0" err="1">
                <a:solidFill>
                  <a:srgbClr val="408080"/>
                </a:solidFill>
                <a:latin typeface="Consolas" pitchFamily="49" charset="0"/>
              </a:rPr>
              <a:t>arr</a:t>
            </a:r>
            <a:r>
              <a:rPr lang="en-US" sz="2000" i="1" dirty="0">
                <a:solidFill>
                  <a:srgbClr val="408080"/>
                </a:solidFill>
                <a:latin typeface="Consolas" pitchFamily="49" charset="0"/>
              </a:rPr>
              <a:t>)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"After Sorting = "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430345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974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numpysort.py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715893" y="4305644"/>
            <a:ext cx="4298898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Before Sorting =  ['</a:t>
            </a:r>
            <a:r>
              <a:rPr lang="en-US" sz="2000" dirty="0" err="1">
                <a:latin typeface="Consolas" pitchFamily="49" charset="0"/>
              </a:rPr>
              <a:t>Darshan</a:t>
            </a:r>
            <a:r>
              <a:rPr lang="en-US" sz="2000" dirty="0">
                <a:latin typeface="Consolas" pitchFamily="49" charset="0"/>
              </a:rPr>
              <a:t>' 'Rajkot' '</a:t>
            </a:r>
            <a:r>
              <a:rPr lang="en-US" sz="2000" dirty="0" err="1">
                <a:latin typeface="Consolas" pitchFamily="49" charset="0"/>
              </a:rPr>
              <a:t>Insitute</a:t>
            </a:r>
            <a:r>
              <a:rPr lang="en-US" sz="2000" dirty="0">
                <a:latin typeface="Consolas" pitchFamily="49" charset="0"/>
              </a:rPr>
              <a:t>' 'of' 'Engineering']</a:t>
            </a:r>
          </a:p>
          <a:p>
            <a:r>
              <a:rPr lang="en-US" sz="2000" dirty="0">
                <a:latin typeface="Consolas" pitchFamily="49" charset="0"/>
              </a:rPr>
              <a:t>After Sorting =  ['</a:t>
            </a:r>
            <a:r>
              <a:rPr lang="en-US" sz="2000" dirty="0" err="1">
                <a:latin typeface="Consolas" pitchFamily="49" charset="0"/>
              </a:rPr>
              <a:t>Darshan</a:t>
            </a:r>
            <a:r>
              <a:rPr lang="en-US" sz="2000" dirty="0">
                <a:latin typeface="Consolas" pitchFamily="49" charset="0"/>
              </a:rPr>
              <a:t>' 'Engineering' '</a:t>
            </a:r>
            <a:r>
              <a:rPr lang="en-US" sz="2000" dirty="0" err="1">
                <a:latin typeface="Consolas" pitchFamily="49" charset="0"/>
              </a:rPr>
              <a:t>Insitute</a:t>
            </a:r>
            <a:r>
              <a:rPr lang="en-US" sz="2000" dirty="0">
                <a:latin typeface="Consolas" pitchFamily="49" charset="0"/>
              </a:rPr>
              <a:t>' 'Rajkot' 'of']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715893" y="399097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build="p" animBg="1"/>
      <p:bldP spid="10" grpId="0" animBg="1"/>
      <p:bldP spid="11" grpId="0" build="p" animBg="1"/>
      <p:bldP spid="12" grpId="0" animBg="1"/>
      <p:bldP spid="13" grpId="0" build="p" animBg="1"/>
      <p:bldP spid="14" grpId="0" animBg="1"/>
      <p:bldP spid="15" grpId="0" animBg="1"/>
      <p:bldP spid="16" grpId="0" build="p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Sort Array Example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1312605"/>
            <a:ext cx="6549740" cy="22467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dt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latin typeface="Consolas" pitchFamily="49" charset="0"/>
              </a:rPr>
              <a:t>([(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'S10'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'age'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solidFill>
                  <a:srgbClr val="008000"/>
                </a:solidFill>
                <a:latin typeface="Consolas" pitchFamily="49" charset="0"/>
              </a:rPr>
              <a:t>int</a:t>
            </a:r>
            <a:r>
              <a:rPr lang="en-US" sz="2000" dirty="0">
                <a:latin typeface="Consolas" pitchFamily="49" charset="0"/>
              </a:rPr>
              <a:t>)]) </a:t>
            </a:r>
          </a:p>
          <a:p>
            <a:r>
              <a:rPr lang="en-US" sz="2000" dirty="0">
                <a:latin typeface="Consolas" pitchFamily="49" charset="0"/>
              </a:rPr>
              <a:t>arr2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array</a:t>
            </a:r>
            <a:r>
              <a:rPr lang="en-US" sz="2000" dirty="0">
                <a:latin typeface="Consolas" pitchFamily="49" charset="0"/>
              </a:rPr>
              <a:t>([(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'Darshan'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200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'ABC'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300</a:t>
            </a:r>
            <a:r>
              <a:rPr lang="en-US" sz="2000" dirty="0">
                <a:latin typeface="Consolas" pitchFamily="49" charset="0"/>
              </a:rPr>
              <a:t>),(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'XYZ'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)],</a:t>
            </a:r>
            <a:r>
              <a:rPr lang="en-US" sz="2000" dirty="0" err="1">
                <a:latin typeface="Consolas" pitchFamily="49" charset="0"/>
              </a:rPr>
              <a:t>dtype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 err="1">
                <a:latin typeface="Consolas" pitchFamily="49" charset="0"/>
              </a:rPr>
              <a:t>dt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latin typeface="Consolas" pitchFamily="49" charset="0"/>
              </a:rPr>
              <a:t>arr2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>
                <a:latin typeface="Consolas" pitchFamily="49" charset="0"/>
              </a:rPr>
              <a:t>sort(order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'name'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(arr2)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1312605"/>
            <a:ext cx="499993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98342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numpysort2.py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1314794"/>
            <a:ext cx="429889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itchFamily="49" charset="0"/>
              </a:rPr>
              <a:t>[(</a:t>
            </a:r>
            <a:r>
              <a:rPr lang="en-US" sz="2000" dirty="0" err="1">
                <a:latin typeface="Consolas" pitchFamily="49" charset="0"/>
              </a:rPr>
              <a:t>b'ABC</a:t>
            </a:r>
            <a:r>
              <a:rPr lang="en-US" sz="2000" dirty="0">
                <a:latin typeface="Consolas" pitchFamily="49" charset="0"/>
              </a:rPr>
              <a:t>', 300) (</a:t>
            </a:r>
            <a:r>
              <a:rPr lang="en-US" sz="2000" dirty="0" err="1">
                <a:latin typeface="Consolas" pitchFamily="49" charset="0"/>
              </a:rPr>
              <a:t>b'Darshan</a:t>
            </a:r>
            <a:r>
              <a:rPr lang="en-US" sz="2000" dirty="0">
                <a:latin typeface="Consolas" pitchFamily="49" charset="0"/>
              </a:rPr>
              <a:t>', 200) (</a:t>
            </a:r>
            <a:r>
              <a:rPr lang="en-US" sz="2000" dirty="0" err="1">
                <a:latin typeface="Consolas" pitchFamily="49" charset="0"/>
              </a:rPr>
              <a:t>b'XYZ</a:t>
            </a:r>
            <a:r>
              <a:rPr lang="en-US" sz="2000" dirty="0">
                <a:latin typeface="Consolas" pitchFamily="49" charset="0"/>
              </a:rPr>
              <a:t>', 100)]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000124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arithmetic operations when we apply any comparison operator to Numpy Array, then it will be applied to each element in the array and a new bool Numpy Array will be created with values True or False.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22746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22746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19454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numpycond1.py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2276819"/>
            <a:ext cx="4298898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a-DK" sz="2000" dirty="0">
                <a:latin typeface="Consolas" pitchFamily="49" charset="0"/>
              </a:rPr>
              <a:t>[25 17 24 15 17 97 42 10 67 22]</a:t>
            </a:r>
          </a:p>
          <a:p>
            <a:r>
              <a:rPr lang="da-DK" sz="2000" dirty="0">
                <a:latin typeface="Consolas" pitchFamily="49" charset="0"/>
              </a:rPr>
              <a:t>[False False False False False  True False False  True False]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19621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70235" y="4293930"/>
            <a:ext cx="654974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np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random</a:t>
            </a:r>
            <a:r>
              <a:rPr lang="en-US" sz="2000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sz="2000" dirty="0" err="1">
                <a:latin typeface="Consolas" pitchFamily="49" charset="0"/>
              </a:rPr>
              <a:t>randint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"All = "</a:t>
            </a:r>
            <a:r>
              <a:rPr lang="en-US" sz="2000" dirty="0">
                <a:latin typeface="Consolas" pitchFamily="49" charset="0"/>
              </a:rPr>
              <a:t>,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) </a:t>
            </a:r>
          </a:p>
          <a:p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&gt;</a:t>
            </a:r>
            <a:r>
              <a:rPr lang="en-US" sz="2000" dirty="0">
                <a:latin typeface="Consolas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Consolas" pitchFamily="49" charset="0"/>
              </a:rPr>
              <a:t>50</a:t>
            </a:r>
            <a:r>
              <a:rPr lang="en-US" sz="2000" dirty="0">
                <a:latin typeface="Consolas" pitchFamily="49" charset="0"/>
              </a:rPr>
              <a:t> </a:t>
            </a:r>
          </a:p>
          <a:p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"Filtered = "</a:t>
            </a:r>
            <a:r>
              <a:rPr lang="en-US" sz="2000" dirty="0">
                <a:latin typeface="Consolas" pitchFamily="49" charset="0"/>
              </a:rPr>
              <a:t>, </a:t>
            </a:r>
            <a:r>
              <a:rPr lang="en-US" sz="2000" dirty="0" err="1">
                <a:latin typeface="Consolas" pitchFamily="49" charset="0"/>
              </a:rPr>
              <a:t>arr</a:t>
            </a:r>
            <a:r>
              <a:rPr lang="en-US" sz="2000" dirty="0">
                <a:latin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</a:rPr>
              <a:t>boolArr</a:t>
            </a:r>
            <a:r>
              <a:rPr lang="en-US" sz="2000" dirty="0">
                <a:latin typeface="Consolas" pitchFamily="49" charset="0"/>
              </a:rPr>
              <a:t>])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70242" y="4293930"/>
            <a:ext cx="499993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370242" y="3964746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numpycond2.py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563493" y="4296119"/>
            <a:ext cx="4298898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nb-NO" sz="2000" dirty="0">
                <a:latin typeface="Consolas" pitchFamily="49" charset="0"/>
              </a:rPr>
              <a:t>All =  [31 94 25 70 23  9 11 77 48 11]</a:t>
            </a:r>
          </a:p>
          <a:p>
            <a:r>
              <a:rPr lang="nb-NO" sz="2000" dirty="0">
                <a:latin typeface="Consolas" pitchFamily="49" charset="0"/>
              </a:rPr>
              <a:t>Filtered =  [94 70 77]</a:t>
            </a:r>
            <a:endParaRPr lang="en-US" sz="2000" dirty="0">
              <a:latin typeface="Consolas" pitchFamily="49" charset="0"/>
            </a:endParaRP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563493" y="3981449"/>
            <a:ext cx="143333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build="p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Web Scraping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 scraping </a:t>
            </a:r>
            <a:r>
              <a:rPr lang="en-US" dirty="0"/>
              <a:t>is the process of automatically extracting data from websites.</a:t>
            </a:r>
          </a:p>
          <a:p>
            <a:r>
              <a:rPr lang="en-US" b="1" dirty="0"/>
              <a:t>Web Scraper </a:t>
            </a:r>
            <a:r>
              <a:rPr lang="en-US" dirty="0"/>
              <a:t>is a program or a script that </a:t>
            </a:r>
            <a:r>
              <a:rPr lang="en-US" b="1" dirty="0"/>
              <a:t>visits</a:t>
            </a:r>
            <a:r>
              <a:rPr lang="en-US" dirty="0"/>
              <a:t> webpages, </a:t>
            </a:r>
            <a:r>
              <a:rPr lang="en-US" b="1" dirty="0"/>
              <a:t>read</a:t>
            </a:r>
            <a:r>
              <a:rPr lang="en-US" dirty="0"/>
              <a:t> their content (usually HTML) and </a:t>
            </a:r>
            <a:r>
              <a:rPr lang="en-US" b="1" dirty="0"/>
              <a:t>pulls out </a:t>
            </a:r>
            <a:r>
              <a:rPr lang="en-US" dirty="0"/>
              <a:t>specific data based on your needs, instead of manually copying information from the webpages.</a:t>
            </a:r>
          </a:p>
          <a:p>
            <a:r>
              <a:rPr lang="en-US" dirty="0"/>
              <a:t>Steps of web scraping:</a:t>
            </a:r>
          </a:p>
          <a:p>
            <a:pPr marL="719138" indent="263525">
              <a:buFont typeface="Wingdings" panose="05000000000000000000" pitchFamily="2" charset="2"/>
              <a:buChar char="§"/>
              <a:tabLst>
                <a:tab pos="719138" algn="l"/>
              </a:tabLst>
            </a:pPr>
            <a:r>
              <a:rPr lang="en-US" dirty="0"/>
              <a:t>Sends a request to the webpage using a library (</a:t>
            </a:r>
            <a:r>
              <a:rPr lang="en-US" b="1" dirty="0"/>
              <a:t>requests</a:t>
            </a:r>
            <a:r>
              <a:rPr lang="en-US" dirty="0"/>
              <a:t> in Python)</a:t>
            </a:r>
          </a:p>
          <a:p>
            <a:pPr marL="719138" indent="263525">
              <a:buFont typeface="Wingdings" panose="05000000000000000000" pitchFamily="2" charset="2"/>
              <a:buChar char="§"/>
              <a:tabLst>
                <a:tab pos="719138" algn="l"/>
              </a:tabLst>
            </a:pPr>
            <a:r>
              <a:rPr lang="en-US" dirty="0"/>
              <a:t>Download the HTML content of the webpage</a:t>
            </a:r>
          </a:p>
          <a:p>
            <a:pPr marL="719138" indent="263525">
              <a:buFont typeface="Wingdings" panose="05000000000000000000" pitchFamily="2" charset="2"/>
              <a:buChar char="§"/>
              <a:tabLst>
                <a:tab pos="719138" algn="l"/>
              </a:tabLst>
            </a:pPr>
            <a:r>
              <a:rPr lang="en-US" dirty="0"/>
              <a:t>Parse the HTML using a library (</a:t>
            </a:r>
            <a:r>
              <a:rPr lang="en-US" b="1" dirty="0" err="1"/>
              <a:t>BeautifulSoup</a:t>
            </a:r>
            <a:r>
              <a:rPr lang="en-US" dirty="0"/>
              <a:t> in Python)</a:t>
            </a:r>
          </a:p>
          <a:p>
            <a:pPr marL="719138" indent="263525">
              <a:buFont typeface="Wingdings" panose="05000000000000000000" pitchFamily="2" charset="2"/>
              <a:buChar char="§"/>
              <a:tabLst>
                <a:tab pos="719138" algn="l"/>
              </a:tabLst>
            </a:pPr>
            <a:r>
              <a:rPr lang="en-US" dirty="0"/>
              <a:t>Extract the required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0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60762-6E93-A58A-7057-19638A60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C29F-1751-12B1-37C7-77887BF41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Web Scraping </a:t>
            </a:r>
            <a:r>
              <a:rPr lang="en-IN" dirty="0"/>
              <a:t>using Beautiful Soup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899FA-E40C-EEED-56FF-4CE16017D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 Soup is a library that makes it easy to scrape information from web pages. </a:t>
            </a:r>
          </a:p>
          <a:p>
            <a:r>
              <a:rPr lang="en-US" dirty="0"/>
              <a:t>It sits atop an HTML or XML parser, providing </a:t>
            </a:r>
            <a:r>
              <a:rPr lang="en-US" dirty="0" err="1"/>
              <a:t>Pythonic</a:t>
            </a:r>
            <a:r>
              <a:rPr lang="en-US" dirty="0"/>
              <a:t> idioms for iterating, searching, and modifying the parse tree.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CBFEE2-FA59-D379-36BE-1BFED147CDA0}"/>
              </a:ext>
            </a:extLst>
          </p:cNvPr>
          <p:cNvSpPr/>
          <p:nvPr/>
        </p:nvSpPr>
        <p:spPr>
          <a:xfrm>
            <a:off x="912178" y="2386661"/>
            <a:ext cx="8240210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requests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sz="2000" dirty="0">
                <a:latin typeface="Consolas" pitchFamily="49" charset="0"/>
              </a:rPr>
              <a:t> bs4</a:t>
            </a:r>
          </a:p>
          <a:p>
            <a:r>
              <a:rPr lang="en-US" sz="2000" dirty="0" err="1">
                <a:latin typeface="Consolas" pitchFamily="49" charset="0"/>
              </a:rPr>
              <a:t>req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requests.get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'https://www.darshan.ac.in/DIET/CE/Faculty'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soup = bs4.BeautifulSoup(req.text,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lxml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soup.select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'body &gt; main &gt; </a:t>
            </a:r>
            <a:r>
              <a:rPr lang="en-US" sz="2000" dirty="0" err="1">
                <a:solidFill>
                  <a:srgbClr val="BA2121"/>
                </a:solidFill>
                <a:latin typeface="Consolas" pitchFamily="49" charset="0"/>
              </a:rPr>
              <a:t>section:nth-child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(5) &gt; div &gt; div &gt; div.col-lg-8.col-xl-9 &gt; div &gt; div'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for </a:t>
            </a:r>
            <a:r>
              <a:rPr lang="en-US" sz="2000" dirty="0" err="1">
                <a:latin typeface="Consolas" pitchFamily="49" charset="0"/>
              </a:rPr>
              <a:t>fac</a:t>
            </a:r>
            <a:r>
              <a:rPr lang="en-US" sz="2000" dirty="0">
                <a:latin typeface="Consolas" pitchFamily="49" charset="0"/>
              </a:rPr>
              <a:t> in </a:t>
            </a:r>
            <a:r>
              <a:rPr lang="en-US" sz="2000" dirty="0" err="1">
                <a:latin typeface="Consolas" pitchFamily="49" charset="0"/>
              </a:rPr>
              <a:t>allFaculty</a:t>
            </a:r>
            <a:r>
              <a:rPr lang="en-US" sz="2000" dirty="0">
                <a:latin typeface="Consolas" pitchFamily="49" charset="0"/>
              </a:rPr>
              <a:t> :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</a:rPr>
              <a:t>fac.select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>
                <a:solidFill>
                  <a:srgbClr val="BA2121"/>
                </a:solidFill>
                <a:latin typeface="Consolas" pitchFamily="49" charset="0"/>
              </a:rPr>
              <a:t>'h2&gt;a'</a:t>
            </a:r>
            <a:r>
              <a:rPr lang="en-US" sz="2000" dirty="0">
                <a:latin typeface="Consolas" pitchFamily="49" charset="0"/>
              </a:rPr>
              <a:t>)</a:t>
            </a:r>
          </a:p>
          <a:p>
            <a:r>
              <a:rPr lang="en-US" sz="2000" dirty="0">
                <a:latin typeface="Consolas" pitchFamily="49" charset="0"/>
              </a:rPr>
              <a:t>    </a:t>
            </a:r>
            <a:r>
              <a:rPr lang="en-US" sz="2000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sz="2000" dirty="0">
                <a:latin typeface="Consolas" pitchFamily="49" charset="0"/>
              </a:rPr>
              <a:t>(</a:t>
            </a:r>
            <a:r>
              <a:rPr lang="en-US" sz="2000" dirty="0" err="1">
                <a:latin typeface="Consolas" pitchFamily="49" charset="0"/>
              </a:rPr>
              <a:t>allSpans</a:t>
            </a:r>
            <a:r>
              <a:rPr lang="en-US" sz="2000" dirty="0">
                <a:latin typeface="Consolas" pitchFamily="49" charset="0"/>
              </a:rPr>
              <a:t>[0].</a:t>
            </a:r>
            <a:r>
              <a:rPr lang="en-US" sz="2000" dirty="0" err="1">
                <a:latin typeface="Consolas" pitchFamily="49" charset="0"/>
              </a:rPr>
              <a:t>text.strip</a:t>
            </a:r>
            <a:r>
              <a:rPr lang="en-US" sz="2000" dirty="0">
                <a:latin typeface="Consolas" pitchFamily="49" charset="0"/>
              </a:rPr>
              <a:t>())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8230D0-60D1-0F44-2782-22EB9FA86337}"/>
              </a:ext>
            </a:extLst>
          </p:cNvPr>
          <p:cNvSpPr/>
          <p:nvPr/>
        </p:nvSpPr>
        <p:spPr>
          <a:xfrm>
            <a:off x="412186" y="2386661"/>
            <a:ext cx="499993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endParaRPr lang="en-IN" sz="20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CD25D15D-47EF-BB37-A8CB-34182B8D6DEE}"/>
              </a:ext>
            </a:extLst>
          </p:cNvPr>
          <p:cNvSpPr/>
          <p:nvPr/>
        </p:nvSpPr>
        <p:spPr>
          <a:xfrm>
            <a:off x="412186" y="2057477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webScrap.py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213887-A87B-6420-5467-83F912CD7547}"/>
              </a:ext>
            </a:extLst>
          </p:cNvPr>
          <p:cNvSpPr/>
          <p:nvPr/>
        </p:nvSpPr>
        <p:spPr>
          <a:xfrm>
            <a:off x="9227453" y="2042963"/>
            <a:ext cx="2524125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Dr. </a:t>
            </a:r>
            <a:r>
              <a:rPr lang="en-US" sz="2000" dirty="0" err="1"/>
              <a:t>Gopi</a:t>
            </a:r>
            <a:r>
              <a:rPr lang="en-US" sz="2000" dirty="0"/>
              <a:t> </a:t>
            </a:r>
            <a:r>
              <a:rPr lang="en-US" sz="2000" dirty="0" err="1"/>
              <a:t>Sanghani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Nilesh</a:t>
            </a:r>
            <a:r>
              <a:rPr lang="en-US" sz="2000" dirty="0"/>
              <a:t> </a:t>
            </a:r>
            <a:r>
              <a:rPr lang="en-US" sz="2000" dirty="0" err="1"/>
              <a:t>Gambhava</a:t>
            </a:r>
            <a:endParaRPr lang="en-US" sz="2000" dirty="0"/>
          </a:p>
          <a:p>
            <a:r>
              <a:rPr lang="en-US" sz="2000" dirty="0"/>
              <a:t>Dr. </a:t>
            </a:r>
            <a:r>
              <a:rPr lang="en-US" sz="2000" dirty="0" err="1"/>
              <a:t>Pradyumansinh</a:t>
            </a:r>
            <a:r>
              <a:rPr lang="en-US" sz="2000" dirty="0"/>
              <a:t> </a:t>
            </a:r>
            <a:r>
              <a:rPr lang="en-US" sz="2000" dirty="0" err="1"/>
              <a:t>Jadeja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Hardik</a:t>
            </a:r>
            <a:r>
              <a:rPr lang="en-US" sz="2000" dirty="0"/>
              <a:t> </a:t>
            </a:r>
            <a:r>
              <a:rPr lang="en-US" sz="2000" dirty="0" err="1"/>
              <a:t>Doshi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Maulik</a:t>
            </a:r>
            <a:r>
              <a:rPr lang="en-US" sz="2000" dirty="0"/>
              <a:t> Trivedi</a:t>
            </a:r>
          </a:p>
          <a:p>
            <a:r>
              <a:rPr lang="en-US" sz="2000" dirty="0"/>
              <a:t>Prof. </a:t>
            </a:r>
            <a:r>
              <a:rPr lang="en-US" sz="2000" dirty="0" err="1"/>
              <a:t>Dixita</a:t>
            </a:r>
            <a:r>
              <a:rPr lang="en-US" sz="2000" dirty="0"/>
              <a:t> </a:t>
            </a:r>
            <a:r>
              <a:rPr lang="en-US" sz="2000" dirty="0" err="1"/>
              <a:t>Kagathara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Firoz</a:t>
            </a:r>
            <a:r>
              <a:rPr lang="en-US" sz="2000" dirty="0"/>
              <a:t> </a:t>
            </a:r>
            <a:r>
              <a:rPr lang="en-US" sz="2000" dirty="0" err="1"/>
              <a:t>Sherasiya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Rupesh</a:t>
            </a:r>
            <a:r>
              <a:rPr lang="en-US" sz="2000" dirty="0"/>
              <a:t> </a:t>
            </a:r>
            <a:r>
              <a:rPr lang="en-US" sz="2000" dirty="0" err="1"/>
              <a:t>Vaishnav</a:t>
            </a:r>
            <a:endParaRPr lang="en-US" sz="2000" dirty="0"/>
          </a:p>
          <a:p>
            <a:r>
              <a:rPr lang="en-US" sz="2000" dirty="0"/>
              <a:t>Prof. Swati Sharma</a:t>
            </a:r>
          </a:p>
          <a:p>
            <a:r>
              <a:rPr lang="en-US" sz="2000" dirty="0"/>
              <a:t>Prof. Arjun </a:t>
            </a:r>
            <a:r>
              <a:rPr lang="en-US" sz="2000" dirty="0" err="1"/>
              <a:t>Bala</a:t>
            </a:r>
            <a:endParaRPr lang="en-US" sz="2000" dirty="0"/>
          </a:p>
          <a:p>
            <a:r>
              <a:rPr lang="en-US" sz="2000" dirty="0"/>
              <a:t>Prof. </a:t>
            </a:r>
            <a:r>
              <a:rPr lang="en-US" sz="2000" dirty="0" err="1"/>
              <a:t>Mayur</a:t>
            </a:r>
            <a:r>
              <a:rPr lang="en-US" sz="2000" dirty="0"/>
              <a:t> </a:t>
            </a:r>
            <a:r>
              <a:rPr lang="en-US" sz="2000" dirty="0" err="1"/>
              <a:t>Padia</a:t>
            </a:r>
            <a:endParaRPr lang="en-US" sz="2000" dirty="0"/>
          </a:p>
          <a:p>
            <a:r>
              <a:rPr lang="en-US" sz="2000" dirty="0"/>
              <a:t>…..</a:t>
            </a:r>
          </a:p>
          <a:p>
            <a:r>
              <a:rPr lang="en-US" sz="2000" dirty="0"/>
              <a:t>…..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7E1D255-0B7E-18C1-450A-B0E5507C863E}"/>
              </a:ext>
            </a:extLst>
          </p:cNvPr>
          <p:cNvSpPr/>
          <p:nvPr/>
        </p:nvSpPr>
        <p:spPr>
          <a:xfrm>
            <a:off x="9236978" y="1728293"/>
            <a:ext cx="187642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Output 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72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(Numeric Python) is a </a:t>
            </a:r>
            <a:r>
              <a:rPr lang="en-IN" dirty="0">
                <a:solidFill>
                  <a:srgbClr val="C00000"/>
                </a:solidFill>
              </a:rPr>
              <a:t>Python library </a:t>
            </a:r>
            <a:r>
              <a:rPr lang="en-IN" dirty="0"/>
              <a:t>to </a:t>
            </a:r>
            <a:r>
              <a:rPr lang="en-IN" dirty="0">
                <a:solidFill>
                  <a:srgbClr val="C00000"/>
                </a:solidFill>
              </a:rPr>
              <a:t>manipulate arrays</a:t>
            </a:r>
            <a:r>
              <a:rPr lang="en-IN" dirty="0"/>
              <a:t>.</a:t>
            </a:r>
          </a:p>
          <a:p>
            <a:r>
              <a:rPr lang="en-IN" dirty="0"/>
              <a:t>Almost </a:t>
            </a:r>
            <a:r>
              <a:rPr lang="en-IN" dirty="0">
                <a:solidFill>
                  <a:srgbClr val="C00000"/>
                </a:solidFill>
              </a:rPr>
              <a:t>all the libraries in python </a:t>
            </a:r>
            <a:r>
              <a:rPr lang="en-IN" dirty="0"/>
              <a:t>rely on </a:t>
            </a:r>
            <a:r>
              <a:rPr lang="en-IN" dirty="0" err="1"/>
              <a:t>NumPy</a:t>
            </a:r>
            <a:r>
              <a:rPr lang="en-IN" dirty="0"/>
              <a:t> as one of their main building block.</a:t>
            </a:r>
          </a:p>
          <a:p>
            <a:r>
              <a:rPr lang="en-IN" dirty="0" err="1"/>
              <a:t>NumPy</a:t>
            </a:r>
            <a:r>
              <a:rPr lang="en-IN" dirty="0"/>
              <a:t> provides functions for domains like </a:t>
            </a:r>
            <a:r>
              <a:rPr lang="en-IN" dirty="0">
                <a:solidFill>
                  <a:srgbClr val="C00000"/>
                </a:solidFill>
              </a:rPr>
              <a:t>Algebra, Fourier transform </a:t>
            </a:r>
            <a:r>
              <a:rPr lang="en-IN" dirty="0"/>
              <a:t>etc..</a:t>
            </a:r>
          </a:p>
          <a:p>
            <a:r>
              <a:rPr lang="en-IN" dirty="0"/>
              <a:t>NumPy is incredibly fast as it has bindings to </a:t>
            </a:r>
            <a:r>
              <a:rPr lang="en-IN" dirty="0">
                <a:solidFill>
                  <a:srgbClr val="C00000"/>
                </a:solidFill>
              </a:rPr>
              <a:t>C libraries</a:t>
            </a:r>
            <a:r>
              <a:rPr lang="en-IN" dirty="0"/>
              <a:t>.</a:t>
            </a:r>
          </a:p>
          <a:p>
            <a:r>
              <a:rPr lang="en-IN" dirty="0"/>
              <a:t>NumPy arrays are stored at </a:t>
            </a:r>
            <a:r>
              <a:rPr lang="en-IN" dirty="0">
                <a:solidFill>
                  <a:srgbClr val="C00000"/>
                </a:solidFill>
              </a:rPr>
              <a:t>one continuous </a:t>
            </a:r>
            <a:r>
              <a:rPr lang="en-IN" dirty="0"/>
              <a:t>place in </a:t>
            </a:r>
            <a:r>
              <a:rPr lang="en-IN" dirty="0">
                <a:solidFill>
                  <a:srgbClr val="C00000"/>
                </a:solidFill>
              </a:rPr>
              <a:t>memory unlike lists</a:t>
            </a:r>
            <a:r>
              <a:rPr lang="en-IN" dirty="0"/>
              <a:t>, so processes can access and manipulate them </a:t>
            </a:r>
            <a:r>
              <a:rPr lang="en-IN" dirty="0">
                <a:solidFill>
                  <a:srgbClr val="C00000"/>
                </a:solidFill>
              </a:rPr>
              <a:t>very efficiently</a:t>
            </a:r>
            <a:r>
              <a:rPr lang="en-IN" dirty="0"/>
              <a:t>.</a:t>
            </a:r>
          </a:p>
          <a:p>
            <a:r>
              <a:rPr lang="en-IN" dirty="0"/>
              <a:t>NumPy is a Python library and is written partially in Python, but most of the parts that require fast computation are </a:t>
            </a:r>
            <a:r>
              <a:rPr lang="en-IN" dirty="0">
                <a:solidFill>
                  <a:srgbClr val="C00000"/>
                </a:solidFill>
              </a:rPr>
              <a:t>written in C or C++.</a:t>
            </a:r>
          </a:p>
          <a:p>
            <a:r>
              <a:rPr lang="en-IN" dirty="0"/>
              <a:t>Install :</a:t>
            </a:r>
          </a:p>
          <a:p>
            <a:pPr lvl="1"/>
            <a:r>
              <a:rPr lang="en-IN" sz="2400" dirty="0" err="1"/>
              <a:t>conda</a:t>
            </a:r>
            <a:r>
              <a:rPr lang="en-IN" sz="2400" dirty="0"/>
              <a:t> install </a:t>
            </a:r>
            <a:r>
              <a:rPr lang="en-IN" sz="2400" dirty="0" err="1"/>
              <a:t>numpy</a:t>
            </a:r>
            <a:r>
              <a:rPr lang="en-IN" sz="2400" dirty="0"/>
              <a:t> </a:t>
            </a:r>
          </a:p>
          <a:p>
            <a:pPr lvl="1"/>
            <a:r>
              <a:rPr lang="en-IN" sz="2400" dirty="0"/>
              <a:t>pip install </a:t>
            </a:r>
            <a:r>
              <a:rPr lang="en-IN" sz="2400" dirty="0" err="1"/>
              <a:t>numpy</a:t>
            </a:r>
            <a:endParaRPr lang="en-IN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0389" y="496822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important object defined in </a:t>
            </a:r>
            <a:r>
              <a:rPr lang="en-US" dirty="0" err="1"/>
              <a:t>NumPy</a:t>
            </a:r>
            <a:r>
              <a:rPr lang="en-US" dirty="0"/>
              <a:t> is an N-dimensional array type called </a:t>
            </a:r>
            <a:r>
              <a:rPr lang="en-US" b="1" dirty="0" err="1"/>
              <a:t>ndarray</a:t>
            </a:r>
            <a:r>
              <a:rPr lang="en-US" dirty="0"/>
              <a:t>.</a:t>
            </a:r>
          </a:p>
          <a:p>
            <a:r>
              <a:rPr lang="en-US" dirty="0"/>
              <a:t>It describes the </a:t>
            </a:r>
            <a:r>
              <a:rPr lang="en-US" b="1" dirty="0"/>
              <a:t>collection</a:t>
            </a:r>
            <a:r>
              <a:rPr lang="en-US" dirty="0"/>
              <a:t> of </a:t>
            </a:r>
            <a:r>
              <a:rPr lang="en-US" b="1" dirty="0"/>
              <a:t>items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, Items in the collection can be accessed using a </a:t>
            </a:r>
            <a:r>
              <a:rPr lang="en-US" b="1" dirty="0"/>
              <a:t>zero-based index</a:t>
            </a:r>
            <a:r>
              <a:rPr lang="en-US" dirty="0"/>
              <a:t>.</a:t>
            </a:r>
          </a:p>
          <a:p>
            <a:r>
              <a:rPr lang="en-US" dirty="0"/>
              <a:t>An instance of </a:t>
            </a:r>
            <a:r>
              <a:rPr lang="en-US" b="1" dirty="0" err="1"/>
              <a:t>ndarray</a:t>
            </a:r>
            <a:r>
              <a:rPr lang="en-US" dirty="0"/>
              <a:t> class can be constructed in many different ways, the basic </a:t>
            </a:r>
            <a:r>
              <a:rPr lang="en-US" dirty="0" err="1"/>
              <a:t>ndarray</a:t>
            </a:r>
            <a:r>
              <a:rPr lang="en-US" dirty="0"/>
              <a:t> can be created as below.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22641" y="3362618"/>
            <a:ext cx="6526745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list | 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tuple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 | set | 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dict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03343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4586717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a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array</a:t>
            </a:r>
            <a:r>
              <a:rPr lang="en-US" dirty="0">
                <a:latin typeface="Consolas" pitchFamily="49" charset="0"/>
              </a:rPr>
              <a:t>([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darshan'</a:t>
            </a:r>
            <a:r>
              <a:rPr lang="en-US" dirty="0" err="1"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'Insitute'</a:t>
            </a:r>
            <a:r>
              <a:rPr lang="en-US" dirty="0" err="1">
                <a:latin typeface="Consolas" pitchFamily="49" charset="0"/>
              </a:rPr>
              <a:t>,</a:t>
            </a:r>
            <a:r>
              <a:rPr lang="en-US" dirty="0" err="1">
                <a:solidFill>
                  <a:srgbClr val="BA2121"/>
                </a:solidFill>
                <a:latin typeface="Consolas" pitchFamily="49" charset="0"/>
              </a:rPr>
              <a:t>'rajkot</a:t>
            </a:r>
            <a:r>
              <a:rPr lang="en-US" dirty="0">
                <a:solidFill>
                  <a:srgbClr val="BA2121"/>
                </a:solidFill>
                <a:latin typeface="Consolas" pitchFamily="49" charset="0"/>
              </a:rPr>
              <a:t>'</a:t>
            </a:r>
            <a:r>
              <a:rPr lang="en-US" dirty="0">
                <a:latin typeface="Consolas" pitchFamily="49" charset="0"/>
              </a:rPr>
              <a:t>])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type</a:t>
            </a:r>
            <a:r>
              <a:rPr lang="en-US" dirty="0">
                <a:latin typeface="Consolas" pitchFamily="49" charset="0"/>
              </a:rPr>
              <a:t>(a))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(a)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4586717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42575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numpyarray.py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458890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&lt;class '</a:t>
            </a:r>
            <a:r>
              <a:rPr lang="en-US" dirty="0" err="1">
                <a:latin typeface="Consolas" pitchFamily="49" charset="0"/>
              </a:rPr>
              <a:t>numpy.ndarray</a:t>
            </a:r>
            <a:r>
              <a:rPr lang="en-US" dirty="0">
                <a:latin typeface="Consolas" pitchFamily="49" charset="0"/>
              </a:rPr>
              <a:t>'&gt; 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latin typeface="Consolas" pitchFamily="49" charset="0"/>
              </a:rPr>
              <a:t>['</a:t>
            </a:r>
            <a:r>
              <a:rPr lang="en-US" dirty="0" err="1">
                <a:latin typeface="Consolas" pitchFamily="49" charset="0"/>
              </a:rPr>
              <a:t>darshan</a:t>
            </a:r>
            <a:r>
              <a:rPr lang="en-US" dirty="0">
                <a:latin typeface="Consolas" pitchFamily="49" charset="0"/>
              </a:rPr>
              <a:t>' '</a:t>
            </a:r>
            <a:r>
              <a:rPr lang="en-US" dirty="0" err="1">
                <a:latin typeface="Consolas" pitchFamily="49" charset="0"/>
              </a:rPr>
              <a:t>Insitute</a:t>
            </a:r>
            <a:r>
              <a:rPr lang="en-US" dirty="0">
                <a:latin typeface="Consolas" pitchFamily="49" charset="0"/>
              </a:rPr>
              <a:t>' '</a:t>
            </a:r>
            <a:r>
              <a:rPr lang="en-US" dirty="0" err="1">
                <a:latin typeface="Consolas" pitchFamily="49" charset="0"/>
              </a:rPr>
              <a:t>rajkot</a:t>
            </a:r>
            <a:r>
              <a:rPr lang="en-US" dirty="0">
                <a:latin typeface="Consolas" pitchFamily="49" charset="0"/>
              </a:rPr>
              <a:t>']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42597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animBg="1"/>
      <p:bldP spid="5" grpId="0" animBg="1"/>
      <p:bldP spid="6" grpId="0" uiExpand="1" build="p" animBg="1"/>
      <p:bldP spid="7" grpId="0" animBg="1"/>
      <p:bldP spid="8" grpId="0" animBg="1"/>
      <p:bldP spid="9" grpId="0" uiExpand="1" build="p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arange</a:t>
            </a:r>
            <a:r>
              <a:rPr lang="en-IN" dirty="0"/>
              <a:t>(</a:t>
            </a:r>
            <a:r>
              <a:rPr lang="en-IN" i="1" dirty="0" err="1"/>
              <a:t>start,end,step</a:t>
            </a:r>
            <a:r>
              <a:rPr lang="en-IN" dirty="0"/>
              <a:t>) function will create </a:t>
            </a:r>
            <a:r>
              <a:rPr lang="en-IN" dirty="0" err="1"/>
              <a:t>NumPy</a:t>
            </a:r>
            <a:r>
              <a:rPr lang="en-IN" dirty="0"/>
              <a:t> array starting from </a:t>
            </a:r>
            <a:r>
              <a:rPr lang="en-IN" i="1" dirty="0"/>
              <a:t>start</a:t>
            </a:r>
            <a:r>
              <a:rPr lang="en-IN" dirty="0"/>
              <a:t> till </a:t>
            </a:r>
            <a:r>
              <a:rPr lang="en-IN" i="1" dirty="0"/>
              <a:t>end</a:t>
            </a:r>
            <a:r>
              <a:rPr lang="en-IN" dirty="0"/>
              <a:t> (not included) with specified </a:t>
            </a:r>
            <a:r>
              <a:rPr lang="en-IN" i="1" dirty="0"/>
              <a:t>steps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zeros</a:t>
            </a:r>
            <a:r>
              <a:rPr lang="en-IN" dirty="0"/>
              <a:t>(n) function will return </a:t>
            </a:r>
            <a:r>
              <a:rPr lang="en-IN" dirty="0" err="1"/>
              <a:t>NumPy</a:t>
            </a:r>
            <a:r>
              <a:rPr lang="en-IN" dirty="0"/>
              <a:t> array of given shape, filled with zeros.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ones</a:t>
            </a:r>
            <a:r>
              <a:rPr lang="en-IN" dirty="0"/>
              <a:t>(n) function will return </a:t>
            </a:r>
            <a:r>
              <a:rPr lang="en-IN" dirty="0" err="1"/>
              <a:t>NumPy</a:t>
            </a:r>
            <a:r>
              <a:rPr lang="en-IN" dirty="0"/>
              <a:t> array of given shape, filled with ones.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49837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arange(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4983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2065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1952026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 1 2 3 4 5 6 7 8 9]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162284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3736106"/>
            <a:ext cx="5941691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c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zeros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(c) </a:t>
            </a:r>
          </a:p>
          <a:p>
            <a:r>
              <a:rPr lang="en-US" dirty="0">
                <a:latin typeface="Consolas" pitchFamily="49" charset="0"/>
              </a:rPr>
              <a:t>c1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zeros((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)) </a:t>
            </a:r>
            <a:r>
              <a:rPr lang="en-US" i="1" dirty="0">
                <a:solidFill>
                  <a:srgbClr val="408080"/>
                </a:solidFill>
                <a:latin typeface="Consolas" pitchFamily="49" charset="0"/>
              </a:rPr>
              <a:t>#have to give as tuple</a:t>
            </a:r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736106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40692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numpyzeros.py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3738295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[0. 0. 0.] </a:t>
            </a:r>
          </a:p>
          <a:p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[[0. 0. 0.] [0. 0. 0.] [0. 0. 0.]]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340911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Array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eye</a:t>
            </a:r>
            <a:r>
              <a:rPr lang="en-IN" dirty="0"/>
              <a:t>(</a:t>
            </a:r>
            <a:r>
              <a:rPr lang="en-IN" i="1" dirty="0"/>
              <a:t>n</a:t>
            </a:r>
            <a:r>
              <a:rPr lang="en-IN" dirty="0"/>
              <a:t>) function will create </a:t>
            </a:r>
            <a:r>
              <a:rPr lang="en-US" dirty="0"/>
              <a:t>2-D </a:t>
            </a:r>
            <a:r>
              <a:rPr lang="en-IN" dirty="0" err="1"/>
              <a:t>NumPy</a:t>
            </a:r>
            <a:r>
              <a:rPr lang="en-IN" dirty="0"/>
              <a:t> array </a:t>
            </a:r>
            <a:r>
              <a:rPr lang="en-US" dirty="0"/>
              <a:t>with ones on the diagonal and zeros elsewhere.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linspace</a:t>
            </a:r>
            <a:r>
              <a:rPr lang="en-IN" dirty="0"/>
              <a:t>(</a:t>
            </a:r>
            <a:r>
              <a:rPr lang="en-IN" i="1" dirty="0" err="1"/>
              <a:t>start,stop,num</a:t>
            </a:r>
            <a:r>
              <a:rPr lang="en-IN" dirty="0"/>
              <a:t>) function will </a:t>
            </a:r>
            <a:r>
              <a:rPr lang="en-US" dirty="0"/>
              <a:t>return evenly spaced numbers over a specified interval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r>
              <a:rPr lang="en-IN" b="1" dirty="0"/>
              <a:t>Note: </a:t>
            </a:r>
            <a:r>
              <a:rPr lang="en-IN" dirty="0"/>
              <a:t>in </a:t>
            </a:r>
            <a:r>
              <a:rPr lang="en-IN" b="1" dirty="0" err="1"/>
              <a:t>arange</a:t>
            </a:r>
            <a:r>
              <a:rPr lang="en-IN" dirty="0"/>
              <a:t> function we have given start, stop &amp; </a:t>
            </a:r>
            <a:r>
              <a:rPr lang="en-IN" b="1" dirty="0"/>
              <a:t>step, </a:t>
            </a:r>
            <a:r>
              <a:rPr lang="en-IN" dirty="0"/>
              <a:t>whereas in </a:t>
            </a:r>
            <a:r>
              <a:rPr lang="en-IN" b="1" dirty="0" err="1"/>
              <a:t>lispace</a:t>
            </a:r>
            <a:r>
              <a:rPr lang="en-IN" dirty="0"/>
              <a:t> function we are giving </a:t>
            </a:r>
            <a:r>
              <a:rPr lang="en-IN" dirty="0" err="1"/>
              <a:t>start,stop</a:t>
            </a:r>
            <a:r>
              <a:rPr lang="en-IN" dirty="0"/>
              <a:t> &amp; </a:t>
            </a:r>
            <a:r>
              <a:rPr lang="en-IN" b="1" dirty="0"/>
              <a:t>number of elements</a:t>
            </a:r>
            <a:r>
              <a:rPr lang="en-IN" dirty="0"/>
              <a:t> we want. 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20214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eye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(b)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20214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29103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numpyeye.py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1622403"/>
            <a:ext cx="494958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[[1. 0. 0.]</a:t>
            </a:r>
          </a:p>
          <a:p>
            <a:r>
              <a:rPr lang="en-US" dirty="0">
                <a:latin typeface="Consolas" pitchFamily="49" charset="0"/>
              </a:rPr>
              <a:t> [0. 1. 0.] </a:t>
            </a:r>
          </a:p>
          <a:p>
            <a:r>
              <a:rPr lang="en-US" dirty="0">
                <a:latin typeface="Consolas" pitchFamily="49" charset="0"/>
              </a:rPr>
              <a:t> [0. 0. 1.]]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1293219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4" y="3449027"/>
            <a:ext cx="594169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c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linspace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0,1,11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(c)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449027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11984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numpylinspace.py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3451216"/>
            <a:ext cx="4949582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[0. 0.1 0.2 0.3 0.4 0.5 0.6 0.7 0.8 0.9 1. 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312203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Shape in </a:t>
            </a:r>
            <a:r>
              <a:rPr lang="en-IN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grab the shape of </a:t>
            </a:r>
            <a:r>
              <a:rPr lang="en-IN" dirty="0" err="1"/>
              <a:t>ndarray</a:t>
            </a:r>
            <a:r>
              <a:rPr lang="en-IN" dirty="0"/>
              <a:t> using its </a:t>
            </a:r>
            <a:r>
              <a:rPr lang="en-IN" b="1" dirty="0"/>
              <a:t>shape property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also </a:t>
            </a:r>
            <a:r>
              <a:rPr lang="en-IN" b="1" dirty="0"/>
              <a:t>reshape</a:t>
            </a:r>
            <a:r>
              <a:rPr lang="en-IN" dirty="0"/>
              <a:t> the array using reshape method of </a:t>
            </a:r>
            <a:r>
              <a:rPr lang="en-IN" b="1" dirty="0" err="1"/>
              <a:t>ndarray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Note: </a:t>
            </a:r>
            <a:r>
              <a:rPr lang="en-IN" dirty="0"/>
              <a:t>the number of elements and multiplication of rows and cols in new array must be equal.</a:t>
            </a:r>
          </a:p>
          <a:p>
            <a:pPr lvl="1"/>
            <a:r>
              <a:rPr lang="en-IN" b="1" dirty="0"/>
              <a:t>Example : </a:t>
            </a:r>
            <a:r>
              <a:rPr lang="en-IN" dirty="0"/>
              <a:t>here we have old one-dimensional array of 10 elements and reshaped shape is (5,2)</a:t>
            </a:r>
          </a:p>
          <a:p>
            <a:pPr lvl="1">
              <a:buNone/>
            </a:pPr>
            <a:r>
              <a:rPr lang="en-IN" b="1" dirty="0"/>
              <a:t>			so, </a:t>
            </a:r>
            <a:r>
              <a:rPr lang="en-IN" dirty="0"/>
              <a:t> 5 * 2 = 10, which means it is a valid reshape</a:t>
            </a:r>
            <a:endParaRPr lang="en-IN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620228"/>
            <a:ext cx="58247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b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np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>
                <a:latin typeface="Consolas" pitchFamily="49" charset="0"/>
              </a:rPr>
              <a:t>zeros((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en-US" dirty="0">
                <a:latin typeface="Consolas" pitchFamily="49" charset="0"/>
              </a:rPr>
              <a:t>))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</a:rPr>
              <a:t>b.shape</a:t>
            </a:r>
            <a:r>
              <a:rPr lang="en-US" dirty="0">
                <a:latin typeface="Consolas" pitchFamily="49" charset="0"/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620228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29104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1622417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(3,3)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1293233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3438396"/>
            <a:ext cx="5824732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fr-FR" dirty="0">
                <a:latin typeface="Consolas" pitchFamily="49" charset="0"/>
              </a:rPr>
              <a:t>re1 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>
                <a:latin typeface="Consolas" pitchFamily="49" charset="0"/>
              </a:rPr>
              <a:t> </a:t>
            </a:r>
            <a:r>
              <a:rPr lang="fr-FR" dirty="0" err="1">
                <a:latin typeface="Consolas" pitchFamily="49" charset="0"/>
              </a:rPr>
              <a:t>np</a:t>
            </a:r>
            <a:r>
              <a:rPr lang="fr-FR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random</a:t>
            </a:r>
            <a:r>
              <a:rPr lang="fr-FR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randint</a:t>
            </a:r>
            <a:r>
              <a:rPr lang="fr-FR" dirty="0">
                <a:latin typeface="Consolas" pitchFamily="49" charset="0"/>
              </a:rPr>
              <a:t>(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fr-FR" dirty="0">
                <a:latin typeface="Consolas" pitchFamily="49" charset="0"/>
              </a:rPr>
              <a:t>) </a:t>
            </a:r>
          </a:p>
          <a:p>
            <a:r>
              <a:rPr lang="fr-FR" dirty="0">
                <a:latin typeface="Consolas" pitchFamily="49" charset="0"/>
              </a:rPr>
              <a:t>re2 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fr-FR" dirty="0">
                <a:latin typeface="Consolas" pitchFamily="49" charset="0"/>
              </a:rPr>
              <a:t> re1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fr-FR" dirty="0" err="1">
                <a:latin typeface="Consolas" pitchFamily="49" charset="0"/>
              </a:rPr>
              <a:t>reshape</a:t>
            </a:r>
            <a:r>
              <a:rPr lang="fr-FR" dirty="0">
                <a:latin typeface="Consolas" pitchFamily="49" charset="0"/>
              </a:rPr>
              <a:t>(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5</a:t>
            </a:r>
            <a:r>
              <a:rPr lang="fr-FR" dirty="0">
                <a:latin typeface="Consolas" pitchFamily="49" charset="0"/>
              </a:rPr>
              <a:t>,</a:t>
            </a:r>
            <a:r>
              <a:rPr lang="fr-F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fr-FR" dirty="0">
                <a:latin typeface="Consolas" pitchFamily="49" charset="0"/>
              </a:rPr>
              <a:t>) </a:t>
            </a:r>
          </a:p>
          <a:p>
            <a:r>
              <a:rPr lang="fr-FR" dirty="0" err="1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fr-FR" dirty="0">
                <a:latin typeface="Consolas" pitchFamily="49" charset="0"/>
              </a:rPr>
              <a:t>(re2)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3438396"/>
            <a:ext cx="499993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3109212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numpyarange.py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065209" y="3440585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[[29 55] </a:t>
            </a:r>
          </a:p>
          <a:p>
            <a:r>
              <a:rPr lang="en-US" dirty="0">
                <a:latin typeface="Consolas" pitchFamily="49" charset="0"/>
              </a:rPr>
              <a:t> [44 50]</a:t>
            </a:r>
          </a:p>
          <a:p>
            <a:r>
              <a:rPr lang="en-US" dirty="0">
                <a:latin typeface="Consolas" pitchFamily="49" charset="0"/>
              </a:rPr>
              <a:t> [25 53]</a:t>
            </a:r>
          </a:p>
          <a:p>
            <a:r>
              <a:rPr lang="en-US" dirty="0">
                <a:latin typeface="Consolas" pitchFamily="49" charset="0"/>
              </a:rPr>
              <a:t> [59 6]</a:t>
            </a:r>
          </a:p>
          <a:p>
            <a:r>
              <a:rPr lang="en-US" dirty="0">
                <a:latin typeface="Consolas" pitchFamily="49" charset="0"/>
              </a:rPr>
              <a:t> [93 7]]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065209" y="311140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rand</a:t>
            </a:r>
            <a:r>
              <a:rPr lang="en-IN" dirty="0"/>
              <a:t>(p1,p2….,</a:t>
            </a:r>
            <a:r>
              <a:rPr lang="en-IN" dirty="0" err="1"/>
              <a:t>pn</a:t>
            </a:r>
            <a:r>
              <a:rPr lang="en-IN" dirty="0"/>
              <a:t>) function will create </a:t>
            </a:r>
            <a:r>
              <a:rPr lang="en-IN" b="1" dirty="0"/>
              <a:t>n-dimensional array </a:t>
            </a:r>
            <a:r>
              <a:rPr lang="en-IN" dirty="0"/>
              <a:t>with </a:t>
            </a:r>
            <a:r>
              <a:rPr lang="en-IN" b="1" dirty="0"/>
              <a:t>random data</a:t>
            </a:r>
            <a:r>
              <a:rPr lang="en-IN" dirty="0"/>
              <a:t> using uniform </a:t>
            </a:r>
            <a:r>
              <a:rPr lang="en-IN" dirty="0" err="1"/>
              <a:t>distrubution</a:t>
            </a:r>
            <a:r>
              <a:rPr lang="en-IN" dirty="0"/>
              <a:t>, if we </a:t>
            </a:r>
            <a:r>
              <a:rPr lang="en-IN" b="1" dirty="0"/>
              <a:t>do not </a:t>
            </a:r>
            <a:r>
              <a:rPr lang="en-IN" dirty="0"/>
              <a:t>specify any parameter it will return </a:t>
            </a:r>
            <a:r>
              <a:rPr lang="en-IN" b="1" dirty="0"/>
              <a:t>random float </a:t>
            </a:r>
            <a:r>
              <a:rPr lang="en-IN" dirty="0"/>
              <a:t>number.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 err="1"/>
              <a:t>randint</a:t>
            </a:r>
            <a:r>
              <a:rPr lang="en-IN" dirty="0"/>
              <a:t>(</a:t>
            </a:r>
            <a:r>
              <a:rPr lang="en-IN" dirty="0" err="1"/>
              <a:t>low,high,num</a:t>
            </a:r>
            <a:r>
              <a:rPr lang="en-IN" dirty="0"/>
              <a:t>) function will create one-dimensional array with </a:t>
            </a:r>
            <a:r>
              <a:rPr lang="en-IN" b="1" i="1" dirty="0"/>
              <a:t>num </a:t>
            </a:r>
            <a:r>
              <a:rPr lang="en-IN" dirty="0"/>
              <a:t>random integer data between </a:t>
            </a:r>
            <a:r>
              <a:rPr lang="en-IN" b="1" i="1" dirty="0"/>
              <a:t>low</a:t>
            </a:r>
            <a:r>
              <a:rPr lang="en-IN" i="1" dirty="0"/>
              <a:t> </a:t>
            </a:r>
            <a:r>
              <a:rPr lang="en-IN" dirty="0"/>
              <a:t>and </a:t>
            </a:r>
            <a:r>
              <a:rPr lang="en-IN" b="1" i="1" dirty="0"/>
              <a:t>high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We can reshape the array in any shape using </a:t>
            </a:r>
            <a:r>
              <a:rPr lang="en-IN" b="1" dirty="0"/>
              <a:t>reshape</a:t>
            </a:r>
            <a:r>
              <a:rPr lang="en-IN" dirty="0"/>
              <a:t> method, which we learned in previous slide.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r1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rand()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(r1) </a:t>
            </a:r>
          </a:p>
          <a:p>
            <a:r>
              <a:rPr lang="pt-BR" dirty="0">
                <a:latin typeface="Consolas" pitchFamily="49" charset="0"/>
              </a:rPr>
              <a:t>r2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rand(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>
                <a:latin typeface="Consolas" pitchFamily="49" charset="0"/>
              </a:rPr>
              <a:t>,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>
                <a:latin typeface="Consolas" pitchFamily="49" charset="0"/>
              </a:rPr>
              <a:t>)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0.23937253208490505</a:t>
            </a:r>
          </a:p>
          <a:p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[[0.58924723 0.09677878] </a:t>
            </a:r>
          </a:p>
          <a:p>
            <a:r>
              <a:rPr lang="en-US" dirty="0">
                <a:latin typeface="Consolas" pitchFamily="49" charset="0"/>
              </a:rPr>
              <a:t> [0.97945337 0.76537675]</a:t>
            </a:r>
          </a:p>
          <a:p>
            <a:r>
              <a:rPr lang="en-US" dirty="0">
                <a:latin typeface="Consolas" pitchFamily="49" charset="0"/>
              </a:rPr>
              <a:t> [0.73097381 0.51277276]]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4554799"/>
            <a:ext cx="474021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r3 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en-US" dirty="0">
                <a:latin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</a:rPr>
              <a:t>np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random</a:t>
            </a:r>
            <a:r>
              <a:rPr lang="en-US" dirty="0" err="1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en-US" dirty="0" err="1">
                <a:latin typeface="Consolas" pitchFamily="49" charset="0"/>
              </a:rPr>
              <a:t>randint</a:t>
            </a:r>
            <a:r>
              <a:rPr lang="en-US" dirty="0">
                <a:latin typeface="Consolas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100</a:t>
            </a:r>
            <a:r>
              <a:rPr lang="en-US" dirty="0">
                <a:latin typeface="Consolas" pitchFamily="49" charset="0"/>
              </a:rPr>
              <a:t>,</a:t>
            </a:r>
            <a:r>
              <a:rPr lang="en-US" dirty="0">
                <a:solidFill>
                  <a:srgbClr val="666666"/>
                </a:solidFill>
                <a:latin typeface="Consolas" pitchFamily="49" charset="0"/>
              </a:rPr>
              <a:t>10</a:t>
            </a:r>
            <a:r>
              <a:rPr lang="en-US" dirty="0">
                <a:latin typeface="Consolas" pitchFamily="49" charset="0"/>
              </a:rPr>
              <a:t>) </a:t>
            </a:r>
          </a:p>
          <a:p>
            <a:r>
              <a:rPr lang="en-US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en-US" dirty="0">
                <a:latin typeface="Consolas" pitchFamily="49" charset="0"/>
              </a:rPr>
              <a:t>(r3)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4554799"/>
            <a:ext cx="49999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4225615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numpyrandint.py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86724" y="4556988"/>
            <a:ext cx="494958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[78 78 17 98 19 26 81 67 23 24]</a:t>
            </a:r>
          </a:p>
        </p:txBody>
      </p:sp>
      <p:sp>
        <p:nvSpPr>
          <p:cNvPr id="13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586724" y="4227804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build="p" animBg="1"/>
      <p:bldP spid="10" grpId="0" animBg="1"/>
      <p:bldP spid="11" grpId="0" animBg="1"/>
      <p:bldP spid="12" grpId="0" uiExpand="1" build="p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NumPy</a:t>
            </a:r>
            <a:r>
              <a:rPr lang="en-IN" dirty="0"/>
              <a:t> Random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rand</a:t>
            </a:r>
            <a:r>
              <a:rPr lang="en-IN" b="1" dirty="0" err="1">
                <a:solidFill>
                  <a:srgbClr val="FF0000"/>
                </a:solidFill>
              </a:rPr>
              <a:t>n</a:t>
            </a:r>
            <a:r>
              <a:rPr lang="en-IN" dirty="0"/>
              <a:t>(p1,p2….,</a:t>
            </a:r>
            <a:r>
              <a:rPr lang="en-IN" dirty="0" err="1"/>
              <a:t>pn</a:t>
            </a:r>
            <a:r>
              <a:rPr lang="en-IN" dirty="0"/>
              <a:t>) function will create </a:t>
            </a:r>
            <a:r>
              <a:rPr lang="en-IN" b="1" dirty="0"/>
              <a:t>n-dimensional array </a:t>
            </a:r>
            <a:r>
              <a:rPr lang="en-IN" dirty="0"/>
              <a:t>with </a:t>
            </a:r>
            <a:r>
              <a:rPr lang="en-IN" b="1" dirty="0"/>
              <a:t>random data </a:t>
            </a:r>
            <a:r>
              <a:rPr lang="en-IN" dirty="0"/>
              <a:t>using standard normal distribution, if we </a:t>
            </a:r>
            <a:r>
              <a:rPr lang="en-IN" b="1" dirty="0"/>
              <a:t>do not </a:t>
            </a:r>
            <a:r>
              <a:rPr lang="en-IN" dirty="0"/>
              <a:t>specify any parameter it will return </a:t>
            </a:r>
            <a:r>
              <a:rPr lang="en-IN" b="1" dirty="0"/>
              <a:t>random float </a:t>
            </a:r>
            <a:r>
              <a:rPr lang="en-IN" dirty="0"/>
              <a:t>number.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Note: rand</a:t>
            </a:r>
            <a:r>
              <a:rPr lang="en-IN" dirty="0"/>
              <a:t> function will generate random number using uniform distribution, whereas </a:t>
            </a:r>
            <a:r>
              <a:rPr lang="en-IN" b="1" dirty="0" err="1"/>
              <a:t>rand</a:t>
            </a:r>
            <a:r>
              <a:rPr lang="en-IN" b="1" dirty="0" err="1">
                <a:solidFill>
                  <a:srgbClr val="FF0000"/>
                </a:solidFill>
              </a:rPr>
              <a:t>n</a:t>
            </a:r>
            <a:r>
              <a:rPr lang="en-IN" dirty="0"/>
              <a:t> function will generate random number using standard normal distribution.</a:t>
            </a:r>
            <a:endParaRPr lang="en-IN" b="1" dirty="0"/>
          </a:p>
          <a:p>
            <a:r>
              <a:rPr lang="en-IN" dirty="0"/>
              <a:t>We are going to learn the difference using visualization technique (as a data scientist, We have to use visualization techniques to convince the audience) 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2635" y="1960455"/>
            <a:ext cx="474021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import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numpy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nsolas" pitchFamily="49" charset="0"/>
              </a:rPr>
              <a:t>as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itchFamily="49" charset="0"/>
              </a:rPr>
              <a:t>np</a:t>
            </a:r>
            <a:r>
              <a:rPr lang="en-US" b="1" dirty="0">
                <a:latin typeface="Consolas" pitchFamily="49" charset="0"/>
              </a:rPr>
              <a:t> </a:t>
            </a:r>
            <a:endParaRPr lang="en-US" dirty="0">
              <a:latin typeface="Consolas" pitchFamily="49" charset="0"/>
            </a:endParaRPr>
          </a:p>
          <a:p>
            <a:r>
              <a:rPr lang="pt-BR" dirty="0">
                <a:latin typeface="Consolas" pitchFamily="49" charset="0"/>
              </a:rPr>
              <a:t>r1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randn()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(r1) </a:t>
            </a:r>
          </a:p>
          <a:p>
            <a:r>
              <a:rPr lang="pt-BR" dirty="0">
                <a:latin typeface="Consolas" pitchFamily="49" charset="0"/>
              </a:rPr>
              <a:t>r2 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=</a:t>
            </a:r>
            <a:r>
              <a:rPr lang="pt-BR" dirty="0">
                <a:latin typeface="Consolas" pitchFamily="49" charset="0"/>
              </a:rPr>
              <a:t> np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random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.</a:t>
            </a:r>
            <a:r>
              <a:rPr lang="pt-BR" dirty="0">
                <a:latin typeface="Consolas" pitchFamily="49" charset="0"/>
              </a:rPr>
              <a:t>randn(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3</a:t>
            </a:r>
            <a:r>
              <a:rPr lang="pt-BR" dirty="0">
                <a:latin typeface="Consolas" pitchFamily="49" charset="0"/>
              </a:rPr>
              <a:t>,</a:t>
            </a:r>
            <a:r>
              <a:rPr lang="pt-BR" dirty="0">
                <a:solidFill>
                  <a:srgbClr val="666666"/>
                </a:solidFill>
                <a:latin typeface="Consolas" pitchFamily="49" charset="0"/>
              </a:rPr>
              <a:t>2</a:t>
            </a:r>
            <a:r>
              <a:rPr lang="pt-BR" dirty="0">
                <a:latin typeface="Consolas" pitchFamily="49" charset="0"/>
              </a:rPr>
              <a:t>) </a:t>
            </a:r>
            <a:r>
              <a:rPr lang="pt-BR" dirty="0">
                <a:solidFill>
                  <a:srgbClr val="FF0000"/>
                </a:solidFill>
                <a:latin typeface="Consolas" pitchFamily="49" charset="0"/>
              </a:rPr>
              <a:t># no tuple</a:t>
            </a:r>
            <a:r>
              <a:rPr lang="pt-BR" dirty="0">
                <a:latin typeface="Consolas" pitchFamily="49" charset="0"/>
              </a:rPr>
              <a:t> </a:t>
            </a:r>
          </a:p>
          <a:p>
            <a:r>
              <a:rPr lang="pt-BR" dirty="0">
                <a:solidFill>
                  <a:srgbClr val="008000"/>
                </a:solidFill>
                <a:latin typeface="Consolas" pitchFamily="49" charset="0"/>
              </a:rPr>
              <a:t>print</a:t>
            </a:r>
            <a:r>
              <a:rPr lang="pt-BR" dirty="0">
                <a:latin typeface="Consolas" pitchFamily="49" charset="0"/>
              </a:rPr>
              <a:t>(r2)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2642" y="1960455"/>
            <a:ext cx="499993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22642" y="1631271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numpyrandn.py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86724" y="1962644"/>
            <a:ext cx="4949582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itchFamily="49" charset="0"/>
              </a:rPr>
              <a:t>-0.15359861758111037</a:t>
            </a:r>
          </a:p>
          <a:p>
            <a:r>
              <a:rPr lang="en-US" dirty="0">
                <a:latin typeface="Consolas" pitchFamily="49" charset="0"/>
              </a:rPr>
              <a:t> </a:t>
            </a:r>
          </a:p>
          <a:p>
            <a:r>
              <a:rPr lang="en-US" dirty="0">
                <a:latin typeface="Consolas" pitchFamily="49" charset="0"/>
              </a:rPr>
              <a:t>[[ 0.40967905 -0.21974532] </a:t>
            </a:r>
          </a:p>
          <a:p>
            <a:r>
              <a:rPr lang="en-US" dirty="0">
                <a:latin typeface="Consolas" pitchFamily="49" charset="0"/>
              </a:rPr>
              <a:t> [-0.90341482 -0.69779498]</a:t>
            </a:r>
          </a:p>
          <a:p>
            <a:r>
              <a:rPr lang="en-US" dirty="0">
                <a:latin typeface="Consolas" pitchFamily="49" charset="0"/>
              </a:rPr>
              <a:t> [ 0.99444948 -1.45308348]]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586724" y="1633460"/>
            <a:ext cx="177877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animBg="1"/>
      <p:bldP spid="7" grpId="0" uiExpand="1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3104</Words>
  <Application>Microsoft Office PowerPoint</Application>
  <PresentationFormat>Widescreen</PresentationFormat>
  <Paragraphs>719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Roboto Condensed Light</vt:lpstr>
      <vt:lpstr>Arial</vt:lpstr>
      <vt:lpstr>Wingdings 3</vt:lpstr>
      <vt:lpstr>Segoe UI Black</vt:lpstr>
      <vt:lpstr>Wingdings 2</vt:lpstr>
      <vt:lpstr>Roboto Condensed</vt:lpstr>
      <vt:lpstr>Wingdings</vt:lpstr>
      <vt:lpstr>Calibri</vt:lpstr>
      <vt:lpstr>Consolas</vt:lpstr>
      <vt:lpstr>Office Theme</vt:lpstr>
      <vt:lpstr>Unit-03 NumPy and Beautiful Soup</vt:lpstr>
      <vt:lpstr>PowerPoint Presentation</vt:lpstr>
      <vt:lpstr>NumPy</vt:lpstr>
      <vt:lpstr>NumPy Array</vt:lpstr>
      <vt:lpstr>NumPy Array (Cont.)</vt:lpstr>
      <vt:lpstr>NumPy Array (Cont.)</vt:lpstr>
      <vt:lpstr>Array Shape in NumPy</vt:lpstr>
      <vt:lpstr>NumPy Random</vt:lpstr>
      <vt:lpstr>NumPy Random (Cont.)</vt:lpstr>
      <vt:lpstr>Visualizing the difference between rand &amp; randn</vt:lpstr>
      <vt:lpstr>Aggregations</vt:lpstr>
      <vt:lpstr>Aggregations (Cont.)</vt:lpstr>
      <vt:lpstr>Using axis argument with aggregate functions</vt:lpstr>
      <vt:lpstr>Trick to understand Axis</vt:lpstr>
      <vt:lpstr>Single V/S Double bracket notations</vt:lpstr>
      <vt:lpstr>Slicing ndarray</vt:lpstr>
      <vt:lpstr>Slicing multi-dimensional array</vt:lpstr>
      <vt:lpstr>Array Slicing Example</vt:lpstr>
      <vt:lpstr>Warning : Array Slicing is mutable !</vt:lpstr>
      <vt:lpstr>NumPy Arithmetic Operations</vt:lpstr>
      <vt:lpstr>NumPy Arithmetic Operations (Cont.)</vt:lpstr>
      <vt:lpstr>Sorting Array</vt:lpstr>
      <vt:lpstr>Sort Array Example</vt:lpstr>
      <vt:lpstr>Conditional Selection</vt:lpstr>
      <vt:lpstr>Web Scraping</vt:lpstr>
      <vt:lpstr>Web Scraping using Beautiful Soup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700</cp:revision>
  <dcterms:created xsi:type="dcterms:W3CDTF">2020-05-01T05:09:15Z</dcterms:created>
  <dcterms:modified xsi:type="dcterms:W3CDTF">2025-08-22T16:51:09Z</dcterms:modified>
</cp:coreProperties>
</file>