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sldIdLst>
    <p:sldId id="374" r:id="rId2"/>
    <p:sldId id="395" r:id="rId3"/>
    <p:sldId id="387" r:id="rId4"/>
    <p:sldId id="451" r:id="rId5"/>
    <p:sldId id="388" r:id="rId6"/>
    <p:sldId id="389" r:id="rId7"/>
    <p:sldId id="392" r:id="rId8"/>
    <p:sldId id="439" r:id="rId9"/>
    <p:sldId id="440" r:id="rId10"/>
    <p:sldId id="441" r:id="rId11"/>
    <p:sldId id="442" r:id="rId12"/>
    <p:sldId id="394" r:id="rId13"/>
    <p:sldId id="396" r:id="rId14"/>
    <p:sldId id="397" r:id="rId15"/>
    <p:sldId id="398" r:id="rId16"/>
    <p:sldId id="450" r:id="rId17"/>
    <p:sldId id="418" r:id="rId18"/>
    <p:sldId id="399" r:id="rId19"/>
    <p:sldId id="401" r:id="rId20"/>
    <p:sldId id="402" r:id="rId21"/>
    <p:sldId id="403" r:id="rId22"/>
    <p:sldId id="404" r:id="rId23"/>
    <p:sldId id="405" r:id="rId24"/>
    <p:sldId id="406" r:id="rId25"/>
    <p:sldId id="400" r:id="rId26"/>
    <p:sldId id="443" r:id="rId27"/>
    <p:sldId id="446" r:id="rId28"/>
    <p:sldId id="444" r:id="rId29"/>
    <p:sldId id="448" r:id="rId30"/>
    <p:sldId id="445" r:id="rId31"/>
    <p:sldId id="449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5" r:id="rId40"/>
    <p:sldId id="416" r:id="rId41"/>
    <p:sldId id="414" r:id="rId42"/>
    <p:sldId id="417" r:id="rId43"/>
  </p:sldIdLst>
  <p:sldSz cx="12192000" cy="6858000"/>
  <p:notesSz cx="6858000" cy="9144000"/>
  <p:embeddedFontLst>
    <p:embeddedFont>
      <p:font typeface="Wingdings 3" panose="05040102010807070707" pitchFamily="18" charset="2"/>
      <p:regular r:id="rId45"/>
    </p:embeddedFont>
    <p:embeddedFont>
      <p:font typeface="Wingdings 2" panose="05020102010507070707" pitchFamily="18" charset="2"/>
      <p:regular r:id="rId46"/>
    </p:embeddedFont>
    <p:embeddedFont>
      <p:font typeface="Roboto Condensed Light" panose="02000000000000000000" pitchFamily="2" charset="0"/>
      <p:regular r:id="rId47"/>
      <p:italic r:id="rId48"/>
    </p:embeddedFont>
    <p:embeddedFont>
      <p:font typeface="Segoe UI Black" panose="020B0A02040204020203" pitchFamily="34" charset="0"/>
      <p:bold r:id="rId49"/>
      <p:boldItalic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Roboto Condensed" panose="02000000000000000000" pitchFamily="2" charset="0"/>
      <p:regular r:id="rId59"/>
      <p:bold r:id="rId60"/>
      <p:italic r:id="rId61"/>
      <p:boldItalic r:id="rId6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ZSJdcxNLQBdTG1/WE2hAkg==" hashData="R73Y2Ks1VbpeBVrviME6S5a22xg7O/lZmQ5zf/sbMgSF8g4hHYoVUHZFvNPRDEAlnqOyhu6ihcwXn9iM5Km1Z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2827"/>
    <a:srgbClr val="D81A60"/>
    <a:srgbClr val="301B92"/>
    <a:srgbClr val="673BB7"/>
    <a:srgbClr val="607D8B"/>
    <a:srgbClr val="ED524F"/>
    <a:srgbClr val="B71B1C"/>
    <a:srgbClr val="F54337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7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9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FBF56C4-A1BE-EE44-A786-4A827E0E8E1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721" y="318857"/>
            <a:ext cx="2976891" cy="90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B827F4-CE70-CDC3-45B7-3768C164C10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IN" dirty="0"/>
              <a:t>2101CS405  (PP) Unit- 4</a:t>
            </a:r>
            <a:endParaRPr lang="en-US" dirty="0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7495"/>
            <a:ext cx="11929641" cy="5606514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A357163-0E00-CFCA-278C-49F4034DB252}"/>
              </a:ext>
            </a:extLst>
          </p:cNvPr>
          <p:cNvGrpSpPr/>
          <p:nvPr userDrawn="1"/>
        </p:nvGrpSpPr>
        <p:grpSpPr>
          <a:xfrm>
            <a:off x="10335578" y="941559"/>
            <a:ext cx="1649043" cy="501287"/>
            <a:chOff x="10721798" y="852808"/>
            <a:chExt cx="1339023" cy="40704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EDF7E6-5775-9E96-2673-3D2426EB77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ABA2C6-90B2-DD5D-56AE-6526A2930924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IN" dirty="0"/>
              <a:t>2305CS303  (PDS) Unit- 4</a:t>
            </a:r>
            <a:endParaRPr lang="en-US" dirty="0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32187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1FBD5D-AB37-4F4E-A127-DAB7A6E35DEA}"/>
              </a:ext>
            </a:extLst>
          </p:cNvPr>
          <p:cNvGrpSpPr/>
          <p:nvPr userDrawn="1"/>
        </p:nvGrpSpPr>
        <p:grpSpPr>
          <a:xfrm>
            <a:off x="10313386" y="5940670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51F16C-249B-E345-B841-8128601D1D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E1CEFF-5022-B343-970D-93BF7837B193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IN" dirty="0"/>
              <a:t>2305CS303  (PDS) Unit- 4</a:t>
            </a:r>
            <a:endParaRPr lang="en-US" dirty="0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521200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8DD0037-7D77-C303-A3A0-C8EB2F7ED9BC}"/>
              </a:ext>
            </a:extLst>
          </p:cNvPr>
          <p:cNvGrpSpPr/>
          <p:nvPr userDrawn="1"/>
        </p:nvGrpSpPr>
        <p:grpSpPr>
          <a:xfrm>
            <a:off x="131180" y="5994555"/>
            <a:ext cx="1649043" cy="501287"/>
            <a:chOff x="10721798" y="852808"/>
            <a:chExt cx="1339023" cy="4070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75C0D6-6C24-BC77-0166-A1D507BE07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0802D6-57CD-2344-0C93-A115826B655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25FD31-DBEE-9A49-8D30-8AA370CD1AC6}"/>
              </a:ext>
            </a:extLst>
          </p:cNvPr>
          <p:cNvGrpSpPr/>
          <p:nvPr userDrawn="1"/>
        </p:nvGrpSpPr>
        <p:grpSpPr>
          <a:xfrm>
            <a:off x="10313386" y="6223181"/>
            <a:ext cx="1649043" cy="501287"/>
            <a:chOff x="10721798" y="852808"/>
            <a:chExt cx="1339023" cy="40704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E2024B0-256A-DE40-97A3-3554EEB4DE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7E3F7EC-9A5A-AA4D-ADD8-31449DFF979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shruti.maniar@darshan.ac.in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(O) 9727747317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Shruti R. Maniar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Python For Data Science(</a:t>
            </a:r>
            <a:r>
              <a:rPr lang="en-IN">
                <a:latin typeface="Roboto Condensed" panose="02000000000000000000" pitchFamily="2" charset="0"/>
              </a:rPr>
              <a:t>2305CS303</a:t>
            </a:r>
            <a:r>
              <a:rPr lang="en-IN"/>
              <a:t>)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36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Unit-04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Pandas</a:t>
            </a:r>
            <a:br>
              <a:rPr lang="en-US" sz="4800" dirty="0"/>
            </a:b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161DE45-276D-7849-BC99-BAB0D00EC1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1620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Frames (Cont.)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Grabbing the column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Grabbing the multiple column</a:t>
            </a:r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645980"/>
            <a:ext cx="732126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randArr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random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20</a:t>
            </a:r>
            <a:r>
              <a:rPr lang="en-US" sz="2000" dirty="0">
                <a:latin typeface="Consolas" pitchFamily="49" charset="0"/>
              </a:rPr>
              <a:t>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reshape(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DataFrame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randArr,np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),[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PDS'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'Algo'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'SE'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'INS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'PDS'</a:t>
            </a:r>
            <a:r>
              <a:rPr lang="en-US" sz="2000" dirty="0">
                <a:latin typeface="Consolas" pitchFamily="49" charset="0"/>
              </a:rPr>
              <a:t>])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45980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4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167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dfGrabCol.py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305799" y="1648169"/>
            <a:ext cx="355659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101     0</a:t>
            </a:r>
          </a:p>
          <a:p>
            <a:r>
              <a:rPr lang="da-DK" sz="2000" dirty="0">
                <a:latin typeface="Consolas" pitchFamily="49" charset="0"/>
              </a:rPr>
              <a:t>102    85</a:t>
            </a:r>
          </a:p>
          <a:p>
            <a:r>
              <a:rPr lang="da-DK" sz="2000" dirty="0">
                <a:latin typeface="Consolas" pitchFamily="49" charset="0"/>
              </a:rPr>
              <a:t>103    35</a:t>
            </a:r>
          </a:p>
          <a:p>
            <a:r>
              <a:rPr lang="da-DK" sz="2000" dirty="0">
                <a:latin typeface="Consolas" pitchFamily="49" charset="0"/>
              </a:rPr>
              <a:t>104    66</a:t>
            </a:r>
          </a:p>
          <a:p>
            <a:r>
              <a:rPr lang="da-DK" sz="2000" dirty="0">
                <a:latin typeface="Consolas" pitchFamily="49" charset="0"/>
              </a:rPr>
              <a:t>105    65</a:t>
            </a:r>
          </a:p>
          <a:p>
            <a:r>
              <a:rPr lang="da-DK" sz="2000" dirty="0">
                <a:latin typeface="Consolas" pitchFamily="49" charset="0"/>
              </a:rPr>
              <a:t>Name: PDS, dtype: int32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2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315325" y="13334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4974867"/>
            <a:ext cx="732126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'PDS', 'SE'</a:t>
            </a:r>
            <a:r>
              <a:rPr lang="en-US" sz="2000" dirty="0">
                <a:latin typeface="Consolas" pitchFamily="49" charset="0"/>
              </a:rPr>
              <a:t>]])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4974867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464568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dfGrabMulCol.py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305799" y="4524719"/>
            <a:ext cx="355659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Consolas" pitchFamily="49" charset="0"/>
              </a:rPr>
              <a:t>     PDS  SE</a:t>
            </a:r>
          </a:p>
          <a:p>
            <a:r>
              <a:rPr lang="fr-FR" sz="2000" dirty="0">
                <a:latin typeface="Consolas" pitchFamily="49" charset="0"/>
              </a:rPr>
              <a:t>101    0  93</a:t>
            </a:r>
          </a:p>
          <a:p>
            <a:r>
              <a:rPr lang="fr-FR" sz="2000" dirty="0">
                <a:latin typeface="Consolas" pitchFamily="49" charset="0"/>
              </a:rPr>
              <a:t>102   85  31</a:t>
            </a:r>
          </a:p>
          <a:p>
            <a:r>
              <a:rPr lang="fr-FR" sz="2000" dirty="0">
                <a:latin typeface="Consolas" pitchFamily="49" charset="0"/>
              </a:rPr>
              <a:t>103   35   6</a:t>
            </a:r>
          </a:p>
          <a:p>
            <a:r>
              <a:rPr lang="fr-FR" sz="2000" dirty="0">
                <a:latin typeface="Consolas" pitchFamily="49" charset="0"/>
              </a:rPr>
              <a:t>104   66  70</a:t>
            </a:r>
          </a:p>
          <a:p>
            <a:r>
              <a:rPr lang="fr-FR" sz="2000" dirty="0">
                <a:latin typeface="Consolas" pitchFamily="49" charset="0"/>
              </a:rPr>
              <a:t>105   65  87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3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315325" y="421004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 animBg="1"/>
      <p:bldP spid="23" grpId="0" animBg="1"/>
      <p:bldP spid="24" grpId="0" animBg="1"/>
      <p:bldP spid="25" grpId="0" build="p" animBg="1"/>
      <p:bldP spid="26" grpId="0" animBg="1"/>
      <p:bldP spid="27" grpId="0" build="p" animBg="1"/>
      <p:bldP spid="27" grpId="1" animBg="1"/>
      <p:bldP spid="28" grpId="0" animBg="1"/>
      <p:bldP spid="29" grpId="0" animBg="1"/>
      <p:bldP spid="30" grpId="0" build="p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Frames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Grabbing a row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Grabbing Single Value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Deleting Row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617405"/>
            <a:ext cx="732126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(df.loc[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101</a:t>
            </a:r>
            <a:r>
              <a:rPr lang="en-US" sz="2000" dirty="0">
                <a:latin typeface="Consolas" pitchFamily="49" charset="0"/>
              </a:rPr>
              <a:t>]) </a:t>
            </a:r>
            <a:r>
              <a:rPr lang="en-US" sz="2000" dirty="0">
                <a:solidFill>
                  <a:schemeClr val="accent4"/>
                </a:solidFill>
                <a:latin typeface="Consolas" pitchFamily="49" charset="0"/>
              </a:rPr>
              <a:t># using labels</a:t>
            </a:r>
          </a:p>
          <a:p>
            <a:r>
              <a:rPr lang="en-US" sz="2000" dirty="0">
                <a:solidFill>
                  <a:schemeClr val="accent4"/>
                </a:solidFill>
                <a:latin typeface="Consolas" pitchFamily="49" charset="0"/>
              </a:rPr>
              <a:t>#OR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df.iloc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]) </a:t>
            </a:r>
            <a:r>
              <a:rPr lang="en-US" sz="2000" dirty="0">
                <a:solidFill>
                  <a:schemeClr val="accent4"/>
                </a:solidFill>
                <a:latin typeface="Consolas" pitchFamily="49" charset="0"/>
              </a:rPr>
              <a:t># using zero based 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17405"/>
            <a:ext cx="49999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2882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dfGrabRow.py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305799" y="1571969"/>
            <a:ext cx="355659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2000" dirty="0">
                <a:latin typeface="Consolas" pitchFamily="49" charset="0"/>
              </a:rPr>
              <a:t>PDS     0</a:t>
            </a:r>
          </a:p>
          <a:p>
            <a:r>
              <a:rPr lang="de-DE" sz="2000" dirty="0">
                <a:latin typeface="Consolas" pitchFamily="49" charset="0"/>
              </a:rPr>
              <a:t>Algo    23</a:t>
            </a:r>
          </a:p>
          <a:p>
            <a:r>
              <a:rPr lang="de-DE" sz="2000" dirty="0">
                <a:latin typeface="Consolas" pitchFamily="49" charset="0"/>
              </a:rPr>
              <a:t>SE      93</a:t>
            </a:r>
          </a:p>
          <a:p>
            <a:r>
              <a:rPr lang="de-DE" sz="2000" dirty="0">
                <a:latin typeface="Consolas" pitchFamily="49" charset="0"/>
              </a:rPr>
              <a:t>INS     46</a:t>
            </a:r>
          </a:p>
          <a:p>
            <a:r>
              <a:rPr lang="de-DE" sz="2000" dirty="0">
                <a:latin typeface="Consolas" pitchFamily="49" charset="0"/>
              </a:rPr>
              <a:t>Name: 101, dtype: int32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315325" y="12572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3846255"/>
            <a:ext cx="732126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(df.loc[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101,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 'PDS'</a:t>
            </a:r>
            <a:r>
              <a:rPr lang="en-US" sz="2000" dirty="0">
                <a:latin typeface="Consolas" pitchFamily="49" charset="0"/>
              </a:rPr>
              <a:t>]) </a:t>
            </a:r>
            <a:r>
              <a:rPr lang="en-US" sz="2000" dirty="0">
                <a:solidFill>
                  <a:schemeClr val="accent4"/>
                </a:solidFill>
                <a:latin typeface="Consolas" pitchFamily="49" charset="0"/>
              </a:rPr>
              <a:t># using labels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384625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35170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dfGrabSingle.py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305799" y="3838919"/>
            <a:ext cx="355659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DE" sz="2000" dirty="0">
                <a:latin typeface="Consolas" pitchFamily="49" charset="0"/>
              </a:rPr>
              <a:t>0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315325" y="352424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5255955"/>
            <a:ext cx="592109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drop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'103'</a:t>
            </a:r>
            <a:r>
              <a:rPr lang="en-US" sz="2000" dirty="0">
                <a:latin typeface="Consolas" pitchFamily="49" charset="0"/>
              </a:rPr>
              <a:t>,inplace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5255955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49267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dfDelCol.py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143750" y="4762844"/>
            <a:ext cx="471864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Consolas" pitchFamily="49" charset="0"/>
              </a:rPr>
              <a:t>     PDS  </a:t>
            </a:r>
            <a:r>
              <a:rPr lang="fr-FR" sz="2000" dirty="0" err="1">
                <a:latin typeface="Consolas" pitchFamily="49" charset="0"/>
              </a:rPr>
              <a:t>Algo</a:t>
            </a:r>
            <a:r>
              <a:rPr lang="fr-FR" sz="2000" dirty="0">
                <a:latin typeface="Consolas" pitchFamily="49" charset="0"/>
              </a:rPr>
              <a:t>  SE  INS</a:t>
            </a:r>
          </a:p>
          <a:p>
            <a:r>
              <a:rPr lang="fr-FR" sz="2000" dirty="0">
                <a:latin typeface="Consolas" pitchFamily="49" charset="0"/>
              </a:rPr>
              <a:t>101    0    23  93   46</a:t>
            </a:r>
          </a:p>
          <a:p>
            <a:r>
              <a:rPr lang="fr-FR" sz="2000" dirty="0">
                <a:latin typeface="Consolas" pitchFamily="49" charset="0"/>
              </a:rPr>
              <a:t>102   85    47  31   12</a:t>
            </a:r>
          </a:p>
          <a:p>
            <a:r>
              <a:rPr lang="fr-FR" sz="2000" dirty="0">
                <a:latin typeface="Consolas" pitchFamily="49" charset="0"/>
              </a:rPr>
              <a:t>104   66    83  70   50</a:t>
            </a:r>
          </a:p>
          <a:p>
            <a:r>
              <a:rPr lang="fr-FR" sz="2000" dirty="0">
                <a:latin typeface="Consolas" pitchFamily="49" charset="0"/>
              </a:rPr>
              <a:t>105   65    88  87   </a:t>
            </a:r>
            <a:r>
              <a:rPr lang="fr-FR" sz="2000" dirty="0" err="1">
                <a:latin typeface="Consolas" pitchFamily="49" charset="0"/>
              </a:rPr>
              <a:t>87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143750" y="44481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10" grpId="0" build="p" animBg="1"/>
      <p:bldP spid="10" grpId="1" animBg="1"/>
      <p:bldP spid="11" grpId="0" animBg="1"/>
      <p:bldP spid="12" grpId="0" animBg="1"/>
      <p:bldP spid="13" grpId="0" build="p" animBg="1"/>
      <p:bldP spid="14" grpId="0" animBg="1"/>
      <p:bldP spid="15" grpId="0" build="p" animBg="1"/>
      <p:bldP spid="16" grpId="0" animBg="1"/>
      <p:bldP spid="17" grpId="0" animBg="1"/>
      <p:bldP spid="18" grpId="0" build="p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Frames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new column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Deleting Column and Row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607880"/>
            <a:ext cx="592109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'total'</a:t>
            </a:r>
            <a:r>
              <a:rPr lang="en-US" sz="2000" dirty="0">
                <a:latin typeface="Consolas" pitchFamily="49" charset="0"/>
              </a:rPr>
              <a:t>]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'PDS'</a:t>
            </a:r>
            <a:r>
              <a:rPr lang="en-US" sz="2000" dirty="0">
                <a:latin typeface="Consolas" pitchFamily="49" charset="0"/>
              </a:rPr>
              <a:t>]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Algo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'SE'</a:t>
            </a:r>
            <a:r>
              <a:rPr lang="en-US" sz="2000" dirty="0">
                <a:latin typeface="Consolas" pitchFamily="49" charset="0"/>
              </a:rPr>
              <a:t>]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'INS'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07880"/>
            <a:ext cx="49999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2786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dfCreateCol.py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143750" y="1114769"/>
            <a:ext cx="471864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Consolas" pitchFamily="49" charset="0"/>
              </a:rPr>
              <a:t>     PDS  </a:t>
            </a:r>
            <a:r>
              <a:rPr lang="fr-FR" sz="2000" dirty="0" err="1">
                <a:latin typeface="Consolas" pitchFamily="49" charset="0"/>
              </a:rPr>
              <a:t>Algo</a:t>
            </a:r>
            <a:r>
              <a:rPr lang="fr-FR" sz="2000" dirty="0">
                <a:latin typeface="Consolas" pitchFamily="49" charset="0"/>
              </a:rPr>
              <a:t>  SE  INS  total</a:t>
            </a:r>
          </a:p>
          <a:p>
            <a:r>
              <a:rPr lang="fr-FR" sz="2000" dirty="0">
                <a:latin typeface="Consolas" pitchFamily="49" charset="0"/>
              </a:rPr>
              <a:t>101    0    23  93   46    162</a:t>
            </a:r>
          </a:p>
          <a:p>
            <a:r>
              <a:rPr lang="fr-FR" sz="2000" dirty="0">
                <a:latin typeface="Consolas" pitchFamily="49" charset="0"/>
              </a:rPr>
              <a:t>102   85    47  31   12    175</a:t>
            </a:r>
          </a:p>
          <a:p>
            <a:r>
              <a:rPr lang="fr-FR" sz="2000" dirty="0">
                <a:latin typeface="Consolas" pitchFamily="49" charset="0"/>
              </a:rPr>
              <a:t>103   35    34   6   89    164</a:t>
            </a:r>
          </a:p>
          <a:p>
            <a:r>
              <a:rPr lang="fr-FR" sz="2000" dirty="0">
                <a:latin typeface="Consolas" pitchFamily="49" charset="0"/>
              </a:rPr>
              <a:t>104   66    83  70   50    269</a:t>
            </a:r>
          </a:p>
          <a:p>
            <a:r>
              <a:rPr lang="fr-FR" sz="2000" dirty="0">
                <a:latin typeface="Consolas" pitchFamily="49" charset="0"/>
              </a:rPr>
              <a:t>105   65    88  87   </a:t>
            </a:r>
            <a:r>
              <a:rPr lang="fr-FR" sz="2000" dirty="0" err="1">
                <a:latin typeface="Consolas" pitchFamily="49" charset="0"/>
              </a:rPr>
              <a:t>87</a:t>
            </a:r>
            <a:r>
              <a:rPr lang="fr-FR" sz="2000" dirty="0">
                <a:latin typeface="Consolas" pitchFamily="49" charset="0"/>
              </a:rPr>
              <a:t>    327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143750" y="8000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3960555"/>
            <a:ext cx="592109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drop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total'</a:t>
            </a:r>
            <a:r>
              <a:rPr lang="en-US" sz="2000" dirty="0" err="1">
                <a:latin typeface="Consolas" pitchFamily="49" charset="0"/>
              </a:rPr>
              <a:t>,axis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=1</a:t>
            </a:r>
            <a:r>
              <a:rPr lang="en-US" sz="2000" dirty="0">
                <a:latin typeface="Consolas" pitchFamily="49" charset="0"/>
              </a:rPr>
              <a:t>,inplace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) </a:t>
            </a:r>
            <a:endParaRPr lang="en-US" sz="2000" dirty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3960555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3631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dfDelCol.py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143750" y="3467444"/>
            <a:ext cx="471864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Consolas" pitchFamily="49" charset="0"/>
              </a:rPr>
              <a:t>     PDS  </a:t>
            </a:r>
            <a:r>
              <a:rPr lang="fr-FR" sz="2000" dirty="0" err="1">
                <a:latin typeface="Consolas" pitchFamily="49" charset="0"/>
              </a:rPr>
              <a:t>Algo</a:t>
            </a:r>
            <a:r>
              <a:rPr lang="fr-FR" sz="2000" dirty="0">
                <a:latin typeface="Consolas" pitchFamily="49" charset="0"/>
              </a:rPr>
              <a:t>  SE  INS</a:t>
            </a:r>
          </a:p>
          <a:p>
            <a:r>
              <a:rPr lang="fr-FR" sz="2000" dirty="0">
                <a:latin typeface="Consolas" pitchFamily="49" charset="0"/>
              </a:rPr>
              <a:t>101    0    23  93   46</a:t>
            </a:r>
          </a:p>
          <a:p>
            <a:pPr marL="457200" indent="-457200">
              <a:buAutoNum type="arabicPlain" startAt="102"/>
            </a:pPr>
            <a:r>
              <a:rPr lang="fr-FR" sz="2000" dirty="0">
                <a:latin typeface="Consolas" pitchFamily="49" charset="0"/>
              </a:rPr>
              <a:t>   85    47  31   12</a:t>
            </a:r>
          </a:p>
          <a:p>
            <a:pPr marL="457200" indent="-457200"/>
            <a:r>
              <a:rPr lang="fr-FR" sz="2000" dirty="0">
                <a:latin typeface="Consolas" pitchFamily="49" charset="0"/>
              </a:rPr>
              <a:t>103   35    34   6   89</a:t>
            </a:r>
          </a:p>
          <a:p>
            <a:r>
              <a:rPr lang="fr-FR" sz="2000" dirty="0">
                <a:latin typeface="Consolas" pitchFamily="49" charset="0"/>
              </a:rPr>
              <a:t>104   66    83  70   50</a:t>
            </a:r>
          </a:p>
          <a:p>
            <a:r>
              <a:rPr lang="fr-FR" sz="2000" dirty="0">
                <a:latin typeface="Consolas" pitchFamily="49" charset="0"/>
              </a:rPr>
              <a:t>105   65    88  87   </a:t>
            </a:r>
            <a:r>
              <a:rPr lang="fr-FR" sz="2000" dirty="0" err="1">
                <a:latin typeface="Consolas" pitchFamily="49" charset="0"/>
              </a:rPr>
              <a:t>87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143750" y="31527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Frames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Subset of Data Frame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Selecting all cols except one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7683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(df.loc[[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101,104</a:t>
            </a:r>
            <a:r>
              <a:rPr lang="en-US" sz="2000" dirty="0">
                <a:latin typeface="Consolas" pitchFamily="49" charset="0"/>
              </a:rPr>
              <a:t>], [[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'PDS','INS'</a:t>
            </a:r>
            <a:r>
              <a:rPr lang="en-US" sz="2000" dirty="0">
                <a:latin typeface="Consolas" pitchFamily="49" charset="0"/>
              </a:rPr>
              <a:t>]])</a:t>
            </a:r>
            <a:endParaRPr lang="en-US" sz="2000" dirty="0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dfGrabSubSet.py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972551" y="1667219"/>
            <a:ext cx="222884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Consolas" pitchFamily="49" charset="0"/>
              </a:rPr>
              <a:t>     PDS  INS</a:t>
            </a:r>
          </a:p>
          <a:p>
            <a:r>
              <a:rPr lang="fr-FR" sz="2000" dirty="0">
                <a:latin typeface="Consolas" pitchFamily="49" charset="0"/>
              </a:rPr>
              <a:t>101    0   46 </a:t>
            </a:r>
          </a:p>
          <a:p>
            <a:r>
              <a:rPr lang="fr-FR" sz="2000" dirty="0">
                <a:latin typeface="Consolas" pitchFamily="49" charset="0"/>
              </a:rPr>
              <a:t>104   66   50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982075" y="1352549"/>
            <a:ext cx="11334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3922455"/>
            <a:ext cx="674024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(df.loc[:, </a:t>
            </a:r>
            <a:r>
              <a:rPr lang="en-US" sz="2000" dirty="0" err="1">
                <a:latin typeface="Consolas" pitchFamily="49" charset="0"/>
              </a:rPr>
              <a:t>df.columns</a:t>
            </a:r>
            <a:r>
              <a:rPr lang="en-US" sz="2000" dirty="0">
                <a:latin typeface="Consolas" pitchFamily="49" charset="0"/>
              </a:rPr>
              <a:t> != 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Algo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 ])</a:t>
            </a:r>
            <a:endParaRPr lang="en-US" sz="2000" dirty="0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392245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35932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dfGrabExcept.py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524875" y="3467444"/>
            <a:ext cx="3337514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Consolas" pitchFamily="49" charset="0"/>
              </a:rPr>
              <a:t>     PDS  SE  INS</a:t>
            </a:r>
          </a:p>
          <a:p>
            <a:r>
              <a:rPr lang="fr-FR" sz="2000" dirty="0">
                <a:latin typeface="Consolas" pitchFamily="49" charset="0"/>
              </a:rPr>
              <a:t>101    0  93   46</a:t>
            </a:r>
          </a:p>
          <a:p>
            <a:pPr marL="457200" indent="-457200">
              <a:buAutoNum type="arabicPlain" startAt="102"/>
            </a:pPr>
            <a:r>
              <a:rPr lang="fr-FR" sz="2000" dirty="0">
                <a:latin typeface="Consolas" pitchFamily="49" charset="0"/>
              </a:rPr>
              <a:t>   85  31   12</a:t>
            </a:r>
          </a:p>
          <a:p>
            <a:pPr marL="457200" indent="-457200"/>
            <a:r>
              <a:rPr lang="fr-FR" sz="2000" dirty="0">
                <a:latin typeface="Consolas" pitchFamily="49" charset="0"/>
              </a:rPr>
              <a:t>103   35   6   89</a:t>
            </a:r>
          </a:p>
          <a:p>
            <a:r>
              <a:rPr lang="fr-FR" sz="2000" dirty="0">
                <a:latin typeface="Consolas" pitchFamily="49" charset="0"/>
              </a:rPr>
              <a:t>104   66  70   50</a:t>
            </a:r>
          </a:p>
          <a:p>
            <a:r>
              <a:rPr lang="fr-FR" sz="2000" dirty="0">
                <a:latin typeface="Consolas" pitchFamily="49" charset="0"/>
              </a:rPr>
              <a:t>105   65  87   </a:t>
            </a:r>
            <a:r>
              <a:rPr lang="fr-FR" sz="2000" dirty="0" err="1">
                <a:latin typeface="Consolas" pitchFamily="49" charset="0"/>
              </a:rPr>
              <a:t>87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524875" y="31527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4" grpId="0" build="p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Similar to </a:t>
            </a:r>
            <a:r>
              <a:rPr lang="en-IN" dirty="0" err="1"/>
              <a:t>NumPy</a:t>
            </a:r>
            <a:r>
              <a:rPr lang="en-IN" dirty="0"/>
              <a:t> we can do conditional selection in pandas.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Note : we have used </a:t>
            </a:r>
            <a:r>
              <a:rPr lang="en-IN" dirty="0" err="1"/>
              <a:t>np.random.seed</a:t>
            </a:r>
            <a:r>
              <a:rPr lang="en-IN" dirty="0"/>
              <a:t>() method and set seed to be 121, so that when you generate random number it matches with the random number I have generated.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645980"/>
            <a:ext cx="6035392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random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seed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121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 err="1">
                <a:latin typeface="Consolas" pitchFamily="49" charset="0"/>
              </a:rPr>
              <a:t>randArr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random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20</a:t>
            </a:r>
            <a:r>
              <a:rPr lang="en-US" sz="2000" dirty="0">
                <a:latin typeface="Consolas" pitchFamily="49" charset="0"/>
              </a:rPr>
              <a:t>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reshape(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DataFrame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randArr,np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),[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PDS'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'Algo'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'SE'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'INS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&gt;50)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45980"/>
            <a:ext cx="499993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167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dfCondSel.py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439025" y="1648169"/>
            <a:ext cx="4752975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       PDS   Algo     SE   INS</a:t>
            </a:r>
          </a:p>
          <a:p>
            <a:r>
              <a:rPr lang="da-DK" sz="2000" dirty="0">
                <a:latin typeface="Consolas" pitchFamily="49" charset="0"/>
              </a:rPr>
              <a:t>101     66     85      8    95</a:t>
            </a:r>
          </a:p>
          <a:p>
            <a:r>
              <a:rPr lang="da-DK" sz="2000" dirty="0">
                <a:latin typeface="Consolas" pitchFamily="49" charset="0"/>
              </a:rPr>
              <a:t>102     65     52     83    96</a:t>
            </a:r>
          </a:p>
          <a:p>
            <a:r>
              <a:rPr lang="da-DK" sz="2000" dirty="0">
                <a:latin typeface="Consolas" pitchFamily="49" charset="0"/>
              </a:rPr>
              <a:t>103     46     34     52    60</a:t>
            </a:r>
          </a:p>
          <a:p>
            <a:r>
              <a:rPr lang="da-DK" sz="2000" dirty="0">
                <a:latin typeface="Consolas" pitchFamily="49" charset="0"/>
              </a:rPr>
              <a:t>104     54      3     94    52</a:t>
            </a:r>
          </a:p>
          <a:p>
            <a:r>
              <a:rPr lang="da-DK" sz="2000" dirty="0">
                <a:latin typeface="Consolas" pitchFamily="49" charset="0"/>
              </a:rPr>
              <a:t>105     57     75     88    39</a:t>
            </a:r>
            <a:endParaRPr lang="en-IN" sz="2000" dirty="0"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       PDS   </a:t>
            </a:r>
            <a:r>
              <a:rPr lang="en-US" sz="2000" dirty="0" err="1">
                <a:latin typeface="Consolas" pitchFamily="49" charset="0"/>
              </a:rPr>
              <a:t>Algo</a:t>
            </a:r>
            <a:r>
              <a:rPr lang="en-US" sz="2000" dirty="0">
                <a:latin typeface="Consolas" pitchFamily="49" charset="0"/>
              </a:rPr>
              <a:t>     SE    INS</a:t>
            </a:r>
          </a:p>
          <a:p>
            <a:r>
              <a:rPr lang="en-US" sz="2000" dirty="0">
                <a:latin typeface="Consolas" pitchFamily="49" charset="0"/>
              </a:rPr>
              <a:t>101   True   </a:t>
            </a:r>
            <a:r>
              <a:rPr lang="en-US" sz="2000" dirty="0" err="1"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  False   True</a:t>
            </a:r>
          </a:p>
          <a:p>
            <a:r>
              <a:rPr lang="en-US" sz="2000" dirty="0">
                <a:latin typeface="Consolas" pitchFamily="49" charset="0"/>
              </a:rPr>
              <a:t>102   True   </a:t>
            </a:r>
            <a:r>
              <a:rPr lang="en-US" sz="2000" dirty="0" err="1"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   </a:t>
            </a:r>
            <a:r>
              <a:rPr lang="en-US" sz="2000" dirty="0" err="1"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   </a:t>
            </a:r>
            <a:r>
              <a:rPr lang="en-US" sz="2000" dirty="0" err="1">
                <a:latin typeface="Consolas" pitchFamily="49" charset="0"/>
              </a:rPr>
              <a:t>True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103  False  </a:t>
            </a:r>
            <a:r>
              <a:rPr lang="en-US" sz="2000" dirty="0" err="1">
                <a:latin typeface="Consolas" pitchFamily="49" charset="0"/>
              </a:rPr>
              <a:t>False</a:t>
            </a:r>
            <a:r>
              <a:rPr lang="en-US" sz="2000" dirty="0">
                <a:latin typeface="Consolas" pitchFamily="49" charset="0"/>
              </a:rPr>
              <a:t>   True   </a:t>
            </a:r>
            <a:r>
              <a:rPr lang="en-US" sz="2000" dirty="0" err="1">
                <a:latin typeface="Consolas" pitchFamily="49" charset="0"/>
              </a:rPr>
              <a:t>True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104   True  False   True   </a:t>
            </a:r>
            <a:r>
              <a:rPr lang="en-US" sz="2000" dirty="0" err="1">
                <a:latin typeface="Consolas" pitchFamily="49" charset="0"/>
              </a:rPr>
              <a:t>True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105   True   </a:t>
            </a:r>
            <a:r>
              <a:rPr lang="en-US" sz="2000" dirty="0" err="1"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   </a:t>
            </a:r>
            <a:r>
              <a:rPr lang="en-US" sz="2000" dirty="0" err="1"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  False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458075" y="13334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Selection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then use this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DataFrame</a:t>
            </a:r>
            <a:r>
              <a:rPr lang="en-IN" dirty="0"/>
              <a:t> to get associated values.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Note : It will set </a:t>
            </a:r>
            <a:r>
              <a:rPr lang="en-IN" dirty="0" err="1"/>
              <a:t>NaN</a:t>
            </a:r>
            <a:r>
              <a:rPr lang="en-IN" dirty="0"/>
              <a:t> (Not a Number) in case of False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can apply condition on specific column.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645980"/>
            <a:ext cx="603539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dfBool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 &gt; 50</a:t>
            </a:r>
          </a:p>
          <a:p>
            <a:r>
              <a:rPr lang="en-IN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IN" sz="2000" dirty="0">
                <a:latin typeface="Consolas" pitchFamily="49" charset="0"/>
              </a:rPr>
              <a:t>(</a:t>
            </a:r>
            <a:r>
              <a:rPr lang="en-IN" sz="2000" dirty="0" err="1">
                <a:latin typeface="Consolas" pitchFamily="49" charset="0"/>
              </a:rPr>
              <a:t>df</a:t>
            </a:r>
            <a:r>
              <a:rPr lang="en-IN" sz="2000" dirty="0">
                <a:latin typeface="Consolas" pitchFamily="49" charset="0"/>
              </a:rPr>
              <a:t>[</a:t>
            </a:r>
            <a:r>
              <a:rPr lang="en-IN" sz="2000" dirty="0" err="1">
                <a:latin typeface="Consolas" pitchFamily="49" charset="0"/>
              </a:rPr>
              <a:t>dfBool</a:t>
            </a:r>
            <a:r>
              <a:rPr lang="en-IN" sz="2000" dirty="0">
                <a:latin typeface="Consolas" pitchFamily="49" charset="0"/>
              </a:rPr>
              <a:t>])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45980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167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dfCondSel.py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439025" y="1648169"/>
            <a:ext cx="4543425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       PDS   Algo     SE   INS</a:t>
            </a:r>
          </a:p>
          <a:p>
            <a:r>
              <a:rPr lang="da-DK" sz="2000" dirty="0">
                <a:latin typeface="Consolas" pitchFamily="49" charset="0"/>
              </a:rPr>
              <a:t>101     66     85    NaN    95</a:t>
            </a:r>
          </a:p>
          <a:p>
            <a:r>
              <a:rPr lang="da-DK" sz="2000" dirty="0">
                <a:latin typeface="Consolas" pitchFamily="49" charset="0"/>
              </a:rPr>
              <a:t>102     65     52     83    96</a:t>
            </a:r>
          </a:p>
          <a:p>
            <a:r>
              <a:rPr lang="da-DK" sz="2000" dirty="0">
                <a:latin typeface="Consolas" pitchFamily="49" charset="0"/>
              </a:rPr>
              <a:t>103    NaN    NaN     52    60</a:t>
            </a:r>
          </a:p>
          <a:p>
            <a:r>
              <a:rPr lang="da-DK" sz="2000" dirty="0">
                <a:latin typeface="Consolas" pitchFamily="49" charset="0"/>
              </a:rPr>
              <a:t>104     54    NaN     94    52</a:t>
            </a:r>
          </a:p>
          <a:p>
            <a:r>
              <a:rPr lang="da-DK" sz="2000" dirty="0">
                <a:latin typeface="Consolas" pitchFamily="49" charset="0"/>
              </a:rPr>
              <a:t>105     57     75     88   NaN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458075" y="13334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4760655"/>
            <a:ext cx="603539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dfBool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'PDS'</a:t>
            </a:r>
            <a:r>
              <a:rPr lang="en-US" sz="2000" dirty="0">
                <a:latin typeface="Consolas" pitchFamily="49" charset="0"/>
              </a:rPr>
              <a:t>] &gt; 50</a:t>
            </a:r>
          </a:p>
          <a:p>
            <a:r>
              <a:rPr lang="en-IN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IN" sz="2000" dirty="0">
                <a:latin typeface="Consolas" pitchFamily="49" charset="0"/>
              </a:rPr>
              <a:t>(</a:t>
            </a:r>
            <a:r>
              <a:rPr lang="en-IN" sz="2000" dirty="0" err="1">
                <a:latin typeface="Consolas" pitchFamily="49" charset="0"/>
              </a:rPr>
              <a:t>df</a:t>
            </a:r>
            <a:r>
              <a:rPr lang="en-IN" sz="2000" dirty="0">
                <a:latin typeface="Consolas" pitchFamily="49" charset="0"/>
              </a:rPr>
              <a:t>[</a:t>
            </a:r>
            <a:r>
              <a:rPr lang="en-IN" sz="2000" dirty="0" err="1">
                <a:latin typeface="Consolas" pitchFamily="49" charset="0"/>
              </a:rPr>
              <a:t>dfBool</a:t>
            </a:r>
            <a:r>
              <a:rPr lang="en-IN" sz="2000" dirty="0">
                <a:latin typeface="Consolas" pitchFamily="49" charset="0"/>
              </a:rPr>
              <a:t>])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4760655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44314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dfCondSel.py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439025" y="4762844"/>
            <a:ext cx="454342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       PDS   Algo     SE   INS</a:t>
            </a:r>
          </a:p>
          <a:p>
            <a:r>
              <a:rPr lang="da-DK" sz="2000" dirty="0">
                <a:latin typeface="Consolas" pitchFamily="49" charset="0"/>
              </a:rPr>
              <a:t>101     66     85      8    95</a:t>
            </a:r>
          </a:p>
          <a:p>
            <a:r>
              <a:rPr lang="da-DK" sz="2000" dirty="0">
                <a:latin typeface="Consolas" pitchFamily="49" charset="0"/>
              </a:rPr>
              <a:t>102     65     52     83    96</a:t>
            </a:r>
          </a:p>
          <a:p>
            <a:r>
              <a:rPr lang="da-DK" sz="2000" dirty="0">
                <a:latin typeface="Consolas" pitchFamily="49" charset="0"/>
              </a:rPr>
              <a:t>104     54      3     94    52</a:t>
            </a:r>
          </a:p>
          <a:p>
            <a:r>
              <a:rPr lang="da-DK" sz="2000" dirty="0">
                <a:latin typeface="Consolas" pitchFamily="49" charset="0"/>
              </a:rPr>
              <a:t>105     57     75     88    39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458075" y="44481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14" grpId="0" build="p" animBg="1"/>
      <p:bldP spid="15" grpId="0" animBg="1"/>
      <p:bldP spid="16" grpId="0" animBg="1"/>
      <p:bldP spid="17" grpId="0" build="p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 CSV in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nsolas" pitchFamily="49" charset="0"/>
              </a:rPr>
              <a:t>read_csv</a:t>
            </a:r>
            <a:r>
              <a:rPr lang="en-US" b="1" dirty="0">
                <a:latin typeface="Consolas" pitchFamily="49" charset="0"/>
              </a:rPr>
              <a:t>()</a:t>
            </a:r>
            <a:r>
              <a:rPr lang="en-US" dirty="0"/>
              <a:t> is used to read Comma Separated Values (CSV) file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some of important </a:t>
            </a:r>
            <a:r>
              <a:rPr lang="en-US" b="1" dirty="0"/>
              <a:t>Parameters :</a:t>
            </a:r>
          </a:p>
          <a:p>
            <a:pPr lvl="1"/>
            <a:r>
              <a:rPr lang="en-US" b="1" dirty="0" err="1"/>
              <a:t>filePath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, path object, or file-like object</a:t>
            </a:r>
          </a:p>
          <a:p>
            <a:pPr lvl="1"/>
            <a:r>
              <a:rPr lang="en-US" b="1" dirty="0"/>
              <a:t>sep : </a:t>
            </a:r>
            <a:r>
              <a:rPr lang="en-US" dirty="0"/>
              <a:t>separator (Default is comma)</a:t>
            </a:r>
          </a:p>
          <a:p>
            <a:pPr lvl="1"/>
            <a:r>
              <a:rPr lang="en-IN" b="1" dirty="0"/>
              <a:t>header: </a:t>
            </a:r>
            <a:r>
              <a:rPr lang="en-US" dirty="0"/>
              <a:t>Row number(s) to use as the column names.</a:t>
            </a:r>
            <a:endParaRPr lang="en-US" b="1" dirty="0"/>
          </a:p>
          <a:p>
            <a:pPr lvl="1"/>
            <a:r>
              <a:rPr lang="en-US" b="1" dirty="0" err="1"/>
              <a:t>index</a:t>
            </a:r>
            <a:r>
              <a:rPr lang="en-US" b="1" dirty="0" err="1">
                <a:latin typeface="Consolas" pitchFamily="49" charset="0"/>
              </a:rPr>
              <a:t>_</a:t>
            </a:r>
            <a:r>
              <a:rPr lang="en-US" b="1" dirty="0" err="1"/>
              <a:t>col</a:t>
            </a:r>
            <a:r>
              <a:rPr lang="en-US" b="1" dirty="0"/>
              <a:t> :</a:t>
            </a:r>
            <a:r>
              <a:rPr lang="en-US" dirty="0"/>
              <a:t> index column(s) of the data frame.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71441" y="3484305"/>
            <a:ext cx="8177283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dfINS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Marks.csv'</a:t>
            </a:r>
            <a:r>
              <a:rPr lang="en-US" sz="2000" dirty="0" err="1">
                <a:latin typeface="Consolas" pitchFamily="49" charset="0"/>
              </a:rPr>
              <a:t>,index_col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=0</a:t>
            </a:r>
            <a:r>
              <a:rPr lang="en-US" sz="2000" dirty="0">
                <a:latin typeface="Consolas" pitchFamily="49" charset="0"/>
              </a:rPr>
              <a:t>,header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=0</a:t>
            </a:r>
            <a:r>
              <a:rPr lang="en-US" sz="2000" dirty="0">
                <a:latin typeface="Consolas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dfINS</a:t>
            </a:r>
            <a:r>
              <a:rPr lang="en-US" sz="2000" dirty="0">
                <a:latin typeface="Consolas" pitchFamily="49" charset="0"/>
              </a:rPr>
              <a:t>)</a:t>
            </a:r>
            <a:endParaRPr lang="en-US" sz="2000" dirty="0">
              <a:solidFill>
                <a:srgbClr val="303F9F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171451" y="3484305"/>
            <a:ext cx="506804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171449" y="3155121"/>
            <a:ext cx="180299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readCSV.py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210675" y="3448395"/>
            <a:ext cx="2524125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      PDS  </a:t>
            </a:r>
            <a:r>
              <a:rPr lang="en-US" sz="2000" dirty="0" err="1"/>
              <a:t>Algo</a:t>
            </a:r>
            <a:r>
              <a:rPr lang="en-US" sz="2000" dirty="0"/>
              <a:t>  SE   INS</a:t>
            </a:r>
          </a:p>
          <a:p>
            <a:r>
              <a:rPr lang="en-US" sz="2000" dirty="0"/>
              <a:t>101   50    55  60  55.0</a:t>
            </a:r>
          </a:p>
          <a:p>
            <a:r>
              <a:rPr lang="en-US" sz="2000" dirty="0"/>
              <a:t>102   70    80  61  66.0</a:t>
            </a:r>
          </a:p>
          <a:p>
            <a:r>
              <a:rPr lang="en-US" sz="2000" dirty="0"/>
              <a:t>103   55    89  70  77.0</a:t>
            </a:r>
          </a:p>
          <a:p>
            <a:r>
              <a:rPr lang="en-US" sz="2000" dirty="0"/>
              <a:t>104   58    96  85  88.0</a:t>
            </a:r>
          </a:p>
          <a:p>
            <a:r>
              <a:rPr lang="en-US" sz="2000" dirty="0"/>
              <a:t>201   77    96  63  66.0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9220200" y="3133725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7" grpId="0" build="p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 Excel in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Excel file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Supports </a:t>
            </a:r>
            <a:r>
              <a:rPr lang="en-US" i="1" dirty="0" err="1"/>
              <a:t>xls</a:t>
            </a:r>
            <a:r>
              <a:rPr lang="en-US" dirty="0"/>
              <a:t>, </a:t>
            </a:r>
            <a:r>
              <a:rPr lang="en-US" i="1" dirty="0" err="1"/>
              <a:t>xlsx</a:t>
            </a:r>
            <a:r>
              <a:rPr lang="en-US" dirty="0"/>
              <a:t>, </a:t>
            </a:r>
            <a:r>
              <a:rPr lang="en-US" i="1" dirty="0" err="1"/>
              <a:t>xlsm</a:t>
            </a:r>
            <a:r>
              <a:rPr lang="en-US" dirty="0"/>
              <a:t>, </a:t>
            </a:r>
            <a:r>
              <a:rPr lang="en-US" i="1" dirty="0" err="1"/>
              <a:t>xlsb</a:t>
            </a:r>
            <a:r>
              <a:rPr lang="en-US" dirty="0"/>
              <a:t>, </a:t>
            </a:r>
            <a:r>
              <a:rPr lang="en-US" i="1" dirty="0" err="1"/>
              <a:t>odf</a:t>
            </a:r>
            <a:r>
              <a:rPr lang="en-US" dirty="0"/>
              <a:t>, </a:t>
            </a:r>
            <a:r>
              <a:rPr lang="en-US" i="1" dirty="0" err="1"/>
              <a:t>ods</a:t>
            </a:r>
            <a:r>
              <a:rPr lang="en-US" dirty="0"/>
              <a:t> and </a:t>
            </a:r>
            <a:r>
              <a:rPr lang="en-US" i="1" dirty="0" err="1"/>
              <a:t>odt</a:t>
            </a:r>
            <a:r>
              <a:rPr lang="en-US" dirty="0"/>
              <a:t> file extensions read from a local </a:t>
            </a:r>
            <a:r>
              <a:rPr lang="en-US" dirty="0" err="1"/>
              <a:t>filesystem</a:t>
            </a:r>
            <a:r>
              <a:rPr lang="en-US" dirty="0"/>
              <a:t> or URL. Supports an option to read a single sheet or a list of sheets.</a:t>
            </a:r>
          </a:p>
          <a:p>
            <a:r>
              <a:rPr lang="en-US" dirty="0"/>
              <a:t>some of important </a:t>
            </a:r>
            <a:r>
              <a:rPr lang="en-US" b="1" dirty="0"/>
              <a:t>Parameters :</a:t>
            </a:r>
          </a:p>
          <a:p>
            <a:pPr lvl="1"/>
            <a:r>
              <a:rPr lang="en-US" b="1" dirty="0" err="1"/>
              <a:t>excelFile</a:t>
            </a:r>
            <a:r>
              <a:rPr lang="en-US" b="1" dirty="0"/>
              <a:t> :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, bytes, </a:t>
            </a:r>
            <a:r>
              <a:rPr lang="en-US" dirty="0" err="1"/>
              <a:t>ExcelFile</a:t>
            </a:r>
            <a:r>
              <a:rPr lang="en-US" dirty="0"/>
              <a:t>, </a:t>
            </a:r>
            <a:r>
              <a:rPr lang="en-US" dirty="0" err="1"/>
              <a:t>xlrd.Book</a:t>
            </a:r>
            <a:r>
              <a:rPr lang="en-US" dirty="0"/>
              <a:t>, path object, or file-like object</a:t>
            </a:r>
          </a:p>
          <a:p>
            <a:pPr lvl="1"/>
            <a:r>
              <a:rPr lang="en-US" b="1" dirty="0" err="1"/>
              <a:t>sheet</a:t>
            </a:r>
            <a:r>
              <a:rPr lang="en-US" b="1" dirty="0" err="1">
                <a:latin typeface="Consolas" pitchFamily="49" charset="0"/>
              </a:rPr>
              <a:t>_</a:t>
            </a:r>
            <a:r>
              <a:rPr lang="en-US" b="1" dirty="0" err="1"/>
              <a:t>name</a:t>
            </a:r>
            <a:r>
              <a:rPr lang="en-US" b="1" dirty="0"/>
              <a:t> : </a:t>
            </a:r>
            <a:r>
              <a:rPr lang="en-US" dirty="0"/>
              <a:t>sheet no in integer or the name of the sheet, can have list of sheets.</a:t>
            </a:r>
          </a:p>
          <a:p>
            <a:pPr lvl="1"/>
            <a:r>
              <a:rPr lang="en-US" b="1" dirty="0" err="1"/>
              <a:t>index</a:t>
            </a:r>
            <a:r>
              <a:rPr lang="en-US" b="1" dirty="0" err="1">
                <a:latin typeface="Consolas" pitchFamily="49" charset="0"/>
              </a:rPr>
              <a:t>_</a:t>
            </a:r>
            <a:r>
              <a:rPr lang="en-US" b="1" dirty="0" err="1"/>
              <a:t>col</a:t>
            </a:r>
            <a:r>
              <a:rPr lang="en-US" b="1" dirty="0"/>
              <a:t> :</a:t>
            </a:r>
            <a:r>
              <a:rPr lang="en-US" dirty="0"/>
              <a:t> index column of the data frame.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45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Setting/Resetting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our previous example we have seen our index does not have name, if we want to specify name to our index we can specify it using </a:t>
            </a:r>
            <a:r>
              <a:rPr lang="en-IN" b="1" dirty="0">
                <a:latin typeface="Consolas" pitchFamily="49" charset="0"/>
              </a:rPr>
              <a:t>DataFrame.index.name</a:t>
            </a:r>
            <a:r>
              <a:rPr lang="en-IN" dirty="0"/>
              <a:t> property.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can use pandas built-in methods to set or reset the index</a:t>
            </a:r>
          </a:p>
          <a:p>
            <a:pPr lvl="1"/>
            <a:r>
              <a:rPr lang="en-IN" dirty="0" err="1">
                <a:latin typeface="Consolas" pitchFamily="49" charset="0"/>
              </a:rPr>
              <a:t>pd.set_index</a:t>
            </a:r>
            <a:r>
              <a:rPr lang="en-IN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 err="1">
                <a:solidFill>
                  <a:srgbClr val="BA2121"/>
                </a:solidFill>
                <a:latin typeface="Consolas" pitchFamily="49" charset="0"/>
              </a:rPr>
              <a:t>NewColumn'</a:t>
            </a:r>
            <a:r>
              <a:rPr lang="en-US" dirty="0" err="1">
                <a:latin typeface="Consolas" pitchFamily="49" charset="0"/>
              </a:rPr>
              <a:t>,inplace</a:t>
            </a:r>
            <a:r>
              <a:rPr lang="en-US" dirty="0">
                <a:latin typeface="Consolas" pitchFamily="49" charset="0"/>
              </a:rPr>
              <a:t>=True</a:t>
            </a:r>
            <a:r>
              <a:rPr lang="en-IN" dirty="0">
                <a:latin typeface="Consolas" pitchFamily="49" charset="0"/>
              </a:rPr>
              <a:t>), will set new column as index,</a:t>
            </a:r>
          </a:p>
          <a:p>
            <a:pPr lvl="1"/>
            <a:r>
              <a:rPr lang="en-IN" dirty="0" err="1">
                <a:latin typeface="Consolas" pitchFamily="49" charset="0"/>
              </a:rPr>
              <a:t>pd.reset_index</a:t>
            </a:r>
            <a:r>
              <a:rPr lang="en-IN" dirty="0">
                <a:latin typeface="Consolas" pitchFamily="49" charset="0"/>
              </a:rPr>
              <a:t>(</a:t>
            </a:r>
            <a:r>
              <a:rPr lang="en-US" dirty="0">
                <a:latin typeface="Consolas" pitchFamily="49" charset="0"/>
              </a:rPr>
              <a:t>), will reset index to zero based </a:t>
            </a:r>
            <a:r>
              <a:rPr lang="en-US" dirty="0" err="1">
                <a:latin typeface="Consolas" pitchFamily="49" charset="0"/>
              </a:rPr>
              <a:t>numberic</a:t>
            </a:r>
            <a:r>
              <a:rPr lang="en-US" dirty="0">
                <a:latin typeface="Consolas" pitchFamily="49" charset="0"/>
              </a:rPr>
              <a:t> index.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903155"/>
            <a:ext cx="603539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>
                <a:latin typeface="Consolas" pitchFamily="49" charset="0"/>
              </a:rPr>
              <a:t>df.index.name = 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RollNo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90315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5739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dfCondSel.py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439025" y="1905344"/>
            <a:ext cx="454342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         	PDS  </a:t>
            </a:r>
            <a:r>
              <a:rPr lang="en-US" sz="2000" dirty="0" err="1"/>
              <a:t>Algo</a:t>
            </a:r>
            <a:r>
              <a:rPr lang="en-US" sz="2000" dirty="0"/>
              <a:t>  SE  INS</a:t>
            </a:r>
          </a:p>
          <a:p>
            <a:r>
              <a:rPr lang="en-US" sz="2000" dirty="0" err="1"/>
              <a:t>RollNo</a:t>
            </a:r>
            <a:r>
              <a:rPr lang="en-US" sz="2000" dirty="0"/>
              <a:t>                    </a:t>
            </a:r>
          </a:p>
          <a:p>
            <a:r>
              <a:rPr lang="en-US" sz="2000" dirty="0"/>
              <a:t>101   	   66    85   8   95</a:t>
            </a:r>
          </a:p>
          <a:p>
            <a:r>
              <a:rPr lang="en-US" sz="2000" dirty="0"/>
              <a:t>102   	   65    52  83   96</a:t>
            </a:r>
          </a:p>
          <a:p>
            <a:r>
              <a:rPr lang="en-US" sz="2000" dirty="0"/>
              <a:t>103    	   46    34  52   60</a:t>
            </a:r>
          </a:p>
          <a:p>
            <a:r>
              <a:rPr lang="en-US" sz="2000" dirty="0"/>
              <a:t>104      	   54     3  94   52</a:t>
            </a:r>
          </a:p>
          <a:p>
            <a:r>
              <a:rPr lang="en-US" sz="2000" dirty="0"/>
              <a:t>105     	   57    75  88   39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458075" y="15906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4133851" y="3028950"/>
            <a:ext cx="2609850" cy="638175"/>
          </a:xfrm>
          <a:prstGeom prst="borderCallout1">
            <a:avLst>
              <a:gd name="adj1" fmla="val 50093"/>
              <a:gd name="adj2" fmla="val 99096"/>
              <a:gd name="adj3" fmla="val -78544"/>
              <a:gd name="adj4" fmla="val 130464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Note: We have name to our index now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Setting/Resetting index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Consolas" pitchFamily="49" charset="0"/>
              </a:rPr>
              <a:t>set_index</a:t>
            </a:r>
            <a:r>
              <a:rPr lang="en-IN" dirty="0">
                <a:latin typeface="Consolas" pitchFamily="49" charset="0"/>
              </a:rPr>
              <a:t>(</a:t>
            </a:r>
            <a:r>
              <a:rPr lang="en-IN" dirty="0" err="1">
                <a:latin typeface="Consolas" pitchFamily="49" charset="0"/>
              </a:rPr>
              <a:t>new_index</a:t>
            </a:r>
            <a:r>
              <a:rPr lang="en-IN" dirty="0">
                <a:latin typeface="Consolas" pitchFamily="49" charset="0"/>
              </a:rPr>
              <a:t>)</a:t>
            </a:r>
          </a:p>
          <a:p>
            <a:endParaRPr lang="en-IN" dirty="0">
              <a:latin typeface="Consolas" pitchFamily="49" charset="0"/>
            </a:endParaRPr>
          </a:p>
          <a:p>
            <a:endParaRPr lang="en-IN" dirty="0">
              <a:latin typeface="Consolas" pitchFamily="49" charset="0"/>
            </a:endParaRPr>
          </a:p>
          <a:p>
            <a:endParaRPr lang="en-IN" dirty="0">
              <a:latin typeface="Consolas" pitchFamily="49" charset="0"/>
            </a:endParaRPr>
          </a:p>
          <a:p>
            <a:endParaRPr lang="en-IN" dirty="0">
              <a:latin typeface="Consolas" pitchFamily="49" charset="0"/>
            </a:endParaRPr>
          </a:p>
          <a:p>
            <a:pPr>
              <a:buNone/>
            </a:pPr>
            <a:endParaRPr lang="en-IN" dirty="0">
              <a:latin typeface="Consolas" pitchFamily="49" charset="0"/>
            </a:endParaRPr>
          </a:p>
          <a:p>
            <a:r>
              <a:rPr lang="en-IN" dirty="0" err="1">
                <a:latin typeface="Consolas" pitchFamily="49" charset="0"/>
              </a:rPr>
              <a:t>reset_index</a:t>
            </a:r>
            <a:r>
              <a:rPr lang="en-IN" dirty="0">
                <a:latin typeface="Consolas" pitchFamily="49" charset="0"/>
              </a:rPr>
              <a:t>()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603539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 err="1">
                <a:latin typeface="Consolas" pitchFamily="49" charset="0"/>
              </a:rPr>
              <a:t>df.set_index</a:t>
            </a:r>
            <a:r>
              <a:rPr lang="en-IN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'PDS'</a:t>
            </a:r>
            <a:r>
              <a:rPr lang="en-IN" sz="2000" dirty="0">
                <a:latin typeface="Consolas" pitchFamily="49" charset="0"/>
              </a:rPr>
              <a:t>) </a:t>
            </a:r>
            <a:r>
              <a:rPr lang="en-IN" sz="2000" dirty="0">
                <a:solidFill>
                  <a:schemeClr val="accent3"/>
                </a:solidFill>
                <a:latin typeface="Consolas" pitchFamily="49" charset="0"/>
              </a:rPr>
              <a:t>#</a:t>
            </a:r>
            <a:r>
              <a:rPr lang="en-IN" sz="2000" dirty="0" err="1">
                <a:solidFill>
                  <a:schemeClr val="accent3"/>
                </a:solidFill>
                <a:latin typeface="Consolas" pitchFamily="49" charset="0"/>
              </a:rPr>
              <a:t>inplace</a:t>
            </a:r>
            <a:r>
              <a:rPr lang="en-IN" sz="2000" dirty="0">
                <a:solidFill>
                  <a:schemeClr val="accent3"/>
                </a:solidFill>
                <a:latin typeface="Consolas" pitchFamily="49" charset="0"/>
              </a:rPr>
              <a:t>=True</a:t>
            </a:r>
            <a:endParaRPr lang="en-US" sz="2000" dirty="0">
              <a:solidFill>
                <a:schemeClr val="accent3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dfCondSel.py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439026" y="1676744"/>
            <a:ext cx="369570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 	</a:t>
            </a:r>
            <a:r>
              <a:rPr lang="en-US" sz="2000" dirty="0" err="1"/>
              <a:t>Algo</a:t>
            </a:r>
            <a:r>
              <a:rPr lang="en-US" sz="2000" dirty="0"/>
              <a:t>  SE  INS</a:t>
            </a:r>
          </a:p>
          <a:p>
            <a:r>
              <a:rPr lang="en-US" sz="2000" dirty="0"/>
              <a:t>PDS               </a:t>
            </a:r>
          </a:p>
          <a:p>
            <a:r>
              <a:rPr lang="en-US" sz="2000" dirty="0"/>
              <a:t>66	     85   8   95</a:t>
            </a:r>
          </a:p>
          <a:p>
            <a:r>
              <a:rPr lang="en-US" sz="2000" dirty="0"/>
              <a:t>65	     52  83   96</a:t>
            </a:r>
          </a:p>
          <a:p>
            <a:r>
              <a:rPr lang="en-US" sz="2000" dirty="0"/>
              <a:t>46	     34  52   60</a:t>
            </a:r>
          </a:p>
          <a:p>
            <a:r>
              <a:rPr lang="en-US" sz="2000" dirty="0"/>
              <a:t>54	      3  94   52</a:t>
            </a:r>
          </a:p>
          <a:p>
            <a:r>
              <a:rPr lang="en-US" sz="2000" dirty="0"/>
              <a:t>57 	    75  88   39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458075" y="136207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4133851" y="2800350"/>
            <a:ext cx="2609850" cy="638175"/>
          </a:xfrm>
          <a:prstGeom prst="borderCallout1">
            <a:avLst>
              <a:gd name="adj1" fmla="val 50093"/>
              <a:gd name="adj2" fmla="val 99096"/>
              <a:gd name="adj3" fmla="val -78544"/>
              <a:gd name="adj4" fmla="val 130464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Note: We have PDS as our index now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4360605"/>
            <a:ext cx="603539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 err="1">
                <a:latin typeface="Consolas" pitchFamily="49" charset="0"/>
              </a:rPr>
              <a:t>df.reset_index</a:t>
            </a:r>
            <a:r>
              <a:rPr lang="en-IN" sz="2000" dirty="0">
                <a:latin typeface="Consolas" pitchFamily="49" charset="0"/>
              </a:rPr>
              <a:t>() </a:t>
            </a:r>
            <a:r>
              <a:rPr lang="en-IN" sz="2000" dirty="0">
                <a:solidFill>
                  <a:schemeClr val="accent3"/>
                </a:solidFill>
                <a:latin typeface="Consolas" pitchFamily="49" charset="0"/>
              </a:rPr>
              <a:t>#</a:t>
            </a:r>
            <a:r>
              <a:rPr lang="en-IN" sz="2000" dirty="0" err="1">
                <a:solidFill>
                  <a:schemeClr val="accent3"/>
                </a:solidFill>
                <a:latin typeface="Consolas" pitchFamily="49" charset="0"/>
              </a:rPr>
              <a:t>inplace</a:t>
            </a:r>
            <a:r>
              <a:rPr lang="en-IN" sz="2000" dirty="0">
                <a:solidFill>
                  <a:schemeClr val="accent3"/>
                </a:solidFill>
                <a:latin typeface="Consolas" pitchFamily="49" charset="0"/>
              </a:rPr>
              <a:t>=True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436060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40314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dfCondSel.py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439025" y="4362794"/>
            <a:ext cx="4057649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   </a:t>
            </a:r>
            <a:r>
              <a:rPr lang="en-US" sz="2000" dirty="0" err="1"/>
              <a:t>RollNo</a:t>
            </a:r>
            <a:r>
              <a:rPr lang="en-US" sz="2000" dirty="0"/>
              <a:t>  PDS  </a:t>
            </a:r>
            <a:r>
              <a:rPr lang="en-US" sz="2000" dirty="0" err="1"/>
              <a:t>Algo</a:t>
            </a:r>
            <a:r>
              <a:rPr lang="en-US" sz="2000" dirty="0"/>
              <a:t>  SE  INS</a:t>
            </a:r>
          </a:p>
          <a:p>
            <a:r>
              <a:rPr lang="en-US" sz="2000" dirty="0"/>
              <a:t>0       101   66    85   8   95</a:t>
            </a:r>
          </a:p>
          <a:p>
            <a:r>
              <a:rPr lang="en-US" sz="2000" dirty="0"/>
              <a:t>1       102   65    52  83   96</a:t>
            </a:r>
          </a:p>
          <a:p>
            <a:r>
              <a:rPr lang="en-US" sz="2000" dirty="0"/>
              <a:t>2       103   46    34  52   60</a:t>
            </a:r>
          </a:p>
          <a:p>
            <a:r>
              <a:rPr lang="en-US" sz="2000" dirty="0"/>
              <a:t>3       104   54     3  94   52</a:t>
            </a:r>
          </a:p>
          <a:p>
            <a:r>
              <a:rPr lang="en-US" sz="2000" dirty="0"/>
              <a:t>4       105   57    75  88   39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458075" y="404812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4133851" y="4981575"/>
            <a:ext cx="2609850" cy="1314449"/>
          </a:xfrm>
          <a:prstGeom prst="borderCallout1">
            <a:avLst>
              <a:gd name="adj1" fmla="val 50093"/>
              <a:gd name="adj2" fmla="val 99096"/>
              <a:gd name="adj3" fmla="val -29593"/>
              <a:gd name="adj4" fmla="val 135209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</a:rPr>
              <a:t>Note: Our </a:t>
            </a:r>
            <a:r>
              <a:rPr lang="en-IN" b="1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RollNo</a:t>
            </a:r>
            <a:r>
              <a:rPr lang="en-IN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(index)</a:t>
            </a: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become new column, and we now have zero based numeric index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  <p:bldP spid="12" grpId="0" animBg="1"/>
      <p:bldP spid="13" grpId="0" build="p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Importing a module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Series in Pandas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Creating Time Series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Data Frames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Conditional Selection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Read CSV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Read Excel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Setting/Resetting index </a:t>
            </a:r>
          </a:p>
          <a:p>
            <a:pPr indent="446088">
              <a:buFont typeface="Wingdings" pitchFamily="2" charset="2"/>
              <a:buChar char="ü"/>
            </a:pPr>
            <a:r>
              <a:rPr lang="en-IN" dirty="0"/>
              <a:t>Reading in </a:t>
            </a:r>
            <a:r>
              <a:rPr lang="en-IN" dirty="0" err="1"/>
              <a:t>Multiindexed</a:t>
            </a:r>
            <a:r>
              <a:rPr lang="en-IN" dirty="0"/>
              <a:t> </a:t>
            </a:r>
            <a:r>
              <a:rPr lang="en-IN" dirty="0" err="1"/>
              <a:t>DataFrame</a:t>
            </a:r>
            <a:r>
              <a:rPr lang="en-IN" dirty="0"/>
              <a:t>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directly from CSV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Cross Section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Dealing with Missing Data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 err="1"/>
              <a:t>Groupby</a:t>
            </a:r>
            <a:r>
              <a:rPr lang="en-US" dirty="0"/>
              <a:t>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Concatenation, Join, Merge </a:t>
            </a:r>
          </a:p>
        </p:txBody>
      </p:sp>
    </p:spTree>
    <p:extLst>
      <p:ext uri="{BB962C8B-B14F-4D97-AF65-F5344CB8AC3E}">
        <p14:creationId xmlns:p14="http://schemas.microsoft.com/office/powerpoint/2010/main" val="148625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Multi-Index </a:t>
            </a:r>
            <a:r>
              <a:rPr lang="en-IN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indexes (AKA </a:t>
            </a:r>
            <a:r>
              <a:rPr lang="en-US" dirty="0" err="1"/>
              <a:t>multiindexes</a:t>
            </a:r>
            <a:r>
              <a:rPr lang="en-US" dirty="0"/>
              <a:t>) help us to organize, find, and aggregate information faster at almost no cost. </a:t>
            </a:r>
          </a:p>
          <a:p>
            <a:r>
              <a:rPr lang="en-US" dirty="0"/>
              <a:t>Example where we need Hierarchical indexes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238126" y="2438744"/>
            <a:ext cx="5600700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2000" dirty="0">
                <a:latin typeface="Consolas" pitchFamily="49" charset="0"/>
              </a:rPr>
              <a:t> 	Col </a:t>
            </a:r>
            <a:r>
              <a:rPr lang="fr-FR" sz="2000" dirty="0" err="1">
                <a:latin typeface="Consolas" pitchFamily="49" charset="0"/>
              </a:rPr>
              <a:t>Dep</a:t>
            </a:r>
            <a:r>
              <a:rPr lang="fr-FR" sz="2000" dirty="0">
                <a:latin typeface="Consolas" pitchFamily="49" charset="0"/>
              </a:rPr>
              <a:t>  Sem   RN  S1  S2  S3</a:t>
            </a:r>
          </a:p>
          <a:p>
            <a:r>
              <a:rPr lang="fr-FR" sz="2000" dirty="0">
                <a:latin typeface="Consolas" pitchFamily="49" charset="0"/>
              </a:rPr>
              <a:t>0      ABC  CE    5  101  50  60  70</a:t>
            </a:r>
          </a:p>
          <a:p>
            <a:r>
              <a:rPr lang="fr-FR" sz="2000" dirty="0">
                <a:latin typeface="Consolas" pitchFamily="49" charset="0"/>
              </a:rPr>
              <a:t>1      ABC  CE    5  102  48  70  25</a:t>
            </a:r>
          </a:p>
          <a:p>
            <a:r>
              <a:rPr lang="fr-FR" sz="2000" dirty="0">
                <a:latin typeface="Consolas" pitchFamily="49" charset="0"/>
              </a:rPr>
              <a:t>2      ABC  CE    7  101  58  59  51</a:t>
            </a:r>
          </a:p>
          <a:p>
            <a:r>
              <a:rPr lang="fr-FR" sz="2000" dirty="0">
                <a:latin typeface="Consolas" pitchFamily="49" charset="0"/>
              </a:rPr>
              <a:t>3      ABC  ME    5  101  30  35  39</a:t>
            </a:r>
          </a:p>
          <a:p>
            <a:r>
              <a:rPr lang="fr-FR" sz="2000" dirty="0">
                <a:latin typeface="Consolas" pitchFamily="49" charset="0"/>
              </a:rPr>
              <a:t>4      ABC  ME    5  102  50  90  48</a:t>
            </a:r>
          </a:p>
          <a:p>
            <a:r>
              <a:rPr lang="fr-FR" sz="2000" dirty="0">
                <a:latin typeface="Consolas" pitchFamily="49" charset="0"/>
              </a:rPr>
              <a:t>5  Darshan  CE    5  101  88  99  77</a:t>
            </a:r>
          </a:p>
          <a:p>
            <a:r>
              <a:rPr lang="fr-FR" sz="2000" dirty="0">
                <a:latin typeface="Consolas" pitchFamily="49" charset="0"/>
              </a:rPr>
              <a:t>6  Darshan  CE    5  102  99  84  76</a:t>
            </a:r>
          </a:p>
          <a:p>
            <a:r>
              <a:rPr lang="fr-FR" sz="2000" dirty="0">
                <a:latin typeface="Consolas" pitchFamily="49" charset="0"/>
              </a:rPr>
              <a:t>7  Darshan  CE    7  101  88  77  99</a:t>
            </a:r>
          </a:p>
          <a:p>
            <a:r>
              <a:rPr lang="fr-FR" sz="2000" dirty="0">
                <a:latin typeface="Consolas" pitchFamily="49" charset="0"/>
              </a:rPr>
              <a:t>8  Darshan  ME    5  101  44  88  99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257175" y="2124074"/>
            <a:ext cx="27241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Numeric Index/Single Index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134101" y="2438744"/>
            <a:ext cx="5600700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 		    RN  S1  S2  S3</a:t>
            </a:r>
          </a:p>
          <a:p>
            <a:r>
              <a:rPr lang="pt-BR" sz="2000" dirty="0">
                <a:latin typeface="Consolas" pitchFamily="49" charset="0"/>
              </a:rPr>
              <a:t>Col     Dep Sem                 </a:t>
            </a:r>
          </a:p>
          <a:p>
            <a:r>
              <a:rPr lang="pt-BR" sz="2000" dirty="0">
                <a:latin typeface="Consolas" pitchFamily="49" charset="0"/>
              </a:rPr>
              <a:t>ABC     CE  5    101  50  60  70</a:t>
            </a:r>
          </a:p>
          <a:p>
            <a:r>
              <a:rPr lang="pt-BR" sz="2000" dirty="0">
                <a:latin typeface="Consolas" pitchFamily="49" charset="0"/>
              </a:rPr>
              <a:t>            5    102  48  70  25</a:t>
            </a:r>
          </a:p>
          <a:p>
            <a:r>
              <a:rPr lang="pt-BR" sz="2000" dirty="0">
                <a:latin typeface="Consolas" pitchFamily="49" charset="0"/>
              </a:rPr>
              <a:t>            7    101  58  59  51</a:t>
            </a:r>
          </a:p>
          <a:p>
            <a:r>
              <a:rPr lang="pt-BR" sz="2000" dirty="0">
                <a:latin typeface="Consolas" pitchFamily="49" charset="0"/>
              </a:rPr>
              <a:t>        ME  5    101  30  35  39</a:t>
            </a:r>
          </a:p>
          <a:p>
            <a:r>
              <a:rPr lang="pt-BR" sz="2000" dirty="0">
                <a:latin typeface="Consolas" pitchFamily="49" charset="0"/>
              </a:rPr>
              <a:t>            5    102  50  90  48</a:t>
            </a:r>
          </a:p>
          <a:p>
            <a:r>
              <a:rPr lang="pt-BR" sz="2000" dirty="0">
                <a:latin typeface="Consolas" pitchFamily="49" charset="0"/>
              </a:rPr>
              <a:t>Darshan CE  5    101  88  99  77</a:t>
            </a:r>
          </a:p>
          <a:p>
            <a:r>
              <a:rPr lang="pt-BR" sz="2000" dirty="0">
                <a:latin typeface="Consolas" pitchFamily="49" charset="0"/>
              </a:rPr>
              <a:t>            5    102  99  84  76</a:t>
            </a:r>
          </a:p>
          <a:p>
            <a:r>
              <a:rPr lang="pt-BR" sz="2000" dirty="0">
                <a:latin typeface="Consolas" pitchFamily="49" charset="0"/>
              </a:rPr>
              <a:t>            7    101  88  77  99</a:t>
            </a:r>
          </a:p>
          <a:p>
            <a:r>
              <a:rPr lang="pt-BR" sz="2000" dirty="0">
                <a:latin typeface="Consolas" pitchFamily="49" charset="0"/>
              </a:rPr>
              <a:t>        ME  5    101  44  88  99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153150" y="2124074"/>
            <a:ext cx="185581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Multi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 animBg="1"/>
      <p:bldP spid="11" grpId="0" animBg="1"/>
      <p:bldP spid="12" grpId="0" build="p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Multi-Index </a:t>
            </a:r>
            <a:r>
              <a:rPr lang="en-IN" dirty="0" err="1"/>
              <a:t>DataFrame</a:t>
            </a:r>
            <a:r>
              <a:rPr lang="en-IN" dirty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</a:t>
            </a:r>
            <a:r>
              <a:rPr lang="en-IN" dirty="0" err="1"/>
              <a:t>multiindexes</a:t>
            </a:r>
            <a:r>
              <a:rPr lang="en-IN" dirty="0"/>
              <a:t> is as simple as creating single index using </a:t>
            </a:r>
            <a:r>
              <a:rPr lang="en-IN" b="1" dirty="0" err="1">
                <a:latin typeface="Consolas" pitchFamily="49" charset="0"/>
              </a:rPr>
              <a:t>set_index</a:t>
            </a:r>
            <a:r>
              <a:rPr lang="en-IN" dirty="0"/>
              <a:t> method, only difference is in case of </a:t>
            </a:r>
            <a:r>
              <a:rPr lang="en-IN" dirty="0" err="1"/>
              <a:t>multiindexes</a:t>
            </a:r>
            <a:r>
              <a:rPr lang="en-IN" dirty="0"/>
              <a:t> we need to provide list of indexes instead of a single string index, lets see and example for that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2274630"/>
            <a:ext cx="552104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dfMulti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'MultiIndexDemo.csv'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dfMulti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set_index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Col'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'Dep'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'Sem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],</a:t>
            </a:r>
            <a:r>
              <a:rPr lang="en-US" sz="2000" dirty="0" err="1">
                <a:latin typeface="Consolas" pitchFamily="49" charset="0"/>
              </a:rPr>
              <a:t>inplace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dfMulti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2274630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94544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dfMultiIndex.py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896099" y="2229194"/>
            <a:ext cx="4762501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 		    RN  S1  S2  S3</a:t>
            </a:r>
          </a:p>
          <a:p>
            <a:r>
              <a:rPr lang="pt-BR" sz="2000" dirty="0">
                <a:latin typeface="Consolas" pitchFamily="49" charset="0"/>
              </a:rPr>
              <a:t>Col     Dep Sem                 </a:t>
            </a:r>
          </a:p>
          <a:p>
            <a:r>
              <a:rPr lang="pt-BR" sz="2000" dirty="0">
                <a:latin typeface="Consolas" pitchFamily="49" charset="0"/>
              </a:rPr>
              <a:t>ABC     CE  5    101  50  60  70</a:t>
            </a:r>
          </a:p>
          <a:p>
            <a:r>
              <a:rPr lang="pt-BR" sz="2000" dirty="0">
                <a:latin typeface="Consolas" pitchFamily="49" charset="0"/>
              </a:rPr>
              <a:t>            5    102  48  70  25</a:t>
            </a:r>
          </a:p>
          <a:p>
            <a:r>
              <a:rPr lang="pt-BR" sz="2000" dirty="0">
                <a:latin typeface="Consolas" pitchFamily="49" charset="0"/>
              </a:rPr>
              <a:t>            7    101  58  59  51</a:t>
            </a:r>
          </a:p>
          <a:p>
            <a:r>
              <a:rPr lang="pt-BR" sz="2000" dirty="0">
                <a:latin typeface="Consolas" pitchFamily="49" charset="0"/>
              </a:rPr>
              <a:t>        ME  5    101  30  35  39</a:t>
            </a:r>
          </a:p>
          <a:p>
            <a:r>
              <a:rPr lang="pt-BR" sz="2000" dirty="0">
                <a:latin typeface="Consolas" pitchFamily="49" charset="0"/>
              </a:rPr>
              <a:t>            5    102  50  90  48</a:t>
            </a:r>
          </a:p>
          <a:p>
            <a:r>
              <a:rPr lang="pt-BR" sz="2000" dirty="0">
                <a:latin typeface="Consolas" pitchFamily="49" charset="0"/>
              </a:rPr>
              <a:t>Darshan CE  5    101  88  99  77</a:t>
            </a:r>
          </a:p>
          <a:p>
            <a:r>
              <a:rPr lang="pt-BR" sz="2000" dirty="0">
                <a:latin typeface="Consolas" pitchFamily="49" charset="0"/>
              </a:rPr>
              <a:t>            5    102  99  84  76</a:t>
            </a:r>
          </a:p>
          <a:p>
            <a:r>
              <a:rPr lang="pt-BR" sz="2000" dirty="0">
                <a:latin typeface="Consolas" pitchFamily="49" charset="0"/>
              </a:rPr>
              <a:t>            7    101  88  77  99</a:t>
            </a:r>
          </a:p>
          <a:p>
            <a:r>
              <a:rPr lang="pt-BR" sz="2000" dirty="0">
                <a:latin typeface="Consolas" pitchFamily="49" charset="0"/>
              </a:rPr>
              <a:t>        ME  5    101  44  88  99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924675" y="1914524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10" grpId="0" build="p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Multi-Index </a:t>
            </a:r>
            <a:r>
              <a:rPr lang="en-IN" dirty="0" err="1"/>
              <a:t>DataFrame</a:t>
            </a:r>
            <a:r>
              <a:rPr lang="en-IN" dirty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we have multi-indexed </a:t>
            </a:r>
            <a:r>
              <a:rPr lang="en-IN" dirty="0" err="1"/>
              <a:t>DataFrame</a:t>
            </a:r>
            <a:r>
              <a:rPr lang="en-IN" dirty="0"/>
              <a:t> from which we can access data using multiple index</a:t>
            </a:r>
          </a:p>
          <a:p>
            <a:r>
              <a:rPr lang="en-IN" dirty="0"/>
              <a:t>For Example</a:t>
            </a:r>
          </a:p>
          <a:p>
            <a:pPr lvl="1"/>
            <a:r>
              <a:rPr lang="en-IN" dirty="0"/>
              <a:t>Sub </a:t>
            </a:r>
            <a:r>
              <a:rPr lang="en-IN" dirty="0" err="1"/>
              <a:t>DataFrame</a:t>
            </a:r>
            <a:r>
              <a:rPr lang="en-IN" dirty="0"/>
              <a:t> for all the students of </a:t>
            </a:r>
            <a:r>
              <a:rPr lang="en-IN" dirty="0" err="1"/>
              <a:t>Darshan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Sub </a:t>
            </a:r>
            <a:r>
              <a:rPr lang="en-IN" dirty="0" err="1"/>
              <a:t>DataFrame</a:t>
            </a:r>
            <a:r>
              <a:rPr lang="en-IN" dirty="0"/>
              <a:t> for Computer Engineering </a:t>
            </a:r>
          </a:p>
          <a:p>
            <a:pPr lvl="1">
              <a:buNone/>
            </a:pPr>
            <a:r>
              <a:rPr lang="en-IN" dirty="0"/>
              <a:t>	students from </a:t>
            </a:r>
            <a:r>
              <a:rPr lang="en-IN" dirty="0" err="1"/>
              <a:t>Darshan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489359" y="2407980"/>
            <a:ext cx="439709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(dfMulti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loc[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Darshan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989367" y="2407980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989367" y="2078796"/>
            <a:ext cx="197290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dfGrabDarshanStu.py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848474" y="1724369"/>
            <a:ext cx="476250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 	   RN  S1  S2  S3</a:t>
            </a:r>
          </a:p>
          <a:p>
            <a:r>
              <a:rPr lang="pt-BR" sz="2000" dirty="0">
                <a:latin typeface="Consolas" pitchFamily="49" charset="0"/>
              </a:rPr>
              <a:t>Dep Sem                 </a:t>
            </a:r>
          </a:p>
          <a:p>
            <a:r>
              <a:rPr lang="pt-BR" sz="2000" dirty="0">
                <a:latin typeface="Consolas" pitchFamily="49" charset="0"/>
              </a:rPr>
              <a:t>CE  5    101  88  99  77</a:t>
            </a:r>
          </a:p>
          <a:p>
            <a:r>
              <a:rPr lang="pt-BR" sz="2000" dirty="0">
                <a:latin typeface="Consolas" pitchFamily="49" charset="0"/>
              </a:rPr>
              <a:t>    5    102  99  84  76</a:t>
            </a:r>
          </a:p>
          <a:p>
            <a:r>
              <a:rPr lang="pt-BR" sz="2000" dirty="0">
                <a:latin typeface="Consolas" pitchFamily="49" charset="0"/>
              </a:rPr>
              <a:t>    7    101  88  77  99</a:t>
            </a:r>
          </a:p>
          <a:p>
            <a:r>
              <a:rPr lang="pt-BR" sz="2000" dirty="0">
                <a:latin typeface="Consolas" pitchFamily="49" charset="0"/>
              </a:rPr>
              <a:t>ME  5    101  44  88  99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877050" y="1409699"/>
            <a:ext cx="25622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 (</a:t>
            </a:r>
            <a:r>
              <a:rPr lang="en-IN" sz="1600" dirty="0" err="1">
                <a:solidFill>
                  <a:schemeClr val="bg1"/>
                </a:solidFill>
              </a:rPr>
              <a:t>Darshan</a:t>
            </a:r>
            <a:r>
              <a:rPr lang="en-IN" sz="16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546509" y="5465505"/>
            <a:ext cx="4987641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(dfMulti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loc[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Darshan'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'CE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1046517" y="5465505"/>
            <a:ext cx="499993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1046517" y="5136321"/>
            <a:ext cx="235390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dfGrabDarshanCEStu.py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896099" y="4115144"/>
            <a:ext cx="476250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      RN  S1  S2  S3</a:t>
            </a:r>
          </a:p>
          <a:p>
            <a:r>
              <a:rPr lang="pt-BR" sz="2000" dirty="0">
                <a:latin typeface="Consolas" pitchFamily="49" charset="0"/>
              </a:rPr>
              <a:t>Sem                 </a:t>
            </a:r>
          </a:p>
          <a:p>
            <a:r>
              <a:rPr lang="pt-BR" sz="2000" dirty="0">
                <a:latin typeface="Consolas" pitchFamily="49" charset="0"/>
              </a:rPr>
              <a:t>5    101  88  99  77</a:t>
            </a:r>
          </a:p>
          <a:p>
            <a:r>
              <a:rPr lang="pt-BR" sz="2000" dirty="0">
                <a:latin typeface="Consolas" pitchFamily="49" charset="0"/>
              </a:rPr>
              <a:t>5    102  99  84  76</a:t>
            </a:r>
          </a:p>
          <a:p>
            <a:r>
              <a:rPr lang="pt-BR" sz="2000" dirty="0">
                <a:latin typeface="Consolas" pitchFamily="49" charset="0"/>
              </a:rPr>
              <a:t>7    101  88  77  99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924675" y="3800474"/>
            <a:ext cx="25431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 (</a:t>
            </a:r>
            <a:r>
              <a:rPr lang="en-IN" sz="1600" dirty="0" err="1">
                <a:solidFill>
                  <a:schemeClr val="bg1"/>
                </a:solidFill>
              </a:rPr>
              <a:t>Darshan</a:t>
            </a:r>
            <a:r>
              <a:rPr lang="en-IN" sz="1600" dirty="0">
                <a:solidFill>
                  <a:schemeClr val="bg1"/>
                </a:solidFill>
              </a:rPr>
              <a:t>-&gt;CE)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in </a:t>
            </a:r>
            <a:r>
              <a:rPr lang="en-IN" dirty="0" err="1"/>
              <a:t>Multiindexed</a:t>
            </a:r>
            <a:r>
              <a:rPr lang="en-IN" dirty="0"/>
              <a:t> </a:t>
            </a:r>
            <a:r>
              <a:rPr lang="en-IN" dirty="0" err="1"/>
              <a:t>DataFrame</a:t>
            </a:r>
            <a:r>
              <a:rPr lang="en-IN" dirty="0"/>
              <a:t> directly from CSV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>
                <a:latin typeface="Consolas" pitchFamily="49" charset="0"/>
              </a:rPr>
              <a:t>read_csv</a:t>
            </a:r>
            <a:r>
              <a:rPr lang="en-IN" dirty="0"/>
              <a:t> function of pandas provides easy way to create multi-indexed </a:t>
            </a:r>
            <a:r>
              <a:rPr lang="en-IN" dirty="0" err="1"/>
              <a:t>DataFrame</a:t>
            </a:r>
            <a:r>
              <a:rPr lang="en-IN" dirty="0"/>
              <a:t> directly while fetching the CSV file.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979355"/>
            <a:ext cx="473999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dfMultiCSV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MultiIndexDemo.csv'</a:t>
            </a:r>
            <a:r>
              <a:rPr lang="en-US" sz="2000" dirty="0" err="1">
                <a:latin typeface="Consolas" pitchFamily="49" charset="0"/>
              </a:rPr>
              <a:t>,index_col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]) </a:t>
            </a:r>
          </a:p>
          <a:p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#for multi-index in cols we can use </a:t>
            </a:r>
            <a:r>
              <a:rPr lang="en-US" sz="2000" b="1" i="1" dirty="0">
                <a:solidFill>
                  <a:srgbClr val="408080"/>
                </a:solidFill>
                <a:latin typeface="Consolas" pitchFamily="49" charset="0"/>
              </a:rPr>
              <a:t>header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 parameter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dfMultiCSV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979355"/>
            <a:ext cx="499993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6501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dfMultiIndex.py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896099" y="1933919"/>
            <a:ext cx="4762501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 		    RN  S1  S2  S3</a:t>
            </a:r>
          </a:p>
          <a:p>
            <a:r>
              <a:rPr lang="pt-BR" sz="2000" dirty="0">
                <a:latin typeface="Consolas" pitchFamily="49" charset="0"/>
              </a:rPr>
              <a:t>Col     Dep Sem                 </a:t>
            </a:r>
          </a:p>
          <a:p>
            <a:r>
              <a:rPr lang="pt-BR" sz="2000" dirty="0">
                <a:latin typeface="Consolas" pitchFamily="49" charset="0"/>
              </a:rPr>
              <a:t>ABC     CE  5    101  50  60  70</a:t>
            </a:r>
          </a:p>
          <a:p>
            <a:r>
              <a:rPr lang="pt-BR" sz="2000" dirty="0">
                <a:latin typeface="Consolas" pitchFamily="49" charset="0"/>
              </a:rPr>
              <a:t>            5    102  48  70  25</a:t>
            </a:r>
          </a:p>
          <a:p>
            <a:r>
              <a:rPr lang="pt-BR" sz="2000" dirty="0">
                <a:latin typeface="Consolas" pitchFamily="49" charset="0"/>
              </a:rPr>
              <a:t>            7    101  58  59  51</a:t>
            </a:r>
          </a:p>
          <a:p>
            <a:r>
              <a:rPr lang="pt-BR" sz="2000" dirty="0">
                <a:latin typeface="Consolas" pitchFamily="49" charset="0"/>
              </a:rPr>
              <a:t>        ME  5    101  30  35  39</a:t>
            </a:r>
          </a:p>
          <a:p>
            <a:r>
              <a:rPr lang="pt-BR" sz="2000" dirty="0">
                <a:latin typeface="Consolas" pitchFamily="49" charset="0"/>
              </a:rPr>
              <a:t>            5    102  50  90  48</a:t>
            </a:r>
          </a:p>
          <a:p>
            <a:r>
              <a:rPr lang="pt-BR" sz="2000" dirty="0">
                <a:latin typeface="Consolas" pitchFamily="49" charset="0"/>
              </a:rPr>
              <a:t>Darshan CE  5    101  88  99  77</a:t>
            </a:r>
          </a:p>
          <a:p>
            <a:r>
              <a:rPr lang="pt-BR" sz="2000" dirty="0">
                <a:latin typeface="Consolas" pitchFamily="49" charset="0"/>
              </a:rPr>
              <a:t>            5    102  99  84  76</a:t>
            </a:r>
          </a:p>
          <a:p>
            <a:r>
              <a:rPr lang="pt-BR" sz="2000" dirty="0">
                <a:latin typeface="Consolas" pitchFamily="49" charset="0"/>
              </a:rPr>
              <a:t>            7    101  88  77  99</a:t>
            </a:r>
          </a:p>
          <a:p>
            <a:r>
              <a:rPr lang="pt-BR" sz="2000" dirty="0">
                <a:latin typeface="Consolas" pitchFamily="49" charset="0"/>
              </a:rPr>
              <a:t>        ME  5    101  44  88  99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924675" y="1619249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Sections in </a:t>
            </a:r>
            <a:r>
              <a:rPr lang="en-IN"/>
              <a:t>DataFrame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748664" cy="559056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function is used to get cross-section from the Series/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This method takes a key argument to select data at a particular level of a </a:t>
            </a:r>
            <a:r>
              <a:rPr lang="en-US" dirty="0" err="1"/>
              <a:t>MultiIndex</a:t>
            </a:r>
            <a:r>
              <a:rPr lang="en-US" dirty="0"/>
              <a:t>.</a:t>
            </a:r>
          </a:p>
          <a:p>
            <a:r>
              <a:rPr lang="en-US" dirty="0"/>
              <a:t>Syntax :</a:t>
            </a:r>
          </a:p>
          <a:p>
            <a:pPr marL="0" indent="0">
              <a:buNone/>
            </a:pPr>
            <a:r>
              <a:rPr lang="en-US" sz="1050" dirty="0"/>
              <a:t>  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dirty="0"/>
              <a:t>Example 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504456" y="3115643"/>
            <a:ext cx="70021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DataFrame.xs</a:t>
            </a:r>
            <a:r>
              <a:rPr lang="en-US" dirty="0">
                <a:latin typeface="Consolas" pitchFamily="49" charset="0"/>
              </a:rPr>
              <a:t>(key, axis=0, level=None, </a:t>
            </a:r>
            <a:r>
              <a:rPr lang="en-US" dirty="0" err="1">
                <a:latin typeface="Consolas" pitchFamily="49" charset="0"/>
              </a:rPr>
              <a:t>drop_level</a:t>
            </a:r>
            <a:r>
              <a:rPr lang="en-US" dirty="0">
                <a:latin typeface="Consolas" pitchFamily="49" charset="0"/>
              </a:rPr>
              <a:t>=True)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04457" y="2786459"/>
            <a:ext cx="18849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966774" y="751062"/>
            <a:ext cx="4180977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=== Parameters ===</a:t>
            </a:r>
          </a:p>
          <a:p>
            <a:r>
              <a:rPr lang="en-US" sz="2000" b="1" dirty="0">
                <a:latin typeface="Consolas" pitchFamily="49" charset="0"/>
              </a:rPr>
              <a:t>key</a:t>
            </a:r>
            <a:r>
              <a:rPr lang="en-US" sz="2000" dirty="0">
                <a:latin typeface="Consolas" pitchFamily="49" charset="0"/>
              </a:rPr>
              <a:t> : 	label </a:t>
            </a:r>
          </a:p>
          <a:p>
            <a:r>
              <a:rPr lang="en-US" sz="2000" b="1" dirty="0">
                <a:latin typeface="Consolas" pitchFamily="49" charset="0"/>
              </a:rPr>
              <a:t>axis</a:t>
            </a:r>
            <a:r>
              <a:rPr lang="en-US" sz="2000" dirty="0">
                <a:latin typeface="Consolas" pitchFamily="49" charset="0"/>
              </a:rPr>
              <a:t> :	Axis to retrieve 	cross section</a:t>
            </a:r>
          </a:p>
          <a:p>
            <a:r>
              <a:rPr lang="en-US" sz="2000" b="1" dirty="0">
                <a:latin typeface="Consolas" pitchFamily="49" charset="0"/>
              </a:rPr>
              <a:t>level </a:t>
            </a:r>
            <a:r>
              <a:rPr lang="en-US" sz="2000" dirty="0">
                <a:latin typeface="Consolas" pitchFamily="49" charset="0"/>
              </a:rPr>
              <a:t>: level of key</a:t>
            </a:r>
          </a:p>
          <a:p>
            <a:r>
              <a:rPr lang="en-US" sz="2000" b="1" dirty="0" err="1">
                <a:latin typeface="Consolas" pitchFamily="49" charset="0"/>
              </a:rPr>
              <a:t>drop_level</a:t>
            </a:r>
            <a:r>
              <a:rPr lang="en-US" sz="2000" dirty="0">
                <a:latin typeface="Consolas" pitchFamily="49" charset="0"/>
              </a:rPr>
              <a:t> : False if you want to preserve the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17811" y="4164588"/>
            <a:ext cx="647537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dfMultiCSV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'MultiIndexDemo.csv'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</a:rPr>
              <a:t>index_col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dfMultiCSV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dfMultiCSV.xs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CE'</a:t>
            </a:r>
            <a:r>
              <a:rPr lang="en-US" sz="2000" dirty="0" err="1">
                <a:latin typeface="Consolas" pitchFamily="49" charset="0"/>
              </a:rPr>
              <a:t>,axis</a:t>
            </a:r>
            <a:r>
              <a:rPr lang="en-US" sz="2000" dirty="0">
                <a:latin typeface="Consolas" pitchFamily="49" charset="0"/>
              </a:rPr>
              <a:t>=0,level=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'Dep'</a:t>
            </a:r>
            <a:r>
              <a:rPr lang="en-US" sz="2000" dirty="0">
                <a:latin typeface="Consolas" pitchFamily="49" charset="0"/>
              </a:rPr>
              <a:t>))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17819" y="4164588"/>
            <a:ext cx="514629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17819" y="3835404"/>
            <a:ext cx="1830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dfMultiIndex.py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380119" y="3302317"/>
            <a:ext cx="4762501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 		    RN  S1  S2  S3</a:t>
            </a:r>
          </a:p>
          <a:p>
            <a:r>
              <a:rPr lang="pt-BR" sz="2000" dirty="0">
                <a:latin typeface="Consolas" pitchFamily="49" charset="0"/>
              </a:rPr>
              <a:t>Col     Dep Sem                 </a:t>
            </a:r>
          </a:p>
          <a:p>
            <a:r>
              <a:rPr lang="pt-BR" sz="2000" dirty="0">
                <a:latin typeface="Consolas" pitchFamily="49" charset="0"/>
              </a:rPr>
              <a:t>ABC     CE  5    101  50  60  70</a:t>
            </a:r>
          </a:p>
          <a:p>
            <a:r>
              <a:rPr lang="pt-BR" sz="2000" dirty="0">
                <a:latin typeface="Consolas" pitchFamily="49" charset="0"/>
              </a:rPr>
              <a:t>            5    102  48  70  25</a:t>
            </a:r>
          </a:p>
          <a:p>
            <a:r>
              <a:rPr lang="pt-BR" sz="2000" dirty="0">
                <a:latin typeface="Consolas" pitchFamily="49" charset="0"/>
              </a:rPr>
              <a:t>            7    101  58  59  51</a:t>
            </a:r>
          </a:p>
          <a:p>
            <a:r>
              <a:rPr lang="pt-BR" sz="2000" dirty="0">
                <a:latin typeface="Consolas" pitchFamily="49" charset="0"/>
              </a:rPr>
              <a:t>        ME  5    101  30  35  39</a:t>
            </a:r>
          </a:p>
          <a:p>
            <a:r>
              <a:rPr lang="pt-BR" sz="2000" dirty="0">
                <a:latin typeface="Consolas" pitchFamily="49" charset="0"/>
              </a:rPr>
              <a:t>            5    102  50  90  48</a:t>
            </a:r>
          </a:p>
          <a:p>
            <a:r>
              <a:rPr lang="pt-BR" sz="2000" dirty="0">
                <a:latin typeface="Consolas" pitchFamily="49" charset="0"/>
              </a:rPr>
              <a:t>Darshan CE  5    101  88  99  77</a:t>
            </a:r>
          </a:p>
          <a:p>
            <a:r>
              <a:rPr lang="pt-BR" sz="2000" dirty="0">
                <a:latin typeface="Consolas" pitchFamily="49" charset="0"/>
              </a:rPr>
              <a:t>            5    102  99  84  76</a:t>
            </a:r>
          </a:p>
          <a:p>
            <a:r>
              <a:rPr lang="pt-BR" sz="2000" dirty="0">
                <a:latin typeface="Consolas" pitchFamily="49" charset="0"/>
              </a:rPr>
              <a:t>            7    101  88  77  99</a:t>
            </a:r>
          </a:p>
          <a:p>
            <a:r>
              <a:rPr lang="pt-BR" sz="2000" dirty="0">
                <a:latin typeface="Consolas" pitchFamily="49" charset="0"/>
              </a:rPr>
              <a:t>        ME  5    101  44  88  99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411579" y="2985482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411579" y="3308492"/>
            <a:ext cx="4762501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 RN  S1  S2  S3</a:t>
            </a:r>
          </a:p>
          <a:p>
            <a:r>
              <a:rPr lang="pt-BR" sz="2000" dirty="0">
                <a:latin typeface="Consolas" pitchFamily="49" charset="0"/>
              </a:rPr>
              <a:t>Col     Sem                 </a:t>
            </a:r>
          </a:p>
          <a:p>
            <a:r>
              <a:rPr lang="pt-BR" sz="2000" dirty="0">
                <a:latin typeface="Consolas" pitchFamily="49" charset="0"/>
              </a:rPr>
              <a:t>ABC     5    101  50  60  70</a:t>
            </a:r>
          </a:p>
          <a:p>
            <a:r>
              <a:rPr lang="pt-BR" sz="2000" dirty="0">
                <a:latin typeface="Consolas" pitchFamily="49" charset="0"/>
              </a:rPr>
              <a:t>        5    102  48  70  25</a:t>
            </a:r>
          </a:p>
          <a:p>
            <a:r>
              <a:rPr lang="pt-BR" sz="2000" dirty="0">
                <a:latin typeface="Consolas" pitchFamily="49" charset="0"/>
              </a:rPr>
              <a:t>        7    101  58  59  51</a:t>
            </a:r>
          </a:p>
          <a:p>
            <a:r>
              <a:rPr lang="pt-BR" sz="2000" dirty="0">
                <a:latin typeface="Consolas" pitchFamily="49" charset="0"/>
              </a:rPr>
              <a:t>Darshan 5    101  88  99  77</a:t>
            </a:r>
          </a:p>
          <a:p>
            <a:r>
              <a:rPr lang="pt-BR" sz="2000" dirty="0">
                <a:latin typeface="Consolas" pitchFamily="49" charset="0"/>
              </a:rPr>
              <a:t>        5    102  99  84  76</a:t>
            </a:r>
          </a:p>
          <a:p>
            <a:r>
              <a:rPr lang="pt-BR" sz="2000" dirty="0">
                <a:latin typeface="Consolas" pitchFamily="49" charset="0"/>
              </a:rPr>
              <a:t>        7    101  88  77  99</a:t>
            </a:r>
            <a:endParaRPr lang="en-IN" sz="20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 animBg="1"/>
      <p:bldP spid="7" grpId="0" animBg="1"/>
      <p:bldP spid="9" grpId="0" build="p" animBg="1"/>
      <p:bldP spid="10" grpId="0" build="p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Dealing with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many methods by which we can deal with the missing data, some of most commons are listed below,</a:t>
            </a:r>
          </a:p>
          <a:p>
            <a:pPr lvl="1"/>
            <a:r>
              <a:rPr lang="en-IN" dirty="0" err="1"/>
              <a:t>dropna</a:t>
            </a:r>
            <a:r>
              <a:rPr lang="en-IN" dirty="0"/>
              <a:t>, will drop (delete) the missing data (rows/cols)</a:t>
            </a:r>
          </a:p>
          <a:p>
            <a:pPr lvl="1"/>
            <a:r>
              <a:rPr lang="en-IN" dirty="0" err="1"/>
              <a:t>fillna</a:t>
            </a:r>
            <a:r>
              <a:rPr lang="en-IN" dirty="0"/>
              <a:t>, will fill specified values in place of missing data</a:t>
            </a:r>
          </a:p>
          <a:p>
            <a:pPr lvl="1"/>
            <a:r>
              <a:rPr lang="en-IN" dirty="0"/>
              <a:t>interpolate, will interpolate missing data and fill interpolated value in place of missing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7100-DA07-8245-AE87-905D4D7B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dropna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2104-5259-DB4E-8197-7A2AD6A3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drop(delete) the missing data(rows/cols)</a:t>
            </a:r>
            <a:endParaRPr lang="en-IN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22C09A-9D6F-6E44-8DA2-51654A0DF962}"/>
              </a:ext>
            </a:extLst>
          </p:cNvPr>
          <p:cNvSpPr/>
          <p:nvPr/>
        </p:nvSpPr>
        <p:spPr>
          <a:xfrm>
            <a:off x="448700" y="1755195"/>
            <a:ext cx="70021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DataFrame.dropna</a:t>
            </a:r>
            <a:r>
              <a:rPr lang="en-US" dirty="0">
                <a:latin typeface="Consolas" pitchFamily="49" charset="0"/>
              </a:rPr>
              <a:t>(axis, how, </a:t>
            </a:r>
            <a:r>
              <a:rPr lang="en-US" dirty="0" err="1">
                <a:latin typeface="Consolas" pitchFamily="49" charset="0"/>
              </a:rPr>
              <a:t>inplace</a:t>
            </a:r>
            <a:r>
              <a:rPr lang="en-US" dirty="0">
                <a:latin typeface="Consolas" pitchFamily="49" charset="0"/>
              </a:rPr>
              <a:t>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456A2F1A-9922-4347-8D87-43494AF4A7D3}"/>
              </a:ext>
            </a:extLst>
          </p:cNvPr>
          <p:cNvSpPr/>
          <p:nvPr/>
        </p:nvSpPr>
        <p:spPr>
          <a:xfrm>
            <a:off x="448701" y="1426011"/>
            <a:ext cx="1056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134E46-ED33-BF42-B901-241D1C253AD4}"/>
              </a:ext>
            </a:extLst>
          </p:cNvPr>
          <p:cNvGraphicFramePr>
            <a:graphicFrameLocks noGrp="1"/>
          </p:cNvGraphicFramePr>
          <p:nvPr/>
        </p:nvGraphicFramePr>
        <p:xfrm>
          <a:off x="448699" y="2317761"/>
          <a:ext cx="10858637" cy="18979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91974">
                  <a:extLst>
                    <a:ext uri="{9D8B030D-6E8A-4147-A177-3AD203B41FA5}">
                      <a16:colId xmlns:a16="http://schemas.microsoft.com/office/drawing/2014/main" val="440294277"/>
                    </a:ext>
                  </a:extLst>
                </a:gridCol>
                <a:gridCol w="9266663">
                  <a:extLst>
                    <a:ext uri="{9D8B030D-6E8A-4147-A177-3AD203B41FA5}">
                      <a16:colId xmlns:a16="http://schemas.microsoft.com/office/drawing/2014/main" val="1766434908"/>
                    </a:ext>
                  </a:extLst>
                </a:gridCol>
              </a:tblGrid>
              <a:tr h="378286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effectLst/>
                        </a:rPr>
                        <a:t>Parameters</a:t>
                      </a:r>
                      <a:endParaRPr lang="en-IN" sz="1800" b="1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Description</a:t>
                      </a:r>
                      <a:endParaRPr lang="en-IN" sz="1800" b="1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463294"/>
                  </a:ext>
                </a:extLst>
              </a:tr>
              <a:tr h="249587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axis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Determine if rows or columns which contain missing values are removed.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83877"/>
                  </a:ext>
                </a:extLst>
              </a:tr>
              <a:tr h="506984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how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Determine if a row or column is removed from </a:t>
                      </a:r>
                      <a:r>
                        <a:rPr lang="en-US" sz="1800" dirty="0" err="1">
                          <a:effectLst/>
                        </a:rPr>
                        <a:t>DataFrame</a:t>
                      </a:r>
                      <a:r>
                        <a:rPr lang="en-US" sz="1800" dirty="0">
                          <a:effectLst/>
                        </a:rPr>
                        <a:t> when we have at least one NA or all NA.</a:t>
                      </a:r>
                      <a:endParaRPr lang="en-IN" sz="1800" dirty="0">
                        <a:effectLst/>
                      </a:endParaRPr>
                    </a:p>
                    <a:p>
                      <a:pPr marL="1257300" lvl="2" indent="-342900" algn="just">
                        <a:lnSpc>
                          <a:spcPct val="115000"/>
                        </a:lnSpc>
                        <a:buFont typeface="Symbol" pitchFamily="2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‘any’: If any NA values are present, drop that row or column.</a:t>
                      </a:r>
                      <a:endParaRPr lang="en-IN" sz="1800" dirty="0">
                        <a:effectLst/>
                      </a:endParaRPr>
                    </a:p>
                    <a:p>
                      <a:pPr marL="1257300" lvl="2" indent="-34290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Symbol" pitchFamily="2" charset="2"/>
                        <a:buChar char=""/>
                      </a:pPr>
                      <a:r>
                        <a:rPr lang="en-US" sz="1800" dirty="0">
                          <a:effectLst/>
                        </a:rPr>
                        <a:t>‘all’: If all values are NA, drop that row or column.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482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800" dirty="0" err="1">
                          <a:effectLst/>
                        </a:rPr>
                        <a:t>inplace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If True, do the operation in place and return None.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427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14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9CC3-1DCB-8947-92DB-20A20220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dropna</a:t>
            </a:r>
            <a:r>
              <a:rPr lang="en-US" dirty="0"/>
              <a:t> 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E05ABA-6D5E-9C42-A5DB-0122F931A67B}"/>
              </a:ext>
            </a:extLst>
          </p:cNvPr>
          <p:cNvSpPr/>
          <p:nvPr/>
        </p:nvSpPr>
        <p:spPr>
          <a:xfrm>
            <a:off x="661694" y="1343330"/>
            <a:ext cx="1042261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pandas </a:t>
            </a:r>
            <a:r>
              <a:rPr lang="en-IN" sz="200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pd </a:t>
            </a:r>
          </a:p>
          <a:p>
            <a:r>
              <a:rPr lang="en-IN" sz="200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AF00D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np</a:t>
            </a:r>
          </a:p>
          <a:p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randArr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([np.nan,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,]).reshape(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randArr,np.arange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103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),[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IN" sz="20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PDS'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'Algo'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'SE'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'INS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print(df)</a:t>
            </a:r>
          </a:p>
          <a:p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df.dropna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0F06D-F671-FB44-B5CF-2A2F865A0487}"/>
              </a:ext>
            </a:extLst>
          </p:cNvPr>
          <p:cNvSpPr/>
          <p:nvPr/>
        </p:nvSpPr>
        <p:spPr>
          <a:xfrm>
            <a:off x="161702" y="1343330"/>
            <a:ext cx="514629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8F31EB0D-C36A-0E41-9838-305B547565F2}"/>
              </a:ext>
            </a:extLst>
          </p:cNvPr>
          <p:cNvSpPr/>
          <p:nvPr/>
        </p:nvSpPr>
        <p:spPr>
          <a:xfrm>
            <a:off x="161702" y="1014146"/>
            <a:ext cx="1830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2528A280-0F46-244F-8C05-9F6F6A9BA6D5}"/>
              </a:ext>
            </a:extLst>
          </p:cNvPr>
          <p:cNvSpPr/>
          <p:nvPr/>
        </p:nvSpPr>
        <p:spPr>
          <a:xfrm>
            <a:off x="161703" y="3446914"/>
            <a:ext cx="98687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D9A1A6-ABB2-FF45-86B1-27F5A4928EFB}"/>
              </a:ext>
            </a:extLst>
          </p:cNvPr>
          <p:cNvSpPr/>
          <p:nvPr/>
        </p:nvSpPr>
        <p:spPr>
          <a:xfrm>
            <a:off x="161702" y="3769924"/>
            <a:ext cx="476250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/>
              <a:t>       PDS   Algo   SE   INS</a:t>
            </a:r>
          </a:p>
          <a:p>
            <a:r>
              <a:rPr lang="en-IN" dirty="0"/>
              <a:t>101  </a:t>
            </a:r>
            <a:r>
              <a:rPr lang="en-IN" dirty="0" err="1"/>
              <a:t>NaN</a:t>
            </a:r>
            <a:r>
              <a:rPr lang="en-IN" dirty="0"/>
              <a:t>  2.0     3.0   4.0</a:t>
            </a:r>
          </a:p>
          <a:p>
            <a:r>
              <a:rPr lang="en-IN" dirty="0"/>
              <a:t>102  6.0    7.0     8.0   9.0</a:t>
            </a:r>
          </a:p>
          <a:p>
            <a:endParaRPr lang="en-IN" dirty="0"/>
          </a:p>
          <a:p>
            <a:r>
              <a:rPr lang="en-IN" dirty="0"/>
              <a:t>       PDS   Algo   SE   INS</a:t>
            </a:r>
          </a:p>
          <a:p>
            <a:r>
              <a:rPr lang="en-IN" dirty="0"/>
              <a:t>102  6.0    7.0     8.0   9.0</a:t>
            </a:r>
          </a:p>
        </p:txBody>
      </p:sp>
    </p:spTree>
    <p:extLst>
      <p:ext uri="{BB962C8B-B14F-4D97-AF65-F5344CB8AC3E}">
        <p14:creationId xmlns:p14="http://schemas.microsoft.com/office/powerpoint/2010/main" val="380919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D417-091F-A243-A392-CF23F19A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fillna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4B14-452E-F047-A830-5DD8FE516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857131"/>
          </a:xfrm>
        </p:spPr>
        <p:txBody>
          <a:bodyPr/>
          <a:lstStyle/>
          <a:p>
            <a:r>
              <a:rPr lang="en-US" dirty="0"/>
              <a:t>It will fill specified values in place of missing data.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097774-8047-474F-958A-D473899AD90B}"/>
              </a:ext>
            </a:extLst>
          </p:cNvPr>
          <p:cNvSpPr/>
          <p:nvPr/>
        </p:nvSpPr>
        <p:spPr>
          <a:xfrm>
            <a:off x="448699" y="1755195"/>
            <a:ext cx="1129459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DataFrame.fillna</a:t>
            </a:r>
            <a:r>
              <a:rPr lang="en-US" dirty="0">
                <a:latin typeface="Consolas" pitchFamily="49" charset="0"/>
              </a:rPr>
              <a:t>(value=None, method=None, axis=None, </a:t>
            </a:r>
            <a:r>
              <a:rPr lang="en-US" dirty="0" err="1">
                <a:latin typeface="Consolas" pitchFamily="49" charset="0"/>
              </a:rPr>
              <a:t>inplace</a:t>
            </a:r>
            <a:r>
              <a:rPr lang="en-US" dirty="0">
                <a:latin typeface="Consolas" pitchFamily="49" charset="0"/>
              </a:rPr>
              <a:t>=False, limit=None, downcast=None)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6BE8B679-6501-AD4E-9624-D3F28DFB5EC2}"/>
              </a:ext>
            </a:extLst>
          </p:cNvPr>
          <p:cNvSpPr/>
          <p:nvPr/>
        </p:nvSpPr>
        <p:spPr>
          <a:xfrm>
            <a:off x="448701" y="1426011"/>
            <a:ext cx="1056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A7A9CA-EC8D-4941-A3BE-861827710917}"/>
              </a:ext>
            </a:extLst>
          </p:cNvPr>
          <p:cNvGraphicFramePr>
            <a:graphicFrameLocks noGrp="1"/>
          </p:cNvGraphicFramePr>
          <p:nvPr/>
        </p:nvGraphicFramePr>
        <p:xfrm>
          <a:off x="448699" y="2578770"/>
          <a:ext cx="11294599" cy="296456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94482">
                  <a:extLst>
                    <a:ext uri="{9D8B030D-6E8A-4147-A177-3AD203B41FA5}">
                      <a16:colId xmlns:a16="http://schemas.microsoft.com/office/drawing/2014/main" val="1935762793"/>
                    </a:ext>
                  </a:extLst>
                </a:gridCol>
                <a:gridCol w="10100117">
                  <a:extLst>
                    <a:ext uri="{9D8B030D-6E8A-4147-A177-3AD203B41FA5}">
                      <a16:colId xmlns:a16="http://schemas.microsoft.com/office/drawing/2014/main" val="1719348070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600" b="1" dirty="0">
                          <a:effectLst/>
                        </a:rPr>
                        <a:t>Parameters</a:t>
                      </a:r>
                      <a:endParaRPr lang="en-IN" sz="1600" b="1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</a:rPr>
                        <a:t>Description</a:t>
                      </a:r>
                      <a:endParaRPr lang="en-IN" sz="1600" b="1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43013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value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Value to use to fill holes (e.g. 0), alternately a </a:t>
                      </a:r>
                      <a:r>
                        <a:rPr lang="en-US" sz="1600" dirty="0" err="1">
                          <a:effectLst/>
                        </a:rPr>
                        <a:t>dict</a:t>
                      </a:r>
                      <a:r>
                        <a:rPr lang="en-US" sz="1600" dirty="0">
                          <a:effectLst/>
                        </a:rPr>
                        <a:t>/Series/</a:t>
                      </a:r>
                      <a:r>
                        <a:rPr lang="en-US" sz="1600" dirty="0" err="1">
                          <a:effectLst/>
                        </a:rPr>
                        <a:t>DataFrame</a:t>
                      </a:r>
                      <a:r>
                        <a:rPr lang="en-US" sz="1600" dirty="0">
                          <a:effectLst/>
                        </a:rPr>
                        <a:t> of values specifying which value to use for each index (for a Series) or column (for a </a:t>
                      </a:r>
                      <a:r>
                        <a:rPr lang="en-US" sz="1600" dirty="0" err="1">
                          <a:effectLst/>
                        </a:rPr>
                        <a:t>DataFrame</a:t>
                      </a:r>
                      <a:r>
                        <a:rPr lang="en-US" sz="1600" dirty="0">
                          <a:effectLst/>
                        </a:rPr>
                        <a:t>). Values not in the </a:t>
                      </a:r>
                      <a:r>
                        <a:rPr lang="en-US" sz="1600" dirty="0" err="1">
                          <a:effectLst/>
                        </a:rPr>
                        <a:t>dict</a:t>
                      </a:r>
                      <a:r>
                        <a:rPr lang="en-US" sz="1600" dirty="0">
                          <a:effectLst/>
                        </a:rPr>
                        <a:t>/Series/</a:t>
                      </a:r>
                      <a:r>
                        <a:rPr lang="en-US" sz="1600" dirty="0" err="1">
                          <a:effectLst/>
                        </a:rPr>
                        <a:t>DataFrame</a:t>
                      </a:r>
                      <a:r>
                        <a:rPr lang="en-US" sz="1600" dirty="0">
                          <a:effectLst/>
                        </a:rPr>
                        <a:t> will not be filled. This value cannot be a list.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044207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method  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Method to use for filling holes in reindexed Series pad / </a:t>
                      </a:r>
                      <a:r>
                        <a:rPr lang="en-US" sz="1600" dirty="0" err="1">
                          <a:effectLst/>
                        </a:rPr>
                        <a:t>ffill</a:t>
                      </a:r>
                      <a:r>
                        <a:rPr lang="en-US" sz="1600" dirty="0">
                          <a:effectLst/>
                        </a:rPr>
                        <a:t>: propagate last valid observation forward to next valid backfill / </a:t>
                      </a:r>
                      <a:r>
                        <a:rPr lang="en-US" sz="1600" dirty="0" err="1">
                          <a:effectLst/>
                        </a:rPr>
                        <a:t>bfill</a:t>
                      </a:r>
                      <a:r>
                        <a:rPr lang="en-US" sz="1600" dirty="0">
                          <a:effectLst/>
                        </a:rPr>
                        <a:t>: use next valid observation to fill gap.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498748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axis  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Axis along which to fill missing values.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182755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600" dirty="0" err="1">
                          <a:effectLst/>
                        </a:rPr>
                        <a:t>inplace</a:t>
                      </a:r>
                      <a:r>
                        <a:rPr lang="en-US" sz="1600" dirty="0">
                          <a:effectLst/>
                        </a:rPr>
                        <a:t>  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If True, fill in-place. Note: this will modify any other views on this object (e.g., a no-copy slice for a column in a </a:t>
                      </a:r>
                      <a:r>
                        <a:rPr lang="en-US" sz="1600" dirty="0" err="1">
                          <a:effectLst/>
                        </a:rPr>
                        <a:t>DataFrame</a:t>
                      </a:r>
                      <a:r>
                        <a:rPr lang="en-US" sz="1600" dirty="0">
                          <a:effectLst/>
                        </a:rPr>
                        <a:t>).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040084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limit  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If method is specified, this is the maximum number of consecutive </a:t>
                      </a:r>
                      <a:r>
                        <a:rPr lang="en-US" sz="1600" dirty="0" err="1">
                          <a:effectLst/>
                        </a:rPr>
                        <a:t>NaN</a:t>
                      </a:r>
                      <a:r>
                        <a:rPr lang="en-US" sz="1600" dirty="0">
                          <a:effectLst/>
                        </a:rPr>
                        <a:t> values to forward/backward fill.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027726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600" dirty="0">
                          <a:effectLst/>
                        </a:rPr>
                        <a:t>downcast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A </a:t>
                      </a:r>
                      <a:r>
                        <a:rPr lang="en-US" sz="1600" dirty="0" err="1">
                          <a:effectLst/>
                        </a:rPr>
                        <a:t>dict</a:t>
                      </a:r>
                      <a:r>
                        <a:rPr lang="en-US" sz="1600" dirty="0">
                          <a:effectLst/>
                        </a:rPr>
                        <a:t> of item-&gt;</a:t>
                      </a:r>
                      <a:r>
                        <a:rPr lang="en-US" sz="1600" dirty="0" err="1">
                          <a:effectLst/>
                        </a:rPr>
                        <a:t>dtype</a:t>
                      </a:r>
                      <a:r>
                        <a:rPr lang="en-US" sz="1600" dirty="0">
                          <a:effectLst/>
                        </a:rPr>
                        <a:t> of what to downcast if possible, or the string ‘infer’ which will try to downcast to an appropriate equal type</a:t>
                      </a:r>
                      <a:endParaRPr lang="en-IN" sz="16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76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49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9CC3-1DCB-8947-92DB-20A20220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fillna</a:t>
            </a:r>
            <a:r>
              <a:rPr lang="en-US" dirty="0"/>
              <a:t>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E05ABA-6D5E-9C42-A5DB-0122F931A67B}"/>
              </a:ext>
            </a:extLst>
          </p:cNvPr>
          <p:cNvSpPr/>
          <p:nvPr/>
        </p:nvSpPr>
        <p:spPr>
          <a:xfrm>
            <a:off x="661694" y="1343330"/>
            <a:ext cx="1042261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 =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np.nan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np.nan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],[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np.nan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np.nan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np.nan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np.nan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np.nan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],[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np.nan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np.nan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0988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]], columns=</a:t>
            </a:r>
            <a:r>
              <a:rPr lang="en-IN" sz="2000" dirty="0">
                <a:solidFill>
                  <a:srgbClr val="267F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"ABCD"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en-IN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df.fillna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(method='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bfill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0F06D-F671-FB44-B5CF-2A2F865A0487}"/>
              </a:ext>
            </a:extLst>
          </p:cNvPr>
          <p:cNvSpPr/>
          <p:nvPr/>
        </p:nvSpPr>
        <p:spPr>
          <a:xfrm>
            <a:off x="161702" y="1343330"/>
            <a:ext cx="514629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8F31EB0D-C36A-0E41-9838-305B547565F2}"/>
              </a:ext>
            </a:extLst>
          </p:cNvPr>
          <p:cNvSpPr/>
          <p:nvPr/>
        </p:nvSpPr>
        <p:spPr>
          <a:xfrm>
            <a:off x="161702" y="1014146"/>
            <a:ext cx="1830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2528A280-0F46-244F-8C05-9F6F6A9BA6D5}"/>
              </a:ext>
            </a:extLst>
          </p:cNvPr>
          <p:cNvSpPr/>
          <p:nvPr/>
        </p:nvSpPr>
        <p:spPr>
          <a:xfrm>
            <a:off x="161703" y="3264408"/>
            <a:ext cx="112068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D9A1A6-ABB2-FF45-86B1-27F5A4928EFB}"/>
              </a:ext>
            </a:extLst>
          </p:cNvPr>
          <p:cNvSpPr/>
          <p:nvPr/>
        </p:nvSpPr>
        <p:spPr>
          <a:xfrm>
            <a:off x="172853" y="3587418"/>
            <a:ext cx="413151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/>
              <a:t>	A	B	C	D</a:t>
            </a:r>
          </a:p>
          <a:p>
            <a:r>
              <a:rPr lang="en-IN" dirty="0"/>
              <a:t>0	3.0	2.0	</a:t>
            </a:r>
            <a:r>
              <a:rPr lang="en-IN" dirty="0" err="1"/>
              <a:t>NaN</a:t>
            </a:r>
            <a:r>
              <a:rPr lang="en-IN" dirty="0"/>
              <a:t>	0.0</a:t>
            </a:r>
          </a:p>
          <a:p>
            <a:r>
              <a:rPr lang="en-IN" dirty="0"/>
              <a:t>1	3.0	4.0	</a:t>
            </a:r>
            <a:r>
              <a:rPr lang="en-IN" dirty="0" err="1"/>
              <a:t>NaN</a:t>
            </a:r>
            <a:r>
              <a:rPr lang="en-IN" dirty="0"/>
              <a:t>	1.0</a:t>
            </a:r>
          </a:p>
          <a:p>
            <a:r>
              <a:rPr lang="en-IN" dirty="0"/>
              <a:t>2	</a:t>
            </a:r>
            <a:r>
              <a:rPr lang="en-IN" dirty="0" err="1"/>
              <a:t>NaN</a:t>
            </a:r>
            <a:r>
              <a:rPr lang="en-IN" dirty="0"/>
              <a:t>	3.0	</a:t>
            </a:r>
            <a:r>
              <a:rPr lang="en-IN" dirty="0" err="1"/>
              <a:t>NaN</a:t>
            </a:r>
            <a:r>
              <a:rPr lang="en-IN" dirty="0"/>
              <a:t>	4.0</a:t>
            </a:r>
          </a:p>
          <a:p>
            <a:r>
              <a:rPr lang="en-IN" dirty="0"/>
              <a:t>3	</a:t>
            </a:r>
            <a:r>
              <a:rPr lang="en-IN" dirty="0" err="1"/>
              <a:t>NaN</a:t>
            </a:r>
            <a:r>
              <a:rPr lang="en-IN" dirty="0"/>
              <a:t>	3.0	</a:t>
            </a:r>
            <a:r>
              <a:rPr lang="en-IN" dirty="0" err="1"/>
              <a:t>NaN</a:t>
            </a:r>
            <a:r>
              <a:rPr lang="en-IN" dirty="0"/>
              <a:t>	4.0</a:t>
            </a:r>
          </a:p>
        </p:txBody>
      </p:sp>
    </p:spTree>
    <p:extLst>
      <p:ext uri="{BB962C8B-B14F-4D97-AF65-F5344CB8AC3E}">
        <p14:creationId xmlns:p14="http://schemas.microsoft.com/office/powerpoint/2010/main" val="258669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is an </a:t>
            </a:r>
            <a:r>
              <a:rPr lang="en-US" b="1" dirty="0"/>
              <a:t>open-source</a:t>
            </a:r>
            <a:r>
              <a:rPr lang="en-US" dirty="0"/>
              <a:t> Python library written in Python which is used for </a:t>
            </a:r>
            <a:r>
              <a:rPr lang="en-US" b="1" dirty="0"/>
              <a:t>data manipulation </a:t>
            </a:r>
            <a:r>
              <a:rPr lang="en-US" dirty="0"/>
              <a:t>and </a:t>
            </a:r>
            <a:r>
              <a:rPr lang="en-US" b="1" dirty="0"/>
              <a:t>analysis</a:t>
            </a:r>
            <a:r>
              <a:rPr lang="en-US" dirty="0"/>
              <a:t>. </a:t>
            </a:r>
          </a:p>
          <a:p>
            <a:r>
              <a:rPr lang="en-US" dirty="0"/>
              <a:t>It consist of data structures and functions to perform efficient operations on data.</a:t>
            </a:r>
          </a:p>
          <a:p>
            <a:r>
              <a:rPr lang="en-US" dirty="0"/>
              <a:t>It is well-suited for working with </a:t>
            </a:r>
            <a:r>
              <a:rPr lang="en-US" b="1" dirty="0"/>
              <a:t>tabular data.</a:t>
            </a:r>
          </a:p>
          <a:p>
            <a:r>
              <a:rPr lang="en-US" dirty="0"/>
              <a:t>It is used in data science because it works well with other important libraries.</a:t>
            </a:r>
          </a:p>
          <a:p>
            <a:r>
              <a:rPr lang="en-US" b="1" dirty="0"/>
              <a:t>It is built on top of the NumPy library </a:t>
            </a:r>
            <a:r>
              <a:rPr lang="en-US" dirty="0"/>
              <a:t>as it makes easier to manipulate and analyze.</a:t>
            </a:r>
          </a:p>
          <a:p>
            <a:r>
              <a:rPr lang="en-US" dirty="0"/>
              <a:t>Pandas is used in other libraries such as: </a:t>
            </a:r>
          </a:p>
          <a:p>
            <a:pPr lvl="1"/>
            <a:r>
              <a:rPr lang="en-US" dirty="0"/>
              <a:t>Matplotlib for plotting graphs</a:t>
            </a:r>
          </a:p>
          <a:p>
            <a:pPr lvl="1"/>
            <a:r>
              <a:rPr lang="en-US" dirty="0"/>
              <a:t>SciPy for statistical analysis</a:t>
            </a:r>
          </a:p>
          <a:p>
            <a:pPr lvl="1"/>
            <a:r>
              <a:rPr lang="en-US" dirty="0"/>
              <a:t>Scikit-learn for machine learning algorithms</a:t>
            </a:r>
          </a:p>
          <a:p>
            <a:pPr lvl="1"/>
            <a:r>
              <a:rPr lang="en-US" dirty="0"/>
              <a:t>It uses many functionalities provided by NumPy library.</a:t>
            </a:r>
          </a:p>
          <a:p>
            <a:r>
              <a:rPr lang="en-US" dirty="0"/>
              <a:t>Pandas provide two mainly data structures for manipulating data : Series and </a:t>
            </a:r>
            <a:r>
              <a:rPr lang="en-US" dirty="0" err="1"/>
              <a:t>DataFrame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FABF-2CBA-2A41-ABCB-608F2AE7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interpolate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46BC-1402-C449-BF94-5E36A089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interpolate missing data and fill interpolated values in place of missing data.</a:t>
            </a:r>
            <a:endParaRPr lang="en-IN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43567-0DE3-584D-B071-C178CE43F625}"/>
              </a:ext>
            </a:extLst>
          </p:cNvPr>
          <p:cNvSpPr/>
          <p:nvPr/>
        </p:nvSpPr>
        <p:spPr>
          <a:xfrm>
            <a:off x="448699" y="1755195"/>
            <a:ext cx="1129459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itchFamily="49" charset="0"/>
              </a:rPr>
              <a:t>DataFrame</a:t>
            </a:r>
            <a:r>
              <a:rPr lang="en-US" dirty="0">
                <a:latin typeface="Consolas" pitchFamily="49" charset="0"/>
              </a:rPr>
              <a:t>. interpolate(method='linear', axis=0, limit=None, </a:t>
            </a:r>
            <a:r>
              <a:rPr lang="en-US" dirty="0" err="1">
                <a:latin typeface="Consolas" pitchFamily="49" charset="0"/>
              </a:rPr>
              <a:t>inplace</a:t>
            </a:r>
            <a:r>
              <a:rPr lang="en-US" dirty="0">
                <a:latin typeface="Consolas" pitchFamily="49" charset="0"/>
              </a:rPr>
              <a:t>=False, </a:t>
            </a:r>
            <a:r>
              <a:rPr lang="en-US" dirty="0" err="1">
                <a:latin typeface="Consolas" pitchFamily="49" charset="0"/>
              </a:rPr>
              <a:t>limit_direction</a:t>
            </a:r>
            <a:r>
              <a:rPr lang="en-US" dirty="0">
                <a:latin typeface="Consolas" pitchFamily="49" charset="0"/>
              </a:rPr>
              <a:t>='forward', </a:t>
            </a:r>
            <a:r>
              <a:rPr lang="en-US" dirty="0" err="1">
                <a:latin typeface="Consolas" pitchFamily="49" charset="0"/>
              </a:rPr>
              <a:t>limit_area</a:t>
            </a:r>
            <a:r>
              <a:rPr lang="en-US" dirty="0">
                <a:latin typeface="Consolas" pitchFamily="49" charset="0"/>
              </a:rPr>
              <a:t>=None, downcast=None)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E01D18A7-F2C6-A14F-93F4-DCFC2B23E6D5}"/>
              </a:ext>
            </a:extLst>
          </p:cNvPr>
          <p:cNvSpPr/>
          <p:nvPr/>
        </p:nvSpPr>
        <p:spPr>
          <a:xfrm>
            <a:off x="448701" y="1426011"/>
            <a:ext cx="1056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C83786-98B8-0445-A568-544929D5DA6B}"/>
              </a:ext>
            </a:extLst>
          </p:cNvPr>
          <p:cNvGraphicFramePr>
            <a:graphicFrameLocks noGrp="1"/>
          </p:cNvGraphicFramePr>
          <p:nvPr/>
        </p:nvGraphicFramePr>
        <p:xfrm>
          <a:off x="448699" y="2619697"/>
          <a:ext cx="11294599" cy="281229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36219">
                  <a:extLst>
                    <a:ext uri="{9D8B030D-6E8A-4147-A177-3AD203B41FA5}">
                      <a16:colId xmlns:a16="http://schemas.microsoft.com/office/drawing/2014/main" val="3373257291"/>
                    </a:ext>
                  </a:extLst>
                </a:gridCol>
                <a:gridCol w="9758380">
                  <a:extLst>
                    <a:ext uri="{9D8B030D-6E8A-4147-A177-3AD203B41FA5}">
                      <a16:colId xmlns:a16="http://schemas.microsoft.com/office/drawing/2014/main" val="3526593583"/>
                    </a:ext>
                  </a:extLst>
                </a:gridCol>
              </a:tblGrid>
              <a:tr h="135208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800" b="1" dirty="0">
                          <a:effectLst/>
                        </a:rPr>
                        <a:t>Parameters</a:t>
                      </a:r>
                      <a:endParaRPr lang="en-IN" sz="1800" b="1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Description</a:t>
                      </a:r>
                      <a:endParaRPr lang="en-IN" sz="1800" b="1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66987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method  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Interpolation technique to use. One of:</a:t>
                      </a:r>
                      <a:endParaRPr lang="en-IN" sz="1800" dirty="0">
                        <a:effectLst/>
                      </a:endParaRPr>
                    </a:p>
                    <a:p>
                      <a:pPr marL="0" lvl="1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Linear, time, index, pad, nearest, zero, </a:t>
                      </a:r>
                      <a:r>
                        <a:rPr lang="en-US" sz="1800" dirty="0" err="1">
                          <a:effectLst/>
                        </a:rPr>
                        <a:t>slinear</a:t>
                      </a:r>
                      <a:r>
                        <a:rPr lang="en-US" sz="1800" dirty="0">
                          <a:effectLst/>
                        </a:rPr>
                        <a:t>, quadratic, cubic, spine, barycentric, </a:t>
                      </a:r>
                      <a:r>
                        <a:rPr lang="en-US" sz="1800" dirty="0" err="1">
                          <a:effectLst/>
                        </a:rPr>
                        <a:t>krogh</a:t>
                      </a:r>
                      <a:r>
                        <a:rPr lang="en-US" sz="1800" dirty="0">
                          <a:effectLst/>
                        </a:rPr>
                        <a:t>, </a:t>
                      </a:r>
                      <a:r>
                        <a:rPr lang="en-US" sz="1800" dirty="0" err="1">
                          <a:effectLst/>
                        </a:rPr>
                        <a:t>from_derivatives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578269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axis  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Axis to interpolate along.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40372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800">
                          <a:effectLst/>
                        </a:rPr>
                        <a:t>inplace  </a:t>
                      </a:r>
                      <a:endParaRPr lang="en-IN" sz="180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Update the data in place if possible.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870398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limit  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The maximum number of consecutive </a:t>
                      </a:r>
                      <a:r>
                        <a:rPr lang="en-US" sz="1800" dirty="0" err="1">
                          <a:effectLst/>
                        </a:rPr>
                        <a:t>NaNs</a:t>
                      </a:r>
                      <a:r>
                        <a:rPr lang="en-US" sz="1800" dirty="0">
                          <a:effectLst/>
                        </a:rPr>
                        <a:t> to fill. Must be greater than 0.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401665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algn="l">
                        <a:lnSpc>
                          <a:spcPct val="115000"/>
                        </a:lnSpc>
                      </a:pPr>
                      <a:r>
                        <a:rPr lang="en-US" sz="1800" dirty="0" err="1">
                          <a:effectLst/>
                        </a:rPr>
                        <a:t>limit_direction</a:t>
                      </a:r>
                      <a:r>
                        <a:rPr lang="en-US" sz="1800" dirty="0">
                          <a:effectLst/>
                        </a:rPr>
                        <a:t>   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If the limit is specified, consecutive </a:t>
                      </a:r>
                      <a:r>
                        <a:rPr lang="en-US" sz="1800" dirty="0" err="1">
                          <a:effectLst/>
                        </a:rPr>
                        <a:t>NaNs</a:t>
                      </a:r>
                      <a:r>
                        <a:rPr lang="en-US" sz="1800" dirty="0">
                          <a:effectLst/>
                        </a:rPr>
                        <a:t> will be filled in this direction.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993479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800" dirty="0" err="1">
                          <a:effectLst/>
                        </a:rPr>
                        <a:t>limit_area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If the limit is specified, consecutive </a:t>
                      </a:r>
                      <a:r>
                        <a:rPr lang="en-US" sz="1800" dirty="0" err="1">
                          <a:effectLst/>
                        </a:rPr>
                        <a:t>NaNs</a:t>
                      </a:r>
                      <a:r>
                        <a:rPr lang="en-US" sz="1800" dirty="0">
                          <a:effectLst/>
                        </a:rPr>
                        <a:t> will be filled with this restriction.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332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</a:pPr>
                      <a:r>
                        <a:rPr lang="en-US" sz="1800" dirty="0">
                          <a:effectLst/>
                        </a:rPr>
                        <a:t>downcast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Downcast </a:t>
                      </a:r>
                      <a:r>
                        <a:rPr lang="en-US" sz="1800" dirty="0" err="1">
                          <a:effectLst/>
                        </a:rPr>
                        <a:t>dtypes</a:t>
                      </a:r>
                      <a:r>
                        <a:rPr lang="en-US" sz="1800" dirty="0">
                          <a:effectLst/>
                        </a:rPr>
                        <a:t> if possible.</a:t>
                      </a:r>
                      <a:endParaRPr lang="en-IN" sz="1800" dirty="0">
                        <a:effectLst/>
                        <a:latin typeface="LM Roman 12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6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8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9CC3-1DCB-8947-92DB-20A20220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interpolate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E05ABA-6D5E-9C42-A5DB-0122F931A67B}"/>
              </a:ext>
            </a:extLst>
          </p:cNvPr>
          <p:cNvSpPr/>
          <p:nvPr/>
        </p:nvSpPr>
        <p:spPr>
          <a:xfrm>
            <a:off x="661694" y="1343330"/>
            <a:ext cx="1042261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df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([(</a:t>
            </a:r>
            <a:r>
              <a:rPr lang="en-IN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IN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1.0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), (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2.0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IN" sz="2000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2.0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3.0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9.0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IN" sz="2000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4.0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IN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4.0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16.0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)], </a:t>
            </a:r>
            <a:r>
              <a:rPr lang="en-IN" sz="2000" b="1" dirty="0">
                <a:solidFill>
                  <a:srgbClr val="C65D0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columns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IN" sz="2000" dirty="0" err="1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</a:t>
            </a:r>
            <a:r>
              <a:rPr lang="en-IN" sz="20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endParaRPr lang="en-IN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IN" sz="2000" dirty="0" err="1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interpolate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(method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'linear'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limit_direction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407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'forward'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, axis</a:t>
            </a:r>
            <a:r>
              <a:rPr lang="en-IN" sz="2000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208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70F06D-F671-FB44-B5CF-2A2F865A0487}"/>
              </a:ext>
            </a:extLst>
          </p:cNvPr>
          <p:cNvSpPr/>
          <p:nvPr/>
        </p:nvSpPr>
        <p:spPr>
          <a:xfrm>
            <a:off x="161702" y="1343330"/>
            <a:ext cx="514629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8F31EB0D-C36A-0E41-9838-305B547565F2}"/>
              </a:ext>
            </a:extLst>
          </p:cNvPr>
          <p:cNvSpPr/>
          <p:nvPr/>
        </p:nvSpPr>
        <p:spPr>
          <a:xfrm>
            <a:off x="161702" y="1014146"/>
            <a:ext cx="1830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demo.py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2528A280-0F46-244F-8C05-9F6F6A9BA6D5}"/>
              </a:ext>
            </a:extLst>
          </p:cNvPr>
          <p:cNvSpPr/>
          <p:nvPr/>
        </p:nvSpPr>
        <p:spPr>
          <a:xfrm>
            <a:off x="161703" y="3446914"/>
            <a:ext cx="117644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D9A1A6-ABB2-FF45-86B1-27F5A4928EFB}"/>
              </a:ext>
            </a:extLst>
          </p:cNvPr>
          <p:cNvSpPr/>
          <p:nvPr/>
        </p:nvSpPr>
        <p:spPr>
          <a:xfrm>
            <a:off x="172852" y="3769924"/>
            <a:ext cx="4365693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dirty="0">
                <a:latin typeface="+mj-lt"/>
              </a:rPr>
              <a:t>   	a 	b   	 c              	d</a:t>
            </a:r>
          </a:p>
          <a:p>
            <a:r>
              <a:rPr lang="en-IN" dirty="0">
                <a:latin typeface="+mj-lt"/>
              </a:rPr>
              <a:t>0 	0.0 	</a:t>
            </a:r>
            <a:r>
              <a:rPr lang="en-IN" dirty="0" err="1">
                <a:latin typeface="+mj-lt"/>
              </a:rPr>
              <a:t>NaN</a:t>
            </a:r>
            <a:r>
              <a:rPr lang="en-IN" dirty="0">
                <a:latin typeface="+mj-lt"/>
              </a:rPr>
              <a:t> 	-1.0 	1.0</a:t>
            </a:r>
          </a:p>
          <a:p>
            <a:r>
              <a:rPr lang="en-IN" dirty="0">
                <a:latin typeface="+mj-lt"/>
              </a:rPr>
              <a:t>1 	1.0 	2.0 	-2.0 	5.0</a:t>
            </a:r>
          </a:p>
          <a:p>
            <a:r>
              <a:rPr lang="en-IN" dirty="0">
                <a:latin typeface="+mj-lt"/>
              </a:rPr>
              <a:t>2 	2.0 	3.0 	-3.0 	9.0</a:t>
            </a:r>
          </a:p>
          <a:p>
            <a:r>
              <a:rPr lang="en-IN" dirty="0">
                <a:latin typeface="+mj-lt"/>
              </a:rPr>
              <a:t>3 	2.0 	4.0 	-4.0 	16.0</a:t>
            </a:r>
          </a:p>
        </p:txBody>
      </p:sp>
    </p:spTree>
    <p:extLst>
      <p:ext uri="{BB962C8B-B14F-4D97-AF65-F5344CB8AC3E}">
        <p14:creationId xmlns:p14="http://schemas.microsoft.com/office/powerpoint/2010/main" val="402057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Groupby</a:t>
            </a:r>
            <a:r>
              <a:rPr lang="en-IN" dirty="0"/>
              <a:t> in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974470" cy="5590565"/>
          </a:xfrm>
        </p:spPr>
        <p:txBody>
          <a:bodyPr/>
          <a:lstStyle/>
          <a:p>
            <a:r>
              <a:rPr lang="en-US" dirty="0"/>
              <a:t>Any </a:t>
            </a:r>
            <a:r>
              <a:rPr lang="en-US" dirty="0" err="1"/>
              <a:t>groupby</a:t>
            </a:r>
            <a:r>
              <a:rPr lang="en-US" dirty="0"/>
              <a:t> operation involves one of the following operations on the original object. They are</a:t>
            </a:r>
          </a:p>
          <a:p>
            <a:pPr lvl="1"/>
            <a:r>
              <a:rPr lang="en-US" b="1" dirty="0"/>
              <a:t>Splitting</a:t>
            </a:r>
            <a:r>
              <a:rPr lang="en-US" dirty="0"/>
              <a:t> the Object</a:t>
            </a:r>
          </a:p>
          <a:p>
            <a:pPr lvl="1"/>
            <a:r>
              <a:rPr lang="en-US" b="1" dirty="0"/>
              <a:t>Applying</a:t>
            </a:r>
            <a:r>
              <a:rPr lang="en-US" dirty="0"/>
              <a:t> a function</a:t>
            </a:r>
          </a:p>
          <a:p>
            <a:pPr lvl="1"/>
            <a:r>
              <a:rPr lang="en-US" b="1" dirty="0"/>
              <a:t>Combining</a:t>
            </a:r>
            <a:r>
              <a:rPr lang="en-US" dirty="0"/>
              <a:t> the results</a:t>
            </a:r>
          </a:p>
          <a:p>
            <a:r>
              <a:rPr lang="en-US" dirty="0"/>
              <a:t>In many situations, we split the data into sets and we apply some functionality on each subset.</a:t>
            </a:r>
          </a:p>
          <a:p>
            <a:r>
              <a:rPr lang="en-US" dirty="0"/>
              <a:t> we can perform the following operations </a:t>
            </a:r>
          </a:p>
          <a:p>
            <a:pPr lvl="1"/>
            <a:r>
              <a:rPr lang="en-US" b="1" dirty="0"/>
              <a:t>Aggregation</a:t>
            </a:r>
            <a:r>
              <a:rPr lang="en-US" dirty="0"/>
              <a:t> − computing a summary statistic</a:t>
            </a:r>
          </a:p>
          <a:p>
            <a:pPr lvl="1"/>
            <a:r>
              <a:rPr lang="en-US" b="1" dirty="0"/>
              <a:t>Transformation</a:t>
            </a:r>
            <a:r>
              <a:rPr lang="en-US" dirty="0"/>
              <a:t> − perform some group-specific operation</a:t>
            </a:r>
          </a:p>
          <a:p>
            <a:pPr lvl="1"/>
            <a:r>
              <a:rPr lang="en-US" b="1" dirty="0"/>
              <a:t>Filtration</a:t>
            </a:r>
            <a:r>
              <a:rPr lang="en-US" dirty="0"/>
              <a:t> − discarding the data with some condition</a:t>
            </a:r>
          </a:p>
          <a:p>
            <a:r>
              <a:rPr lang="en-US" dirty="0"/>
              <a:t>Basic ways to use of </a:t>
            </a:r>
            <a:r>
              <a:rPr lang="en-US" dirty="0" err="1">
                <a:latin typeface="Consolas" pitchFamily="49" charset="0"/>
              </a:rPr>
              <a:t>groupby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/>
              <a:t>method</a:t>
            </a:r>
          </a:p>
          <a:p>
            <a:pPr lvl="1"/>
            <a:r>
              <a:rPr lang="en-US" dirty="0" err="1">
                <a:latin typeface="Consolas" pitchFamily="49" charset="0"/>
              </a:rPr>
              <a:t>df.groupby</a:t>
            </a:r>
            <a:r>
              <a:rPr lang="en-US" dirty="0">
                <a:latin typeface="Consolas" pitchFamily="49" charset="0"/>
              </a:rPr>
              <a:t>('key')</a:t>
            </a:r>
          </a:p>
          <a:p>
            <a:pPr lvl="1"/>
            <a:r>
              <a:rPr lang="en-US" dirty="0" err="1">
                <a:latin typeface="Consolas" pitchFamily="49" charset="0"/>
              </a:rPr>
              <a:t>df.groupby</a:t>
            </a:r>
            <a:r>
              <a:rPr lang="en-US" dirty="0">
                <a:latin typeface="Consolas" pitchFamily="49" charset="0"/>
              </a:rPr>
              <a:t>(['key1','key2'])</a:t>
            </a:r>
          </a:p>
          <a:p>
            <a:pPr lvl="1"/>
            <a:r>
              <a:rPr lang="en-US" dirty="0" err="1">
                <a:latin typeface="Consolas" pitchFamily="49" charset="0"/>
              </a:rPr>
              <a:t>df.groupby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key,axis</a:t>
            </a:r>
            <a:r>
              <a:rPr lang="en-US" dirty="0">
                <a:latin typeface="Consolas" pitchFamily="49" charset="0"/>
              </a:rPr>
              <a:t>=1)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99301" y="1234016"/>
          <a:ext cx="217804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College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Darshan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8.9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Darshan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Darshan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125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7.8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Darshan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128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8.7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ABC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211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5.6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ABC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ABC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215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ABC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218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XYZ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5.2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XYZ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315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6.5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XYZ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315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5.8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680575" y="2815166"/>
          <a:ext cx="24161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College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  <a:r>
                        <a:rPr lang="en-IN" baseline="0" dirty="0"/>
                        <a:t> CPI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Darshan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8.65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ABC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4.8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XYZ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5.83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9305925" y="2324100"/>
            <a:ext cx="371475" cy="1057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296400" y="3743325"/>
            <a:ext cx="3810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296400" y="4191000"/>
            <a:ext cx="3429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Groupby</a:t>
            </a:r>
            <a:r>
              <a:rPr lang="en-IN" dirty="0"/>
              <a:t> in Pandas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: Listing all the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552104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dfIPL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'IPLDataSet.csv'</a:t>
            </a:r>
            <a:r>
              <a:rPr lang="en-US" sz="2000" dirty="0">
                <a:latin typeface="Consolas" pitchFamily="49" charset="0"/>
              </a:rPr>
              <a:t>) 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print(</a:t>
            </a:r>
            <a:r>
              <a:rPr lang="en-US" sz="2000" dirty="0" err="1">
                <a:latin typeface="Consolas" pitchFamily="49" charset="0"/>
              </a:rPr>
              <a:t>dfIPL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groupby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'Year'</a:t>
            </a:r>
            <a:r>
              <a:rPr lang="en-US" sz="2000" dirty="0">
                <a:latin typeface="Consolas" pitchFamily="49" charset="0"/>
              </a:rPr>
              <a:t>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groups)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dfGroup.py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896099" y="1629119"/>
            <a:ext cx="4762501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{2014: Int64Index([0, 2, 4, 9],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 </a:t>
            </a:r>
          </a:p>
          <a:p>
            <a:r>
              <a:rPr lang="en-US" sz="2000" dirty="0">
                <a:latin typeface="Consolas" pitchFamily="49" charset="0"/>
              </a:rPr>
              <a:t>2015: Int64Index([1, 3, 5, 10],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 </a:t>
            </a:r>
          </a:p>
          <a:p>
            <a:r>
              <a:rPr lang="en-US" sz="2000" dirty="0">
                <a:latin typeface="Consolas" pitchFamily="49" charset="0"/>
              </a:rPr>
              <a:t>2016: Int64Index([6, 8],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 </a:t>
            </a:r>
          </a:p>
          <a:p>
            <a:r>
              <a:rPr lang="en-US" sz="2000" dirty="0">
                <a:latin typeface="Consolas" pitchFamily="49" charset="0"/>
              </a:rPr>
              <a:t>2017: Int64Index([7, 11],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='int64')}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924675" y="1314449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729"/>
            <a:ext cx="12192000" cy="711200"/>
          </a:xfrm>
        </p:spPr>
        <p:txBody>
          <a:bodyPr/>
          <a:lstStyle/>
          <a:p>
            <a:r>
              <a:rPr lang="en-IN" dirty="0" err="1"/>
              <a:t>Groupby</a:t>
            </a:r>
            <a:r>
              <a:rPr lang="en-IN" dirty="0"/>
              <a:t> in Pandas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: Group by multiple columns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568296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dfIPL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'IPLDataSet.csv'</a:t>
            </a:r>
            <a:r>
              <a:rPr lang="en-US" sz="2000" dirty="0">
                <a:latin typeface="Consolas" pitchFamily="49" charset="0"/>
              </a:rPr>
              <a:t>) 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print(</a:t>
            </a:r>
            <a:r>
              <a:rPr lang="en-US" sz="2000" dirty="0" err="1">
                <a:latin typeface="Consolas" pitchFamily="49" charset="0"/>
              </a:rPr>
              <a:t>dfIPL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groupby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BA2121"/>
                </a:solidFill>
              </a:rPr>
              <a:t>'</a:t>
            </a:r>
            <a:r>
              <a:rPr lang="en-US" sz="2000" dirty="0" err="1">
                <a:solidFill>
                  <a:srgbClr val="BA2121"/>
                </a:solidFill>
              </a:rPr>
              <a:t>Year'</a:t>
            </a:r>
            <a:r>
              <a:rPr lang="en-US" sz="2000" dirty="0" err="1"/>
              <a:t>,</a:t>
            </a:r>
            <a:r>
              <a:rPr lang="en-US" sz="2000" dirty="0" err="1">
                <a:solidFill>
                  <a:srgbClr val="BA2121"/>
                </a:solidFill>
              </a:rPr>
              <a:t>'Team</a:t>
            </a:r>
            <a:r>
              <a:rPr lang="en-US" sz="2000" dirty="0">
                <a:solidFill>
                  <a:srgbClr val="BA2121"/>
                </a:solidFill>
              </a:rPr>
              <a:t>'</a:t>
            </a:r>
            <a:r>
              <a:rPr lang="en-US" sz="2000" dirty="0"/>
              <a:t>]</a:t>
            </a:r>
            <a:r>
              <a:rPr lang="en-US" sz="2000" dirty="0">
                <a:latin typeface="Consolas" pitchFamily="49" charset="0"/>
              </a:rPr>
              <a:t>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groups)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dfGroupMul.py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734175" y="1629119"/>
            <a:ext cx="531495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{(2014, 'Devils'): Int64Index([2],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</a:t>
            </a:r>
          </a:p>
          <a:p>
            <a:r>
              <a:rPr lang="en-US" sz="2000" dirty="0">
                <a:latin typeface="Consolas" pitchFamily="49" charset="0"/>
              </a:rPr>
              <a:t> (2014, 'Kings'): Int64Index([4],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</a:t>
            </a:r>
          </a:p>
          <a:p>
            <a:r>
              <a:rPr lang="en-US" sz="2000" dirty="0">
                <a:latin typeface="Consolas" pitchFamily="49" charset="0"/>
              </a:rPr>
              <a:t> (2014, 'Riders'): Int64Index([0],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</a:t>
            </a:r>
          </a:p>
          <a:p>
            <a:r>
              <a:rPr lang="en-US" sz="2000" dirty="0">
                <a:latin typeface="Consolas" pitchFamily="49" charset="0"/>
              </a:rPr>
              <a:t> ………</a:t>
            </a:r>
          </a:p>
          <a:p>
            <a:r>
              <a:rPr lang="en-US" sz="2000" dirty="0">
                <a:latin typeface="Consolas" pitchFamily="49" charset="0"/>
              </a:rPr>
              <a:t> ………</a:t>
            </a:r>
          </a:p>
          <a:p>
            <a:r>
              <a:rPr lang="en-US" sz="2000" dirty="0">
                <a:latin typeface="Consolas" pitchFamily="49" charset="0"/>
              </a:rPr>
              <a:t> (2016, 'Riders'): Int64Index([8],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</a:t>
            </a:r>
          </a:p>
          <a:p>
            <a:r>
              <a:rPr lang="en-US" sz="2000" dirty="0">
                <a:latin typeface="Consolas" pitchFamily="49" charset="0"/>
              </a:rPr>
              <a:t> (2017, 'Kings'): Int64Index([7],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='int64'),</a:t>
            </a:r>
          </a:p>
          <a:p>
            <a:r>
              <a:rPr lang="en-US" sz="2000" dirty="0">
                <a:latin typeface="Consolas" pitchFamily="49" charset="0"/>
              </a:rPr>
              <a:t> (2017, 'Riders'): Int64Index([11],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='int64')}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753225" y="1314449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Groupby</a:t>
            </a:r>
            <a:r>
              <a:rPr lang="en-IN" dirty="0"/>
              <a:t> in Pandas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: Iterating through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5778216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dfIPL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'IPLDataSet.csv'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groupIPL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dfIPL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groupby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'Year'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for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name,group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AA22FF"/>
                </a:solidFill>
                <a:latin typeface="Consolas" pitchFamily="49" charset="0"/>
              </a:rPr>
              <a:t>in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groupIPL</a:t>
            </a:r>
            <a:r>
              <a:rPr lang="en-US" sz="2000" dirty="0">
                <a:latin typeface="Consolas" pitchFamily="49" charset="0"/>
              </a:rPr>
              <a:t> :</a:t>
            </a:r>
          </a:p>
          <a:p>
            <a:r>
              <a:rPr lang="en-US" sz="2000" dirty="0">
                <a:latin typeface="Consolas" pitchFamily="49" charset="0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(name)</a:t>
            </a:r>
          </a:p>
          <a:p>
            <a:r>
              <a:rPr lang="en-US" sz="2000" dirty="0">
                <a:latin typeface="Consolas" pitchFamily="49" charset="0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(group)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dfGroupIter.py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896099" y="314670"/>
            <a:ext cx="4762501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2014</a:t>
            </a:r>
          </a:p>
          <a:p>
            <a:r>
              <a:rPr lang="en-US" sz="2000" dirty="0">
                <a:latin typeface="Consolas" pitchFamily="49" charset="0"/>
              </a:rPr>
              <a:t>     Team  Rank  Year  Points</a:t>
            </a:r>
          </a:p>
          <a:p>
            <a:r>
              <a:rPr lang="en-US" sz="2000" dirty="0">
                <a:latin typeface="Consolas" pitchFamily="49" charset="0"/>
              </a:rPr>
              <a:t>0  Riders     1  2014     876</a:t>
            </a:r>
          </a:p>
          <a:p>
            <a:r>
              <a:rPr lang="en-US" sz="2000" dirty="0">
                <a:latin typeface="Consolas" pitchFamily="49" charset="0"/>
              </a:rPr>
              <a:t>2  Devils     2  2014     863</a:t>
            </a:r>
          </a:p>
          <a:p>
            <a:r>
              <a:rPr lang="en-US" sz="2000" dirty="0">
                <a:latin typeface="Consolas" pitchFamily="49" charset="0"/>
              </a:rPr>
              <a:t>4   Kings     3  2014     741</a:t>
            </a:r>
          </a:p>
          <a:p>
            <a:r>
              <a:rPr lang="en-US" sz="2000" dirty="0">
                <a:latin typeface="Consolas" pitchFamily="49" charset="0"/>
              </a:rPr>
              <a:t>9  Royals     4  2014     701</a:t>
            </a:r>
          </a:p>
          <a:p>
            <a:r>
              <a:rPr lang="en-US" sz="2000" dirty="0">
                <a:latin typeface="Consolas" pitchFamily="49" charset="0"/>
              </a:rPr>
              <a:t>2015</a:t>
            </a:r>
          </a:p>
          <a:p>
            <a:r>
              <a:rPr lang="en-US" sz="2000" dirty="0">
                <a:latin typeface="Consolas" pitchFamily="49" charset="0"/>
              </a:rPr>
              <a:t>      Team  Rank  Year  Points</a:t>
            </a:r>
          </a:p>
          <a:p>
            <a:r>
              <a:rPr lang="en-US" sz="2000" dirty="0">
                <a:latin typeface="Consolas" pitchFamily="49" charset="0"/>
              </a:rPr>
              <a:t>1   Riders     2  2015     789</a:t>
            </a:r>
          </a:p>
          <a:p>
            <a:r>
              <a:rPr lang="en-US" sz="2000" dirty="0">
                <a:latin typeface="Consolas" pitchFamily="49" charset="0"/>
              </a:rPr>
              <a:t>3   Devils     3  2015     673</a:t>
            </a:r>
          </a:p>
          <a:p>
            <a:r>
              <a:rPr lang="en-US" sz="2000" dirty="0">
                <a:latin typeface="Consolas" pitchFamily="49" charset="0"/>
              </a:rPr>
              <a:t>5    kings     4  2015     812</a:t>
            </a:r>
          </a:p>
          <a:p>
            <a:r>
              <a:rPr lang="en-US" sz="2000" dirty="0">
                <a:latin typeface="Consolas" pitchFamily="49" charset="0"/>
              </a:rPr>
              <a:t>10  Royals     1  2015     804</a:t>
            </a:r>
          </a:p>
          <a:p>
            <a:r>
              <a:rPr lang="en-US" sz="2000" dirty="0">
                <a:latin typeface="Consolas" pitchFamily="49" charset="0"/>
              </a:rPr>
              <a:t>2016</a:t>
            </a:r>
          </a:p>
          <a:p>
            <a:r>
              <a:rPr lang="en-US" sz="2000" dirty="0">
                <a:latin typeface="Consolas" pitchFamily="49" charset="0"/>
              </a:rPr>
              <a:t>     Team  Rank  Year  Points</a:t>
            </a:r>
          </a:p>
          <a:p>
            <a:r>
              <a:rPr lang="en-US" sz="2000" dirty="0">
                <a:latin typeface="Consolas" pitchFamily="49" charset="0"/>
              </a:rPr>
              <a:t>6   Kings     1  2016     756</a:t>
            </a:r>
          </a:p>
          <a:p>
            <a:r>
              <a:rPr lang="en-US" sz="2000" dirty="0">
                <a:latin typeface="Consolas" pitchFamily="49" charset="0"/>
              </a:rPr>
              <a:t>8  Riders     2  2016     694</a:t>
            </a:r>
          </a:p>
          <a:p>
            <a:r>
              <a:rPr lang="en-US" sz="2000" dirty="0">
                <a:latin typeface="Consolas" pitchFamily="49" charset="0"/>
              </a:rPr>
              <a:t>2017</a:t>
            </a:r>
          </a:p>
          <a:p>
            <a:r>
              <a:rPr lang="en-US" sz="2000" dirty="0">
                <a:latin typeface="Consolas" pitchFamily="49" charset="0"/>
              </a:rPr>
              <a:t>      Team  Rank  Year  Points</a:t>
            </a:r>
          </a:p>
          <a:p>
            <a:r>
              <a:rPr lang="en-US" sz="2000" dirty="0">
                <a:latin typeface="Consolas" pitchFamily="49" charset="0"/>
              </a:rPr>
              <a:t>7    Kings     1  2017     788</a:t>
            </a:r>
          </a:p>
          <a:p>
            <a:r>
              <a:rPr lang="en-US" sz="2000" dirty="0">
                <a:latin typeface="Consolas" pitchFamily="49" charset="0"/>
              </a:rPr>
              <a:t>11  Riders     2  2017     690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924675" y="0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Groupby</a:t>
            </a:r>
            <a:r>
              <a:rPr lang="en-IN" dirty="0"/>
              <a:t> in Pandas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: Aggregating groups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3" y="1674555"/>
            <a:ext cx="5940141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dfSales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'SalesDataSet.csv'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dfSales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groupby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'YEAR_ID'</a:t>
            </a:r>
            <a:r>
              <a:rPr lang="en-US" sz="2000" dirty="0">
                <a:latin typeface="Consolas" pitchFamily="49" charset="0"/>
              </a:rPr>
              <a:t>])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count()[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'QUANTITYORDERED'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dfSales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groupby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'YEAR_ID'</a:t>
            </a:r>
            <a:r>
              <a:rPr lang="en-US" sz="2000" dirty="0">
                <a:latin typeface="Consolas" pitchFamily="49" charset="0"/>
              </a:rPr>
              <a:t>])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sum()[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'QUANTITYORDERED'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dfSales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groupby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'YEAR_ID'</a:t>
            </a:r>
            <a:r>
              <a:rPr lang="en-US" sz="2000" dirty="0">
                <a:latin typeface="Consolas" pitchFamily="49" charset="0"/>
              </a:rPr>
              <a:t>])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mean()[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'QUANTITYORDERED'</a:t>
            </a:r>
            <a:r>
              <a:rPr lang="en-US" sz="2000" dirty="0">
                <a:latin typeface="Consolas" pitchFamily="49" charset="0"/>
              </a:rPr>
              <a:t>])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dfGroupAgg.py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896098" y="1144766"/>
            <a:ext cx="516472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YEAR_ID</a:t>
            </a:r>
          </a:p>
          <a:p>
            <a:r>
              <a:rPr lang="en-US" sz="2000" dirty="0">
                <a:latin typeface="Consolas" pitchFamily="49" charset="0"/>
              </a:rPr>
              <a:t>2003    1000</a:t>
            </a:r>
          </a:p>
          <a:p>
            <a:r>
              <a:rPr lang="en-US" sz="2000" dirty="0">
                <a:latin typeface="Consolas" pitchFamily="49" charset="0"/>
              </a:rPr>
              <a:t>2004    1345</a:t>
            </a:r>
          </a:p>
          <a:p>
            <a:r>
              <a:rPr lang="en-US" sz="2000" dirty="0">
                <a:latin typeface="Consolas" pitchFamily="49" charset="0"/>
              </a:rPr>
              <a:t>2005     478</a:t>
            </a:r>
          </a:p>
          <a:p>
            <a:r>
              <a:rPr lang="en-US" sz="2000" dirty="0">
                <a:latin typeface="Consolas" pitchFamily="49" charset="0"/>
              </a:rPr>
              <a:t>Name: QUANTITYORDERED,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: int64</a:t>
            </a:r>
          </a:p>
          <a:p>
            <a:r>
              <a:rPr lang="en-US" sz="2000" dirty="0">
                <a:latin typeface="Consolas" pitchFamily="49" charset="0"/>
              </a:rPr>
              <a:t>YEAR_ID</a:t>
            </a:r>
          </a:p>
          <a:p>
            <a:r>
              <a:rPr lang="en-US" sz="2000" dirty="0">
                <a:latin typeface="Consolas" pitchFamily="49" charset="0"/>
              </a:rPr>
              <a:t>2003    34612</a:t>
            </a:r>
          </a:p>
          <a:p>
            <a:r>
              <a:rPr lang="en-US" sz="2000" dirty="0">
                <a:latin typeface="Consolas" pitchFamily="49" charset="0"/>
              </a:rPr>
              <a:t>2004    46824</a:t>
            </a:r>
          </a:p>
          <a:p>
            <a:r>
              <a:rPr lang="en-US" sz="2000" dirty="0">
                <a:latin typeface="Consolas" pitchFamily="49" charset="0"/>
              </a:rPr>
              <a:t>2005    17631</a:t>
            </a:r>
          </a:p>
          <a:p>
            <a:r>
              <a:rPr lang="en-US" sz="2000" dirty="0">
                <a:latin typeface="Consolas" pitchFamily="49" charset="0"/>
              </a:rPr>
              <a:t>Name: QUANTITYORDERED,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: int64</a:t>
            </a:r>
          </a:p>
          <a:p>
            <a:r>
              <a:rPr lang="en-US" sz="2000" dirty="0">
                <a:latin typeface="Consolas" pitchFamily="49" charset="0"/>
              </a:rPr>
              <a:t>YEAR_ID</a:t>
            </a:r>
          </a:p>
          <a:p>
            <a:r>
              <a:rPr lang="en-US" sz="2000" dirty="0">
                <a:latin typeface="Consolas" pitchFamily="49" charset="0"/>
              </a:rPr>
              <a:t>2003    34.612000</a:t>
            </a:r>
          </a:p>
          <a:p>
            <a:r>
              <a:rPr lang="en-US" sz="2000" dirty="0">
                <a:latin typeface="Consolas" pitchFamily="49" charset="0"/>
              </a:rPr>
              <a:t>2004    34.813383</a:t>
            </a:r>
          </a:p>
          <a:p>
            <a:r>
              <a:rPr lang="en-US" sz="2000" dirty="0">
                <a:latin typeface="Consolas" pitchFamily="49" charset="0"/>
              </a:rPr>
              <a:t>2005    36.884937</a:t>
            </a:r>
          </a:p>
          <a:p>
            <a:r>
              <a:rPr lang="en-US" sz="2000" dirty="0">
                <a:latin typeface="Consolas" pitchFamily="49" charset="0"/>
              </a:rPr>
              <a:t>Name: QUANTITYORDERED, 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: float64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924675" y="830096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Groupby</a:t>
            </a:r>
            <a:r>
              <a:rPr lang="en-IN" dirty="0"/>
              <a:t> in Pandas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: Describe details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674555"/>
            <a:ext cx="473999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dfIPL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'IPLDataSet.csv'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print(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dfIPL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groupby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'Year'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describe()[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'Points'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])</a:t>
            </a:r>
            <a:endParaRPr lang="en-US" sz="2000" dirty="0">
              <a:solidFill>
                <a:srgbClr val="D84315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74555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453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dfGroupDesc.py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5876925" y="1076670"/>
            <a:ext cx="611505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	count	mean	std	min	</a:t>
            </a:r>
          </a:p>
          <a:p>
            <a:r>
              <a:rPr lang="en-US" sz="2000" dirty="0">
                <a:latin typeface="Consolas" pitchFamily="49" charset="0"/>
              </a:rPr>
              <a:t>	25%	50%	75%	max</a:t>
            </a:r>
          </a:p>
          <a:p>
            <a:r>
              <a:rPr lang="en-US" sz="2000" dirty="0">
                <a:latin typeface="Consolas" pitchFamily="49" charset="0"/>
              </a:rPr>
              <a:t>Year								</a:t>
            </a:r>
          </a:p>
          <a:p>
            <a:r>
              <a:rPr lang="en-US" sz="2000" dirty="0">
                <a:latin typeface="Consolas" pitchFamily="49" charset="0"/>
              </a:rPr>
              <a:t>2014	4.0	795.25	87.439026	701.0	731.0	802.0	866.25	876.0</a:t>
            </a:r>
          </a:p>
          <a:p>
            <a:r>
              <a:rPr lang="en-US" sz="2000" dirty="0">
                <a:latin typeface="Consolas" pitchFamily="49" charset="0"/>
              </a:rPr>
              <a:t>2015	4.0	769.50	65.035888	673.0	760.0	796.5	806.00	812.0</a:t>
            </a:r>
          </a:p>
          <a:p>
            <a:r>
              <a:rPr lang="en-US" sz="2000" dirty="0">
                <a:latin typeface="Consolas" pitchFamily="49" charset="0"/>
              </a:rPr>
              <a:t>2016	2.0	725.00	43.840620	694.0	709.5	725.0	740.50	756.0</a:t>
            </a:r>
          </a:p>
          <a:p>
            <a:r>
              <a:rPr lang="en-US" sz="2000" dirty="0">
                <a:latin typeface="Consolas" pitchFamily="49" charset="0"/>
              </a:rPr>
              <a:t>2017	2.0	739.00	69.296465	690.0	714.5	739.0	763.50	788.0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895975" y="762000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Concatenation in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Concatenation basically glues together </a:t>
            </a:r>
            <a:r>
              <a:rPr lang="en-US" dirty="0" err="1"/>
              <a:t>DataFrames</a:t>
            </a:r>
            <a:r>
              <a:rPr lang="en-US" dirty="0"/>
              <a:t>. </a:t>
            </a:r>
          </a:p>
          <a:p>
            <a:r>
              <a:rPr lang="en-US" dirty="0"/>
              <a:t>Keep in mind that dimensions should match along the axis you are concatenating on. </a:t>
            </a:r>
          </a:p>
          <a:p>
            <a:r>
              <a:rPr lang="en-US" dirty="0"/>
              <a:t>You can use </a:t>
            </a:r>
            <a:r>
              <a:rPr lang="en-US" b="1" dirty="0" err="1"/>
              <a:t>pd.concat</a:t>
            </a:r>
            <a:r>
              <a:rPr lang="en-US" dirty="0"/>
              <a:t> and pass in a list of </a:t>
            </a:r>
            <a:r>
              <a:rPr lang="en-US" dirty="0" err="1"/>
              <a:t>DataFrames</a:t>
            </a:r>
            <a:r>
              <a:rPr lang="en-US" dirty="0"/>
              <a:t> to concatenate together: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: We can use </a:t>
            </a:r>
            <a:r>
              <a:rPr lang="en-US" dirty="0">
                <a:latin typeface="Consolas" pitchFamily="49" charset="0"/>
              </a:rPr>
              <a:t>axis=1</a:t>
            </a:r>
            <a:r>
              <a:rPr lang="en-US" dirty="0"/>
              <a:t> parameter to </a:t>
            </a:r>
            <a:r>
              <a:rPr lang="en-US" dirty="0" err="1"/>
              <a:t>concat</a:t>
            </a:r>
            <a:r>
              <a:rPr lang="en-US" dirty="0"/>
              <a:t> columns.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2493705"/>
            <a:ext cx="666404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dfCX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CX_Marks.csv'</a:t>
            </a:r>
            <a:r>
              <a:rPr lang="en-US" sz="2000" dirty="0" err="1">
                <a:latin typeface="Consolas" pitchFamily="49" charset="0"/>
              </a:rPr>
              <a:t>,index_col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=0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dfCY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CY_Marks.csv'</a:t>
            </a:r>
            <a:r>
              <a:rPr lang="en-US" sz="2000" dirty="0" err="1">
                <a:latin typeface="Consolas" pitchFamily="49" charset="0"/>
              </a:rPr>
              <a:t>,index_col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=0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dfCZ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CZ_Marks.csv'</a:t>
            </a:r>
            <a:r>
              <a:rPr lang="en-US" sz="2000" dirty="0" err="1">
                <a:latin typeface="Consolas" pitchFamily="49" charset="0"/>
              </a:rPr>
              <a:t>,index_col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=0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dfAllStudent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concat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 err="1">
                <a:latin typeface="Consolas" pitchFamily="49" charset="0"/>
              </a:rPr>
              <a:t>dfCX,dfCY,dfCZ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dfAllStudent</a:t>
            </a:r>
            <a:r>
              <a:rPr lang="en-US" sz="2000" dirty="0">
                <a:latin typeface="Consolas" pitchFamily="49" charset="0"/>
              </a:rPr>
              <a:t>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2493705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21645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dfConcat.py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581899" y="2457795"/>
            <a:ext cx="4410075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     PDS  </a:t>
            </a:r>
            <a:r>
              <a:rPr lang="en-US" sz="2000" dirty="0" err="1">
                <a:latin typeface="Consolas" pitchFamily="49" charset="0"/>
              </a:rPr>
              <a:t>Algo</a:t>
            </a:r>
            <a:r>
              <a:rPr lang="en-US" sz="2000" dirty="0">
                <a:latin typeface="Consolas" pitchFamily="49" charset="0"/>
              </a:rPr>
              <a:t>  SE</a:t>
            </a:r>
          </a:p>
          <a:p>
            <a:r>
              <a:rPr lang="en-US" sz="2000" dirty="0">
                <a:latin typeface="Consolas" pitchFamily="49" charset="0"/>
              </a:rPr>
              <a:t>101   50    55  60</a:t>
            </a:r>
          </a:p>
          <a:p>
            <a:r>
              <a:rPr lang="en-US" sz="2000" dirty="0">
                <a:latin typeface="Consolas" pitchFamily="49" charset="0"/>
              </a:rPr>
              <a:t>102   70    80  61</a:t>
            </a:r>
          </a:p>
          <a:p>
            <a:r>
              <a:rPr lang="en-US" sz="2000" dirty="0">
                <a:latin typeface="Consolas" pitchFamily="49" charset="0"/>
              </a:rPr>
              <a:t>103   55    89  70</a:t>
            </a:r>
          </a:p>
          <a:p>
            <a:r>
              <a:rPr lang="en-US" sz="2000" dirty="0">
                <a:latin typeface="Consolas" pitchFamily="49" charset="0"/>
              </a:rPr>
              <a:t>104   58    96  85</a:t>
            </a:r>
          </a:p>
          <a:p>
            <a:r>
              <a:rPr lang="en-US" sz="2000" dirty="0">
                <a:latin typeface="Consolas" pitchFamily="49" charset="0"/>
              </a:rPr>
              <a:t>201   77    96  63</a:t>
            </a:r>
          </a:p>
          <a:p>
            <a:r>
              <a:rPr lang="en-US" sz="2000" dirty="0">
                <a:latin typeface="Consolas" pitchFamily="49" charset="0"/>
              </a:rPr>
              <a:t>202   44    78  32</a:t>
            </a:r>
          </a:p>
          <a:p>
            <a:r>
              <a:rPr lang="en-US" sz="2000" dirty="0">
                <a:latin typeface="Consolas" pitchFamily="49" charset="0"/>
              </a:rPr>
              <a:t>203   55    85  21</a:t>
            </a:r>
          </a:p>
          <a:p>
            <a:r>
              <a:rPr lang="en-US" sz="2000" dirty="0">
                <a:latin typeface="Consolas" pitchFamily="49" charset="0"/>
              </a:rPr>
              <a:t>204   69    66  54</a:t>
            </a:r>
          </a:p>
          <a:p>
            <a:r>
              <a:rPr lang="en-US" sz="2000" dirty="0">
                <a:latin typeface="Consolas" pitchFamily="49" charset="0"/>
              </a:rPr>
              <a:t>301   11    75  88</a:t>
            </a:r>
          </a:p>
          <a:p>
            <a:r>
              <a:rPr lang="en-US" sz="2000" dirty="0">
                <a:latin typeface="Consolas" pitchFamily="49" charset="0"/>
              </a:rPr>
              <a:t>302   22    48  77</a:t>
            </a:r>
          </a:p>
          <a:p>
            <a:r>
              <a:rPr lang="en-US" sz="2000" dirty="0">
                <a:latin typeface="Consolas" pitchFamily="49" charset="0"/>
              </a:rPr>
              <a:t>303   33    59  68</a:t>
            </a:r>
          </a:p>
          <a:p>
            <a:r>
              <a:rPr lang="en-US" sz="2000" dirty="0">
                <a:latin typeface="Consolas" pitchFamily="49" charset="0"/>
              </a:rPr>
              <a:t>304   44    55  62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591425" y="2143125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 </a:t>
            </a:r>
            <a:r>
              <a:rPr lang="en-IN"/>
              <a:t>in Pandas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itchFamily="49" charset="0"/>
              </a:rPr>
              <a:t>df.join</a:t>
            </a:r>
            <a:r>
              <a:rPr lang="en-US" dirty="0">
                <a:latin typeface="Consolas" pitchFamily="49" charset="0"/>
              </a:rPr>
              <a:t>()</a:t>
            </a:r>
            <a:r>
              <a:rPr lang="en-US" dirty="0"/>
              <a:t> method will efficiently join multiple </a:t>
            </a:r>
            <a:r>
              <a:rPr lang="en-US" dirty="0" err="1"/>
              <a:t>DataFrame</a:t>
            </a:r>
            <a:r>
              <a:rPr lang="en-US" dirty="0"/>
              <a:t> objects by </a:t>
            </a:r>
            <a:r>
              <a:rPr lang="en-US" b="1" dirty="0"/>
              <a:t>index</a:t>
            </a:r>
            <a:r>
              <a:rPr lang="en-US" dirty="0"/>
              <a:t>(or column specified)</a:t>
            </a:r>
            <a:r>
              <a:rPr lang="en-US" b="1" dirty="0"/>
              <a:t> </a:t>
            </a:r>
            <a:r>
              <a:rPr lang="en-US" dirty="0"/>
              <a:t>.</a:t>
            </a:r>
          </a:p>
          <a:p>
            <a:r>
              <a:rPr lang="en-US" dirty="0"/>
              <a:t>some of important </a:t>
            </a:r>
            <a:r>
              <a:rPr lang="en-US" b="1" dirty="0"/>
              <a:t>Parameters :</a:t>
            </a:r>
          </a:p>
          <a:p>
            <a:pPr lvl="1"/>
            <a:r>
              <a:rPr lang="en-US" b="1" dirty="0" err="1"/>
              <a:t>dfOther</a:t>
            </a:r>
            <a:r>
              <a:rPr lang="en-US" b="1" dirty="0"/>
              <a:t> : </a:t>
            </a:r>
            <a:r>
              <a:rPr lang="en-US" dirty="0"/>
              <a:t>Right Data Frame</a:t>
            </a:r>
          </a:p>
          <a:p>
            <a:pPr lvl="1"/>
            <a:r>
              <a:rPr lang="en-US" b="1" dirty="0"/>
              <a:t>on </a:t>
            </a:r>
            <a:r>
              <a:rPr lang="en-US" dirty="0"/>
              <a:t>(Not recommended) </a:t>
            </a:r>
            <a:r>
              <a:rPr lang="en-US" b="1" dirty="0"/>
              <a:t>: </a:t>
            </a:r>
            <a:r>
              <a:rPr lang="en-US" dirty="0"/>
              <a:t>specify the column on which we want to join (Default is index)</a:t>
            </a:r>
            <a:endParaRPr lang="en-US" b="1" dirty="0"/>
          </a:p>
          <a:p>
            <a:pPr lvl="1"/>
            <a:r>
              <a:rPr lang="en-US" b="1" dirty="0"/>
              <a:t>how : </a:t>
            </a:r>
            <a:r>
              <a:rPr lang="en-US" dirty="0"/>
              <a:t>How to handle the operation of the two objects.</a:t>
            </a:r>
          </a:p>
          <a:p>
            <a:pPr lvl="2"/>
            <a:r>
              <a:rPr lang="en-US" b="1" dirty="0"/>
              <a:t>left</a:t>
            </a:r>
            <a:r>
              <a:rPr lang="en-US" dirty="0"/>
              <a:t>: use calling frame’s index </a:t>
            </a:r>
            <a:r>
              <a:rPr lang="en-US" i="1" dirty="0"/>
              <a:t>(Default).</a:t>
            </a:r>
          </a:p>
          <a:p>
            <a:pPr lvl="2"/>
            <a:r>
              <a:rPr lang="en-US" b="1" dirty="0"/>
              <a:t>right</a:t>
            </a:r>
            <a:r>
              <a:rPr lang="en-US" dirty="0"/>
              <a:t>: use </a:t>
            </a:r>
            <a:r>
              <a:rPr lang="en-US" dirty="0" err="1"/>
              <a:t>dfOther</a:t>
            </a:r>
            <a:r>
              <a:rPr lang="en-US" dirty="0"/>
              <a:t> index.</a:t>
            </a:r>
          </a:p>
          <a:p>
            <a:pPr lvl="2"/>
            <a:r>
              <a:rPr lang="en-US" b="1" dirty="0"/>
              <a:t>outer</a:t>
            </a:r>
            <a:r>
              <a:rPr lang="en-US" dirty="0"/>
              <a:t>: form union of calling frame’s index with other’s index (or column if on is specified), and sort it. lexicographically.</a:t>
            </a:r>
          </a:p>
          <a:p>
            <a:pPr lvl="2"/>
            <a:r>
              <a:rPr lang="en-US" b="1" dirty="0"/>
              <a:t>inner</a:t>
            </a:r>
            <a:r>
              <a:rPr lang="en-US" dirty="0"/>
              <a:t>: form intersection of calling frame’s index (or column if on is specified) with other’s index, preserving the order of the calling’s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DDCEF-132F-3745-9DB0-2302B5334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41E8-334F-0458-0DD5-72E523C7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EF2D-1181-978D-71A0-ED3CB93B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Series is an one-dimensional array with axis labels.</a:t>
            </a:r>
          </a:p>
          <a:p>
            <a:r>
              <a:rPr lang="en-IN" dirty="0"/>
              <a:t>It supports both </a:t>
            </a:r>
            <a:r>
              <a:rPr lang="en-IN" b="1" dirty="0">
                <a:solidFill>
                  <a:schemeClr val="accent6"/>
                </a:solidFill>
              </a:rPr>
              <a:t>integer and label-based index </a:t>
            </a:r>
            <a:r>
              <a:rPr lang="en-IN" dirty="0"/>
              <a:t>but index must be of </a:t>
            </a:r>
            <a:r>
              <a:rPr lang="en-IN" dirty="0" err="1"/>
              <a:t>hashable</a:t>
            </a:r>
            <a:r>
              <a:rPr lang="en-IN" dirty="0"/>
              <a:t> type.</a:t>
            </a:r>
          </a:p>
          <a:p>
            <a:r>
              <a:rPr lang="en-IN" dirty="0"/>
              <a:t>If we do not specify index it will assign integer zero-based index.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665B9-7532-FD0E-624C-6A14023D296F}"/>
              </a:ext>
            </a:extLst>
          </p:cNvPr>
          <p:cNvSpPr/>
          <p:nvPr/>
        </p:nvSpPr>
        <p:spPr>
          <a:xfrm>
            <a:off x="379766" y="2638718"/>
            <a:ext cx="6916384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endParaRPr lang="en-US" b="1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s = </a:t>
            </a:r>
            <a:r>
              <a:rPr lang="en-US" dirty="0" err="1">
                <a:latin typeface="Consolas" pitchFamily="49" charset="0"/>
              </a:rPr>
              <a:t>pd.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en-US" dirty="0" err="1">
                <a:latin typeface="Consolas" pitchFamily="49" charset="0"/>
              </a:rPr>
              <a:t>eries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data,index,dtype,copy</a:t>
            </a:r>
            <a:r>
              <a:rPr lang="en-US" dirty="0">
                <a:latin typeface="Consolas" pitchFamily="49" charset="0"/>
              </a:rPr>
              <a:t>=False)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8699B9C6-3A08-74B4-59AE-219260CF31BA}"/>
              </a:ext>
            </a:extLst>
          </p:cNvPr>
          <p:cNvSpPr/>
          <p:nvPr/>
        </p:nvSpPr>
        <p:spPr>
          <a:xfrm>
            <a:off x="379767" y="2309534"/>
            <a:ext cx="18849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7F87B4-6900-31DE-5352-D19E3CEFE8B9}"/>
              </a:ext>
            </a:extLst>
          </p:cNvPr>
          <p:cNvSpPr/>
          <p:nvPr/>
        </p:nvSpPr>
        <p:spPr>
          <a:xfrm>
            <a:off x="7486650" y="2634357"/>
            <a:ext cx="4467226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Consolas" pitchFamily="49" charset="0"/>
              </a:rPr>
              <a:t>data</a:t>
            </a:r>
            <a:r>
              <a:rPr lang="en-IN" dirty="0">
                <a:latin typeface="Consolas" pitchFamily="49" charset="0"/>
              </a:rPr>
              <a:t>	= array like </a:t>
            </a:r>
            <a:r>
              <a:rPr lang="en-IN" dirty="0" err="1">
                <a:latin typeface="Consolas" pitchFamily="49" charset="0"/>
              </a:rPr>
              <a:t>Iterable</a:t>
            </a:r>
            <a:endParaRPr lang="en-IN" dirty="0">
              <a:latin typeface="Consolas" pitchFamily="49" charset="0"/>
            </a:endParaRPr>
          </a:p>
          <a:p>
            <a:r>
              <a:rPr lang="en-IN" b="1" dirty="0">
                <a:latin typeface="Consolas" pitchFamily="49" charset="0"/>
              </a:rPr>
              <a:t>index</a:t>
            </a:r>
            <a:r>
              <a:rPr lang="en-IN" dirty="0">
                <a:latin typeface="Consolas" pitchFamily="49" charset="0"/>
              </a:rPr>
              <a:t> 	= array like index</a:t>
            </a:r>
            <a:endParaRPr lang="en-US" dirty="0">
              <a:latin typeface="Consolas" pitchFamily="49" charset="0"/>
            </a:endParaRPr>
          </a:p>
          <a:p>
            <a:r>
              <a:rPr lang="en-IN" b="1" dirty="0" err="1">
                <a:latin typeface="Consolas" pitchFamily="49" charset="0"/>
              </a:rPr>
              <a:t>dtype</a:t>
            </a:r>
            <a:r>
              <a:rPr lang="en-IN" dirty="0">
                <a:latin typeface="Consolas" pitchFamily="49" charset="0"/>
              </a:rPr>
              <a:t>	= data-type</a:t>
            </a:r>
          </a:p>
          <a:p>
            <a:r>
              <a:rPr lang="en-IN" b="1" dirty="0">
                <a:latin typeface="Consolas" pitchFamily="49" charset="0"/>
              </a:rPr>
              <a:t>copy 	</a:t>
            </a:r>
            <a:r>
              <a:rPr lang="en-IN" dirty="0">
                <a:latin typeface="Consolas" pitchFamily="49" charset="0"/>
              </a:rPr>
              <a:t>= </a:t>
            </a:r>
            <a:r>
              <a:rPr lang="en-IN" dirty="0" err="1">
                <a:latin typeface="Consolas" pitchFamily="49" charset="0"/>
              </a:rPr>
              <a:t>bool</a:t>
            </a:r>
            <a:r>
              <a:rPr lang="en-IN" dirty="0">
                <a:latin typeface="Consolas" pitchFamily="49" charset="0"/>
              </a:rPr>
              <a:t>, default is False</a:t>
            </a:r>
            <a:endParaRPr lang="en-IN" b="1" dirty="0">
              <a:latin typeface="Consolas" pitchFamily="49" charset="0"/>
            </a:endParaRP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5FB0D378-2581-7BF4-AF0A-10BD18301B9F}"/>
              </a:ext>
            </a:extLst>
          </p:cNvPr>
          <p:cNvSpPr/>
          <p:nvPr/>
        </p:nvSpPr>
        <p:spPr>
          <a:xfrm>
            <a:off x="7488147" y="2319687"/>
            <a:ext cx="158917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0C5E15-315C-265B-170A-F7480843C060}"/>
              </a:ext>
            </a:extLst>
          </p:cNvPr>
          <p:cNvSpPr/>
          <p:nvPr/>
        </p:nvSpPr>
        <p:spPr>
          <a:xfrm>
            <a:off x="870235" y="4274880"/>
            <a:ext cx="654974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latin typeface="Consolas" pitchFamily="49" charset="0"/>
              </a:rPr>
              <a:t>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</a:rPr>
              <a:t>S</a:t>
            </a:r>
            <a:r>
              <a:rPr lang="en-US" sz="2000" dirty="0" err="1">
                <a:latin typeface="Consolas" pitchFamily="49" charset="0"/>
              </a:rPr>
              <a:t>eries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])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F0DC71-E183-5EFC-1237-11B1149C0CCA}"/>
              </a:ext>
            </a:extLst>
          </p:cNvPr>
          <p:cNvSpPr/>
          <p:nvPr/>
        </p:nvSpPr>
        <p:spPr>
          <a:xfrm>
            <a:off x="370242" y="4274880"/>
            <a:ext cx="499993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41A54763-99CA-BCE1-3282-A4D65B4E7829}"/>
              </a:ext>
            </a:extLst>
          </p:cNvPr>
          <p:cNvSpPr/>
          <p:nvPr/>
        </p:nvSpPr>
        <p:spPr>
          <a:xfrm>
            <a:off x="370242" y="39456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pandasSeries.py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4643E-8825-2B01-4B25-4498B6C3A174}"/>
              </a:ext>
            </a:extLst>
          </p:cNvPr>
          <p:cNvSpPr/>
          <p:nvPr/>
        </p:nvSpPr>
        <p:spPr>
          <a:xfrm>
            <a:off x="7563493" y="4277069"/>
            <a:ext cx="4298898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0     1</a:t>
            </a:r>
          </a:p>
          <a:p>
            <a:r>
              <a:rPr lang="da-DK" sz="2000" dirty="0">
                <a:latin typeface="Consolas" pitchFamily="49" charset="0"/>
              </a:rPr>
              <a:t>1     3</a:t>
            </a:r>
          </a:p>
          <a:p>
            <a:r>
              <a:rPr lang="da-DK" sz="2000" dirty="0">
                <a:latin typeface="Consolas" pitchFamily="49" charset="0"/>
              </a:rPr>
              <a:t>2     5</a:t>
            </a:r>
          </a:p>
          <a:p>
            <a:r>
              <a:rPr lang="da-DK" sz="2000" dirty="0">
                <a:latin typeface="Consolas" pitchFamily="49" charset="0"/>
              </a:rPr>
              <a:t>3     7</a:t>
            </a:r>
          </a:p>
          <a:p>
            <a:r>
              <a:rPr lang="da-DK" sz="2000" dirty="0">
                <a:latin typeface="Consolas" pitchFamily="49" charset="0"/>
              </a:rPr>
              <a:t>4     9</a:t>
            </a:r>
          </a:p>
          <a:p>
            <a:r>
              <a:rPr lang="da-DK" sz="2000" dirty="0">
                <a:latin typeface="Consolas" pitchFamily="49" charset="0"/>
              </a:rPr>
              <a:t>5    11</a:t>
            </a:r>
          </a:p>
          <a:p>
            <a:r>
              <a:rPr lang="da-DK" sz="2000" dirty="0">
                <a:latin typeface="Consolas" pitchFamily="49" charset="0"/>
              </a:rPr>
              <a:t>dtype: int64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id="{8A69A463-B91B-5F77-5D51-3DE73B928DDD}"/>
              </a:ext>
            </a:extLst>
          </p:cNvPr>
          <p:cNvSpPr/>
          <p:nvPr/>
        </p:nvSpPr>
        <p:spPr>
          <a:xfrm>
            <a:off x="7563493" y="3962399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2929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 animBg="1"/>
      <p:bldP spid="10" grpId="0" animBg="1"/>
      <p:bldP spid="11" grpId="0" build="p" animBg="1"/>
      <p:bldP spid="12" grpId="0" animBg="1"/>
      <p:bldP spid="13" grpId="0" build="p" animBg="1"/>
      <p:bldP spid="14" grpId="0" animBg="1"/>
      <p:bldP spid="15" grpId="0" animBg="1"/>
      <p:bldP spid="16" grpId="0" build="p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IN" dirty="0"/>
              <a:t>Join in Pandas (Example)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71442" y="1293555"/>
            <a:ext cx="621513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dfINS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INS_Marks.csv'</a:t>
            </a:r>
            <a:r>
              <a:rPr lang="en-US" sz="2000" dirty="0" err="1">
                <a:latin typeface="Consolas" pitchFamily="49" charset="0"/>
              </a:rPr>
              <a:t>,index_col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=0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dfLeftJoin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allStudent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dfINS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dfLeftJoin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dfRightJoin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allStudent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dfINS,how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'right'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</a:rPr>
              <a:t>dfRightJoin</a:t>
            </a:r>
            <a:r>
              <a:rPr lang="en-US" sz="2000" dirty="0">
                <a:latin typeface="Consolas" pitchFamily="49" charset="0"/>
              </a:rPr>
              <a:t>)</a:t>
            </a:r>
            <a:endParaRPr lang="en-US" sz="2000" dirty="0">
              <a:solidFill>
                <a:srgbClr val="303F9F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171451" y="1293555"/>
            <a:ext cx="506804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171449" y="964371"/>
            <a:ext cx="180299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dfJoin.py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667875" y="1257645"/>
            <a:ext cx="2524125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      PDS  </a:t>
            </a:r>
            <a:r>
              <a:rPr lang="en-US" sz="2000" dirty="0" err="1"/>
              <a:t>Algo</a:t>
            </a:r>
            <a:r>
              <a:rPr lang="en-US" sz="2000" dirty="0"/>
              <a:t>  SE  INS</a:t>
            </a:r>
          </a:p>
          <a:p>
            <a:r>
              <a:rPr lang="en-US" sz="2000" dirty="0"/>
              <a:t>301   11    75  88   11</a:t>
            </a:r>
          </a:p>
          <a:p>
            <a:r>
              <a:rPr lang="en-US" sz="2000" dirty="0"/>
              <a:t>302   22    48  77   22</a:t>
            </a:r>
          </a:p>
          <a:p>
            <a:r>
              <a:rPr lang="en-US" sz="2000" dirty="0"/>
              <a:t>303   33    59  68   33</a:t>
            </a:r>
          </a:p>
          <a:p>
            <a:r>
              <a:rPr lang="en-US" sz="2000" dirty="0"/>
              <a:t>304   44    55  62   44</a:t>
            </a:r>
          </a:p>
          <a:p>
            <a:r>
              <a:rPr lang="en-US" sz="2000" dirty="0"/>
              <a:t>101   50    55  60   55</a:t>
            </a:r>
          </a:p>
          <a:p>
            <a:r>
              <a:rPr lang="en-US" sz="2000" dirty="0"/>
              <a:t>102   70    80  61   66</a:t>
            </a:r>
          </a:p>
          <a:p>
            <a:r>
              <a:rPr lang="en-US" sz="2000" dirty="0"/>
              <a:t>103   55    89  70   77</a:t>
            </a:r>
          </a:p>
          <a:p>
            <a:r>
              <a:rPr lang="en-US" sz="2000" dirty="0"/>
              <a:t>104   58    96  85   88</a:t>
            </a:r>
          </a:p>
          <a:p>
            <a:r>
              <a:rPr lang="en-US" sz="2000" dirty="0"/>
              <a:t>201   77    96  63   66</a:t>
            </a:r>
          </a:p>
          <a:p>
            <a:r>
              <a:rPr lang="en-US" sz="2000" dirty="0"/>
              <a:t>203   55    85  21   78</a:t>
            </a:r>
          </a:p>
          <a:p>
            <a:r>
              <a:rPr lang="en-US" sz="2000" dirty="0"/>
              <a:t>204   69    66  54   85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9677400" y="942975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 - 2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019925" y="1257645"/>
            <a:ext cx="2524125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      PDS  </a:t>
            </a:r>
            <a:r>
              <a:rPr lang="en-US" sz="2000" dirty="0" err="1"/>
              <a:t>Algo</a:t>
            </a:r>
            <a:r>
              <a:rPr lang="en-US" sz="2000" dirty="0"/>
              <a:t>  SE   INS</a:t>
            </a:r>
          </a:p>
          <a:p>
            <a:r>
              <a:rPr lang="en-US" sz="2000" dirty="0"/>
              <a:t>101   50    55  60  55.0</a:t>
            </a:r>
          </a:p>
          <a:p>
            <a:r>
              <a:rPr lang="en-US" sz="2000" dirty="0"/>
              <a:t>102   70    80  61  66.0</a:t>
            </a:r>
          </a:p>
          <a:p>
            <a:r>
              <a:rPr lang="en-US" sz="2000" dirty="0"/>
              <a:t>103   55    89  70  77.0</a:t>
            </a:r>
          </a:p>
          <a:p>
            <a:r>
              <a:rPr lang="en-US" sz="2000" dirty="0"/>
              <a:t>104   58    96  85  88.0</a:t>
            </a:r>
          </a:p>
          <a:p>
            <a:r>
              <a:rPr lang="en-US" sz="2000" dirty="0"/>
              <a:t>201   77    96  63  66.0</a:t>
            </a:r>
          </a:p>
          <a:p>
            <a:r>
              <a:rPr lang="en-US" sz="2000" dirty="0"/>
              <a:t>202   44    78  32   </a:t>
            </a:r>
            <a:r>
              <a:rPr lang="en-US" sz="2000" dirty="0" err="1"/>
              <a:t>NaN</a:t>
            </a:r>
            <a:endParaRPr lang="en-US" sz="2000" dirty="0"/>
          </a:p>
          <a:p>
            <a:r>
              <a:rPr lang="en-US" sz="2000" dirty="0"/>
              <a:t>203   55    85  21  78.0</a:t>
            </a:r>
          </a:p>
          <a:p>
            <a:r>
              <a:rPr lang="en-US" sz="2000" dirty="0"/>
              <a:t>204   69    66  54  85.0</a:t>
            </a:r>
          </a:p>
          <a:p>
            <a:r>
              <a:rPr lang="en-US" sz="2000" dirty="0"/>
              <a:t>301   11    75  88  11.0</a:t>
            </a:r>
          </a:p>
          <a:p>
            <a:r>
              <a:rPr lang="en-US" sz="2000" dirty="0"/>
              <a:t>302   22    48  77  22.0</a:t>
            </a:r>
          </a:p>
          <a:p>
            <a:r>
              <a:rPr lang="en-US" sz="2000" dirty="0"/>
              <a:t>303   33    59  68  33.0</a:t>
            </a:r>
          </a:p>
          <a:p>
            <a:r>
              <a:rPr lang="en-US" sz="2000" dirty="0"/>
              <a:t>304   44    55  62  44.0</a:t>
            </a:r>
            <a:endParaRPr lang="en-IN" sz="2000" dirty="0">
              <a:latin typeface="Consolas" pitchFamily="49" charset="0"/>
            </a:endParaRP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029450" y="942975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 - 1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14" grpId="0" build="p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in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</a:t>
            </a:r>
            <a:r>
              <a:rPr lang="en-US" dirty="0" err="1"/>
              <a:t>DataFrame</a:t>
            </a:r>
            <a:r>
              <a:rPr lang="en-US" dirty="0"/>
              <a:t> or named Series objects with a database-style join.</a:t>
            </a:r>
          </a:p>
          <a:p>
            <a:r>
              <a:rPr lang="en-US" dirty="0"/>
              <a:t>Similar to join method, but used when we want to join/merge with the columns instead of index.</a:t>
            </a:r>
          </a:p>
          <a:p>
            <a:r>
              <a:rPr lang="en-US" dirty="0"/>
              <a:t>some of important </a:t>
            </a:r>
            <a:r>
              <a:rPr lang="en-US" b="1" dirty="0"/>
              <a:t>Parameters :</a:t>
            </a:r>
          </a:p>
          <a:p>
            <a:pPr lvl="1"/>
            <a:r>
              <a:rPr lang="en-US" b="1" dirty="0" err="1"/>
              <a:t>dfOther</a:t>
            </a:r>
            <a:r>
              <a:rPr lang="en-US" b="1" dirty="0"/>
              <a:t> : </a:t>
            </a:r>
            <a:r>
              <a:rPr lang="en-US" dirty="0"/>
              <a:t>Right Data Frame</a:t>
            </a:r>
          </a:p>
          <a:p>
            <a:pPr lvl="1"/>
            <a:r>
              <a:rPr lang="en-US" b="1" dirty="0"/>
              <a:t>on : </a:t>
            </a:r>
            <a:r>
              <a:rPr lang="en-US" dirty="0"/>
              <a:t>specify the column on which we want to join (Default is index)</a:t>
            </a:r>
          </a:p>
          <a:p>
            <a:pPr lvl="1"/>
            <a:r>
              <a:rPr lang="en-US" b="1" dirty="0" err="1"/>
              <a:t>left</a:t>
            </a:r>
            <a:r>
              <a:rPr lang="en-US" b="1" dirty="0" err="1">
                <a:latin typeface="Consolas" pitchFamily="49" charset="0"/>
              </a:rPr>
              <a:t>_</a:t>
            </a:r>
            <a:r>
              <a:rPr lang="en-US" b="1" dirty="0" err="1"/>
              <a:t>on</a:t>
            </a:r>
            <a:r>
              <a:rPr lang="en-US" b="1" dirty="0"/>
              <a:t> :</a:t>
            </a:r>
            <a:r>
              <a:rPr lang="en-US" dirty="0"/>
              <a:t> specify the column of left </a:t>
            </a:r>
            <a:r>
              <a:rPr lang="en-US" dirty="0" err="1"/>
              <a:t>Dataframe</a:t>
            </a:r>
            <a:endParaRPr lang="en-US" b="1" dirty="0"/>
          </a:p>
          <a:p>
            <a:pPr lvl="1"/>
            <a:r>
              <a:rPr lang="en-US" b="1" dirty="0" err="1"/>
              <a:t>right</a:t>
            </a:r>
            <a:r>
              <a:rPr lang="en-US" b="1" dirty="0" err="1">
                <a:latin typeface="Consolas" pitchFamily="49" charset="0"/>
              </a:rPr>
              <a:t>_</a:t>
            </a:r>
            <a:r>
              <a:rPr lang="en-US" b="1" dirty="0" err="1"/>
              <a:t>on</a:t>
            </a:r>
            <a:r>
              <a:rPr lang="en-US" b="1" dirty="0"/>
              <a:t> : </a:t>
            </a:r>
            <a:r>
              <a:rPr lang="en-US" dirty="0"/>
              <a:t>specify the column of right </a:t>
            </a:r>
            <a:r>
              <a:rPr lang="en-US" dirty="0" err="1"/>
              <a:t>Dataframe</a:t>
            </a:r>
            <a:endParaRPr lang="en-US" b="1" dirty="0"/>
          </a:p>
          <a:p>
            <a:pPr lvl="1"/>
            <a:r>
              <a:rPr lang="en-US" b="1" dirty="0"/>
              <a:t>how : </a:t>
            </a:r>
            <a:r>
              <a:rPr lang="en-US" dirty="0"/>
              <a:t>How to handle the operation of the two objects.</a:t>
            </a:r>
          </a:p>
          <a:p>
            <a:pPr lvl="2"/>
            <a:r>
              <a:rPr lang="en-US" b="1" dirty="0"/>
              <a:t>left</a:t>
            </a:r>
            <a:r>
              <a:rPr lang="en-US" dirty="0"/>
              <a:t>: use calling frame’s index </a:t>
            </a:r>
            <a:r>
              <a:rPr lang="en-US" i="1" dirty="0"/>
              <a:t>(Default).</a:t>
            </a:r>
          </a:p>
          <a:p>
            <a:pPr lvl="2"/>
            <a:r>
              <a:rPr lang="en-US" b="1" dirty="0"/>
              <a:t>right</a:t>
            </a:r>
            <a:r>
              <a:rPr lang="en-US" dirty="0"/>
              <a:t>: use </a:t>
            </a:r>
            <a:r>
              <a:rPr lang="en-US" dirty="0" err="1"/>
              <a:t>dfOther</a:t>
            </a:r>
            <a:r>
              <a:rPr lang="en-US" dirty="0"/>
              <a:t> index.</a:t>
            </a:r>
          </a:p>
          <a:p>
            <a:pPr lvl="2"/>
            <a:r>
              <a:rPr lang="en-US" b="1" dirty="0"/>
              <a:t>outer</a:t>
            </a:r>
            <a:r>
              <a:rPr lang="en-US" dirty="0"/>
              <a:t>: form union of calling frame’s index with other’s index (or column if on is specified), and sort it. lexicographically.</a:t>
            </a:r>
          </a:p>
          <a:p>
            <a:pPr lvl="2"/>
            <a:r>
              <a:rPr lang="en-US" b="1" dirty="0"/>
              <a:t>inner</a:t>
            </a:r>
            <a:r>
              <a:rPr lang="en-US" dirty="0"/>
              <a:t>: form intersection of calling frame’s index (or column if on is specified) with other’s index, preserving the order of the calling’s one.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Merge in Pandas (Example)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71442" y="1293555"/>
            <a:ext cx="6215133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m1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'Merge1.csv'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(m1)</a:t>
            </a:r>
          </a:p>
          <a:p>
            <a:r>
              <a:rPr lang="en-US" sz="2000" dirty="0">
                <a:latin typeface="Consolas" pitchFamily="49" charset="0"/>
              </a:rPr>
              <a:t>m2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read_csv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'Merge2.csv'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(m2)</a:t>
            </a:r>
          </a:p>
          <a:p>
            <a:r>
              <a:rPr lang="en-US" sz="2000" dirty="0">
                <a:latin typeface="Consolas" pitchFamily="49" charset="0"/>
              </a:rPr>
              <a:t>m3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m1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merge(m2,on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EnNo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(m3)</a:t>
            </a:r>
            <a:endParaRPr lang="en-US" sz="2000" dirty="0">
              <a:solidFill>
                <a:srgbClr val="303F9F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171451" y="1293555"/>
            <a:ext cx="506804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171449" y="964371"/>
            <a:ext cx="180299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dfMerge.py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019925" y="1257645"/>
            <a:ext cx="50292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>
                <a:latin typeface="Consolas" pitchFamily="49" charset="0"/>
              </a:rPr>
              <a:t>   </a:t>
            </a:r>
            <a:r>
              <a:rPr lang="en-IN" sz="2000" dirty="0" err="1">
                <a:latin typeface="Consolas" pitchFamily="49" charset="0"/>
              </a:rPr>
              <a:t>RollNo</a:t>
            </a:r>
            <a:r>
              <a:rPr lang="en-IN" sz="2000" dirty="0">
                <a:latin typeface="Consolas" pitchFamily="49" charset="0"/>
              </a:rPr>
              <a:t>      </a:t>
            </a:r>
            <a:r>
              <a:rPr lang="en-IN" sz="2000" dirty="0" err="1">
                <a:latin typeface="Consolas" pitchFamily="49" charset="0"/>
              </a:rPr>
              <a:t>EnNo</a:t>
            </a:r>
            <a:r>
              <a:rPr lang="en-IN" sz="2000" dirty="0">
                <a:latin typeface="Consolas" pitchFamily="49" charset="0"/>
              </a:rPr>
              <a:t> Name</a:t>
            </a:r>
          </a:p>
          <a:p>
            <a:r>
              <a:rPr lang="en-IN" sz="2000" dirty="0">
                <a:latin typeface="Consolas" pitchFamily="49" charset="0"/>
              </a:rPr>
              <a:t>0     101  11112222  </a:t>
            </a:r>
            <a:r>
              <a:rPr lang="en-IN" sz="2000" dirty="0" err="1">
                <a:latin typeface="Consolas" pitchFamily="49" charset="0"/>
              </a:rPr>
              <a:t>Abc</a:t>
            </a:r>
            <a:endParaRPr lang="en-IN" sz="2000" dirty="0">
              <a:latin typeface="Consolas" pitchFamily="49" charset="0"/>
            </a:endParaRPr>
          </a:p>
          <a:p>
            <a:r>
              <a:rPr lang="en-IN" sz="2000" dirty="0">
                <a:latin typeface="Consolas" pitchFamily="49" charset="0"/>
              </a:rPr>
              <a:t>1     102  11113333  Xyz</a:t>
            </a:r>
          </a:p>
          <a:p>
            <a:r>
              <a:rPr lang="en-IN" sz="2000" dirty="0">
                <a:latin typeface="Consolas" pitchFamily="49" charset="0"/>
              </a:rPr>
              <a:t>2     103  22224444  Def</a:t>
            </a:r>
          </a:p>
          <a:p>
            <a:endParaRPr lang="en-IN" sz="2000" dirty="0">
              <a:latin typeface="Consolas" pitchFamily="49" charset="0"/>
            </a:endParaRPr>
          </a:p>
          <a:p>
            <a:r>
              <a:rPr lang="en-IN" sz="2000" dirty="0">
                <a:latin typeface="Consolas" pitchFamily="49" charset="0"/>
              </a:rPr>
              <a:t>       </a:t>
            </a:r>
            <a:r>
              <a:rPr lang="en-IN" sz="2000" dirty="0" err="1">
                <a:latin typeface="Consolas" pitchFamily="49" charset="0"/>
              </a:rPr>
              <a:t>EnNo</a:t>
            </a:r>
            <a:r>
              <a:rPr lang="en-IN" sz="2000" dirty="0">
                <a:latin typeface="Consolas" pitchFamily="49" charset="0"/>
              </a:rPr>
              <a:t>  PDS  INS</a:t>
            </a:r>
          </a:p>
          <a:p>
            <a:r>
              <a:rPr lang="en-IN" sz="2000" dirty="0">
                <a:latin typeface="Consolas" pitchFamily="49" charset="0"/>
              </a:rPr>
              <a:t>0  11112222   50   60</a:t>
            </a:r>
          </a:p>
          <a:p>
            <a:pPr marL="457200" indent="-457200">
              <a:buAutoNum type="arabicPlain"/>
            </a:pPr>
            <a:r>
              <a:rPr lang="en-IN" sz="2000" dirty="0">
                <a:latin typeface="Consolas" pitchFamily="49" charset="0"/>
              </a:rPr>
              <a:t>11113333   60   70</a:t>
            </a:r>
          </a:p>
          <a:p>
            <a:pPr marL="457200" indent="-457200">
              <a:buAutoNum type="arabicPlain"/>
            </a:pPr>
            <a:endParaRPr lang="en-IN" sz="2000" dirty="0">
              <a:latin typeface="Consolas" pitchFamily="49" charset="0"/>
            </a:endParaRPr>
          </a:p>
          <a:p>
            <a:pPr marL="457200" indent="-457200"/>
            <a:r>
              <a:rPr lang="en-IN" sz="2000" dirty="0">
                <a:latin typeface="Consolas" pitchFamily="49" charset="0"/>
              </a:rPr>
              <a:t>   </a:t>
            </a:r>
            <a:r>
              <a:rPr lang="en-IN" sz="2000" dirty="0" err="1">
                <a:latin typeface="Consolas" pitchFamily="49" charset="0"/>
              </a:rPr>
              <a:t>RollNo</a:t>
            </a:r>
            <a:r>
              <a:rPr lang="en-IN" sz="2000" dirty="0">
                <a:latin typeface="Consolas" pitchFamily="49" charset="0"/>
              </a:rPr>
              <a:t>      </a:t>
            </a:r>
            <a:r>
              <a:rPr lang="en-IN" sz="2000" dirty="0" err="1">
                <a:latin typeface="Consolas" pitchFamily="49" charset="0"/>
              </a:rPr>
              <a:t>EnNo</a:t>
            </a:r>
            <a:r>
              <a:rPr lang="en-IN" sz="2000" dirty="0">
                <a:latin typeface="Consolas" pitchFamily="49" charset="0"/>
              </a:rPr>
              <a:t> Name  PDS  INS</a:t>
            </a:r>
          </a:p>
          <a:p>
            <a:pPr marL="457200" indent="-457200"/>
            <a:r>
              <a:rPr lang="en-IN" sz="2000" dirty="0">
                <a:latin typeface="Consolas" pitchFamily="49" charset="0"/>
              </a:rPr>
              <a:t>0     101  11112222  </a:t>
            </a:r>
            <a:r>
              <a:rPr lang="en-IN" sz="2000" dirty="0" err="1">
                <a:latin typeface="Consolas" pitchFamily="49" charset="0"/>
              </a:rPr>
              <a:t>Abc</a:t>
            </a:r>
            <a:r>
              <a:rPr lang="en-IN" sz="2000" dirty="0">
                <a:latin typeface="Consolas" pitchFamily="49" charset="0"/>
              </a:rPr>
              <a:t>   50   60</a:t>
            </a:r>
          </a:p>
          <a:p>
            <a:pPr marL="457200" indent="-457200"/>
            <a:r>
              <a:rPr lang="en-IN" sz="2000" dirty="0">
                <a:latin typeface="Consolas" pitchFamily="49" charset="0"/>
              </a:rPr>
              <a:t>1     102  11113333  Xyz   60   70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029450" y="942975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then access the elements inside Series just like array using square brackets notation.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can specify the data type of Series using </a:t>
            </a:r>
            <a:r>
              <a:rPr lang="en-IN" b="1" dirty="0" err="1"/>
              <a:t>dtype</a:t>
            </a:r>
            <a:r>
              <a:rPr lang="en-IN" dirty="0"/>
              <a:t> parameter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5" y="1693605"/>
            <a:ext cx="654974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latin typeface="Consolas" pitchFamily="49" charset="0"/>
              </a:rPr>
              <a:t>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Series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])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"S[0] = "</a:t>
            </a:r>
            <a:r>
              <a:rPr lang="en-US" sz="2000" dirty="0">
                <a:latin typeface="Consolas" pitchFamily="49" charset="0"/>
              </a:rPr>
              <a:t>, s[0])</a:t>
            </a:r>
          </a:p>
          <a:p>
            <a:r>
              <a:rPr lang="en-US" sz="2000" dirty="0">
                <a:latin typeface="Consolas" pitchFamily="49" charset="0"/>
              </a:rPr>
              <a:t>b = s[0] + s[1]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"Sum = "</a:t>
            </a:r>
            <a:r>
              <a:rPr lang="en-US" sz="2000" dirty="0">
                <a:latin typeface="Consolas" pitchFamily="49" charset="0"/>
              </a:rPr>
              <a:t>, 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93605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644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pdSeriesEle.py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563493" y="1695794"/>
            <a:ext cx="429889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S[0] = 1</a:t>
            </a:r>
          </a:p>
          <a:p>
            <a:r>
              <a:rPr lang="da-DK" sz="2000" dirty="0">
                <a:latin typeface="Consolas" pitchFamily="49" charset="0"/>
              </a:rPr>
              <a:t>Sum = 4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563493" y="1381124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4360605"/>
            <a:ext cx="684501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latin typeface="Consolas" pitchFamily="49" charset="0"/>
              </a:rPr>
              <a:t>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Series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], </a:t>
            </a:r>
            <a:r>
              <a:rPr lang="en-US" sz="2000" b="1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str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"S[0] = "</a:t>
            </a:r>
            <a:r>
              <a:rPr lang="en-US" sz="2000" dirty="0">
                <a:latin typeface="Consolas" pitchFamily="49" charset="0"/>
              </a:rPr>
              <a:t>, s[0])</a:t>
            </a:r>
          </a:p>
          <a:p>
            <a:r>
              <a:rPr lang="en-US" sz="2000" dirty="0">
                <a:latin typeface="Consolas" pitchFamily="49" charset="0"/>
              </a:rPr>
              <a:t>b = s[0] + s[1]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"Sum = "</a:t>
            </a:r>
            <a:r>
              <a:rPr lang="en-US" sz="2000" dirty="0">
                <a:latin typeface="Consolas" pitchFamily="49" charset="0"/>
              </a:rPr>
              <a:t>, b)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4360605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40314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pdSeriesdtype.py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781925" y="4362794"/>
            <a:ext cx="408046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S[0] = 1</a:t>
            </a:r>
          </a:p>
          <a:p>
            <a:r>
              <a:rPr lang="da-DK" sz="2000" dirty="0">
                <a:latin typeface="Consolas" pitchFamily="49" charset="0"/>
              </a:rPr>
              <a:t>Sum = 13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762875" y="404812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specify index to Series with the help of </a:t>
            </a:r>
            <a:r>
              <a:rPr lang="en-IN" b="1" dirty="0"/>
              <a:t>index</a:t>
            </a:r>
            <a:r>
              <a:rPr lang="en-IN" dirty="0"/>
              <a:t> parameter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1760280"/>
            <a:ext cx="732126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name'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'address'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'phone'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'email'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'website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 </a:t>
            </a:r>
          </a:p>
          <a:p>
            <a:r>
              <a:rPr lang="en-US" sz="2000" dirty="0">
                <a:latin typeface="Consolas" pitchFamily="49" charset="0"/>
              </a:rPr>
              <a:t>d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'darshan'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'rj'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123'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'd@d.com'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'darshan.ac.in'</a:t>
            </a:r>
            <a:r>
              <a:rPr lang="en-US" sz="2000" dirty="0">
                <a:latin typeface="Consolas" pitchFamily="49" charset="0"/>
              </a:rPr>
              <a:t>] </a:t>
            </a:r>
          </a:p>
          <a:p>
            <a:r>
              <a:rPr lang="en-US" sz="2000" dirty="0">
                <a:latin typeface="Consolas" pitchFamily="49" charset="0"/>
              </a:rPr>
              <a:t>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Series</a:t>
            </a:r>
            <a:r>
              <a:rPr lang="en-US" sz="2000" dirty="0">
                <a:latin typeface="Consolas" pitchFamily="49" charset="0"/>
              </a:rPr>
              <a:t>(data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d,index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760280"/>
            <a:ext cx="499993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4310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pdSeriesdtype.py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305799" y="1762469"/>
            <a:ext cx="355659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name             darshan</a:t>
            </a:r>
          </a:p>
          <a:p>
            <a:r>
              <a:rPr lang="da-DK" sz="2000" dirty="0">
                <a:latin typeface="Consolas" pitchFamily="49" charset="0"/>
              </a:rPr>
              <a:t>address               rj</a:t>
            </a:r>
          </a:p>
          <a:p>
            <a:r>
              <a:rPr lang="da-DK" sz="2000" dirty="0">
                <a:latin typeface="Consolas" pitchFamily="49" charset="0"/>
              </a:rPr>
              <a:t>phone                123</a:t>
            </a:r>
          </a:p>
          <a:p>
            <a:r>
              <a:rPr lang="da-DK" sz="2000" dirty="0">
                <a:latin typeface="Consolas" pitchFamily="49" charset="0"/>
              </a:rPr>
              <a:t>email            d@d.com</a:t>
            </a:r>
          </a:p>
          <a:p>
            <a:r>
              <a:rPr lang="da-DK" sz="2000" dirty="0">
                <a:latin typeface="Consolas" pitchFamily="49" charset="0"/>
              </a:rPr>
              <a:t>website    darshan.ac.in</a:t>
            </a:r>
          </a:p>
          <a:p>
            <a:r>
              <a:rPr lang="da-DK" sz="2000" dirty="0">
                <a:latin typeface="Consolas" pitchFamily="49" charset="0"/>
              </a:rPr>
              <a:t>dtype: object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315325" y="1447799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use some of pandas inbuilt date functions to create a time series.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5" y="1693605"/>
            <a:ext cx="6549740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latin typeface="Consolas" pitchFamily="49" charset="0"/>
              </a:rPr>
              <a:t>dates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to_datetime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"27th of July, 2020"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dates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to_timedelta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), unit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'D'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latin typeface="Consolas" pitchFamily="49" charset="0"/>
              </a:rPr>
              <a:t>d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53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70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60</a:t>
            </a:r>
            <a:r>
              <a:rPr lang="en-US" sz="2000" dirty="0">
                <a:latin typeface="Consolas" pitchFamily="49" charset="0"/>
              </a:rPr>
              <a:t>] </a:t>
            </a:r>
          </a:p>
          <a:p>
            <a:r>
              <a:rPr lang="en-US" sz="2000" dirty="0" err="1">
                <a:latin typeface="Consolas" pitchFamily="49" charset="0"/>
              </a:rPr>
              <a:t>time_series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Series</a:t>
            </a:r>
            <a:r>
              <a:rPr lang="en-US" sz="2000" dirty="0">
                <a:latin typeface="Consolas" pitchFamily="49" charset="0"/>
              </a:rPr>
              <a:t>(data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d,index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time_series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693605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3644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pdSeriesEle.py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563493" y="1695794"/>
            <a:ext cx="429889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2020-07-27    50</a:t>
            </a:r>
          </a:p>
          <a:p>
            <a:r>
              <a:rPr lang="da-DK" sz="2000" dirty="0">
                <a:latin typeface="Consolas" pitchFamily="49" charset="0"/>
              </a:rPr>
              <a:t>2020-07-28    53</a:t>
            </a:r>
          </a:p>
          <a:p>
            <a:r>
              <a:rPr lang="da-DK" sz="2000" dirty="0">
                <a:latin typeface="Consolas" pitchFamily="49" charset="0"/>
              </a:rPr>
              <a:t>2020-07-29    25</a:t>
            </a:r>
          </a:p>
          <a:p>
            <a:r>
              <a:rPr lang="da-DK" sz="2000" dirty="0">
                <a:latin typeface="Consolas" pitchFamily="49" charset="0"/>
              </a:rPr>
              <a:t>2020-07-30    70</a:t>
            </a:r>
          </a:p>
          <a:p>
            <a:r>
              <a:rPr lang="da-DK" sz="2000" dirty="0">
                <a:latin typeface="Consolas" pitchFamily="49" charset="0"/>
              </a:rPr>
              <a:t>2020-07-31    60</a:t>
            </a:r>
          </a:p>
          <a:p>
            <a:r>
              <a:rPr lang="da-DK" sz="2000" dirty="0">
                <a:latin typeface="Consolas" pitchFamily="49" charset="0"/>
              </a:rPr>
              <a:t>dtype: int64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563493" y="1381124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frames are two dimensional data structure, i.e. data is aligned in a tabular format in rows and columns.</a:t>
            </a:r>
          </a:p>
          <a:p>
            <a:r>
              <a:rPr lang="en-IN" dirty="0"/>
              <a:t>Data frame also contains labelled axes on rows and columns.</a:t>
            </a:r>
          </a:p>
          <a:p>
            <a:r>
              <a:rPr lang="en-IN" dirty="0"/>
              <a:t>Features of Data Frame :</a:t>
            </a:r>
          </a:p>
          <a:p>
            <a:pPr lvl="1"/>
            <a:r>
              <a:rPr lang="en-IN" dirty="0"/>
              <a:t>It is size-mutable</a:t>
            </a:r>
          </a:p>
          <a:p>
            <a:pPr lvl="1"/>
            <a:r>
              <a:rPr lang="en-IN" dirty="0"/>
              <a:t>Has labelled axes</a:t>
            </a:r>
          </a:p>
          <a:p>
            <a:pPr lvl="1"/>
            <a:r>
              <a:rPr lang="en-IN" dirty="0"/>
              <a:t>Columns can be of different data types</a:t>
            </a:r>
          </a:p>
          <a:p>
            <a:pPr lvl="1"/>
            <a:r>
              <a:rPr lang="en-IN" dirty="0"/>
              <a:t>We can perform arithmetic operations on rows and columns.</a:t>
            </a:r>
          </a:p>
          <a:p>
            <a:r>
              <a:rPr lang="en-IN" dirty="0"/>
              <a:t>Structure 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7550" y="4282016"/>
          <a:ext cx="81280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Algo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Frames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Syntax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Example :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379766" y="1648118"/>
            <a:ext cx="700211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endParaRPr lang="en-US" b="1" dirty="0"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df</a:t>
            </a:r>
            <a:r>
              <a:rPr lang="en-US" dirty="0">
                <a:latin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</a:rPr>
              <a:t>pd.</a:t>
            </a:r>
            <a:r>
              <a:rPr lang="en-US" b="1" dirty="0" err="1">
                <a:latin typeface="Consolas" pitchFamily="49" charset="0"/>
              </a:rPr>
              <a:t>DataFrame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data,index,columns,dtype,copy</a:t>
            </a:r>
            <a:r>
              <a:rPr lang="en-US" dirty="0">
                <a:latin typeface="Consolas" pitchFamily="49" charset="0"/>
              </a:rPr>
              <a:t>=False)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9767" y="1318934"/>
            <a:ext cx="18849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486650" y="1643757"/>
            <a:ext cx="446722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Consolas" pitchFamily="49" charset="0"/>
              </a:rPr>
              <a:t>data</a:t>
            </a:r>
            <a:r>
              <a:rPr lang="en-IN" dirty="0">
                <a:latin typeface="Consolas" pitchFamily="49" charset="0"/>
              </a:rPr>
              <a:t>	= array like </a:t>
            </a:r>
            <a:r>
              <a:rPr lang="en-IN" dirty="0" err="1">
                <a:latin typeface="Consolas" pitchFamily="49" charset="0"/>
              </a:rPr>
              <a:t>Iterable</a:t>
            </a:r>
            <a:endParaRPr lang="en-IN" dirty="0">
              <a:latin typeface="Consolas" pitchFamily="49" charset="0"/>
            </a:endParaRPr>
          </a:p>
          <a:p>
            <a:r>
              <a:rPr lang="en-IN" b="1" dirty="0">
                <a:latin typeface="Consolas" pitchFamily="49" charset="0"/>
              </a:rPr>
              <a:t>index</a:t>
            </a:r>
            <a:r>
              <a:rPr lang="en-IN" dirty="0">
                <a:latin typeface="Consolas" pitchFamily="49" charset="0"/>
              </a:rPr>
              <a:t> 	= array like row index</a:t>
            </a:r>
          </a:p>
          <a:p>
            <a:r>
              <a:rPr lang="en-IN" b="1" dirty="0">
                <a:latin typeface="Consolas" pitchFamily="49" charset="0"/>
              </a:rPr>
              <a:t>columns</a:t>
            </a:r>
            <a:r>
              <a:rPr lang="en-IN" dirty="0">
                <a:latin typeface="Consolas" pitchFamily="49" charset="0"/>
              </a:rPr>
              <a:t> = array like </a:t>
            </a:r>
            <a:r>
              <a:rPr lang="en-IN" dirty="0" err="1">
                <a:latin typeface="Consolas" pitchFamily="49" charset="0"/>
              </a:rPr>
              <a:t>col</a:t>
            </a:r>
            <a:r>
              <a:rPr lang="en-IN" dirty="0">
                <a:latin typeface="Consolas" pitchFamily="49" charset="0"/>
              </a:rPr>
              <a:t> index</a:t>
            </a:r>
            <a:endParaRPr lang="en-US" dirty="0">
              <a:latin typeface="Consolas" pitchFamily="49" charset="0"/>
            </a:endParaRPr>
          </a:p>
          <a:p>
            <a:r>
              <a:rPr lang="en-IN" b="1" dirty="0" err="1">
                <a:latin typeface="Consolas" pitchFamily="49" charset="0"/>
              </a:rPr>
              <a:t>dtype</a:t>
            </a:r>
            <a:r>
              <a:rPr lang="en-IN" dirty="0">
                <a:latin typeface="Consolas" pitchFamily="49" charset="0"/>
              </a:rPr>
              <a:t>	= data-type</a:t>
            </a:r>
          </a:p>
          <a:p>
            <a:r>
              <a:rPr lang="en-IN" b="1" dirty="0">
                <a:latin typeface="Consolas" pitchFamily="49" charset="0"/>
              </a:rPr>
              <a:t>copy 	</a:t>
            </a:r>
            <a:r>
              <a:rPr lang="en-IN" dirty="0">
                <a:latin typeface="Consolas" pitchFamily="49" charset="0"/>
              </a:rPr>
              <a:t>= </a:t>
            </a:r>
            <a:r>
              <a:rPr lang="en-IN" dirty="0" err="1">
                <a:latin typeface="Consolas" pitchFamily="49" charset="0"/>
              </a:rPr>
              <a:t>bool</a:t>
            </a:r>
            <a:r>
              <a:rPr lang="en-IN" dirty="0">
                <a:latin typeface="Consolas" pitchFamily="49" charset="0"/>
              </a:rPr>
              <a:t>, default is False</a:t>
            </a:r>
            <a:endParaRPr lang="en-IN" b="1" dirty="0">
              <a:latin typeface="Consolas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488147" y="1329087"/>
            <a:ext cx="158917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4" y="3865305"/>
            <a:ext cx="732126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pandas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pd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randArr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random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20</a:t>
            </a:r>
            <a:r>
              <a:rPr lang="en-US" sz="2000" dirty="0">
                <a:latin typeface="Consolas" pitchFamily="49" charset="0"/>
              </a:rPr>
              <a:t>)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reshape(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pd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DataFrame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randArr,np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),[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PDS'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'Algo'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'SE'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'INS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df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3865305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35361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pdDataFrame.py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305799" y="3867494"/>
            <a:ext cx="355659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     PDS  Algo  SE  INS</a:t>
            </a:r>
          </a:p>
          <a:p>
            <a:r>
              <a:rPr lang="da-DK" sz="2000" dirty="0">
                <a:latin typeface="Consolas" pitchFamily="49" charset="0"/>
              </a:rPr>
              <a:t>101    0    23  93   46</a:t>
            </a:r>
          </a:p>
          <a:p>
            <a:r>
              <a:rPr lang="da-DK" sz="2000" dirty="0">
                <a:latin typeface="Consolas" pitchFamily="49" charset="0"/>
              </a:rPr>
              <a:t>102   85    47  31   12</a:t>
            </a:r>
          </a:p>
          <a:p>
            <a:r>
              <a:rPr lang="da-DK" sz="2000" dirty="0">
                <a:latin typeface="Consolas" pitchFamily="49" charset="0"/>
              </a:rPr>
              <a:t>103   35    34   6   89</a:t>
            </a:r>
          </a:p>
          <a:p>
            <a:r>
              <a:rPr lang="da-DK" sz="2000" dirty="0">
                <a:latin typeface="Consolas" pitchFamily="49" charset="0"/>
              </a:rPr>
              <a:t>104   66    83  70   50</a:t>
            </a:r>
          </a:p>
          <a:p>
            <a:r>
              <a:rPr lang="da-DK" sz="2000" dirty="0">
                <a:latin typeface="Consolas" pitchFamily="49" charset="0"/>
              </a:rPr>
              <a:t>105   65    88  87   87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315325" y="3552824"/>
            <a:ext cx="12339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build="p" animBg="1"/>
      <p:bldP spid="7" grpId="0" animBg="1"/>
      <p:bldP spid="8" grpId="0" build="p" animBg="1"/>
      <p:bldP spid="9" grpId="0" animBg="1"/>
      <p:bldP spid="10" grpId="0" animBg="1"/>
      <p:bldP spid="11" grpId="0" build="p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3851</TotalTime>
  <Words>3830</Words>
  <Application>Microsoft Office PowerPoint</Application>
  <PresentationFormat>Widescreen</PresentationFormat>
  <Paragraphs>1039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Wingdings 3</vt:lpstr>
      <vt:lpstr>Wingdings 2</vt:lpstr>
      <vt:lpstr>LM Roman 12</vt:lpstr>
      <vt:lpstr>Roboto Condensed Light</vt:lpstr>
      <vt:lpstr>Times New Roman</vt:lpstr>
      <vt:lpstr>Wingdings</vt:lpstr>
      <vt:lpstr>Segoe UI Black</vt:lpstr>
      <vt:lpstr>Calibri</vt:lpstr>
      <vt:lpstr>Symbol</vt:lpstr>
      <vt:lpstr>Consolas</vt:lpstr>
      <vt:lpstr>Arial</vt:lpstr>
      <vt:lpstr>Roboto Condensed</vt:lpstr>
      <vt:lpstr>Office Theme</vt:lpstr>
      <vt:lpstr>Unit-04 Pandas </vt:lpstr>
      <vt:lpstr>PowerPoint Presentation</vt:lpstr>
      <vt:lpstr>pandas</vt:lpstr>
      <vt:lpstr>Series</vt:lpstr>
      <vt:lpstr>Series (Cont.)</vt:lpstr>
      <vt:lpstr>Series (Cont.)</vt:lpstr>
      <vt:lpstr>Creating Time Series</vt:lpstr>
      <vt:lpstr>Data Frames</vt:lpstr>
      <vt:lpstr>Data Frames (Cont.)</vt:lpstr>
      <vt:lpstr>Data Frames (Cont.)</vt:lpstr>
      <vt:lpstr>Data Frames (Cont.)</vt:lpstr>
      <vt:lpstr>Data Frames (Cont.)</vt:lpstr>
      <vt:lpstr>Data Frames (Cont.)</vt:lpstr>
      <vt:lpstr>Conditional Selection</vt:lpstr>
      <vt:lpstr>Conditional Selection (Cont.)</vt:lpstr>
      <vt:lpstr>Read CSV in Pandas</vt:lpstr>
      <vt:lpstr>Read Excel in Pandas</vt:lpstr>
      <vt:lpstr>Setting/Resetting index</vt:lpstr>
      <vt:lpstr>Setting/Resetting index (Cont.)</vt:lpstr>
      <vt:lpstr>Multi-Index DataFrame</vt:lpstr>
      <vt:lpstr>Multi-Index DataFrame (Cont.)</vt:lpstr>
      <vt:lpstr>Multi-Index DataFrame (Cont.)</vt:lpstr>
      <vt:lpstr>Reading in Multiindexed DataFrame directly from CSV</vt:lpstr>
      <vt:lpstr>Cross Sections in DataFrame</vt:lpstr>
      <vt:lpstr>Dealing with Missing Data</vt:lpstr>
      <vt:lpstr>dropna</vt:lpstr>
      <vt:lpstr>dropna - Example</vt:lpstr>
      <vt:lpstr>fillna</vt:lpstr>
      <vt:lpstr>fillna- Example</vt:lpstr>
      <vt:lpstr>interpolate</vt:lpstr>
      <vt:lpstr>interpolate Example</vt:lpstr>
      <vt:lpstr>Groupby in Pandas</vt:lpstr>
      <vt:lpstr>Groupby in Pandas (Cont.)</vt:lpstr>
      <vt:lpstr>Groupby in Pandas (Cont.)</vt:lpstr>
      <vt:lpstr>Groupby in Pandas (Cont.)</vt:lpstr>
      <vt:lpstr>Groupby in Pandas (Cont.)</vt:lpstr>
      <vt:lpstr>Groupby in Pandas (Cont.)</vt:lpstr>
      <vt:lpstr>Concatenation in Pandas</vt:lpstr>
      <vt:lpstr>Join in Pandas</vt:lpstr>
      <vt:lpstr>Join in Pandas (Example)</vt:lpstr>
      <vt:lpstr>Merge in Pandas</vt:lpstr>
      <vt:lpstr>Merge in Pandas (Example)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707</cp:revision>
  <dcterms:created xsi:type="dcterms:W3CDTF">2020-05-01T05:09:15Z</dcterms:created>
  <dcterms:modified xsi:type="dcterms:W3CDTF">2025-09-12T02:17:02Z</dcterms:modified>
</cp:coreProperties>
</file>