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74" r:id="rId2"/>
    <p:sldId id="392" r:id="rId3"/>
    <p:sldId id="310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9" r:id="rId18"/>
    <p:sldId id="370" r:id="rId19"/>
    <p:sldId id="366" r:id="rId20"/>
    <p:sldId id="367" r:id="rId21"/>
    <p:sldId id="368" r:id="rId22"/>
  </p:sldIdLst>
  <p:sldSz cx="12192000" cy="6858000"/>
  <p:notesSz cx="6858000" cy="9144000"/>
  <p:embeddedFontLst>
    <p:embeddedFont>
      <p:font typeface="Wingdings 3" panose="05040102010807070707" pitchFamily="18" charset="2"/>
      <p:regular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Wingdings 2" panose="05020102010507070707" pitchFamily="18" charset="2"/>
      <p:regular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KMT7Zhz8kLImV2p44v00Q==" hashData="6q7lzYp7Z3QOjdW3mtzPdeBoXRbD3kWXPn8XIo5q+8fPYcFZy/zgtQWXLh7NfzXd0aF3G8WSGagU3x16+WLTJ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A60"/>
    <a:srgbClr val="C62827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Maniar 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>
                <a:latin typeface="Roboto Condensed" panose="02000000000000000000" pitchFamily="2" charset="0"/>
              </a:rPr>
              <a:t>2305CS303</a:t>
            </a:r>
            <a:r>
              <a:rPr lang="en-IN" dirty="0"/>
              <a:t>  (PDS) Unit- 5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44053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4466"/>
            <a:ext cx="11929641" cy="558978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1747183-B4CA-8F63-947A-AA7B14FFCE44}"/>
              </a:ext>
            </a:extLst>
          </p:cNvPr>
          <p:cNvGrpSpPr/>
          <p:nvPr userDrawn="1"/>
        </p:nvGrpSpPr>
        <p:grpSpPr>
          <a:xfrm>
            <a:off x="10279932" y="845579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E9258C-240F-CC56-7887-C191256EDA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C709FB-861D-CFC4-0DD7-3A0C3F30B01C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>
                <a:latin typeface="Roboto Condensed" panose="02000000000000000000" pitchFamily="2" charset="0"/>
              </a:rPr>
              <a:t>2305CS303</a:t>
            </a:r>
            <a:r>
              <a:rPr lang="en-IN" dirty="0"/>
              <a:t>  (PDS) Unit- 5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shruti.maniar@darshan.ac.in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(O) 9727747317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R. Maniar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Python For Data Science(</a:t>
            </a:r>
            <a:r>
              <a:rPr lang="en-IN">
                <a:latin typeface="Roboto Condensed" panose="02000000000000000000" pitchFamily="2" charset="0"/>
              </a:rPr>
              <a:t>2305CS303</a:t>
            </a:r>
            <a:r>
              <a:rPr lang="en-IN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Matplotlib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Possible Values for each parameters are,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0279" y="1485210"/>
          <a:ext cx="2656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 Style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Solid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Dashed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Dash-dot</a:t>
                      </a:r>
                      <a:r>
                        <a:rPr lang="en-IN" baseline="0" dirty="0"/>
                        <a:t>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‘:’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Dotted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34219" y="1485210"/>
          <a:ext cx="26569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‘b’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‘g’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‘r’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‘c’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Cyan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‘m’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Magenta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‘y’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‘k’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‘w’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159" y="1485210"/>
          <a:ext cx="26569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‘,’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Pixel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‘o’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Circle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‘v’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‘^’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‘&gt;’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‘&lt;’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‘*’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‘+’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‘x’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Etc.......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37722" cy="5590565"/>
          </a:xfrm>
        </p:spPr>
        <p:txBody>
          <a:bodyPr/>
          <a:lstStyle/>
          <a:p>
            <a:r>
              <a:rPr lang="en-IN" dirty="0"/>
              <a:t>To fully document our graph, we have to resort the labels, annotation and legends.</a:t>
            </a:r>
          </a:p>
          <a:p>
            <a:r>
              <a:rPr lang="en-IN" dirty="0"/>
              <a:t>Each of this elements has a different purpose as follows,</a:t>
            </a:r>
          </a:p>
          <a:p>
            <a:pPr lvl="1"/>
            <a:r>
              <a:rPr lang="en-IN" b="1" dirty="0"/>
              <a:t>Label</a:t>
            </a:r>
            <a:r>
              <a:rPr lang="en-IN" dirty="0"/>
              <a:t> : provides identification of a particular data element or grouping, it will make easy for viewer to know the name or kind of data illustrated.</a:t>
            </a:r>
          </a:p>
          <a:p>
            <a:pPr lvl="1"/>
            <a:r>
              <a:rPr lang="en-IN" b="1" dirty="0"/>
              <a:t>Annotation</a:t>
            </a:r>
            <a:r>
              <a:rPr lang="en-IN" dirty="0"/>
              <a:t> : augments the information the viewer can immediately see about the data with notes, sources or other useful information.</a:t>
            </a:r>
          </a:p>
          <a:p>
            <a:pPr lvl="1"/>
            <a:r>
              <a:rPr lang="en-IN" b="1" dirty="0"/>
              <a:t>Legend</a:t>
            </a:r>
            <a:r>
              <a:rPr lang="en-IN" dirty="0"/>
              <a:t> : presents a listing of the data groups within the graph and often provides cues ( such as line type or </a:t>
            </a:r>
            <a:r>
              <a:rPr lang="en-IN" dirty="0" err="1"/>
              <a:t>color</a:t>
            </a:r>
            <a:r>
              <a:rPr lang="en-IN" dirty="0"/>
              <a:t>) to identify the line with the data.</a:t>
            </a:r>
            <a:endParaRPr lang="en-US" dirty="0"/>
          </a:p>
        </p:txBody>
      </p:sp>
      <p:pic>
        <p:nvPicPr>
          <p:cNvPr id="32770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  <p:sp>
        <p:nvSpPr>
          <p:cNvPr id="5" name="Line Callout 1 4"/>
          <p:cNvSpPr/>
          <p:nvPr/>
        </p:nvSpPr>
        <p:spPr>
          <a:xfrm>
            <a:off x="6613450" y="2466754"/>
            <a:ext cx="1244009" cy="499730"/>
          </a:xfrm>
          <a:prstGeom prst="borderCallout1">
            <a:avLst>
              <a:gd name="adj1" fmla="val 100634"/>
              <a:gd name="adj2" fmla="val 49787"/>
              <a:gd name="adj3" fmla="val 149457"/>
              <a:gd name="adj4" fmla="val 20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740501" y="5560828"/>
            <a:ext cx="1244009" cy="499730"/>
          </a:xfrm>
          <a:prstGeom prst="borderCallout1">
            <a:avLst>
              <a:gd name="adj1" fmla="val 49570"/>
              <a:gd name="adj2" fmla="val 101924"/>
              <a:gd name="adj3" fmla="val -7990"/>
              <a:gd name="adj4" fmla="val 1317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X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081282" y="4805917"/>
            <a:ext cx="1244009" cy="499730"/>
          </a:xfrm>
          <a:prstGeom prst="borderCallout1">
            <a:avLst>
              <a:gd name="adj1" fmla="val 49570"/>
              <a:gd name="adj2" fmla="val 99360"/>
              <a:gd name="adj3" fmla="val 32436"/>
              <a:gd name="adj4" fmla="val 1659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0302947" y="5422606"/>
            <a:ext cx="1244009" cy="499730"/>
          </a:xfrm>
          <a:prstGeom prst="borderCallout1">
            <a:avLst>
              <a:gd name="adj1" fmla="val 4889"/>
              <a:gd name="adj2" fmla="val 51496"/>
              <a:gd name="adj3" fmla="val -69692"/>
              <a:gd name="adj4" fmla="val 693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Legend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8085" y="1248078"/>
            <a:ext cx="576241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xlabel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'Roll No'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ylabel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annotate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xy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],s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'Lowest 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'CX'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'CY'</a:t>
            </a:r>
            <a:r>
              <a:rPr lang="en-US" sz="2000" dirty="0">
                <a:latin typeface="Consolas" pitchFamily="49" charset="0"/>
              </a:rPr>
              <a:t>],loc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78093" y="1248078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78093" y="91889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pic>
        <p:nvPicPr>
          <p:cNvPr id="7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kind of graph we choose determines how people view the associated data, so choosing the right graph from the outset is important.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dirty="0"/>
              <a:t>if we want to show how various data elements </a:t>
            </a:r>
            <a:r>
              <a:rPr lang="en-IN" b="1" dirty="0"/>
              <a:t>contribute towards a whole</a:t>
            </a:r>
            <a:r>
              <a:rPr lang="en-IN" dirty="0"/>
              <a:t>, we should use </a:t>
            </a:r>
            <a:r>
              <a:rPr lang="en-IN" b="1" dirty="0"/>
              <a:t>pie</a:t>
            </a:r>
            <a:r>
              <a:rPr lang="en-IN" dirty="0"/>
              <a:t> </a:t>
            </a:r>
            <a:r>
              <a:rPr lang="en-IN" b="1" dirty="0"/>
              <a:t>chart.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compare data</a:t>
            </a:r>
            <a:r>
              <a:rPr lang="en-IN" dirty="0"/>
              <a:t> elements, we should use </a:t>
            </a:r>
            <a:r>
              <a:rPr lang="en-IN" b="1" dirty="0"/>
              <a:t>bar chart.</a:t>
            </a:r>
          </a:p>
          <a:p>
            <a:pPr lvl="1"/>
            <a:r>
              <a:rPr lang="en-IN" dirty="0"/>
              <a:t>If we want to</a:t>
            </a:r>
            <a:r>
              <a:rPr lang="en-IN" b="1" dirty="0"/>
              <a:t> show distribution</a:t>
            </a:r>
            <a:r>
              <a:rPr lang="en-IN" dirty="0"/>
              <a:t> of elements, we should use </a:t>
            </a:r>
            <a:r>
              <a:rPr lang="en-IN" b="1" dirty="0"/>
              <a:t>histograms.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depict groups</a:t>
            </a:r>
            <a:r>
              <a:rPr lang="en-IN" dirty="0"/>
              <a:t> in elements, we should use </a:t>
            </a:r>
            <a:r>
              <a:rPr lang="en-IN" b="1" dirty="0" err="1"/>
              <a:t>boxplots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find patterns</a:t>
            </a:r>
            <a:r>
              <a:rPr lang="en-IN" dirty="0"/>
              <a:t> in data, we should use </a:t>
            </a:r>
            <a:r>
              <a:rPr lang="en-IN" b="1" dirty="0" err="1"/>
              <a:t>scatterplots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trends</a:t>
            </a:r>
            <a:r>
              <a:rPr lang="en-IN" dirty="0"/>
              <a:t> over time, we should use </a:t>
            </a:r>
            <a:r>
              <a:rPr lang="en-IN" b="1" dirty="0"/>
              <a:t>line chart.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.E\5th\Phython 2020\Notebooks\PracticalList_Notebooks\MatPlotLib\PieChart.png"/>
          <p:cNvPicPr>
            <a:picLocks noChangeAspect="1" noChangeArrowheads="1"/>
          </p:cNvPicPr>
          <p:nvPr/>
        </p:nvPicPr>
        <p:blipFill>
          <a:blip r:embed="rId2"/>
          <a:srcRect r="20300"/>
          <a:stretch>
            <a:fillRect/>
          </a:stretch>
        </p:blipFill>
        <p:spPr bwMode="auto">
          <a:xfrm>
            <a:off x="7488237" y="1438275"/>
            <a:ext cx="4663597" cy="43894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Pie chart focus on showing parts of a whole, the entire pie would be 100 percentage, the question is how much of that percentage each value occupies.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e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l,explode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e)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other options available with the pie chart, we are going to cover two important parameters in this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l,shadow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</a:rPr>
              <a:t>        </a:t>
            </a:r>
            <a:r>
              <a:rPr lang="en-US" sz="2000" dirty="0" err="1">
                <a:latin typeface="Consolas" pitchFamily="49" charset="0"/>
              </a:rPr>
              <a:t>autopct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71B1C"/>
                </a:solidFill>
                <a:latin typeface="Consolas" pitchFamily="49" charset="0"/>
              </a:rPr>
              <a:t>'%1.1f%%'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  <p:pic>
        <p:nvPicPr>
          <p:cNvPr id="2050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2913" y="1665288"/>
            <a:ext cx="4103687" cy="3526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8700" y="1646338"/>
            <a:ext cx="4258563" cy="38480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 make comparing values easy, wide bars and segregated measurements emphasize the difference between values, rather that the flow of one value to another as a line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you can use </a:t>
            </a:r>
            <a:r>
              <a:rPr lang="en-US" b="1" dirty="0" err="1"/>
              <a:t>barh</a:t>
            </a:r>
            <a:r>
              <a:rPr lang="en-US" b="1" dirty="0"/>
              <a:t>() </a:t>
            </a:r>
            <a:r>
              <a:rPr lang="en-US" dirty="0"/>
              <a:t>function to generate horizontal bar chart.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57591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9.7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w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0.9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title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Sem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 wise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spi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bar(</a:t>
            </a:r>
            <a:r>
              <a:rPr lang="en-US" sz="2000" dirty="0" err="1">
                <a:latin typeface="Consolas" pitchFamily="49" charset="0"/>
              </a:rPr>
              <a:t>x,y,color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c,width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w)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barChartDemo.py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scatter plot is a type of plot that shows the data as a collection of points.</a:t>
            </a:r>
          </a:p>
          <a:p>
            <a:r>
              <a:rPr lang="en-US" dirty="0"/>
              <a:t>The position of a point depends on its two-dimensional value, where each value is a position on either the horizontal or vertical dimension.</a:t>
            </a:r>
          </a:p>
          <a:p>
            <a:r>
              <a:rPr lang="en-US" dirty="0"/>
              <a:t> It is really useful to study the </a:t>
            </a:r>
            <a:r>
              <a:rPr lang="en-US" b="1" dirty="0"/>
              <a:t>relationship/pattern</a:t>
            </a:r>
            <a:r>
              <a:rPr lang="en-US" dirty="0"/>
              <a:t> between variables.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905797"/>
            <a:ext cx="57591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'insurance.csv'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scatter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bmi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'charges'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905797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57661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7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4213" y="2578100"/>
            <a:ext cx="4929187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specific pattern from the data, we can further divide the data and plot scatter plot.</a:t>
            </a:r>
          </a:p>
          <a:p>
            <a:r>
              <a:rPr lang="en-US" dirty="0"/>
              <a:t>We can do this with the help of </a:t>
            </a:r>
            <a:r>
              <a:rPr lang="en-US" dirty="0" err="1"/>
              <a:t>groupby</a:t>
            </a:r>
            <a:r>
              <a:rPr lang="en-US" dirty="0"/>
              <a:t> method of </a:t>
            </a:r>
            <a:r>
              <a:rPr lang="en-US" dirty="0" err="1"/>
              <a:t>DataFrame</a:t>
            </a:r>
            <a:r>
              <a:rPr lang="en-US" dirty="0"/>
              <a:t>, and then using </a:t>
            </a:r>
            <a:r>
              <a:rPr lang="en-US" dirty="0" err="1"/>
              <a:t>tuple</a:t>
            </a:r>
            <a:r>
              <a:rPr lang="en-US" dirty="0"/>
              <a:t> unpacking while looping the group.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we can specify </a:t>
            </a:r>
            <a:r>
              <a:rPr lang="en-US" b="1" dirty="0"/>
              <a:t>marker</a:t>
            </a:r>
            <a:r>
              <a:rPr lang="en-US" dirty="0"/>
              <a:t>, </a:t>
            </a:r>
            <a:r>
              <a:rPr lang="en-US" b="1" dirty="0"/>
              <a:t>color</a:t>
            </a:r>
            <a:r>
              <a:rPr lang="en-US" dirty="0"/>
              <a:t>, and </a:t>
            </a:r>
            <a:r>
              <a:rPr lang="en-US" b="1" dirty="0"/>
              <a:t>size</a:t>
            </a:r>
            <a:r>
              <a:rPr lang="en-US" dirty="0"/>
              <a:t> of the marker with the help</a:t>
            </a:r>
          </a:p>
          <a:p>
            <a:pPr>
              <a:buNone/>
            </a:pPr>
            <a:r>
              <a:rPr lang="en-US" dirty="0"/>
              <a:t>    of </a:t>
            </a:r>
            <a:r>
              <a:rPr lang="en-US" b="1" dirty="0"/>
              <a:t>marker</a:t>
            </a:r>
            <a:r>
              <a:rPr lang="en-US" dirty="0"/>
              <a:t>, </a:t>
            </a:r>
            <a:r>
              <a:rPr lang="en-US" b="1" dirty="0"/>
              <a:t>color</a:t>
            </a:r>
            <a:r>
              <a:rPr lang="en-US" dirty="0"/>
              <a:t> and </a:t>
            </a:r>
            <a:r>
              <a:rPr lang="en-US" b="1" dirty="0"/>
              <a:t>s</a:t>
            </a:r>
            <a:r>
              <a:rPr lang="en-US" dirty="0"/>
              <a:t> parameter respectively.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324772"/>
            <a:ext cx="5759166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'insurance.csv'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grouped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'smoker'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for</a:t>
            </a:r>
            <a:r>
              <a:rPr lang="en-US" sz="2000" dirty="0">
                <a:latin typeface="Consolas" pitchFamily="49" charset="0"/>
              </a:rPr>
              <a:t> key, group </a:t>
            </a:r>
            <a:r>
              <a:rPr lang="en-US" sz="2000" b="1" dirty="0">
                <a:solidFill>
                  <a:srgbClr val="AA22FF"/>
                </a:solidFill>
                <a:latin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</a:rPr>
              <a:t> grouped:</a:t>
            </a:r>
          </a:p>
          <a:p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scatter</a:t>
            </a:r>
            <a:r>
              <a:rPr lang="en-US" sz="2000" dirty="0">
                <a:latin typeface="Consolas" pitchFamily="49" charset="0"/>
              </a:rPr>
              <a:t>(group[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bmi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</a:t>
            </a:r>
          </a:p>
          <a:p>
            <a:r>
              <a:rPr lang="en-US" sz="2000" dirty="0">
                <a:latin typeface="Consolas" pitchFamily="49" charset="0"/>
              </a:rPr>
              <a:t>   group[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'charges'</a:t>
            </a:r>
            <a:r>
              <a:rPr lang="en-US" sz="2000" dirty="0">
                <a:latin typeface="Consolas" pitchFamily="49" charset="0"/>
              </a:rPr>
              <a:t>], </a:t>
            </a:r>
          </a:p>
          <a:p>
            <a:r>
              <a:rPr lang="en-US" sz="2000" dirty="0">
                <a:latin typeface="Consolas" pitchFamily="49" charset="0"/>
              </a:rPr>
              <a:t>   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'Smoke = '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key)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324772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99558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7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4525" y="2435225"/>
            <a:ext cx="4929188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categorize data by breaking it into bins, where each bin contains a subset of the data range.</a:t>
            </a:r>
          </a:p>
          <a:p>
            <a:r>
              <a:rPr lang="en-US" dirty="0"/>
              <a:t>A Histogram then displays the number of items in each bin so that you can see the distribution of data and the progression of data from bin to bin.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np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 err="1">
                <a:latin typeface="Consolas" pitchFamily="49" charset="0"/>
              </a:rPr>
              <a:t>cpis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hist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cpis,bins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=10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histtype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stepfilled'</a:t>
            </a:r>
            <a:r>
              <a:rPr lang="en-US" sz="2000" dirty="0" err="1">
                <a:latin typeface="Consolas" pitchFamily="49" charset="0"/>
              </a:rPr>
              <a:t>,align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mid'</a:t>
            </a:r>
            <a:r>
              <a:rPr lang="en-US" sz="2000" dirty="0" err="1">
                <a:latin typeface="Consolas" pitchFamily="49" charset="0"/>
              </a:rPr>
              <a:t>,label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Hist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6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6100" y="2028824"/>
            <a:ext cx="52959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061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Graph, Plot, Drawing Multiple Lines and Plots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Export graphs/plots to Image/PDF/SVG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Axis, Ticks, Grids, Line Appearance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Labels, Annotations, Legends, Types of Charts. </a:t>
            </a:r>
          </a:p>
        </p:txBody>
      </p:sp>
    </p:spTree>
    <p:extLst>
      <p:ext uri="{BB962C8B-B14F-4D97-AF65-F5344CB8AC3E}">
        <p14:creationId xmlns:p14="http://schemas.microsoft.com/office/powerpoint/2010/main" val="39371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r>
              <a:rPr lang="en-IN" dirty="0"/>
              <a:t> provide a means of depicting groups of numbers through their quartiles.</a:t>
            </a:r>
          </a:p>
          <a:p>
            <a:r>
              <a:rPr lang="en-IN" dirty="0"/>
              <a:t>Quartiles means three points dividing a group into four equal parts.</a:t>
            </a:r>
          </a:p>
          <a:p>
            <a:r>
              <a:rPr lang="en-US" dirty="0"/>
              <a:t>In </a:t>
            </a:r>
            <a:r>
              <a:rPr lang="en-US" dirty="0" err="1"/>
              <a:t>boxplot</a:t>
            </a:r>
            <a:r>
              <a:rPr lang="en-US" dirty="0"/>
              <a:t>, data will be divided in 4 part using the 3 points (25</a:t>
            </a:r>
            <a:r>
              <a:rPr lang="en-US" baseline="30000" dirty="0"/>
              <a:t>th</a:t>
            </a:r>
            <a:r>
              <a:rPr lang="en-US" dirty="0"/>
              <a:t> percentile, median,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690" y="2543175"/>
            <a:ext cx="10725150" cy="3543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94690" y="6229350"/>
            <a:ext cx="7450170" cy="369332"/>
            <a:chOff x="2115344" y="5686425"/>
            <a:chExt cx="74501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3545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1436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7413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3390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9367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5344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703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8071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440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808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177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94678" y="3286125"/>
            <a:ext cx="3305175" cy="206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3" idx="0"/>
            <a:endCxn id="23" idx="2"/>
          </p:cNvCxnSpPr>
          <p:nvPr/>
        </p:nvCxnSpPr>
        <p:spPr>
          <a:xfrm rot="16200000" flipH="1">
            <a:off x="4813803" y="4319587"/>
            <a:ext cx="2066925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850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</a:t>
            </a:r>
          </a:p>
          <a:p>
            <a:pPr algn="ctr"/>
            <a:r>
              <a:rPr lang="en-US" dirty="0"/>
              <a:t>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7500" y="539115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Q3</a:t>
            </a:r>
          </a:p>
          <a:p>
            <a:pPr algn="ctr"/>
            <a:r>
              <a:rPr lang="en-US" dirty="0"/>
              <a:t>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028825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9105900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19675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</a:t>
            </a:r>
          </a:p>
          <a:p>
            <a:pPr algn="ctr"/>
            <a:r>
              <a:rPr lang="en-US" dirty="0"/>
              <a:t>(50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014789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310440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91001" y="3095625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38625" y="25146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Interquartile</a:t>
            </a:r>
            <a:r>
              <a:rPr lang="en-US" dirty="0"/>
              <a:t> Range</a:t>
            </a:r>
          </a:p>
          <a:p>
            <a:pPr algn="ctr"/>
            <a:r>
              <a:rPr lang="en-US" dirty="0"/>
              <a:t>(IQR)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9725" y="4953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5875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</a:t>
            </a:r>
          </a:p>
          <a:p>
            <a:pPr algn="ctr"/>
            <a:r>
              <a:rPr lang="en-US" dirty="0"/>
              <a:t>(Q1 – 1.5 * IQR)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</a:t>
            </a:r>
          </a:p>
          <a:p>
            <a:pPr algn="ctr"/>
            <a:r>
              <a:rPr lang="en-US" dirty="0"/>
              <a:t>(Q3 + 1.5 * IQR)</a:t>
            </a:r>
          </a:p>
        </p:txBody>
      </p:sp>
      <p:sp>
        <p:nvSpPr>
          <p:cNvPr id="51" name="Oval 50"/>
          <p:cNvSpPr/>
          <p:nvPr/>
        </p:nvSpPr>
        <p:spPr>
          <a:xfrm>
            <a:off x="162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668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81050" y="4324350"/>
            <a:ext cx="9782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04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39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8679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4772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6787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6765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1" name="Oval 60"/>
          <p:cNvSpPr/>
          <p:nvPr/>
        </p:nvSpPr>
        <p:spPr>
          <a:xfrm>
            <a:off x="2533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38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289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66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05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10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7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10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00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339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305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3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1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15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86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864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19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72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055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960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29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00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34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771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410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743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48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39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8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154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 animBg="1"/>
      <p:bldP spid="26" grpId="0"/>
      <p:bldP spid="27" grpId="0"/>
      <p:bldP spid="33" grpId="0"/>
      <p:bldP spid="42" grpId="0"/>
      <p:bldP spid="43" grpId="0"/>
      <p:bldP spid="44" grpId="0"/>
      <p:bldP spid="45" grpId="0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r>
              <a:rPr lang="en-US" dirty="0"/>
              <a:t> basically used to detect outliers in the data, lets see an example where we need </a:t>
            </a:r>
            <a:r>
              <a:rPr lang="en-US" dirty="0" err="1"/>
              <a:t>boxplot</a:t>
            </a:r>
            <a:r>
              <a:rPr lang="en-US" dirty="0"/>
              <a:t>.</a:t>
            </a:r>
          </a:p>
          <a:p>
            <a:r>
              <a:rPr lang="en-US" dirty="0"/>
              <a:t>We have a dataset where we have time taken to check the paper, and we want to find the faculty which either takes more time or very little time to check the paper.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specify other parameters like</a:t>
            </a:r>
          </a:p>
          <a:p>
            <a:pPr lvl="1"/>
            <a:r>
              <a:rPr lang="en-US" dirty="0"/>
              <a:t>widths, which specify the width of the box</a:t>
            </a:r>
          </a:p>
          <a:p>
            <a:pPr lvl="1"/>
            <a:r>
              <a:rPr lang="en-US" dirty="0"/>
              <a:t>notch, default is False</a:t>
            </a:r>
          </a:p>
          <a:p>
            <a:pPr lvl="1"/>
            <a:r>
              <a:rPr lang="en-US" dirty="0"/>
              <a:t>vert, set to False if you want to have horizontal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 err="1">
                <a:latin typeface="Consolas" pitchFamily="49" charset="0"/>
              </a:rPr>
              <a:t>timetaken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32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boxplot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timetaken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boxDemo.py</a:t>
            </a:r>
          </a:p>
        </p:txBody>
      </p:sp>
      <p:pic>
        <p:nvPicPr>
          <p:cNvPr id="43010" name="Picture 2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2975" y="2635250"/>
            <a:ext cx="4675188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people visualize information better when they see it in graphic versus textual format.</a:t>
            </a:r>
          </a:p>
          <a:p>
            <a:r>
              <a:rPr lang="en-IN" dirty="0"/>
              <a:t>Graphics help people see relationships and make comparisons with greater ease.</a:t>
            </a:r>
          </a:p>
          <a:p>
            <a:r>
              <a:rPr lang="en-IN" dirty="0"/>
              <a:t>Fortunately, python makes the task of converting textual data into graphics relatively easy using libraries, one of most commonly used library for this is </a:t>
            </a:r>
            <a:r>
              <a:rPr lang="en-IN" dirty="0" err="1"/>
              <a:t>MatPlotLib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 is a comprehensive library for creating static, animated, and interactive visualizations in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 or chart is simply a visual representation of numeric data.</a:t>
            </a:r>
          </a:p>
          <a:p>
            <a:r>
              <a:rPr lang="en-IN" dirty="0" err="1"/>
              <a:t>MatPlotLib</a:t>
            </a:r>
            <a:r>
              <a:rPr lang="en-IN" dirty="0"/>
              <a:t> makes a large number of graph and chart types.</a:t>
            </a:r>
          </a:p>
          <a:p>
            <a:r>
              <a:rPr lang="en-IN" dirty="0"/>
              <a:t>We can choose any of the common graph such as line charts, histogram, scatter plots etc....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1509" y="2742932"/>
            <a:ext cx="1143000" cy="1326539"/>
            <a:chOff x="591509" y="3667957"/>
            <a:chExt cx="1143000" cy="1326539"/>
          </a:xfrm>
        </p:grpSpPr>
        <p:pic>
          <p:nvPicPr>
            <p:cNvPr id="5" name="Picture 2" descr="https://upload.wikimedia.org/wikipedia/commons/thumb/1/13/Matplotlib_basic_v.svg/120px-Matplotlib_basic_v.sv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1509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6607" y="4625164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Line Chart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2680" y="2742932"/>
            <a:ext cx="1143000" cy="1326539"/>
            <a:chOff x="2093976" y="3667957"/>
            <a:chExt cx="1143000" cy="1326539"/>
          </a:xfrm>
        </p:grpSpPr>
        <p:pic>
          <p:nvPicPr>
            <p:cNvPr id="8" name="Picture 4" descr="https://upload.wikimedia.org/wikipedia/commons/thumb/1/13/Matplotlib_histogram_v.svg/120px-Matplotlib_histogram_v.sv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9397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096250" y="46251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Histogram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13851" y="2742932"/>
            <a:ext cx="1257075" cy="1326539"/>
            <a:chOff x="3714989" y="3667957"/>
            <a:chExt cx="1257075" cy="1326539"/>
          </a:xfrm>
        </p:grpSpPr>
        <p:pic>
          <p:nvPicPr>
            <p:cNvPr id="11" name="Picture 6" descr="https://upload.wikimedia.org/wikipedia/commons/thumb/9/98/Matplotlib_scatter_v.svg/120px-Matplotlib_scatter_v.s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02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714989" y="4625164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Scatter Plot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9097" y="2742932"/>
            <a:ext cx="1143000" cy="1326539"/>
            <a:chOff x="5182058" y="3667957"/>
            <a:chExt cx="1143000" cy="1326539"/>
          </a:xfrm>
        </p:grpSpPr>
        <p:pic>
          <p:nvPicPr>
            <p:cNvPr id="14" name="Picture 10" descr="https://upload.wikimedia.org/wikipedia/commons/thumb/f/f6/Mpl_example_Rosenbrock_function.svg/120px-Mpl_example_Rosenbrock_function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2058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329404" y="462516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3D Plot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50268" y="2742932"/>
            <a:ext cx="1322351" cy="1326539"/>
            <a:chOff x="6712241" y="3667957"/>
            <a:chExt cx="1322351" cy="1326539"/>
          </a:xfrm>
        </p:grpSpPr>
        <p:pic>
          <p:nvPicPr>
            <p:cNvPr id="17" name="Picture 12" descr="../../_images/sphx_glr_image_demo_00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2241" y="3667957"/>
              <a:ext cx="1322351" cy="99176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946857" y="4625164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Images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0790" y="2742932"/>
            <a:ext cx="1202996" cy="1326539"/>
            <a:chOff x="8516625" y="3667957"/>
            <a:chExt cx="1202996" cy="1326539"/>
          </a:xfrm>
        </p:grpSpPr>
        <p:pic>
          <p:nvPicPr>
            <p:cNvPr id="20" name="Picture 14" descr="../../_images/sphx_glr_barchart_demo_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16625" y="3667957"/>
              <a:ext cx="1202996" cy="93566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98590" y="462516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Bar Chart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11956" y="2742932"/>
            <a:ext cx="1304628" cy="1326539"/>
            <a:chOff x="10011956" y="3667957"/>
            <a:chExt cx="1304628" cy="1326539"/>
          </a:xfrm>
        </p:grpSpPr>
        <p:pic>
          <p:nvPicPr>
            <p:cNvPr id="23" name="Picture 16" descr="../../_images/sphx_glr_pie_features_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011956" y="3667957"/>
              <a:ext cx="1304628" cy="978471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0154355" y="4625164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Pie Chart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78903" y="43522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Etc.......</a:t>
            </a:r>
          </a:p>
        </p:txBody>
      </p:sp>
      <p:sp>
        <p:nvSpPr>
          <p:cNvPr id="28674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define a </a:t>
            </a:r>
            <a:r>
              <a:rPr lang="en-IN" b="1" dirty="0"/>
              <a:t>plot</a:t>
            </a:r>
            <a:r>
              <a:rPr lang="en-IN" dirty="0"/>
              <a:t>, we need </a:t>
            </a:r>
            <a:r>
              <a:rPr lang="en-IN" dirty="0">
                <a:latin typeface="Consolas" pitchFamily="49" charset="0"/>
              </a:rPr>
              <a:t>some values</a:t>
            </a:r>
            <a:r>
              <a:rPr lang="en-IN" dirty="0"/>
              <a:t>, the </a:t>
            </a:r>
            <a:r>
              <a:rPr lang="en-IN" dirty="0" err="1">
                <a:latin typeface="Consolas" pitchFamily="49" charset="0"/>
              </a:rPr>
              <a:t>matplotlib.pyplot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/>
              <a:t>module and an </a:t>
            </a:r>
            <a:r>
              <a:rPr lang="en-IN" dirty="0">
                <a:latin typeface="Consolas" pitchFamily="49" charset="0"/>
              </a:rPr>
              <a:t>idea</a:t>
            </a:r>
            <a:r>
              <a:rPr lang="en-IN" dirty="0"/>
              <a:t> of what we want to display.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this case, the code tells the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function to create a plot using x-axis between 1 and 11 and y-axis as per values list.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024270"/>
            <a:ext cx="487843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02427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9508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5" name="Picture 7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9507" y="1594883"/>
            <a:ext cx="3482669" cy="2385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Drawing multiple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draw multiple lines in a plot by making multiple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</a:t>
            </a:r>
            <a:r>
              <a:rPr lang="en-IN" dirty="0"/>
              <a:t> calls.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52115"/>
            <a:ext cx="487843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743" y="1439168"/>
            <a:ext cx="3998675" cy="2739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Export graphs/plots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export/save our plots on a drive using </a:t>
            </a:r>
            <a:r>
              <a:rPr lang="en-IN" dirty="0" err="1">
                <a:latin typeface="Consolas" pitchFamily="49" charset="0"/>
              </a:rPr>
              <a:t>savefig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Possible values for the format parameters are</a:t>
            </a:r>
          </a:p>
          <a:p>
            <a:pPr lvl="1"/>
            <a:r>
              <a:rPr lang="en-IN" dirty="0" err="1"/>
              <a:t>png</a:t>
            </a:r>
            <a:endParaRPr lang="en-IN" dirty="0"/>
          </a:p>
          <a:p>
            <a:pPr lvl="1"/>
            <a:r>
              <a:rPr lang="en-IN" dirty="0" err="1"/>
              <a:t>svg</a:t>
            </a:r>
            <a:endParaRPr lang="en-IN" dirty="0"/>
          </a:p>
          <a:p>
            <a:pPr lvl="1"/>
            <a:r>
              <a:rPr lang="en-IN" dirty="0" err="1"/>
              <a:t>pdf</a:t>
            </a:r>
            <a:endParaRPr lang="en-IN" dirty="0"/>
          </a:p>
          <a:p>
            <a:pPr lvl="1"/>
            <a:r>
              <a:rPr lang="en-IN" dirty="0"/>
              <a:t>Etc...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652115"/>
            <a:ext cx="621813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plt.show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()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savefig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SaveToPath.png'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</a:rPr>
              <a:t>format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450" y="1439167"/>
            <a:ext cx="3998675" cy="273942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75896" y="412543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SaveToPath.png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rjunBala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6706" y="1690576"/>
            <a:ext cx="4536558" cy="34024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Axis, Ticks and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access and format the axis, ticks and grid on the plot using the </a:t>
            </a:r>
            <a:r>
              <a:rPr lang="en-IN" dirty="0">
                <a:latin typeface="Consolas" pitchFamily="49" charset="0"/>
              </a:rPr>
              <a:t>axis() </a:t>
            </a:r>
            <a:r>
              <a:rPr lang="en-IN" dirty="0"/>
              <a:t>method of the </a:t>
            </a:r>
            <a:r>
              <a:rPr lang="en-IN" dirty="0" err="1">
                <a:latin typeface="Consolas" pitchFamily="49" charset="0"/>
              </a:rPr>
              <a:t>matplotlib.pyplot.plt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52505" y="2002980"/>
            <a:ext cx="687737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ax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axes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grid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52514" y="2002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52514" y="1673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3385222"/>
            <a:ext cx="86104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r'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'--'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'&gt;'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=2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':'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31746" name="Picture 2" descr="C:\Users\ArjunBala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385" y="1339695"/>
            <a:ext cx="4380615" cy="328546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007814"/>
          </a:xfrm>
        </p:spPr>
        <p:txBody>
          <a:bodyPr/>
          <a:lstStyle/>
          <a:p>
            <a:r>
              <a:rPr lang="en-IN" dirty="0">
                <a:latin typeface="+mj-lt"/>
              </a:rPr>
              <a:t>We need different line styles in order to differentiate when having multiple lines in the same plot, we can achieve this using many parameters, some of them are listed below.</a:t>
            </a:r>
          </a:p>
          <a:p>
            <a:pPr lvl="1"/>
            <a:r>
              <a:rPr lang="en-IN" dirty="0">
                <a:latin typeface="+mj-lt"/>
              </a:rPr>
              <a:t>Line style (</a:t>
            </a:r>
            <a:r>
              <a:rPr lang="en-US" dirty="0" err="1"/>
              <a:t>linestyle</a:t>
            </a:r>
            <a:r>
              <a:rPr lang="en-US" dirty="0"/>
              <a:t> or </a:t>
            </a:r>
            <a:r>
              <a:rPr lang="en-US" dirty="0" err="1"/>
              <a:t>ls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width (</a:t>
            </a:r>
            <a:r>
              <a:rPr lang="en-US" dirty="0" err="1"/>
              <a:t>linewidth</a:t>
            </a:r>
            <a:r>
              <a:rPr lang="en-US" dirty="0"/>
              <a:t> or </a:t>
            </a:r>
            <a:r>
              <a:rPr lang="en-US" dirty="0" err="1"/>
              <a:t>lw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(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or c)</a:t>
            </a:r>
          </a:p>
          <a:p>
            <a:pPr lvl="1"/>
            <a:r>
              <a:rPr lang="en-IN" dirty="0">
                <a:latin typeface="+mj-lt"/>
              </a:rPr>
              <a:t>Markers (</a:t>
            </a:r>
            <a:r>
              <a:rPr lang="en-US" dirty="0"/>
              <a:t>marker)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385222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0560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" grpId="0" build="p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1813</Words>
  <Application>Microsoft Office PowerPoint</Application>
  <PresentationFormat>Widescreen</PresentationFormat>
  <Paragraphs>445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Wingdings 3</vt:lpstr>
      <vt:lpstr>Segoe UI Black</vt:lpstr>
      <vt:lpstr>Wingdings 2</vt:lpstr>
      <vt:lpstr>Roboto Condensed</vt:lpstr>
      <vt:lpstr>Calibri</vt:lpstr>
      <vt:lpstr>Wingdings</vt:lpstr>
      <vt:lpstr>Consolas</vt:lpstr>
      <vt:lpstr>Roboto Condensed Light</vt:lpstr>
      <vt:lpstr>Office Theme</vt:lpstr>
      <vt:lpstr>Unit-05 Matplotlib</vt:lpstr>
      <vt:lpstr>PowerPoint Presentation</vt:lpstr>
      <vt:lpstr>Introduction to MatPlotLib</vt:lpstr>
      <vt:lpstr>Graph</vt:lpstr>
      <vt:lpstr>Plot</vt:lpstr>
      <vt:lpstr>Plot – Drawing multiple lines</vt:lpstr>
      <vt:lpstr>Plot – Export graphs/plots</vt:lpstr>
      <vt:lpstr>Plot – Axis, Ticks and Grid</vt:lpstr>
      <vt:lpstr>Plot – Line Appearance</vt:lpstr>
      <vt:lpstr>Plot – Line Appearance (Cont.)</vt:lpstr>
      <vt:lpstr>Plot – Labels, Annotation and Legends</vt:lpstr>
      <vt:lpstr>Plot – Labels, Annotation and Legends (Example)</vt:lpstr>
      <vt:lpstr>Choosing the Right Graph</vt:lpstr>
      <vt:lpstr>Pie Chart</vt:lpstr>
      <vt:lpstr>Pie Chart (Cont.)</vt:lpstr>
      <vt:lpstr>Bar charts</vt:lpstr>
      <vt:lpstr>Scatter Plot</vt:lpstr>
      <vt:lpstr>Scatter Plot (Cont.)</vt:lpstr>
      <vt:lpstr>Histograms</vt:lpstr>
      <vt:lpstr>Boxplots</vt:lpstr>
      <vt:lpstr>Boxplot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725</cp:revision>
  <dcterms:created xsi:type="dcterms:W3CDTF">2020-05-01T05:09:15Z</dcterms:created>
  <dcterms:modified xsi:type="dcterms:W3CDTF">2025-09-18T14:27:27Z</dcterms:modified>
</cp:coreProperties>
</file>