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4"/>
  </p:notesMasterIdLst>
  <p:sldIdLst>
    <p:sldId id="309" r:id="rId2"/>
    <p:sldId id="292" r:id="rId3"/>
    <p:sldId id="717" r:id="rId4"/>
    <p:sldId id="718" r:id="rId5"/>
    <p:sldId id="595" r:id="rId6"/>
    <p:sldId id="598" r:id="rId7"/>
    <p:sldId id="310" r:id="rId8"/>
    <p:sldId id="708" r:id="rId9"/>
    <p:sldId id="709" r:id="rId10"/>
    <p:sldId id="312" r:id="rId11"/>
    <p:sldId id="646" r:id="rId12"/>
    <p:sldId id="594" r:id="rId13"/>
    <p:sldId id="498" r:id="rId14"/>
    <p:sldId id="647" r:id="rId15"/>
    <p:sldId id="648" r:id="rId16"/>
    <p:sldId id="650" r:id="rId17"/>
    <p:sldId id="651" r:id="rId18"/>
    <p:sldId id="653" r:id="rId19"/>
    <p:sldId id="652" r:id="rId20"/>
    <p:sldId id="654" r:id="rId21"/>
    <p:sldId id="655" r:id="rId22"/>
    <p:sldId id="656" r:id="rId23"/>
    <p:sldId id="657" r:id="rId24"/>
    <p:sldId id="658" r:id="rId25"/>
    <p:sldId id="659" r:id="rId26"/>
    <p:sldId id="660" r:id="rId27"/>
    <p:sldId id="661" r:id="rId28"/>
    <p:sldId id="662" r:id="rId29"/>
    <p:sldId id="663" r:id="rId30"/>
    <p:sldId id="727" r:id="rId31"/>
    <p:sldId id="664" r:id="rId32"/>
    <p:sldId id="665" r:id="rId33"/>
    <p:sldId id="669" r:id="rId34"/>
    <p:sldId id="670" r:id="rId35"/>
    <p:sldId id="671" r:id="rId36"/>
    <p:sldId id="672" r:id="rId37"/>
    <p:sldId id="710" r:id="rId38"/>
    <p:sldId id="711" r:id="rId39"/>
    <p:sldId id="712" r:id="rId40"/>
    <p:sldId id="713" r:id="rId41"/>
    <p:sldId id="714" r:id="rId42"/>
    <p:sldId id="678" r:id="rId43"/>
    <p:sldId id="680" r:id="rId44"/>
    <p:sldId id="679" r:id="rId45"/>
    <p:sldId id="681" r:id="rId46"/>
    <p:sldId id="682" r:id="rId47"/>
    <p:sldId id="683" r:id="rId48"/>
    <p:sldId id="684" r:id="rId49"/>
    <p:sldId id="685" r:id="rId50"/>
    <p:sldId id="686" r:id="rId51"/>
    <p:sldId id="688" r:id="rId52"/>
    <p:sldId id="689" r:id="rId53"/>
    <p:sldId id="687" r:id="rId54"/>
    <p:sldId id="690" r:id="rId55"/>
    <p:sldId id="691" r:id="rId56"/>
    <p:sldId id="697" r:id="rId57"/>
    <p:sldId id="696" r:id="rId58"/>
    <p:sldId id="715" r:id="rId59"/>
    <p:sldId id="704" r:id="rId60"/>
    <p:sldId id="705" r:id="rId61"/>
    <p:sldId id="706" r:id="rId62"/>
    <p:sldId id="707" r:id="rId63"/>
    <p:sldId id="716" r:id="rId64"/>
    <p:sldId id="719" r:id="rId65"/>
    <p:sldId id="720" r:id="rId66"/>
    <p:sldId id="721" r:id="rId67"/>
    <p:sldId id="722" r:id="rId68"/>
    <p:sldId id="723" r:id="rId69"/>
    <p:sldId id="724" r:id="rId70"/>
    <p:sldId id="725" r:id="rId71"/>
    <p:sldId id="726" r:id="rId72"/>
    <p:sldId id="387" r:id="rId73"/>
  </p:sldIdLst>
  <p:sldSz cx="12192000" cy="6858000"/>
  <p:notesSz cx="6858000" cy="9144000"/>
  <p:embeddedFontLst>
    <p:embeddedFont>
      <p:font typeface="Segoe UI Black" panose="020B0A02040204020203" pitchFamily="34" charset="0"/>
      <p:bold r:id="rId75"/>
      <p:boldItalic r:id="rId76"/>
    </p:embeddedFont>
    <p:embeddedFont>
      <p:font typeface="Wingdings 3" panose="05040102010807070707" pitchFamily="18" charset="2"/>
      <p:regular r:id="rId77"/>
    </p:embeddedFont>
    <p:embeddedFont>
      <p:font typeface="Wingdings 2" panose="05020102010507070707" pitchFamily="18" charset="2"/>
      <p:regular r:id="rId78"/>
    </p:embeddedFont>
    <p:embeddedFont>
      <p:font typeface="Helvetica" panose="020B0604020202020204" pitchFamily="34" charset="0"/>
      <p:regular r:id="rId79"/>
      <p:bold r:id="rId80"/>
      <p:italic r:id="rId81"/>
      <p:boldItalic r:id="rId82"/>
    </p:embeddedFont>
    <p:embeddedFont>
      <p:font typeface="Roboto Condensed Light" panose="02000000000000000000" pitchFamily="2" charset="0"/>
      <p:regular r:id="rId83"/>
      <p:italic r:id="rId84"/>
    </p:embeddedFont>
    <p:embeddedFont>
      <p:font typeface="ＭＳ Ｐゴシック" panose="020B0600070205080204" pitchFamily="34" charset="-128"/>
      <p:regular r:id="rId85"/>
    </p:embeddedFont>
    <p:embeddedFont>
      <p:font typeface="Roboto Condensed" panose="02000000000000000000" pitchFamily="2" charset="0"/>
      <p:regular r:id="rId86"/>
      <p:bold r:id="rId87"/>
      <p:italic r:id="rId88"/>
      <p:boldItalic r:id="rId89"/>
    </p:embeddedFont>
    <p:embeddedFont>
      <p:font typeface="Calibri" panose="020F0502020204030204" pitchFamily="34" charset="0"/>
      <p:regular r:id="rId90"/>
      <p:bold r:id="rId91"/>
      <p:italic r:id="rId92"/>
      <p:boldItalic r:id="rId9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RP5FfD/nozFC6WLi4LAtCg==" hashData="iGn1wPesz1u0uRiyUmxhCFLiCe9iLHtN5iE8zePtzQfe3lNrGCj4x/28TQZ8IpJZVokJXEjuCO5T3BXCTri5hw=="/>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37" autoAdjust="0"/>
    <p:restoredTop sz="94660"/>
  </p:normalViewPr>
  <p:slideViewPr>
    <p:cSldViewPr snapToGrid="0">
      <p:cViewPr varScale="1">
        <p:scale>
          <a:sx n="87" d="100"/>
          <a:sy n="87" d="100"/>
        </p:scale>
        <p:origin x="30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10.fntdata"/><Relationship Id="rId89" Type="http://schemas.openxmlformats.org/officeDocument/2006/relationships/font" Target="fonts/font15.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5.fntdata"/><Relationship Id="rId5" Type="http://schemas.openxmlformats.org/officeDocument/2006/relationships/slide" Target="slides/slide4.xml"/><Relationship Id="rId90" Type="http://schemas.openxmlformats.org/officeDocument/2006/relationships/font" Target="fonts/font16.fntdata"/><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font" Target="fonts/font6.fntdata"/><Relationship Id="rId85"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font" Target="fonts/font1.fntdata"/><Relationship Id="rId83" Type="http://schemas.openxmlformats.org/officeDocument/2006/relationships/font" Target="fonts/font9.fntdata"/><Relationship Id="rId88" Type="http://schemas.openxmlformats.org/officeDocument/2006/relationships/font" Target="fonts/font14.fntdata"/><Relationship Id="rId91" Type="http://schemas.openxmlformats.org/officeDocument/2006/relationships/font" Target="fonts/font17.fntdata"/><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4.fntdata"/><Relationship Id="rId81" Type="http://schemas.openxmlformats.org/officeDocument/2006/relationships/font" Target="fonts/font7.fntdata"/><Relationship Id="rId86" Type="http://schemas.openxmlformats.org/officeDocument/2006/relationships/font" Target="fonts/font12.fntdata"/><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2.fntdata"/><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18.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3.fntdata"/><Relationship Id="rId61" Type="http://schemas.openxmlformats.org/officeDocument/2006/relationships/slide" Target="slides/slide60.xml"/><Relationship Id="rId82"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19.fntdata"/><Relationship Id="rId9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B8FEFFE4-5A32-4D5D-8BBB-85E3A21C2667}"/>
    <pc:docChg chg="custSel modSld modMainMaster">
      <pc:chgData name="Naimish Vadodariya" userId="d2e325c0593a319e" providerId="LiveId" clId="{B8FEFFE4-5A32-4D5D-8BBB-85E3A21C2667}" dt="2022-04-25T03:59:30.740" v="242" actId="478"/>
      <pc:docMkLst>
        <pc:docMk/>
      </pc:docMkLst>
      <pc:sldChg chg="modSp mod">
        <pc:chgData name="Naimish Vadodariya" userId="d2e325c0593a319e" providerId="LiveId" clId="{B8FEFFE4-5A32-4D5D-8BBB-85E3A21C2667}" dt="2022-04-25T03:47:19.824" v="72" actId="14826"/>
        <pc:sldMkLst>
          <pc:docMk/>
          <pc:sldMk cId="1600834761" sldId="309"/>
        </pc:sldMkLst>
        <pc:spChg chg="mod">
          <ac:chgData name="Naimish Vadodariya" userId="d2e325c0593a319e" providerId="LiveId" clId="{B8FEFFE4-5A32-4D5D-8BBB-85E3A21C2667}" dt="2022-04-25T03:45:41.260" v="61" actId="20577"/>
          <ac:spMkLst>
            <pc:docMk/>
            <pc:sldMk cId="1600834761" sldId="309"/>
            <ac:spMk id="10" creationId="{4F27F027-AAC9-4C88-B3AF-3C4A20BDDDA6}"/>
          </ac:spMkLst>
        </pc:spChg>
        <pc:spChg chg="mod">
          <ac:chgData name="Naimish Vadodariya" userId="d2e325c0593a319e" providerId="LiveId" clId="{B8FEFFE4-5A32-4D5D-8BBB-85E3A21C2667}" dt="2022-04-25T03:45:48.557" v="71" actId="20577"/>
          <ac:spMkLst>
            <pc:docMk/>
            <pc:sldMk cId="1600834761" sldId="309"/>
            <ac:spMk id="11" creationId="{59B646FF-BD32-4C5A-94AF-AC4347EADA2E}"/>
          </ac:spMkLst>
        </pc:spChg>
        <pc:spChg chg="mod">
          <ac:chgData name="Naimish Vadodariya" userId="d2e325c0593a319e" providerId="LiveId" clId="{B8FEFFE4-5A32-4D5D-8BBB-85E3A21C2667}" dt="2022-04-25T03:45:12.102" v="24" actId="20577"/>
          <ac:spMkLst>
            <pc:docMk/>
            <pc:sldMk cId="1600834761" sldId="309"/>
            <ac:spMk id="13" creationId="{89F5B5F8-350F-4941-B9DE-36BF8B014803}"/>
          </ac:spMkLst>
        </pc:spChg>
        <pc:spChg chg="mod">
          <ac:chgData name="Naimish Vadodariya" userId="d2e325c0593a319e" providerId="LiveId" clId="{B8FEFFE4-5A32-4D5D-8BBB-85E3A21C2667}" dt="2022-04-25T03:45:31.613" v="42" actId="20577"/>
          <ac:spMkLst>
            <pc:docMk/>
            <pc:sldMk cId="1600834761" sldId="309"/>
            <ac:spMk id="14" creationId="{E2AD8B6E-51EA-4A15-8752-4F221E5E02C5}"/>
          </ac:spMkLst>
        </pc:spChg>
        <pc:picChg chg="mod">
          <ac:chgData name="Naimish Vadodariya" userId="d2e325c0593a319e" providerId="LiveId" clId="{B8FEFFE4-5A32-4D5D-8BBB-85E3A21C2667}" dt="2022-04-25T03:47:19.824" v="72" actId="14826"/>
          <ac:picMkLst>
            <pc:docMk/>
            <pc:sldMk cId="1600834761" sldId="309"/>
            <ac:picMk id="2" creationId="{00000000-0000-0000-0000-000000000000}"/>
          </ac:picMkLst>
        </pc:picChg>
      </pc:sldChg>
      <pc:sldChg chg="modSp mod">
        <pc:chgData name="Naimish Vadodariya" userId="d2e325c0593a319e" providerId="LiveId" clId="{B8FEFFE4-5A32-4D5D-8BBB-85E3A21C2667}" dt="2022-04-25T03:58:42.662" v="213" actId="20577"/>
        <pc:sldMkLst>
          <pc:docMk/>
          <pc:sldMk cId="1693413271" sldId="387"/>
        </pc:sldMkLst>
        <pc:spChg chg="mod">
          <ac:chgData name="Naimish Vadodariya" userId="d2e325c0593a319e" providerId="LiveId" clId="{B8FEFFE4-5A32-4D5D-8BBB-85E3A21C2667}" dt="2022-04-25T03:57:29.055" v="148" actId="20577"/>
          <ac:spMkLst>
            <pc:docMk/>
            <pc:sldMk cId="1693413271" sldId="387"/>
            <ac:spMk id="27" creationId="{E2AD8B6E-51EA-4A15-8752-4F221E5E02C5}"/>
          </ac:spMkLst>
        </pc:spChg>
        <pc:spChg chg="mod">
          <ac:chgData name="Naimish Vadodariya" userId="d2e325c0593a319e" providerId="LiveId" clId="{B8FEFFE4-5A32-4D5D-8BBB-85E3A21C2667}" dt="2022-04-25T03:58:38.850" v="203" actId="20577"/>
          <ac:spMkLst>
            <pc:docMk/>
            <pc:sldMk cId="1693413271" sldId="387"/>
            <ac:spMk id="28" creationId="{4F27F027-AAC9-4C88-B3AF-3C4A20BDDDA6}"/>
          </ac:spMkLst>
        </pc:spChg>
        <pc:spChg chg="mod">
          <ac:chgData name="Naimish Vadodariya" userId="d2e325c0593a319e" providerId="LiveId" clId="{B8FEFFE4-5A32-4D5D-8BBB-85E3A21C2667}" dt="2022-04-25T03:58:42.662" v="213" actId="20577"/>
          <ac:spMkLst>
            <pc:docMk/>
            <pc:sldMk cId="1693413271" sldId="387"/>
            <ac:spMk id="29" creationId="{59B646FF-BD32-4C5A-94AF-AC4347EADA2E}"/>
          </ac:spMkLst>
        </pc:spChg>
        <pc:spChg chg="mod">
          <ac:chgData name="Naimish Vadodariya" userId="d2e325c0593a319e" providerId="LiveId" clId="{B8FEFFE4-5A32-4D5D-8BBB-85E3A21C2667}" dt="2022-04-25T03:57:58.304" v="183" actId="20577"/>
          <ac:spMkLst>
            <pc:docMk/>
            <pc:sldMk cId="1693413271" sldId="387"/>
            <ac:spMk id="31" creationId="{89F5B5F8-350F-4941-B9DE-36BF8B014803}"/>
          </ac:spMkLst>
        </pc:spChg>
        <pc:picChg chg="mod">
          <ac:chgData name="Naimish Vadodariya" userId="d2e325c0593a319e" providerId="LiveId" clId="{B8FEFFE4-5A32-4D5D-8BBB-85E3A21C2667}" dt="2022-04-25T03:58:32.029" v="184" actId="14826"/>
          <ac:picMkLst>
            <pc:docMk/>
            <pc:sldMk cId="1693413271" sldId="387"/>
            <ac:picMk id="32" creationId="{00000000-0000-0000-0000-000000000000}"/>
          </ac:picMkLst>
        </pc:picChg>
      </pc:sldChg>
      <pc:sldMasterChg chg="modSldLayout">
        <pc:chgData name="Naimish Vadodariya" userId="d2e325c0593a319e" providerId="LiveId" clId="{B8FEFFE4-5A32-4D5D-8BBB-85E3A21C2667}" dt="2022-04-25T03:59:30.740" v="242" actId="478"/>
        <pc:sldMasterMkLst>
          <pc:docMk/>
          <pc:sldMasterMk cId="791954662" sldId="2147483648"/>
        </pc:sldMasterMkLst>
        <pc:sldLayoutChg chg="modSp mod">
          <pc:chgData name="Naimish Vadodariya" userId="d2e325c0593a319e" providerId="LiveId" clId="{B8FEFFE4-5A32-4D5D-8BBB-85E3A21C2667}" dt="2022-04-25T03:48:34.302" v="132" actId="20577"/>
          <pc:sldLayoutMkLst>
            <pc:docMk/>
            <pc:sldMasterMk cId="791954662" sldId="2147483648"/>
            <pc:sldLayoutMk cId="3466633316" sldId="2147483670"/>
          </pc:sldLayoutMkLst>
          <pc:spChg chg="mod">
            <ac:chgData name="Naimish Vadodariya" userId="d2e325c0593a319e" providerId="LiveId" clId="{B8FEFFE4-5A32-4D5D-8BBB-85E3A21C2667}" dt="2022-04-25T03:48:22.631" v="122" actId="20577"/>
            <ac:spMkLst>
              <pc:docMk/>
              <pc:sldMasterMk cId="791954662" sldId="2147483648"/>
              <pc:sldLayoutMk cId="3466633316" sldId="2147483670"/>
              <ac:spMk id="19" creationId="{CA463A36-7025-4394-9467-8A3EC3425B00}"/>
            </ac:spMkLst>
          </pc:spChg>
          <pc:spChg chg="mod">
            <ac:chgData name="Naimish Vadodariya" userId="d2e325c0593a319e" providerId="LiveId" clId="{B8FEFFE4-5A32-4D5D-8BBB-85E3A21C2667}" dt="2022-04-25T03:48:34.302" v="132" actId="20577"/>
            <ac:spMkLst>
              <pc:docMk/>
              <pc:sldMasterMk cId="791954662" sldId="2147483648"/>
              <pc:sldLayoutMk cId="3466633316" sldId="2147483670"/>
              <ac:spMk id="22" creationId="{BF2BE79E-EA17-4AB9-8CB5-714A52A6B2F5}"/>
            </ac:spMkLst>
          </pc:spChg>
        </pc:sldLayoutChg>
        <pc:sldLayoutChg chg="delSp">
          <pc:chgData name="Naimish Vadodariya" userId="d2e325c0593a319e" providerId="LiveId" clId="{B8FEFFE4-5A32-4D5D-8BBB-85E3A21C2667}" dt="2022-04-25T03:59:30.740" v="242" actId="478"/>
          <pc:sldLayoutMkLst>
            <pc:docMk/>
            <pc:sldMasterMk cId="791954662" sldId="2147483648"/>
            <pc:sldLayoutMk cId="2731625911" sldId="2147483679"/>
          </pc:sldLayoutMkLst>
          <pc:picChg chg="del">
            <ac:chgData name="Naimish Vadodariya" userId="d2e325c0593a319e" providerId="LiveId" clId="{B8FEFFE4-5A32-4D5D-8BBB-85E3A21C2667}" dt="2022-04-25T03:59:30.740" v="242"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B8FEFFE4-5A32-4D5D-8BBB-85E3A21C2667}" dt="2022-04-25T03:59:06.730" v="241" actId="20577"/>
          <pc:sldLayoutMkLst>
            <pc:docMk/>
            <pc:sldMasterMk cId="791954662" sldId="2147483648"/>
            <pc:sldLayoutMk cId="4202761244" sldId="2147483687"/>
          </pc:sldLayoutMkLst>
          <pc:spChg chg="mod">
            <ac:chgData name="Naimish Vadodariya" userId="d2e325c0593a319e" providerId="LiveId" clId="{B8FEFFE4-5A32-4D5D-8BBB-85E3A21C2667}" dt="2022-04-25T03:58:58.746" v="233"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B8FEFFE4-5A32-4D5D-8BBB-85E3A21C2667}" dt="2022-04-25T03:59:06.730" v="241" actId="20577"/>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B8FEFFE4-5A32-4D5D-8BBB-85E3A21C2667}" dt="2022-04-25T03:47:49.659" v="102" actId="20577"/>
          <pc:sldLayoutMkLst>
            <pc:docMk/>
            <pc:sldMasterMk cId="791954662" sldId="2147483648"/>
            <pc:sldLayoutMk cId="346862853" sldId="2147483688"/>
          </pc:sldLayoutMkLst>
          <pc:spChg chg="mod">
            <ac:chgData name="Naimish Vadodariya" userId="d2e325c0593a319e" providerId="LiveId" clId="{B8FEFFE4-5A32-4D5D-8BBB-85E3A21C2667}" dt="2022-04-25T03:47:39.065" v="94" actId="20577"/>
            <ac:spMkLst>
              <pc:docMk/>
              <pc:sldMasterMk cId="791954662" sldId="2147483648"/>
              <pc:sldLayoutMk cId="346862853" sldId="2147483688"/>
              <ac:spMk id="19" creationId="{CA463A36-7025-4394-9467-8A3EC3425B00}"/>
            </ac:spMkLst>
          </pc:spChg>
          <pc:spChg chg="mod">
            <ac:chgData name="Naimish Vadodariya" userId="d2e325c0593a319e" providerId="LiveId" clId="{B8FEFFE4-5A32-4D5D-8BBB-85E3A21C2667}" dt="2022-04-25T03:47:49.659" v="102" actId="20577"/>
            <ac:spMkLst>
              <pc:docMk/>
              <pc:sldMasterMk cId="791954662" sldId="2147483648"/>
              <pc:sldLayoutMk cId="346862853" sldId="2147483688"/>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4/26/2024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image" Target="../media/image13.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1.png"/><Relationship Id="rId4" Type="http://schemas.openxmlformats.org/officeDocument/2006/relationships/image" Target="../media/image2.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4.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3" name="Picture 32">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953140"/>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3" name="Picture 32"/>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7858619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08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Firoz A. Sherasiya</a:t>
            </a: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64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 (DBMS)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4 – Query Processing &amp; Query Optimization and Transaction Management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8FD38B6F-D549-4D28-B5DA-3AF636652084}"/>
              </a:ext>
            </a:extLst>
          </p:cNvPr>
          <p:cNvGrpSpPr/>
          <p:nvPr userDrawn="1"/>
        </p:nvGrpSpPr>
        <p:grpSpPr>
          <a:xfrm>
            <a:off x="218558" y="5976558"/>
            <a:ext cx="1649043" cy="501287"/>
            <a:chOff x="10721798" y="852808"/>
            <a:chExt cx="1339023" cy="407045"/>
          </a:xfrm>
        </p:grpSpPr>
        <p:pic>
          <p:nvPicPr>
            <p:cNvPr id="15" name="Picture 14">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5" name="Group 14">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6" name="Picture 15">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4/26/2024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90" y="1122364"/>
            <a:ext cx="9083274" cy="3456518"/>
          </a:xfrm>
        </p:spPr>
        <p:txBody>
          <a:bodyPr/>
          <a:lstStyle/>
          <a:p>
            <a:r>
              <a:rPr lang="en-US" sz="4800" b="0" dirty="0" smtClean="0">
                <a:latin typeface="Roboto Condensed Light" panose="02000000000000000000" pitchFamily="2" charset="0"/>
                <a:ea typeface="Roboto Condensed Light" panose="02000000000000000000" pitchFamily="2" charset="0"/>
              </a:rPr>
              <a:t>Unit-3</a:t>
            </a:r>
            <a:r>
              <a:rPr lang="en-US" dirty="0"/>
              <a:t/>
            </a:r>
            <a:br>
              <a:rPr lang="en-US" dirty="0"/>
            </a:br>
            <a:r>
              <a:rPr lang="en-US" dirty="0"/>
              <a:t>Query Processing &amp; Query Optimization and Transaction Management</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Firoz A. Sherasiya</a:t>
            </a:r>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#2305CS101</a:t>
            </a:r>
          </a:p>
        </p:txBody>
      </p:sp>
      <p:pic>
        <p:nvPicPr>
          <p:cNvPr id="6" name="Picture Placeholder 1">
            <a:extLst>
              <a:ext uri="{FF2B5EF4-FFF2-40B4-BE49-F238E27FC236}">
                <a16:creationId xmlns:a16="http://schemas.microsoft.com/office/drawing/2014/main" id="{B932B675-90F9-BBC4-8B7D-9AE150F8943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0638"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transaction?</a:t>
            </a:r>
          </a:p>
        </p:txBody>
      </p:sp>
      <p:sp>
        <p:nvSpPr>
          <p:cNvPr id="3" name="Content Placeholder 2"/>
          <p:cNvSpPr>
            <a:spLocks noGrp="1"/>
          </p:cNvSpPr>
          <p:nvPr>
            <p:ph idx="1"/>
          </p:nvPr>
        </p:nvSpPr>
        <p:spPr/>
        <p:txBody>
          <a:bodyPr/>
          <a:lstStyle/>
          <a:p>
            <a:r>
              <a:rPr lang="en-US" dirty="0"/>
              <a:t>A transaction is a </a:t>
            </a:r>
            <a:r>
              <a:rPr lang="en-US" b="1" dirty="0">
                <a:solidFill>
                  <a:schemeClr val="accent6"/>
                </a:solidFill>
              </a:rPr>
              <a:t>sequence of operations performed as a single logical unit of work</a:t>
            </a:r>
            <a:r>
              <a:rPr lang="en-US" dirty="0"/>
              <a:t>.</a:t>
            </a:r>
          </a:p>
          <a:p>
            <a:r>
              <a:rPr lang="en-US" dirty="0"/>
              <a:t>A transaction is a </a:t>
            </a:r>
            <a:r>
              <a:rPr lang="en-US" b="1" dirty="0">
                <a:solidFill>
                  <a:schemeClr val="accent6"/>
                </a:solidFill>
              </a:rPr>
              <a:t>logical unit of work that contains one or more SQL statements</a:t>
            </a:r>
            <a:r>
              <a:rPr lang="en-US" dirty="0"/>
              <a:t>. </a:t>
            </a:r>
          </a:p>
          <a:p>
            <a:r>
              <a:rPr lang="en-US" dirty="0"/>
              <a:t>Example of transaction:</a:t>
            </a:r>
          </a:p>
        </p:txBody>
      </p:sp>
      <p:sp>
        <p:nvSpPr>
          <p:cNvPr id="4" name="Right Brace 3"/>
          <p:cNvSpPr/>
          <p:nvPr/>
        </p:nvSpPr>
        <p:spPr>
          <a:xfrm>
            <a:off x="5257800" y="3509615"/>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257800" y="485514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3124200" y="3509615"/>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990600" y="4297684"/>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366711" y="4525281"/>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9" name="Straight Arrow Connector 8"/>
          <p:cNvCxnSpPr>
            <a:stCxn id="8" idx="1"/>
          </p:cNvCxnSpPr>
          <p:nvPr/>
        </p:nvCxnSpPr>
        <p:spPr>
          <a:xfrm flipH="1" flipV="1">
            <a:off x="5486400" y="4150798"/>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486400" y="4830081"/>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936708" y="3307084"/>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6172200" y="2545085"/>
            <a:ext cx="2438400" cy="879808"/>
          </a:xfrm>
          <a:prstGeom prst="wedgeRoundRectCallout">
            <a:avLst>
              <a:gd name="adj1" fmla="val -85465"/>
              <a:gd name="adj2" fmla="val 46911"/>
              <a:gd name="adj3" fmla="val 16667"/>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
        <p:nvSpPr>
          <p:cNvPr id="13" name="TextBox 12"/>
          <p:cNvSpPr txBox="1"/>
          <p:nvPr/>
        </p:nvSpPr>
        <p:spPr>
          <a:xfrm>
            <a:off x="3429000" y="3509615"/>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429000" y="1737062"/>
            <a:ext cx="6784145" cy="457200"/>
          </a:xfrm>
          <a:prstGeom prst="roundRect">
            <a:avLst/>
          </a:prstGeom>
          <a:solidFill>
            <a:schemeClr val="accent6">
              <a:lumMod val="60000"/>
              <a:lumOff val="4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2063409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0" end="0"/>
                                            </p:txEl>
                                          </p:spTgt>
                                        </p:tgtEl>
                                        <p:attrNameLst>
                                          <p:attrName>style.visibility</p:attrName>
                                        </p:attrNameLst>
                                      </p:cBhvr>
                                      <p:to>
                                        <p:strVal val="visible"/>
                                      </p:to>
                                    </p:set>
                                    <p:animEffect transition="in" filter="fade">
                                      <p:cBhvr>
                                        <p:cTn id="26" dur="500"/>
                                        <p:tgtEl>
                                          <p:spTgt spid="13">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1" end="1"/>
                                            </p:txEl>
                                          </p:spTgt>
                                        </p:tgtEl>
                                        <p:attrNameLst>
                                          <p:attrName>style.visibility</p:attrName>
                                        </p:attrNameLst>
                                      </p:cBhvr>
                                      <p:to>
                                        <p:strVal val="visible"/>
                                      </p:to>
                                    </p:set>
                                    <p:animEffect transition="in" filter="fade">
                                      <p:cBhvr>
                                        <p:cTn id="31" dur="500"/>
                                        <p:tgtEl>
                                          <p:spTgt spid="13">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fade">
                                      <p:cBhvr>
                                        <p:cTn id="36" dur="500"/>
                                        <p:tgtEl>
                                          <p:spTgt spid="13">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3" end="3"/>
                                            </p:txEl>
                                          </p:spTgt>
                                        </p:tgtEl>
                                        <p:attrNameLst>
                                          <p:attrName>style.visibility</p:attrName>
                                        </p:attrNameLst>
                                      </p:cBhvr>
                                      <p:to>
                                        <p:strVal val="visible"/>
                                      </p:to>
                                    </p:set>
                                    <p:animEffect transition="in" filter="fade">
                                      <p:cBhvr>
                                        <p:cTn id="41" dur="500"/>
                                        <p:tgtEl>
                                          <p:spTgt spid="13">
                                            <p:txEl>
                                              <p:pRg st="3" end="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13">
                                            <p:txEl>
                                              <p:pRg st="4" end="4"/>
                                            </p:txEl>
                                          </p:spTgt>
                                        </p:tgtEl>
                                        <p:attrNameLst>
                                          <p:attrName>style.visibility</p:attrName>
                                        </p:attrNameLst>
                                      </p:cBhvr>
                                      <p:to>
                                        <p:strVal val="visible"/>
                                      </p:to>
                                    </p:set>
                                    <p:animEffect transition="in" filter="fade">
                                      <p:cBhvr>
                                        <p:cTn id="46" dur="500"/>
                                        <p:tgtEl>
                                          <p:spTgt spid="1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xEl>
                                              <p:pRg st="5" end="5"/>
                                            </p:txEl>
                                          </p:spTgt>
                                        </p:tgtEl>
                                        <p:attrNameLst>
                                          <p:attrName>style.visibility</p:attrName>
                                        </p:attrNameLst>
                                      </p:cBhvr>
                                      <p:to>
                                        <p:strVal val="visible"/>
                                      </p:to>
                                    </p:set>
                                    <p:animEffect transition="in" filter="fade">
                                      <p:cBhvr>
                                        <p:cTn id="51" dur="500"/>
                                        <p:tgtEl>
                                          <p:spTgt spid="13">
                                            <p:txEl>
                                              <p:pRg st="5" end="5"/>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9"/>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0"/>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8"/>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1"/>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6"/>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ACID properties of transaction</a:t>
            </a:r>
          </a:p>
        </p:txBody>
      </p:sp>
      <p:sp>
        <p:nvSpPr>
          <p:cNvPr id="5" name="Text Placeholder 4"/>
          <p:cNvSpPr>
            <a:spLocks noGrp="1"/>
          </p:cNvSpPr>
          <p:nvPr>
            <p:ph type="body" idx="1"/>
          </p:nvPr>
        </p:nvSpPr>
        <p:spPr/>
        <p:txBody>
          <a:bodyPr/>
          <a:lstStyle/>
          <a:p>
            <a:r>
              <a:rPr lang="en-US" dirty="0"/>
              <a:t>Section – 4</a:t>
            </a:r>
          </a:p>
          <a:p>
            <a:endParaRPr lang="en-US" dirty="0"/>
          </a:p>
        </p:txBody>
      </p:sp>
    </p:spTree>
    <p:extLst>
      <p:ext uri="{BB962C8B-B14F-4D97-AF65-F5344CB8AC3E}">
        <p14:creationId xmlns:p14="http://schemas.microsoft.com/office/powerpoint/2010/main" val="739012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a:solidFill>
                  <a:schemeClr val="tx2"/>
                </a:solidFill>
              </a:rPr>
              <a:t>A</a:t>
            </a:r>
            <a:r>
              <a:rPr lang="en-US" dirty="0"/>
              <a:t>tomicity  (</a:t>
            </a:r>
            <a:r>
              <a:rPr lang="en-US" b="1" dirty="0">
                <a:solidFill>
                  <a:schemeClr val="accent6"/>
                </a:solidFill>
              </a:rPr>
              <a:t>Either transaction execute 0% or 100%</a:t>
            </a:r>
            <a:r>
              <a:rPr lang="en-US" dirty="0"/>
              <a:t>)</a:t>
            </a:r>
          </a:p>
          <a:p>
            <a:r>
              <a:rPr lang="en-US" b="1" dirty="0">
                <a:solidFill>
                  <a:schemeClr val="tx2"/>
                </a:solidFill>
              </a:rPr>
              <a:t>C</a:t>
            </a:r>
            <a:r>
              <a:rPr lang="en-US" dirty="0"/>
              <a:t>onsistency (</a:t>
            </a:r>
            <a:r>
              <a:rPr lang="en-US" b="1" dirty="0">
                <a:solidFill>
                  <a:schemeClr val="accent6"/>
                </a:solidFill>
              </a:rPr>
              <a:t>Database must remain in a consistent state after any transaction</a:t>
            </a:r>
            <a:r>
              <a:rPr lang="en-US" dirty="0"/>
              <a:t>)</a:t>
            </a:r>
          </a:p>
          <a:p>
            <a:r>
              <a:rPr lang="en-US" b="1" dirty="0">
                <a:solidFill>
                  <a:schemeClr val="tx2"/>
                </a:solidFill>
              </a:rPr>
              <a:t>I</a:t>
            </a:r>
            <a:r>
              <a:rPr lang="en-US" dirty="0"/>
              <a:t>solation (</a:t>
            </a:r>
            <a:r>
              <a:rPr lang="en-US" b="1" dirty="0">
                <a:solidFill>
                  <a:schemeClr val="accent6"/>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accent6"/>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185871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A</a:t>
            </a:r>
            <a:r>
              <a:rPr lang="en-US" dirty="0"/>
              <a:t>CID properties of transaction (</a:t>
            </a:r>
            <a:r>
              <a:rPr lang="en-US" dirty="0">
                <a:solidFill>
                  <a:schemeClr val="accent6"/>
                </a:solidFill>
              </a:rPr>
              <a:t>Atomicity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This property states that a </a:t>
            </a:r>
            <a:r>
              <a:rPr lang="en-US" b="1" dirty="0">
                <a:solidFill>
                  <a:schemeClr val="accent6"/>
                </a:solidFill>
              </a:rPr>
              <a:t>transaction must be treated as an atomic unit</a:t>
            </a:r>
            <a:r>
              <a:rPr lang="en-US" dirty="0"/>
              <a:t>, that is, </a:t>
            </a:r>
            <a:r>
              <a:rPr lang="en-US" b="1" dirty="0">
                <a:solidFill>
                  <a:schemeClr val="accent6"/>
                </a:solidFill>
              </a:rPr>
              <a:t>either all of its operations are executed or none</a:t>
            </a:r>
            <a:r>
              <a:rPr lang="en-US" dirty="0"/>
              <a:t>. </a:t>
            </a:r>
          </a:p>
          <a:p>
            <a:r>
              <a:rPr lang="en-US" b="1" dirty="0">
                <a:solidFill>
                  <a:schemeClr val="accent6"/>
                </a:solidFill>
              </a:rPr>
              <a:t>Either transaction execute 0% or 100%</a:t>
            </a:r>
            <a:r>
              <a:rPr lang="en-US" dirty="0"/>
              <a:t>.</a:t>
            </a:r>
          </a:p>
          <a:p>
            <a:r>
              <a:rPr lang="en-US" dirty="0"/>
              <a:t>For example, consider a transaction to transfer </a:t>
            </a:r>
            <a:r>
              <a:rPr lang="en-US" dirty="0" err="1"/>
              <a:t>Rs</a:t>
            </a:r>
            <a:r>
              <a:rPr lang="en-US" dirty="0"/>
              <a:t>. 50 from account A to account B.</a:t>
            </a:r>
          </a:p>
          <a:p>
            <a:r>
              <a:rPr lang="en-US" dirty="0"/>
              <a:t>In this transaction, if </a:t>
            </a:r>
            <a:r>
              <a:rPr lang="en-US" dirty="0" err="1"/>
              <a:t>Rs</a:t>
            </a:r>
            <a:r>
              <a:rPr lang="en-US" dirty="0"/>
              <a:t>. 50 is deducted from account A then it must be added to account B.</a:t>
            </a:r>
            <a:endParaRPr lang="en-GB" dirty="0"/>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800" dirty="0"/>
          </a:p>
        </p:txBody>
      </p:sp>
      <p:sp>
        <p:nvSpPr>
          <p:cNvPr id="5" name="TextBox 4"/>
          <p:cNvSpPr txBox="1"/>
          <p:nvPr/>
        </p:nvSpPr>
        <p:spPr>
          <a:xfrm>
            <a:off x="10114429" y="1444143"/>
            <a:ext cx="53340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9990604" y="4605276"/>
            <a:ext cx="781050"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182003" y="3032479"/>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8" name="Straight Connector 7"/>
          <p:cNvCxnSpPr/>
          <p:nvPr/>
        </p:nvCxnSpPr>
        <p:spPr>
          <a:xfrm flipH="1">
            <a:off x="9410973" y="3212427"/>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2767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a:t>
            </a:r>
            <a:r>
              <a:rPr lang="en-US" dirty="0">
                <a:solidFill>
                  <a:schemeClr val="accent6"/>
                </a:solidFill>
              </a:rPr>
              <a:t>C</a:t>
            </a:r>
            <a:r>
              <a:rPr lang="en-US" dirty="0"/>
              <a:t>ID properties of transaction (</a:t>
            </a:r>
            <a:r>
              <a:rPr lang="en-US" dirty="0">
                <a:solidFill>
                  <a:schemeClr val="accent6"/>
                </a:solidFill>
              </a:rPr>
              <a:t>Consistency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The </a:t>
            </a:r>
            <a:r>
              <a:rPr lang="en-US" b="1" dirty="0">
                <a:solidFill>
                  <a:schemeClr val="accent6"/>
                </a:solidFill>
              </a:rPr>
              <a:t>database must remain in a consistent state </a:t>
            </a:r>
            <a:r>
              <a:rPr lang="en-US" dirty="0"/>
              <a:t>after any transaction.</a:t>
            </a:r>
          </a:p>
          <a:p>
            <a:r>
              <a:rPr lang="en-US" dirty="0"/>
              <a:t>If the database was in a consistent state before the execution of a transaction, it must remain consistent after the execution of the transaction as well.</a:t>
            </a:r>
          </a:p>
          <a:p>
            <a:r>
              <a:rPr lang="en-US" dirty="0"/>
              <a:t>In our example, total of A and B must remain same before and after the execution of transaction.</a:t>
            </a:r>
            <a:endParaRPr lang="en-GB" dirty="0"/>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a:solidFill>
                  <a:schemeClr val="tx2"/>
                </a:solidFill>
              </a:rPr>
              <a:t>A+B=1000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a:p>
            <a:pPr algn="ctr"/>
            <a:r>
              <a:rPr lang="en-US" sz="2000" dirty="0">
                <a:solidFill>
                  <a:schemeClr val="tx2"/>
                </a:solidFill>
              </a:rPr>
              <a:t>A+B=1000</a:t>
            </a: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314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a:t>
            </a:r>
            <a:r>
              <a:rPr lang="en-US" dirty="0">
                <a:solidFill>
                  <a:schemeClr val="accent6"/>
                </a:solidFill>
              </a:rPr>
              <a:t>I</a:t>
            </a:r>
            <a:r>
              <a:rPr lang="en-US" dirty="0"/>
              <a:t>D properties of transaction (</a:t>
            </a:r>
            <a:r>
              <a:rPr lang="en-US" dirty="0">
                <a:solidFill>
                  <a:schemeClr val="accent6"/>
                </a:solidFill>
              </a:rPr>
              <a:t>Isolation</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b="1" dirty="0">
                <a:solidFill>
                  <a:schemeClr val="accent6"/>
                </a:solidFill>
              </a:rPr>
              <a:t>Changes occurring in a particular transaction will not be visible to any other transaction until it has been committed</a:t>
            </a:r>
            <a:r>
              <a:rPr lang="en-US" dirty="0"/>
              <a:t>.</a:t>
            </a:r>
          </a:p>
          <a:p>
            <a:r>
              <a:rPr lang="en-US" b="1" dirty="0">
                <a:solidFill>
                  <a:schemeClr val="accent6"/>
                </a:solidFill>
              </a:rPr>
              <a:t>Intermediate transaction results must be hidden </a:t>
            </a:r>
            <a:r>
              <a:rPr lang="en-US" dirty="0"/>
              <a:t>from other concurrently executed transactions.  </a:t>
            </a:r>
          </a:p>
          <a:p>
            <a:r>
              <a:rPr lang="en-US" dirty="0"/>
              <a:t>In our example once our transaction starts from first step (step 1) its result should not be access by any other transaction until last step (step 6) is completed.</a:t>
            </a:r>
            <a:endParaRPr lang="en-GB" dirty="0"/>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Start </a:t>
            </a:r>
          </a:p>
          <a:p>
            <a:pPr algn="ctr"/>
            <a:r>
              <a:rPr lang="en-US" dirty="0"/>
              <a:t>Transaction</a:t>
            </a:r>
            <a:endParaRPr lang="en-IN" dirty="0"/>
          </a:p>
        </p:txBody>
      </p:sp>
    </p:spTree>
    <p:extLst>
      <p:ext uri="{BB962C8B-B14F-4D97-AF65-F5344CB8AC3E}">
        <p14:creationId xmlns:p14="http://schemas.microsoft.com/office/powerpoint/2010/main" val="3468441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ACI</a:t>
            </a:r>
            <a:r>
              <a:rPr lang="en-US" dirty="0">
                <a:solidFill>
                  <a:schemeClr val="accent6"/>
                </a:solidFill>
              </a:rPr>
              <a:t>D</a:t>
            </a:r>
            <a:r>
              <a:rPr lang="en-US" dirty="0"/>
              <a:t> properties of transaction (</a:t>
            </a:r>
            <a:r>
              <a:rPr lang="en-US" dirty="0">
                <a:solidFill>
                  <a:schemeClr val="accent6"/>
                </a:solidFill>
              </a:rPr>
              <a:t>Durability</a:t>
            </a:r>
            <a:r>
              <a:rPr lang="en-US" dirty="0"/>
              <a:t>)</a:t>
            </a:r>
          </a:p>
        </p:txBody>
      </p:sp>
      <p:sp>
        <p:nvSpPr>
          <p:cNvPr id="3" name="Content Placeholder 2"/>
          <p:cNvSpPr>
            <a:spLocks noGrp="1"/>
          </p:cNvSpPr>
          <p:nvPr>
            <p:ph idx="1"/>
          </p:nvPr>
        </p:nvSpPr>
        <p:spPr>
          <a:xfrm>
            <a:off x="131180" y="863444"/>
            <a:ext cx="8394255" cy="5590565"/>
          </a:xfrm>
        </p:spPr>
        <p:txBody>
          <a:bodyPr/>
          <a:lstStyle/>
          <a:p>
            <a:r>
              <a:rPr lang="en-US" dirty="0"/>
              <a:t>After a transaction completes successfully, the </a:t>
            </a:r>
            <a:r>
              <a:rPr lang="en-US" b="1" dirty="0">
                <a:solidFill>
                  <a:schemeClr val="accent6"/>
                </a:solidFill>
              </a:rPr>
              <a:t>changes it has made to the database persist (permanent)</a:t>
            </a:r>
            <a:r>
              <a:rPr lang="en-US" dirty="0"/>
              <a:t>, even if there are system failures.</a:t>
            </a:r>
          </a:p>
          <a:p>
            <a:r>
              <a:rPr lang="en-US" dirty="0"/>
              <a:t>Once our transaction completed up to last step (step 6) its result must be stored permanently. It should not be removed if system fails.</a:t>
            </a:r>
            <a:endParaRPr lang="en-GB" dirty="0"/>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4169142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State Diagram \ State Transition Diagram</a:t>
            </a:r>
          </a:p>
        </p:txBody>
      </p:sp>
      <p:sp>
        <p:nvSpPr>
          <p:cNvPr id="5" name="Text Placeholder 4"/>
          <p:cNvSpPr>
            <a:spLocks noGrp="1"/>
          </p:cNvSpPr>
          <p:nvPr>
            <p:ph type="body" idx="1"/>
          </p:nvPr>
        </p:nvSpPr>
        <p:spPr/>
        <p:txBody>
          <a:bodyPr/>
          <a:lstStyle/>
          <a:p>
            <a:r>
              <a:rPr lang="en-US" dirty="0"/>
              <a:t>Section – 5</a:t>
            </a:r>
          </a:p>
          <a:p>
            <a:endParaRPr lang="en-US" dirty="0"/>
          </a:p>
        </p:txBody>
      </p:sp>
    </p:spTree>
    <p:extLst>
      <p:ext uri="{BB962C8B-B14F-4D97-AF65-F5344CB8AC3E}">
        <p14:creationId xmlns:p14="http://schemas.microsoft.com/office/powerpoint/2010/main" val="317725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Transaction State Diagram \ State Transition Diagram</a:t>
            </a:r>
            <a:endParaRPr lang="en-US" dirty="0"/>
          </a:p>
        </p:txBody>
      </p:sp>
      <p:sp>
        <p:nvSpPr>
          <p:cNvPr id="29" name="Content Placeholder 28"/>
          <p:cNvSpPr>
            <a:spLocks noGrp="1"/>
          </p:cNvSpPr>
          <p:nvPr>
            <p:ph idx="1"/>
          </p:nvPr>
        </p:nvSpPr>
        <p:spPr>
          <a:xfrm>
            <a:off x="54980" y="832964"/>
            <a:ext cx="11929641" cy="5590565"/>
          </a:xfrm>
        </p:spPr>
        <p:txBody>
          <a:bodyPr/>
          <a:lstStyle/>
          <a:p>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r>
              <a:rPr lang="en-US" sz="2800" b="1" dirty="0"/>
              <a:t>Commit</a:t>
            </a:r>
          </a:p>
        </p:txBody>
      </p:sp>
      <p:sp>
        <p:nvSpPr>
          <p:cNvPr id="9" name="Oval 8"/>
          <p:cNvSpPr/>
          <p:nvPr/>
        </p:nvSpPr>
        <p:spPr>
          <a:xfrm>
            <a:off x="381000"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10" name="Oval 9"/>
          <p:cNvSpPr/>
          <p:nvPr/>
        </p:nvSpPr>
        <p:spPr>
          <a:xfrm>
            <a:off x="1967556" y="20403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a:t>
            </a:r>
          </a:p>
          <a:p>
            <a:pPr algn="ctr"/>
            <a:r>
              <a:rPr lang="en-US" sz="1600" dirty="0">
                <a:solidFill>
                  <a:schemeClr val="bg1"/>
                </a:solidFill>
              </a:rPr>
              <a:t>Committed</a:t>
            </a:r>
            <a:endParaRPr lang="en-IN" sz="1600" dirty="0">
              <a:solidFill>
                <a:schemeClr val="bg1"/>
              </a:solidFill>
            </a:endParaRPr>
          </a:p>
        </p:txBody>
      </p:sp>
      <p:sp>
        <p:nvSpPr>
          <p:cNvPr id="11" name="Oval 10"/>
          <p:cNvSpPr/>
          <p:nvPr/>
        </p:nvSpPr>
        <p:spPr>
          <a:xfrm>
            <a:off x="1927413"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12" name="Oval 11"/>
          <p:cNvSpPr/>
          <p:nvPr/>
        </p:nvSpPr>
        <p:spPr>
          <a:xfrm>
            <a:off x="4495607" y="20784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1600" dirty="0">
              <a:solidFill>
                <a:schemeClr val="bg1"/>
              </a:solidFill>
            </a:endParaRPr>
          </a:p>
        </p:txBody>
      </p:sp>
      <p:sp>
        <p:nvSpPr>
          <p:cNvPr id="13" name="Oval 12"/>
          <p:cNvSpPr/>
          <p:nvPr/>
        </p:nvSpPr>
        <p:spPr>
          <a:xfrm>
            <a:off x="4455464" y="43986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1600" dirty="0">
              <a:solidFill>
                <a:schemeClr val="bg1"/>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End</a:t>
            </a:r>
            <a:endParaRPr lang="en-IN" sz="1600" dirty="0">
              <a:solidFill>
                <a:schemeClr val="bg1"/>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109342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State Diagram \ State Transition Diagram</a:t>
            </a:r>
          </a:p>
        </p:txBody>
      </p:sp>
      <p:sp>
        <p:nvSpPr>
          <p:cNvPr id="3" name="Content Placeholder 2"/>
          <p:cNvSpPr>
            <a:spLocks noGrp="1"/>
          </p:cNvSpPr>
          <p:nvPr>
            <p:ph idx="1"/>
          </p:nvPr>
        </p:nvSpPr>
        <p:spPr/>
        <p:txBody>
          <a:bodyPr/>
          <a:lstStyle/>
          <a:p>
            <a:r>
              <a:rPr lang="en-US" dirty="0"/>
              <a:t>Active</a:t>
            </a:r>
          </a:p>
          <a:p>
            <a:pPr lvl="1"/>
            <a:r>
              <a:rPr lang="en-US" dirty="0"/>
              <a:t>This is the </a:t>
            </a:r>
            <a:r>
              <a:rPr lang="en-US" b="1" dirty="0">
                <a:solidFill>
                  <a:schemeClr val="accent6"/>
                </a:solidFill>
              </a:rPr>
              <a:t>initial state</a:t>
            </a:r>
            <a:r>
              <a:rPr lang="en-US" dirty="0"/>
              <a:t>. </a:t>
            </a:r>
          </a:p>
          <a:p>
            <a:pPr lvl="1"/>
            <a:r>
              <a:rPr lang="en-US" dirty="0"/>
              <a:t>The transaction </a:t>
            </a:r>
            <a:r>
              <a:rPr lang="en-US" b="1" dirty="0">
                <a:solidFill>
                  <a:schemeClr val="accent6"/>
                </a:solidFill>
              </a:rPr>
              <a:t>stays in this state while it is executing</a:t>
            </a:r>
            <a:r>
              <a:rPr lang="en-US" dirty="0"/>
              <a:t>.</a:t>
            </a:r>
          </a:p>
          <a:p>
            <a:r>
              <a:rPr lang="en-US" dirty="0"/>
              <a:t>Partial Committed</a:t>
            </a:r>
          </a:p>
          <a:p>
            <a:pPr lvl="1"/>
            <a:r>
              <a:rPr lang="en-US" dirty="0"/>
              <a:t>When a transaction </a:t>
            </a:r>
            <a:r>
              <a:rPr lang="en-US" b="1" dirty="0">
                <a:solidFill>
                  <a:schemeClr val="accent6"/>
                </a:solidFill>
              </a:rPr>
              <a:t>executes its final operation/ instruction</a:t>
            </a:r>
            <a:r>
              <a:rPr lang="en-US" dirty="0"/>
              <a:t>, it is said to be in a partially committed state.</a:t>
            </a:r>
          </a:p>
          <a:p>
            <a:r>
              <a:rPr lang="en-US" dirty="0"/>
              <a:t>Failed</a:t>
            </a:r>
          </a:p>
          <a:p>
            <a:pPr lvl="1"/>
            <a:r>
              <a:rPr lang="en-US" dirty="0"/>
              <a:t>Discover that </a:t>
            </a:r>
            <a:r>
              <a:rPr lang="en-US" b="1" dirty="0">
                <a:solidFill>
                  <a:schemeClr val="accent6"/>
                </a:solidFill>
              </a:rPr>
              <a:t>normal execution can no longer proceed</a:t>
            </a:r>
            <a:r>
              <a:rPr lang="en-US" dirty="0"/>
              <a:t>.</a:t>
            </a:r>
          </a:p>
          <a:p>
            <a:pPr lvl="1"/>
            <a:r>
              <a:rPr lang="en-US" dirty="0"/>
              <a:t>Once a transaction </a:t>
            </a:r>
            <a:r>
              <a:rPr lang="en-US" b="1" dirty="0">
                <a:solidFill>
                  <a:schemeClr val="accent6"/>
                </a:solidFill>
              </a:rPr>
              <a:t>cannot be completed</a:t>
            </a:r>
            <a:r>
              <a:rPr lang="en-US" dirty="0"/>
              <a:t>, any </a:t>
            </a:r>
            <a:r>
              <a:rPr lang="en-US" b="1" dirty="0">
                <a:solidFill>
                  <a:schemeClr val="accent6"/>
                </a:solidFill>
              </a:rPr>
              <a:t>changes that it made must be undone rolling it back</a:t>
            </a:r>
            <a:r>
              <a:rPr lang="en-US" dirty="0"/>
              <a:t>.</a:t>
            </a:r>
          </a:p>
          <a:p>
            <a:r>
              <a:rPr lang="en-US" dirty="0"/>
              <a:t>Committed</a:t>
            </a:r>
          </a:p>
          <a:p>
            <a:pPr lvl="1"/>
            <a:r>
              <a:rPr lang="en-US" dirty="0"/>
              <a:t>The transaction enters in this state </a:t>
            </a:r>
            <a:r>
              <a:rPr lang="en-US" b="1" dirty="0">
                <a:solidFill>
                  <a:schemeClr val="accent6"/>
                </a:solidFill>
              </a:rPr>
              <a:t>after successful completion of the transaction </a:t>
            </a:r>
            <a:r>
              <a:rPr lang="en-US" dirty="0"/>
              <a:t>(after committing transaction).</a:t>
            </a:r>
          </a:p>
          <a:p>
            <a:pPr lvl="1"/>
            <a:r>
              <a:rPr lang="en-US" dirty="0"/>
              <a:t>We </a:t>
            </a:r>
            <a:r>
              <a:rPr lang="en-US" b="1" dirty="0">
                <a:solidFill>
                  <a:schemeClr val="accent6"/>
                </a:solidFill>
              </a:rPr>
              <a:t>cannot abort or rollback a committed transaction</a:t>
            </a:r>
            <a:r>
              <a:rPr lang="en-US" dirty="0"/>
              <a:t>.</a:t>
            </a:r>
          </a:p>
          <a:p>
            <a:r>
              <a:rPr lang="en-US" dirty="0"/>
              <a:t>Aborted</a:t>
            </a:r>
          </a:p>
          <a:p>
            <a:pPr lvl="1"/>
            <a:r>
              <a:rPr lang="en-US" dirty="0"/>
              <a:t>The state after the </a:t>
            </a:r>
            <a:r>
              <a:rPr lang="en-US" b="1" dirty="0">
                <a:solidFill>
                  <a:schemeClr val="accent6"/>
                </a:solidFill>
              </a:rPr>
              <a:t>transaction has been rolled back </a:t>
            </a:r>
            <a:r>
              <a:rPr lang="en-US" dirty="0"/>
              <a:t>and the </a:t>
            </a:r>
            <a:r>
              <a:rPr lang="en-US" b="1" dirty="0">
                <a:solidFill>
                  <a:schemeClr val="accent6"/>
                </a:solidFill>
              </a:rPr>
              <a:t>database has been restored to its state prior to the start of the transaction</a:t>
            </a:r>
            <a:r>
              <a:rPr lang="en-US" dirty="0"/>
              <a:t>.</a:t>
            </a:r>
          </a:p>
        </p:txBody>
      </p:sp>
    </p:spTree>
    <p:extLst>
      <p:ext uri="{BB962C8B-B14F-4D97-AF65-F5344CB8AC3E}">
        <p14:creationId xmlns:p14="http://schemas.microsoft.com/office/powerpoint/2010/main" val="223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7429544" cy="4893647"/>
          </a:xfrm>
          <a:prstGeom prst="rect">
            <a:avLst/>
          </a:prstGeom>
          <a:noFill/>
        </p:spPr>
        <p:txBody>
          <a:bodyPr wrap="square" rtlCol="0">
            <a:spAutoFit/>
          </a:bodyPr>
          <a:lstStyle/>
          <a:p>
            <a:r>
              <a:rPr lang="en-US" sz="2400" b="1" dirty="0"/>
              <a:t>Outline</a:t>
            </a:r>
          </a:p>
          <a:p>
            <a:pPr marL="742950" lvl="1" indent="-285750">
              <a:buFont typeface="Arial" panose="020B0604020202020204" pitchFamily="34" charset="0"/>
              <a:buChar char="•"/>
            </a:pPr>
            <a:r>
              <a:rPr lang="en-US" sz="2400" dirty="0">
                <a:solidFill>
                  <a:schemeClr val="bg1">
                    <a:lumMod val="50000"/>
                  </a:schemeClr>
                </a:solidFill>
              </a:rPr>
              <a:t>Query Processing</a:t>
            </a:r>
          </a:p>
          <a:p>
            <a:pPr marL="742950" lvl="1" indent="-285750">
              <a:buFont typeface="Arial" panose="020B0604020202020204" pitchFamily="34" charset="0"/>
              <a:buChar char="•"/>
            </a:pPr>
            <a:r>
              <a:rPr lang="en-US" sz="2400" dirty="0">
                <a:solidFill>
                  <a:schemeClr val="bg1">
                    <a:lumMod val="50000"/>
                  </a:schemeClr>
                </a:solidFill>
              </a:rPr>
              <a:t>Query </a:t>
            </a:r>
            <a:r>
              <a:rPr lang="en-US" sz="2400" dirty="0" smtClean="0">
                <a:solidFill>
                  <a:schemeClr val="bg1">
                    <a:lumMod val="50000"/>
                  </a:schemeClr>
                </a:solidFill>
              </a:rPr>
              <a:t>Optimization</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Transaction </a:t>
            </a:r>
            <a:r>
              <a:rPr lang="en-US" sz="2400" dirty="0" smtClean="0">
                <a:solidFill>
                  <a:schemeClr val="bg1">
                    <a:lumMod val="50000"/>
                  </a:schemeClr>
                </a:solidFill>
              </a:rPr>
              <a:t>concepts</a:t>
            </a:r>
            <a:endParaRPr lang="en-US" sz="2400" dirty="0">
              <a:solidFill>
                <a:schemeClr val="bg1">
                  <a:lumMod val="50000"/>
                </a:schemeClr>
              </a:solidFill>
            </a:endParaRPr>
          </a:p>
          <a:p>
            <a:pPr marL="742950" lvl="1" indent="-285750">
              <a:buFont typeface="Arial" panose="020B0604020202020204" pitchFamily="34" charset="0"/>
              <a:buChar char="•"/>
            </a:pPr>
            <a:r>
              <a:rPr lang="en-US" sz="2400" dirty="0">
                <a:solidFill>
                  <a:schemeClr val="bg1">
                    <a:lumMod val="50000"/>
                  </a:schemeClr>
                </a:solidFill>
              </a:rPr>
              <a:t>ACID properties of transaction</a:t>
            </a:r>
          </a:p>
          <a:p>
            <a:pPr marL="742950" lvl="1" indent="-285750">
              <a:buFont typeface="Arial" panose="020B0604020202020204" pitchFamily="34" charset="0"/>
              <a:buChar char="•"/>
            </a:pPr>
            <a:r>
              <a:rPr lang="en-US" sz="2400" dirty="0">
                <a:solidFill>
                  <a:schemeClr val="bg1">
                    <a:lumMod val="50000"/>
                  </a:schemeClr>
                </a:solidFill>
              </a:rPr>
              <a:t>Transaction State Diagram \ State Transition Diagram</a:t>
            </a:r>
          </a:p>
          <a:p>
            <a:pPr marL="742950" lvl="1" indent="-285750">
              <a:buFont typeface="Arial" panose="020B0604020202020204" pitchFamily="34" charset="0"/>
              <a:buChar char="•"/>
            </a:pPr>
            <a:r>
              <a:rPr lang="en-US" sz="2400" dirty="0">
                <a:solidFill>
                  <a:schemeClr val="bg1">
                    <a:lumMod val="50000"/>
                  </a:schemeClr>
                </a:solidFill>
              </a:rPr>
              <a:t>Schedule</a:t>
            </a:r>
          </a:p>
          <a:p>
            <a:pPr marL="742950" lvl="1" indent="-285750">
              <a:buFont typeface="Arial" panose="020B0604020202020204" pitchFamily="34" charset="0"/>
              <a:buChar char="•"/>
            </a:pPr>
            <a:r>
              <a:rPr lang="en-US" sz="2400" dirty="0">
                <a:solidFill>
                  <a:schemeClr val="bg1">
                    <a:lumMod val="50000"/>
                  </a:schemeClr>
                </a:solidFill>
              </a:rPr>
              <a:t>Serializability</a:t>
            </a:r>
          </a:p>
          <a:p>
            <a:pPr marL="742950" lvl="1" indent="-285750">
              <a:buFont typeface="Arial" panose="020B0604020202020204" pitchFamily="34" charset="0"/>
              <a:buChar char="•"/>
            </a:pPr>
            <a:r>
              <a:rPr lang="en-US" sz="2400" dirty="0">
                <a:solidFill>
                  <a:schemeClr val="bg1">
                    <a:lumMod val="50000"/>
                  </a:schemeClr>
                </a:solidFill>
              </a:rPr>
              <a:t>Concurrency</a:t>
            </a:r>
          </a:p>
          <a:p>
            <a:pPr marL="742950" lvl="1" indent="-285750">
              <a:buFont typeface="Arial" panose="020B0604020202020204" pitchFamily="34" charset="0"/>
              <a:buChar char="•"/>
            </a:pPr>
            <a:r>
              <a:rPr lang="en-US" sz="2400" dirty="0">
                <a:solidFill>
                  <a:schemeClr val="bg1">
                    <a:lumMod val="50000"/>
                  </a:schemeClr>
                </a:solidFill>
              </a:rPr>
              <a:t>Two phase Commit Protocol</a:t>
            </a:r>
          </a:p>
          <a:p>
            <a:pPr marL="742950" lvl="1" indent="-285750">
              <a:buFont typeface="Arial" panose="020B0604020202020204" pitchFamily="34" charset="0"/>
              <a:buChar char="•"/>
            </a:pPr>
            <a:r>
              <a:rPr lang="en-US" sz="2400" dirty="0">
                <a:solidFill>
                  <a:schemeClr val="bg1">
                    <a:lumMod val="50000"/>
                  </a:schemeClr>
                </a:solidFill>
              </a:rPr>
              <a:t>Database recovery</a:t>
            </a:r>
          </a:p>
          <a:p>
            <a:pPr marL="742950" lvl="1" indent="-285750">
              <a:buFont typeface="Arial" panose="020B0604020202020204" pitchFamily="34" charset="0"/>
              <a:buChar char="•"/>
            </a:pPr>
            <a:r>
              <a:rPr lang="en-US" sz="2400" dirty="0">
                <a:solidFill>
                  <a:schemeClr val="bg1">
                    <a:lumMod val="50000"/>
                  </a:schemeClr>
                </a:solidFill>
              </a:rPr>
              <a:t>Two phase Locking Protocol</a:t>
            </a:r>
          </a:p>
          <a:p>
            <a:pPr marL="742950" lvl="1" indent="-285750">
              <a:buFont typeface="Arial" panose="020B0604020202020204" pitchFamily="34" charset="0"/>
              <a:buChar char="•"/>
            </a:pPr>
            <a:r>
              <a:rPr lang="en-US" sz="2400" dirty="0">
                <a:solidFill>
                  <a:schemeClr val="bg1">
                    <a:lumMod val="50000"/>
                  </a:schemeClr>
                </a:solidFill>
              </a:rPr>
              <a:t>Deadlock</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1" end="1"/>
                                            </p:txEl>
                                          </p:spTgt>
                                        </p:tgtEl>
                                        <p:attrNameLst>
                                          <p:attrName>style.visibility</p:attrName>
                                        </p:attrNameLst>
                                      </p:cBhvr>
                                      <p:to>
                                        <p:strVal val="visible"/>
                                      </p:to>
                                    </p:set>
                                    <p:animEffect transition="in" filter="fade">
                                      <p:cBhvr>
                                        <p:cTn id="13" dur="500"/>
                                        <p:tgtEl>
                                          <p:spTgt spid="9">
                                            <p:txEl>
                                              <p:pRg st="1" end="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2" end="2"/>
                                            </p:txEl>
                                          </p:spTgt>
                                        </p:tgtEl>
                                        <p:attrNameLst>
                                          <p:attrName>style.visibility</p:attrName>
                                        </p:attrNameLst>
                                      </p:cBhvr>
                                      <p:to>
                                        <p:strVal val="visible"/>
                                      </p:to>
                                    </p:set>
                                    <p:animEffect transition="in" filter="fade">
                                      <p:cBhvr>
                                        <p:cTn id="16" dur="500"/>
                                        <p:tgtEl>
                                          <p:spTgt spid="9">
                                            <p:txEl>
                                              <p:pRg st="2" end="2"/>
                                            </p:txEl>
                                          </p:spTgt>
                                        </p:tgtEl>
                                      </p:cBhvr>
                                    </p:animEffec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1000"/>
                            </p:stCondLst>
                            <p:childTnLst>
                              <p:par>
                                <p:cTn id="27" presetID="1"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par>
                          <p:cTn id="29" fill="hold">
                            <p:stCondLst>
                              <p:cond delay="1000"/>
                            </p:stCondLst>
                            <p:childTnLst>
                              <p:par>
                                <p:cTn id="30" presetID="22" presetClass="entr" presetSubtype="1" fill="hold" nodeType="after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childTnLst>
                          </p:cTn>
                        </p:par>
                        <p:par>
                          <p:cTn id="33" fill="hold">
                            <p:stCondLst>
                              <p:cond delay="1500"/>
                            </p:stCondLst>
                            <p:childTnLst>
                              <p:par>
                                <p:cTn id="34" presetID="22" presetClass="entr" presetSubtype="1" fill="hold" nodeType="after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up)">
                                      <p:cBhvr>
                                        <p:cTn id="36" dur="500"/>
                                        <p:tgtEl>
                                          <p:spTgt spid="5"/>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Effect transition="in" filter="fade">
                                      <p:cBhvr>
                                        <p:cTn id="41" dur="500"/>
                                        <p:tgtEl>
                                          <p:spTgt spid="9">
                                            <p:txEl>
                                              <p:pRg st="3" end="3"/>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9">
                                            <p:txEl>
                                              <p:pRg st="4" end="4"/>
                                            </p:txEl>
                                          </p:spTgt>
                                        </p:tgtEl>
                                        <p:attrNameLst>
                                          <p:attrName>style.visibility</p:attrName>
                                        </p:attrNameLst>
                                      </p:cBhvr>
                                      <p:to>
                                        <p:strVal val="visible"/>
                                      </p:to>
                                    </p:set>
                                    <p:animEffect transition="in" filter="fade">
                                      <p:cBhvr>
                                        <p:cTn id="44" dur="500"/>
                                        <p:tgtEl>
                                          <p:spTgt spid="9">
                                            <p:txEl>
                                              <p:pRg st="4" end="4"/>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9">
                                            <p:txEl>
                                              <p:pRg st="5" end="5"/>
                                            </p:txEl>
                                          </p:spTgt>
                                        </p:tgtEl>
                                        <p:attrNameLst>
                                          <p:attrName>style.visibility</p:attrName>
                                        </p:attrNameLst>
                                      </p:cBhvr>
                                      <p:to>
                                        <p:strVal val="visible"/>
                                      </p:to>
                                    </p:set>
                                    <p:animEffect transition="in" filter="fade">
                                      <p:cBhvr>
                                        <p:cTn id="47" dur="500"/>
                                        <p:tgtEl>
                                          <p:spTgt spid="9">
                                            <p:txEl>
                                              <p:pRg st="5" end="5"/>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9">
                                            <p:txEl>
                                              <p:pRg st="6" end="6"/>
                                            </p:txEl>
                                          </p:spTgt>
                                        </p:tgtEl>
                                        <p:attrNameLst>
                                          <p:attrName>style.visibility</p:attrName>
                                        </p:attrNameLst>
                                      </p:cBhvr>
                                      <p:to>
                                        <p:strVal val="visible"/>
                                      </p:to>
                                    </p:set>
                                    <p:animEffect transition="in" filter="fade">
                                      <p:cBhvr>
                                        <p:cTn id="50" dur="500"/>
                                        <p:tgtEl>
                                          <p:spTgt spid="9">
                                            <p:txEl>
                                              <p:pRg st="6" end="6"/>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9">
                                            <p:txEl>
                                              <p:pRg st="7" end="7"/>
                                            </p:txEl>
                                          </p:spTgt>
                                        </p:tgtEl>
                                        <p:attrNameLst>
                                          <p:attrName>style.visibility</p:attrName>
                                        </p:attrNameLst>
                                      </p:cBhvr>
                                      <p:to>
                                        <p:strVal val="visible"/>
                                      </p:to>
                                    </p:set>
                                    <p:animEffect transition="in" filter="fade">
                                      <p:cBhvr>
                                        <p:cTn id="53" dur="500"/>
                                        <p:tgtEl>
                                          <p:spTgt spid="9">
                                            <p:txEl>
                                              <p:pRg st="7" end="7"/>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9">
                                            <p:txEl>
                                              <p:pRg st="8" end="8"/>
                                            </p:txEl>
                                          </p:spTgt>
                                        </p:tgtEl>
                                        <p:attrNameLst>
                                          <p:attrName>style.visibility</p:attrName>
                                        </p:attrNameLst>
                                      </p:cBhvr>
                                      <p:to>
                                        <p:strVal val="visible"/>
                                      </p:to>
                                    </p:set>
                                    <p:animEffect transition="in" filter="fade">
                                      <p:cBhvr>
                                        <p:cTn id="56" dur="500"/>
                                        <p:tgtEl>
                                          <p:spTgt spid="9">
                                            <p:txEl>
                                              <p:pRg st="8" end="8"/>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9">
                                            <p:txEl>
                                              <p:pRg st="9" end="9"/>
                                            </p:txEl>
                                          </p:spTgt>
                                        </p:tgtEl>
                                        <p:attrNameLst>
                                          <p:attrName>style.visibility</p:attrName>
                                        </p:attrNameLst>
                                      </p:cBhvr>
                                      <p:to>
                                        <p:strVal val="visible"/>
                                      </p:to>
                                    </p:set>
                                    <p:animEffect transition="in" filter="fade">
                                      <p:cBhvr>
                                        <p:cTn id="59" dur="500"/>
                                        <p:tgtEl>
                                          <p:spTgt spid="9">
                                            <p:txEl>
                                              <p:pRg st="9" end="9"/>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9">
                                            <p:txEl>
                                              <p:pRg st="10" end="10"/>
                                            </p:txEl>
                                          </p:spTgt>
                                        </p:tgtEl>
                                        <p:attrNameLst>
                                          <p:attrName>style.visibility</p:attrName>
                                        </p:attrNameLst>
                                      </p:cBhvr>
                                      <p:to>
                                        <p:strVal val="visible"/>
                                      </p:to>
                                    </p:set>
                                    <p:animEffect transition="in" filter="fade">
                                      <p:cBhvr>
                                        <p:cTn id="62" dur="500"/>
                                        <p:tgtEl>
                                          <p:spTgt spid="9">
                                            <p:txEl>
                                              <p:pRg st="10" end="10"/>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9">
                                            <p:txEl>
                                              <p:pRg st="11" end="11"/>
                                            </p:txEl>
                                          </p:spTgt>
                                        </p:tgtEl>
                                        <p:attrNameLst>
                                          <p:attrName>style.visibility</p:attrName>
                                        </p:attrNameLst>
                                      </p:cBhvr>
                                      <p:to>
                                        <p:strVal val="visible"/>
                                      </p:to>
                                    </p:set>
                                    <p:animEffect transition="in" filter="fade">
                                      <p:cBhvr>
                                        <p:cTn id="65" dur="500"/>
                                        <p:tgtEl>
                                          <p:spTgt spid="9">
                                            <p:txEl>
                                              <p:pRg st="11" end="11"/>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9">
                                            <p:txEl>
                                              <p:pRg st="12" end="12"/>
                                            </p:txEl>
                                          </p:spTgt>
                                        </p:tgtEl>
                                        <p:attrNameLst>
                                          <p:attrName>style.visibility</p:attrName>
                                        </p:attrNameLst>
                                      </p:cBhvr>
                                      <p:to>
                                        <p:strVal val="visible"/>
                                      </p:to>
                                    </p:set>
                                    <p:animEffect transition="in" filter="fade">
                                      <p:cBhvr>
                                        <p:cTn id="68" dur="500"/>
                                        <p:tgtEl>
                                          <p:spTgt spid="9">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Schedule</a:t>
            </a:r>
          </a:p>
        </p:txBody>
      </p:sp>
      <p:sp>
        <p:nvSpPr>
          <p:cNvPr id="5" name="Text Placeholder 4"/>
          <p:cNvSpPr>
            <a:spLocks noGrp="1"/>
          </p:cNvSpPr>
          <p:nvPr>
            <p:ph type="body" idx="1"/>
          </p:nvPr>
        </p:nvSpPr>
        <p:spPr/>
        <p:txBody>
          <a:bodyPr/>
          <a:lstStyle/>
          <a:p>
            <a:r>
              <a:rPr lang="en-US" dirty="0"/>
              <a:t>Section – 6</a:t>
            </a:r>
          </a:p>
          <a:p>
            <a:endParaRPr lang="en-US" dirty="0"/>
          </a:p>
        </p:txBody>
      </p:sp>
    </p:spTree>
    <p:extLst>
      <p:ext uri="{BB962C8B-B14F-4D97-AF65-F5344CB8AC3E}">
        <p14:creationId xmlns:p14="http://schemas.microsoft.com/office/powerpoint/2010/main" val="2765639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schedule?</a:t>
            </a:r>
          </a:p>
        </p:txBody>
      </p:sp>
      <p:sp>
        <p:nvSpPr>
          <p:cNvPr id="3" name="Content Placeholder 2"/>
          <p:cNvSpPr>
            <a:spLocks noGrp="1"/>
          </p:cNvSpPr>
          <p:nvPr>
            <p:ph idx="1"/>
          </p:nvPr>
        </p:nvSpPr>
        <p:spPr/>
        <p:txBody>
          <a:bodyPr/>
          <a:lstStyle/>
          <a:p>
            <a:r>
              <a:rPr lang="en-US" dirty="0"/>
              <a:t>A schedule is a </a:t>
            </a:r>
            <a:r>
              <a:rPr lang="en-US" b="1" dirty="0">
                <a:solidFill>
                  <a:schemeClr val="accent6"/>
                </a:solidFill>
              </a:rPr>
              <a:t>process of grouping the transactions</a:t>
            </a:r>
            <a:r>
              <a:rPr lang="en-US" dirty="0"/>
              <a:t> into one and </a:t>
            </a:r>
            <a:r>
              <a:rPr lang="en-US" b="1" dirty="0">
                <a:solidFill>
                  <a:schemeClr val="accent6"/>
                </a:solidFill>
              </a:rPr>
              <a:t>executing them in a predefined order</a:t>
            </a:r>
            <a:r>
              <a:rPr lang="en-US" dirty="0"/>
              <a:t>. </a:t>
            </a:r>
          </a:p>
          <a:p>
            <a:r>
              <a:rPr lang="en-US" dirty="0"/>
              <a:t>A schedule is the </a:t>
            </a:r>
            <a:r>
              <a:rPr lang="en-US" b="1" dirty="0">
                <a:solidFill>
                  <a:schemeClr val="accent6"/>
                </a:solidFill>
              </a:rPr>
              <a:t>chronological (sequential) order in which instructions are executed </a:t>
            </a:r>
            <a:r>
              <a:rPr lang="en-US" dirty="0"/>
              <a:t>in a system.</a:t>
            </a:r>
          </a:p>
          <a:p>
            <a:r>
              <a:rPr lang="en-US" dirty="0"/>
              <a:t>A schedule is required in a database because when some transactions execute in parallel, they may affect the result of the transaction.</a:t>
            </a:r>
          </a:p>
          <a:p>
            <a:r>
              <a:rPr lang="en-US" dirty="0"/>
              <a:t>Means if one transaction is updating the values which the other transaction is accessing, then the order of these two transactions will change the result of another transaction. </a:t>
            </a:r>
          </a:p>
          <a:p>
            <a:r>
              <a:rPr lang="en-US" dirty="0"/>
              <a:t>Hence a schedule is created to execute the transactions.</a:t>
            </a:r>
          </a:p>
        </p:txBody>
      </p:sp>
    </p:spTree>
    <p:extLst>
      <p:ext uri="{BB962C8B-B14F-4D97-AF65-F5344CB8AC3E}">
        <p14:creationId xmlns:p14="http://schemas.microsoft.com/office/powerpoint/2010/main" val="66673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schedule</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1777274416"/>
              </p:ext>
            </p:extLst>
          </p:nvPr>
        </p:nvGraphicFramePr>
        <p:xfrm>
          <a:off x="381000" y="866150"/>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accent6"/>
                          </a:solidFill>
                          <a:effectLst/>
                          <a:latin typeface="+mn-lt"/>
                          <a:ea typeface="+mn-ea"/>
                          <a:cs typeface="+mn-cs"/>
                        </a:rPr>
                        <a:t>Read (A)</a:t>
                      </a:r>
                      <a:endParaRPr lang="en-IN" sz="1800" kern="1200" dirty="0">
                        <a:solidFill>
                          <a:schemeClr val="accent6"/>
                        </a:solidFill>
                        <a:effectLst/>
                        <a:latin typeface="+mn-lt"/>
                        <a:ea typeface="+mn-ea"/>
                        <a:cs typeface="+mn-cs"/>
                      </a:endParaRPr>
                    </a:p>
                    <a:p>
                      <a:pPr marL="457200" indent="-457200" algn="ctr">
                        <a:lnSpc>
                          <a:spcPct val="115000"/>
                        </a:lnSpc>
                        <a:spcAft>
                          <a:spcPts val="0"/>
                        </a:spcAft>
                      </a:pPr>
                      <a:r>
                        <a:rPr lang="en-US" sz="1800" dirty="0">
                          <a:solidFill>
                            <a:schemeClr val="accent6"/>
                          </a:solidFill>
                          <a:effectLst/>
                        </a:rPr>
                        <a:t>A = A - 50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Write (A)</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Read (B)</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B</a:t>
                      </a:r>
                      <a:r>
                        <a:rPr lang="en-US" sz="1800" baseline="0" dirty="0">
                          <a:solidFill>
                            <a:schemeClr val="accent6"/>
                          </a:solidFill>
                          <a:effectLst/>
                        </a:rPr>
                        <a:t> </a:t>
                      </a:r>
                      <a:r>
                        <a:rPr lang="en-US" sz="1800" dirty="0">
                          <a:solidFill>
                            <a:schemeClr val="accent6"/>
                          </a:solidFill>
                          <a:effectLst/>
                        </a:rPr>
                        <a:t>= B + 50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Write (B)</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solidFill>
                            <a:schemeClr val="tx2"/>
                          </a:solidFill>
                          <a:effectLst/>
                        </a:rPr>
                        <a:t>          Read (A)</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temp = A * 0.1</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A</a:t>
                      </a:r>
                      <a:r>
                        <a:rPr lang="en-US" sz="1800" baseline="0" dirty="0">
                          <a:solidFill>
                            <a:schemeClr val="tx2"/>
                          </a:solidFill>
                          <a:effectLst/>
                        </a:rPr>
                        <a:t> =</a:t>
                      </a:r>
                      <a:r>
                        <a:rPr lang="en-US" sz="1800" dirty="0">
                          <a:solidFill>
                            <a:schemeClr val="tx2"/>
                          </a:solidFill>
                          <a:effectLst/>
                        </a:rPr>
                        <a:t> A - temp</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Write (A)</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Read (B)</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B</a:t>
                      </a:r>
                      <a:r>
                        <a:rPr lang="en-US" sz="1800" baseline="0" dirty="0">
                          <a:solidFill>
                            <a:schemeClr val="tx2"/>
                          </a:solidFill>
                          <a:effectLst/>
                        </a:rPr>
                        <a:t> </a:t>
                      </a:r>
                      <a:r>
                        <a:rPr lang="en-US" sz="1800" dirty="0">
                          <a:solidFill>
                            <a:schemeClr val="tx2"/>
                          </a:solidFill>
                          <a:effectLst/>
                        </a:rPr>
                        <a:t>= B + temp</a:t>
                      </a:r>
                      <a:endParaRPr lang="en-IN" sz="1800" dirty="0">
                        <a:solidFill>
                          <a:schemeClr val="tx2"/>
                        </a:solidFill>
                        <a:effectLst/>
                      </a:endParaRPr>
                    </a:p>
                    <a:p>
                      <a:pPr marL="457200" indent="-457200" algn="ctr">
                        <a:lnSpc>
                          <a:spcPct val="115000"/>
                        </a:lnSpc>
                        <a:spcAft>
                          <a:spcPts val="0"/>
                        </a:spcAft>
                      </a:pPr>
                      <a:r>
                        <a:rPr lang="en-US" sz="1800" dirty="0">
                          <a:solidFill>
                            <a:schemeClr val="tx2"/>
                          </a:solidFill>
                          <a:effectLst/>
                        </a:rPr>
                        <a:t>Write (B)</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2714239191"/>
              </p:ext>
            </p:extLst>
          </p:nvPr>
        </p:nvGraphicFramePr>
        <p:xfrm>
          <a:off x="6162303" y="866152"/>
          <a:ext cx="2791197" cy="5639391"/>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209800">
                <a:tc>
                  <a:txBody>
                    <a:bodyPr/>
                    <a:lstStyle/>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endParaRPr lang="en-IN" sz="1800" kern="1200" dirty="0">
                        <a:solidFill>
                          <a:schemeClr val="accent6"/>
                        </a:solidFill>
                        <a:effectLst/>
                        <a:latin typeface="+mn-lt"/>
                        <a:ea typeface="+mn-ea"/>
                        <a:cs typeface="+mn-cs"/>
                      </a:endParaRPr>
                    </a:p>
                    <a:p>
                      <a:pPr marL="457200" indent="-457200" algn="ctr">
                        <a:lnSpc>
                          <a:spcPct val="115000"/>
                        </a:lnSpc>
                        <a:spcAft>
                          <a:spcPts val="0"/>
                        </a:spcAft>
                      </a:pPr>
                      <a:r>
                        <a:rPr lang="en-US" sz="1800" dirty="0">
                          <a:solidFill>
                            <a:schemeClr val="accent6"/>
                          </a:solidFill>
                          <a:effectLst/>
                        </a:rPr>
                        <a:t>A = 1000 - 50</a:t>
                      </a:r>
                      <a:endParaRPr lang="en-IN" sz="1800" dirty="0">
                        <a:solidFill>
                          <a:schemeClr val="accent6"/>
                        </a:solidFill>
                        <a:effectLst/>
                      </a:endParaRPr>
                    </a:p>
                    <a:p>
                      <a:pPr marL="457200" indent="-457200" algn="ctr">
                        <a:lnSpc>
                          <a:spcPct val="115000"/>
                        </a:lnSpc>
                        <a:spcAft>
                          <a:spcPts val="0"/>
                        </a:spcAft>
                      </a:pPr>
                      <a:r>
                        <a:rPr lang="en-US" sz="1800" b="1" dirty="0">
                          <a:solidFill>
                            <a:schemeClr val="accent6"/>
                          </a:solidFill>
                          <a:effectLst/>
                        </a:rPr>
                        <a:t>Write (950)</a:t>
                      </a:r>
                      <a:endParaRPr lang="en-IN" sz="1800" b="1" dirty="0">
                        <a:solidFill>
                          <a:schemeClr val="accent6"/>
                        </a:solidFill>
                        <a:effectLst/>
                      </a:endParaRPr>
                    </a:p>
                    <a:p>
                      <a:pPr marL="457200" indent="-457200" algn="ctr">
                        <a:lnSpc>
                          <a:spcPct val="115000"/>
                        </a:lnSpc>
                        <a:spcAft>
                          <a:spcPts val="0"/>
                        </a:spcAft>
                      </a:pPr>
                      <a:r>
                        <a:rPr lang="en-US" sz="1800" dirty="0">
                          <a:solidFill>
                            <a:schemeClr val="accent6"/>
                          </a:solidFill>
                          <a:effectLst/>
                        </a:rPr>
                        <a:t>Read (1000)</a:t>
                      </a:r>
                      <a:endParaRPr lang="en-IN" sz="1800" dirty="0">
                        <a:solidFill>
                          <a:schemeClr val="accent6"/>
                        </a:solidFill>
                        <a:effectLst/>
                      </a:endParaRPr>
                    </a:p>
                    <a:p>
                      <a:pPr marL="457200" indent="-457200" algn="ctr">
                        <a:lnSpc>
                          <a:spcPct val="115000"/>
                        </a:lnSpc>
                        <a:spcAft>
                          <a:spcPts val="0"/>
                        </a:spcAft>
                      </a:pPr>
                      <a:r>
                        <a:rPr lang="en-US" sz="1800" dirty="0">
                          <a:solidFill>
                            <a:schemeClr val="accent6"/>
                          </a:solidFill>
                          <a:effectLst/>
                        </a:rPr>
                        <a:t>B</a:t>
                      </a:r>
                      <a:r>
                        <a:rPr lang="en-US" sz="1800" baseline="0" dirty="0">
                          <a:solidFill>
                            <a:schemeClr val="accent6"/>
                          </a:solidFill>
                          <a:effectLst/>
                        </a:rPr>
                        <a:t> </a:t>
                      </a:r>
                      <a:r>
                        <a:rPr lang="en-US" sz="1800" dirty="0">
                          <a:solidFill>
                            <a:schemeClr val="accent6"/>
                          </a:solidFill>
                          <a:effectLst/>
                        </a:rPr>
                        <a:t>= 1000 + 50</a:t>
                      </a:r>
                      <a:endParaRPr lang="en-IN" sz="1800" dirty="0">
                        <a:solidFill>
                          <a:schemeClr val="accent6"/>
                        </a:solidFill>
                        <a:effectLst/>
                      </a:endParaRPr>
                    </a:p>
                    <a:p>
                      <a:pPr marL="457200" indent="-457200" algn="ctr">
                        <a:lnSpc>
                          <a:spcPct val="115000"/>
                        </a:lnSpc>
                        <a:spcAft>
                          <a:spcPts val="0"/>
                        </a:spcAft>
                      </a:pPr>
                      <a:r>
                        <a:rPr lang="en-US" sz="1800" b="1" dirty="0">
                          <a:solidFill>
                            <a:schemeClr val="accent6"/>
                          </a:solidFill>
                          <a:effectLst/>
                        </a:rPr>
                        <a:t>Write (1050)</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588343">
                <a:tc>
                  <a:txBody>
                    <a:bodyPr/>
                    <a:lstStyle/>
                    <a:p>
                      <a:pPr marL="457200" indent="-457200" algn="ctr">
                        <a:lnSpc>
                          <a:spcPct val="115000"/>
                        </a:lnSpc>
                        <a:spcAft>
                          <a:spcPts val="0"/>
                        </a:spcAft>
                      </a:pPr>
                      <a:r>
                        <a:rPr lang="en-US" sz="1800" b="1" kern="1200" dirty="0">
                          <a:solidFill>
                            <a:schemeClr val="tx2"/>
                          </a:solidFill>
                          <a:effectLst/>
                          <a:latin typeface="+mn-lt"/>
                          <a:ea typeface="+mn-ea"/>
                          <a:cs typeface="+mn-cs"/>
                        </a:rPr>
                        <a:t>Read (950)</a:t>
                      </a:r>
                      <a:endParaRPr lang="en-IN" sz="1800" b="1"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temp = 950 * 0.1</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A = 950 - 95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Write (855)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b="1" kern="1200" dirty="0">
                          <a:solidFill>
                            <a:schemeClr val="tx2"/>
                          </a:solidFill>
                          <a:effectLst/>
                          <a:latin typeface="+mn-lt"/>
                          <a:ea typeface="+mn-ea"/>
                          <a:cs typeface="+mn-cs"/>
                        </a:rPr>
                        <a:t>Read (1050)</a:t>
                      </a:r>
                      <a:endParaRPr lang="en-IN" sz="1800" b="1"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B = 1050 + 95</a:t>
                      </a:r>
                      <a:endParaRPr lang="en-IN" sz="1800" kern="1200" dirty="0">
                        <a:solidFill>
                          <a:schemeClr val="tx2"/>
                        </a:solidFill>
                        <a:effectLst/>
                        <a:latin typeface="+mn-lt"/>
                        <a:ea typeface="+mn-ea"/>
                        <a:cs typeface="+mn-cs"/>
                      </a:endParaRPr>
                    </a:p>
                    <a:p>
                      <a:pPr marL="457200" indent="-457200" algn="ctr">
                        <a:lnSpc>
                          <a:spcPct val="115000"/>
                        </a:lnSpc>
                        <a:spcAft>
                          <a:spcPts val="0"/>
                        </a:spcAft>
                      </a:pPr>
                      <a:r>
                        <a:rPr lang="en-US" sz="1800" kern="1200" dirty="0">
                          <a:solidFill>
                            <a:schemeClr val="tx2"/>
                          </a:solidFill>
                          <a:effectLst/>
                          <a:latin typeface="+mn-lt"/>
                          <a:ea typeface="+mn-ea"/>
                          <a:cs typeface="+mn-cs"/>
                        </a:rPr>
                        <a:t>Write (1145)</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6613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schedule [Swapping of T1 &amp; T2]</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256494617"/>
              </p:ext>
            </p:extLst>
          </p:nvPr>
        </p:nvGraphicFramePr>
        <p:xfrm>
          <a:off x="381000" y="866151"/>
          <a:ext cx="5562600" cy="5629553"/>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0903">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090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435527">
                <a:tc>
                  <a:txBody>
                    <a:bodyPr/>
                    <a:lstStyle/>
                    <a:p>
                      <a:pPr marL="457200" indent="-457200" algn="ctr">
                        <a:lnSpc>
                          <a:spcPct val="115000"/>
                        </a:lnSpc>
                        <a:spcAft>
                          <a:spcPts val="0"/>
                        </a:spcAft>
                      </a:pPr>
                      <a:r>
                        <a:rPr lang="en-US" sz="1800" kern="1200" dirty="0">
                          <a:solidFill>
                            <a:schemeClr val="accent6"/>
                          </a:solidFill>
                          <a:effectLst/>
                          <a:latin typeface="+mn-lt"/>
                          <a:ea typeface="+mn-ea"/>
                          <a:cs typeface="+mn-cs"/>
                        </a:rPr>
                        <a:t>Read (A)</a:t>
                      </a:r>
                    </a:p>
                    <a:p>
                      <a:pPr marL="457200" indent="-457200" algn="ctr">
                        <a:lnSpc>
                          <a:spcPct val="115000"/>
                        </a:lnSpc>
                        <a:spcAft>
                          <a:spcPts val="0"/>
                        </a:spcAft>
                      </a:pPr>
                      <a:r>
                        <a:rPr lang="en-US" sz="1800" kern="1200" dirty="0">
                          <a:solidFill>
                            <a:schemeClr val="accent6"/>
                          </a:solidFill>
                          <a:effectLst/>
                          <a:latin typeface="+mn-lt"/>
                          <a:ea typeface="+mn-ea"/>
                          <a:cs typeface="+mn-cs"/>
                        </a:rPr>
                        <a:t>Temp = A * 0.1</a:t>
                      </a:r>
                    </a:p>
                    <a:p>
                      <a:pPr marL="457200" indent="-457200" algn="ctr">
                        <a:lnSpc>
                          <a:spcPct val="115000"/>
                        </a:lnSpc>
                        <a:spcAft>
                          <a:spcPts val="0"/>
                        </a:spcAft>
                      </a:pPr>
                      <a:r>
                        <a:rPr lang="en-US" sz="1800" kern="1200" dirty="0">
                          <a:solidFill>
                            <a:schemeClr val="accent6"/>
                          </a:solidFill>
                          <a:effectLst/>
                          <a:latin typeface="+mn-lt"/>
                          <a:ea typeface="+mn-ea"/>
                          <a:cs typeface="+mn-cs"/>
                        </a:rPr>
                        <a:t>A = A - temp</a:t>
                      </a:r>
                    </a:p>
                    <a:p>
                      <a:pPr marL="457200" indent="-457200" algn="ctr">
                        <a:lnSpc>
                          <a:spcPct val="115000"/>
                        </a:lnSpc>
                        <a:spcAft>
                          <a:spcPts val="0"/>
                        </a:spcAft>
                      </a:pPr>
                      <a:r>
                        <a:rPr lang="en-US" sz="1800" kern="1200" dirty="0">
                          <a:solidFill>
                            <a:schemeClr val="accent6"/>
                          </a:solidFill>
                          <a:effectLst/>
                          <a:latin typeface="+mn-lt"/>
                          <a:ea typeface="+mn-ea"/>
                          <a:cs typeface="+mn-cs"/>
                        </a:rPr>
                        <a:t>Write (A)</a:t>
                      </a:r>
                    </a:p>
                    <a:p>
                      <a:pPr marL="457200" indent="-457200" algn="ctr">
                        <a:lnSpc>
                          <a:spcPct val="115000"/>
                        </a:lnSpc>
                        <a:spcAft>
                          <a:spcPts val="0"/>
                        </a:spcAft>
                      </a:pPr>
                      <a:r>
                        <a:rPr lang="en-US" sz="1800" kern="1200" dirty="0">
                          <a:solidFill>
                            <a:schemeClr val="accent6"/>
                          </a:solidFill>
                          <a:effectLst/>
                          <a:latin typeface="+mn-lt"/>
                          <a:ea typeface="+mn-ea"/>
                          <a:cs typeface="+mn-cs"/>
                        </a:rPr>
                        <a:t>Read (B)</a:t>
                      </a:r>
                    </a:p>
                    <a:p>
                      <a:pPr marL="457200" indent="-457200" algn="ctr">
                        <a:lnSpc>
                          <a:spcPct val="115000"/>
                        </a:lnSpc>
                        <a:spcAft>
                          <a:spcPts val="0"/>
                        </a:spcAft>
                      </a:pPr>
                      <a:r>
                        <a:rPr lang="en-US" sz="1800" kern="1200" dirty="0">
                          <a:solidFill>
                            <a:schemeClr val="accent6"/>
                          </a:solidFill>
                          <a:effectLst/>
                          <a:latin typeface="+mn-lt"/>
                          <a:ea typeface="+mn-ea"/>
                          <a:cs typeface="+mn-cs"/>
                        </a:rPr>
                        <a:t>B = B + temp</a:t>
                      </a:r>
                    </a:p>
                    <a:p>
                      <a:pPr marL="457200" indent="-457200" algn="ctr">
                        <a:lnSpc>
                          <a:spcPct val="115000"/>
                        </a:lnSpc>
                        <a:spcAft>
                          <a:spcPts val="0"/>
                        </a:spcAft>
                      </a:pPr>
                      <a:r>
                        <a:rPr lang="en-US" sz="1800" kern="1200" dirty="0">
                          <a:solidFill>
                            <a:schemeClr val="accent6"/>
                          </a:solidFill>
                          <a:effectLst/>
                          <a:latin typeface="+mn-lt"/>
                          <a:ea typeface="+mn-ea"/>
                          <a:cs typeface="+mn-cs"/>
                        </a:rPr>
                        <a:t>Write (B)</a:t>
                      </a:r>
                    </a:p>
                    <a:p>
                      <a:pPr marL="457200" indent="-457200" algn="ctr">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64561">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dirty="0">
                          <a:solidFill>
                            <a:schemeClr val="tx2"/>
                          </a:solidFill>
                          <a:effectLst/>
                        </a:rPr>
                        <a:t>Read (A)</a:t>
                      </a:r>
                    </a:p>
                    <a:p>
                      <a:pPr marL="457200" indent="-457200" algn="ctr">
                        <a:lnSpc>
                          <a:spcPct val="115000"/>
                        </a:lnSpc>
                        <a:spcAft>
                          <a:spcPts val="0"/>
                        </a:spcAft>
                      </a:pPr>
                      <a:r>
                        <a:rPr lang="en-US" sz="1800" dirty="0">
                          <a:solidFill>
                            <a:schemeClr val="tx2"/>
                          </a:solidFill>
                          <a:effectLst/>
                        </a:rPr>
                        <a:t>A = A - 50</a:t>
                      </a:r>
                    </a:p>
                    <a:p>
                      <a:pPr marL="457200" indent="-457200" algn="ctr">
                        <a:lnSpc>
                          <a:spcPct val="115000"/>
                        </a:lnSpc>
                        <a:spcAft>
                          <a:spcPts val="0"/>
                        </a:spcAft>
                      </a:pPr>
                      <a:r>
                        <a:rPr lang="en-US" sz="1800" dirty="0">
                          <a:solidFill>
                            <a:schemeClr val="tx2"/>
                          </a:solidFill>
                          <a:effectLst/>
                        </a:rPr>
                        <a:t>Write (A)</a:t>
                      </a:r>
                    </a:p>
                    <a:p>
                      <a:pPr marL="457200" indent="-457200" algn="ctr">
                        <a:lnSpc>
                          <a:spcPct val="115000"/>
                        </a:lnSpc>
                        <a:spcAft>
                          <a:spcPts val="0"/>
                        </a:spcAft>
                      </a:pPr>
                      <a:r>
                        <a:rPr lang="en-US" sz="1800" dirty="0">
                          <a:solidFill>
                            <a:schemeClr val="tx2"/>
                          </a:solidFill>
                          <a:effectLst/>
                        </a:rPr>
                        <a:t>Read (B)</a:t>
                      </a:r>
                    </a:p>
                    <a:p>
                      <a:pPr marL="457200" indent="-457200" algn="ctr">
                        <a:lnSpc>
                          <a:spcPct val="115000"/>
                        </a:lnSpc>
                        <a:spcAft>
                          <a:spcPts val="0"/>
                        </a:spcAft>
                      </a:pPr>
                      <a:r>
                        <a:rPr lang="en-US" sz="1800" dirty="0">
                          <a:solidFill>
                            <a:schemeClr val="tx2"/>
                          </a:solidFill>
                          <a:effectLst/>
                        </a:rPr>
                        <a:t>B = B + 50</a:t>
                      </a:r>
                    </a:p>
                    <a:p>
                      <a:pPr marL="457200" indent="-457200" algn="ctr">
                        <a:lnSpc>
                          <a:spcPct val="115000"/>
                        </a:lnSpc>
                        <a:spcAft>
                          <a:spcPts val="0"/>
                        </a:spcAft>
                      </a:pPr>
                      <a:r>
                        <a:rPr lang="en-US" sz="1800" dirty="0">
                          <a:solidFill>
                            <a:schemeClr val="tx2"/>
                          </a:solidFill>
                          <a:effectLst/>
                        </a:rPr>
                        <a:t>Write (B)</a:t>
                      </a:r>
                    </a:p>
                    <a:p>
                      <a:pPr marL="457200" indent="-457200" algn="ctr">
                        <a:lnSpc>
                          <a:spcPct val="115000"/>
                        </a:lnSpc>
                        <a:spcAft>
                          <a:spcPts val="0"/>
                        </a:spcAft>
                      </a:pPr>
                      <a:r>
                        <a:rPr lang="en-US" sz="1800" dirty="0">
                          <a:solidFill>
                            <a:schemeClr val="tx2"/>
                          </a:solidFill>
                          <a:effectLst/>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3713401633"/>
              </p:ext>
            </p:extLst>
          </p:nvPr>
        </p:nvGraphicFramePr>
        <p:xfrm>
          <a:off x="6162303" y="866152"/>
          <a:ext cx="2791197" cy="5656055"/>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tblGrid>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 Execution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3"/>
                  </a:ext>
                </a:extLst>
              </a:tr>
              <a:tr h="39403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A=B=1000</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0000"/>
                  </a:ext>
                </a:extLst>
              </a:tr>
              <a:tr h="2484238">
                <a:tc>
                  <a:txBody>
                    <a:bodyPr/>
                    <a:lstStyle/>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Temp = 1000 * 0.1</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A = 1000 - 100</a:t>
                      </a:r>
                    </a:p>
                    <a:p>
                      <a:pPr marL="457200" indent="-457200" algn="ctr" defTabSz="914400" rtl="0" eaLnBrk="1" latinLnBrk="0" hangingPunct="1">
                        <a:lnSpc>
                          <a:spcPct val="115000"/>
                        </a:lnSpc>
                        <a:spcAft>
                          <a:spcPts val="0"/>
                        </a:spcAft>
                      </a:pPr>
                      <a:r>
                        <a:rPr lang="en-US" sz="1800" b="1" kern="1200" dirty="0">
                          <a:solidFill>
                            <a:schemeClr val="accent6"/>
                          </a:solidFill>
                          <a:effectLst/>
                          <a:latin typeface="+mn-lt"/>
                          <a:ea typeface="+mn-ea"/>
                          <a:cs typeface="+mn-cs"/>
                        </a:rPr>
                        <a:t>Write (900)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Read (1000)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B = 1000 + 100</a:t>
                      </a:r>
                    </a:p>
                    <a:p>
                      <a:pPr marL="457200" indent="-457200" algn="ctr" defTabSz="914400" rtl="0" eaLnBrk="1" latinLnBrk="0" hangingPunct="1">
                        <a:lnSpc>
                          <a:spcPct val="115000"/>
                        </a:lnSpc>
                        <a:spcAft>
                          <a:spcPts val="0"/>
                        </a:spcAft>
                      </a:pPr>
                      <a:r>
                        <a:rPr lang="en-US" sz="1800" b="1" kern="1200" dirty="0">
                          <a:solidFill>
                            <a:schemeClr val="accent6"/>
                          </a:solidFill>
                          <a:effectLst/>
                          <a:latin typeface="+mn-lt"/>
                          <a:ea typeface="+mn-ea"/>
                          <a:cs typeface="+mn-cs"/>
                        </a:rPr>
                        <a:t>Write (1100)</a:t>
                      </a:r>
                    </a:p>
                    <a:p>
                      <a:pPr marL="457200" indent="-457200" algn="ctr" defTabSz="914400" rtl="0" eaLnBrk="1" latinLnBrk="0" hangingPunct="1">
                        <a:lnSpc>
                          <a:spcPct val="115000"/>
                        </a:lnSpc>
                        <a:spcAft>
                          <a:spcPts val="0"/>
                        </a:spcAft>
                      </a:pPr>
                      <a:r>
                        <a:rPr lang="en-US" sz="1800" kern="1200" dirty="0">
                          <a:solidFill>
                            <a:schemeClr val="accent6"/>
                          </a:solidFill>
                          <a:effectLst/>
                          <a:latin typeface="+mn-lt"/>
                          <a:ea typeface="+mn-ea"/>
                          <a:cs typeface="+mn-cs"/>
                        </a:rPr>
                        <a:t>Commit</a:t>
                      </a:r>
                      <a:endParaRPr lang="en-IN" sz="1800" kern="1200" dirty="0">
                        <a:solidFill>
                          <a:schemeClr val="accent6"/>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2291063">
                <a:tc>
                  <a:txBody>
                    <a:bodyPr/>
                    <a:lstStyle/>
                    <a:p>
                      <a:pPr marL="457200" indent="-457200" algn="ctr">
                        <a:lnSpc>
                          <a:spcPct val="115000"/>
                        </a:lnSpc>
                        <a:spcAft>
                          <a:spcPts val="0"/>
                        </a:spcAft>
                      </a:pPr>
                      <a:r>
                        <a:rPr lang="en-US" sz="1800" b="1" kern="1200" dirty="0">
                          <a:solidFill>
                            <a:schemeClr val="tx2"/>
                          </a:solidFill>
                          <a:effectLst/>
                          <a:latin typeface="+mn-lt"/>
                          <a:ea typeface="+mn-ea"/>
                          <a:cs typeface="+mn-cs"/>
                        </a:rPr>
                        <a:t>Read (900)</a:t>
                      </a:r>
                    </a:p>
                    <a:p>
                      <a:pPr marL="457200" indent="-457200" algn="ctr">
                        <a:lnSpc>
                          <a:spcPct val="115000"/>
                        </a:lnSpc>
                        <a:spcAft>
                          <a:spcPts val="0"/>
                        </a:spcAft>
                      </a:pPr>
                      <a:r>
                        <a:rPr lang="en-US" sz="1800" kern="1200" dirty="0">
                          <a:solidFill>
                            <a:schemeClr val="tx2"/>
                          </a:solidFill>
                          <a:effectLst/>
                          <a:latin typeface="+mn-lt"/>
                          <a:ea typeface="+mn-ea"/>
                          <a:cs typeface="+mn-cs"/>
                        </a:rPr>
                        <a:t>A = 900 - 50</a:t>
                      </a:r>
                    </a:p>
                    <a:p>
                      <a:pPr marL="457200" indent="-457200" algn="ctr">
                        <a:lnSpc>
                          <a:spcPct val="115000"/>
                        </a:lnSpc>
                        <a:spcAft>
                          <a:spcPts val="0"/>
                        </a:spcAft>
                      </a:pPr>
                      <a:r>
                        <a:rPr lang="en-US" sz="1800" kern="1200" dirty="0">
                          <a:solidFill>
                            <a:schemeClr val="tx2"/>
                          </a:solidFill>
                          <a:effectLst/>
                          <a:latin typeface="+mn-lt"/>
                          <a:ea typeface="+mn-ea"/>
                          <a:cs typeface="+mn-cs"/>
                        </a:rPr>
                        <a:t>Write (850)</a:t>
                      </a:r>
                    </a:p>
                    <a:p>
                      <a:pPr marL="457200" indent="-457200" algn="ctr">
                        <a:lnSpc>
                          <a:spcPct val="115000"/>
                        </a:lnSpc>
                        <a:spcAft>
                          <a:spcPts val="0"/>
                        </a:spcAft>
                      </a:pPr>
                      <a:r>
                        <a:rPr lang="en-US" sz="1800" b="1" kern="1200" dirty="0">
                          <a:solidFill>
                            <a:schemeClr val="tx2"/>
                          </a:solidFill>
                          <a:effectLst/>
                          <a:latin typeface="+mn-lt"/>
                          <a:ea typeface="+mn-ea"/>
                          <a:cs typeface="+mn-cs"/>
                        </a:rPr>
                        <a:t>Read (1100)</a:t>
                      </a:r>
                    </a:p>
                    <a:p>
                      <a:pPr marL="457200" indent="-457200" algn="ctr">
                        <a:lnSpc>
                          <a:spcPct val="115000"/>
                        </a:lnSpc>
                        <a:spcAft>
                          <a:spcPts val="0"/>
                        </a:spcAft>
                      </a:pPr>
                      <a:r>
                        <a:rPr lang="en-US" sz="1800" kern="1200" dirty="0">
                          <a:solidFill>
                            <a:schemeClr val="tx2"/>
                          </a:solidFill>
                          <a:effectLst/>
                          <a:latin typeface="+mn-lt"/>
                          <a:ea typeface="+mn-ea"/>
                          <a:cs typeface="+mn-cs"/>
                        </a:rPr>
                        <a:t>B = 1100 + 50</a:t>
                      </a:r>
                    </a:p>
                    <a:p>
                      <a:pPr marL="457200" indent="-457200" algn="ctr">
                        <a:lnSpc>
                          <a:spcPct val="115000"/>
                        </a:lnSpc>
                        <a:spcAft>
                          <a:spcPts val="0"/>
                        </a:spcAft>
                      </a:pPr>
                      <a:r>
                        <a:rPr lang="en-US" sz="1800" kern="1200" dirty="0">
                          <a:solidFill>
                            <a:schemeClr val="tx2"/>
                          </a:solidFill>
                          <a:effectLst/>
                          <a:latin typeface="+mn-lt"/>
                          <a:ea typeface="+mn-ea"/>
                          <a:cs typeface="+mn-cs"/>
                        </a:rPr>
                        <a:t>Write (1150)</a:t>
                      </a:r>
                    </a:p>
                    <a:p>
                      <a:pPr marL="457200" indent="-457200" algn="ctr">
                        <a:lnSpc>
                          <a:spcPct val="115000"/>
                        </a:lnSpc>
                        <a:spcAft>
                          <a:spcPts val="0"/>
                        </a:spcAft>
                      </a:pPr>
                      <a:r>
                        <a:rPr lang="en-US" sz="1800" kern="1200" dirty="0">
                          <a:solidFill>
                            <a:schemeClr val="tx2"/>
                          </a:solidFill>
                          <a:effectLst/>
                          <a:latin typeface="+mn-lt"/>
                          <a:ea typeface="+mn-ea"/>
                          <a:cs typeface="+mn-cs"/>
                        </a:rPr>
                        <a:t>Commit</a:t>
                      </a:r>
                      <a:endParaRPr lang="en-IN" sz="1800" kern="1200" dirty="0">
                        <a:solidFill>
                          <a:schemeClr val="tx2"/>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4619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Schedule</a:t>
            </a:r>
          </a:p>
        </p:txBody>
      </p:sp>
      <p:sp>
        <p:nvSpPr>
          <p:cNvPr id="3" name="Content Placeholder 2"/>
          <p:cNvSpPr>
            <a:spLocks noGrp="1"/>
          </p:cNvSpPr>
          <p:nvPr>
            <p:ph idx="1"/>
          </p:nvPr>
        </p:nvSpPr>
        <p:spPr/>
        <p:txBody>
          <a:bodyPr/>
          <a:lstStyle/>
          <a:p>
            <a:r>
              <a:rPr lang="en-US" dirty="0"/>
              <a:t>A serial schedule is a schedule in which </a:t>
            </a:r>
            <a:r>
              <a:rPr lang="en-US" b="1" dirty="0">
                <a:solidFill>
                  <a:schemeClr val="accent6"/>
                </a:solidFill>
              </a:rPr>
              <a:t>no transaction starts until a running transaction has ended</a:t>
            </a:r>
            <a:r>
              <a:rPr lang="en-US" dirty="0"/>
              <a:t>.</a:t>
            </a:r>
          </a:p>
          <a:p>
            <a:r>
              <a:rPr lang="en-US" dirty="0"/>
              <a:t>A serial schedule is a schedule in which </a:t>
            </a:r>
            <a:r>
              <a:rPr lang="en-US" b="1" dirty="0">
                <a:solidFill>
                  <a:schemeClr val="accent6"/>
                </a:solidFill>
              </a:rPr>
              <a:t>one transaction is executed completely before starting another transaction</a:t>
            </a:r>
            <a:r>
              <a:rPr lang="en-US" dirty="0"/>
              <a:t>.</a:t>
            </a:r>
          </a:p>
          <a:p>
            <a:r>
              <a:rPr lang="en-US" dirty="0"/>
              <a:t>Transactions are executed one after the other. </a:t>
            </a:r>
          </a:p>
          <a:p>
            <a:r>
              <a:rPr lang="en-US" dirty="0"/>
              <a:t>This type of schedule is called a serial schedule, as transactions are executed in a serial manner.</a:t>
            </a:r>
          </a:p>
        </p:txBody>
      </p:sp>
    </p:spTree>
    <p:extLst>
      <p:ext uri="{BB962C8B-B14F-4D97-AF65-F5344CB8AC3E}">
        <p14:creationId xmlns:p14="http://schemas.microsoft.com/office/powerpoint/2010/main" val="2105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Serial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91889781"/>
              </p:ext>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+ 50</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algn="just">
                        <a:lnSpc>
                          <a:spcPct val="115000"/>
                        </a:lnSpc>
                        <a:spcAft>
                          <a:spcPts val="0"/>
                        </a:spcAft>
                      </a:pPr>
                      <a:r>
                        <a:rPr lang="en-US" sz="12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Read (A)</a:t>
                      </a:r>
                      <a:endParaRPr lang="en-IN" sz="1800" dirty="0">
                        <a:effectLst/>
                      </a:endParaRPr>
                    </a:p>
                    <a:p>
                      <a:pPr marL="457200" indent="-457200" algn="ctr">
                        <a:lnSpc>
                          <a:spcPct val="115000"/>
                        </a:lnSpc>
                        <a:spcAft>
                          <a:spcPts val="0"/>
                        </a:spcAft>
                      </a:pPr>
                      <a:r>
                        <a:rPr lang="en-US" sz="1800" dirty="0">
                          <a:effectLst/>
                        </a:rPr>
                        <a:t>temp = A * 0.1</a:t>
                      </a:r>
                      <a:endParaRPr lang="en-IN" sz="1800" dirty="0">
                        <a:effectLst/>
                      </a:endParaRPr>
                    </a:p>
                    <a:p>
                      <a:pPr marL="457200" indent="-457200" algn="ctr">
                        <a:lnSpc>
                          <a:spcPct val="115000"/>
                        </a:lnSpc>
                        <a:spcAft>
                          <a:spcPts val="0"/>
                        </a:spcAft>
                      </a:pPr>
                      <a:r>
                        <a:rPr lang="en-US" sz="1800" dirty="0">
                          <a:effectLst/>
                        </a:rPr>
                        <a:t>A</a:t>
                      </a:r>
                      <a:r>
                        <a:rPr lang="en-US" sz="1800" baseline="0" dirty="0">
                          <a:effectLst/>
                        </a:rPr>
                        <a:t> =</a:t>
                      </a:r>
                      <a:r>
                        <a:rPr lang="en-US" sz="1800" dirty="0">
                          <a:effectLst/>
                        </a:rPr>
                        <a:t> A - temp</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2413159154"/>
              </p:ext>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algn="just">
                        <a:lnSpc>
                          <a:spcPct val="115000"/>
                        </a:lnSpc>
                        <a:spcAft>
                          <a:spcPts val="0"/>
                        </a:spcAft>
                      </a:pPr>
                      <a:r>
                        <a:rPr lang="en-US" sz="1800" dirty="0">
                          <a:effectLst/>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710539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Non-serial Schedule (Interleaved Schedule)</a:t>
            </a:r>
          </a:p>
        </p:txBody>
      </p:sp>
      <p:sp>
        <p:nvSpPr>
          <p:cNvPr id="3" name="Content Placeholder 2"/>
          <p:cNvSpPr>
            <a:spLocks noGrp="1"/>
          </p:cNvSpPr>
          <p:nvPr>
            <p:ph idx="1"/>
          </p:nvPr>
        </p:nvSpPr>
        <p:spPr/>
        <p:txBody>
          <a:bodyPr/>
          <a:lstStyle/>
          <a:p>
            <a:r>
              <a:rPr lang="en-US" dirty="0"/>
              <a:t>Schedule that </a:t>
            </a:r>
            <a:r>
              <a:rPr lang="en-US" b="1" dirty="0">
                <a:solidFill>
                  <a:schemeClr val="accent6"/>
                </a:solidFill>
              </a:rPr>
              <a:t>interleave the execution of different transactions</a:t>
            </a:r>
            <a:r>
              <a:rPr lang="en-US" dirty="0"/>
              <a:t>.</a:t>
            </a:r>
          </a:p>
          <a:p>
            <a:r>
              <a:rPr lang="en-US" dirty="0"/>
              <a:t>Means </a:t>
            </a:r>
            <a:r>
              <a:rPr lang="en-US" b="1" dirty="0">
                <a:solidFill>
                  <a:schemeClr val="accent6"/>
                </a:solidFill>
              </a:rPr>
              <a:t>second transaction is started before the first one could end </a:t>
            </a:r>
            <a:r>
              <a:rPr lang="en-US" dirty="0"/>
              <a:t>and execution can switch between the transactions back and forth.</a:t>
            </a:r>
          </a:p>
          <a:p>
            <a:r>
              <a:rPr lang="en-US" dirty="0"/>
              <a:t>It contains many possible orders in which the system can execute the individual operations of the transactions.</a:t>
            </a:r>
          </a:p>
        </p:txBody>
      </p:sp>
    </p:spTree>
    <p:extLst>
      <p:ext uri="{BB962C8B-B14F-4D97-AF65-F5344CB8AC3E}">
        <p14:creationId xmlns:p14="http://schemas.microsoft.com/office/powerpoint/2010/main" val="61463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Non-serial Schedule (Interleaved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3162367322"/>
              </p:ext>
            </p:extLst>
          </p:nvPr>
        </p:nvGraphicFramePr>
        <p:xfrm>
          <a:off x="381000"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031102080"/>
              </p:ext>
            </p:extLst>
          </p:nvPr>
        </p:nvGraphicFramePr>
        <p:xfrm>
          <a:off x="621086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Non-serial Schedule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90711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3" name="Content Placeholder 2"/>
          <p:cNvSpPr>
            <a:spLocks noGrp="1"/>
          </p:cNvSpPr>
          <p:nvPr>
            <p:ph idx="1"/>
          </p:nvPr>
        </p:nvSpPr>
        <p:spPr/>
        <p:txBody>
          <a:bodyPr/>
          <a:lstStyle/>
          <a:p>
            <a:r>
              <a:rPr lang="en-US" dirty="0"/>
              <a:t>If two schedules </a:t>
            </a:r>
            <a:r>
              <a:rPr lang="en-US" b="1" dirty="0">
                <a:solidFill>
                  <a:schemeClr val="accent6"/>
                </a:solidFill>
              </a:rPr>
              <a:t>produce the same result after execution</a:t>
            </a:r>
            <a:r>
              <a:rPr lang="en-US" dirty="0"/>
              <a:t>, they are said to be equivalent schedule. </a:t>
            </a:r>
          </a:p>
          <a:p>
            <a:r>
              <a:rPr lang="en-US" dirty="0"/>
              <a:t>They may yield the same result for some value and different results for another set of values. </a:t>
            </a:r>
          </a:p>
          <a:p>
            <a:r>
              <a:rPr lang="en-US" dirty="0"/>
              <a:t>That's why this equivalence is not generally considered significant.</a:t>
            </a:r>
          </a:p>
        </p:txBody>
      </p:sp>
    </p:spTree>
    <p:extLst>
      <p:ext uri="{BB962C8B-B14F-4D97-AF65-F5344CB8AC3E}">
        <p14:creationId xmlns:p14="http://schemas.microsoft.com/office/powerpoint/2010/main" val="8203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Equivalent Schedule</a:t>
            </a:r>
          </a:p>
        </p:txBody>
      </p:sp>
      <p:sp>
        <p:nvSpPr>
          <p:cNvPr id="7" name="Content Placeholder 6"/>
          <p:cNvSpPr>
            <a:spLocks noGrp="1"/>
          </p:cNvSpPr>
          <p:nvPr>
            <p:ph idx="1"/>
          </p:nvPr>
        </p:nvSpPr>
        <p:spPr/>
        <p:txBody>
          <a:bodyPr/>
          <a:lstStyle/>
          <a:p>
            <a:endParaRPr lang="en-US"/>
          </a:p>
        </p:txBody>
      </p:sp>
      <p:graphicFrame>
        <p:nvGraphicFramePr>
          <p:cNvPr id="4" name="Content Placeholder 1"/>
          <p:cNvGraphicFramePr>
            <a:graphicFrameLocks/>
          </p:cNvGraphicFramePr>
          <p:nvPr>
            <p:extLst>
              <p:ext uri="{D42A27DB-BD31-4B8C-83A1-F6EECF244321}">
                <p14:modId xmlns:p14="http://schemas.microsoft.com/office/powerpoint/2010/main" val="1478852487"/>
              </p:ext>
            </p:extLst>
          </p:nvPr>
        </p:nvGraphicFramePr>
        <p:xfrm>
          <a:off x="12168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Schedule-1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dirty="0">
                          <a:effectLst/>
                        </a:rPr>
                        <a:t>A = A - 50</a:t>
                      </a:r>
                      <a:endParaRPr lang="en-IN" sz="1800" dirty="0">
                        <a:effectLst/>
                      </a:endParaRPr>
                    </a:p>
                    <a:p>
                      <a:pPr marL="457200" indent="-457200" algn="ctr">
                        <a:lnSpc>
                          <a:spcPct val="115000"/>
                        </a:lnSpc>
                        <a:spcAft>
                          <a:spcPts val="0"/>
                        </a:spcAft>
                      </a:pPr>
                      <a:r>
                        <a:rPr lang="en-US" sz="1800" dirty="0">
                          <a:effectLst/>
                        </a:rPr>
                        <a:t>Write (A)</a:t>
                      </a:r>
                      <a:endParaRPr lang="en-IN" sz="18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r>
                        <a:rPr lang="en-US" sz="1200" dirty="0">
                          <a:effectLst/>
                        </a:rPr>
                        <a:t> </a:t>
                      </a: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endParaRPr lang="en-US" sz="1800" dirty="0">
                        <a:effectLst/>
                      </a:endParaRPr>
                    </a:p>
                    <a:p>
                      <a:pPr marL="457200" indent="-457200" algn="ctr">
                        <a:lnSpc>
                          <a:spcPct val="115000"/>
                        </a:lnSpc>
                        <a:spcAft>
                          <a:spcPts val="0"/>
                        </a:spcAft>
                      </a:pPr>
                      <a:r>
                        <a:rPr lang="en-US" sz="1800" dirty="0">
                          <a:effectLst/>
                        </a:rPr>
                        <a:t>Read (B)</a:t>
                      </a:r>
                      <a:endParaRPr lang="en-IN" sz="1800" dirty="0">
                        <a:effectLst/>
                      </a:endParaRPr>
                    </a:p>
                    <a:p>
                      <a:pPr marL="457200" indent="-457200" algn="ctr">
                        <a:lnSpc>
                          <a:spcPct val="115000"/>
                        </a:lnSpc>
                        <a:spcAft>
                          <a:spcPts val="0"/>
                        </a:spcAft>
                      </a:pPr>
                      <a:r>
                        <a:rPr lang="en-US" sz="1800" dirty="0">
                          <a:effectLst/>
                        </a:rPr>
                        <a:t>B</a:t>
                      </a:r>
                      <a:r>
                        <a:rPr lang="en-US" sz="1800" baseline="0" dirty="0">
                          <a:effectLst/>
                        </a:rPr>
                        <a:t> </a:t>
                      </a:r>
                      <a:r>
                        <a:rPr lang="en-US" sz="1800" dirty="0">
                          <a:effectLst/>
                        </a:rPr>
                        <a:t>= B + temp</a:t>
                      </a:r>
                      <a:endParaRPr lang="en-IN" sz="1800" dirty="0">
                        <a:effectLst/>
                      </a:endParaRPr>
                    </a:p>
                    <a:p>
                      <a:pPr marL="457200" indent="-457200" algn="ctr">
                        <a:lnSpc>
                          <a:spcPct val="115000"/>
                        </a:lnSpc>
                        <a:spcAft>
                          <a:spcPts val="0"/>
                        </a:spcAft>
                      </a:pPr>
                      <a:r>
                        <a:rPr lang="en-US" sz="1800" dirty="0">
                          <a:effectLst/>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42670588"/>
              </p:ext>
            </p:extLst>
          </p:nvPr>
        </p:nvGraphicFramePr>
        <p:xfrm>
          <a:off x="6538419" y="860463"/>
          <a:ext cx="5562600" cy="5628114"/>
        </p:xfrm>
        <a:graphic>
          <a:graphicData uri="http://schemas.openxmlformats.org/drawingml/2006/table">
            <a:tbl>
              <a:tblPr firstRow="1" firstCol="1" bandRow="1">
                <a:tableStyleId>{2D5ABB26-0587-4C30-8999-92F81FD0307C}</a:tableStyleId>
              </a:tblPr>
              <a:tblGrid>
                <a:gridCol w="2791197">
                  <a:extLst>
                    <a:ext uri="{9D8B030D-6E8A-4147-A177-3AD203B41FA5}">
                      <a16:colId xmlns:a16="http://schemas.microsoft.com/office/drawing/2014/main" val="20000"/>
                    </a:ext>
                  </a:extLst>
                </a:gridCol>
                <a:gridCol w="2771403">
                  <a:extLst>
                    <a:ext uri="{9D8B030D-6E8A-4147-A177-3AD203B41FA5}">
                      <a16:colId xmlns:a16="http://schemas.microsoft.com/office/drawing/2014/main" val="20001"/>
                    </a:ext>
                  </a:extLst>
                </a:gridCol>
              </a:tblGrid>
              <a:tr h="40233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Schedule-2 (</a:t>
                      </a:r>
                      <a:r>
                        <a:rPr lang="en-US" sz="2400" b="1" kern="1200" dirty="0">
                          <a:solidFill>
                            <a:schemeClr val="tx1"/>
                          </a:solidFill>
                          <a:effectLst/>
                          <a:latin typeface="+mn-lt"/>
                          <a:ea typeface="+mn-ea"/>
                          <a:cs typeface="+mn-cs"/>
                        </a:rPr>
                        <a:t>A=B=1000</a:t>
                      </a:r>
                      <a:r>
                        <a:rPr lang="en-IN" sz="2400" b="1" kern="1200" dirty="0">
                          <a:solidFill>
                            <a:schemeClr val="tx1"/>
                          </a:solidFill>
                          <a:effectLst/>
                          <a:latin typeface="+mn-lt"/>
                          <a:ea typeface="+mn-ea"/>
                          <a:cs typeface="+mn-cs"/>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3"/>
                  </a:ext>
                </a:extLst>
              </a:tr>
              <a:tr h="40233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effectLst/>
                        </a:rPr>
                        <a:t>T2</a:t>
                      </a:r>
                      <a:endParaRPr lang="en-IN" sz="2400" b="1" kern="1200" dirty="0">
                        <a:solidFill>
                          <a:schemeClr val="lt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2239018">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B = B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(B)</a:t>
                      </a:r>
                    </a:p>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47848">
                <a:tc>
                  <a:txBody>
                    <a:bodyPr/>
                    <a:lstStyle/>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temp = A * 0.1</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A = A - temp</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+ 50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8" name="TextBox 7"/>
          <p:cNvSpPr txBox="1"/>
          <p:nvPr/>
        </p:nvSpPr>
        <p:spPr>
          <a:xfrm>
            <a:off x="5697650" y="1856992"/>
            <a:ext cx="822960" cy="4480560"/>
          </a:xfrm>
          <a:prstGeom prst="rect">
            <a:avLst/>
          </a:prstGeom>
          <a:ln w="28575">
            <a:solidFill>
              <a:srgbClr val="C00000"/>
            </a:solidFill>
          </a:ln>
        </p:spPr>
        <p:style>
          <a:lnRef idx="2">
            <a:schemeClr val="accent2"/>
          </a:lnRef>
          <a:fillRef idx="1">
            <a:schemeClr val="lt1"/>
          </a:fillRef>
          <a:effectRef idx="0">
            <a:schemeClr val="accent2"/>
          </a:effectRef>
          <a:fontRef idx="minor">
            <a:schemeClr val="dk1"/>
          </a:fontRef>
        </p:style>
        <p:txBody>
          <a:bodyPr vert="vert270" wrap="square" rtlCol="0">
            <a:spAutoFit/>
          </a:bodyPr>
          <a:lstStyle/>
          <a:p>
            <a:r>
              <a:rPr lang="en-US" sz="2800" dirty="0"/>
              <a:t>Both schedules are equivalent</a:t>
            </a:r>
          </a:p>
          <a:p>
            <a:r>
              <a:rPr kumimoji="1" lang="en-US" altLang="en-US" dirty="0"/>
              <a:t>In </a:t>
            </a:r>
            <a:r>
              <a:rPr lang="en-US" altLang="en-US" dirty="0">
                <a:solidFill>
                  <a:schemeClr val="tx1"/>
                </a:solidFill>
              </a:rPr>
              <a:t>both</a:t>
            </a:r>
            <a:r>
              <a:rPr kumimoji="1" lang="en-US" altLang="en-US" dirty="0"/>
              <a:t> schedules the sum “A + B” is preserved</a:t>
            </a:r>
            <a:r>
              <a:rPr kumimoji="1" lang="en-US" altLang="en-US" sz="2000" dirty="0"/>
              <a:t>.</a:t>
            </a:r>
            <a:endParaRPr kumimoji="1" lang="en-US" altLang="en-US" sz="3600" dirty="0"/>
          </a:p>
        </p:txBody>
      </p:sp>
    </p:spTree>
    <p:extLst>
      <p:ext uri="{BB962C8B-B14F-4D97-AF65-F5344CB8AC3E}">
        <p14:creationId xmlns:p14="http://schemas.microsoft.com/office/powerpoint/2010/main" val="5780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gradFill flip="none" rotWithShape="1">
                  <a:gsLst>
                    <a:gs pos="10000">
                      <a:schemeClr val="accent6">
                        <a:lumMod val="50000"/>
                      </a:schemeClr>
                    </a:gs>
                    <a:gs pos="100000">
                      <a:schemeClr val="accent6"/>
                    </a:gs>
                  </a:gsLst>
                  <a:lin ang="0" scaled="1"/>
                  <a:tileRect/>
                </a:gradFill>
              </a:rPr>
              <a:t>Query </a:t>
            </a:r>
            <a:r>
              <a:rPr lang="en-US" dirty="0">
                <a:gradFill flip="none" rotWithShape="1">
                  <a:gsLst>
                    <a:gs pos="10000">
                      <a:schemeClr val="accent6">
                        <a:lumMod val="50000"/>
                      </a:schemeClr>
                    </a:gs>
                    <a:gs pos="100000">
                      <a:schemeClr val="accent6"/>
                    </a:gs>
                  </a:gsLst>
                  <a:lin ang="0" scaled="1"/>
                  <a:tileRect/>
                </a:gradFill>
              </a:rPr>
              <a:t>processing</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2457407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Serializability</a:t>
            </a:r>
          </a:p>
        </p:txBody>
      </p:sp>
      <p:sp>
        <p:nvSpPr>
          <p:cNvPr id="5" name="Text Placeholder 4"/>
          <p:cNvSpPr>
            <a:spLocks noGrp="1"/>
          </p:cNvSpPr>
          <p:nvPr>
            <p:ph type="body" idx="1"/>
          </p:nvPr>
        </p:nvSpPr>
        <p:spPr/>
        <p:txBody>
          <a:bodyPr/>
          <a:lstStyle/>
          <a:p>
            <a:r>
              <a:rPr lang="en-US" dirty="0"/>
              <a:t>Section – 7</a:t>
            </a:r>
          </a:p>
          <a:p>
            <a:endParaRPr lang="en-US" dirty="0"/>
          </a:p>
        </p:txBody>
      </p:sp>
    </p:spTree>
    <p:extLst>
      <p:ext uri="{BB962C8B-B14F-4D97-AF65-F5344CB8AC3E}">
        <p14:creationId xmlns:p14="http://schemas.microsoft.com/office/powerpoint/2010/main" val="27872748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Serializability</a:t>
            </a:r>
          </a:p>
        </p:txBody>
      </p:sp>
      <p:sp>
        <p:nvSpPr>
          <p:cNvPr id="3" name="Content Placeholder 2"/>
          <p:cNvSpPr>
            <a:spLocks noGrp="1"/>
          </p:cNvSpPr>
          <p:nvPr>
            <p:ph idx="1"/>
          </p:nvPr>
        </p:nvSpPr>
        <p:spPr/>
        <p:txBody>
          <a:bodyPr/>
          <a:lstStyle/>
          <a:p>
            <a:r>
              <a:rPr lang="en-US" dirty="0"/>
              <a:t>A schedule is serializable if it is </a:t>
            </a:r>
            <a:r>
              <a:rPr lang="en-US" b="1" dirty="0">
                <a:solidFill>
                  <a:schemeClr val="accent6"/>
                </a:solidFill>
              </a:rPr>
              <a:t>equivalent to a serial schedule</a:t>
            </a:r>
            <a:r>
              <a:rPr lang="en-US" dirty="0"/>
              <a:t>.</a:t>
            </a:r>
          </a:p>
          <a:p>
            <a:r>
              <a:rPr lang="en-US" dirty="0"/>
              <a:t>In </a:t>
            </a:r>
            <a:r>
              <a:rPr lang="en-US" b="1" dirty="0">
                <a:solidFill>
                  <a:schemeClr val="accent6"/>
                </a:solidFill>
              </a:rPr>
              <a:t>serial schedules</a:t>
            </a:r>
            <a:r>
              <a:rPr lang="en-US" dirty="0"/>
              <a:t>, only </a:t>
            </a:r>
            <a:r>
              <a:rPr lang="en-US" b="1" dirty="0">
                <a:solidFill>
                  <a:schemeClr val="accent6"/>
                </a:solidFill>
              </a:rPr>
              <a:t>one transaction is allowed to execute at a time </a:t>
            </a:r>
            <a:r>
              <a:rPr lang="en-US" dirty="0"/>
              <a:t>i.e. </a:t>
            </a:r>
            <a:r>
              <a:rPr lang="en-US" b="1" dirty="0">
                <a:solidFill>
                  <a:schemeClr val="accent6"/>
                </a:solidFill>
              </a:rPr>
              <a:t>no concurrency is allowed</a:t>
            </a:r>
            <a:r>
              <a:rPr lang="en-US" dirty="0"/>
              <a:t>. </a:t>
            </a:r>
          </a:p>
          <a:p>
            <a:r>
              <a:rPr lang="en-US" dirty="0"/>
              <a:t>Whereas in </a:t>
            </a:r>
            <a:r>
              <a:rPr lang="en-US" b="1" dirty="0">
                <a:solidFill>
                  <a:schemeClr val="accent6"/>
                </a:solidFill>
              </a:rPr>
              <a:t>serializable schedules</a:t>
            </a:r>
            <a:r>
              <a:rPr lang="en-US" dirty="0"/>
              <a:t>, </a:t>
            </a:r>
            <a:r>
              <a:rPr lang="en-US" b="1" dirty="0">
                <a:solidFill>
                  <a:schemeClr val="accent6"/>
                </a:solidFill>
              </a:rPr>
              <a:t>multiple transactions can execute simultaneously </a:t>
            </a:r>
            <a:r>
              <a:rPr lang="en-US" dirty="0"/>
              <a:t>i.e. </a:t>
            </a:r>
            <a:r>
              <a:rPr lang="en-US" b="1" dirty="0">
                <a:solidFill>
                  <a:schemeClr val="accent6"/>
                </a:solidFill>
              </a:rPr>
              <a:t>concurrency is allowed</a:t>
            </a:r>
            <a:r>
              <a:rPr lang="en-US" dirty="0"/>
              <a:t>.</a:t>
            </a:r>
          </a:p>
          <a:p>
            <a:r>
              <a:rPr lang="en-US" dirty="0"/>
              <a:t>Types of </a:t>
            </a:r>
            <a:r>
              <a:rPr lang="en-US" dirty="0" err="1"/>
              <a:t>Serializability</a:t>
            </a:r>
            <a:endParaRPr lang="en-US" dirty="0"/>
          </a:p>
          <a:p>
            <a:pPr lvl="1"/>
            <a:r>
              <a:rPr lang="en-US" dirty="0"/>
              <a:t>Conflict </a:t>
            </a:r>
            <a:r>
              <a:rPr lang="en-US" dirty="0" err="1"/>
              <a:t>Serializability</a:t>
            </a:r>
            <a:endParaRPr lang="en-US" dirty="0"/>
          </a:p>
          <a:p>
            <a:pPr lvl="1"/>
            <a:r>
              <a:rPr lang="en-US" dirty="0"/>
              <a:t>View </a:t>
            </a:r>
            <a:r>
              <a:rPr lang="en-US" dirty="0" err="1"/>
              <a:t>Serializability</a:t>
            </a:r>
            <a:endParaRPr lang="en-US" dirty="0"/>
          </a:p>
        </p:txBody>
      </p:sp>
    </p:spTree>
    <p:extLst>
      <p:ext uri="{BB962C8B-B14F-4D97-AF65-F5344CB8AC3E}">
        <p14:creationId xmlns:p14="http://schemas.microsoft.com/office/powerpoint/2010/main" val="107773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Conflicting Instructions</a:t>
            </a:r>
          </a:p>
        </p:txBody>
      </p:sp>
      <p:sp>
        <p:nvSpPr>
          <p:cNvPr id="3" name="Content Placeholder 2"/>
          <p:cNvSpPr>
            <a:spLocks noGrp="1"/>
          </p:cNvSpPr>
          <p:nvPr>
            <p:ph idx="1"/>
          </p:nvPr>
        </p:nvSpPr>
        <p:spPr/>
        <p:txBody>
          <a:bodyPr/>
          <a:lstStyle/>
          <a:p>
            <a:r>
              <a:rPr lang="en-US" dirty="0"/>
              <a:t>Let l</a:t>
            </a:r>
            <a:r>
              <a:rPr lang="en-US" baseline="-25000" dirty="0"/>
              <a:t>i</a:t>
            </a:r>
            <a:r>
              <a:rPr lang="en-US" dirty="0"/>
              <a:t> and </a:t>
            </a:r>
            <a:r>
              <a:rPr lang="en-US" dirty="0" err="1"/>
              <a:t>l</a:t>
            </a:r>
            <a:r>
              <a:rPr lang="en-US" baseline="-25000" dirty="0" err="1"/>
              <a:t>j</a:t>
            </a:r>
            <a:r>
              <a:rPr lang="en-US" dirty="0"/>
              <a:t>  be two instructions of transactions T</a:t>
            </a:r>
            <a:r>
              <a:rPr lang="en-US" baseline="-25000" dirty="0"/>
              <a:t>i</a:t>
            </a:r>
            <a:r>
              <a:rPr lang="en-US" dirty="0"/>
              <a:t> and </a:t>
            </a:r>
            <a:r>
              <a:rPr lang="en-US" dirty="0" err="1"/>
              <a:t>T</a:t>
            </a:r>
            <a:r>
              <a:rPr lang="en-US" baseline="-25000" dirty="0" err="1"/>
              <a:t>j</a:t>
            </a:r>
            <a:r>
              <a:rPr lang="en-US" dirty="0"/>
              <a:t> respectively.  </a:t>
            </a:r>
          </a:p>
          <a:p>
            <a:pPr marL="914400" lvl="1" indent="-457200">
              <a:buFont typeface="+mj-lt"/>
              <a:buAutoNum type="arabicPeriod"/>
            </a:pPr>
            <a:endParaRPr lang="en-US" sz="2400" dirty="0"/>
          </a:p>
          <a:p>
            <a:pPr marL="914400" lvl="1" indent="-457200">
              <a:buFont typeface="+mj-lt"/>
              <a:buAutoNum type="arabicPeriod"/>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don’t conflict</a:t>
            </a:r>
          </a:p>
          <a:p>
            <a:pPr marL="914400" lvl="1" indent="-457200">
              <a:buFont typeface="+mj-lt"/>
              <a:buAutoNum type="arabicPeriod"/>
            </a:pPr>
            <a:endParaRPr lang="en-US" sz="2400" dirty="0"/>
          </a:p>
          <a:p>
            <a:pPr marL="914400" lvl="1" indent="-457200">
              <a:buFont typeface="+mj-lt"/>
              <a:buAutoNum type="arabicPeriod" startAt="2"/>
            </a:pPr>
            <a:r>
              <a:rPr lang="en-US" sz="2400" dirty="0"/>
              <a:t>l</a:t>
            </a:r>
            <a:r>
              <a:rPr lang="en-US" sz="2400" baseline="-25000" dirty="0"/>
              <a:t>i</a:t>
            </a:r>
            <a:r>
              <a:rPr lang="en-US" sz="2400" dirty="0"/>
              <a:t> = read(Q),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3"/>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read(Q)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p>
          <a:p>
            <a:pPr marL="914400" lvl="1" indent="-457200">
              <a:buFont typeface="+mj-lt"/>
              <a:buAutoNum type="arabicPeriod"/>
            </a:pPr>
            <a:endParaRPr lang="en-US" sz="2400" dirty="0"/>
          </a:p>
          <a:p>
            <a:pPr marL="914400" lvl="1" indent="-457200">
              <a:buFont typeface="+mj-lt"/>
              <a:buAutoNum type="arabicPeriod" startAt="4"/>
            </a:pPr>
            <a:r>
              <a:rPr lang="en-US" sz="2400" dirty="0"/>
              <a:t>l</a:t>
            </a:r>
            <a:r>
              <a:rPr lang="en-US" sz="2400" baseline="-25000" dirty="0"/>
              <a:t>i</a:t>
            </a:r>
            <a:r>
              <a:rPr lang="en-US" sz="2400" dirty="0"/>
              <a:t> = write(Q), </a:t>
            </a:r>
            <a:r>
              <a:rPr lang="en-US" sz="2400" dirty="0" err="1"/>
              <a:t>l</a:t>
            </a:r>
            <a:r>
              <a:rPr lang="en-US" sz="2400" baseline="-25000" dirty="0" err="1"/>
              <a:t>j</a:t>
            </a:r>
            <a:r>
              <a:rPr lang="en-US" sz="2400" dirty="0"/>
              <a:t> = write(Q)  		</a:t>
            </a:r>
          </a:p>
          <a:p>
            <a:pPr marL="457200" lvl="1" indent="0">
              <a:buNone/>
            </a:pPr>
            <a:r>
              <a:rPr lang="en-US" sz="2400" dirty="0"/>
              <a:t>	 	</a:t>
            </a:r>
            <a:r>
              <a:rPr lang="en-US" sz="2400" dirty="0">
                <a:solidFill>
                  <a:schemeClr val="tx2"/>
                </a:solidFill>
              </a:rPr>
              <a:t>l</a:t>
            </a:r>
            <a:r>
              <a:rPr lang="en-US" sz="2400" baseline="-25000" dirty="0">
                <a:solidFill>
                  <a:schemeClr val="tx2"/>
                </a:solidFill>
              </a:rPr>
              <a:t>i</a:t>
            </a:r>
            <a:r>
              <a:rPr lang="en-US" sz="2400" dirty="0">
                <a:solidFill>
                  <a:schemeClr val="tx2"/>
                </a:solidFill>
              </a:rPr>
              <a:t> and </a:t>
            </a:r>
            <a:r>
              <a:rPr lang="en-US" sz="2400" dirty="0" err="1">
                <a:solidFill>
                  <a:schemeClr val="tx2"/>
                </a:solidFill>
              </a:rPr>
              <a:t>l</a:t>
            </a:r>
            <a:r>
              <a:rPr lang="en-US" sz="2400" baseline="-25000" dirty="0" err="1">
                <a:solidFill>
                  <a:schemeClr val="tx2"/>
                </a:solidFill>
              </a:rPr>
              <a:t>j</a:t>
            </a:r>
            <a:r>
              <a:rPr lang="en-US" sz="2400" dirty="0">
                <a:solidFill>
                  <a:schemeClr val="tx2"/>
                </a:solidFill>
              </a:rPr>
              <a:t> conflict</a:t>
            </a:r>
            <a:endParaRPr lang="en-US" dirty="0">
              <a:solidFill>
                <a:schemeClr val="tx2"/>
              </a:solidFill>
            </a:endParaRPr>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3846287279"/>
              </p:ext>
            </p:extLst>
          </p:nvPr>
        </p:nvGraphicFramePr>
        <p:xfrm>
          <a:off x="71583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863263460"/>
              </p:ext>
            </p:extLst>
          </p:nvPr>
        </p:nvGraphicFramePr>
        <p:xfrm>
          <a:off x="71583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114099779"/>
              </p:ext>
            </p:extLst>
          </p:nvPr>
        </p:nvGraphicFramePr>
        <p:xfrm>
          <a:off x="71583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2300945552"/>
              </p:ext>
            </p:extLst>
          </p:nvPr>
        </p:nvGraphicFramePr>
        <p:xfrm>
          <a:off x="71583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8" name="Content Placeholder 1"/>
          <p:cNvGraphicFramePr>
            <a:graphicFrameLocks/>
          </p:cNvGraphicFramePr>
          <p:nvPr>
            <p:extLst>
              <p:ext uri="{D42A27DB-BD31-4B8C-83A1-F6EECF244321}">
                <p14:modId xmlns:p14="http://schemas.microsoft.com/office/powerpoint/2010/main" val="3686882170"/>
              </p:ext>
            </p:extLst>
          </p:nvPr>
        </p:nvGraphicFramePr>
        <p:xfrm>
          <a:off x="9672913" y="1492624"/>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9" name="Content Placeholder 1"/>
          <p:cNvGraphicFramePr>
            <a:graphicFrameLocks/>
          </p:cNvGraphicFramePr>
          <p:nvPr>
            <p:extLst>
              <p:ext uri="{D42A27DB-BD31-4B8C-83A1-F6EECF244321}">
                <p14:modId xmlns:p14="http://schemas.microsoft.com/office/powerpoint/2010/main" val="2422425961"/>
              </p:ext>
            </p:extLst>
          </p:nvPr>
        </p:nvGraphicFramePr>
        <p:xfrm>
          <a:off x="9672913" y="2720502"/>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0" name="Content Placeholder 1"/>
          <p:cNvGraphicFramePr>
            <a:graphicFrameLocks/>
          </p:cNvGraphicFramePr>
          <p:nvPr>
            <p:extLst>
              <p:ext uri="{D42A27DB-BD31-4B8C-83A1-F6EECF244321}">
                <p14:modId xmlns:p14="http://schemas.microsoft.com/office/powerpoint/2010/main" val="2732933790"/>
              </p:ext>
            </p:extLst>
          </p:nvPr>
        </p:nvGraphicFramePr>
        <p:xfrm>
          <a:off x="9672913" y="3948380"/>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read (Q)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indent="-457200" algn="ctr">
                        <a:lnSpc>
                          <a:spcPct val="115000"/>
                        </a:lnSpc>
                        <a:spcAft>
                          <a:spcPts val="0"/>
                        </a:spcAft>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aphicFrame>
        <p:nvGraphicFramePr>
          <p:cNvPr id="11" name="Content Placeholder 1"/>
          <p:cNvGraphicFramePr>
            <a:graphicFrameLocks/>
          </p:cNvGraphicFramePr>
          <p:nvPr>
            <p:extLst>
              <p:ext uri="{D42A27DB-BD31-4B8C-83A1-F6EECF244321}">
                <p14:modId xmlns:p14="http://schemas.microsoft.com/office/powerpoint/2010/main" val="3351517584"/>
              </p:ext>
            </p:extLst>
          </p:nvPr>
        </p:nvGraphicFramePr>
        <p:xfrm>
          <a:off x="9672913" y="5176258"/>
          <a:ext cx="2196972" cy="1125992"/>
        </p:xfrm>
        <a:graphic>
          <a:graphicData uri="http://schemas.openxmlformats.org/drawingml/2006/table">
            <a:tbl>
              <a:tblPr firstRow="1" firstCol="1" bandRow="1">
                <a:tableStyleId>{2D5ABB26-0587-4C30-8999-92F81FD0307C}</a:tableStyleId>
              </a:tblPr>
              <a:tblGrid>
                <a:gridCol w="1098486">
                  <a:extLst>
                    <a:ext uri="{9D8B030D-6E8A-4147-A177-3AD203B41FA5}">
                      <a16:colId xmlns:a16="http://schemas.microsoft.com/office/drawing/2014/main" val="20000"/>
                    </a:ext>
                  </a:extLst>
                </a:gridCol>
                <a:gridCol w="1098486">
                  <a:extLst>
                    <a:ext uri="{9D8B030D-6E8A-4147-A177-3AD203B41FA5}">
                      <a16:colId xmlns:a16="http://schemas.microsoft.com/office/drawing/2014/main" val="20001"/>
                    </a:ext>
                  </a:extLst>
                </a:gridCol>
              </a:tblGrid>
              <a:tr h="254752">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a:t>
                      </a:r>
                      <a:r>
                        <a:rPr lang="en-US" sz="2400" b="1" kern="1200" baseline="-25000" dirty="0">
                          <a:solidFill>
                            <a:schemeClr val="tx1"/>
                          </a:solidFill>
                          <a:effectLst/>
                          <a:latin typeface="+mn-lt"/>
                          <a:ea typeface="+mn-ea"/>
                          <a:cs typeface="+mn-cs"/>
                        </a:rPr>
                        <a:t>i</a:t>
                      </a:r>
                      <a:endParaRPr lang="en-IN" sz="2400" b="1" kern="1200" baseline="-250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err="1">
                          <a:solidFill>
                            <a:schemeClr val="tx1"/>
                          </a:solidFill>
                          <a:effectLst/>
                          <a:latin typeface="+mn-lt"/>
                          <a:ea typeface="+mn-ea"/>
                          <a:cs typeface="+mn-cs"/>
                        </a:rPr>
                        <a:t>T</a:t>
                      </a:r>
                      <a:r>
                        <a:rPr lang="en-US" sz="2400" b="1" kern="1200" baseline="-25000" dirty="0" err="1">
                          <a:solidFill>
                            <a:schemeClr val="tx1"/>
                          </a:solidFill>
                          <a:effectLst/>
                          <a:latin typeface="+mn-lt"/>
                          <a:ea typeface="+mn-ea"/>
                          <a:cs typeface="+mn-cs"/>
                        </a:rPr>
                        <a:t>j</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54848">
                <a:tc>
                  <a:txBody>
                    <a:bodyPr/>
                    <a:lstStyle/>
                    <a:p>
                      <a:pPr marL="457200" indent="-457200" algn="ctr">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0">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000" kern="1200" dirty="0">
                          <a:solidFill>
                            <a:schemeClr val="tx1"/>
                          </a:solidFill>
                          <a:effectLst/>
                          <a:latin typeface="+mn-lt"/>
                          <a:ea typeface="+mn-ea"/>
                          <a:cs typeface="+mn-cs"/>
                        </a:rPr>
                        <a:t>write(Q)</a:t>
                      </a: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IN" sz="20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7481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500"/>
                                        <p:tgtEl>
                                          <p:spTgt spid="3">
                                            <p:txEl>
                                              <p:pRg st="5" end="5"/>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500"/>
                                        <p:tgtEl>
                                          <p:spTgt spid="3">
                                            <p:txEl>
                                              <p:pRg st="6" end="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3">
                                            <p:txEl>
                                              <p:pRg st="8" end="8"/>
                                            </p:txEl>
                                          </p:spTgt>
                                        </p:tgtEl>
                                        <p:attrNameLst>
                                          <p:attrName>style.visibility</p:attrName>
                                        </p:attrNameLst>
                                      </p:cBhvr>
                                      <p:to>
                                        <p:strVal val="visible"/>
                                      </p:to>
                                    </p:set>
                                    <p:animEffect transition="in" filter="fade">
                                      <p:cBhvr>
                                        <p:cTn id="50" dur="500"/>
                                        <p:tgtEl>
                                          <p:spTgt spid="3">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Effect transition="in" filter="fade">
                                      <p:cBhvr>
                                        <p:cTn id="55" dur="500"/>
                                        <p:tgtEl>
                                          <p:spTgt spid="3">
                                            <p:txEl>
                                              <p:pRg st="9" end="9"/>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1"/>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11" end="11"/>
                                            </p:txEl>
                                          </p:spTgt>
                                        </p:tgtEl>
                                        <p:attrNameLst>
                                          <p:attrName>style.visibility</p:attrName>
                                        </p:attrNameLst>
                                      </p:cBhvr>
                                      <p:to>
                                        <p:strVal val="visible"/>
                                      </p:to>
                                    </p:set>
                                    <p:animEffect transition="in" filter="fade">
                                      <p:cBhvr>
                                        <p:cTn id="66" dur="500"/>
                                        <p:tgtEl>
                                          <p:spTgt spid="3">
                                            <p:txEl>
                                              <p:pRg st="11" end="1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3">
                                            <p:txEl>
                                              <p:pRg st="12" end="12"/>
                                            </p:txEl>
                                          </p:spTgt>
                                        </p:tgtEl>
                                        <p:attrNameLst>
                                          <p:attrName>style.visibility</p:attrName>
                                        </p:attrNameLst>
                                      </p:cBhvr>
                                      <p:to>
                                        <p:strVal val="visible"/>
                                      </p:to>
                                    </p:set>
                                    <p:animEffect transition="in" filter="fade">
                                      <p:cBhvr>
                                        <p:cTn id="7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 </a:t>
            </a:r>
            <a:r>
              <a:rPr lang="en-US" dirty="0" err="1"/>
              <a:t>Serializability</a:t>
            </a:r>
            <a:endParaRPr lang="en-US" dirty="0"/>
          </a:p>
        </p:txBody>
      </p:sp>
      <p:sp>
        <p:nvSpPr>
          <p:cNvPr id="3" name="Content Placeholder 2"/>
          <p:cNvSpPr>
            <a:spLocks noGrp="1"/>
          </p:cNvSpPr>
          <p:nvPr>
            <p:ph idx="1"/>
          </p:nvPr>
        </p:nvSpPr>
        <p:spPr/>
        <p:txBody>
          <a:bodyPr/>
          <a:lstStyle/>
          <a:p>
            <a:r>
              <a:rPr lang="en-US" dirty="0"/>
              <a:t>Let S1 and S2  be two schedules with the same set of transactions.  </a:t>
            </a:r>
          </a:p>
          <a:p>
            <a:r>
              <a:rPr lang="en-US" dirty="0"/>
              <a:t>S1 and S2 are view equivalent if the following three conditions are satisfied, for each data item value Q</a:t>
            </a:r>
          </a:p>
          <a:p>
            <a:pPr lvl="1"/>
            <a:r>
              <a:rPr lang="en-US" dirty="0"/>
              <a:t>Initial Read</a:t>
            </a:r>
          </a:p>
          <a:p>
            <a:pPr lvl="1"/>
            <a:r>
              <a:rPr lang="en-US" dirty="0"/>
              <a:t>Updated Read</a:t>
            </a:r>
          </a:p>
          <a:p>
            <a:pPr lvl="1"/>
            <a:r>
              <a:rPr lang="en-US" dirty="0"/>
              <a:t>Final Write</a:t>
            </a:r>
            <a:endParaRPr lang="en-IN" dirty="0"/>
          </a:p>
          <a:p>
            <a:r>
              <a:rPr lang="en-US" dirty="0"/>
              <a:t>If a schedule is view equivalent to its serial schedule then the given schedule is said to be view serializable.</a:t>
            </a:r>
            <a:endParaRPr lang="en-IN" dirty="0"/>
          </a:p>
          <a:p>
            <a:endParaRPr lang="en-US" dirty="0"/>
          </a:p>
        </p:txBody>
      </p:sp>
    </p:spTree>
    <p:extLst>
      <p:ext uri="{BB962C8B-B14F-4D97-AF65-F5344CB8AC3E}">
        <p14:creationId xmlns:p14="http://schemas.microsoft.com/office/powerpoint/2010/main" val="239370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Initial Read</a:t>
            </a:r>
          </a:p>
        </p:txBody>
      </p:sp>
      <p:sp>
        <p:nvSpPr>
          <p:cNvPr id="3" name="Content Placeholder 2"/>
          <p:cNvSpPr>
            <a:spLocks noGrp="1"/>
          </p:cNvSpPr>
          <p:nvPr>
            <p:ph idx="1"/>
          </p:nvPr>
        </p:nvSpPr>
        <p:spPr/>
        <p:txBody>
          <a:bodyPr/>
          <a:lstStyle/>
          <a:p>
            <a:r>
              <a:rPr lang="en-US" b="1" dirty="0">
                <a:solidFill>
                  <a:schemeClr val="accent6"/>
                </a:solidFill>
              </a:rPr>
              <a:t>If in schedule S1, transaction Ti reads the initial value of Q, then in schedule S2 also transaction Ti  must read the initial value of Q.</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equivalent</a:t>
            </a:r>
            <a:r>
              <a:rPr lang="en-US" dirty="0"/>
              <a:t> because </a:t>
            </a:r>
            <a:r>
              <a:rPr lang="en-US" b="1" dirty="0">
                <a:solidFill>
                  <a:schemeClr val="accent6"/>
                </a:solidFill>
              </a:rPr>
              <a:t>initial read operation in S1 is done by T1 and in S3 it is done by T2</a:t>
            </a:r>
            <a:r>
              <a:rPr lang="en-US" dirty="0"/>
              <a:t>.</a:t>
            </a:r>
          </a:p>
          <a:p>
            <a:r>
              <a:rPr lang="en-US" dirty="0"/>
              <a:t>Above two schedules </a:t>
            </a:r>
            <a:r>
              <a:rPr lang="en-US" b="1" dirty="0">
                <a:solidFill>
                  <a:schemeClr val="accent6"/>
                </a:solidFill>
              </a:rPr>
              <a:t>S1 and S2 are view equivalent </a:t>
            </a:r>
            <a:r>
              <a:rPr lang="en-US" dirty="0"/>
              <a:t>because </a:t>
            </a:r>
            <a:r>
              <a:rPr lang="en-US" b="1" dirty="0">
                <a:solidFill>
                  <a:schemeClr val="accent6"/>
                </a:solidFill>
              </a:rPr>
              <a:t>initial read operation in S1 is done by T1 and in S2 it is also done by T1</a:t>
            </a:r>
            <a:r>
              <a:rPr lang="en-US" dirty="0"/>
              <a:t>.</a:t>
            </a:r>
            <a:endParaRPr lang="en-IN" dirty="0"/>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802415220"/>
              </p:ext>
            </p:extLst>
          </p:nvPr>
        </p:nvGraphicFramePr>
        <p:xfrm>
          <a:off x="628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701751731"/>
              </p:ext>
            </p:extLst>
          </p:nvPr>
        </p:nvGraphicFramePr>
        <p:xfrm>
          <a:off x="3269196" y="1781904"/>
          <a:ext cx="2059432" cy="1529842"/>
        </p:xfrm>
        <a:graphic>
          <a:graphicData uri="http://schemas.openxmlformats.org/drawingml/2006/table">
            <a:tbl>
              <a:tblPr firstRow="1" firstCol="1" bandRow="1">
                <a:tableStyleId>{2D5ABB26-0587-4C30-8999-92F81FD0307C}</a:tableStyleId>
              </a:tblPr>
              <a:tblGrid>
                <a:gridCol w="1029716">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542117925"/>
              </p:ext>
            </p:extLst>
          </p:nvPr>
        </p:nvGraphicFramePr>
        <p:xfrm>
          <a:off x="5962199" y="1781904"/>
          <a:ext cx="2007426" cy="1529842"/>
        </p:xfrm>
        <a:graphic>
          <a:graphicData uri="http://schemas.openxmlformats.org/drawingml/2006/table">
            <a:tbl>
              <a:tblPr firstRow="1" firstCol="1" bandRow="1">
                <a:tableStyleId>{2D5ABB26-0587-4C30-8999-92F81FD0307C}</a:tableStyleId>
              </a:tblPr>
              <a:tblGrid>
                <a:gridCol w="977710">
                  <a:extLst>
                    <a:ext uri="{9D8B030D-6E8A-4147-A177-3AD203B41FA5}">
                      <a16:colId xmlns:a16="http://schemas.microsoft.com/office/drawing/2014/main" val="20000"/>
                    </a:ext>
                  </a:extLst>
                </a:gridCol>
                <a:gridCol w="1029716">
                  <a:extLst>
                    <a:ext uri="{9D8B030D-6E8A-4147-A177-3AD203B41FA5}">
                      <a16:colId xmlns:a16="http://schemas.microsoft.com/office/drawing/2014/main" val="20001"/>
                    </a:ext>
                  </a:extLst>
                </a:gridCol>
              </a:tblGrid>
              <a:tr h="336196">
                <a:tc gridSpan="2">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61927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Updated Read</a:t>
            </a:r>
          </a:p>
        </p:txBody>
      </p:sp>
      <p:sp>
        <p:nvSpPr>
          <p:cNvPr id="3" name="Content Placeholder 2"/>
          <p:cNvSpPr>
            <a:spLocks noGrp="1"/>
          </p:cNvSpPr>
          <p:nvPr>
            <p:ph idx="1"/>
          </p:nvPr>
        </p:nvSpPr>
        <p:spPr/>
        <p:txBody>
          <a:bodyPr/>
          <a:lstStyle/>
          <a:p>
            <a:r>
              <a:rPr lang="en-US" dirty="0"/>
              <a:t>If in </a:t>
            </a:r>
            <a:r>
              <a:rPr lang="en-US" b="1" dirty="0">
                <a:solidFill>
                  <a:schemeClr val="accent6"/>
                </a:solidFill>
              </a:rPr>
              <a:t>schedule S1 transaction Ti executes read(Q), and that value was produced by transaction </a:t>
            </a:r>
            <a:r>
              <a:rPr lang="en-US" b="1" dirty="0" err="1">
                <a:solidFill>
                  <a:schemeClr val="accent6"/>
                </a:solidFill>
              </a:rPr>
              <a:t>Tj</a:t>
            </a:r>
            <a:r>
              <a:rPr lang="en-US" dirty="0"/>
              <a:t>  (if any), then in </a:t>
            </a:r>
            <a:r>
              <a:rPr lang="en-US" b="1" dirty="0">
                <a:solidFill>
                  <a:schemeClr val="accent6"/>
                </a:solidFill>
              </a:rPr>
              <a:t>schedule S2 also transaction Ti must read the value of Q that was produced by transaction </a:t>
            </a:r>
            <a:r>
              <a:rPr lang="en-US" b="1" dirty="0" err="1">
                <a:solidFill>
                  <a:schemeClr val="accent6"/>
                </a:solidFill>
              </a:rPr>
              <a:t>Tj</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a:t>
            </a:r>
            <a:r>
              <a:rPr lang="en-US" b="1" dirty="0">
                <a:solidFill>
                  <a:schemeClr val="accent6"/>
                </a:solidFill>
              </a:rPr>
              <a:t>, in S1, T3 is reading A that is updated by T2 and in S3, T3 is reading A which is updated by T1</a:t>
            </a:r>
            <a:r>
              <a:rPr lang="en-US" dirty="0"/>
              <a:t>.</a:t>
            </a:r>
          </a:p>
          <a:p>
            <a:r>
              <a:rPr lang="en-IN" dirty="0"/>
              <a:t>Above two schedules </a:t>
            </a:r>
            <a:r>
              <a:rPr lang="en-US" b="1" dirty="0">
                <a:solidFill>
                  <a:schemeClr val="accent6"/>
                </a:solidFill>
              </a:rPr>
              <a:t>S1 and S2 are </a:t>
            </a:r>
            <a:r>
              <a:rPr lang="en-IN" b="1" dirty="0">
                <a:solidFill>
                  <a:schemeClr val="accent6"/>
                </a:solidFill>
              </a:rPr>
              <a:t>view equal </a:t>
            </a:r>
            <a:r>
              <a:rPr lang="en-IN" dirty="0"/>
              <a:t>because, </a:t>
            </a:r>
            <a:r>
              <a:rPr lang="en-IN" b="1" dirty="0">
                <a:solidFill>
                  <a:schemeClr val="accent6"/>
                </a:solidFill>
              </a:rPr>
              <a:t>in S1, T3 is reading A that is updated by T2 and in S2 also, T3 is reading A which is updated by T2</a:t>
            </a:r>
            <a:r>
              <a:rPr lang="en-IN" dirty="0"/>
              <a:t>.</a:t>
            </a:r>
          </a:p>
          <a:p>
            <a:pPr marL="0" indent="0">
              <a:buNone/>
            </a:pPr>
            <a:endParaRPr lang="en-IN" dirty="0"/>
          </a:p>
          <a:p>
            <a:endParaRPr lang="en-US" dirty="0"/>
          </a:p>
        </p:txBody>
      </p:sp>
      <p:graphicFrame>
        <p:nvGraphicFramePr>
          <p:cNvPr id="4" name="Content Placeholder 1"/>
          <p:cNvGraphicFramePr>
            <a:graphicFrameLocks/>
          </p:cNvGraphicFramePr>
          <p:nvPr>
            <p:extLst>
              <p:ext uri="{D42A27DB-BD31-4B8C-83A1-F6EECF244321}">
                <p14:modId xmlns:p14="http://schemas.microsoft.com/office/powerpoint/2010/main" val="541654920"/>
              </p:ext>
            </p:extLst>
          </p:nvPr>
        </p:nvGraphicFramePr>
        <p:xfrm>
          <a:off x="628199" y="1958441"/>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5" name="Content Placeholder 1"/>
          <p:cNvGraphicFramePr>
            <a:graphicFrameLocks/>
          </p:cNvGraphicFramePr>
          <p:nvPr>
            <p:extLst>
              <p:ext uri="{D42A27DB-BD31-4B8C-83A1-F6EECF244321}">
                <p14:modId xmlns:p14="http://schemas.microsoft.com/office/powerpoint/2010/main" val="1614849089"/>
              </p:ext>
            </p:extLst>
          </p:nvPr>
        </p:nvGraphicFramePr>
        <p:xfrm>
          <a:off x="4364683" y="196568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7" name="Content Placeholder 1"/>
          <p:cNvGraphicFramePr>
            <a:graphicFrameLocks/>
          </p:cNvGraphicFramePr>
          <p:nvPr>
            <p:extLst>
              <p:ext uri="{D42A27DB-BD31-4B8C-83A1-F6EECF244321}">
                <p14:modId xmlns:p14="http://schemas.microsoft.com/office/powerpoint/2010/main" val="1664882903"/>
              </p:ext>
            </p:extLst>
          </p:nvPr>
        </p:nvGraphicFramePr>
        <p:xfrm>
          <a:off x="8101167" y="1980158"/>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137994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Final Write</a:t>
            </a:r>
          </a:p>
        </p:txBody>
      </p:sp>
      <p:sp>
        <p:nvSpPr>
          <p:cNvPr id="3" name="Content Placeholder 2"/>
          <p:cNvSpPr>
            <a:spLocks noGrp="1"/>
          </p:cNvSpPr>
          <p:nvPr>
            <p:ph idx="1"/>
          </p:nvPr>
        </p:nvSpPr>
        <p:spPr/>
        <p:txBody>
          <a:bodyPr/>
          <a:lstStyle/>
          <a:p>
            <a:r>
              <a:rPr lang="en-US" dirty="0"/>
              <a:t>If </a:t>
            </a:r>
            <a:r>
              <a:rPr lang="en-US" b="1" dirty="0">
                <a:solidFill>
                  <a:schemeClr val="accent6"/>
                </a:solidFill>
              </a:rPr>
              <a:t>Ti performs the final write on the data value in S1, then it also performs the final write on the data value in S2</a:t>
            </a:r>
            <a:r>
              <a:rPr lang="en-US" dirty="0"/>
              <a:t>.</a:t>
            </a:r>
          </a:p>
          <a:p>
            <a:endParaRPr lang="en-US" dirty="0"/>
          </a:p>
          <a:p>
            <a:endParaRPr lang="en-US" dirty="0"/>
          </a:p>
          <a:p>
            <a:endParaRPr lang="en-US" dirty="0"/>
          </a:p>
          <a:p>
            <a:endParaRPr lang="en-US" dirty="0"/>
          </a:p>
          <a:p>
            <a:r>
              <a:rPr lang="en-US" dirty="0"/>
              <a:t>Above two schedules </a:t>
            </a:r>
            <a:r>
              <a:rPr lang="en-US" b="1" dirty="0">
                <a:solidFill>
                  <a:schemeClr val="accent6"/>
                </a:solidFill>
              </a:rPr>
              <a:t>S1 and S3 are not view equal </a:t>
            </a:r>
            <a:r>
              <a:rPr lang="en-US" dirty="0"/>
              <a:t>because </a:t>
            </a:r>
            <a:r>
              <a:rPr lang="en-US" b="1" dirty="0">
                <a:solidFill>
                  <a:schemeClr val="accent6"/>
                </a:solidFill>
              </a:rPr>
              <a:t>final write operation in S1 is done by T3 and in S3 final write operation is also done by T1</a:t>
            </a:r>
            <a:r>
              <a:rPr lang="en-US" dirty="0"/>
              <a:t>.</a:t>
            </a:r>
          </a:p>
          <a:p>
            <a:r>
              <a:rPr lang="en-US" dirty="0"/>
              <a:t>Above two schedules </a:t>
            </a:r>
            <a:r>
              <a:rPr lang="en-US" b="1" dirty="0">
                <a:solidFill>
                  <a:schemeClr val="accent6"/>
                </a:solidFill>
              </a:rPr>
              <a:t>S1 and S2 are view equal </a:t>
            </a:r>
            <a:r>
              <a:rPr lang="en-US" dirty="0"/>
              <a:t>because</a:t>
            </a:r>
            <a:r>
              <a:rPr lang="en-US" b="1" dirty="0">
                <a:solidFill>
                  <a:schemeClr val="accent6"/>
                </a:solidFill>
              </a:rPr>
              <a:t> final write operation in S1 is done by T3 and in S2 also the final write operation is also done by T3</a:t>
            </a:r>
            <a:r>
              <a:rPr lang="en-US" dirty="0"/>
              <a:t>.</a:t>
            </a:r>
            <a:endParaRPr lang="en-IN" dirty="0"/>
          </a:p>
          <a:p>
            <a:pPr marL="0" indent="0">
              <a:buNone/>
            </a:pPr>
            <a:endParaRPr lang="en-IN" dirty="0"/>
          </a:p>
          <a:p>
            <a:endParaRPr lang="en-US" dirty="0"/>
          </a:p>
        </p:txBody>
      </p:sp>
      <p:graphicFrame>
        <p:nvGraphicFramePr>
          <p:cNvPr id="11" name="Content Placeholder 1"/>
          <p:cNvGraphicFramePr>
            <a:graphicFrameLocks/>
          </p:cNvGraphicFramePr>
          <p:nvPr>
            <p:extLst>
              <p:ext uri="{D42A27DB-BD31-4B8C-83A1-F6EECF244321}">
                <p14:modId xmlns:p14="http://schemas.microsoft.com/office/powerpoint/2010/main" val="3203833171"/>
              </p:ext>
            </p:extLst>
          </p:nvPr>
        </p:nvGraphicFramePr>
        <p:xfrm>
          <a:off x="628199" y="1635713"/>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Write (A)</a:t>
                      </a:r>
                      <a:endParaRPr lang="en-IN"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2" name="Content Placeholder 1"/>
          <p:cNvGraphicFramePr>
            <a:graphicFrameLocks/>
          </p:cNvGraphicFramePr>
          <p:nvPr>
            <p:extLst>
              <p:ext uri="{D42A27DB-BD31-4B8C-83A1-F6EECF244321}">
                <p14:modId xmlns:p14="http://schemas.microsoft.com/office/powerpoint/2010/main" val="1586810056"/>
              </p:ext>
            </p:extLst>
          </p:nvPr>
        </p:nvGraphicFramePr>
        <p:xfrm>
          <a:off x="4364683" y="1642952"/>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graphicFrame>
        <p:nvGraphicFramePr>
          <p:cNvPr id="13" name="Content Placeholder 1"/>
          <p:cNvGraphicFramePr>
            <a:graphicFrameLocks/>
          </p:cNvGraphicFramePr>
          <p:nvPr>
            <p:extLst>
              <p:ext uri="{D42A27DB-BD31-4B8C-83A1-F6EECF244321}">
                <p14:modId xmlns:p14="http://schemas.microsoft.com/office/powerpoint/2010/main" val="52398515"/>
              </p:ext>
            </p:extLst>
          </p:nvPr>
        </p:nvGraphicFramePr>
        <p:xfrm>
          <a:off x="8101167" y="1657430"/>
          <a:ext cx="3099816" cy="1787652"/>
        </p:xfrm>
        <a:graphic>
          <a:graphicData uri="http://schemas.openxmlformats.org/drawingml/2006/table">
            <a:tbl>
              <a:tblPr firstRow="1" firstCol="1" bandRow="1">
                <a:tableStyleId>{2D5ABB26-0587-4C30-8999-92F81FD0307C}</a:tableStyleId>
              </a:tblPr>
              <a:tblGrid>
                <a:gridCol w="1033272">
                  <a:extLst>
                    <a:ext uri="{9D8B030D-6E8A-4147-A177-3AD203B41FA5}">
                      <a16:colId xmlns:a16="http://schemas.microsoft.com/office/drawing/2014/main" val="20000"/>
                    </a:ext>
                  </a:extLst>
                </a:gridCol>
                <a:gridCol w="1033272">
                  <a:extLst>
                    <a:ext uri="{9D8B030D-6E8A-4147-A177-3AD203B41FA5}">
                      <a16:colId xmlns:a16="http://schemas.microsoft.com/office/drawing/2014/main" val="20001"/>
                    </a:ext>
                  </a:extLst>
                </a:gridCol>
                <a:gridCol w="1033272">
                  <a:extLst>
                    <a:ext uri="{9D8B030D-6E8A-4147-A177-3AD203B41FA5}">
                      <a16:colId xmlns:a16="http://schemas.microsoft.com/office/drawing/2014/main" val="20002"/>
                    </a:ext>
                  </a:extLst>
                </a:gridCol>
              </a:tblGrid>
              <a:tr h="336196">
                <a:tc gridSpan="3">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S2</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hMerge="1">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2"/>
                  </a:ext>
                </a:extLst>
              </a:tr>
              <a:tr h="336196">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IN" sz="2400" b="1" kern="1200" dirty="0">
                          <a:solidFill>
                            <a:schemeClr val="tx1"/>
                          </a:solidFill>
                          <a:effectLst/>
                          <a:latin typeface="+mn-lt"/>
                          <a:ea typeface="+mn-ea"/>
                          <a:cs typeface="+mn-cs"/>
                        </a:rPr>
                        <a:t>T3</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688594">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endParaRPr lang="en-US" sz="1800" b="1" kern="1200" dirty="0">
                        <a:effectLst/>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Read</a:t>
                      </a:r>
                      <a:r>
                        <a:rPr lang="en-US" sz="1800" kern="1200" baseline="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(A)</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endParaRPr lang="en-IN"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Write (A)</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23765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Concurrency</a:t>
            </a:r>
          </a:p>
        </p:txBody>
      </p:sp>
      <p:sp>
        <p:nvSpPr>
          <p:cNvPr id="5" name="Text Placeholder 4"/>
          <p:cNvSpPr>
            <a:spLocks noGrp="1"/>
          </p:cNvSpPr>
          <p:nvPr>
            <p:ph type="body" idx="1"/>
          </p:nvPr>
        </p:nvSpPr>
        <p:spPr/>
        <p:txBody>
          <a:bodyPr/>
          <a:lstStyle/>
          <a:p>
            <a:r>
              <a:rPr lang="en-US" dirty="0"/>
              <a:t>Section – 8</a:t>
            </a:r>
          </a:p>
          <a:p>
            <a:endParaRPr lang="en-US" dirty="0"/>
          </a:p>
        </p:txBody>
      </p:sp>
    </p:spTree>
    <p:extLst>
      <p:ext uri="{BB962C8B-B14F-4D97-AF65-F5344CB8AC3E}">
        <p14:creationId xmlns:p14="http://schemas.microsoft.com/office/powerpoint/2010/main" val="6122382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concurrency?</a:t>
            </a:r>
            <a:endParaRPr lang="en-US" dirty="0"/>
          </a:p>
        </p:txBody>
      </p:sp>
      <p:sp>
        <p:nvSpPr>
          <p:cNvPr id="3" name="Content Placeholder 2"/>
          <p:cNvSpPr>
            <a:spLocks noGrp="1"/>
          </p:cNvSpPr>
          <p:nvPr>
            <p:ph idx="1"/>
          </p:nvPr>
        </p:nvSpPr>
        <p:spPr/>
        <p:txBody>
          <a:bodyPr/>
          <a:lstStyle/>
          <a:p>
            <a:r>
              <a:rPr lang="en-US" dirty="0"/>
              <a:t>Concurrency is the </a:t>
            </a:r>
            <a:r>
              <a:rPr lang="en-US" b="1" dirty="0">
                <a:solidFill>
                  <a:schemeClr val="accent6"/>
                </a:solidFill>
              </a:rPr>
              <a:t>ability of a database to allow multiple (more than one) users to access data at the same time</a:t>
            </a:r>
            <a:r>
              <a:rPr lang="en-US" dirty="0"/>
              <a:t>.</a:t>
            </a:r>
          </a:p>
          <a:p>
            <a:r>
              <a:rPr lang="en-US" dirty="0"/>
              <a:t>Three problems due to concurrency</a:t>
            </a:r>
          </a:p>
          <a:p>
            <a:pPr lvl="1"/>
            <a:r>
              <a:rPr lang="en-US" dirty="0"/>
              <a:t>Lost update problem</a:t>
            </a:r>
          </a:p>
          <a:p>
            <a:pPr lvl="1"/>
            <a:r>
              <a:rPr lang="en-US" dirty="0"/>
              <a:t>Dirty read problem</a:t>
            </a:r>
          </a:p>
          <a:p>
            <a:pPr lvl="1"/>
            <a:r>
              <a:rPr lang="en-US" dirty="0"/>
              <a:t>Incorrect retrieval problem</a:t>
            </a:r>
          </a:p>
        </p:txBody>
      </p:sp>
    </p:spTree>
    <p:extLst>
      <p:ext uri="{BB962C8B-B14F-4D97-AF65-F5344CB8AC3E}">
        <p14:creationId xmlns:p14="http://schemas.microsoft.com/office/powerpoint/2010/main" val="918694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Lost Update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This problem indicate that if </a:t>
            </a:r>
            <a:r>
              <a:rPr lang="en-US" b="1" dirty="0">
                <a:solidFill>
                  <a:schemeClr val="accent6"/>
                </a:solidFill>
              </a:rPr>
              <a:t>two transactions T1 and T2 both read the same data and update it then effect of first update will be overwritten by the second update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T2 must not update the data item (X) until the transaction T1 can commit</a:t>
            </a:r>
            <a:r>
              <a:rPr lang="en-US" dirty="0"/>
              <a:t> data item (X).</a:t>
            </a:r>
          </a:p>
        </p:txBody>
      </p:sp>
      <p:graphicFrame>
        <p:nvGraphicFramePr>
          <p:cNvPr id="4" name="Content Placeholder 3"/>
          <p:cNvGraphicFramePr>
            <a:graphicFrameLocks/>
          </p:cNvGraphicFramePr>
          <p:nvPr/>
        </p:nvGraphicFramePr>
        <p:xfrm>
          <a:off x="8368553" y="1352821"/>
          <a:ext cx="3470376" cy="3607980"/>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Time</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algn="ctr">
                        <a:lnSpc>
                          <a:spcPct val="115000"/>
                        </a:lnSpc>
                        <a:spcAft>
                          <a:spcPts val="0"/>
                        </a:spcAft>
                      </a:pPr>
                      <a:r>
                        <a:rPr lang="en-US" sz="2000" b="0" dirty="0">
                          <a:effectLst/>
                        </a:rPr>
                        <a:t>Read X</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T1</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T2</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Read X</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algn="ctr">
                        <a:lnSpc>
                          <a:spcPct val="115000"/>
                        </a:lnSpc>
                        <a:spcAft>
                          <a:spcPts val="0"/>
                        </a:spcAft>
                      </a:pPr>
                      <a:r>
                        <a:rPr lang="en-US" sz="2000" b="0" dirty="0">
                          <a:effectLst/>
                        </a:rPr>
                        <a:t>Update X</a:t>
                      </a:r>
                    </a:p>
                    <a:p>
                      <a:pPr algn="ctr">
                        <a:lnSpc>
                          <a:spcPct val="115000"/>
                        </a:lnSpc>
                        <a:spcAft>
                          <a:spcPts val="0"/>
                        </a:spcAft>
                      </a:pPr>
                      <a:r>
                        <a:rPr lang="en-US" sz="2000" b="0" dirty="0">
                          <a:effectLst/>
                        </a:rPr>
                        <a:t>X=75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T5</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6"/>
                  </a:ext>
                </a:extLst>
              </a:tr>
            </a:tbl>
          </a:graphicData>
        </a:graphic>
      </p:graphicFrame>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spTree>
    <p:extLst>
      <p:ext uri="{BB962C8B-B14F-4D97-AF65-F5344CB8AC3E}">
        <p14:creationId xmlns:p14="http://schemas.microsoft.com/office/powerpoint/2010/main" val="25406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Query Processing</a:t>
            </a:r>
          </a:p>
        </p:txBody>
      </p:sp>
      <p:sp>
        <p:nvSpPr>
          <p:cNvPr id="3" name="Content Placeholder 2"/>
          <p:cNvSpPr>
            <a:spLocks noGrp="1"/>
          </p:cNvSpPr>
          <p:nvPr>
            <p:ph idx="1"/>
          </p:nvPr>
        </p:nvSpPr>
        <p:spPr/>
        <p:txBody>
          <a:bodyPr/>
          <a:lstStyle/>
          <a:p>
            <a:endParaRPr lang="en-US" dirty="0"/>
          </a:p>
        </p:txBody>
      </p:sp>
      <p:sp>
        <p:nvSpPr>
          <p:cNvPr id="6" name="Flowchart: Decision 5"/>
          <p:cNvSpPr/>
          <p:nvPr/>
        </p:nvSpPr>
        <p:spPr>
          <a:xfrm>
            <a:off x="3022600" y="1957866"/>
            <a:ext cx="2590800" cy="1009101"/>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Parser and translator</a:t>
            </a:r>
            <a:endParaRPr lang="en-US" sz="2000" dirty="0">
              <a:solidFill>
                <a:schemeClr val="tx1"/>
              </a:solidFill>
            </a:endParaRPr>
          </a:p>
        </p:txBody>
      </p:sp>
      <p:pic>
        <p:nvPicPr>
          <p:cNvPr id="7" name="Picture 6" descr="Image resul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9595" y="2200036"/>
            <a:ext cx="532015" cy="532015"/>
          </a:xfrm>
          <a:prstGeom prst="rect">
            <a:avLst/>
          </a:prstGeom>
          <a:noFill/>
          <a:extLst>
            <a:ext uri="{909E8E84-426E-40DD-AFC4-6F175D3DCCD1}">
              <a14:hiddenFill xmlns:a14="http://schemas.microsoft.com/office/drawing/2010/main">
                <a:solidFill>
                  <a:srgbClr val="FFFFFF"/>
                </a:solidFill>
              </a14:hiddenFill>
            </a:ext>
          </a:extLst>
        </p:spPr>
      </p:pic>
      <p:sp>
        <p:nvSpPr>
          <p:cNvPr id="8" name="Rounded Rectangle 7"/>
          <p:cNvSpPr/>
          <p:nvPr/>
        </p:nvSpPr>
        <p:spPr>
          <a:xfrm>
            <a:off x="1562100" y="2233816"/>
            <a:ext cx="91440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Query</a:t>
            </a:r>
            <a:endParaRPr lang="en-US" sz="2000" dirty="0">
              <a:solidFill>
                <a:schemeClr val="tx1"/>
              </a:solidFill>
            </a:endParaRPr>
          </a:p>
        </p:txBody>
      </p:sp>
      <p:cxnSp>
        <p:nvCxnSpPr>
          <p:cNvPr id="9" name="Straight Arrow Connector 8"/>
          <p:cNvCxnSpPr/>
          <p:nvPr/>
        </p:nvCxnSpPr>
        <p:spPr>
          <a:xfrm flipV="1">
            <a:off x="2478505" y="2462642"/>
            <a:ext cx="54864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6066400" y="2096656"/>
            <a:ext cx="2194560" cy="73152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Relational algebra </a:t>
            </a:r>
          </a:p>
          <a:p>
            <a:pPr algn="ctr"/>
            <a:r>
              <a:rPr lang="en-IN" sz="2000" dirty="0">
                <a:solidFill>
                  <a:schemeClr val="tx1"/>
                </a:solidFill>
              </a:rPr>
              <a:t>expression</a:t>
            </a:r>
            <a:endParaRPr lang="en-US" sz="2000" dirty="0">
              <a:solidFill>
                <a:schemeClr val="tx1"/>
              </a:solidFill>
            </a:endParaRPr>
          </a:p>
        </p:txBody>
      </p:sp>
      <p:cxnSp>
        <p:nvCxnSpPr>
          <p:cNvPr id="12" name="Straight Arrow Connector 11"/>
          <p:cNvCxnSpPr/>
          <p:nvPr/>
        </p:nvCxnSpPr>
        <p:spPr>
          <a:xfrm flipV="1">
            <a:off x="5608125" y="2457880"/>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Flowchart: Decision 12"/>
          <p:cNvSpPr/>
          <p:nvPr/>
        </p:nvSpPr>
        <p:spPr>
          <a:xfrm>
            <a:off x="5929240" y="3281266"/>
            <a:ext cx="2468880" cy="731520"/>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Optimizer</a:t>
            </a:r>
            <a:endParaRPr lang="en-US" sz="2000" dirty="0">
              <a:solidFill>
                <a:schemeClr val="tx1"/>
              </a:solidFill>
            </a:endParaRPr>
          </a:p>
        </p:txBody>
      </p:sp>
      <p:cxnSp>
        <p:nvCxnSpPr>
          <p:cNvPr id="14" name="Straight Arrow Connector 13"/>
          <p:cNvCxnSpPr/>
          <p:nvPr/>
        </p:nvCxnSpPr>
        <p:spPr>
          <a:xfrm rot="5400000" flipV="1">
            <a:off x="6932269" y="3053965"/>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249280" y="4454074"/>
            <a:ext cx="182880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Execution plan</a:t>
            </a:r>
            <a:endParaRPr lang="en-US" sz="2000" dirty="0">
              <a:solidFill>
                <a:schemeClr val="tx1"/>
              </a:solidFill>
            </a:endParaRPr>
          </a:p>
        </p:txBody>
      </p:sp>
      <p:sp>
        <p:nvSpPr>
          <p:cNvPr id="16" name="Flowchart: Decision 15"/>
          <p:cNvSpPr/>
          <p:nvPr/>
        </p:nvSpPr>
        <p:spPr>
          <a:xfrm>
            <a:off x="2933700" y="4178124"/>
            <a:ext cx="2590800" cy="1009101"/>
          </a:xfrm>
          <a:prstGeom prst="flowChartDecision">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Evaluation</a:t>
            </a:r>
          </a:p>
          <a:p>
            <a:pPr algn="ctr"/>
            <a:r>
              <a:rPr lang="en-IN" sz="2000" dirty="0">
                <a:solidFill>
                  <a:schemeClr val="tx1"/>
                </a:solidFill>
              </a:rPr>
              <a:t>engine</a:t>
            </a:r>
            <a:endParaRPr lang="en-US" sz="2000" dirty="0">
              <a:solidFill>
                <a:schemeClr val="tx1"/>
              </a:solidFill>
            </a:endParaRPr>
          </a:p>
        </p:txBody>
      </p:sp>
      <p:sp>
        <p:nvSpPr>
          <p:cNvPr id="18" name="Rounded Rectangle 17"/>
          <p:cNvSpPr/>
          <p:nvPr/>
        </p:nvSpPr>
        <p:spPr>
          <a:xfrm>
            <a:off x="830580" y="4454074"/>
            <a:ext cx="1645920" cy="457200"/>
          </a:xfrm>
          <a:prstGeom prst="round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Query output</a:t>
            </a:r>
            <a:endParaRPr lang="en-US" sz="2000" dirty="0">
              <a:solidFill>
                <a:schemeClr val="tx1"/>
              </a:solidFill>
            </a:endParaRPr>
          </a:p>
        </p:txBody>
      </p:sp>
      <p:sp>
        <p:nvSpPr>
          <p:cNvPr id="19" name="Flowchart: Magnetic Disk 18"/>
          <p:cNvSpPr/>
          <p:nvPr/>
        </p:nvSpPr>
        <p:spPr>
          <a:xfrm>
            <a:off x="8398120" y="5521182"/>
            <a:ext cx="783980" cy="609600"/>
          </a:xfrm>
          <a:prstGeom prst="flowChartMagneticDisk">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p:cNvSpPr/>
          <p:nvPr/>
        </p:nvSpPr>
        <p:spPr>
          <a:xfrm>
            <a:off x="3838729" y="5532333"/>
            <a:ext cx="783980" cy="609600"/>
          </a:xfrm>
          <a:prstGeom prst="flowChartMagneticDisk">
            <a:avLst/>
          </a:prstGeom>
          <a:no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Data</a:t>
            </a:r>
          </a:p>
        </p:txBody>
      </p:sp>
      <p:sp>
        <p:nvSpPr>
          <p:cNvPr id="21" name="TextBox 20"/>
          <p:cNvSpPr txBox="1"/>
          <p:nvPr/>
        </p:nvSpPr>
        <p:spPr>
          <a:xfrm>
            <a:off x="6249280" y="5532120"/>
            <a:ext cx="2143218" cy="646331"/>
          </a:xfrm>
          <a:prstGeom prst="rect">
            <a:avLst/>
          </a:prstGeom>
          <a:noFill/>
        </p:spPr>
        <p:txBody>
          <a:bodyPr wrap="square" rtlCol="0">
            <a:spAutoFit/>
          </a:bodyPr>
          <a:lstStyle/>
          <a:p>
            <a:pPr algn="ctr"/>
            <a:r>
              <a:rPr lang="en-US" b="1" dirty="0"/>
              <a:t>Database Catalog </a:t>
            </a:r>
            <a:r>
              <a:rPr lang="en-US" dirty="0"/>
              <a:t>Statistics about Data</a:t>
            </a:r>
          </a:p>
        </p:txBody>
      </p:sp>
      <p:cxnSp>
        <p:nvCxnSpPr>
          <p:cNvPr id="22" name="Straight Arrow Connector 21"/>
          <p:cNvCxnSpPr/>
          <p:nvPr/>
        </p:nvCxnSpPr>
        <p:spPr>
          <a:xfrm rot="5400000" flipV="1">
            <a:off x="6934650" y="4236773"/>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flipV="1">
            <a:off x="4231482" y="5185204"/>
            <a:ext cx="1618" cy="360000"/>
          </a:xfrm>
          <a:prstGeom prst="line">
            <a:avLst/>
          </a:prstGeom>
          <a:ln w="38100">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rot="10800000" flipV="1">
            <a:off x="5517760" y="4682674"/>
            <a:ext cx="73152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rot="10800000" flipV="1">
            <a:off x="2475888" y="4683886"/>
            <a:ext cx="457200" cy="562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p:nvPr/>
        </p:nvCxnSpPr>
        <p:spPr>
          <a:xfrm rot="16200000" flipV="1">
            <a:off x="7648758" y="4390766"/>
            <a:ext cx="1885094" cy="397613"/>
          </a:xfrm>
          <a:prstGeom prst="bentConnector3">
            <a:avLst>
              <a:gd name="adj1" fmla="val 100023"/>
            </a:avLst>
          </a:prstGeom>
          <a:ln w="38100">
            <a:solidFill>
              <a:schemeClr val="tx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ounded Rectangular Callout 26"/>
          <p:cNvSpPr/>
          <p:nvPr/>
        </p:nvSpPr>
        <p:spPr>
          <a:xfrm>
            <a:off x="919595" y="1058745"/>
            <a:ext cx="2895600" cy="914400"/>
          </a:xfrm>
          <a:prstGeom prst="wedgeRoundRectCallout">
            <a:avLst>
              <a:gd name="adj1" fmla="val 48448"/>
              <a:gd name="adj2" fmla="val 83489"/>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Parser </a:t>
            </a:r>
            <a:r>
              <a:rPr lang="en-US" dirty="0">
                <a:solidFill>
                  <a:schemeClr val="accent6"/>
                </a:solidFill>
              </a:rPr>
              <a:t>checks the syntax of query</a:t>
            </a:r>
            <a:r>
              <a:rPr lang="en-US" dirty="0">
                <a:solidFill>
                  <a:srgbClr val="C00000"/>
                </a:solidFill>
              </a:rPr>
              <a:t> </a:t>
            </a:r>
            <a:r>
              <a:rPr lang="en-US" dirty="0">
                <a:solidFill>
                  <a:schemeClr val="tx1"/>
                </a:solidFill>
              </a:rPr>
              <a:t>and</a:t>
            </a:r>
            <a:r>
              <a:rPr lang="en-US" dirty="0">
                <a:solidFill>
                  <a:srgbClr val="C00000"/>
                </a:solidFill>
              </a:rPr>
              <a:t> </a:t>
            </a:r>
            <a:r>
              <a:rPr lang="en-US" dirty="0">
                <a:solidFill>
                  <a:schemeClr val="accent6"/>
                </a:solidFill>
              </a:rPr>
              <a:t>verifies attribute name</a:t>
            </a:r>
            <a:r>
              <a:rPr lang="en-US" dirty="0">
                <a:solidFill>
                  <a:srgbClr val="C00000"/>
                </a:solidFill>
              </a:rPr>
              <a:t> </a:t>
            </a:r>
            <a:r>
              <a:rPr lang="en-US" dirty="0">
                <a:solidFill>
                  <a:schemeClr val="tx1"/>
                </a:solidFill>
              </a:rPr>
              <a:t>and</a:t>
            </a:r>
            <a:r>
              <a:rPr lang="en-US" dirty="0">
                <a:solidFill>
                  <a:srgbClr val="C00000"/>
                </a:solidFill>
              </a:rPr>
              <a:t> </a:t>
            </a:r>
            <a:r>
              <a:rPr lang="en-US" dirty="0">
                <a:solidFill>
                  <a:schemeClr val="accent6"/>
                </a:solidFill>
              </a:rPr>
              <a:t>relation name</a:t>
            </a:r>
          </a:p>
        </p:txBody>
      </p:sp>
      <p:sp>
        <p:nvSpPr>
          <p:cNvPr id="28" name="Rounded Rectangular Callout 27"/>
          <p:cNvSpPr/>
          <p:nvPr/>
        </p:nvSpPr>
        <p:spPr>
          <a:xfrm>
            <a:off x="4879340" y="1058745"/>
            <a:ext cx="2560320" cy="914400"/>
          </a:xfrm>
          <a:prstGeom prst="wedgeRoundRectCallout">
            <a:avLst>
              <a:gd name="adj1" fmla="val -51848"/>
              <a:gd name="adj2" fmla="val 121554"/>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a:solidFill>
                  <a:schemeClr val="tx1"/>
                </a:solidFill>
                <a:ea typeface="ＭＳ Ｐゴシック" panose="020B0600070205080204" pitchFamily="34" charset="-128"/>
              </a:rPr>
              <a:t>Translator </a:t>
            </a:r>
            <a:r>
              <a:rPr lang="en-US" altLang="en-US" dirty="0">
                <a:solidFill>
                  <a:schemeClr val="accent6"/>
                </a:solidFill>
              </a:rPr>
              <a:t>translates the query into its internal form (relational algebra)</a:t>
            </a:r>
            <a:endParaRPr lang="en-US" dirty="0">
              <a:solidFill>
                <a:schemeClr val="accent6"/>
              </a:solidFill>
            </a:endParaRPr>
          </a:p>
        </p:txBody>
      </p:sp>
      <p:sp>
        <p:nvSpPr>
          <p:cNvPr id="29" name="Rounded Rectangular Callout 28"/>
          <p:cNvSpPr/>
          <p:nvPr/>
        </p:nvSpPr>
        <p:spPr>
          <a:xfrm>
            <a:off x="3287978" y="3048000"/>
            <a:ext cx="2895600" cy="457200"/>
          </a:xfrm>
          <a:prstGeom prst="wedgeRoundRectCallout">
            <a:avLst>
              <a:gd name="adj1" fmla="val 66070"/>
              <a:gd name="adj2" fmla="val 59713"/>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Choose best execution plan</a:t>
            </a:r>
          </a:p>
        </p:txBody>
      </p:sp>
      <p:sp>
        <p:nvSpPr>
          <p:cNvPr id="30" name="Rounded Rectangular Callout 29"/>
          <p:cNvSpPr/>
          <p:nvPr/>
        </p:nvSpPr>
        <p:spPr>
          <a:xfrm>
            <a:off x="845820" y="3647025"/>
            <a:ext cx="3017520" cy="644119"/>
          </a:xfrm>
          <a:prstGeom prst="wedgeRoundRectCallout">
            <a:avLst>
              <a:gd name="adj1" fmla="val 43345"/>
              <a:gd name="adj2" fmla="val 86128"/>
              <a:gd name="adj3" fmla="val 16667"/>
            </a:avLst>
          </a:prstGeom>
          <a:solidFill>
            <a:schemeClr val="bg1">
              <a:lumMod val="95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6"/>
                </a:solidFill>
              </a:rPr>
              <a:t>Execute</a:t>
            </a:r>
            <a:r>
              <a:rPr lang="en-US" dirty="0">
                <a:solidFill>
                  <a:srgbClr val="C00000"/>
                </a:solidFill>
              </a:rPr>
              <a:t> </a:t>
            </a:r>
            <a:r>
              <a:rPr lang="en-US" dirty="0">
                <a:solidFill>
                  <a:schemeClr val="tx1"/>
                </a:solidFill>
              </a:rPr>
              <a:t>the</a:t>
            </a:r>
            <a:r>
              <a:rPr lang="en-US" dirty="0">
                <a:solidFill>
                  <a:srgbClr val="C00000"/>
                </a:solidFill>
              </a:rPr>
              <a:t> </a:t>
            </a:r>
            <a:r>
              <a:rPr lang="en-US" dirty="0">
                <a:solidFill>
                  <a:schemeClr val="accent6"/>
                </a:solidFill>
              </a:rPr>
              <a:t>query-evaluation plan</a:t>
            </a:r>
            <a:r>
              <a:rPr lang="en-US" dirty="0">
                <a:solidFill>
                  <a:srgbClr val="C00000"/>
                </a:solidFill>
              </a:rPr>
              <a:t> </a:t>
            </a:r>
            <a:r>
              <a:rPr lang="en-US" dirty="0">
                <a:solidFill>
                  <a:schemeClr val="tx1"/>
                </a:solidFill>
              </a:rPr>
              <a:t>and</a:t>
            </a:r>
            <a:r>
              <a:rPr lang="en-US" dirty="0">
                <a:solidFill>
                  <a:srgbClr val="C00000"/>
                </a:solidFill>
              </a:rPr>
              <a:t> </a:t>
            </a:r>
            <a:r>
              <a:rPr lang="en-US" dirty="0">
                <a:solidFill>
                  <a:schemeClr val="accent6"/>
                </a:solidFill>
              </a:rPr>
              <a:t>returns output</a:t>
            </a:r>
          </a:p>
        </p:txBody>
      </p:sp>
    </p:spTree>
    <p:extLst>
      <p:ext uri="{BB962C8B-B14F-4D97-AF65-F5344CB8AC3E}">
        <p14:creationId xmlns:p14="http://schemas.microsoft.com/office/powerpoint/2010/main" val="3557088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fade">
                                      <p:cBhvr>
                                        <p:cTn id="30" dur="5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27"/>
                                        </p:tgtEl>
                                      </p:cBhvr>
                                    </p:animEffect>
                                    <p:set>
                                      <p:cBhvr>
                                        <p:cTn id="35" dur="1" fill="hold">
                                          <p:stCondLst>
                                            <p:cond delay="499"/>
                                          </p:stCondLst>
                                        </p:cTn>
                                        <p:tgtEl>
                                          <p:spTgt spid="2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28"/>
                                        </p:tgtEl>
                                      </p:cBhvr>
                                    </p:animEffect>
                                    <p:set>
                                      <p:cBhvr>
                                        <p:cTn id="45" dur="1" fill="hold">
                                          <p:stCondLst>
                                            <p:cond delay="499"/>
                                          </p:stCondLst>
                                        </p:cTn>
                                        <p:tgtEl>
                                          <p:spTgt spid="2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fade">
                                      <p:cBhvr>
                                        <p:cTn id="50" dur="500"/>
                                        <p:tgtEl>
                                          <p:spTgt spid="1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500"/>
                                        <p:tgtEl>
                                          <p:spTgt spid="11"/>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animEffect transition="in" filter="fade">
                                      <p:cBhvr>
                                        <p:cTn id="65" dur="500"/>
                                        <p:tgtEl>
                                          <p:spTgt spid="13"/>
                                        </p:tgtEl>
                                      </p:cBhvr>
                                    </p:animEffect>
                                  </p:childTnLst>
                                </p:cTn>
                              </p:par>
                              <p:par>
                                <p:cTn id="66" presetID="10" presetClass="entr" presetSubtype="0" fill="hold" nodeType="with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fade">
                                      <p:cBhvr>
                                        <p:cTn id="68" dur="500"/>
                                        <p:tgtEl>
                                          <p:spTgt spid="2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9"/>
                                        </p:tgtEl>
                                        <p:attrNameLst>
                                          <p:attrName>style.visibility</p:attrName>
                                        </p:attrNameLst>
                                      </p:cBhvr>
                                      <p:to>
                                        <p:strVal val="visible"/>
                                      </p:to>
                                    </p:set>
                                    <p:animEffect transition="in" filter="fade">
                                      <p:cBhvr>
                                        <p:cTn id="71" dur="500"/>
                                        <p:tgtEl>
                                          <p:spTgt spid="1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1"/>
                                        </p:tgtEl>
                                        <p:attrNameLst>
                                          <p:attrName>style.visibility</p:attrName>
                                        </p:attrNameLst>
                                      </p:cBhvr>
                                      <p:to>
                                        <p:strVal val="visible"/>
                                      </p:to>
                                    </p:set>
                                    <p:animEffect transition="in" filter="fade">
                                      <p:cBhvr>
                                        <p:cTn id="74" dur="500"/>
                                        <p:tgtEl>
                                          <p:spTgt spid="21"/>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grpId="0" nodeType="clickEffect">
                                  <p:stCondLst>
                                    <p:cond delay="0"/>
                                  </p:stCondLst>
                                  <p:childTnLst>
                                    <p:set>
                                      <p:cBhvr>
                                        <p:cTn id="78" dur="1" fill="hold">
                                          <p:stCondLst>
                                            <p:cond delay="0"/>
                                          </p:stCondLst>
                                        </p:cTn>
                                        <p:tgtEl>
                                          <p:spTgt spid="29"/>
                                        </p:tgtEl>
                                        <p:attrNameLst>
                                          <p:attrName>style.visibility</p:attrName>
                                        </p:attrNameLst>
                                      </p:cBhvr>
                                      <p:to>
                                        <p:strVal val="visible"/>
                                      </p:to>
                                    </p:set>
                                    <p:animEffect transition="in" filter="fade">
                                      <p:cBhvr>
                                        <p:cTn id="79" dur="500"/>
                                        <p:tgtEl>
                                          <p:spTgt spid="29"/>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xit" presetSubtype="0" fill="hold" grpId="1" nodeType="clickEffect">
                                  <p:stCondLst>
                                    <p:cond delay="0"/>
                                  </p:stCondLst>
                                  <p:childTnLst>
                                    <p:animEffect transition="out" filter="fade">
                                      <p:cBhvr>
                                        <p:cTn id="83" dur="500"/>
                                        <p:tgtEl>
                                          <p:spTgt spid="29"/>
                                        </p:tgtEl>
                                      </p:cBhvr>
                                    </p:animEffect>
                                    <p:set>
                                      <p:cBhvr>
                                        <p:cTn id="84" dur="1" fill="hold">
                                          <p:stCondLst>
                                            <p:cond delay="499"/>
                                          </p:stCondLst>
                                        </p:cTn>
                                        <p:tgtEl>
                                          <p:spTgt spid="2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nodeType="clickEffect">
                                  <p:stCondLst>
                                    <p:cond delay="0"/>
                                  </p:stCondLst>
                                  <p:childTnLst>
                                    <p:set>
                                      <p:cBhvr>
                                        <p:cTn id="88" dur="1" fill="hold">
                                          <p:stCondLst>
                                            <p:cond delay="0"/>
                                          </p:stCondLst>
                                        </p:cTn>
                                        <p:tgtEl>
                                          <p:spTgt spid="22"/>
                                        </p:tgtEl>
                                        <p:attrNameLst>
                                          <p:attrName>style.visibility</p:attrName>
                                        </p:attrNameLst>
                                      </p:cBhvr>
                                      <p:to>
                                        <p:strVal val="visible"/>
                                      </p:to>
                                    </p:set>
                                    <p:animEffect transition="in" filter="fade">
                                      <p:cBhvr>
                                        <p:cTn id="89" dur="500"/>
                                        <p:tgtEl>
                                          <p:spTgt spid="22"/>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5"/>
                                        </p:tgtEl>
                                        <p:attrNameLst>
                                          <p:attrName>style.visibility</p:attrName>
                                        </p:attrNameLst>
                                      </p:cBhvr>
                                      <p:to>
                                        <p:strVal val="visible"/>
                                      </p:to>
                                    </p:set>
                                    <p:animEffect transition="in" filter="fade">
                                      <p:cBhvr>
                                        <p:cTn id="94" dur="500"/>
                                        <p:tgtEl>
                                          <p:spTgt spid="15"/>
                                        </p:tgtEl>
                                      </p:cBhvr>
                                    </p:animEffect>
                                  </p:childTnLst>
                                </p:cTn>
                              </p:par>
                            </p:childTnLst>
                          </p:cTn>
                        </p:par>
                      </p:childTnLst>
                    </p:cTn>
                  </p:par>
                  <p:par>
                    <p:cTn id="95" fill="hold">
                      <p:stCondLst>
                        <p:cond delay="indefinite"/>
                      </p:stCondLst>
                      <p:childTnLst>
                        <p:par>
                          <p:cTn id="96" fill="hold">
                            <p:stCondLst>
                              <p:cond delay="0"/>
                            </p:stCondLst>
                            <p:childTnLst>
                              <p:par>
                                <p:cTn id="97" presetID="10" presetClass="entr" presetSubtype="0" fill="hold" nodeType="click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fade">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3"/>
                                        </p:tgtEl>
                                        <p:attrNameLst>
                                          <p:attrName>style.visibility</p:attrName>
                                        </p:attrNameLst>
                                      </p:cBhvr>
                                      <p:to>
                                        <p:strVal val="visible"/>
                                      </p:to>
                                    </p:set>
                                    <p:animEffect transition="in" filter="fade">
                                      <p:cBhvr>
                                        <p:cTn id="104" dur="500"/>
                                        <p:tgtEl>
                                          <p:spTgt spid="23"/>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500"/>
                                        <p:tgtEl>
                                          <p:spTgt spid="20"/>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16"/>
                                        </p:tgtEl>
                                        <p:attrNameLst>
                                          <p:attrName>style.visibility</p:attrName>
                                        </p:attrNameLst>
                                      </p:cBhvr>
                                      <p:to>
                                        <p:strVal val="visible"/>
                                      </p:to>
                                    </p:set>
                                    <p:animEffect transition="in" filter="fade">
                                      <p:cBhvr>
                                        <p:cTn id="110" dur="500"/>
                                        <p:tgtEl>
                                          <p:spTgt spid="16"/>
                                        </p:tgtEl>
                                      </p:cBhvr>
                                    </p:animEffect>
                                  </p:childTnLst>
                                </p:cTn>
                              </p:par>
                            </p:childTnLst>
                          </p:cTn>
                        </p:par>
                      </p:childTnLst>
                    </p:cTn>
                  </p:par>
                  <p:par>
                    <p:cTn id="111" fill="hold">
                      <p:stCondLst>
                        <p:cond delay="indefinite"/>
                      </p:stCondLst>
                      <p:childTnLst>
                        <p:par>
                          <p:cTn id="112" fill="hold">
                            <p:stCondLst>
                              <p:cond delay="0"/>
                            </p:stCondLst>
                            <p:childTnLst>
                              <p:par>
                                <p:cTn id="113" presetID="10" presetClass="entr" presetSubtype="0" fill="hold" grpId="0"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fade">
                                      <p:cBhvr>
                                        <p:cTn id="115" dur="500"/>
                                        <p:tgtEl>
                                          <p:spTgt spid="30"/>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xit" presetSubtype="0" fill="hold" grpId="1" nodeType="clickEffect">
                                  <p:stCondLst>
                                    <p:cond delay="0"/>
                                  </p:stCondLst>
                                  <p:childTnLst>
                                    <p:animEffect transition="out" filter="fade">
                                      <p:cBhvr>
                                        <p:cTn id="119" dur="500"/>
                                        <p:tgtEl>
                                          <p:spTgt spid="30"/>
                                        </p:tgtEl>
                                      </p:cBhvr>
                                    </p:animEffect>
                                    <p:set>
                                      <p:cBhvr>
                                        <p:cTn id="120" dur="1" fill="hold">
                                          <p:stCondLst>
                                            <p:cond delay="499"/>
                                          </p:stCondLst>
                                        </p:cTn>
                                        <p:tgtEl>
                                          <p:spTgt spid="30"/>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0" presetClass="entr" presetSubtype="0" fill="hold" nodeType="clickEffect">
                                  <p:stCondLst>
                                    <p:cond delay="0"/>
                                  </p:stCondLst>
                                  <p:childTnLst>
                                    <p:set>
                                      <p:cBhvr>
                                        <p:cTn id="124" dur="1" fill="hold">
                                          <p:stCondLst>
                                            <p:cond delay="0"/>
                                          </p:stCondLst>
                                        </p:cTn>
                                        <p:tgtEl>
                                          <p:spTgt spid="25"/>
                                        </p:tgtEl>
                                        <p:attrNameLst>
                                          <p:attrName>style.visibility</p:attrName>
                                        </p:attrNameLst>
                                      </p:cBhvr>
                                      <p:to>
                                        <p:strVal val="visible"/>
                                      </p:to>
                                    </p:set>
                                    <p:animEffect transition="in" filter="fade">
                                      <p:cBhvr>
                                        <p:cTn id="125" dur="500"/>
                                        <p:tgtEl>
                                          <p:spTgt spid="25"/>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fade">
                                      <p:cBhvr>
                                        <p:cTn id="13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1" grpId="0" animBg="1"/>
      <p:bldP spid="13" grpId="0" animBg="1"/>
      <p:bldP spid="15" grpId="0" animBg="1"/>
      <p:bldP spid="16" grpId="0" animBg="1"/>
      <p:bldP spid="18" grpId="0" animBg="1"/>
      <p:bldP spid="19" grpId="0" animBg="1"/>
      <p:bldP spid="20" grpId="0" animBg="1"/>
      <p:bldP spid="21" grpId="0"/>
      <p:bldP spid="27" grpId="0" animBg="1"/>
      <p:bldP spid="27" grpId="1" animBg="1"/>
      <p:bldP spid="28" grpId="0" animBg="1"/>
      <p:bldP spid="28" grpId="1" animBg="1"/>
      <p:bldP spid="29" grpId="0" animBg="1"/>
      <p:bldP spid="29" grpId="1" animBg="1"/>
      <p:bldP spid="30" grpId="0" animBg="1"/>
      <p:bldP spid="30" grpId="1"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Dirty Read Problem</a:t>
            </a:r>
            <a:endParaRPr lang="en-US" dirty="0"/>
          </a:p>
        </p:txBody>
      </p:sp>
      <p:sp>
        <p:nvSpPr>
          <p:cNvPr id="3" name="Content Placeholder 2"/>
          <p:cNvSpPr>
            <a:spLocks noGrp="1"/>
          </p:cNvSpPr>
          <p:nvPr>
            <p:ph idx="1"/>
          </p:nvPr>
        </p:nvSpPr>
        <p:spPr>
          <a:xfrm>
            <a:off x="131180" y="863444"/>
            <a:ext cx="7869819" cy="5590565"/>
          </a:xfrm>
        </p:spPr>
        <p:txBody>
          <a:bodyPr/>
          <a:lstStyle/>
          <a:p>
            <a:r>
              <a:rPr lang="en-US" dirty="0"/>
              <a:t>The dirty read arises when </a:t>
            </a:r>
            <a:r>
              <a:rPr lang="en-US" b="1" dirty="0">
                <a:solidFill>
                  <a:schemeClr val="accent6"/>
                </a:solidFill>
              </a:rPr>
              <a:t>one transaction update some item and then fails</a:t>
            </a:r>
            <a:r>
              <a:rPr lang="en-US" dirty="0"/>
              <a:t> due to some reason. </a:t>
            </a:r>
          </a:p>
          <a:p>
            <a:r>
              <a:rPr lang="en-US" dirty="0"/>
              <a:t>This </a:t>
            </a:r>
            <a:r>
              <a:rPr lang="en-US" b="1" dirty="0">
                <a:solidFill>
                  <a:schemeClr val="accent6"/>
                </a:solidFill>
              </a:rPr>
              <a:t>updated item is retrieved by another transaction before it is changed back to the original value</a:t>
            </a:r>
            <a:r>
              <a:rPr lang="en-US" dirty="0"/>
              <a:t>.</a:t>
            </a:r>
          </a:p>
          <a:p>
            <a:r>
              <a:rPr lang="en-US" dirty="0"/>
              <a:t>How to </a:t>
            </a:r>
            <a:r>
              <a:rPr lang="en-US" b="1" dirty="0">
                <a:solidFill>
                  <a:schemeClr val="tx2"/>
                </a:solidFill>
              </a:rPr>
              <a:t>avoid</a:t>
            </a:r>
            <a:r>
              <a:rPr lang="en-US" dirty="0"/>
              <a:t>: A transaction </a:t>
            </a:r>
            <a:r>
              <a:rPr lang="en-US" b="1" dirty="0">
                <a:solidFill>
                  <a:schemeClr val="accent6"/>
                </a:solidFill>
              </a:rPr>
              <a:t>T1 must not read the data item (X) until the transaction T2 can commit </a:t>
            </a:r>
            <a:r>
              <a:rPr lang="en-US" dirty="0"/>
              <a:t>data item (X).</a:t>
            </a:r>
          </a:p>
        </p:txBody>
      </p:sp>
      <p:sp>
        <p:nvSpPr>
          <p:cNvPr id="5" name="TextBox 4"/>
          <p:cNvSpPr txBox="1"/>
          <p:nvPr/>
        </p:nvSpPr>
        <p:spPr>
          <a:xfrm>
            <a:off x="9614556" y="863444"/>
            <a:ext cx="978370" cy="461665"/>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400" dirty="0"/>
              <a:t>X=100</a:t>
            </a:r>
            <a:endParaRPr lang="en-IN" sz="2400" dirty="0"/>
          </a:p>
        </p:txBody>
      </p:sp>
      <p:graphicFrame>
        <p:nvGraphicFramePr>
          <p:cNvPr id="6" name="Content Placeholder 3"/>
          <p:cNvGraphicFramePr>
            <a:graphicFrameLocks/>
          </p:cNvGraphicFramePr>
          <p:nvPr/>
        </p:nvGraphicFramePr>
        <p:xfrm>
          <a:off x="8366760" y="1353312"/>
          <a:ext cx="3470376" cy="2906940"/>
        </p:xfrm>
        <a:graphic>
          <a:graphicData uri="http://schemas.openxmlformats.org/drawingml/2006/table">
            <a:tbl>
              <a:tblPr firstRow="1" firstCol="1" bandRow="1">
                <a:tableStyleId>{5202B0CA-FC54-4496-8BCA-5EF66A818D29}</a:tableStyleId>
              </a:tblPr>
              <a:tblGrid>
                <a:gridCol w="1201729">
                  <a:extLst>
                    <a:ext uri="{9D8B030D-6E8A-4147-A177-3AD203B41FA5}">
                      <a16:colId xmlns:a16="http://schemas.microsoft.com/office/drawing/2014/main" val="20000"/>
                    </a:ext>
                  </a:extLst>
                </a:gridCol>
                <a:gridCol w="1066918">
                  <a:extLst>
                    <a:ext uri="{9D8B030D-6E8A-4147-A177-3AD203B41FA5}">
                      <a16:colId xmlns:a16="http://schemas.microsoft.com/office/drawing/2014/main" val="20001"/>
                    </a:ext>
                  </a:extLst>
                </a:gridCol>
                <a:gridCol w="1201729">
                  <a:extLst>
                    <a:ext uri="{9D8B030D-6E8A-4147-A177-3AD203B41FA5}">
                      <a16:colId xmlns:a16="http://schemas.microsoft.com/office/drawing/2014/main" val="20002"/>
                    </a:ext>
                  </a:extLst>
                </a:gridCol>
              </a:tblGrid>
              <a:tr h="441180">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Time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0"/>
                  </a:ext>
                </a:extLst>
              </a:tr>
              <a:tr h="441180">
                <a:tc>
                  <a:txBody>
                    <a:bodyPr/>
                    <a:lstStyle/>
                    <a:p>
                      <a:pPr algn="ctr">
                        <a:lnSpc>
                          <a:spcPct val="115000"/>
                        </a:lnSpc>
                        <a:spcAft>
                          <a:spcPts val="0"/>
                        </a:spcAft>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a:effectLst/>
                        </a:rPr>
                        <a:t>---</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1"/>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T1</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Update X</a:t>
                      </a:r>
                    </a:p>
                    <a:p>
                      <a:pPr algn="ctr">
                        <a:lnSpc>
                          <a:spcPct val="115000"/>
                        </a:lnSpc>
                        <a:spcAft>
                          <a:spcPts val="0"/>
                        </a:spcAft>
                      </a:pPr>
                      <a:r>
                        <a:rPr lang="en-US" sz="2000" dirty="0">
                          <a:effectLst/>
                        </a:rPr>
                        <a:t>X=50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2"/>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b="0" kern="1200" dirty="0">
                          <a:solidFill>
                            <a:schemeClr val="dk1"/>
                          </a:solidFill>
                          <a:effectLst/>
                          <a:latin typeface="+mn-lt"/>
                          <a:ea typeface="+mn-ea"/>
                          <a:cs typeface="+mn-cs"/>
                        </a:rPr>
                        <a:t>Read X</a:t>
                      </a:r>
                      <a:endParaRPr lang="en-IN" sz="2000" b="0" kern="1200" dirty="0">
                        <a:solidFill>
                          <a:schemeClr val="dk1"/>
                        </a:solidFill>
                        <a:effectLst/>
                        <a:latin typeface="+mn-lt"/>
                        <a:ea typeface="+mn-ea"/>
                        <a:cs typeface="+mn-cs"/>
                      </a:endParaRPr>
                    </a:p>
                  </a:txBody>
                  <a:tcPr marL="97786" marR="97786" marT="0" marB="0" anchor="ctr"/>
                </a:tc>
                <a:tc>
                  <a:txBody>
                    <a:bodyPr/>
                    <a:lstStyle/>
                    <a:p>
                      <a:pPr algn="ctr">
                        <a:lnSpc>
                          <a:spcPct val="115000"/>
                        </a:lnSpc>
                        <a:spcAft>
                          <a:spcPts val="0"/>
                        </a:spcAft>
                      </a:pPr>
                      <a:r>
                        <a:rPr lang="en-US" sz="2000" dirty="0">
                          <a:effectLst/>
                        </a:rPr>
                        <a:t>T2</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6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3"/>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20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T3</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2000" dirty="0">
                          <a:effectLst/>
                        </a:rPr>
                        <a:t>Rollback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4"/>
                  </a:ext>
                </a:extLst>
              </a:tr>
              <a:tr h="44118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T4</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tc>
                  <a:txBody>
                    <a:bodyPr/>
                    <a:lstStyle/>
                    <a:p>
                      <a:pPr algn="ctr">
                        <a:lnSpc>
                          <a:spcPct val="115000"/>
                        </a:lnSpc>
                        <a:spcAft>
                          <a:spcPts val="0"/>
                        </a:spcAft>
                      </a:pPr>
                      <a:r>
                        <a:rPr lang="en-US" sz="1800" dirty="0">
                          <a:effectLst/>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97786" marR="97786"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30864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Incorrect Retrieval Problem</a:t>
            </a:r>
            <a:endParaRPr lang="en-US" dirty="0"/>
          </a:p>
        </p:txBody>
      </p:sp>
      <p:sp>
        <p:nvSpPr>
          <p:cNvPr id="3" name="Content Placeholder 2"/>
          <p:cNvSpPr>
            <a:spLocks noGrp="1"/>
          </p:cNvSpPr>
          <p:nvPr>
            <p:ph idx="1"/>
          </p:nvPr>
        </p:nvSpPr>
        <p:spPr>
          <a:xfrm>
            <a:off x="131180" y="863444"/>
            <a:ext cx="5705949" cy="5590565"/>
          </a:xfrm>
        </p:spPr>
        <p:txBody>
          <a:bodyPr/>
          <a:lstStyle/>
          <a:p>
            <a:r>
              <a:rPr lang="en-US" dirty="0"/>
              <a:t>The inconsistent retrieval problem arises when </a:t>
            </a:r>
            <a:r>
              <a:rPr lang="en-US" b="1" dirty="0">
                <a:solidFill>
                  <a:schemeClr val="accent6"/>
                </a:solidFill>
              </a:rPr>
              <a:t>one transaction retrieves data to use in some operation but before it can use this data another transaction updates that data and commits</a:t>
            </a:r>
            <a:r>
              <a:rPr lang="en-US" dirty="0"/>
              <a:t>. </a:t>
            </a:r>
          </a:p>
          <a:p>
            <a:r>
              <a:rPr lang="en-US" b="1" dirty="0"/>
              <a:t>Through this change will be hidden from first transaction and it will continue to use </a:t>
            </a:r>
            <a:r>
              <a:rPr lang="en-US" b="1" dirty="0">
                <a:solidFill>
                  <a:schemeClr val="accent6"/>
                </a:solidFill>
              </a:rPr>
              <a:t>previous retrieved data</a:t>
            </a:r>
            <a:r>
              <a:rPr lang="en-US" b="1" dirty="0"/>
              <a:t>. </a:t>
            </a:r>
          </a:p>
          <a:p>
            <a:r>
              <a:rPr lang="en-US" dirty="0"/>
              <a:t>This problem is known as inconsistent retrieval problem.</a:t>
            </a:r>
          </a:p>
          <a:p>
            <a:r>
              <a:rPr lang="en-US" dirty="0"/>
              <a:t>How to </a:t>
            </a:r>
            <a:r>
              <a:rPr lang="en-US" b="1" dirty="0">
                <a:solidFill>
                  <a:schemeClr val="tx2"/>
                </a:solidFill>
              </a:rPr>
              <a:t>avoid</a:t>
            </a:r>
            <a:r>
              <a:rPr lang="en-US" dirty="0"/>
              <a:t>: A </a:t>
            </a:r>
            <a:r>
              <a:rPr lang="en-US" b="1" dirty="0">
                <a:solidFill>
                  <a:schemeClr val="accent6"/>
                </a:solidFill>
              </a:rPr>
              <a:t>transaction T2 must not read or update data item (X) until the transaction T1 can commit </a:t>
            </a:r>
            <a:r>
              <a:rPr lang="en-US" dirty="0"/>
              <a:t>data item (X). </a:t>
            </a:r>
          </a:p>
        </p:txBody>
      </p:sp>
      <p:graphicFrame>
        <p:nvGraphicFramePr>
          <p:cNvPr id="7" name="Content Placeholder 5"/>
          <p:cNvGraphicFramePr>
            <a:graphicFrameLocks/>
          </p:cNvGraphicFramePr>
          <p:nvPr>
            <p:extLst>
              <p:ext uri="{D42A27DB-BD31-4B8C-83A1-F6EECF244321}">
                <p14:modId xmlns:p14="http://schemas.microsoft.com/office/powerpoint/2010/main" val="2126148661"/>
              </p:ext>
            </p:extLst>
          </p:nvPr>
        </p:nvGraphicFramePr>
        <p:xfrm>
          <a:off x="5892440" y="1331512"/>
          <a:ext cx="6148732" cy="4907280"/>
        </p:xfrm>
        <a:graphic>
          <a:graphicData uri="http://schemas.openxmlformats.org/drawingml/2006/table">
            <a:tbl>
              <a:tblPr firstRow="1" firstCol="1" bandRow="1">
                <a:tableStyleId>{5202B0CA-FC54-4496-8BCA-5EF66A818D29}</a:tableStyleId>
              </a:tblPr>
              <a:tblGrid>
                <a:gridCol w="2806286">
                  <a:extLst>
                    <a:ext uri="{9D8B030D-6E8A-4147-A177-3AD203B41FA5}">
                      <a16:colId xmlns:a16="http://schemas.microsoft.com/office/drawing/2014/main" val="20000"/>
                    </a:ext>
                  </a:extLst>
                </a:gridCol>
                <a:gridCol w="801273">
                  <a:extLst>
                    <a:ext uri="{9D8B030D-6E8A-4147-A177-3AD203B41FA5}">
                      <a16:colId xmlns:a16="http://schemas.microsoft.com/office/drawing/2014/main" val="20001"/>
                    </a:ext>
                  </a:extLst>
                </a:gridCol>
                <a:gridCol w="2541173">
                  <a:extLst>
                    <a:ext uri="{9D8B030D-6E8A-4147-A177-3AD203B41FA5}">
                      <a16:colId xmlns:a16="http://schemas.microsoft.com/office/drawing/2014/main" val="20002"/>
                    </a:ext>
                  </a:extLst>
                </a:gridCol>
              </a:tblGrid>
              <a:tr h="0">
                <a:tc>
                  <a:txBody>
                    <a:bodyPr/>
                    <a:lstStyle/>
                    <a:p>
                      <a:pPr marL="0" algn="ctr" defTabSz="914400" rtl="0" eaLnBrk="1" latinLnBrk="0" hangingPunct="1">
                        <a:lnSpc>
                          <a:spcPct val="115000"/>
                        </a:lnSpc>
                        <a:spcAft>
                          <a:spcPts val="0"/>
                        </a:spcAft>
                      </a:pPr>
                      <a:r>
                        <a:rPr lang="en-US" sz="2000" kern="1200" dirty="0">
                          <a:effectLst/>
                        </a:rPr>
                        <a:t>T1</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Time</a:t>
                      </a:r>
                      <a:endParaRPr lang="en-IN" sz="2000" b="1" kern="1200" dirty="0">
                        <a:solidFill>
                          <a:schemeClr val="lt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T2</a:t>
                      </a:r>
                      <a:endParaRPr lang="en-IN" sz="2000" b="1" kern="1200" dirty="0">
                        <a:solidFill>
                          <a:schemeClr val="lt1"/>
                        </a:solidFill>
                        <a:effectLst/>
                        <a:latin typeface="+mn-lt"/>
                        <a:ea typeface="+mn-ea"/>
                        <a:cs typeface="+mn-cs"/>
                      </a:endParaRPr>
                    </a:p>
                  </a:txBody>
                  <a:tcPr marL="110918" marR="110918" marT="0" marB="0" anchor="ctr"/>
                </a:tc>
                <a:extLst>
                  <a:ext uri="{0D108BD9-81ED-4DB2-BD59-A6C34878D82A}">
                    <a16:rowId xmlns:a16="http://schemas.microsoft.com/office/drawing/2014/main" val="10000"/>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200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T1</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1"/>
                  </a:ext>
                </a:extLst>
              </a:tr>
              <a:tr h="0">
                <a:tc>
                  <a:txBody>
                    <a:bodyPr/>
                    <a:lstStyle/>
                    <a:p>
                      <a:pPr marL="0" algn="ctr" defTabSz="914400" rtl="0" eaLnBrk="1" latinLnBrk="0" hangingPunct="1">
                        <a:lnSpc>
                          <a:spcPct val="115000"/>
                        </a:lnSpc>
                        <a:spcAft>
                          <a:spcPts val="0"/>
                        </a:spcAft>
                      </a:pPr>
                      <a:r>
                        <a:rPr lang="en-US" sz="2000" kern="1200" dirty="0">
                          <a:effectLst/>
                        </a:rPr>
                        <a:t>Read (B)</a:t>
                      </a:r>
                      <a:endParaRPr lang="en-IN" sz="2000" kern="1200" dirty="0">
                        <a:effectLst/>
                      </a:endParaRPr>
                    </a:p>
                    <a:p>
                      <a:pPr marL="0" algn="ctr" defTabSz="914400" rtl="0" eaLnBrk="1" latinLnBrk="0" hangingPunct="1">
                        <a:lnSpc>
                          <a:spcPct val="115000"/>
                        </a:lnSpc>
                        <a:spcAft>
                          <a:spcPts val="0"/>
                        </a:spcAft>
                      </a:pPr>
                      <a:r>
                        <a:rPr lang="en-US" sz="2000" kern="1200" dirty="0">
                          <a:effectLst/>
                        </a:rPr>
                        <a:t>Sum </a:t>
                      </a:r>
                      <a:r>
                        <a:rPr lang="en-US" sz="2000" kern="1200" dirty="0">
                          <a:effectLst/>
                          <a:sym typeface="Symbol" panose="05050102010706020507" pitchFamily="18" charset="2"/>
                        </a:rPr>
                        <a:t></a:t>
                      </a:r>
                      <a:r>
                        <a:rPr lang="en-US" sz="2000" kern="1200" dirty="0">
                          <a:effectLst/>
                        </a:rPr>
                        <a:t> Sum + 250 = 450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T2</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2"/>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T3</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(C)</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3"/>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T4</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Update (C)</a:t>
                      </a:r>
                      <a:endParaRPr lang="en-IN" sz="2000" kern="1200">
                        <a:effectLst/>
                      </a:endParaRPr>
                    </a:p>
                    <a:p>
                      <a:pPr marL="0" algn="ctr" defTabSz="914400" rtl="0" eaLnBrk="1" latinLnBrk="0" hangingPunct="1">
                        <a:lnSpc>
                          <a:spcPct val="115000"/>
                        </a:lnSpc>
                        <a:spcAft>
                          <a:spcPts val="0"/>
                        </a:spcAft>
                      </a:pPr>
                      <a:r>
                        <a:rPr lang="en-US" sz="2000" kern="1200">
                          <a:effectLst/>
                        </a:rPr>
                        <a:t>150 </a:t>
                      </a:r>
                      <a:r>
                        <a:rPr lang="en-US" sz="2000" kern="1200">
                          <a:effectLst/>
                          <a:sym typeface="Symbol" panose="05050102010706020507" pitchFamily="18" charset="2"/>
                        </a:rPr>
                        <a:t></a:t>
                      </a:r>
                      <a:r>
                        <a:rPr lang="en-US" sz="2000" kern="1200">
                          <a:effectLst/>
                        </a:rPr>
                        <a:t> 150 – 50 = 100</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4"/>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T5</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a:effectLst/>
                        </a:rPr>
                        <a:t>Read (A)</a:t>
                      </a:r>
                      <a:endParaRPr lang="en-IN" sz="2000" b="0" kern="120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5"/>
                  </a:ext>
                </a:extLst>
              </a:tr>
              <a:tr h="0">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T6</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Update (</a:t>
                      </a:r>
                      <a:r>
                        <a:rPr lang="en-US" sz="2000" b="1" kern="1200" dirty="0">
                          <a:solidFill>
                            <a:schemeClr val="accent6"/>
                          </a:solidFill>
                          <a:effectLst/>
                        </a:rPr>
                        <a:t>A</a:t>
                      </a:r>
                      <a:r>
                        <a:rPr lang="en-US" sz="2000" kern="1200" dirty="0">
                          <a:effectLst/>
                        </a:rPr>
                        <a:t>)</a:t>
                      </a:r>
                      <a:endParaRPr lang="en-IN" sz="2000" kern="1200" dirty="0">
                        <a:effectLst/>
                      </a:endParaRPr>
                    </a:p>
                    <a:p>
                      <a:pPr marL="0" algn="ctr" defTabSz="914400" rtl="0" eaLnBrk="1" latinLnBrk="0" hangingPunct="1">
                        <a:lnSpc>
                          <a:spcPct val="115000"/>
                        </a:lnSpc>
                        <a:spcAft>
                          <a:spcPts val="0"/>
                        </a:spcAft>
                      </a:pPr>
                      <a:r>
                        <a:rPr lang="en-US" sz="2000" kern="1200" dirty="0">
                          <a:effectLst/>
                        </a:rPr>
                        <a:t>200 </a:t>
                      </a:r>
                      <a:r>
                        <a:rPr lang="en-US" sz="2000" kern="1200" dirty="0">
                          <a:effectLst/>
                          <a:sym typeface="Symbol" panose="05050102010706020507" pitchFamily="18" charset="2"/>
                        </a:rPr>
                        <a:t></a:t>
                      </a:r>
                      <a:r>
                        <a:rPr lang="en-US" sz="2000" kern="1200" dirty="0">
                          <a:effectLst/>
                        </a:rPr>
                        <a:t> 200 + 50 = </a:t>
                      </a:r>
                      <a:r>
                        <a:rPr lang="en-US" sz="2000" b="1" kern="1200" dirty="0">
                          <a:solidFill>
                            <a:schemeClr val="accent6"/>
                          </a:solidFill>
                          <a:effectLst/>
                        </a:rPr>
                        <a:t>250</a:t>
                      </a:r>
                      <a:endParaRPr lang="en-IN" sz="2000" b="1" kern="1200" dirty="0">
                        <a:solidFill>
                          <a:schemeClr val="accent6"/>
                        </a:solidFill>
                        <a:effectLst/>
                        <a:latin typeface="+mn-lt"/>
                        <a:ea typeface="+mn-ea"/>
                        <a:cs typeface="+mn-cs"/>
                      </a:endParaRPr>
                    </a:p>
                  </a:txBody>
                  <a:tcPr marL="110918" marR="110918" marT="0" marB="0" anchor="ctr"/>
                </a:tc>
                <a:extLst>
                  <a:ext uri="{0D108BD9-81ED-4DB2-BD59-A6C34878D82A}">
                    <a16:rowId xmlns:a16="http://schemas.microsoft.com/office/drawing/2014/main" val="10006"/>
                  </a:ext>
                </a:extLst>
              </a:tr>
              <a:tr h="0">
                <a:tc>
                  <a:txBody>
                    <a:bodyPr/>
                    <a:lstStyle/>
                    <a:p>
                      <a:pPr marL="0" algn="ctr" defTabSz="914400" rtl="0" eaLnBrk="1" latinLnBrk="0" hangingPunct="1">
                        <a:lnSpc>
                          <a:spcPct val="115000"/>
                        </a:lnSpc>
                        <a:spcAft>
                          <a:spcPts val="0"/>
                        </a:spcAft>
                      </a:pPr>
                      <a:r>
                        <a:rPr lang="en-US" sz="2000" kern="1200">
                          <a:effectLst/>
                        </a:rPr>
                        <a:t>---</a:t>
                      </a:r>
                      <a:endParaRPr lang="en-IN" sz="2000" b="0" kern="120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T7</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COMMIT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7"/>
                  </a:ext>
                </a:extLst>
              </a:tr>
              <a:tr h="0">
                <a:tc>
                  <a:txBody>
                    <a:bodyPr/>
                    <a:lstStyle/>
                    <a:p>
                      <a:pPr marL="0" algn="ctr" defTabSz="914400" rtl="0" eaLnBrk="1" latinLnBrk="0" hangingPunct="1">
                        <a:lnSpc>
                          <a:spcPct val="115000"/>
                        </a:lnSpc>
                        <a:spcAft>
                          <a:spcPts val="0"/>
                        </a:spcAft>
                      </a:pPr>
                      <a:r>
                        <a:rPr lang="en-US" sz="2000" kern="1200" dirty="0">
                          <a:effectLst/>
                        </a:rPr>
                        <a:t>Read (A)</a:t>
                      </a:r>
                      <a:endParaRPr lang="en-IN" sz="2000" kern="1200" dirty="0">
                        <a:effectLst/>
                      </a:endParaRPr>
                    </a:p>
                    <a:p>
                      <a:pPr marL="0" algn="ctr" defTabSz="914400" rtl="0" eaLnBrk="1" latinLnBrk="0" hangingPunct="1">
                        <a:lnSpc>
                          <a:spcPct val="115000"/>
                        </a:lnSpc>
                        <a:spcAft>
                          <a:spcPts val="0"/>
                        </a:spcAft>
                      </a:pPr>
                      <a:r>
                        <a:rPr lang="en-US" sz="2000" kern="1200" dirty="0">
                          <a:effectLst/>
                        </a:rPr>
                        <a:t>Temp </a:t>
                      </a:r>
                      <a:r>
                        <a:rPr lang="en-US" sz="2000" kern="1200" dirty="0">
                          <a:effectLst/>
                          <a:sym typeface="Symbol" panose="05050102010706020507" pitchFamily="18" charset="2"/>
                        </a:rPr>
                        <a:t> </a:t>
                      </a:r>
                      <a:r>
                        <a:rPr lang="en-US" sz="2000" kern="1200" dirty="0">
                          <a:effectLst/>
                        </a:rPr>
                        <a:t>200 + 100 = 300</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T8</a:t>
                      </a:r>
                      <a:endParaRPr lang="en-IN" sz="2000" b="0" kern="1200" dirty="0">
                        <a:solidFill>
                          <a:schemeClr val="dk1"/>
                        </a:solidFill>
                        <a:effectLst/>
                        <a:latin typeface="+mn-lt"/>
                        <a:ea typeface="+mn-ea"/>
                        <a:cs typeface="+mn-cs"/>
                      </a:endParaRPr>
                    </a:p>
                  </a:txBody>
                  <a:tcPr marL="110918" marR="110918" marT="0" marB="0" anchor="ctr"/>
                </a:tc>
                <a:tc>
                  <a:txBody>
                    <a:bodyPr/>
                    <a:lstStyle/>
                    <a:p>
                      <a:pPr marL="0" algn="ctr" defTabSz="914400" rtl="0" eaLnBrk="1" latinLnBrk="0" hangingPunct="1">
                        <a:lnSpc>
                          <a:spcPct val="115000"/>
                        </a:lnSpc>
                        <a:spcAft>
                          <a:spcPts val="0"/>
                        </a:spcAft>
                      </a:pPr>
                      <a:r>
                        <a:rPr lang="en-US" sz="2000" kern="1200" dirty="0">
                          <a:effectLst/>
                        </a:rPr>
                        <a:t>---</a:t>
                      </a:r>
                      <a:endParaRPr lang="en-IN" sz="2000" b="0" kern="1200" dirty="0">
                        <a:solidFill>
                          <a:schemeClr val="dk1"/>
                        </a:solidFill>
                        <a:effectLst/>
                        <a:latin typeface="+mn-lt"/>
                        <a:ea typeface="+mn-ea"/>
                        <a:cs typeface="+mn-cs"/>
                      </a:endParaRPr>
                    </a:p>
                  </a:txBody>
                  <a:tcPr marL="110918" marR="110918" marT="0" marB="0" anchor="ctr"/>
                </a:tc>
                <a:extLst>
                  <a:ext uri="{0D108BD9-81ED-4DB2-BD59-A6C34878D82A}">
                    <a16:rowId xmlns:a16="http://schemas.microsoft.com/office/drawing/2014/main" val="10008"/>
                  </a:ext>
                </a:extLst>
              </a:tr>
            </a:tbl>
          </a:graphicData>
        </a:graphic>
      </p:graphicFrame>
      <p:sp>
        <p:nvSpPr>
          <p:cNvPr id="8" name="TextBox 7"/>
          <p:cNvSpPr txBox="1"/>
          <p:nvPr/>
        </p:nvSpPr>
        <p:spPr>
          <a:xfrm>
            <a:off x="6909406" y="849842"/>
            <a:ext cx="4114800" cy="466344"/>
          </a:xfrm>
          <a:prstGeom prst="rect">
            <a:avLst/>
          </a:prstGeom>
          <a:ln w="28575">
            <a:solidFill>
              <a:schemeClr val="accent6"/>
            </a:solidFill>
          </a:ln>
        </p:spPr>
        <p:style>
          <a:lnRef idx="2">
            <a:schemeClr val="accent6"/>
          </a:lnRef>
          <a:fillRef idx="1">
            <a:schemeClr val="lt1"/>
          </a:fillRef>
          <a:effectRef idx="0">
            <a:schemeClr val="accent6"/>
          </a:effectRef>
          <a:fontRef idx="minor">
            <a:schemeClr val="dk1"/>
          </a:fontRef>
        </p:style>
        <p:txBody>
          <a:bodyPr wrap="square" rtlCol="0">
            <a:spAutoFit/>
          </a:bodyPr>
          <a:lstStyle>
            <a:defPPr>
              <a:defRPr lang="en-US"/>
            </a:defPPr>
            <a:lvl1pPr algn="ctr">
              <a:defRPr sz="2400"/>
            </a:lvl1pPr>
          </a:lstStyle>
          <a:p>
            <a:r>
              <a:rPr lang="en-US" dirty="0"/>
              <a:t>Balance (A=200, B=250, C=150)</a:t>
            </a:r>
            <a:endParaRPr lang="en-IN" dirty="0"/>
          </a:p>
        </p:txBody>
      </p:sp>
    </p:spTree>
    <p:extLst>
      <p:ext uri="{BB962C8B-B14F-4D97-AF65-F5344CB8AC3E}">
        <p14:creationId xmlns:p14="http://schemas.microsoft.com/office/powerpoint/2010/main" val="611691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Two phase commit protocol</a:t>
            </a:r>
          </a:p>
        </p:txBody>
      </p:sp>
      <p:sp>
        <p:nvSpPr>
          <p:cNvPr id="5" name="Text Placeholder 4"/>
          <p:cNvSpPr>
            <a:spLocks noGrp="1"/>
          </p:cNvSpPr>
          <p:nvPr>
            <p:ph type="body" idx="1"/>
          </p:nvPr>
        </p:nvSpPr>
        <p:spPr/>
        <p:txBody>
          <a:bodyPr/>
          <a:lstStyle/>
          <a:p>
            <a:r>
              <a:rPr lang="en-US" dirty="0"/>
              <a:t>Section – 9</a:t>
            </a:r>
          </a:p>
          <a:p>
            <a:endParaRPr lang="en-US" dirty="0"/>
          </a:p>
        </p:txBody>
      </p:sp>
    </p:spTree>
    <p:extLst>
      <p:ext uri="{BB962C8B-B14F-4D97-AF65-F5344CB8AC3E}">
        <p14:creationId xmlns:p14="http://schemas.microsoft.com/office/powerpoint/2010/main" val="234959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endParaRPr lang="en-US" dirty="0"/>
          </a:p>
        </p:txBody>
      </p:sp>
      <p:cxnSp>
        <p:nvCxnSpPr>
          <p:cNvPr id="4" name="Straight Connector 3"/>
          <p:cNvCxnSpPr/>
          <p:nvPr/>
        </p:nvCxnSpPr>
        <p:spPr>
          <a:xfrm>
            <a:off x="7069573"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cxnSp>
        <p:nvCxnSpPr>
          <p:cNvPr id="5" name="Straight Connector 4"/>
          <p:cNvCxnSpPr/>
          <p:nvPr/>
        </p:nvCxnSpPr>
        <p:spPr>
          <a:xfrm>
            <a:off x="10424404" y="3064226"/>
            <a:ext cx="0" cy="2700000"/>
          </a:xfrm>
          <a:prstGeom prst="line">
            <a:avLst/>
          </a:prstGeom>
          <a:ln w="76200">
            <a:prstDash val="sysDash"/>
          </a:ln>
        </p:spPr>
        <p:style>
          <a:lnRef idx="3">
            <a:schemeClr val="accent1"/>
          </a:lnRef>
          <a:fillRef idx="0">
            <a:schemeClr val="accent1"/>
          </a:fillRef>
          <a:effectRef idx="2">
            <a:schemeClr val="accent1"/>
          </a:effectRef>
          <a:fontRef idx="minor">
            <a:schemeClr val="tx1"/>
          </a:fontRef>
        </p:style>
      </p:cxnSp>
      <p:pic>
        <p:nvPicPr>
          <p:cNvPr id="6" name="Picture 2" descr="Image result for person icon"/>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1166" r="19567"/>
          <a:stretch/>
        </p:blipFill>
        <p:spPr bwMode="auto">
          <a:xfrm>
            <a:off x="1724537" y="2576820"/>
            <a:ext cx="10668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1085518"/>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78078"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1188004"/>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3375797" y="4100666"/>
            <a:ext cx="762000" cy="15271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person icon"/>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1166" r="19567"/>
          <a:stretch/>
        </p:blipFill>
        <p:spPr bwMode="auto">
          <a:xfrm>
            <a:off x="6612226" y="1380612"/>
            <a:ext cx="905030" cy="152704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Related 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4112" r="15332"/>
          <a:stretch/>
        </p:blipFill>
        <p:spPr bwMode="auto">
          <a:xfrm>
            <a:off x="10034503" y="1380576"/>
            <a:ext cx="762000" cy="1527120"/>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Arrow Connector 12"/>
          <p:cNvCxnSpPr/>
          <p:nvPr/>
        </p:nvCxnSpPr>
        <p:spPr>
          <a:xfrm>
            <a:off x="7069573" y="3064226"/>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7069573" y="3747248"/>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5" name="Straight Arrow Connector 14"/>
          <p:cNvCxnSpPr/>
          <p:nvPr/>
        </p:nvCxnSpPr>
        <p:spPr>
          <a:xfrm>
            <a:off x="7070354" y="4509248"/>
            <a:ext cx="3354831" cy="606822"/>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7070354" y="5192270"/>
            <a:ext cx="3345930" cy="479939"/>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17" name="TextBox 16"/>
          <p:cNvSpPr txBox="1"/>
          <p:nvPr/>
        </p:nvSpPr>
        <p:spPr>
          <a:xfrm rot="684265">
            <a:off x="7646764" y="2996017"/>
            <a:ext cx="2353771" cy="400110"/>
          </a:xfrm>
          <a:prstGeom prst="rect">
            <a:avLst/>
          </a:prstGeom>
          <a:noFill/>
        </p:spPr>
        <p:txBody>
          <a:bodyPr wrap="square" rtlCol="0">
            <a:spAutoFit/>
          </a:bodyPr>
          <a:lstStyle/>
          <a:p>
            <a:pPr algn="ctr"/>
            <a:r>
              <a:rPr lang="en-US" sz="2000" dirty="0"/>
              <a:t>Request to prepare</a:t>
            </a:r>
            <a:endParaRPr lang="en-IN" sz="2000" dirty="0"/>
          </a:p>
        </p:txBody>
      </p:sp>
      <p:sp>
        <p:nvSpPr>
          <p:cNvPr id="18" name="TextBox 17"/>
          <p:cNvSpPr txBox="1"/>
          <p:nvPr/>
        </p:nvSpPr>
        <p:spPr>
          <a:xfrm rot="684265">
            <a:off x="7862803" y="4465698"/>
            <a:ext cx="1981200" cy="400110"/>
          </a:xfrm>
          <a:prstGeom prst="rect">
            <a:avLst/>
          </a:prstGeom>
          <a:noFill/>
        </p:spPr>
        <p:txBody>
          <a:bodyPr wrap="square" rtlCol="0">
            <a:spAutoFit/>
          </a:bodyPr>
          <a:lstStyle/>
          <a:p>
            <a:pPr algn="ctr"/>
            <a:r>
              <a:rPr lang="en-US" sz="2000" dirty="0"/>
              <a:t>Commit/Abort</a:t>
            </a:r>
            <a:endParaRPr lang="en-IN" sz="2000" dirty="0"/>
          </a:p>
        </p:txBody>
      </p:sp>
      <p:sp>
        <p:nvSpPr>
          <p:cNvPr id="19" name="TextBox 18"/>
          <p:cNvSpPr txBox="1"/>
          <p:nvPr/>
        </p:nvSpPr>
        <p:spPr>
          <a:xfrm rot="21060000">
            <a:off x="7558558" y="3566954"/>
            <a:ext cx="2353771" cy="400110"/>
          </a:xfrm>
          <a:prstGeom prst="rect">
            <a:avLst/>
          </a:prstGeom>
          <a:noFill/>
        </p:spPr>
        <p:txBody>
          <a:bodyPr wrap="square" rtlCol="0">
            <a:spAutoFit/>
          </a:bodyPr>
          <a:lstStyle/>
          <a:p>
            <a:pPr algn="ctr"/>
            <a:r>
              <a:rPr lang="en-US" sz="2000" dirty="0"/>
              <a:t>Prepared</a:t>
            </a:r>
            <a:endParaRPr lang="en-IN" sz="2000" dirty="0"/>
          </a:p>
        </p:txBody>
      </p:sp>
      <p:sp>
        <p:nvSpPr>
          <p:cNvPr id="20" name="TextBox 19"/>
          <p:cNvSpPr txBox="1"/>
          <p:nvPr/>
        </p:nvSpPr>
        <p:spPr>
          <a:xfrm rot="21060000">
            <a:off x="7710958" y="4994295"/>
            <a:ext cx="2353771" cy="400110"/>
          </a:xfrm>
          <a:prstGeom prst="rect">
            <a:avLst/>
          </a:prstGeom>
          <a:noFill/>
        </p:spPr>
        <p:txBody>
          <a:bodyPr wrap="square" rtlCol="0">
            <a:spAutoFit/>
          </a:bodyPr>
          <a:lstStyle/>
          <a:p>
            <a:pPr algn="ctr"/>
            <a:r>
              <a:rPr lang="en-US" sz="2000" dirty="0"/>
              <a:t>Done</a:t>
            </a:r>
            <a:endParaRPr lang="en-IN" sz="2000" dirty="0"/>
          </a:p>
        </p:txBody>
      </p:sp>
      <p:sp>
        <p:nvSpPr>
          <p:cNvPr id="21" name="Left Brace 20"/>
          <p:cNvSpPr/>
          <p:nvPr/>
        </p:nvSpPr>
        <p:spPr>
          <a:xfrm>
            <a:off x="6781794" y="3064226"/>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2" name="Left Brace 21"/>
          <p:cNvSpPr/>
          <p:nvPr/>
        </p:nvSpPr>
        <p:spPr>
          <a:xfrm>
            <a:off x="6781794" y="4518901"/>
            <a:ext cx="242809" cy="1209547"/>
          </a:xfrm>
          <a:prstGeom prst="leftBrace">
            <a:avLst/>
          </a:prstGeom>
          <a:ln w="28575">
            <a:solidFill>
              <a:schemeClr val="tx2"/>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solidFill>
                <a:schemeClr val="accent6"/>
              </a:solidFill>
            </a:endParaRPr>
          </a:p>
        </p:txBody>
      </p:sp>
      <p:sp>
        <p:nvSpPr>
          <p:cNvPr id="23" name="TextBox 22"/>
          <p:cNvSpPr txBox="1"/>
          <p:nvPr/>
        </p:nvSpPr>
        <p:spPr>
          <a:xfrm>
            <a:off x="6039176" y="3331701"/>
            <a:ext cx="914400" cy="646331"/>
          </a:xfrm>
          <a:prstGeom prst="rect">
            <a:avLst/>
          </a:prstGeom>
          <a:noFill/>
        </p:spPr>
        <p:txBody>
          <a:bodyPr wrap="square" rtlCol="0">
            <a:spAutoFit/>
          </a:bodyPr>
          <a:lstStyle/>
          <a:p>
            <a:pPr algn="ctr"/>
            <a:r>
              <a:rPr lang="en-US" dirty="0"/>
              <a:t>Prepare</a:t>
            </a:r>
          </a:p>
          <a:p>
            <a:pPr algn="ctr"/>
            <a:r>
              <a:rPr lang="en-US" dirty="0"/>
              <a:t>Phase</a:t>
            </a:r>
            <a:endParaRPr lang="en-IN" dirty="0"/>
          </a:p>
        </p:txBody>
      </p:sp>
      <p:sp>
        <p:nvSpPr>
          <p:cNvPr id="24" name="TextBox 23"/>
          <p:cNvSpPr txBox="1"/>
          <p:nvPr/>
        </p:nvSpPr>
        <p:spPr>
          <a:xfrm>
            <a:off x="6002303" y="4812798"/>
            <a:ext cx="1030419" cy="646331"/>
          </a:xfrm>
          <a:prstGeom prst="rect">
            <a:avLst/>
          </a:prstGeom>
          <a:noFill/>
        </p:spPr>
        <p:txBody>
          <a:bodyPr wrap="square" rtlCol="0">
            <a:spAutoFit/>
          </a:bodyPr>
          <a:lstStyle/>
          <a:p>
            <a:pPr algn="ctr"/>
            <a:r>
              <a:rPr lang="en-US" dirty="0"/>
              <a:t>Commit</a:t>
            </a:r>
          </a:p>
          <a:p>
            <a:pPr algn="ctr"/>
            <a:r>
              <a:rPr lang="en-US" dirty="0"/>
              <a:t>Phase</a:t>
            </a:r>
            <a:endParaRPr lang="en-IN" dirty="0"/>
          </a:p>
        </p:txBody>
      </p:sp>
      <p:cxnSp>
        <p:nvCxnSpPr>
          <p:cNvPr id="25" name="Straight Arrow Connector 24"/>
          <p:cNvCxnSpPr>
            <a:endCxn id="7" idx="3"/>
          </p:cNvCxnSpPr>
          <p:nvPr/>
        </p:nvCxnSpPr>
        <p:spPr>
          <a:xfrm flipH="1" flipV="1">
            <a:off x="1140078" y="1849078"/>
            <a:ext cx="605840" cy="1298196"/>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p:cNvCxnSpPr>
            <a:endCxn id="9" idx="1"/>
          </p:cNvCxnSpPr>
          <p:nvPr/>
        </p:nvCxnSpPr>
        <p:spPr>
          <a:xfrm flipV="1">
            <a:off x="2791337" y="1951564"/>
            <a:ext cx="584460" cy="10226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p:cNvCxnSpPr>
            <a:endCxn id="10" idx="1"/>
          </p:cNvCxnSpPr>
          <p:nvPr/>
        </p:nvCxnSpPr>
        <p:spPr>
          <a:xfrm>
            <a:off x="2772723" y="3767009"/>
            <a:ext cx="603074"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28" name="Straight Arrow Connector 27"/>
          <p:cNvCxnSpPr>
            <a:endCxn id="8" idx="3"/>
          </p:cNvCxnSpPr>
          <p:nvPr/>
        </p:nvCxnSpPr>
        <p:spPr>
          <a:xfrm flipH="1">
            <a:off x="1140078" y="3767009"/>
            <a:ext cx="742597" cy="109721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29" name="TextBox 28"/>
          <p:cNvSpPr txBox="1"/>
          <p:nvPr/>
        </p:nvSpPr>
        <p:spPr>
          <a:xfrm>
            <a:off x="951607" y="5192270"/>
            <a:ext cx="2628000" cy="1021556"/>
          </a:xfrm>
          <a:prstGeom prst="wedgeRoundRectCallout">
            <a:avLst>
              <a:gd name="adj1" fmla="val -5270"/>
              <a:gd name="adj2" fmla="val -144401"/>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send request </a:t>
            </a:r>
            <a:r>
              <a:rPr lang="en-IN" dirty="0"/>
              <a:t>asking for ready to commit</a:t>
            </a:r>
          </a:p>
        </p:txBody>
      </p:sp>
      <p:cxnSp>
        <p:nvCxnSpPr>
          <p:cNvPr id="30" name="Straight Arrow Connector 29"/>
          <p:cNvCxnSpPr/>
          <p:nvPr/>
        </p:nvCxnSpPr>
        <p:spPr>
          <a:xfrm flipH="1" flipV="1">
            <a:off x="2766554" y="3596840"/>
            <a:ext cx="654726" cy="1155910"/>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p:cNvCxnSpPr/>
          <p:nvPr/>
        </p:nvCxnSpPr>
        <p:spPr>
          <a:xfrm flipH="1">
            <a:off x="2863777" y="2084790"/>
            <a:ext cx="563672" cy="1005801"/>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2" name="Straight Arrow Connector 31"/>
          <p:cNvCxnSpPr/>
          <p:nvPr/>
        </p:nvCxnSpPr>
        <p:spPr>
          <a:xfrm>
            <a:off x="1062317" y="1951564"/>
            <a:ext cx="610869" cy="1283947"/>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cxnSp>
        <p:nvCxnSpPr>
          <p:cNvPr id="33" name="Straight Arrow Connector 32"/>
          <p:cNvCxnSpPr/>
          <p:nvPr/>
        </p:nvCxnSpPr>
        <p:spPr>
          <a:xfrm flipV="1">
            <a:off x="1107164" y="3670950"/>
            <a:ext cx="706410" cy="1036203"/>
          </a:xfrm>
          <a:prstGeom prst="straightConnector1">
            <a:avLst/>
          </a:prstGeom>
          <a:ln w="28575">
            <a:solidFill>
              <a:schemeClr val="tx2"/>
            </a:solidFill>
            <a:tailEnd type="triangle"/>
          </a:ln>
        </p:spPr>
        <p:style>
          <a:lnRef idx="3">
            <a:schemeClr val="accent2"/>
          </a:lnRef>
          <a:fillRef idx="0">
            <a:schemeClr val="accent2"/>
          </a:fillRef>
          <a:effectRef idx="2">
            <a:schemeClr val="accent2"/>
          </a:effectRef>
          <a:fontRef idx="minor">
            <a:schemeClr val="tx1"/>
          </a:fontRef>
        </p:style>
      </p:cxnSp>
      <p:sp>
        <p:nvSpPr>
          <p:cNvPr id="34" name="TextBox 33"/>
          <p:cNvSpPr txBox="1"/>
          <p:nvPr/>
        </p:nvSpPr>
        <p:spPr>
          <a:xfrm>
            <a:off x="948917" y="5195048"/>
            <a:ext cx="2628000" cy="1021556"/>
          </a:xfrm>
          <a:prstGeom prst="wedgeRoundRectCallout">
            <a:avLst>
              <a:gd name="adj1" fmla="val -48620"/>
              <a:gd name="adj2" fmla="val -88640"/>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Participant send reply whether </a:t>
            </a:r>
            <a:r>
              <a:rPr lang="en-IN" dirty="0"/>
              <a:t>ready to commit or not</a:t>
            </a:r>
          </a:p>
        </p:txBody>
      </p:sp>
      <p:sp>
        <p:nvSpPr>
          <p:cNvPr id="35" name="TextBox 34"/>
          <p:cNvSpPr txBox="1"/>
          <p:nvPr/>
        </p:nvSpPr>
        <p:spPr>
          <a:xfrm>
            <a:off x="939897" y="5195048"/>
            <a:ext cx="2628000" cy="715089"/>
          </a:xfrm>
          <a:prstGeom prst="wedgeRoundRectCallout">
            <a:avLst>
              <a:gd name="adj1" fmla="val -5270"/>
              <a:gd name="adj2" fmla="val -182134"/>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Coordinator inform to do commit</a:t>
            </a:r>
            <a:endParaRPr lang="en-IN" dirty="0"/>
          </a:p>
        </p:txBody>
      </p:sp>
      <p:sp>
        <p:nvSpPr>
          <p:cNvPr id="36" name="TextBox 35"/>
          <p:cNvSpPr txBox="1"/>
          <p:nvPr/>
        </p:nvSpPr>
        <p:spPr>
          <a:xfrm>
            <a:off x="948917" y="5197548"/>
            <a:ext cx="2628000" cy="1021556"/>
          </a:xfrm>
          <a:prstGeom prst="wedgeRoundRectCallout">
            <a:avLst>
              <a:gd name="adj1" fmla="val -48050"/>
              <a:gd name="adj2" fmla="val -102476"/>
              <a:gd name="adj3" fmla="val 16667"/>
            </a:avLst>
          </a:prstGeom>
          <a:solidFill>
            <a:schemeClr val="accent6">
              <a:lumMod val="40000"/>
              <a:lumOff val="60000"/>
            </a:schemeClr>
          </a:solidFill>
          <a:ln>
            <a:solidFill>
              <a:schemeClr val="accent6">
                <a:lumMod val="60000"/>
                <a:lumOff val="40000"/>
              </a:schemeClr>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Send “</a:t>
            </a:r>
            <a:r>
              <a:rPr lang="en-US" dirty="0" err="1"/>
              <a:t>ack</a:t>
            </a:r>
            <a:r>
              <a:rPr lang="en-US" dirty="0"/>
              <a:t>” to inform whether commit done or not</a:t>
            </a:r>
            <a:endParaRPr lang="en-IN" dirty="0"/>
          </a:p>
        </p:txBody>
      </p:sp>
    </p:spTree>
    <p:extLst>
      <p:ext uri="{BB962C8B-B14F-4D97-AF65-F5344CB8AC3E}">
        <p14:creationId xmlns:p14="http://schemas.microsoft.com/office/powerpoint/2010/main" val="259993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2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nodeType="clickEffect">
                                  <p:stCondLst>
                                    <p:cond delay="0"/>
                                  </p:stCondLst>
                                  <p:childTnLst>
                                    <p:animEffect transition="out" filter="fade">
                                      <p:cBhvr>
                                        <p:cTn id="58" dur="500"/>
                                        <p:tgtEl>
                                          <p:spTgt spid="25"/>
                                        </p:tgtEl>
                                      </p:cBhvr>
                                    </p:animEffect>
                                    <p:set>
                                      <p:cBhvr>
                                        <p:cTn id="59" dur="1" fill="hold">
                                          <p:stCondLst>
                                            <p:cond delay="499"/>
                                          </p:stCondLst>
                                        </p:cTn>
                                        <p:tgtEl>
                                          <p:spTgt spid="25"/>
                                        </p:tgtEl>
                                        <p:attrNameLst>
                                          <p:attrName>style.visibility</p:attrName>
                                        </p:attrNameLst>
                                      </p:cBhvr>
                                      <p:to>
                                        <p:strVal val="hidden"/>
                                      </p:to>
                                    </p:set>
                                  </p:childTnLst>
                                </p:cTn>
                              </p:par>
                              <p:par>
                                <p:cTn id="60" presetID="10" presetClass="exit" presetSubtype="0" fill="hold" nodeType="withEffect">
                                  <p:stCondLst>
                                    <p:cond delay="0"/>
                                  </p:stCondLst>
                                  <p:childTnLst>
                                    <p:animEffect transition="out" filter="fade">
                                      <p:cBhvr>
                                        <p:cTn id="61" dur="500"/>
                                        <p:tgtEl>
                                          <p:spTgt spid="26"/>
                                        </p:tgtEl>
                                      </p:cBhvr>
                                    </p:animEffect>
                                    <p:set>
                                      <p:cBhvr>
                                        <p:cTn id="62" dur="1" fill="hold">
                                          <p:stCondLst>
                                            <p:cond delay="499"/>
                                          </p:stCondLst>
                                        </p:cTn>
                                        <p:tgtEl>
                                          <p:spTgt spid="26"/>
                                        </p:tgtEl>
                                        <p:attrNameLst>
                                          <p:attrName>style.visibility</p:attrName>
                                        </p:attrNameLst>
                                      </p:cBhvr>
                                      <p:to>
                                        <p:strVal val="hidden"/>
                                      </p:to>
                                    </p:set>
                                  </p:childTnLst>
                                </p:cTn>
                              </p:par>
                              <p:par>
                                <p:cTn id="63" presetID="10" presetClass="exit" presetSubtype="0" fill="hold" nodeType="withEffect">
                                  <p:stCondLst>
                                    <p:cond delay="0"/>
                                  </p:stCondLst>
                                  <p:childTnLst>
                                    <p:animEffect transition="out" filter="fade">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28"/>
                                        </p:tgtEl>
                                      </p:cBhvr>
                                    </p:animEffect>
                                    <p:set>
                                      <p:cBhvr>
                                        <p:cTn id="68" dur="1" fill="hold">
                                          <p:stCondLst>
                                            <p:cond delay="499"/>
                                          </p:stCondLst>
                                        </p:cTn>
                                        <p:tgtEl>
                                          <p:spTgt spid="28"/>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0" presetClass="exit" presetSubtype="0" fill="hold" grpId="1" nodeType="clickEffect">
                                  <p:stCondLst>
                                    <p:cond delay="0"/>
                                  </p:stCondLst>
                                  <p:childTnLst>
                                    <p:animEffect transition="out" filter="fade">
                                      <p:cBhvr>
                                        <p:cTn id="92" dur="500"/>
                                        <p:tgtEl>
                                          <p:spTgt spid="34"/>
                                        </p:tgtEl>
                                      </p:cBhvr>
                                    </p:animEffect>
                                    <p:set>
                                      <p:cBhvr>
                                        <p:cTn id="93" dur="1" fill="hold">
                                          <p:stCondLst>
                                            <p:cond delay="499"/>
                                          </p:stCondLst>
                                        </p:cTn>
                                        <p:tgtEl>
                                          <p:spTgt spid="3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nodeType="clickEffect">
                                  <p:stCondLst>
                                    <p:cond delay="0"/>
                                  </p:stCondLst>
                                  <p:childTnLst>
                                    <p:animEffect transition="out" filter="fade">
                                      <p:cBhvr>
                                        <p:cTn id="97" dur="500"/>
                                        <p:tgtEl>
                                          <p:spTgt spid="30"/>
                                        </p:tgtEl>
                                      </p:cBhvr>
                                    </p:animEffect>
                                    <p:set>
                                      <p:cBhvr>
                                        <p:cTn id="98" dur="1" fill="hold">
                                          <p:stCondLst>
                                            <p:cond delay="499"/>
                                          </p:stCondLst>
                                        </p:cTn>
                                        <p:tgtEl>
                                          <p:spTgt spid="30"/>
                                        </p:tgtEl>
                                        <p:attrNameLst>
                                          <p:attrName>style.visibility</p:attrName>
                                        </p:attrNameLst>
                                      </p:cBhvr>
                                      <p:to>
                                        <p:strVal val="hidden"/>
                                      </p:to>
                                    </p:set>
                                  </p:childTnLst>
                                </p:cTn>
                              </p:par>
                              <p:par>
                                <p:cTn id="99" presetID="10" presetClass="exit" presetSubtype="0" fill="hold" nodeType="withEffect">
                                  <p:stCondLst>
                                    <p:cond delay="0"/>
                                  </p:stCondLst>
                                  <p:childTnLst>
                                    <p:animEffect transition="out" filter="fade">
                                      <p:cBhvr>
                                        <p:cTn id="100" dur="500"/>
                                        <p:tgtEl>
                                          <p:spTgt spid="31"/>
                                        </p:tgtEl>
                                      </p:cBhvr>
                                    </p:animEffect>
                                    <p:set>
                                      <p:cBhvr>
                                        <p:cTn id="101" dur="1" fill="hold">
                                          <p:stCondLst>
                                            <p:cond delay="499"/>
                                          </p:stCondLst>
                                        </p:cTn>
                                        <p:tgtEl>
                                          <p:spTgt spid="31"/>
                                        </p:tgtEl>
                                        <p:attrNameLst>
                                          <p:attrName>style.visibility</p:attrName>
                                        </p:attrNameLst>
                                      </p:cBhvr>
                                      <p:to>
                                        <p:strVal val="hidden"/>
                                      </p:to>
                                    </p:set>
                                  </p:childTnLst>
                                </p:cTn>
                              </p:par>
                              <p:par>
                                <p:cTn id="102" presetID="10" presetClass="exit" presetSubtype="0" fill="hold" nodeType="withEffect">
                                  <p:stCondLst>
                                    <p:cond delay="0"/>
                                  </p:stCondLst>
                                  <p:childTnLst>
                                    <p:animEffect transition="out" filter="fade">
                                      <p:cBhvr>
                                        <p:cTn id="103" dur="500"/>
                                        <p:tgtEl>
                                          <p:spTgt spid="32"/>
                                        </p:tgtEl>
                                      </p:cBhvr>
                                    </p:animEffect>
                                    <p:set>
                                      <p:cBhvr>
                                        <p:cTn id="104" dur="1" fill="hold">
                                          <p:stCondLst>
                                            <p:cond delay="499"/>
                                          </p:stCondLst>
                                        </p:cTn>
                                        <p:tgtEl>
                                          <p:spTgt spid="32"/>
                                        </p:tgtEl>
                                        <p:attrNameLst>
                                          <p:attrName>style.visibility</p:attrName>
                                        </p:attrNameLst>
                                      </p:cBhvr>
                                      <p:to>
                                        <p:strVal val="hidden"/>
                                      </p:to>
                                    </p:set>
                                  </p:childTnLst>
                                </p:cTn>
                              </p:par>
                              <p:par>
                                <p:cTn id="105" presetID="10" presetClass="exit" presetSubtype="0" fill="hold" nodeType="withEffect">
                                  <p:stCondLst>
                                    <p:cond delay="0"/>
                                  </p:stCondLst>
                                  <p:childTnLst>
                                    <p:animEffect transition="out" filter="fade">
                                      <p:cBhvr>
                                        <p:cTn id="106" dur="500"/>
                                        <p:tgtEl>
                                          <p:spTgt spid="33"/>
                                        </p:tgtEl>
                                      </p:cBhvr>
                                    </p:animEffect>
                                    <p:set>
                                      <p:cBhvr>
                                        <p:cTn id="107" dur="1" fill="hold">
                                          <p:stCondLst>
                                            <p:cond delay="499"/>
                                          </p:stCondLst>
                                        </p:cTn>
                                        <p:tgtEl>
                                          <p:spTgt spid="33"/>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5"/>
                                        </p:tgtEl>
                                        <p:attrNameLst>
                                          <p:attrName>style.visibility</p:attrName>
                                        </p:attrNameLst>
                                      </p:cBhvr>
                                      <p:to>
                                        <p:strVal val="visible"/>
                                      </p:to>
                                    </p:set>
                                  </p:childTnLst>
                                </p:cTn>
                              </p:par>
                              <p:par>
                                <p:cTn id="112" presetID="1" presetClass="entr" presetSubtype="0" fill="hold" grpId="0" nodeType="withEffect">
                                  <p:stCondLst>
                                    <p:cond delay="0"/>
                                  </p:stCondLst>
                                  <p:childTnLst>
                                    <p:set>
                                      <p:cBhvr>
                                        <p:cTn id="113" dur="1" fill="hold">
                                          <p:stCondLst>
                                            <p:cond delay="0"/>
                                          </p:stCondLst>
                                        </p:cTn>
                                        <p:tgtEl>
                                          <p:spTgt spid="18"/>
                                        </p:tgtEl>
                                        <p:attrNameLst>
                                          <p:attrName>style.visibility</p:attrName>
                                        </p:attrNameLst>
                                      </p:cBhvr>
                                      <p:to>
                                        <p:strVal val="visible"/>
                                      </p:to>
                                    </p:se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nodeType="clickEffect">
                                  <p:stCondLst>
                                    <p:cond delay="0"/>
                                  </p:stCondLst>
                                  <p:childTnLst>
                                    <p:set>
                                      <p:cBhvr>
                                        <p:cTn id="117" dur="1" fill="hold">
                                          <p:stCondLst>
                                            <p:cond delay="0"/>
                                          </p:stCondLst>
                                        </p:cTn>
                                        <p:tgtEl>
                                          <p:spTgt spid="25"/>
                                        </p:tgtEl>
                                        <p:attrNameLst>
                                          <p:attrName>style.visibility</p:attrName>
                                        </p:attrNameLst>
                                      </p:cBhvr>
                                      <p:to>
                                        <p:strVal val="visible"/>
                                      </p:to>
                                    </p:set>
                                  </p:childTnLst>
                                </p:cTn>
                              </p:par>
                              <p:par>
                                <p:cTn id="118" presetID="1" presetClass="entr" presetSubtype="0" fill="hold" nodeType="withEffect">
                                  <p:stCondLst>
                                    <p:cond delay="0"/>
                                  </p:stCondLst>
                                  <p:childTnLst>
                                    <p:set>
                                      <p:cBhvr>
                                        <p:cTn id="119" dur="1" fill="hold">
                                          <p:stCondLst>
                                            <p:cond delay="0"/>
                                          </p:stCondLst>
                                        </p:cTn>
                                        <p:tgtEl>
                                          <p:spTgt spid="26"/>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27"/>
                                        </p:tgtEl>
                                        <p:attrNameLst>
                                          <p:attrName>style.visibility</p:attrName>
                                        </p:attrNameLst>
                                      </p:cBhvr>
                                      <p:to>
                                        <p:strVal val="visible"/>
                                      </p:to>
                                    </p:set>
                                  </p:childTnLst>
                                </p:cTn>
                              </p:par>
                              <p:par>
                                <p:cTn id="122" presetID="1" presetClass="entr" presetSubtype="0"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3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nodeType="clickEffect">
                                  <p:stCondLst>
                                    <p:cond delay="0"/>
                                  </p:stCondLst>
                                  <p:childTnLst>
                                    <p:animEffect transition="out" filter="fade">
                                      <p:cBhvr>
                                        <p:cTn id="131" dur="500"/>
                                        <p:tgtEl>
                                          <p:spTgt spid="25"/>
                                        </p:tgtEl>
                                      </p:cBhvr>
                                    </p:animEffect>
                                    <p:set>
                                      <p:cBhvr>
                                        <p:cTn id="132" dur="1" fill="hold">
                                          <p:stCondLst>
                                            <p:cond delay="499"/>
                                          </p:stCondLst>
                                        </p:cTn>
                                        <p:tgtEl>
                                          <p:spTgt spid="25"/>
                                        </p:tgtEl>
                                        <p:attrNameLst>
                                          <p:attrName>style.visibility</p:attrName>
                                        </p:attrNameLst>
                                      </p:cBhvr>
                                      <p:to>
                                        <p:strVal val="hidden"/>
                                      </p:to>
                                    </p:set>
                                  </p:childTnLst>
                                </p:cTn>
                              </p:par>
                              <p:par>
                                <p:cTn id="133" presetID="10" presetClass="exit" presetSubtype="0" fill="hold" nodeType="withEffect">
                                  <p:stCondLst>
                                    <p:cond delay="0"/>
                                  </p:stCondLst>
                                  <p:childTnLst>
                                    <p:animEffect transition="out" filter="fade">
                                      <p:cBhvr>
                                        <p:cTn id="134" dur="500"/>
                                        <p:tgtEl>
                                          <p:spTgt spid="26"/>
                                        </p:tgtEl>
                                      </p:cBhvr>
                                    </p:animEffect>
                                    <p:set>
                                      <p:cBhvr>
                                        <p:cTn id="135" dur="1" fill="hold">
                                          <p:stCondLst>
                                            <p:cond delay="499"/>
                                          </p:stCondLst>
                                        </p:cTn>
                                        <p:tgtEl>
                                          <p:spTgt spid="26"/>
                                        </p:tgtEl>
                                        <p:attrNameLst>
                                          <p:attrName>style.visibility</p:attrName>
                                        </p:attrNameLst>
                                      </p:cBhvr>
                                      <p:to>
                                        <p:strVal val="hidden"/>
                                      </p:to>
                                    </p:set>
                                  </p:childTnLst>
                                </p:cTn>
                              </p:par>
                              <p:par>
                                <p:cTn id="136" presetID="10" presetClass="exit" presetSubtype="0" fill="hold" nodeType="withEffect">
                                  <p:stCondLst>
                                    <p:cond delay="0"/>
                                  </p:stCondLst>
                                  <p:childTnLst>
                                    <p:animEffect transition="out" filter="fade">
                                      <p:cBhvr>
                                        <p:cTn id="137" dur="500"/>
                                        <p:tgtEl>
                                          <p:spTgt spid="27"/>
                                        </p:tgtEl>
                                      </p:cBhvr>
                                    </p:animEffect>
                                    <p:set>
                                      <p:cBhvr>
                                        <p:cTn id="138" dur="1" fill="hold">
                                          <p:stCondLst>
                                            <p:cond delay="499"/>
                                          </p:stCondLst>
                                        </p:cTn>
                                        <p:tgtEl>
                                          <p:spTgt spid="27"/>
                                        </p:tgtEl>
                                        <p:attrNameLst>
                                          <p:attrName>style.visibility</p:attrName>
                                        </p:attrNameLst>
                                      </p:cBhvr>
                                      <p:to>
                                        <p:strVal val="hidden"/>
                                      </p:to>
                                    </p:set>
                                  </p:childTnLst>
                                </p:cTn>
                              </p:par>
                              <p:par>
                                <p:cTn id="139" presetID="10" presetClass="exit" presetSubtype="0" fill="hold" nodeType="withEffect">
                                  <p:stCondLst>
                                    <p:cond delay="0"/>
                                  </p:stCondLst>
                                  <p:childTnLst>
                                    <p:animEffect transition="out" filter="fade">
                                      <p:cBhvr>
                                        <p:cTn id="140" dur="500"/>
                                        <p:tgtEl>
                                          <p:spTgt spid="28"/>
                                        </p:tgtEl>
                                      </p:cBhvr>
                                    </p:animEffect>
                                    <p:set>
                                      <p:cBhvr>
                                        <p:cTn id="141" dur="1" fill="hold">
                                          <p:stCondLst>
                                            <p:cond delay="499"/>
                                          </p:stCondLst>
                                        </p:cTn>
                                        <p:tgtEl>
                                          <p:spTgt spid="28"/>
                                        </p:tgtEl>
                                        <p:attrNameLst>
                                          <p:attrName>style.visibility</p:attrName>
                                        </p:attrNameLst>
                                      </p:cBhvr>
                                      <p:to>
                                        <p:strVal val="hidden"/>
                                      </p:to>
                                    </p:set>
                                  </p:childTnLst>
                                </p:cTn>
                              </p:par>
                              <p:par>
                                <p:cTn id="142" presetID="10" presetClass="exit" presetSubtype="0" fill="hold" grpId="1" nodeType="withEffect">
                                  <p:stCondLst>
                                    <p:cond delay="0"/>
                                  </p:stCondLst>
                                  <p:childTnLst>
                                    <p:animEffect transition="out" filter="fade">
                                      <p:cBhvr>
                                        <p:cTn id="143" dur="500"/>
                                        <p:tgtEl>
                                          <p:spTgt spid="35"/>
                                        </p:tgtEl>
                                      </p:cBhvr>
                                    </p:animEffect>
                                    <p:set>
                                      <p:cBhvr>
                                        <p:cTn id="144" dur="1" fill="hold">
                                          <p:stCondLst>
                                            <p:cond delay="499"/>
                                          </p:stCondLst>
                                        </p:cTn>
                                        <p:tgtEl>
                                          <p:spTgt spid="35"/>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16"/>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2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nodeType="clickEffect">
                                  <p:stCondLst>
                                    <p:cond delay="0"/>
                                  </p:stCondLst>
                                  <p:childTnLst>
                                    <p:set>
                                      <p:cBhvr>
                                        <p:cTn id="154" dur="1" fill="hold">
                                          <p:stCondLst>
                                            <p:cond delay="0"/>
                                          </p:stCondLst>
                                        </p:cTn>
                                        <p:tgtEl>
                                          <p:spTgt spid="30"/>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31"/>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32"/>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33"/>
                                        </p:tgtEl>
                                        <p:attrNameLst>
                                          <p:attrName>style.visibility</p:attrName>
                                        </p:attrNameLst>
                                      </p:cBhvr>
                                      <p:to>
                                        <p:strVal val="visible"/>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grpId="0" nodeType="clickEffect">
                                  <p:stCondLst>
                                    <p:cond delay="0"/>
                                  </p:stCondLst>
                                  <p:childTnLst>
                                    <p:set>
                                      <p:cBhvr>
                                        <p:cTn id="164" dur="1" fill="hold">
                                          <p:stCondLst>
                                            <p:cond delay="0"/>
                                          </p:stCondLst>
                                        </p:cTn>
                                        <p:tgtEl>
                                          <p:spTgt spid="36"/>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0" presetClass="exit" presetSubtype="0" fill="hold" nodeType="clickEffect">
                                  <p:stCondLst>
                                    <p:cond delay="0"/>
                                  </p:stCondLst>
                                  <p:childTnLst>
                                    <p:animEffect transition="out" filter="fade">
                                      <p:cBhvr>
                                        <p:cTn id="168" dur="500"/>
                                        <p:tgtEl>
                                          <p:spTgt spid="30"/>
                                        </p:tgtEl>
                                      </p:cBhvr>
                                    </p:animEffect>
                                    <p:set>
                                      <p:cBhvr>
                                        <p:cTn id="169" dur="1" fill="hold">
                                          <p:stCondLst>
                                            <p:cond delay="499"/>
                                          </p:stCondLst>
                                        </p:cTn>
                                        <p:tgtEl>
                                          <p:spTgt spid="30"/>
                                        </p:tgtEl>
                                        <p:attrNameLst>
                                          <p:attrName>style.visibility</p:attrName>
                                        </p:attrNameLst>
                                      </p:cBhvr>
                                      <p:to>
                                        <p:strVal val="hidden"/>
                                      </p:to>
                                    </p:set>
                                  </p:childTnLst>
                                </p:cTn>
                              </p:par>
                              <p:par>
                                <p:cTn id="170" presetID="10" presetClass="exit" presetSubtype="0" fill="hold" nodeType="withEffect">
                                  <p:stCondLst>
                                    <p:cond delay="0"/>
                                  </p:stCondLst>
                                  <p:childTnLst>
                                    <p:animEffect transition="out" filter="fade">
                                      <p:cBhvr>
                                        <p:cTn id="171" dur="500"/>
                                        <p:tgtEl>
                                          <p:spTgt spid="31"/>
                                        </p:tgtEl>
                                      </p:cBhvr>
                                    </p:animEffect>
                                    <p:set>
                                      <p:cBhvr>
                                        <p:cTn id="172" dur="1" fill="hold">
                                          <p:stCondLst>
                                            <p:cond delay="499"/>
                                          </p:stCondLst>
                                        </p:cTn>
                                        <p:tgtEl>
                                          <p:spTgt spid="31"/>
                                        </p:tgtEl>
                                        <p:attrNameLst>
                                          <p:attrName>style.visibility</p:attrName>
                                        </p:attrNameLst>
                                      </p:cBhvr>
                                      <p:to>
                                        <p:strVal val="hidden"/>
                                      </p:to>
                                    </p:set>
                                  </p:childTnLst>
                                </p:cTn>
                              </p:par>
                              <p:par>
                                <p:cTn id="173" presetID="10" presetClass="exit" presetSubtype="0" fill="hold" nodeType="withEffect">
                                  <p:stCondLst>
                                    <p:cond delay="0"/>
                                  </p:stCondLst>
                                  <p:childTnLst>
                                    <p:animEffect transition="out" filter="fade">
                                      <p:cBhvr>
                                        <p:cTn id="174" dur="500"/>
                                        <p:tgtEl>
                                          <p:spTgt spid="32"/>
                                        </p:tgtEl>
                                      </p:cBhvr>
                                    </p:animEffect>
                                    <p:set>
                                      <p:cBhvr>
                                        <p:cTn id="175" dur="1" fill="hold">
                                          <p:stCondLst>
                                            <p:cond delay="499"/>
                                          </p:stCondLst>
                                        </p:cTn>
                                        <p:tgtEl>
                                          <p:spTgt spid="32"/>
                                        </p:tgtEl>
                                        <p:attrNameLst>
                                          <p:attrName>style.visibility</p:attrName>
                                        </p:attrNameLst>
                                      </p:cBhvr>
                                      <p:to>
                                        <p:strVal val="hidden"/>
                                      </p:to>
                                    </p:set>
                                  </p:childTnLst>
                                </p:cTn>
                              </p:par>
                              <p:par>
                                <p:cTn id="176" presetID="10" presetClass="exit" presetSubtype="0" fill="hold" nodeType="withEffect">
                                  <p:stCondLst>
                                    <p:cond delay="0"/>
                                  </p:stCondLst>
                                  <p:childTnLst>
                                    <p:animEffect transition="out" filter="fade">
                                      <p:cBhvr>
                                        <p:cTn id="177" dur="500"/>
                                        <p:tgtEl>
                                          <p:spTgt spid="33"/>
                                        </p:tgtEl>
                                      </p:cBhvr>
                                    </p:animEffect>
                                    <p:set>
                                      <p:cBhvr>
                                        <p:cTn id="178" dur="1" fill="hold">
                                          <p:stCondLst>
                                            <p:cond delay="499"/>
                                          </p:stCondLst>
                                        </p:cTn>
                                        <p:tgtEl>
                                          <p:spTgt spid="33"/>
                                        </p:tgtEl>
                                        <p:attrNameLst>
                                          <p:attrName>style.visibility</p:attrName>
                                        </p:attrNameLst>
                                      </p:cBhvr>
                                      <p:to>
                                        <p:strVal val="hidden"/>
                                      </p:to>
                                    </p:set>
                                  </p:childTnLst>
                                </p:cTn>
                              </p:par>
                              <p:par>
                                <p:cTn id="179" presetID="10" presetClass="exit" presetSubtype="0" fill="hold" grpId="1" nodeType="withEffect">
                                  <p:stCondLst>
                                    <p:cond delay="0"/>
                                  </p:stCondLst>
                                  <p:childTnLst>
                                    <p:animEffect transition="out" filter="fade">
                                      <p:cBhvr>
                                        <p:cTn id="180" dur="500"/>
                                        <p:tgtEl>
                                          <p:spTgt spid="36"/>
                                        </p:tgtEl>
                                      </p:cBhvr>
                                    </p:animEffect>
                                    <p:set>
                                      <p:cBhvr>
                                        <p:cTn id="181" dur="1" fill="hold">
                                          <p:stCondLst>
                                            <p:cond delay="499"/>
                                          </p:stCondLst>
                                        </p:cTn>
                                        <p:tgtEl>
                                          <p:spTgt spid="36"/>
                                        </p:tgtEl>
                                        <p:attrNameLst>
                                          <p:attrName>style.visibility</p:attrName>
                                        </p:attrNameLst>
                                      </p:cBhvr>
                                      <p:to>
                                        <p:strVal val="hidden"/>
                                      </p:to>
                                    </p:set>
                                  </p:childTnLst>
                                </p:cTn>
                              </p:par>
                            </p:childTnLst>
                          </p:cTn>
                        </p:par>
                      </p:childTnLst>
                    </p:cTn>
                  </p:par>
                  <p:par>
                    <p:cTn id="182" fill="hold">
                      <p:stCondLst>
                        <p:cond delay="indefinite"/>
                      </p:stCondLst>
                      <p:childTnLst>
                        <p:par>
                          <p:cTn id="183" fill="hold">
                            <p:stCondLst>
                              <p:cond delay="0"/>
                            </p:stCondLst>
                            <p:childTnLst>
                              <p:par>
                                <p:cTn id="184" presetID="1" presetClass="entr" presetSubtype="0" fill="hold" grpId="0" nodeType="clickEffect">
                                  <p:stCondLst>
                                    <p:cond delay="0"/>
                                  </p:stCondLst>
                                  <p:childTnLst>
                                    <p:set>
                                      <p:cBhvr>
                                        <p:cTn id="185" dur="1" fill="hold">
                                          <p:stCondLst>
                                            <p:cond delay="0"/>
                                          </p:stCondLst>
                                        </p:cTn>
                                        <p:tgtEl>
                                          <p:spTgt spid="23"/>
                                        </p:tgtEl>
                                        <p:attrNameLst>
                                          <p:attrName>style.visibility</p:attrName>
                                        </p:attrNameLst>
                                      </p:cBhvr>
                                      <p:to>
                                        <p:strVal val="visible"/>
                                      </p:to>
                                    </p:set>
                                  </p:childTnLst>
                                </p:cTn>
                              </p:par>
                              <p:par>
                                <p:cTn id="186" presetID="1" presetClass="entr" presetSubtype="0" fill="hold" grpId="0" nodeType="withEffect">
                                  <p:stCondLst>
                                    <p:cond delay="0"/>
                                  </p:stCondLst>
                                  <p:childTnLst>
                                    <p:set>
                                      <p:cBhvr>
                                        <p:cTn id="187" dur="1" fill="hold">
                                          <p:stCondLst>
                                            <p:cond delay="0"/>
                                          </p:stCondLst>
                                        </p:cTn>
                                        <p:tgtEl>
                                          <p:spTgt spid="21"/>
                                        </p:tgtEl>
                                        <p:attrNameLst>
                                          <p:attrName>style.visibility</p:attrName>
                                        </p:attrNameLst>
                                      </p:cBhvr>
                                      <p:to>
                                        <p:strVal val="visible"/>
                                      </p:to>
                                    </p:set>
                                  </p:childTnLst>
                                </p:cTn>
                              </p:par>
                            </p:childTnLst>
                          </p:cTn>
                        </p:par>
                      </p:childTnLst>
                    </p:cTn>
                  </p:par>
                  <p:par>
                    <p:cTn id="188" fill="hold">
                      <p:stCondLst>
                        <p:cond delay="indefinite"/>
                      </p:stCondLst>
                      <p:childTnLst>
                        <p:par>
                          <p:cTn id="189" fill="hold">
                            <p:stCondLst>
                              <p:cond delay="0"/>
                            </p:stCondLst>
                            <p:childTnLst>
                              <p:par>
                                <p:cTn id="190" presetID="1" presetClass="entr" presetSubtype="0" fill="hold" grpId="0" nodeType="clickEffect">
                                  <p:stCondLst>
                                    <p:cond delay="0"/>
                                  </p:stCondLst>
                                  <p:childTnLst>
                                    <p:set>
                                      <p:cBhvr>
                                        <p:cTn id="191" dur="1" fill="hold">
                                          <p:stCondLst>
                                            <p:cond delay="0"/>
                                          </p:stCondLst>
                                        </p:cTn>
                                        <p:tgtEl>
                                          <p:spTgt spid="22"/>
                                        </p:tgtEl>
                                        <p:attrNameLst>
                                          <p:attrName>style.visibility</p:attrName>
                                        </p:attrNameLst>
                                      </p:cBhvr>
                                      <p:to>
                                        <p:strVal val="visible"/>
                                      </p:to>
                                    </p:set>
                                  </p:childTnLst>
                                </p:cTn>
                              </p:par>
                              <p:par>
                                <p:cTn id="192" presetID="1" presetClass="entr" presetSubtype="0" fill="hold" grpId="0" nodeType="withEffect">
                                  <p:stCondLst>
                                    <p:cond delay="0"/>
                                  </p:stCondLst>
                                  <p:childTnLst>
                                    <p:set>
                                      <p:cBhvr>
                                        <p:cTn id="193"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0" grpId="0"/>
      <p:bldP spid="21" grpId="0" animBg="1"/>
      <p:bldP spid="22" grpId="0" animBg="1"/>
      <p:bldP spid="23" grpId="0"/>
      <p:bldP spid="24" grpId="0"/>
      <p:bldP spid="29" grpId="0" animBg="1"/>
      <p:bldP spid="29" grpId="1" animBg="1"/>
      <p:bldP spid="34" grpId="0" animBg="1"/>
      <p:bldP spid="34" grpId="1" animBg="1"/>
      <p:bldP spid="35" grpId="0" animBg="1"/>
      <p:bldP spid="35" grpId="1" animBg="1"/>
      <p:bldP spid="36" grpId="0" animBg="1"/>
      <p:bldP spid="36" grpId="1"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a:t>
            </a:r>
          </a:p>
        </p:txBody>
      </p:sp>
      <p:sp>
        <p:nvSpPr>
          <p:cNvPr id="3" name="Content Placeholder 2"/>
          <p:cNvSpPr>
            <a:spLocks noGrp="1"/>
          </p:cNvSpPr>
          <p:nvPr>
            <p:ph idx="1"/>
          </p:nvPr>
        </p:nvSpPr>
        <p:spPr/>
        <p:txBody>
          <a:bodyPr/>
          <a:lstStyle/>
          <a:p>
            <a:r>
              <a:rPr lang="en-US" dirty="0"/>
              <a:t>Two phase commit protocol </a:t>
            </a:r>
            <a:r>
              <a:rPr lang="en-US" b="1" dirty="0">
                <a:solidFill>
                  <a:schemeClr val="accent6"/>
                </a:solidFill>
              </a:rPr>
              <a:t>ensures that all participants perform the same action (either to commit or to rollback a transaction)</a:t>
            </a:r>
            <a:r>
              <a:rPr lang="en-US" dirty="0"/>
              <a:t>.</a:t>
            </a:r>
          </a:p>
          <a:p>
            <a:r>
              <a:rPr lang="en-US" dirty="0"/>
              <a:t>It is designed to </a:t>
            </a:r>
            <a:r>
              <a:rPr lang="en-US" b="1" dirty="0">
                <a:solidFill>
                  <a:schemeClr val="accent6"/>
                </a:solidFill>
              </a:rPr>
              <a:t>ensure that either all the databases are updated or none </a:t>
            </a:r>
            <a:r>
              <a:rPr lang="en-US" dirty="0"/>
              <a:t>of them, so that the databases remain synchronized.</a:t>
            </a:r>
          </a:p>
          <a:p>
            <a:r>
              <a:rPr lang="en-US" dirty="0"/>
              <a:t>In two phase commit protocol there is one node which is act as a coordinator or controlling site and all other participating node are known as cohorts or participant or slave.</a:t>
            </a:r>
          </a:p>
          <a:p>
            <a:r>
              <a:rPr lang="en-US" b="1" dirty="0">
                <a:solidFill>
                  <a:schemeClr val="accent6"/>
                </a:solidFill>
              </a:rPr>
              <a:t>Coordinator</a:t>
            </a:r>
            <a:r>
              <a:rPr lang="en-US" dirty="0"/>
              <a:t> (controlling site) – the component that coordinates with all the participants.</a:t>
            </a:r>
          </a:p>
          <a:p>
            <a:r>
              <a:rPr lang="en-US" b="1" dirty="0">
                <a:solidFill>
                  <a:schemeClr val="accent6"/>
                </a:solidFill>
              </a:rPr>
              <a:t>Cohorts</a:t>
            </a:r>
            <a:r>
              <a:rPr lang="en-US" dirty="0"/>
              <a:t> (Participants/Slaves) – each individual node except coordinator are participant.</a:t>
            </a:r>
          </a:p>
          <a:p>
            <a:r>
              <a:rPr lang="en-US" dirty="0"/>
              <a:t>As the name suggests, the two phase commit protocol involves two phases. </a:t>
            </a:r>
          </a:p>
          <a:p>
            <a:pPr lvl="1"/>
            <a:r>
              <a:rPr lang="en-US" dirty="0"/>
              <a:t>Commit request phase OR Prepare phase</a:t>
            </a:r>
          </a:p>
          <a:p>
            <a:pPr lvl="1"/>
            <a:r>
              <a:rPr lang="en-US" dirty="0"/>
              <a:t>Commit/Abort phase</a:t>
            </a:r>
          </a:p>
        </p:txBody>
      </p:sp>
    </p:spTree>
    <p:extLst>
      <p:ext uri="{BB962C8B-B14F-4D97-AF65-F5344CB8AC3E}">
        <p14:creationId xmlns:p14="http://schemas.microsoft.com/office/powerpoint/2010/main" val="2440061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phase commit protocol </a:t>
            </a:r>
            <a:r>
              <a:rPr lang="en-US" dirty="0">
                <a:solidFill>
                  <a:schemeClr val="tx2"/>
                </a:solidFill>
              </a:rPr>
              <a:t>Commit Request Phase (Obtaining Decision)</a:t>
            </a:r>
          </a:p>
        </p:txBody>
      </p:sp>
      <p:sp>
        <p:nvSpPr>
          <p:cNvPr id="3" name="Content Placeholder 2"/>
          <p:cNvSpPr>
            <a:spLocks noGrp="1"/>
          </p:cNvSpPr>
          <p:nvPr>
            <p:ph idx="1"/>
          </p:nvPr>
        </p:nvSpPr>
        <p:spPr/>
        <p:txBody>
          <a:bodyPr/>
          <a:lstStyle/>
          <a:p>
            <a:r>
              <a:rPr lang="en-US" b="1" dirty="0">
                <a:solidFill>
                  <a:schemeClr val="accent6"/>
                </a:solidFill>
              </a:rPr>
              <a:t>Commit Request Phase</a:t>
            </a:r>
            <a:r>
              <a:rPr lang="en-US" dirty="0">
                <a:solidFill>
                  <a:schemeClr val="accent6"/>
                </a:solidFill>
              </a:rPr>
              <a:t> </a:t>
            </a:r>
            <a:r>
              <a:rPr lang="en-US" dirty="0"/>
              <a:t>(Obtaining Decision)</a:t>
            </a:r>
          </a:p>
          <a:p>
            <a:pPr lvl="1"/>
            <a:r>
              <a:rPr lang="en-US" b="1" dirty="0">
                <a:solidFill>
                  <a:schemeClr val="accent6"/>
                </a:solidFill>
              </a:rPr>
              <a:t>After each slave has locally completed its transaction</a:t>
            </a:r>
            <a:r>
              <a:rPr lang="en-US" dirty="0"/>
              <a:t>, it </a:t>
            </a:r>
            <a:r>
              <a:rPr lang="en-US" b="1" dirty="0">
                <a:solidFill>
                  <a:schemeClr val="accent6"/>
                </a:solidFill>
              </a:rPr>
              <a:t>sends a “DONE” </a:t>
            </a:r>
            <a:r>
              <a:rPr lang="en-US" dirty="0"/>
              <a:t>message to the controlling site. </a:t>
            </a:r>
          </a:p>
          <a:p>
            <a:pPr lvl="1"/>
            <a:r>
              <a:rPr lang="en-US" dirty="0"/>
              <a:t>When the </a:t>
            </a:r>
            <a:r>
              <a:rPr lang="en-US" b="1" dirty="0">
                <a:solidFill>
                  <a:schemeClr val="accent6"/>
                </a:solidFill>
              </a:rPr>
              <a:t>controlling site has received “DONE” message from all slaves</a:t>
            </a:r>
            <a:r>
              <a:rPr lang="en-US" dirty="0"/>
              <a:t>, it </a:t>
            </a:r>
            <a:r>
              <a:rPr lang="en-US" b="1" dirty="0">
                <a:solidFill>
                  <a:schemeClr val="accent6"/>
                </a:solidFill>
              </a:rPr>
              <a:t>sends a “Prepare” </a:t>
            </a:r>
            <a:r>
              <a:rPr lang="en-US" dirty="0"/>
              <a:t>(prepare to commit) message to the slaves.</a:t>
            </a:r>
          </a:p>
          <a:p>
            <a:pPr lvl="1"/>
            <a:r>
              <a:rPr lang="en-US" dirty="0"/>
              <a:t>The </a:t>
            </a:r>
            <a:r>
              <a:rPr lang="en-US" b="1" dirty="0">
                <a:solidFill>
                  <a:schemeClr val="accent6"/>
                </a:solidFill>
              </a:rPr>
              <a:t>slaves vote </a:t>
            </a:r>
            <a:r>
              <a:rPr lang="en-US" dirty="0"/>
              <a:t>on whether they </a:t>
            </a:r>
            <a:r>
              <a:rPr lang="en-US" b="1" dirty="0">
                <a:solidFill>
                  <a:schemeClr val="accent6"/>
                </a:solidFill>
              </a:rPr>
              <a:t>still want to commit or not</a:t>
            </a:r>
            <a:r>
              <a:rPr lang="en-US" dirty="0"/>
              <a:t>. </a:t>
            </a:r>
          </a:p>
          <a:p>
            <a:pPr lvl="1"/>
            <a:r>
              <a:rPr lang="en-US" dirty="0"/>
              <a:t>If a </a:t>
            </a:r>
            <a:r>
              <a:rPr lang="en-US" b="1" dirty="0">
                <a:solidFill>
                  <a:schemeClr val="accent6"/>
                </a:solidFill>
              </a:rPr>
              <a:t>slave wants to commit</a:t>
            </a:r>
            <a:r>
              <a:rPr lang="en-US" dirty="0"/>
              <a:t>, it </a:t>
            </a:r>
            <a:r>
              <a:rPr lang="en-US" b="1" dirty="0">
                <a:solidFill>
                  <a:schemeClr val="accent6"/>
                </a:solidFill>
              </a:rPr>
              <a:t>sends a “Ready” message</a:t>
            </a:r>
            <a:r>
              <a:rPr lang="en-US" dirty="0"/>
              <a:t>.</a:t>
            </a:r>
          </a:p>
          <a:p>
            <a:pPr lvl="1"/>
            <a:r>
              <a:rPr lang="en-US" dirty="0"/>
              <a:t>A </a:t>
            </a:r>
            <a:r>
              <a:rPr lang="en-US" b="1" dirty="0">
                <a:solidFill>
                  <a:schemeClr val="accent6"/>
                </a:solidFill>
              </a:rPr>
              <a:t>slave that does not want to commit sends a “Not Ready” message</a:t>
            </a:r>
            <a:r>
              <a:rPr lang="en-US" dirty="0"/>
              <a:t>. </a:t>
            </a:r>
          </a:p>
          <a:p>
            <a:pPr lvl="1"/>
            <a:r>
              <a:rPr lang="en-US" dirty="0"/>
              <a:t>This may happen when the slave has conflicting concurrent transactions or there is a timeout.</a:t>
            </a:r>
          </a:p>
        </p:txBody>
      </p:sp>
    </p:spTree>
    <p:extLst>
      <p:ext uri="{BB962C8B-B14F-4D97-AF65-F5344CB8AC3E}">
        <p14:creationId xmlns:p14="http://schemas.microsoft.com/office/powerpoint/2010/main" val="4083211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phase commit protocol </a:t>
            </a:r>
            <a:r>
              <a:rPr lang="en-US" dirty="0">
                <a:solidFill>
                  <a:schemeClr val="tx2"/>
                </a:solidFill>
              </a:rPr>
              <a:t>Commit Phase (Performing Decision)</a:t>
            </a:r>
          </a:p>
        </p:txBody>
      </p:sp>
      <p:sp>
        <p:nvSpPr>
          <p:cNvPr id="3" name="Content Placeholder 2"/>
          <p:cNvSpPr>
            <a:spLocks noGrp="1"/>
          </p:cNvSpPr>
          <p:nvPr>
            <p:ph idx="1"/>
          </p:nvPr>
        </p:nvSpPr>
        <p:spPr/>
        <p:txBody>
          <a:bodyPr/>
          <a:lstStyle/>
          <a:p>
            <a:r>
              <a:rPr lang="en-US" b="1" dirty="0">
                <a:solidFill>
                  <a:schemeClr val="accent6"/>
                </a:solidFill>
              </a:rPr>
              <a:t>Global Commit </a:t>
            </a:r>
            <a:r>
              <a:rPr lang="en-US" dirty="0"/>
              <a:t>(Performing Decision)</a:t>
            </a:r>
          </a:p>
          <a:p>
            <a:pPr lvl="1"/>
            <a:r>
              <a:rPr lang="en-US" dirty="0"/>
              <a:t>After the controlling site has </a:t>
            </a:r>
            <a:r>
              <a:rPr lang="en-US" b="1" dirty="0">
                <a:solidFill>
                  <a:schemeClr val="accent6"/>
                </a:solidFill>
              </a:rPr>
              <a:t>received “Ready” message from all the slaves</a:t>
            </a:r>
            <a:r>
              <a:rPr lang="en-US" dirty="0"/>
              <a:t>:</a:t>
            </a:r>
          </a:p>
          <a:p>
            <a:pPr lvl="1"/>
            <a:r>
              <a:rPr lang="en-US" dirty="0"/>
              <a:t>The </a:t>
            </a:r>
            <a:r>
              <a:rPr lang="en-US" b="1" dirty="0">
                <a:solidFill>
                  <a:schemeClr val="accent6"/>
                </a:solidFill>
              </a:rPr>
              <a:t>controlling site sends a “Global Commit” </a:t>
            </a:r>
            <a:r>
              <a:rPr lang="en-US" dirty="0"/>
              <a:t>message to the slaves.</a:t>
            </a:r>
          </a:p>
          <a:p>
            <a:pPr lvl="1"/>
            <a:r>
              <a:rPr lang="en-US" dirty="0"/>
              <a:t>The </a:t>
            </a:r>
            <a:r>
              <a:rPr lang="en-US" b="1" dirty="0">
                <a:solidFill>
                  <a:schemeClr val="accent6"/>
                </a:solidFill>
              </a:rPr>
              <a:t>slaves commit </a:t>
            </a:r>
            <a:r>
              <a:rPr lang="en-US" dirty="0"/>
              <a:t>the transaction and </a:t>
            </a:r>
            <a:r>
              <a:rPr lang="en-US" b="1" dirty="0">
                <a:solidFill>
                  <a:schemeClr val="accent6"/>
                </a:solidFill>
              </a:rPr>
              <a:t>send a “Commit ACK” </a:t>
            </a:r>
            <a:r>
              <a:rPr lang="en-US" dirty="0"/>
              <a:t>message to the controlling site.</a:t>
            </a:r>
          </a:p>
          <a:p>
            <a:pPr lvl="1"/>
            <a:r>
              <a:rPr lang="en-US" dirty="0"/>
              <a:t>When the </a:t>
            </a:r>
            <a:r>
              <a:rPr lang="en-US" b="1" dirty="0">
                <a:solidFill>
                  <a:schemeClr val="accent6"/>
                </a:solidFill>
              </a:rPr>
              <a:t>controlling site receives “Commit ACK” </a:t>
            </a:r>
            <a:r>
              <a:rPr lang="en-US" dirty="0"/>
              <a:t>message from all the slaves, it </a:t>
            </a:r>
            <a:r>
              <a:rPr lang="en-US" b="1" dirty="0">
                <a:solidFill>
                  <a:schemeClr val="accent6"/>
                </a:solidFill>
              </a:rPr>
              <a:t>considers the transaction as committed</a:t>
            </a:r>
            <a:r>
              <a:rPr lang="en-US" dirty="0"/>
              <a:t>.</a:t>
            </a:r>
          </a:p>
          <a:p>
            <a:r>
              <a:rPr lang="en-US" b="1" dirty="0">
                <a:solidFill>
                  <a:schemeClr val="accent6"/>
                </a:solidFill>
              </a:rPr>
              <a:t>Global Abort </a:t>
            </a:r>
            <a:r>
              <a:rPr lang="en-US" dirty="0"/>
              <a:t>(Performing Decision)</a:t>
            </a:r>
          </a:p>
          <a:p>
            <a:pPr lvl="1"/>
            <a:r>
              <a:rPr lang="en-US" dirty="0"/>
              <a:t>After the controlling site </a:t>
            </a:r>
            <a:r>
              <a:rPr lang="en-US" b="1" dirty="0">
                <a:solidFill>
                  <a:schemeClr val="accent6"/>
                </a:solidFill>
              </a:rPr>
              <a:t>has received the first “Not Ready” message from any slave</a:t>
            </a:r>
            <a:r>
              <a:rPr lang="en-US" dirty="0"/>
              <a:t>:</a:t>
            </a:r>
          </a:p>
          <a:p>
            <a:pPr lvl="1"/>
            <a:r>
              <a:rPr lang="en-US" dirty="0"/>
              <a:t>The </a:t>
            </a:r>
            <a:r>
              <a:rPr lang="en-US" b="1" dirty="0">
                <a:solidFill>
                  <a:schemeClr val="accent6"/>
                </a:solidFill>
              </a:rPr>
              <a:t>controlling site sends a “Global Abort” </a:t>
            </a:r>
            <a:r>
              <a:rPr lang="en-US" dirty="0"/>
              <a:t>message to the slaves.</a:t>
            </a:r>
          </a:p>
          <a:p>
            <a:pPr lvl="1"/>
            <a:r>
              <a:rPr lang="en-US" dirty="0"/>
              <a:t>The </a:t>
            </a:r>
            <a:r>
              <a:rPr lang="en-US" b="1" dirty="0">
                <a:solidFill>
                  <a:schemeClr val="accent6"/>
                </a:solidFill>
              </a:rPr>
              <a:t>slaves abort</a:t>
            </a:r>
            <a:r>
              <a:rPr lang="en-US" dirty="0"/>
              <a:t> the transaction and </a:t>
            </a:r>
            <a:r>
              <a:rPr lang="en-US" b="1" dirty="0">
                <a:solidFill>
                  <a:schemeClr val="accent6"/>
                </a:solidFill>
              </a:rPr>
              <a:t>send a “Abort ACK” </a:t>
            </a:r>
            <a:r>
              <a:rPr lang="en-US" dirty="0"/>
              <a:t>message to the controlling site.</a:t>
            </a:r>
          </a:p>
          <a:p>
            <a:pPr lvl="1"/>
            <a:r>
              <a:rPr lang="en-US" dirty="0"/>
              <a:t>When the </a:t>
            </a:r>
            <a:r>
              <a:rPr lang="en-US" b="1" dirty="0">
                <a:solidFill>
                  <a:schemeClr val="accent6"/>
                </a:solidFill>
              </a:rPr>
              <a:t>controlling site receives “Abort ACK” </a:t>
            </a:r>
            <a:r>
              <a:rPr lang="en-US" dirty="0"/>
              <a:t>message from all the slaves, it </a:t>
            </a:r>
            <a:r>
              <a:rPr lang="en-US" b="1" dirty="0">
                <a:solidFill>
                  <a:schemeClr val="accent6"/>
                </a:solidFill>
              </a:rPr>
              <a:t>considers the transaction as aborted</a:t>
            </a:r>
            <a:r>
              <a:rPr lang="en-US" dirty="0"/>
              <a:t>.</a:t>
            </a:r>
          </a:p>
          <a:p>
            <a:endParaRPr lang="en-US" dirty="0"/>
          </a:p>
        </p:txBody>
      </p:sp>
    </p:spTree>
    <p:extLst>
      <p:ext uri="{BB962C8B-B14F-4D97-AF65-F5344CB8AC3E}">
        <p14:creationId xmlns:p14="http://schemas.microsoft.com/office/powerpoint/2010/main" val="221797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Database recovery</a:t>
            </a:r>
          </a:p>
        </p:txBody>
      </p:sp>
      <p:sp>
        <p:nvSpPr>
          <p:cNvPr id="5" name="Text Placeholder 4"/>
          <p:cNvSpPr>
            <a:spLocks noGrp="1"/>
          </p:cNvSpPr>
          <p:nvPr>
            <p:ph type="body" idx="1"/>
          </p:nvPr>
        </p:nvSpPr>
        <p:spPr/>
        <p:txBody>
          <a:bodyPr/>
          <a:lstStyle/>
          <a:p>
            <a:r>
              <a:rPr lang="en-US" dirty="0"/>
              <a:t>Section – 10</a:t>
            </a:r>
          </a:p>
          <a:p>
            <a:endParaRPr lang="en-US" dirty="0"/>
          </a:p>
        </p:txBody>
      </p:sp>
    </p:spTree>
    <p:extLst>
      <p:ext uri="{BB962C8B-B14F-4D97-AF65-F5344CB8AC3E}">
        <p14:creationId xmlns:p14="http://schemas.microsoft.com/office/powerpoint/2010/main" val="24405594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recovery</a:t>
            </a:r>
          </a:p>
        </p:txBody>
      </p:sp>
      <p:sp>
        <p:nvSpPr>
          <p:cNvPr id="3" name="Content Placeholder 2"/>
          <p:cNvSpPr>
            <a:spLocks noGrp="1"/>
          </p:cNvSpPr>
          <p:nvPr>
            <p:ph idx="1"/>
          </p:nvPr>
        </p:nvSpPr>
        <p:spPr/>
        <p:txBody>
          <a:bodyPr/>
          <a:lstStyle/>
          <a:p>
            <a:r>
              <a:rPr lang="en-US" dirty="0"/>
              <a:t>There are many situations in which a transaction may not reach a commit or abort point.</a:t>
            </a:r>
          </a:p>
          <a:p>
            <a:pPr lvl="1"/>
            <a:r>
              <a:rPr lang="en-US" dirty="0"/>
              <a:t>Operating system crash</a:t>
            </a:r>
          </a:p>
          <a:p>
            <a:pPr lvl="1"/>
            <a:r>
              <a:rPr lang="en-US" dirty="0"/>
              <a:t>DBMS crash</a:t>
            </a:r>
          </a:p>
          <a:p>
            <a:pPr lvl="1"/>
            <a:r>
              <a:rPr lang="en-US" dirty="0"/>
              <a:t>System might lose power (power failure)</a:t>
            </a:r>
          </a:p>
          <a:p>
            <a:pPr lvl="1"/>
            <a:r>
              <a:rPr lang="en-US" dirty="0"/>
              <a:t>Disk may fail or other hardware may fail (disk/hardware failure)</a:t>
            </a:r>
          </a:p>
          <a:p>
            <a:pPr lvl="1"/>
            <a:r>
              <a:rPr lang="en-US" dirty="0"/>
              <a:t>Human error</a:t>
            </a:r>
          </a:p>
          <a:p>
            <a:r>
              <a:rPr lang="en-US" dirty="0"/>
              <a:t>In any of above situations, data in the database may become inconsistent or lost.</a:t>
            </a:r>
          </a:p>
          <a:p>
            <a:r>
              <a:rPr lang="en-US" dirty="0"/>
              <a:t>For example, if a transaction has completed 30 out of 40 write instructions to the database when the DBMS crashes, then the database may be in an inconsistent state as only part of the transaction’s work was completed.</a:t>
            </a:r>
          </a:p>
          <a:p>
            <a:r>
              <a:rPr lang="en-US" dirty="0"/>
              <a:t>Database recovery is the </a:t>
            </a:r>
            <a:r>
              <a:rPr lang="en-US" b="1" dirty="0">
                <a:solidFill>
                  <a:schemeClr val="accent6"/>
                </a:solidFill>
              </a:rPr>
              <a:t>process of restoring the database and the data to a consistent state</a:t>
            </a:r>
            <a:r>
              <a:rPr lang="en-US" dirty="0"/>
              <a:t>. </a:t>
            </a:r>
          </a:p>
          <a:p>
            <a:r>
              <a:rPr lang="en-US" dirty="0"/>
              <a:t>This may include </a:t>
            </a:r>
            <a:r>
              <a:rPr lang="en-US" b="1" dirty="0">
                <a:solidFill>
                  <a:schemeClr val="accent6"/>
                </a:solidFill>
              </a:rPr>
              <a:t>restoring lost data up to the point of the event</a:t>
            </a:r>
            <a:r>
              <a:rPr lang="en-US" dirty="0"/>
              <a:t> (e.g. system crash).</a:t>
            </a:r>
          </a:p>
        </p:txBody>
      </p:sp>
    </p:spTree>
    <p:extLst>
      <p:ext uri="{BB962C8B-B14F-4D97-AF65-F5344CB8AC3E}">
        <p14:creationId xmlns:p14="http://schemas.microsoft.com/office/powerpoint/2010/main" val="334972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 based recovery method</a:t>
            </a:r>
          </a:p>
        </p:txBody>
      </p:sp>
      <p:sp>
        <p:nvSpPr>
          <p:cNvPr id="3" name="Content Placeholder 2"/>
          <p:cNvSpPr>
            <a:spLocks noGrp="1"/>
          </p:cNvSpPr>
          <p:nvPr>
            <p:ph idx="1"/>
          </p:nvPr>
        </p:nvSpPr>
        <p:spPr/>
        <p:txBody>
          <a:bodyPr/>
          <a:lstStyle/>
          <a:p>
            <a:r>
              <a:rPr lang="en-US" dirty="0"/>
              <a:t>The log is a </a:t>
            </a:r>
            <a:r>
              <a:rPr lang="en-US" b="1" dirty="0">
                <a:solidFill>
                  <a:schemeClr val="accent6"/>
                </a:solidFill>
              </a:rPr>
              <a:t>sequence of log records, which maintains information about update activities on the database</a:t>
            </a:r>
            <a:r>
              <a:rPr lang="en-US" dirty="0"/>
              <a:t>.</a:t>
            </a:r>
          </a:p>
          <a:p>
            <a:r>
              <a:rPr lang="en-US" dirty="0"/>
              <a:t>A  log is </a:t>
            </a:r>
            <a:r>
              <a:rPr lang="en-US" b="1" dirty="0">
                <a:solidFill>
                  <a:schemeClr val="accent6"/>
                </a:solidFill>
              </a:rPr>
              <a:t>kept on stable storage (</a:t>
            </a:r>
            <a:r>
              <a:rPr lang="en-US" b="1" dirty="0" err="1">
                <a:solidFill>
                  <a:schemeClr val="accent6"/>
                </a:solidFill>
              </a:rPr>
              <a:t>i.e</a:t>
            </a:r>
            <a:r>
              <a:rPr lang="en-US" b="1" dirty="0">
                <a:solidFill>
                  <a:schemeClr val="accent6"/>
                </a:solidFill>
              </a:rPr>
              <a:t> HDD)</a:t>
            </a:r>
            <a:r>
              <a:rPr lang="en-US" dirty="0"/>
              <a:t>. </a:t>
            </a:r>
          </a:p>
          <a:p>
            <a:r>
              <a:rPr lang="en-US" dirty="0"/>
              <a:t>Log contains </a:t>
            </a:r>
          </a:p>
          <a:p>
            <a:pPr lvl="1"/>
            <a:r>
              <a:rPr lang="en-US" dirty="0"/>
              <a:t>Start of transaction </a:t>
            </a:r>
          </a:p>
          <a:p>
            <a:pPr lvl="1"/>
            <a:r>
              <a:rPr lang="en-US" dirty="0"/>
              <a:t>Transaction-id</a:t>
            </a:r>
          </a:p>
          <a:p>
            <a:pPr lvl="1"/>
            <a:r>
              <a:rPr lang="en-US" dirty="0"/>
              <a:t>Record-id </a:t>
            </a:r>
          </a:p>
          <a:p>
            <a:pPr lvl="1"/>
            <a:r>
              <a:rPr lang="en-US" dirty="0"/>
              <a:t>Type of operation (insert, update, delete) </a:t>
            </a:r>
          </a:p>
          <a:p>
            <a:pPr lvl="1"/>
            <a:r>
              <a:rPr lang="en-US" dirty="0"/>
              <a:t>Old value, new value </a:t>
            </a:r>
          </a:p>
          <a:p>
            <a:pPr lvl="1"/>
            <a:r>
              <a:rPr lang="en-US" dirty="0"/>
              <a:t>End of transaction that is committed or aborted.</a:t>
            </a:r>
          </a:p>
        </p:txBody>
      </p:sp>
    </p:spTree>
    <p:extLst>
      <p:ext uri="{BB962C8B-B14F-4D97-AF65-F5344CB8AC3E}">
        <p14:creationId xmlns:p14="http://schemas.microsoft.com/office/powerpoint/2010/main" val="228613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Query optimization</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175439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 based recovery method</a:t>
            </a:r>
          </a:p>
        </p:txBody>
      </p:sp>
      <p:sp>
        <p:nvSpPr>
          <p:cNvPr id="3" name="Content Placeholder 2"/>
          <p:cNvSpPr>
            <a:spLocks noGrp="1"/>
          </p:cNvSpPr>
          <p:nvPr>
            <p:ph idx="1"/>
          </p:nvPr>
        </p:nvSpPr>
        <p:spPr/>
        <p:txBody>
          <a:bodyPr/>
          <a:lstStyle/>
          <a:p>
            <a:r>
              <a:rPr lang="en-US" dirty="0"/>
              <a:t>When transaction </a:t>
            </a:r>
            <a:r>
              <a:rPr lang="en-US" b="1" dirty="0">
                <a:solidFill>
                  <a:schemeClr val="accent6"/>
                </a:solidFill>
              </a:rPr>
              <a:t>Ti starts</a:t>
            </a:r>
            <a:r>
              <a:rPr lang="en-US" dirty="0"/>
              <a:t>, it registers itself by writing a record </a:t>
            </a:r>
            <a:r>
              <a:rPr lang="en-US" b="1" dirty="0">
                <a:solidFill>
                  <a:schemeClr val="accent6"/>
                </a:solidFill>
              </a:rPr>
              <a:t>&lt;Ti  start&gt; </a:t>
            </a:r>
            <a:r>
              <a:rPr lang="en-US" dirty="0"/>
              <a:t>to the log.</a:t>
            </a:r>
          </a:p>
          <a:p>
            <a:r>
              <a:rPr lang="en-US" dirty="0"/>
              <a:t>Before </a:t>
            </a:r>
            <a:r>
              <a:rPr lang="en-US" b="1" dirty="0">
                <a:solidFill>
                  <a:schemeClr val="accent6"/>
                </a:solidFill>
              </a:rPr>
              <a:t>Ti executes write(X)</a:t>
            </a:r>
            <a:r>
              <a:rPr lang="en-US" dirty="0"/>
              <a:t>, a log record </a:t>
            </a:r>
            <a:r>
              <a:rPr lang="en-US" b="1" dirty="0">
                <a:solidFill>
                  <a:schemeClr val="accent6"/>
                </a:solidFill>
              </a:rPr>
              <a:t>&lt;Ti, X,  V1,  V2&gt; </a:t>
            </a:r>
            <a:r>
              <a:rPr lang="en-US" dirty="0"/>
              <a:t>is written, where V1 is the value of X  before the write (the old value), and V2 is the value to be written to X (the new value). </a:t>
            </a:r>
          </a:p>
          <a:p>
            <a:r>
              <a:rPr lang="en-US" dirty="0"/>
              <a:t>When </a:t>
            </a:r>
            <a:r>
              <a:rPr lang="en-US" b="1" dirty="0">
                <a:solidFill>
                  <a:schemeClr val="accent6"/>
                </a:solidFill>
              </a:rPr>
              <a:t>Ti finishes it last statement</a:t>
            </a:r>
            <a:r>
              <a:rPr lang="en-US" dirty="0"/>
              <a:t>, the log record </a:t>
            </a:r>
            <a:r>
              <a:rPr lang="en-US" b="1" dirty="0">
                <a:solidFill>
                  <a:schemeClr val="accent6"/>
                </a:solidFill>
              </a:rPr>
              <a:t>&lt;Ti  commit&gt;</a:t>
            </a:r>
            <a:r>
              <a:rPr lang="en-US" dirty="0"/>
              <a:t> is written.</a:t>
            </a:r>
          </a:p>
          <a:p>
            <a:r>
              <a:rPr lang="en-US" b="1" dirty="0">
                <a:solidFill>
                  <a:schemeClr val="accent6"/>
                </a:solidFill>
              </a:rPr>
              <a:t>Undo</a:t>
            </a:r>
            <a:r>
              <a:rPr lang="en-US" dirty="0"/>
              <a:t> of a log record </a:t>
            </a:r>
            <a:r>
              <a:rPr lang="en-US" b="1" dirty="0">
                <a:solidFill>
                  <a:schemeClr val="accent6"/>
                </a:solidFill>
              </a:rPr>
              <a:t>&lt;Ti, X,  V1,  V2&gt; </a:t>
            </a:r>
            <a:r>
              <a:rPr lang="en-US" dirty="0"/>
              <a:t>writes the old value V1 to X</a:t>
            </a:r>
          </a:p>
          <a:p>
            <a:r>
              <a:rPr lang="en-US" b="1" dirty="0">
                <a:solidFill>
                  <a:schemeClr val="accent6"/>
                </a:solidFill>
              </a:rPr>
              <a:t>Redo</a:t>
            </a:r>
            <a:r>
              <a:rPr lang="en-US" dirty="0"/>
              <a:t> of a log record </a:t>
            </a:r>
            <a:r>
              <a:rPr lang="en-US" b="1" dirty="0">
                <a:solidFill>
                  <a:schemeClr val="accent6"/>
                </a:solidFill>
              </a:rPr>
              <a:t>&lt;Ti, X,  V1,  V2&gt; </a:t>
            </a:r>
            <a:r>
              <a:rPr lang="en-US" dirty="0"/>
              <a:t>writes the new value V2 to X</a:t>
            </a:r>
          </a:p>
          <a:p>
            <a:r>
              <a:rPr lang="en-US" dirty="0"/>
              <a:t>Types of log based recovery method</a:t>
            </a:r>
          </a:p>
          <a:p>
            <a:pPr lvl="1"/>
            <a:r>
              <a:rPr lang="en-US" dirty="0"/>
              <a:t>Immediate database modification</a:t>
            </a:r>
          </a:p>
          <a:p>
            <a:pPr lvl="1"/>
            <a:r>
              <a:rPr lang="en-US" dirty="0"/>
              <a:t>Deferred database modification</a:t>
            </a:r>
          </a:p>
        </p:txBody>
      </p:sp>
    </p:spTree>
    <p:extLst>
      <p:ext uri="{BB962C8B-B14F-4D97-AF65-F5344CB8AC3E}">
        <p14:creationId xmlns:p14="http://schemas.microsoft.com/office/powerpoint/2010/main" val="85984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48408349"/>
              </p:ext>
            </p:extLst>
          </p:nvPr>
        </p:nvGraphicFramePr>
        <p:xfrm>
          <a:off x="131178"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0461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1"/>
          <p:cNvGraphicFramePr>
            <a:graphicFrameLocks/>
          </p:cNvGraphicFramePr>
          <p:nvPr>
            <p:extLst>
              <p:ext uri="{D42A27DB-BD31-4B8C-83A1-F6EECF244321}">
                <p14:modId xmlns:p14="http://schemas.microsoft.com/office/powerpoint/2010/main" val="3371992723"/>
              </p:ext>
            </p:extLst>
          </p:nvPr>
        </p:nvGraphicFramePr>
        <p:xfrm>
          <a:off x="4352364" y="1568030"/>
          <a:ext cx="3505200" cy="3915316"/>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445168">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1931273">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Read (A)</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A = A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(A) </a:t>
                      </a:r>
                    </a:p>
                    <a:p>
                      <a:pPr marL="457200" indent="-457200" algn="ctr">
                        <a:lnSpc>
                          <a:spcPct val="115000"/>
                        </a:lnSpc>
                        <a:spcAft>
                          <a:spcPts val="0"/>
                        </a:spcAft>
                      </a:pPr>
                      <a:r>
                        <a:rPr lang="en-US" sz="1800" kern="1200" dirty="0">
                          <a:solidFill>
                            <a:schemeClr val="tx1"/>
                          </a:solidFill>
                          <a:effectLst/>
                          <a:latin typeface="+mn-lt"/>
                          <a:ea typeface="+mn-ea"/>
                          <a:cs typeface="+mn-cs"/>
                        </a:rPr>
                        <a:t>Read (B)</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B = B + 100</a:t>
                      </a:r>
                      <a:endParaRPr lang="en-IN" sz="1800" kern="1200" dirty="0">
                        <a:solidFill>
                          <a:schemeClr val="tx1"/>
                        </a:solidFill>
                        <a:effectLst/>
                        <a:latin typeface="+mn-lt"/>
                        <a:ea typeface="+mn-ea"/>
                        <a:cs typeface="+mn-cs"/>
                      </a:endParaRPr>
                    </a:p>
                    <a:p>
                      <a:pPr marL="457200" indent="-457200" algn="ctr">
                        <a:lnSpc>
                          <a:spcPct val="115000"/>
                        </a:lnSpc>
                        <a:spcAft>
                          <a:spcPts val="0"/>
                        </a:spcAft>
                      </a:pPr>
                      <a:r>
                        <a:rPr lang="en-US" sz="1800" kern="1200" dirty="0">
                          <a:solidFill>
                            <a:schemeClr val="tx1"/>
                          </a:solidFill>
                          <a:effectLst/>
                          <a:latin typeface="+mn-lt"/>
                          <a:ea typeface="+mn-ea"/>
                          <a:cs typeface="+mn-cs"/>
                        </a:rPr>
                        <a:t>Write (B)</a:t>
                      </a:r>
                    </a:p>
                    <a:p>
                      <a:pPr marL="457200" indent="-457200" algn="ctr">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b="1" kern="1200" dirty="0">
                        <a:effectLst/>
                      </a:endParaRPr>
                    </a:p>
                    <a:p>
                      <a:pPr marL="457200" indent="-457200" algn="ctr" defTabSz="914400" rtl="0" eaLnBrk="1" latinLnBrk="0" hangingPunct="1">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143000">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endParaRPr lang="en-IN" sz="1800"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Read (C)</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 = C - 200</a:t>
                      </a:r>
                      <a:endParaRPr lang="en-IN" sz="1800" kern="1200" dirty="0">
                        <a:solidFill>
                          <a:schemeClr val="tx1"/>
                        </a:solidFill>
                        <a:effectLst/>
                        <a:latin typeface="+mn-lt"/>
                        <a:ea typeface="+mn-ea"/>
                        <a:cs typeface="+mn-cs"/>
                      </a:endParaRP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Write (C)</a:t>
                      </a:r>
                    </a:p>
                    <a:p>
                      <a:pPr marL="457200" indent="-457200" algn="ctr" defTabSz="914400" rtl="0" eaLnBrk="1" latinLnBrk="0" hangingPunct="1">
                        <a:lnSpc>
                          <a:spcPct val="115000"/>
                        </a:lnSpc>
                        <a:spcAft>
                          <a:spcPts val="0"/>
                        </a:spcAft>
                      </a:pPr>
                      <a:r>
                        <a:rPr lang="en-US" sz="1800" kern="1200" dirty="0">
                          <a:solidFill>
                            <a:schemeClr val="tx1"/>
                          </a:solidFill>
                          <a:effectLst/>
                          <a:latin typeface="+mn-lt"/>
                          <a:ea typeface="+mn-ea"/>
                          <a:cs typeface="+mn-cs"/>
                        </a:rPr>
                        <a:t>Commit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7" name="Flowchart: Process 6"/>
          <p:cNvSpPr/>
          <p:nvPr/>
        </p:nvSpPr>
        <p:spPr>
          <a:xfrm>
            <a:off x="173970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8" name="Flowchart: Process 7"/>
          <p:cNvSpPr/>
          <p:nvPr/>
        </p:nvSpPr>
        <p:spPr>
          <a:xfrm>
            <a:off x="8086164" y="1571778"/>
            <a:ext cx="2400300" cy="467693"/>
          </a:xfrm>
          <a:prstGeom prst="flowChartProcess">
            <a:avLst/>
          </a:prstGeom>
          <a:solidFill>
            <a:schemeClr val="accent6">
              <a:lumMod val="60000"/>
              <a:lumOff val="40000"/>
            </a:schemeClr>
          </a:solid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A=500, </a:t>
            </a:r>
            <a:r>
              <a:rPr lang="en-US" sz="2000" dirty="0">
                <a:solidFill>
                  <a:schemeClr val="tx1"/>
                </a:solidFill>
              </a:rPr>
              <a:t>B=600, C=700</a:t>
            </a:r>
            <a:endParaRPr lang="en-IN" sz="2000" dirty="0">
              <a:solidFill>
                <a:schemeClr val="tx1"/>
              </a:solidFill>
            </a:endParaRPr>
          </a:p>
        </p:txBody>
      </p:sp>
      <p:sp>
        <p:nvSpPr>
          <p:cNvPr id="10" name="Rounded Rectangular Callout 9"/>
          <p:cNvSpPr/>
          <p:nvPr/>
        </p:nvSpPr>
        <p:spPr>
          <a:xfrm>
            <a:off x="1777682" y="2903571"/>
            <a:ext cx="2400300" cy="1224000"/>
          </a:xfrm>
          <a:prstGeom prst="wedgeRoundRectCallout">
            <a:avLst>
              <a:gd name="adj1" fmla="val 70289"/>
              <a:gd name="adj2" fmla="val 3450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 </a:t>
            </a:r>
          </a:p>
          <a:p>
            <a:pPr algn="ctr"/>
            <a:r>
              <a:rPr lang="en-IN" dirty="0">
                <a:solidFill>
                  <a:schemeClr val="tx1"/>
                </a:solidFill>
              </a:rPr>
              <a:t>A=400,B=700,C=700</a:t>
            </a:r>
          </a:p>
        </p:txBody>
      </p:sp>
      <p:sp>
        <p:nvSpPr>
          <p:cNvPr id="11" name="Rounded Rectangular Callout 10"/>
          <p:cNvSpPr/>
          <p:nvPr/>
        </p:nvSpPr>
        <p:spPr>
          <a:xfrm>
            <a:off x="8107853" y="2885571"/>
            <a:ext cx="2340000" cy="1224000"/>
          </a:xfrm>
          <a:prstGeom prst="wedgeRoundRectCallout">
            <a:avLst>
              <a:gd name="adj1" fmla="val -151490"/>
              <a:gd name="adj2" fmla="val 35928"/>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dirty="0">
                <a:solidFill>
                  <a:schemeClr val="tx1"/>
                </a:solidFill>
              </a:rPr>
              <a:t>A=500,B=600,C=700</a:t>
            </a:r>
            <a:endParaRPr lang="en-IN" sz="2000" dirty="0">
              <a:solidFill>
                <a:schemeClr val="tx1"/>
              </a:solidFill>
            </a:endParaRPr>
          </a:p>
        </p:txBody>
      </p:sp>
      <p:sp>
        <p:nvSpPr>
          <p:cNvPr id="12" name="Rounded Rectangular Callout 11"/>
          <p:cNvSpPr/>
          <p:nvPr/>
        </p:nvSpPr>
        <p:spPr>
          <a:xfrm>
            <a:off x="8105633" y="3384671"/>
            <a:ext cx="2340000" cy="2160000"/>
          </a:xfrm>
          <a:prstGeom prst="wedgeRoundRectCallout">
            <a:avLst>
              <a:gd name="adj1" fmla="val -76677"/>
              <a:gd name="adj2" fmla="val 3299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IN" dirty="0">
                <a:solidFill>
                  <a:schemeClr val="tx1"/>
                </a:solidFill>
              </a:rPr>
              <a:t>A=400,B=700,C=700</a:t>
            </a:r>
          </a:p>
        </p:txBody>
      </p:sp>
      <p:sp>
        <p:nvSpPr>
          <p:cNvPr id="13" name="Rounded Rectangular Callout 12"/>
          <p:cNvSpPr/>
          <p:nvPr/>
        </p:nvSpPr>
        <p:spPr>
          <a:xfrm>
            <a:off x="8108364" y="3018925"/>
            <a:ext cx="2340000" cy="2606400"/>
          </a:xfrm>
          <a:prstGeom prst="wedgeRoundRectCallout">
            <a:avLst>
              <a:gd name="adj1" fmla="val -77837"/>
              <a:gd name="adj2" fmla="val 44449"/>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400&gt; </a:t>
            </a:r>
          </a:p>
          <a:p>
            <a:pPr algn="ctr"/>
            <a:r>
              <a:rPr lang="en-IN" sz="2000" dirty="0">
                <a:solidFill>
                  <a:schemeClr val="tx1"/>
                </a:solidFill>
              </a:rPr>
              <a:t>&lt;T1, B,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cxnSp>
        <p:nvCxnSpPr>
          <p:cNvPr id="14" name="Straight Connector 13"/>
          <p:cNvCxnSpPr/>
          <p:nvPr/>
        </p:nvCxnSpPr>
        <p:spPr>
          <a:xfrm>
            <a:off x="6409764" y="52017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5" name="Straight Connector 14"/>
          <p:cNvCxnSpPr/>
          <p:nvPr/>
        </p:nvCxnSpPr>
        <p:spPr>
          <a:xfrm>
            <a:off x="6409764" y="547609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a:off x="4657164" y="3944471"/>
            <a:ext cx="1066800" cy="0"/>
          </a:xfrm>
          <a:prstGeom prst="line">
            <a:avLst/>
          </a:prstGeom>
          <a:ln w="28575">
            <a:solidFill>
              <a:schemeClr val="accent6">
                <a:lumMod val="60000"/>
                <a:lumOff val="40000"/>
              </a:schemeClr>
            </a:solidFill>
          </a:ln>
          <a:effectLst/>
        </p:spPr>
        <p:style>
          <a:lnRef idx="2">
            <a:schemeClr val="accent2"/>
          </a:lnRef>
          <a:fillRef idx="0">
            <a:schemeClr val="accent2"/>
          </a:fillRef>
          <a:effectRef idx="1">
            <a:schemeClr val="accent2"/>
          </a:effectRef>
          <a:fontRef idx="minor">
            <a:schemeClr val="tx1"/>
          </a:fontRef>
        </p:style>
      </p:cxnSp>
      <p:sp>
        <p:nvSpPr>
          <p:cNvPr id="17" name="Rounded Rectangular Callout 16"/>
          <p:cNvSpPr/>
          <p:nvPr/>
        </p:nvSpPr>
        <p:spPr>
          <a:xfrm>
            <a:off x="1761564" y="3359601"/>
            <a:ext cx="2402798" cy="2160000"/>
          </a:xfrm>
          <a:prstGeom prst="wedgeRoundRectCallout">
            <a:avLst>
              <a:gd name="adj1" fmla="val 143479"/>
              <a:gd name="adj2" fmla="val 34680"/>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IN" dirty="0">
                <a:solidFill>
                  <a:schemeClr val="tx1"/>
                </a:solidFill>
              </a:rPr>
              <a:t>A=400,B=700,C=500</a:t>
            </a:r>
            <a:endParaRPr lang="en-IN" sz="2000" dirty="0">
              <a:solidFill>
                <a:schemeClr val="tx1"/>
              </a:solidFill>
            </a:endParaRPr>
          </a:p>
        </p:txBody>
      </p:sp>
      <p:sp>
        <p:nvSpPr>
          <p:cNvPr id="18" name="Rounded Rectangular Callout 17"/>
          <p:cNvSpPr/>
          <p:nvPr/>
        </p:nvSpPr>
        <p:spPr>
          <a:xfrm>
            <a:off x="1773935" y="3019589"/>
            <a:ext cx="2402798" cy="2605072"/>
          </a:xfrm>
          <a:prstGeom prst="wedgeRoundRectCallout">
            <a:avLst>
              <a:gd name="adj1" fmla="val 143087"/>
              <a:gd name="adj2" fmla="val 44475"/>
              <a:gd name="adj3" fmla="val 16667"/>
            </a:avLst>
          </a:prstGeom>
          <a:solidFill>
            <a:schemeClr val="accent6">
              <a:lumMod val="20000"/>
              <a:lumOff val="80000"/>
            </a:schemeClr>
          </a:solid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rPr>
              <a:t>&lt;T1 start&gt; </a:t>
            </a:r>
          </a:p>
          <a:p>
            <a:pPr algn="ctr"/>
            <a:r>
              <a:rPr lang="en-IN" sz="2000" dirty="0">
                <a:solidFill>
                  <a:schemeClr val="tx1"/>
                </a:solidFill>
              </a:rPr>
              <a:t>&lt;T1, A, 500, 400&gt; </a:t>
            </a:r>
          </a:p>
          <a:p>
            <a:pPr algn="ctr"/>
            <a:r>
              <a:rPr lang="en-IN" sz="2000" dirty="0">
                <a:solidFill>
                  <a:schemeClr val="tx1"/>
                </a:solidFill>
              </a:rPr>
              <a:t>&lt;T1, B, 600, 700&gt;</a:t>
            </a:r>
          </a:p>
          <a:p>
            <a:pPr algn="ctr"/>
            <a:r>
              <a:rPr lang="en-IN" sz="2000" dirty="0">
                <a:solidFill>
                  <a:schemeClr val="tx1"/>
                </a:solidFill>
              </a:rPr>
              <a:t>&lt;T1, Commit&gt;</a:t>
            </a:r>
          </a:p>
          <a:p>
            <a:pPr algn="ctr"/>
            <a:r>
              <a:rPr lang="en-IN" sz="2000" dirty="0">
                <a:solidFill>
                  <a:schemeClr val="tx1"/>
                </a:solidFill>
              </a:rPr>
              <a:t> &lt;T2 start&gt; </a:t>
            </a:r>
          </a:p>
          <a:p>
            <a:pPr algn="ctr"/>
            <a:r>
              <a:rPr lang="en-IN" sz="2000" dirty="0">
                <a:solidFill>
                  <a:schemeClr val="tx1"/>
                </a:solidFill>
              </a:rPr>
              <a:t>&lt;T2, C, 700, 500&gt;</a:t>
            </a:r>
          </a:p>
          <a:p>
            <a:pPr algn="ctr"/>
            <a:r>
              <a:rPr lang="en-US" sz="2000" dirty="0">
                <a:solidFill>
                  <a:schemeClr val="tx1"/>
                </a:solidFill>
              </a:rPr>
              <a:t>&lt;T2, Commit&gt;</a:t>
            </a:r>
          </a:p>
          <a:p>
            <a:pPr algn="ctr"/>
            <a:r>
              <a:rPr lang="en-IN" dirty="0">
                <a:solidFill>
                  <a:schemeClr val="tx1"/>
                </a:solidFill>
              </a:rPr>
              <a:t>A=400,B=700,C=500</a:t>
            </a:r>
            <a:endParaRPr lang="en-IN" sz="2000" dirty="0">
              <a:solidFill>
                <a:schemeClr val="tx1"/>
              </a:solidFill>
            </a:endParaRPr>
          </a:p>
        </p:txBody>
      </p:sp>
    </p:spTree>
    <p:extLst>
      <p:ext uri="{BB962C8B-B14F-4D97-AF65-F5344CB8AC3E}">
        <p14:creationId xmlns:p14="http://schemas.microsoft.com/office/powerpoint/2010/main" val="4041903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500"/>
                                        <p:tgtEl>
                                          <p:spTgt spid="10"/>
                                        </p:tgtEl>
                                      </p:cBhvr>
                                    </p:animEffect>
                                    <p:set>
                                      <p:cBhvr>
                                        <p:cTn id="29" dur="1" fill="hold">
                                          <p:stCondLst>
                                            <p:cond delay="499"/>
                                          </p:stCondLst>
                                        </p:cTn>
                                        <p:tgtEl>
                                          <p:spTgt spid="10"/>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1" nodeType="clickEffect">
                                  <p:stCondLst>
                                    <p:cond delay="0"/>
                                  </p:stCondLst>
                                  <p:childTnLst>
                                    <p:animEffect transition="out" filter="fade">
                                      <p:cBhvr>
                                        <p:cTn id="51" dur="500"/>
                                        <p:tgtEl>
                                          <p:spTgt spid="17"/>
                                        </p:tgtEl>
                                      </p:cBhvr>
                                    </p:animEffect>
                                    <p:set>
                                      <p:cBhvr>
                                        <p:cTn id="52" dur="1" fill="hold">
                                          <p:stCondLst>
                                            <p:cond delay="499"/>
                                          </p:stCondLst>
                                        </p:cTn>
                                        <p:tgtEl>
                                          <p:spTgt spid="17"/>
                                        </p:tgtEl>
                                        <p:attrNameLst>
                                          <p:attrName>style.visibility</p:attrName>
                                        </p:attrNameLst>
                                      </p:cBhvr>
                                      <p:to>
                                        <p:strVal val="hidden"/>
                                      </p:to>
                                    </p:set>
                                  </p:childTnLst>
                                </p:cTn>
                              </p:par>
                              <p:par>
                                <p:cTn id="53" presetID="10" presetClass="exit" presetSubtype="0" fill="hold" grpId="1" nodeType="with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4"/>
                                        </p:tgtEl>
                                      </p:cBhvr>
                                    </p:animEffect>
                                    <p:set>
                                      <p:cBhvr>
                                        <p:cTn id="58" dur="1" fill="hold">
                                          <p:stCondLst>
                                            <p:cond delay="499"/>
                                          </p:stCondLst>
                                        </p:cTn>
                                        <p:tgtEl>
                                          <p:spTgt spid="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0" presetClass="exit" presetSubtype="0" fill="hold" grpId="1" nodeType="clickEffect">
                                  <p:stCondLst>
                                    <p:cond delay="0"/>
                                  </p:stCondLst>
                                  <p:childTnLst>
                                    <p:animEffect transition="out" filter="fade">
                                      <p:cBhvr>
                                        <p:cTn id="74" dur="500"/>
                                        <p:tgtEl>
                                          <p:spTgt spid="18"/>
                                        </p:tgtEl>
                                      </p:cBhvr>
                                    </p:animEffect>
                                    <p:set>
                                      <p:cBhvr>
                                        <p:cTn id="75" dur="1" fill="hold">
                                          <p:stCondLst>
                                            <p:cond delay="499"/>
                                          </p:stCondLst>
                                        </p:cTn>
                                        <p:tgtEl>
                                          <p:spTgt spid="18"/>
                                        </p:tgtEl>
                                        <p:attrNameLst>
                                          <p:attrName>style.visibility</p:attrName>
                                        </p:attrNameLst>
                                      </p:cBhvr>
                                      <p:to>
                                        <p:strVal val="hidden"/>
                                      </p:to>
                                    </p:set>
                                  </p:childTnLst>
                                </p:cTn>
                              </p:par>
                              <p:par>
                                <p:cTn id="76" presetID="10" presetClass="exit" presetSubtype="0" fill="hold" grpId="1" nodeType="withEffect">
                                  <p:stCondLst>
                                    <p:cond delay="0"/>
                                  </p:stCondLst>
                                  <p:childTnLst>
                                    <p:animEffect transition="out" filter="fade">
                                      <p:cBhvr>
                                        <p:cTn id="77" dur="500"/>
                                        <p:tgtEl>
                                          <p:spTgt spid="13"/>
                                        </p:tgtEl>
                                      </p:cBhvr>
                                    </p:animEffect>
                                    <p:set>
                                      <p:cBhvr>
                                        <p:cTn id="78" dur="1" fill="hold">
                                          <p:stCondLst>
                                            <p:cond delay="499"/>
                                          </p:stCondLst>
                                        </p:cTn>
                                        <p:tgtEl>
                                          <p:spTgt spid="13"/>
                                        </p:tgtEl>
                                        <p:attrNameLst>
                                          <p:attrName>style.visibility</p:attrName>
                                        </p:attrNameLst>
                                      </p:cBhvr>
                                      <p:to>
                                        <p:strVal val="hidden"/>
                                      </p:to>
                                    </p:set>
                                  </p:childTnLst>
                                </p:cTn>
                              </p:par>
                              <p:par>
                                <p:cTn id="79" presetID="10" presetClass="exit" presetSubtype="0" fill="hold" nodeType="withEffect">
                                  <p:stCondLst>
                                    <p:cond delay="0"/>
                                  </p:stCondLst>
                                  <p:childTnLst>
                                    <p:animEffect transition="out" filter="fade">
                                      <p:cBhvr>
                                        <p:cTn id="80" dur="500"/>
                                        <p:tgtEl>
                                          <p:spTgt spid="15"/>
                                        </p:tgtEl>
                                      </p:cBhvr>
                                    </p:animEffect>
                                    <p:set>
                                      <p:cBhvr>
                                        <p:cTn id="81" dur="1" fill="hold">
                                          <p:stCondLst>
                                            <p:cond delay="499"/>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0" grpId="1" animBg="1"/>
      <p:bldP spid="11" grpId="0" animBg="1"/>
      <p:bldP spid="11" grpId="1" animBg="1"/>
      <p:bldP spid="12" grpId="0" animBg="1"/>
      <p:bldP spid="12" grpId="1" animBg="1"/>
      <p:bldP spid="13" grpId="0" animBg="1"/>
      <p:bldP spid="13" grpId="1" animBg="1"/>
      <p:bldP spid="17" grpId="0" animBg="1"/>
      <p:bldP spid="17" grpId="1" animBg="1"/>
      <p:bldP spid="18" grpId="0" animBg="1"/>
      <p:bldP spid="1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Immediate v/s Deferred database modification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075036360"/>
              </p:ext>
            </p:extLst>
          </p:nvPr>
        </p:nvGraphicFramePr>
        <p:xfrm>
          <a:off x="131178" y="859690"/>
          <a:ext cx="11929642" cy="63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630000">
                <a:tc>
                  <a:txBody>
                    <a:bodyPr/>
                    <a:lstStyle/>
                    <a:p>
                      <a:pPr algn="l"/>
                      <a:r>
                        <a:rPr lang="en-US" sz="2400" b="1" dirty="0">
                          <a:solidFill>
                            <a:schemeClr val="tx1"/>
                          </a:solidFill>
                        </a:rPr>
                        <a:t>Immediate database modification</a:t>
                      </a:r>
                      <a:endParaRPr lang="en-US" b="1"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2400" kern="1200" dirty="0">
                          <a:solidFill>
                            <a:schemeClr val="tx1"/>
                          </a:solidFill>
                        </a:rPr>
                        <a:t>Deferred database modification</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5715249"/>
              </p:ext>
            </p:extLst>
          </p:nvPr>
        </p:nvGraphicFramePr>
        <p:xfrm>
          <a:off x="131179" y="1503193"/>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applied immediately</a:t>
                      </a:r>
                      <a:r>
                        <a:rPr lang="en-US" sz="2400" b="0" kern="1200" dirty="0">
                          <a:solidFill>
                            <a:schemeClr val="dk1"/>
                          </a:solidFill>
                          <a:latin typeface="+mn-lt"/>
                          <a:ea typeface="+mn-ea"/>
                          <a:cs typeface="+mn-cs"/>
                        </a:rPr>
                        <a:t> as they occur without waiting to reach to the commit point.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Updates (changes) </a:t>
                      </a:r>
                      <a:r>
                        <a:rPr lang="en-US" sz="2400" b="0" kern="1200" dirty="0">
                          <a:solidFill>
                            <a:schemeClr val="dk1"/>
                          </a:solidFill>
                          <a:latin typeface="+mn-lt"/>
                          <a:ea typeface="+mn-ea"/>
                          <a:cs typeface="+mn-cs"/>
                        </a:rPr>
                        <a:t>to the database are </a:t>
                      </a:r>
                      <a:r>
                        <a:rPr lang="en-US" sz="2400" b="1" kern="1200" dirty="0">
                          <a:solidFill>
                            <a:schemeClr val="accent6"/>
                          </a:solidFill>
                          <a:latin typeface="+mn-lt"/>
                          <a:ea typeface="+mn-ea"/>
                          <a:cs typeface="+mn-cs"/>
                        </a:rPr>
                        <a:t>deferred (postponed)</a:t>
                      </a:r>
                      <a:r>
                        <a:rPr lang="en-US" sz="2400" b="0" kern="1200" dirty="0">
                          <a:solidFill>
                            <a:schemeClr val="dk1"/>
                          </a:solidFill>
                          <a:latin typeface="+mn-lt"/>
                          <a:ea typeface="+mn-ea"/>
                          <a:cs typeface="+mn-cs"/>
                        </a:rPr>
                        <a:t> until the transaction commits.</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080256947"/>
              </p:ext>
            </p:extLst>
          </p:nvPr>
        </p:nvGraphicFramePr>
        <p:xfrm>
          <a:off x="131179" y="2696395"/>
          <a:ext cx="11929642" cy="118872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undo</a:t>
                      </a:r>
                      <a:r>
                        <a:rPr lang="en-US" sz="2400" b="0" kern="1200" dirty="0">
                          <a:solidFill>
                            <a:schemeClr val="dk1"/>
                          </a:solidFill>
                          <a:latin typeface="+mn-lt"/>
                          <a:ea typeface="+mn-ea"/>
                          <a:cs typeface="+mn-cs"/>
                        </a:rPr>
                        <a:t> operation and </a:t>
                      </a:r>
                      <a:r>
                        <a:rPr lang="en-US" sz="2400" b="1" kern="1200" dirty="0">
                          <a:solidFill>
                            <a:schemeClr val="accent6"/>
                          </a:solidFill>
                          <a:latin typeface="+mn-lt"/>
                          <a:ea typeface="+mn-ea"/>
                          <a:cs typeface="+mn-cs"/>
                        </a:rPr>
                        <a:t>restart the transaction </a:t>
                      </a:r>
                      <a:r>
                        <a:rPr lang="en-US" sz="2400" b="0" kern="1200" dirty="0">
                          <a:solidFill>
                            <a:schemeClr val="dk1"/>
                          </a:solidFill>
                          <a:latin typeface="+mn-lt"/>
                          <a:ea typeface="+mn-ea"/>
                          <a:cs typeface="+mn-cs"/>
                        </a:rPr>
                        <a:t>again.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not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any undo</a:t>
                      </a:r>
                      <a:r>
                        <a:rPr lang="en-US" sz="2400" b="0" kern="1200" dirty="0">
                          <a:solidFill>
                            <a:schemeClr val="dk1"/>
                          </a:solidFill>
                          <a:latin typeface="+mn-lt"/>
                          <a:ea typeface="+mn-ea"/>
                          <a:cs typeface="+mn-cs"/>
                        </a:rPr>
                        <a:t> operations. Just </a:t>
                      </a:r>
                      <a:r>
                        <a:rPr lang="en-US" sz="2400" b="1" kern="1200" dirty="0">
                          <a:solidFill>
                            <a:schemeClr val="accent6"/>
                          </a:solidFill>
                          <a:latin typeface="+mn-lt"/>
                          <a:ea typeface="+mn-ea"/>
                          <a:cs typeface="+mn-cs"/>
                        </a:rPr>
                        <a:t>restart the transaction</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582676698"/>
              </p:ext>
            </p:extLst>
          </p:nvPr>
        </p:nvGraphicFramePr>
        <p:xfrm>
          <a:off x="131179" y="3889597"/>
          <a:ext cx="11929642" cy="82296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a:t>
                      </a:r>
                      <a:r>
                        <a:rPr lang="en-US" sz="2400" b="1" kern="1200" dirty="0">
                          <a:solidFill>
                            <a:schemeClr val="accent6"/>
                          </a:solidFill>
                          <a:latin typeface="+mn-lt"/>
                          <a:ea typeface="+mn-ea"/>
                          <a:cs typeface="+mn-cs"/>
                        </a:rPr>
                        <a:t>no need to do redo</a:t>
                      </a:r>
                      <a:r>
                        <a:rPr lang="en-US" sz="2400" b="0" kern="1200" dirty="0">
                          <a:solidFill>
                            <a:schemeClr val="dk1"/>
                          </a:solidFill>
                          <a:latin typeface="+mn-lt"/>
                          <a:ea typeface="+mn-ea"/>
                          <a:cs typeface="+mn-cs"/>
                        </a:rPr>
                        <a:t> the updates of the transaction.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0" kern="1200" dirty="0">
                          <a:solidFill>
                            <a:schemeClr val="dk1"/>
                          </a:solidFill>
                          <a:latin typeface="+mn-lt"/>
                          <a:ea typeface="+mn-ea"/>
                          <a:cs typeface="+mn-cs"/>
                        </a:rPr>
                        <a:t>If </a:t>
                      </a:r>
                      <a:r>
                        <a:rPr lang="en-US" sz="2400" b="1" kern="1200" dirty="0">
                          <a:solidFill>
                            <a:schemeClr val="accent6"/>
                          </a:solidFill>
                          <a:latin typeface="+mn-lt"/>
                          <a:ea typeface="+mn-ea"/>
                          <a:cs typeface="+mn-cs"/>
                        </a:rPr>
                        <a:t>transaction is committed</a:t>
                      </a:r>
                      <a:r>
                        <a:rPr lang="en-US" sz="2400" b="0" kern="1200" dirty="0">
                          <a:solidFill>
                            <a:schemeClr val="dk1"/>
                          </a:solidFill>
                          <a:latin typeface="+mn-lt"/>
                          <a:ea typeface="+mn-ea"/>
                          <a:cs typeface="+mn-cs"/>
                        </a:rPr>
                        <a:t>, then we </a:t>
                      </a:r>
                      <a:r>
                        <a:rPr lang="en-US" sz="2400" b="1" kern="1200" dirty="0">
                          <a:solidFill>
                            <a:schemeClr val="accent6"/>
                          </a:solidFill>
                          <a:latin typeface="+mn-lt"/>
                          <a:ea typeface="+mn-ea"/>
                          <a:cs typeface="+mn-cs"/>
                        </a:rPr>
                        <a:t>need to do redo</a:t>
                      </a:r>
                      <a:r>
                        <a:rPr lang="en-US" sz="2400" b="0" kern="1200" dirty="0">
                          <a:solidFill>
                            <a:schemeClr val="dk1"/>
                          </a:solidFill>
                          <a:latin typeface="+mn-lt"/>
                          <a:ea typeface="+mn-ea"/>
                          <a:cs typeface="+mn-cs"/>
                        </a:rPr>
                        <a:t> the updates of the transaction.</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688836013"/>
              </p:ext>
            </p:extLst>
          </p:nvPr>
        </p:nvGraphicFramePr>
        <p:xfrm>
          <a:off x="131179" y="4717039"/>
          <a:ext cx="11929642" cy="540000"/>
        </p:xfrm>
        <a:graphic>
          <a:graphicData uri="http://schemas.openxmlformats.org/drawingml/2006/table">
            <a:tbl>
              <a:tblPr firstRow="1" bandRow="1">
                <a:tableStyleId>{8EC20E35-A176-4012-BC5E-935CFFF8708E}</a:tableStyleId>
              </a:tblPr>
              <a:tblGrid>
                <a:gridCol w="5964821">
                  <a:extLst>
                    <a:ext uri="{9D8B030D-6E8A-4147-A177-3AD203B41FA5}">
                      <a16:colId xmlns:a16="http://schemas.microsoft.com/office/drawing/2014/main" val="20000"/>
                    </a:ext>
                  </a:extLst>
                </a:gridCol>
                <a:gridCol w="5964821">
                  <a:extLst>
                    <a:ext uri="{9D8B030D-6E8A-4147-A177-3AD203B41FA5}">
                      <a16:colId xmlns:a16="http://schemas.microsoft.com/office/drawing/2014/main" val="20001"/>
                    </a:ext>
                  </a:extLst>
                </a:gridCol>
              </a:tblGrid>
              <a:tr h="540000">
                <a:tc>
                  <a:txBody>
                    <a:bodyPr/>
                    <a:lstStyle/>
                    <a:p>
                      <a:pPr algn="just"/>
                      <a:r>
                        <a:rPr lang="en-US" sz="2400" b="1" kern="1200" dirty="0">
                          <a:solidFill>
                            <a:schemeClr val="accent6"/>
                          </a:solidFill>
                          <a:latin typeface="+mn-lt"/>
                          <a:ea typeface="+mn-ea"/>
                          <a:cs typeface="+mn-cs"/>
                        </a:rPr>
                        <a:t>Undo and Redo both operations are performed</a:t>
                      </a:r>
                      <a:r>
                        <a:rPr lang="en-US" sz="2400" b="0" kern="1200" dirty="0">
                          <a:solidFill>
                            <a:schemeClr val="dk1"/>
                          </a:solidFill>
                          <a:latin typeface="+mn-lt"/>
                          <a:ea typeface="+mn-ea"/>
                          <a:cs typeface="+mn-cs"/>
                        </a:rPr>
                        <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just" defTabSz="914400" rtl="0" eaLnBrk="1" latinLnBrk="0" hangingPunct="1"/>
                      <a:r>
                        <a:rPr lang="en-US" sz="2400" b="1" kern="1200" dirty="0">
                          <a:solidFill>
                            <a:schemeClr val="accent6"/>
                          </a:solidFill>
                          <a:latin typeface="+mn-lt"/>
                          <a:ea typeface="+mn-ea"/>
                          <a:cs typeface="+mn-cs"/>
                        </a:rPr>
                        <a:t>Only Redo operation is performed</a:t>
                      </a:r>
                      <a:r>
                        <a:rPr lang="en-US" sz="2400" b="0" kern="1200" dirty="0">
                          <a:solidFill>
                            <a:schemeClr val="dk1"/>
                          </a:solidFill>
                          <a:latin typeface="+mn-lt"/>
                          <a:ea typeface="+mn-ea"/>
                          <a:cs typeface="+mn-cs"/>
                        </a:rPr>
                        <a: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57077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Deferred &amp; Immediate Updates </a:t>
            </a:r>
            <a:r>
              <a:rPr lang="en-US" dirty="0">
                <a:solidFill>
                  <a:schemeClr val="tx2"/>
                </a:solidFill>
              </a:rPr>
              <a:t>(Checkpoint)</a:t>
            </a:r>
          </a:p>
        </p:txBody>
      </p:sp>
      <p:sp>
        <p:nvSpPr>
          <p:cNvPr id="3" name="Content Placeholder 2"/>
          <p:cNvSpPr>
            <a:spLocks noGrp="1"/>
          </p:cNvSpPr>
          <p:nvPr>
            <p:ph idx="1"/>
          </p:nvPr>
        </p:nvSpPr>
        <p:spPr/>
        <p:txBody>
          <a:bodyPr/>
          <a:lstStyle/>
          <a:p>
            <a:r>
              <a:rPr lang="en-US" dirty="0"/>
              <a:t>Searching the entire log is time consuming. </a:t>
            </a:r>
          </a:p>
          <a:p>
            <a:pPr lvl="1"/>
            <a:r>
              <a:rPr lang="en-US" dirty="0"/>
              <a:t>Immediate database modification</a:t>
            </a:r>
          </a:p>
          <a:p>
            <a:pPr lvl="2"/>
            <a:r>
              <a:rPr lang="en-US" dirty="0"/>
              <a:t>When transaction fail log file is used to undo the updates of transaction. </a:t>
            </a:r>
          </a:p>
          <a:p>
            <a:pPr lvl="1"/>
            <a:r>
              <a:rPr lang="en-US" dirty="0"/>
              <a:t>Deferred database modification</a:t>
            </a:r>
          </a:p>
          <a:p>
            <a:pPr lvl="2"/>
            <a:r>
              <a:rPr lang="en-US" dirty="0"/>
              <a:t>When transaction commits log file is used to redo the updates of transaction.</a:t>
            </a:r>
          </a:p>
          <a:p>
            <a:r>
              <a:rPr lang="en-US" b="1" dirty="0">
                <a:solidFill>
                  <a:schemeClr val="accent6"/>
                </a:solidFill>
              </a:rPr>
              <a:t>To reduce the searching time </a:t>
            </a:r>
            <a:r>
              <a:rPr lang="en-US" dirty="0"/>
              <a:t>of entire log we can use </a:t>
            </a:r>
            <a:r>
              <a:rPr lang="en-US" b="1" dirty="0">
                <a:solidFill>
                  <a:schemeClr val="accent6"/>
                </a:solidFill>
              </a:rPr>
              <a:t>check point</a:t>
            </a:r>
            <a:r>
              <a:rPr lang="en-US" dirty="0"/>
              <a:t>.</a:t>
            </a:r>
          </a:p>
          <a:p>
            <a:r>
              <a:rPr lang="en-US" dirty="0"/>
              <a:t>It is a </a:t>
            </a:r>
            <a:r>
              <a:rPr lang="en-US" b="1" dirty="0">
                <a:solidFill>
                  <a:schemeClr val="accent6"/>
                </a:solidFill>
              </a:rPr>
              <a:t>point</a:t>
            </a:r>
            <a:r>
              <a:rPr lang="en-US" dirty="0"/>
              <a:t> which specifies that </a:t>
            </a:r>
            <a:r>
              <a:rPr lang="en-US" b="1" dirty="0">
                <a:solidFill>
                  <a:schemeClr val="accent6"/>
                </a:solidFill>
              </a:rPr>
              <a:t>any operations executed before it are done correctly and stored safely</a:t>
            </a:r>
            <a:r>
              <a:rPr lang="en-US" dirty="0"/>
              <a:t> (updated safely in database). </a:t>
            </a:r>
          </a:p>
          <a:p>
            <a:r>
              <a:rPr lang="en-US" dirty="0"/>
              <a:t>At this point, all the </a:t>
            </a:r>
            <a:r>
              <a:rPr lang="en-US" b="1" dirty="0">
                <a:solidFill>
                  <a:schemeClr val="accent6"/>
                </a:solidFill>
              </a:rPr>
              <a:t>buffers are force-fully written to the secondary storage</a:t>
            </a:r>
            <a:r>
              <a:rPr lang="en-US" dirty="0"/>
              <a:t> (database). </a:t>
            </a:r>
          </a:p>
          <a:p>
            <a:r>
              <a:rPr lang="en-US" dirty="0"/>
              <a:t>Checkpoints are scheduled at predetermined time intervals.</a:t>
            </a:r>
          </a:p>
          <a:p>
            <a:r>
              <a:rPr lang="en-US" dirty="0"/>
              <a:t>It is used to limit: </a:t>
            </a:r>
          </a:p>
          <a:p>
            <a:pPr lvl="1"/>
            <a:r>
              <a:rPr lang="en-US" dirty="0"/>
              <a:t>Size of transaction log file </a:t>
            </a:r>
          </a:p>
          <a:p>
            <a:pPr lvl="1"/>
            <a:r>
              <a:rPr lang="en-US" dirty="0"/>
              <a:t>Amount of searching </a:t>
            </a:r>
          </a:p>
        </p:txBody>
      </p:sp>
    </p:spTree>
    <p:extLst>
      <p:ext uri="{BB962C8B-B14F-4D97-AF65-F5344CB8AC3E}">
        <p14:creationId xmlns:p14="http://schemas.microsoft.com/office/powerpoint/2010/main" val="44686419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Check Points</a:t>
            </a:r>
            <a:endParaRPr lang="en-US" dirty="0">
              <a:solidFill>
                <a:schemeClr val="tx2"/>
              </a:solidFill>
            </a:endParaRP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failure time: </a:t>
            </a:r>
          </a:p>
          <a:p>
            <a:pPr lvl="1"/>
            <a:r>
              <a:rPr lang="en-US" b="1" dirty="0">
                <a:solidFill>
                  <a:schemeClr val="accent6"/>
                </a:solidFill>
              </a:rPr>
              <a:t>Ignore the transaction T1 </a:t>
            </a:r>
            <a:r>
              <a:rPr lang="en-US" dirty="0"/>
              <a:t>as it has already been committed before checkpoint. </a:t>
            </a:r>
          </a:p>
          <a:p>
            <a:pPr lvl="1"/>
            <a:r>
              <a:rPr lang="en-US" b="1" dirty="0">
                <a:solidFill>
                  <a:schemeClr val="accent6"/>
                </a:solidFill>
              </a:rPr>
              <a:t>Redo transaction T2 and T3 </a:t>
            </a:r>
            <a:r>
              <a:rPr lang="en-US" dirty="0"/>
              <a:t>as they are active after checkpoint and are committed before failure. </a:t>
            </a:r>
          </a:p>
          <a:p>
            <a:pPr lvl="1"/>
            <a:r>
              <a:rPr lang="en-US" b="1" dirty="0">
                <a:solidFill>
                  <a:schemeClr val="accent6"/>
                </a:solidFill>
              </a:rPr>
              <a:t>Undo transaction T4 </a:t>
            </a:r>
            <a:r>
              <a:rPr lang="en-US" dirty="0"/>
              <a:t>as it is active after checkpoint and has not committed.</a:t>
            </a:r>
          </a:p>
        </p:txBody>
      </p:sp>
      <p:cxnSp>
        <p:nvCxnSpPr>
          <p:cNvPr id="5" name="Straight Arrow Connector 4"/>
          <p:cNvCxnSpPr/>
          <p:nvPr/>
        </p:nvCxnSpPr>
        <p:spPr>
          <a:xfrm>
            <a:off x="1600200" y="1524000"/>
            <a:ext cx="5105400" cy="0"/>
          </a:xfrm>
          <a:prstGeom prst="straightConnector1">
            <a:avLst/>
          </a:prstGeom>
          <a:ln w="38100">
            <a:solidFill>
              <a:schemeClr val="tx2"/>
            </a:solidFill>
            <a:tailEnd type="triangle"/>
          </a:ln>
        </p:spPr>
        <p:style>
          <a:lnRef idx="3">
            <a:schemeClr val="accent1"/>
          </a:lnRef>
          <a:fillRef idx="0">
            <a:schemeClr val="accent1"/>
          </a:fillRef>
          <a:effectRef idx="2">
            <a:schemeClr val="accent1"/>
          </a:effectRef>
          <a:fontRef idx="minor">
            <a:schemeClr val="tx1"/>
          </a:fontRef>
        </p:style>
      </p:cxnSp>
      <p:sp>
        <p:nvSpPr>
          <p:cNvPr id="6" name="TextBox 5"/>
          <p:cNvSpPr txBox="1"/>
          <p:nvPr/>
        </p:nvSpPr>
        <p:spPr>
          <a:xfrm>
            <a:off x="990600" y="1075551"/>
            <a:ext cx="762000" cy="400110"/>
          </a:xfrm>
          <a:prstGeom prst="rect">
            <a:avLst/>
          </a:prstGeom>
          <a:noFill/>
        </p:spPr>
        <p:txBody>
          <a:bodyPr wrap="square" rtlCol="0">
            <a:spAutoFit/>
          </a:bodyPr>
          <a:lstStyle/>
          <a:p>
            <a:pPr algn="ctr"/>
            <a:r>
              <a:rPr lang="en-US" sz="2000" dirty="0"/>
              <a:t>Time</a:t>
            </a:r>
            <a:endParaRPr lang="en-IN" sz="2000" dirty="0"/>
          </a:p>
        </p:txBody>
      </p:sp>
      <p:sp>
        <p:nvSpPr>
          <p:cNvPr id="7" name="TextBox 6"/>
          <p:cNvSpPr txBox="1"/>
          <p:nvPr/>
        </p:nvSpPr>
        <p:spPr>
          <a:xfrm>
            <a:off x="3352800" y="1075551"/>
            <a:ext cx="685800" cy="400110"/>
          </a:xfrm>
          <a:prstGeom prst="rect">
            <a:avLst/>
          </a:prstGeom>
          <a:noFill/>
        </p:spPr>
        <p:txBody>
          <a:bodyPr wrap="square" rtlCol="0">
            <a:spAutoFit/>
          </a:bodyPr>
          <a:lstStyle/>
          <a:p>
            <a:pPr algn="ctr"/>
            <a:r>
              <a:rPr lang="en-US" sz="2000" dirty="0"/>
              <a:t>T</a:t>
            </a:r>
            <a:r>
              <a:rPr lang="en-US" sz="2000" baseline="-25000" dirty="0"/>
              <a:t>C</a:t>
            </a:r>
            <a:endParaRPr lang="en-IN" baseline="-25000" dirty="0"/>
          </a:p>
        </p:txBody>
      </p:sp>
      <p:sp>
        <p:nvSpPr>
          <p:cNvPr id="8" name="TextBox 7"/>
          <p:cNvSpPr txBox="1"/>
          <p:nvPr/>
        </p:nvSpPr>
        <p:spPr>
          <a:xfrm>
            <a:off x="5428625" y="1075551"/>
            <a:ext cx="685800" cy="400110"/>
          </a:xfrm>
          <a:prstGeom prst="rect">
            <a:avLst/>
          </a:prstGeom>
          <a:noFill/>
        </p:spPr>
        <p:txBody>
          <a:bodyPr wrap="square" rtlCol="0">
            <a:spAutoFit/>
          </a:bodyPr>
          <a:lstStyle/>
          <a:p>
            <a:pPr algn="ctr"/>
            <a:r>
              <a:rPr lang="en-US" sz="2000" dirty="0" err="1"/>
              <a:t>T</a:t>
            </a:r>
            <a:r>
              <a:rPr lang="en-US" sz="2000" baseline="-25000" dirty="0" err="1"/>
              <a:t>f</a:t>
            </a:r>
            <a:endParaRPr lang="en-IN" baseline="-25000" dirty="0"/>
          </a:p>
        </p:txBody>
      </p:sp>
      <p:cxnSp>
        <p:nvCxnSpPr>
          <p:cNvPr id="9" name="Straight Connector 8"/>
          <p:cNvCxnSpPr/>
          <p:nvPr/>
        </p:nvCxnSpPr>
        <p:spPr>
          <a:xfrm>
            <a:off x="36576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cxnSp>
        <p:nvCxnSpPr>
          <p:cNvPr id="10" name="Straight Connector 9"/>
          <p:cNvCxnSpPr/>
          <p:nvPr/>
        </p:nvCxnSpPr>
        <p:spPr>
          <a:xfrm>
            <a:off x="5791200" y="1524000"/>
            <a:ext cx="0" cy="2160000"/>
          </a:xfrm>
          <a:prstGeom prst="line">
            <a:avLst/>
          </a:prstGeom>
          <a:ln w="38100">
            <a:solidFill>
              <a:schemeClr val="tx2"/>
            </a:solidFill>
          </a:ln>
        </p:spPr>
        <p:style>
          <a:lnRef idx="3">
            <a:schemeClr val="accent1"/>
          </a:lnRef>
          <a:fillRef idx="0">
            <a:schemeClr val="accent1"/>
          </a:fillRef>
          <a:effectRef idx="2">
            <a:schemeClr val="accent1"/>
          </a:effectRef>
          <a:fontRef idx="minor">
            <a:schemeClr val="tx1"/>
          </a:fontRef>
        </p:style>
      </p:cxnSp>
      <p:grpSp>
        <p:nvGrpSpPr>
          <p:cNvPr id="11" name="Group 10"/>
          <p:cNvGrpSpPr/>
          <p:nvPr/>
        </p:nvGrpSpPr>
        <p:grpSpPr>
          <a:xfrm>
            <a:off x="1447800" y="1828800"/>
            <a:ext cx="914400" cy="381000"/>
            <a:chOff x="1447800" y="1828800"/>
            <a:chExt cx="914400" cy="381000"/>
          </a:xfrm>
        </p:grpSpPr>
        <p:cxnSp>
          <p:nvCxnSpPr>
            <p:cNvPr id="12" name="Straight Connector 11"/>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3028950" y="2209800"/>
            <a:ext cx="914400" cy="381000"/>
            <a:chOff x="1447800" y="1828800"/>
            <a:chExt cx="914400" cy="381000"/>
          </a:xfrm>
        </p:grpSpPr>
        <p:cxnSp>
          <p:nvCxnSpPr>
            <p:cNvPr id="16" name="Straight Connector 15"/>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212861" y="2590800"/>
            <a:ext cx="914400" cy="381000"/>
            <a:chOff x="1447800" y="1828800"/>
            <a:chExt cx="914400" cy="381000"/>
          </a:xfrm>
        </p:grpSpPr>
        <p:cxnSp>
          <p:nvCxnSpPr>
            <p:cNvPr id="20" name="Straight Connector 19"/>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23" name="Group 22"/>
          <p:cNvGrpSpPr/>
          <p:nvPr/>
        </p:nvGrpSpPr>
        <p:grpSpPr>
          <a:xfrm>
            <a:off x="5257801" y="2965277"/>
            <a:ext cx="914400" cy="381000"/>
            <a:chOff x="1447800" y="1828800"/>
            <a:chExt cx="914400" cy="381000"/>
          </a:xfrm>
        </p:grpSpPr>
        <p:cxnSp>
          <p:nvCxnSpPr>
            <p:cNvPr id="24" name="Straight Connector 23"/>
            <p:cNvCxnSpPr/>
            <p:nvPr/>
          </p:nvCxnSpPr>
          <p:spPr>
            <a:xfrm>
              <a:off x="1447800" y="2012430"/>
              <a:ext cx="9144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4478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362200" y="1828800"/>
              <a:ext cx="0" cy="38100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1670779" y="1657291"/>
            <a:ext cx="474688" cy="400110"/>
          </a:xfrm>
          <a:prstGeom prst="rect">
            <a:avLst/>
          </a:prstGeom>
          <a:noFill/>
        </p:spPr>
        <p:txBody>
          <a:bodyPr wrap="square" rtlCol="0">
            <a:spAutoFit/>
          </a:bodyPr>
          <a:lstStyle/>
          <a:p>
            <a:pPr algn="ctr"/>
            <a:r>
              <a:rPr lang="en-US" sz="2000" dirty="0"/>
              <a:t>T1</a:t>
            </a:r>
            <a:endParaRPr lang="en-IN" baseline="-25000" dirty="0"/>
          </a:p>
        </p:txBody>
      </p:sp>
      <p:sp>
        <p:nvSpPr>
          <p:cNvPr id="28" name="TextBox 27"/>
          <p:cNvSpPr txBox="1"/>
          <p:nvPr/>
        </p:nvSpPr>
        <p:spPr>
          <a:xfrm>
            <a:off x="3248806" y="2072788"/>
            <a:ext cx="474688" cy="400110"/>
          </a:xfrm>
          <a:prstGeom prst="rect">
            <a:avLst/>
          </a:prstGeom>
          <a:noFill/>
        </p:spPr>
        <p:txBody>
          <a:bodyPr wrap="square" rtlCol="0">
            <a:spAutoFit/>
          </a:bodyPr>
          <a:lstStyle/>
          <a:p>
            <a:pPr algn="ctr"/>
            <a:r>
              <a:rPr lang="en-US" sz="2000" dirty="0"/>
              <a:t>T2</a:t>
            </a:r>
            <a:endParaRPr lang="en-IN" baseline="-25000" dirty="0"/>
          </a:p>
        </p:txBody>
      </p:sp>
      <p:sp>
        <p:nvSpPr>
          <p:cNvPr id="29" name="TextBox 28"/>
          <p:cNvSpPr txBox="1"/>
          <p:nvPr/>
        </p:nvSpPr>
        <p:spPr>
          <a:xfrm>
            <a:off x="4432717" y="2429801"/>
            <a:ext cx="474688" cy="400110"/>
          </a:xfrm>
          <a:prstGeom prst="rect">
            <a:avLst/>
          </a:prstGeom>
          <a:noFill/>
        </p:spPr>
        <p:txBody>
          <a:bodyPr wrap="square" rtlCol="0">
            <a:spAutoFit/>
          </a:bodyPr>
          <a:lstStyle/>
          <a:p>
            <a:pPr algn="ctr"/>
            <a:r>
              <a:rPr lang="en-US" sz="2000" dirty="0"/>
              <a:t>T3</a:t>
            </a:r>
            <a:endParaRPr lang="en-IN" baseline="-25000" dirty="0"/>
          </a:p>
        </p:txBody>
      </p:sp>
      <p:sp>
        <p:nvSpPr>
          <p:cNvPr id="30" name="TextBox 29"/>
          <p:cNvSpPr txBox="1"/>
          <p:nvPr/>
        </p:nvSpPr>
        <p:spPr>
          <a:xfrm>
            <a:off x="5350241" y="2812878"/>
            <a:ext cx="474688" cy="400110"/>
          </a:xfrm>
          <a:prstGeom prst="rect">
            <a:avLst/>
          </a:prstGeom>
          <a:noFill/>
        </p:spPr>
        <p:txBody>
          <a:bodyPr wrap="square" rtlCol="0">
            <a:spAutoFit/>
          </a:bodyPr>
          <a:lstStyle/>
          <a:p>
            <a:pPr algn="ctr"/>
            <a:r>
              <a:rPr lang="en-US" sz="2000" dirty="0"/>
              <a:t>T4</a:t>
            </a:r>
            <a:endParaRPr lang="en-IN" baseline="-25000" dirty="0"/>
          </a:p>
        </p:txBody>
      </p:sp>
      <p:sp>
        <p:nvSpPr>
          <p:cNvPr id="31" name="TextBox 30"/>
          <p:cNvSpPr txBox="1"/>
          <p:nvPr/>
        </p:nvSpPr>
        <p:spPr>
          <a:xfrm>
            <a:off x="2679490" y="3726397"/>
            <a:ext cx="1929203" cy="400110"/>
          </a:xfrm>
          <a:prstGeom prst="rect">
            <a:avLst/>
          </a:prstGeom>
          <a:noFill/>
        </p:spPr>
        <p:txBody>
          <a:bodyPr wrap="square" rtlCol="0">
            <a:spAutoFit/>
          </a:bodyPr>
          <a:lstStyle/>
          <a:p>
            <a:pPr algn="ctr"/>
            <a:r>
              <a:rPr lang="en-US" sz="2000" dirty="0"/>
              <a:t>Checkpoint time</a:t>
            </a:r>
            <a:endParaRPr lang="en-IN" baseline="-25000" dirty="0"/>
          </a:p>
        </p:txBody>
      </p:sp>
      <p:sp>
        <p:nvSpPr>
          <p:cNvPr id="32" name="TextBox 31"/>
          <p:cNvSpPr txBox="1"/>
          <p:nvPr/>
        </p:nvSpPr>
        <p:spPr>
          <a:xfrm>
            <a:off x="5319479" y="3684000"/>
            <a:ext cx="950939" cy="400110"/>
          </a:xfrm>
          <a:prstGeom prst="rect">
            <a:avLst/>
          </a:prstGeom>
          <a:noFill/>
        </p:spPr>
        <p:txBody>
          <a:bodyPr wrap="square" rtlCol="0">
            <a:spAutoFit/>
          </a:bodyPr>
          <a:lstStyle/>
          <a:p>
            <a:pPr algn="ctr"/>
            <a:r>
              <a:rPr lang="en-US" sz="2000" dirty="0"/>
              <a:t>Failure</a:t>
            </a:r>
            <a:endParaRPr lang="en-IN" baseline="-25000" dirty="0"/>
          </a:p>
        </p:txBody>
      </p:sp>
    </p:spTree>
    <p:extLst>
      <p:ext uri="{BB962C8B-B14F-4D97-AF65-F5344CB8AC3E}">
        <p14:creationId xmlns:p14="http://schemas.microsoft.com/office/powerpoint/2010/main" val="169941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500"/>
                                        <p:tgtEl>
                                          <p:spTgt spid="10"/>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fade">
                                      <p:cBhvr>
                                        <p:cTn id="45" dur="500"/>
                                        <p:tgtEl>
                                          <p:spTgt spid="15"/>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5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fade">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fade">
                                      <p:cBhvr>
                                        <p:cTn id="61" dur="500"/>
                                        <p:tgtEl>
                                          <p:spTgt spid="23"/>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30"/>
                                        </p:tgtEl>
                                        <p:attrNameLst>
                                          <p:attrName>style.visibility</p:attrName>
                                        </p:attrNameLst>
                                      </p:cBhvr>
                                      <p:to>
                                        <p:strVal val="visible"/>
                                      </p:to>
                                    </p:set>
                                    <p:animEffect transition="in" filter="fade">
                                      <p:cBhvr>
                                        <p:cTn id="64" dur="500"/>
                                        <p:tgtEl>
                                          <p:spTgt spid="30"/>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3">
                                            <p:txEl>
                                              <p:pRg st="8" end="8"/>
                                            </p:txEl>
                                          </p:spTgt>
                                        </p:tgtEl>
                                        <p:attrNameLst>
                                          <p:attrName>style.visibility</p:attrName>
                                        </p:attrNameLst>
                                      </p:cBhvr>
                                      <p:to>
                                        <p:strVal val="visible"/>
                                      </p:to>
                                    </p:set>
                                    <p:animEffect transition="in" filter="fade">
                                      <p:cBhvr>
                                        <p:cTn id="69" dur="500"/>
                                        <p:tgtEl>
                                          <p:spTgt spid="3">
                                            <p:txEl>
                                              <p:pRg st="8" end="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10" end="10"/>
                                            </p:txEl>
                                          </p:spTgt>
                                        </p:tgtEl>
                                        <p:attrNameLst>
                                          <p:attrName>style.visibility</p:attrName>
                                        </p:attrNameLst>
                                      </p:cBhvr>
                                      <p:to>
                                        <p:strVal val="visible"/>
                                      </p:to>
                                    </p:set>
                                    <p:animEffect transition="in" filter="fade">
                                      <p:cBhvr>
                                        <p:cTn id="79" dur="500"/>
                                        <p:tgtEl>
                                          <p:spTgt spid="3">
                                            <p:txEl>
                                              <p:pRg st="10" end="10"/>
                                            </p:txEl>
                                          </p:spTgt>
                                        </p:tgtEl>
                                      </p:cBhvr>
                                    </p:animEffect>
                                  </p:childTnLst>
                                </p:cTn>
                              </p:par>
                            </p:childTnLst>
                          </p:cTn>
                        </p:par>
                      </p:childTnLst>
                    </p:cTn>
                  </p:par>
                  <p:par>
                    <p:cTn id="80" fill="hold">
                      <p:stCondLst>
                        <p:cond delay="indefinite"/>
                      </p:stCondLst>
                      <p:childTnLst>
                        <p:par>
                          <p:cTn id="81" fill="hold">
                            <p:stCondLst>
                              <p:cond delay="0"/>
                            </p:stCondLst>
                            <p:childTnLst>
                              <p:par>
                                <p:cTn id="82" presetID="10" presetClass="entr" presetSubtype="0" fill="hold" nodeType="clickEffect">
                                  <p:stCondLst>
                                    <p:cond delay="0"/>
                                  </p:stCondLst>
                                  <p:childTnLst>
                                    <p:set>
                                      <p:cBhvr>
                                        <p:cTn id="83" dur="1" fill="hold">
                                          <p:stCondLst>
                                            <p:cond delay="0"/>
                                          </p:stCondLst>
                                        </p:cTn>
                                        <p:tgtEl>
                                          <p:spTgt spid="3">
                                            <p:txEl>
                                              <p:pRg st="11" end="11"/>
                                            </p:txEl>
                                          </p:spTgt>
                                        </p:tgtEl>
                                        <p:attrNameLst>
                                          <p:attrName>style.visibility</p:attrName>
                                        </p:attrNameLst>
                                      </p:cBhvr>
                                      <p:to>
                                        <p:strVal val="visible"/>
                                      </p:to>
                                    </p:set>
                                    <p:animEffect transition="in" filter="fade">
                                      <p:cBhvr>
                                        <p:cTn id="8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27" grpId="0"/>
      <p:bldP spid="28" grpId="0"/>
      <p:bldP spid="29" grpId="0"/>
      <p:bldP spid="30" grpId="0"/>
      <p:bldP spid="31" grpId="0"/>
      <p:bldP spid="32"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Shadow paging technique</a:t>
            </a:r>
            <a:endParaRPr lang="en-US" dirty="0">
              <a:solidFill>
                <a:schemeClr val="tx2"/>
              </a:solidFill>
            </a:endParaRPr>
          </a:p>
        </p:txBody>
      </p:sp>
      <p:sp>
        <p:nvSpPr>
          <p:cNvPr id="3" name="Content Placeholder 2"/>
          <p:cNvSpPr>
            <a:spLocks noGrp="1"/>
          </p:cNvSpPr>
          <p:nvPr>
            <p:ph idx="1"/>
          </p:nvPr>
        </p:nvSpPr>
        <p:spPr>
          <a:xfrm>
            <a:off x="131180" y="858681"/>
            <a:ext cx="11929641" cy="5590565"/>
          </a:xfrm>
          <a:ln>
            <a:noFill/>
          </a:ln>
        </p:spPr>
        <p:txBody>
          <a:bodyPr/>
          <a:lstStyle/>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endParaRPr lang="en-US" dirty="0">
              <a:solidFill>
                <a:schemeClr val="tx2"/>
              </a:solidFill>
            </a:endParaRPr>
          </a:p>
          <a:p>
            <a:r>
              <a:rPr lang="en-US" dirty="0"/>
              <a:t>Two pages - </a:t>
            </a:r>
            <a:r>
              <a:rPr lang="en-US" b="1" dirty="0">
                <a:solidFill>
                  <a:schemeClr val="accent6"/>
                </a:solidFill>
              </a:rPr>
              <a:t>page 2 &amp; 5 - are affected by a transaction and copied to new physical pages</a:t>
            </a:r>
            <a:r>
              <a:rPr lang="en-US" dirty="0"/>
              <a:t>. The </a:t>
            </a:r>
            <a:r>
              <a:rPr lang="en-US" b="1" dirty="0">
                <a:solidFill>
                  <a:schemeClr val="accent6"/>
                </a:solidFill>
              </a:rPr>
              <a:t>current page table points to these pages</a:t>
            </a:r>
            <a:r>
              <a:rPr lang="en-US" dirty="0"/>
              <a:t>. </a:t>
            </a:r>
          </a:p>
          <a:p>
            <a:r>
              <a:rPr lang="en-US" dirty="0"/>
              <a:t>The </a:t>
            </a:r>
            <a:r>
              <a:rPr lang="en-US" b="1" dirty="0">
                <a:solidFill>
                  <a:schemeClr val="accent6"/>
                </a:solidFill>
              </a:rPr>
              <a:t>shadow page table continues to point to old pages which are not changed by the transaction</a:t>
            </a:r>
            <a:r>
              <a:rPr lang="en-US" dirty="0"/>
              <a:t>. So, this table and pages are used for undoing the transaction.</a:t>
            </a:r>
          </a:p>
        </p:txBody>
      </p:sp>
      <p:graphicFrame>
        <p:nvGraphicFramePr>
          <p:cNvPr id="4" name="Content Placeholder 3"/>
          <p:cNvGraphicFramePr>
            <a:graphicFrameLocks/>
          </p:cNvGraphicFramePr>
          <p:nvPr>
            <p:extLst>
              <p:ext uri="{D42A27DB-BD31-4B8C-83A1-F6EECF244321}">
                <p14:modId xmlns:p14="http://schemas.microsoft.com/office/powerpoint/2010/main" val="2429795316"/>
              </p:ext>
            </p:extLst>
          </p:nvPr>
        </p:nvGraphicFramePr>
        <p:xfrm>
          <a:off x="3272120" y="990600"/>
          <a:ext cx="1404000" cy="2595880"/>
        </p:xfrm>
        <a:graphic>
          <a:graphicData uri="http://schemas.openxmlformats.org/drawingml/2006/table">
            <a:tbl>
              <a:tblPr firstRow="1" bandRow="1">
                <a:tableStyleId>{5940675A-B579-460E-94D1-54222C63F5DA}</a:tableStyleId>
              </a:tblPr>
              <a:tblGrid>
                <a:gridCol w="14040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5" name="Content Placeholder 3"/>
          <p:cNvGraphicFramePr>
            <a:graphicFrameLocks/>
          </p:cNvGraphicFramePr>
          <p:nvPr>
            <p:extLst>
              <p:ext uri="{D42A27DB-BD31-4B8C-83A1-F6EECF244321}">
                <p14:modId xmlns:p14="http://schemas.microsoft.com/office/powerpoint/2010/main" val="647372985"/>
              </p:ext>
            </p:extLst>
          </p:nvPr>
        </p:nvGraphicFramePr>
        <p:xfrm>
          <a:off x="83372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graphicFrame>
        <p:nvGraphicFramePr>
          <p:cNvPr id="6" name="Content Placeholder 3"/>
          <p:cNvGraphicFramePr>
            <a:graphicFrameLocks/>
          </p:cNvGraphicFramePr>
          <p:nvPr>
            <p:extLst>
              <p:ext uri="{D42A27DB-BD31-4B8C-83A1-F6EECF244321}">
                <p14:modId xmlns:p14="http://schemas.microsoft.com/office/powerpoint/2010/main" val="2130836804"/>
              </p:ext>
            </p:extLst>
          </p:nvPr>
        </p:nvGraphicFramePr>
        <p:xfrm>
          <a:off x="6140010" y="990600"/>
          <a:ext cx="952500" cy="2595880"/>
        </p:xfrm>
        <a:graphic>
          <a:graphicData uri="http://schemas.openxmlformats.org/drawingml/2006/table">
            <a:tbl>
              <a:tblPr firstRow="1" bandRow="1">
                <a:tableStyleId>{5940675A-B579-460E-94D1-54222C63F5DA}</a:tableStyleId>
              </a:tblPr>
              <a:tblGrid>
                <a:gridCol w="952500">
                  <a:extLst>
                    <a:ext uri="{9D8B030D-6E8A-4147-A177-3AD203B41FA5}">
                      <a16:colId xmlns:a16="http://schemas.microsoft.com/office/drawing/2014/main" val="20000"/>
                    </a:ext>
                  </a:extLst>
                </a:gridCol>
              </a:tblGrid>
              <a:tr h="370840">
                <a:tc>
                  <a:txBody>
                    <a:bodyPr/>
                    <a:lstStyle/>
                    <a:p>
                      <a:pPr algn="ctr"/>
                      <a:r>
                        <a:rPr lang="en-US" dirty="0"/>
                        <a:t>Page 1</a:t>
                      </a:r>
                      <a:endParaRPr lang="en-IN" dirty="0"/>
                    </a:p>
                  </a:txBody>
                  <a:tcPr>
                    <a:solidFill>
                      <a:schemeClr val="bg1">
                        <a:lumMod val="95000"/>
                      </a:schemeClr>
                    </a:solidFill>
                  </a:tcPr>
                </a:tc>
                <a:extLst>
                  <a:ext uri="{0D108BD9-81ED-4DB2-BD59-A6C34878D82A}">
                    <a16:rowId xmlns:a16="http://schemas.microsoft.com/office/drawing/2014/main" val="10000"/>
                  </a:ext>
                </a:extLst>
              </a:tr>
              <a:tr h="370840">
                <a:tc>
                  <a:txBody>
                    <a:bodyPr/>
                    <a:lstStyle/>
                    <a:p>
                      <a:pPr algn="ctr"/>
                      <a:r>
                        <a:rPr lang="en-US" dirty="0"/>
                        <a:t>Page 2</a:t>
                      </a:r>
                    </a:p>
                  </a:txBody>
                  <a:tcPr>
                    <a:solidFill>
                      <a:schemeClr val="bg1">
                        <a:lumMod val="95000"/>
                      </a:schemeClr>
                    </a:solidFill>
                  </a:tcPr>
                </a:tc>
                <a:extLst>
                  <a:ext uri="{0D108BD9-81ED-4DB2-BD59-A6C34878D82A}">
                    <a16:rowId xmlns:a16="http://schemas.microsoft.com/office/drawing/2014/main" val="10001"/>
                  </a:ext>
                </a:extLst>
              </a:tr>
              <a:tr h="370840">
                <a:tc>
                  <a:txBody>
                    <a:bodyPr/>
                    <a:lstStyle/>
                    <a:p>
                      <a:pPr algn="ctr"/>
                      <a:r>
                        <a:rPr lang="en-US" dirty="0"/>
                        <a:t>Page 3</a:t>
                      </a:r>
                      <a:endParaRPr lang="en-IN" dirty="0"/>
                    </a:p>
                  </a:txBody>
                  <a:tcPr>
                    <a:solidFill>
                      <a:schemeClr val="bg1">
                        <a:lumMod val="95000"/>
                      </a:schemeClr>
                    </a:solidFill>
                  </a:tcPr>
                </a:tc>
                <a:extLst>
                  <a:ext uri="{0D108BD9-81ED-4DB2-BD59-A6C34878D82A}">
                    <a16:rowId xmlns:a16="http://schemas.microsoft.com/office/drawing/2014/main" val="10002"/>
                  </a:ext>
                </a:extLst>
              </a:tr>
              <a:tr h="370840">
                <a:tc>
                  <a:txBody>
                    <a:bodyPr/>
                    <a:lstStyle/>
                    <a:p>
                      <a:pPr algn="ctr"/>
                      <a:r>
                        <a:rPr lang="en-US" dirty="0"/>
                        <a:t>Page 4</a:t>
                      </a:r>
                      <a:endParaRPr lang="en-IN" dirty="0"/>
                    </a:p>
                  </a:txBody>
                  <a:tcPr>
                    <a:solidFill>
                      <a:schemeClr val="bg1">
                        <a:lumMod val="95000"/>
                      </a:schemeClr>
                    </a:solidFill>
                  </a:tcPr>
                </a:tc>
                <a:extLst>
                  <a:ext uri="{0D108BD9-81ED-4DB2-BD59-A6C34878D82A}">
                    <a16:rowId xmlns:a16="http://schemas.microsoft.com/office/drawing/2014/main" val="10003"/>
                  </a:ext>
                </a:extLst>
              </a:tr>
              <a:tr h="370840">
                <a:tc>
                  <a:txBody>
                    <a:bodyPr/>
                    <a:lstStyle/>
                    <a:p>
                      <a:pPr algn="ctr"/>
                      <a:r>
                        <a:rPr lang="en-US" dirty="0"/>
                        <a:t>Page 5</a:t>
                      </a:r>
                      <a:endParaRPr lang="en-IN" dirty="0"/>
                    </a:p>
                  </a:txBody>
                  <a:tcPr>
                    <a:solidFill>
                      <a:schemeClr val="bg1">
                        <a:lumMod val="95000"/>
                      </a:schemeClr>
                    </a:solidFill>
                  </a:tcPr>
                </a:tc>
                <a:extLst>
                  <a:ext uri="{0D108BD9-81ED-4DB2-BD59-A6C34878D82A}">
                    <a16:rowId xmlns:a16="http://schemas.microsoft.com/office/drawing/2014/main" val="10004"/>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5"/>
                  </a:ext>
                </a:extLst>
              </a:tr>
              <a:tr h="370840">
                <a:tc>
                  <a:txBody>
                    <a:bodyPr/>
                    <a:lstStyle/>
                    <a:p>
                      <a:pPr algn="ctr"/>
                      <a:endParaRPr lang="en-IN" dirty="0"/>
                    </a:p>
                  </a:txBody>
                  <a:tcPr>
                    <a:solidFill>
                      <a:schemeClr val="bg1">
                        <a:lumMod val="95000"/>
                      </a:schemeClr>
                    </a:solidFill>
                  </a:tcPr>
                </a:tc>
                <a:extLst>
                  <a:ext uri="{0D108BD9-81ED-4DB2-BD59-A6C34878D82A}">
                    <a16:rowId xmlns:a16="http://schemas.microsoft.com/office/drawing/2014/main" val="10006"/>
                  </a:ext>
                </a:extLst>
              </a:tr>
            </a:tbl>
          </a:graphicData>
        </a:graphic>
      </p:graphicFrame>
      <p:sp>
        <p:nvSpPr>
          <p:cNvPr id="7" name="TextBox 6"/>
          <p:cNvSpPr txBox="1"/>
          <p:nvPr/>
        </p:nvSpPr>
        <p:spPr>
          <a:xfrm>
            <a:off x="3595073" y="3612627"/>
            <a:ext cx="758095"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Pages</a:t>
            </a:r>
            <a:endParaRPr lang="en-IN" dirty="0"/>
          </a:p>
        </p:txBody>
      </p:sp>
      <p:sp>
        <p:nvSpPr>
          <p:cNvPr id="8" name="TextBox 7"/>
          <p:cNvSpPr txBox="1"/>
          <p:nvPr/>
        </p:nvSpPr>
        <p:spPr>
          <a:xfrm>
            <a:off x="348921" y="3612627"/>
            <a:ext cx="1922097"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Current page table</a:t>
            </a:r>
            <a:endParaRPr lang="en-IN" dirty="0"/>
          </a:p>
        </p:txBody>
      </p:sp>
      <p:sp>
        <p:nvSpPr>
          <p:cNvPr id="9" name="TextBox 8"/>
          <p:cNvSpPr txBox="1"/>
          <p:nvPr/>
        </p:nvSpPr>
        <p:spPr>
          <a:xfrm>
            <a:off x="5611860" y="3612627"/>
            <a:ext cx="2008799" cy="369332"/>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Shadow page table</a:t>
            </a:r>
            <a:endParaRPr lang="en-IN" dirty="0"/>
          </a:p>
        </p:txBody>
      </p:sp>
      <p:cxnSp>
        <p:nvCxnSpPr>
          <p:cNvPr id="10" name="Straight Arrow Connector 9"/>
          <p:cNvCxnSpPr/>
          <p:nvPr/>
        </p:nvCxnSpPr>
        <p:spPr>
          <a:xfrm>
            <a:off x="1786220" y="11938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a:off x="1776695" y="1571625"/>
            <a:ext cx="1495425"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a:off x="1781457"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a:off x="1781457" y="229806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flipH="1">
            <a:off x="4665115" y="2288540"/>
            <a:ext cx="146389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4654110" y="190817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flipH="1">
            <a:off x="4654110" y="1571625"/>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a:off x="4654110" y="1205139"/>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4654110"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1781457" y="2667000"/>
            <a:ext cx="1485900" cy="0"/>
          </a:xfrm>
          <a:prstGeom prst="straightConnector1">
            <a:avLst/>
          </a:prstGeom>
          <a:ln w="38100">
            <a:solidFill>
              <a:schemeClr val="accent6"/>
            </a:solidFill>
            <a:tailEnd type="triangle"/>
          </a:ln>
          <a:effectLst/>
        </p:spPr>
        <p:style>
          <a:lnRef idx="2">
            <a:schemeClr val="accent2"/>
          </a:lnRef>
          <a:fillRef idx="0">
            <a:schemeClr val="accent2"/>
          </a:fillRef>
          <a:effectRef idx="1">
            <a:schemeClr val="accent2"/>
          </a:effectRef>
          <a:fontRef idx="minor">
            <a:schemeClr val="tx1"/>
          </a:fontRef>
        </p:style>
      </p:cxnSp>
      <p:sp>
        <p:nvSpPr>
          <p:cNvPr id="20" name="Rounded Rectangle 19"/>
          <p:cNvSpPr/>
          <p:nvPr/>
        </p:nvSpPr>
        <p:spPr>
          <a:xfrm>
            <a:off x="3291194" y="2478402"/>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1" name="Rounded Rectangle 20"/>
          <p:cNvSpPr/>
          <p:nvPr/>
        </p:nvSpPr>
        <p:spPr>
          <a:xfrm>
            <a:off x="3291194" y="1366837"/>
            <a:ext cx="1368000" cy="360000"/>
          </a:xfrm>
          <a:prstGeom prst="roundRect">
            <a:avLst/>
          </a:prstGeom>
          <a:no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22" name="Rounded Rectangle 21"/>
          <p:cNvSpPr/>
          <p:nvPr/>
        </p:nvSpPr>
        <p:spPr>
          <a:xfrm>
            <a:off x="7819208" y="980797"/>
            <a:ext cx="4241613" cy="3017520"/>
          </a:xfrm>
          <a:prstGeom prst="roundRect">
            <a:avLst>
              <a:gd name="adj" fmla="val 4167"/>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400" dirty="0">
                <a:solidFill>
                  <a:schemeClr val="tx1"/>
                </a:solidFill>
              </a:rPr>
              <a:t>Whenever any page is updated first time</a:t>
            </a:r>
          </a:p>
          <a:p>
            <a:pPr marL="800100" lvl="1" indent="-342900">
              <a:buFont typeface="+mj-lt"/>
              <a:buAutoNum type="arabicPeriod"/>
            </a:pPr>
            <a:r>
              <a:rPr lang="en-US" dirty="0">
                <a:solidFill>
                  <a:schemeClr val="tx1"/>
                </a:solidFill>
              </a:rPr>
              <a:t>A </a:t>
            </a:r>
            <a:r>
              <a:rPr lang="en-US" dirty="0">
                <a:solidFill>
                  <a:schemeClr val="accent6"/>
                </a:solidFill>
              </a:rPr>
              <a:t>copy of this page is made onto an unused space</a:t>
            </a:r>
            <a:endParaRPr lang="en-US" dirty="0">
              <a:solidFill>
                <a:schemeClr val="tx1"/>
              </a:solidFill>
            </a:endParaRPr>
          </a:p>
          <a:p>
            <a:pPr marL="800100" lvl="1" indent="-342900">
              <a:buFont typeface="+mj-lt"/>
              <a:buAutoNum type="arabicPeriod"/>
            </a:pPr>
            <a:r>
              <a:rPr lang="en-US" dirty="0">
                <a:solidFill>
                  <a:schemeClr val="tx1"/>
                </a:solidFill>
              </a:rPr>
              <a:t>The </a:t>
            </a:r>
            <a:r>
              <a:rPr lang="en-US" dirty="0">
                <a:solidFill>
                  <a:schemeClr val="accent6"/>
                </a:solidFill>
              </a:rPr>
              <a:t>current page table is then made to point to that new copy</a:t>
            </a:r>
          </a:p>
          <a:p>
            <a:pPr marL="800100" lvl="1" indent="-342900">
              <a:buFont typeface="+mj-lt"/>
              <a:buAutoNum type="arabicPeriod"/>
            </a:pPr>
            <a:r>
              <a:rPr lang="en-US" dirty="0">
                <a:solidFill>
                  <a:schemeClr val="tx1"/>
                </a:solidFill>
              </a:rPr>
              <a:t>The </a:t>
            </a:r>
            <a:r>
              <a:rPr lang="en-US" dirty="0">
                <a:solidFill>
                  <a:schemeClr val="accent6"/>
                </a:solidFill>
              </a:rPr>
              <a:t>update is performed on the copied pages (Page 2,5(new))</a:t>
            </a:r>
          </a:p>
        </p:txBody>
      </p:sp>
      <p:sp>
        <p:nvSpPr>
          <p:cNvPr id="23" name="Rounded Rectangle 22"/>
          <p:cNvSpPr/>
          <p:nvPr/>
        </p:nvSpPr>
        <p:spPr>
          <a:xfrm>
            <a:off x="3275831" y="1366680"/>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2</a:t>
            </a:r>
            <a:r>
              <a:rPr lang="en-IN" dirty="0"/>
              <a:t>(old)</a:t>
            </a:r>
            <a:endParaRPr lang="en-US" dirty="0"/>
          </a:p>
        </p:txBody>
      </p:sp>
      <p:sp>
        <p:nvSpPr>
          <p:cNvPr id="24" name="Rounded Rectangle 23"/>
          <p:cNvSpPr/>
          <p:nvPr/>
        </p:nvSpPr>
        <p:spPr>
          <a:xfrm>
            <a:off x="3279165" y="2478402"/>
            <a:ext cx="1389888" cy="360000"/>
          </a:xfrm>
          <a:prstGeom prst="roundRect">
            <a:avLst/>
          </a:prstGeom>
          <a:solidFill>
            <a:schemeClr val="bg1">
              <a:lumMod val="95000"/>
            </a:schemeClr>
          </a:solidFill>
          <a:ln w="38100">
            <a:solidFill>
              <a:schemeClr val="accent6"/>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Page 5</a:t>
            </a:r>
            <a:r>
              <a:rPr lang="en-IN" dirty="0"/>
              <a:t>(old)</a:t>
            </a:r>
            <a:endParaRPr lang="en-US" dirty="0"/>
          </a:p>
        </p:txBody>
      </p:sp>
      <p:sp>
        <p:nvSpPr>
          <p:cNvPr id="25" name="Rounded Rectangle 24"/>
          <p:cNvSpPr/>
          <p:nvPr/>
        </p:nvSpPr>
        <p:spPr>
          <a:xfrm>
            <a:off x="3278063" y="286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2</a:t>
            </a:r>
            <a:r>
              <a:rPr lang="en-IN" dirty="0">
                <a:solidFill>
                  <a:schemeClr val="tx2"/>
                </a:solidFill>
              </a:rPr>
              <a:t>(new)</a:t>
            </a:r>
            <a:endParaRPr lang="en-US" dirty="0">
              <a:solidFill>
                <a:schemeClr val="tx2"/>
              </a:solidFill>
            </a:endParaRPr>
          </a:p>
        </p:txBody>
      </p:sp>
      <p:sp>
        <p:nvSpPr>
          <p:cNvPr id="26" name="Rounded Rectangle 25"/>
          <p:cNvSpPr/>
          <p:nvPr/>
        </p:nvSpPr>
        <p:spPr>
          <a:xfrm>
            <a:off x="3282826" y="3225460"/>
            <a:ext cx="1389888" cy="360000"/>
          </a:xfrm>
          <a:prstGeom prst="roundRect">
            <a:avLst/>
          </a:prstGeom>
          <a:noFill/>
          <a:ln w="38100">
            <a:solidFill>
              <a:schemeClr val="tx2"/>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solidFill>
                  <a:schemeClr val="tx2"/>
                </a:solidFill>
              </a:rPr>
              <a:t>Page 5</a:t>
            </a:r>
            <a:r>
              <a:rPr lang="en-IN" dirty="0">
                <a:solidFill>
                  <a:schemeClr val="tx2"/>
                </a:solidFill>
              </a:rPr>
              <a:t>(new)</a:t>
            </a:r>
            <a:endParaRPr lang="en-US" dirty="0">
              <a:solidFill>
                <a:schemeClr val="tx2"/>
              </a:solidFill>
            </a:endParaRPr>
          </a:p>
        </p:txBody>
      </p:sp>
      <p:cxnSp>
        <p:nvCxnSpPr>
          <p:cNvPr id="27" name="Straight Arrow Connector 26"/>
          <p:cNvCxnSpPr/>
          <p:nvPr/>
        </p:nvCxnSpPr>
        <p:spPr>
          <a:xfrm>
            <a:off x="1773060" y="1571624"/>
            <a:ext cx="1527687" cy="1473835"/>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1786220" y="2667000"/>
            <a:ext cx="1501369" cy="738460"/>
          </a:xfrm>
          <a:prstGeom prst="straightConnector1">
            <a:avLst/>
          </a:prstGeom>
          <a:ln w="38100">
            <a:solidFill>
              <a:schemeClr val="tx2"/>
            </a:solidFill>
            <a:tailEnd type="triangle"/>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082372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animEffect transition="in" filter="fade">
                                      <p:cBhvr>
                                        <p:cTn id="9" dur="500"/>
                                        <p:tgtEl>
                                          <p:spTgt spid="2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22">
                                            <p:txEl>
                                              <p:pRg st="1" end="1"/>
                                            </p:txEl>
                                          </p:spTgt>
                                        </p:tgtEl>
                                        <p:attrNameLst>
                                          <p:attrName>style.visibility</p:attrName>
                                        </p:attrNameLst>
                                      </p:cBhvr>
                                      <p:to>
                                        <p:strVal val="visible"/>
                                      </p:to>
                                    </p:set>
                                    <p:animEffect transition="in" filter="fade">
                                      <p:cBhvr>
                                        <p:cTn id="14" dur="500"/>
                                        <p:tgtEl>
                                          <p:spTgt spid="2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22">
                                            <p:txEl>
                                              <p:pRg st="2" end="2"/>
                                            </p:txEl>
                                          </p:spTgt>
                                        </p:tgtEl>
                                        <p:attrNameLst>
                                          <p:attrName>style.visibility</p:attrName>
                                        </p:attrNameLst>
                                      </p:cBhvr>
                                      <p:to>
                                        <p:strVal val="visible"/>
                                      </p:to>
                                    </p:set>
                                    <p:animEffect transition="in" filter="fade">
                                      <p:cBhvr>
                                        <p:cTn id="19" dur="500"/>
                                        <p:tgtEl>
                                          <p:spTgt spid="22">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22">
                                            <p:txEl>
                                              <p:pRg st="3" end="3"/>
                                            </p:txEl>
                                          </p:spTgt>
                                        </p:tgtEl>
                                        <p:attrNameLst>
                                          <p:attrName>style.visibility</p:attrName>
                                        </p:attrNameLst>
                                      </p:cBhvr>
                                      <p:to>
                                        <p:strVal val="visible"/>
                                      </p:to>
                                    </p:set>
                                    <p:animEffect transition="in" filter="fade">
                                      <p:cBhvr>
                                        <p:cTn id="24" dur="500"/>
                                        <p:tgtEl>
                                          <p:spTgt spid="22">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3"/>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6"/>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par>
                                <p:cTn id="51" presetID="10" presetClass="exit" presetSubtype="0" fill="hold" nodeType="with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par>
                                <p:cTn id="54" presetID="10" presetClass="entr" presetSubtype="0" fill="hold" nodeType="withEffect">
                                  <p:stCondLst>
                                    <p:cond delay="0"/>
                                  </p:stCondLst>
                                  <p:childTnLst>
                                    <p:set>
                                      <p:cBhvr>
                                        <p:cTn id="55" dur="1" fill="hold">
                                          <p:stCondLst>
                                            <p:cond delay="0"/>
                                          </p:stCondLst>
                                        </p:cTn>
                                        <p:tgtEl>
                                          <p:spTgt spid="28"/>
                                        </p:tgtEl>
                                        <p:attrNameLst>
                                          <p:attrName>style.visibility</p:attrName>
                                        </p:attrNameLst>
                                      </p:cBhvr>
                                      <p:to>
                                        <p:strVal val="visible"/>
                                      </p:to>
                                    </p:set>
                                    <p:animEffect transition="in" filter="fade">
                                      <p:cBhvr>
                                        <p:cTn id="56" dur="500"/>
                                        <p:tgtEl>
                                          <p:spTgt spid="28"/>
                                        </p:tgtEl>
                                      </p:cBhvr>
                                    </p:animEffect>
                                  </p:childTnLst>
                                </p:cTn>
                              </p:par>
                              <p:par>
                                <p:cTn id="57" presetID="10"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Effect transition="in" filter="fade">
                                      <p:cBhvr>
                                        <p:cTn id="59" dur="500"/>
                                        <p:tgtEl>
                                          <p:spTgt spid="27"/>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3">
                                            <p:txEl>
                                              <p:pRg st="9" end="9"/>
                                            </p:txEl>
                                          </p:spTgt>
                                        </p:tgtEl>
                                        <p:attrNameLst>
                                          <p:attrName>style.visibility</p:attrName>
                                        </p:attrNameLst>
                                      </p:cBhvr>
                                      <p:to>
                                        <p:strVal val="visible"/>
                                      </p:to>
                                    </p:set>
                                    <p:animEffect transition="in" filter="fade">
                                      <p:cBhvr>
                                        <p:cTn id="6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Shadow paging technique</a:t>
            </a:r>
            <a:endParaRPr lang="en-US" dirty="0">
              <a:solidFill>
                <a:schemeClr val="tx2"/>
              </a:solidFill>
            </a:endParaRPr>
          </a:p>
        </p:txBody>
      </p:sp>
      <p:sp>
        <p:nvSpPr>
          <p:cNvPr id="3" name="Content Placeholder 2"/>
          <p:cNvSpPr>
            <a:spLocks noGrp="1"/>
          </p:cNvSpPr>
          <p:nvPr>
            <p:ph idx="1"/>
          </p:nvPr>
        </p:nvSpPr>
        <p:spPr/>
        <p:txBody>
          <a:bodyPr/>
          <a:lstStyle/>
          <a:p>
            <a:r>
              <a:rPr lang="en-US" dirty="0"/>
              <a:t>Shadow paging is an alternative to log-based recovery.</a:t>
            </a:r>
          </a:p>
          <a:p>
            <a:r>
              <a:rPr lang="en-US" dirty="0"/>
              <a:t>This scheme is </a:t>
            </a:r>
            <a:r>
              <a:rPr lang="en-US" b="1" dirty="0">
                <a:solidFill>
                  <a:schemeClr val="accent6"/>
                </a:solidFill>
              </a:rPr>
              <a:t>useful if  transactions execute serially</a:t>
            </a:r>
            <a:r>
              <a:rPr lang="en-US" dirty="0"/>
              <a:t>.</a:t>
            </a:r>
          </a:p>
          <a:p>
            <a:r>
              <a:rPr lang="en-US" dirty="0"/>
              <a:t>It </a:t>
            </a:r>
            <a:r>
              <a:rPr lang="en-US" b="1" dirty="0">
                <a:solidFill>
                  <a:schemeClr val="accent6"/>
                </a:solidFill>
              </a:rPr>
              <a:t>maintain two page </a:t>
            </a:r>
            <a:r>
              <a:rPr lang="en-US" dirty="0"/>
              <a:t>tables during the lifetime of a transaction </a:t>
            </a:r>
          </a:p>
          <a:p>
            <a:pPr lvl="1"/>
            <a:r>
              <a:rPr lang="en-US" dirty="0"/>
              <a:t>Current page table</a:t>
            </a:r>
          </a:p>
          <a:p>
            <a:pPr lvl="1"/>
            <a:r>
              <a:rPr lang="en-US" dirty="0"/>
              <a:t>Shadow page table</a:t>
            </a:r>
          </a:p>
          <a:p>
            <a:r>
              <a:rPr lang="en-US" sz="1900" b="1" dirty="0"/>
              <a:t>Step 1</a:t>
            </a:r>
            <a:r>
              <a:rPr lang="en-US" sz="1900" dirty="0"/>
              <a:t> − Page is a segment of memory. </a:t>
            </a:r>
            <a:r>
              <a:rPr lang="en-US" sz="1900" b="1" dirty="0"/>
              <a:t>Page table </a:t>
            </a:r>
            <a:r>
              <a:rPr lang="en-US" sz="1900" dirty="0"/>
              <a:t>is an index of pages. Each table entry points to a page on the disk.</a:t>
            </a:r>
          </a:p>
          <a:p>
            <a:r>
              <a:rPr lang="en-US" sz="1900" b="1" dirty="0"/>
              <a:t>Step 2</a:t>
            </a:r>
            <a:r>
              <a:rPr lang="en-US" sz="1900" dirty="0"/>
              <a:t> − Two page tables are used during the life of a transaction: the current page table and the shadow page table. </a:t>
            </a:r>
            <a:r>
              <a:rPr lang="en-US" sz="1900" b="1" dirty="0"/>
              <a:t>Shadow page table is a copy of the current page table</a:t>
            </a:r>
            <a:r>
              <a:rPr lang="en-US" sz="1900" dirty="0"/>
              <a:t>.</a:t>
            </a:r>
          </a:p>
          <a:p>
            <a:r>
              <a:rPr lang="en-US" sz="1900" b="1" dirty="0"/>
              <a:t>Step 3</a:t>
            </a:r>
            <a:r>
              <a:rPr lang="en-US" sz="1900" dirty="0"/>
              <a:t> − When a transaction starts, both the tables look identical(same), the current table is updated for each write operation.</a:t>
            </a:r>
          </a:p>
          <a:p>
            <a:r>
              <a:rPr lang="en-US" sz="1900" b="1" dirty="0"/>
              <a:t>Step 4</a:t>
            </a:r>
            <a:r>
              <a:rPr lang="en-US" sz="1900" dirty="0"/>
              <a:t> − The shadow page is never changed during the life of the transaction.</a:t>
            </a:r>
          </a:p>
          <a:p>
            <a:r>
              <a:rPr lang="en-US" sz="1900" b="1" dirty="0"/>
              <a:t>Step 5</a:t>
            </a:r>
            <a:r>
              <a:rPr lang="en-US" sz="1900" dirty="0"/>
              <a:t> − When the current transaction is committed, the shadow page entry becomes a copy of the current page table entry and the disk block with the old data is released.</a:t>
            </a:r>
          </a:p>
          <a:p>
            <a:r>
              <a:rPr lang="en-US" sz="1900" b="1" dirty="0"/>
              <a:t>Step 6</a:t>
            </a:r>
            <a:r>
              <a:rPr lang="en-US" sz="1900" dirty="0"/>
              <a:t> − The shadow page table is stored in non-volatile memory. If the system crash occurs, then the shadow page table is copied to the current page table.</a:t>
            </a:r>
          </a:p>
          <a:p>
            <a:pPr lvl="1"/>
            <a:endParaRPr lang="en-US" dirty="0"/>
          </a:p>
        </p:txBody>
      </p:sp>
    </p:spTree>
    <p:extLst>
      <p:ext uri="{BB962C8B-B14F-4D97-AF65-F5344CB8AC3E}">
        <p14:creationId xmlns:p14="http://schemas.microsoft.com/office/powerpoint/2010/main" val="1837180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Lock Based Protocol</a:t>
            </a:r>
          </a:p>
        </p:txBody>
      </p:sp>
      <p:sp>
        <p:nvSpPr>
          <p:cNvPr id="5" name="Text Placeholder 4"/>
          <p:cNvSpPr>
            <a:spLocks noGrp="1"/>
          </p:cNvSpPr>
          <p:nvPr>
            <p:ph type="body" idx="1"/>
          </p:nvPr>
        </p:nvSpPr>
        <p:spPr/>
        <p:txBody>
          <a:bodyPr/>
          <a:lstStyle/>
          <a:p>
            <a:r>
              <a:rPr lang="en-US" dirty="0"/>
              <a:t>Section – 11</a:t>
            </a:r>
          </a:p>
          <a:p>
            <a:endParaRPr lang="en-US" dirty="0"/>
          </a:p>
        </p:txBody>
      </p:sp>
    </p:spTree>
    <p:extLst>
      <p:ext uri="{BB962C8B-B14F-4D97-AF65-F5344CB8AC3E}">
        <p14:creationId xmlns:p14="http://schemas.microsoft.com/office/powerpoint/2010/main" val="105208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lock?</a:t>
            </a:r>
            <a:endParaRPr lang="en-US" dirty="0"/>
          </a:p>
        </p:txBody>
      </p:sp>
      <p:sp>
        <p:nvSpPr>
          <p:cNvPr id="3" name="Content Placeholder 2"/>
          <p:cNvSpPr>
            <a:spLocks noGrp="1"/>
          </p:cNvSpPr>
          <p:nvPr>
            <p:ph idx="1"/>
          </p:nvPr>
        </p:nvSpPr>
        <p:spPr/>
        <p:txBody>
          <a:bodyPr/>
          <a:lstStyle/>
          <a:p>
            <a:r>
              <a:rPr lang="en-US" dirty="0"/>
              <a:t>A lock is a </a:t>
            </a:r>
            <a:r>
              <a:rPr lang="en-US" b="1" dirty="0">
                <a:solidFill>
                  <a:schemeClr val="accent6"/>
                </a:solidFill>
              </a:rPr>
              <a:t>variable associated with data item to control concurrent access to that data item</a:t>
            </a:r>
            <a:r>
              <a:rPr lang="en-US" dirty="0"/>
              <a:t>.</a:t>
            </a:r>
          </a:p>
        </p:txBody>
      </p:sp>
      <p:sp>
        <p:nvSpPr>
          <p:cNvPr id="4" name="Flowchart: Magnetic Disk 3"/>
          <p:cNvSpPr/>
          <p:nvPr/>
        </p:nvSpPr>
        <p:spPr>
          <a:xfrm>
            <a:off x="3213010" y="3406990"/>
            <a:ext cx="2700000" cy="1764000"/>
          </a:xfrm>
          <a:prstGeom prst="flowChartMagneticDisk">
            <a:avLst/>
          </a:prstGeom>
          <a:solidFill>
            <a:schemeClr val="tx2"/>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a:t>Database</a:t>
            </a:r>
            <a:endParaRPr lang="en-IN" sz="4400" dirty="0"/>
          </a:p>
        </p:txBody>
      </p:sp>
      <p:pic>
        <p:nvPicPr>
          <p:cNvPr id="5" name="Picture 2"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203907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29608"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Image result for us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413" y="4442088"/>
            <a:ext cx="1656000" cy="1656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4067710" y="3425122"/>
            <a:ext cx="990600" cy="539912"/>
          </a:xfrm>
          <a:prstGeom prst="rect">
            <a:avLst/>
          </a:prstGeom>
          <a:solidFill>
            <a:schemeClr val="accent6"/>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800" dirty="0"/>
              <a:t>0</a:t>
            </a:r>
            <a:endParaRPr lang="en-IN" sz="2800" dirty="0"/>
          </a:p>
        </p:txBody>
      </p:sp>
      <p:sp>
        <p:nvSpPr>
          <p:cNvPr id="10" name="Rectangle 9"/>
          <p:cNvSpPr/>
          <p:nvPr/>
        </p:nvSpPr>
        <p:spPr>
          <a:xfrm>
            <a:off x="3487778" y="2885210"/>
            <a:ext cx="2095500" cy="539912"/>
          </a:xfrm>
          <a:prstGeom prst="rect">
            <a:avLst/>
          </a:prstGeom>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dirty="0"/>
              <a:t>Lock variable</a:t>
            </a:r>
            <a:endParaRPr lang="en-IN" sz="2800" dirty="0"/>
          </a:p>
        </p:txBody>
      </p:sp>
      <p:cxnSp>
        <p:nvCxnSpPr>
          <p:cNvPr id="11" name="Straight Arrow Connector 10"/>
          <p:cNvCxnSpPr>
            <a:stCxn id="5" idx="3"/>
            <a:endCxn id="9" idx="0"/>
          </p:cNvCxnSpPr>
          <p:nvPr/>
        </p:nvCxnSpPr>
        <p:spPr>
          <a:xfrm>
            <a:off x="2396413" y="2867078"/>
            <a:ext cx="2166597"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cxnSp>
        <p:nvCxnSpPr>
          <p:cNvPr id="12" name="Straight Arrow Connector 11"/>
          <p:cNvCxnSpPr/>
          <p:nvPr/>
        </p:nvCxnSpPr>
        <p:spPr>
          <a:xfrm flipH="1">
            <a:off x="4563010" y="2867078"/>
            <a:ext cx="2166598" cy="558044"/>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3" name="Multiply 12"/>
          <p:cNvSpPr/>
          <p:nvPr/>
        </p:nvSpPr>
        <p:spPr>
          <a:xfrm>
            <a:off x="6043808" y="2587468"/>
            <a:ext cx="533400" cy="761454"/>
          </a:xfrm>
          <a:prstGeom prst="mathMultiply">
            <a:avLst>
              <a:gd name="adj1" fmla="val 6401"/>
            </a:avLst>
          </a:prstGeom>
          <a:solidFill>
            <a:srgbClr val="C00000"/>
          </a:solidFill>
          <a:ln w="57150">
            <a:solidFill>
              <a:srgbClr val="C000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Rounded Rectangular Callout 13"/>
          <p:cNvSpPr/>
          <p:nvPr/>
        </p:nvSpPr>
        <p:spPr>
          <a:xfrm>
            <a:off x="2767208" y="1717589"/>
            <a:ext cx="4114800" cy="816168"/>
          </a:xfrm>
          <a:prstGeom prst="wedgeRoundRectCallout">
            <a:avLst>
              <a:gd name="adj1" fmla="val 32530"/>
              <a:gd name="adj2" fmla="val 78893"/>
              <a:gd name="adj3" fmla="val 16667"/>
            </a:avLst>
          </a:prstGeom>
          <a:solidFill>
            <a:schemeClr val="accent6">
              <a:lumMod val="40000"/>
              <a:lumOff val="60000"/>
            </a:scheme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Locking is a strategy that is used to prevent such concurrent access of data.</a:t>
            </a:r>
          </a:p>
        </p:txBody>
      </p:sp>
      <p:cxnSp>
        <p:nvCxnSpPr>
          <p:cNvPr id="15" name="Straight Arrow Connector 14"/>
          <p:cNvCxnSpPr/>
          <p:nvPr/>
        </p:nvCxnSpPr>
        <p:spPr>
          <a:xfrm>
            <a:off x="2396413" y="2867078"/>
            <a:ext cx="2123395" cy="1472990"/>
          </a:xfrm>
          <a:prstGeom prst="straightConnector1">
            <a:avLst/>
          </a:prstGeom>
          <a:ln w="381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6" name="Rectangle 15"/>
          <p:cNvSpPr/>
          <p:nvPr/>
        </p:nvSpPr>
        <p:spPr>
          <a:xfrm>
            <a:off x="4077235" y="3424199"/>
            <a:ext cx="990600" cy="539912"/>
          </a:xfrm>
          <a:prstGeom prst="rect">
            <a:avLst/>
          </a:prstGeom>
          <a:solidFill>
            <a:schemeClr val="accent6"/>
          </a:solidFill>
          <a:ln>
            <a:solidFill>
              <a:schemeClr val="accent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IN" sz="2800" dirty="0">
                <a:solidFill>
                  <a:schemeClr val="bg1"/>
                </a:solidFill>
              </a:rPr>
              <a:t>1</a:t>
            </a:r>
          </a:p>
        </p:txBody>
      </p:sp>
    </p:spTree>
    <p:extLst>
      <p:ext uri="{BB962C8B-B14F-4D97-AF65-F5344CB8AC3E}">
        <p14:creationId xmlns:p14="http://schemas.microsoft.com/office/powerpoint/2010/main" val="100637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par>
                                <p:cTn id="18" presetID="10" presetClass="entr" presetSubtype="0"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500"/>
                                        <p:tgtEl>
                                          <p:spTgt spid="1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11"/>
                                        </p:tgtEl>
                                      </p:cBhvr>
                                    </p:animEffect>
                                    <p:set>
                                      <p:cBhvr>
                                        <p:cTn id="49" dur="1" fill="hold">
                                          <p:stCondLst>
                                            <p:cond delay="499"/>
                                          </p:stCondLst>
                                        </p:cTn>
                                        <p:tgtEl>
                                          <p:spTgt spid="11"/>
                                        </p:tgtEl>
                                        <p:attrNameLst>
                                          <p:attrName>style.visibility</p:attrName>
                                        </p:attrNameLst>
                                      </p:cBhvr>
                                      <p:to>
                                        <p:strVal val="hidden"/>
                                      </p:to>
                                    </p:set>
                                  </p:childTnLst>
                                </p:cTn>
                              </p:par>
                              <p:par>
                                <p:cTn id="50" presetID="10" presetClass="entr" presetSubtype="0"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fade">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3" grpId="0" animBg="1"/>
      <p:bldP spid="14" grpId="0" animBg="1"/>
      <p:bldP spid="1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Query optimization</a:t>
            </a:r>
          </a:p>
        </p:txBody>
      </p:sp>
      <p:sp>
        <p:nvSpPr>
          <p:cNvPr id="3" name="Content Placeholder 2"/>
          <p:cNvSpPr>
            <a:spLocks noGrp="1"/>
          </p:cNvSpPr>
          <p:nvPr>
            <p:ph idx="1"/>
          </p:nvPr>
        </p:nvSpPr>
        <p:spPr/>
        <p:txBody>
          <a:bodyPr/>
          <a:lstStyle/>
          <a:p>
            <a:r>
              <a:rPr lang="en-GB" dirty="0"/>
              <a:t>It is a </a:t>
            </a:r>
            <a:r>
              <a:rPr lang="en-GB" b="1" dirty="0">
                <a:solidFill>
                  <a:schemeClr val="accent6"/>
                </a:solidFill>
              </a:rPr>
              <a:t>process of selecting the most efficient query evaluation plan from the available possible plans</a:t>
            </a:r>
            <a:r>
              <a:rPr lang="en-GB" dirty="0"/>
              <a:t>.</a:t>
            </a:r>
            <a:endParaRPr lang="en-US" dirty="0"/>
          </a:p>
        </p:txBody>
      </p:sp>
      <p:graphicFrame>
        <p:nvGraphicFramePr>
          <p:cNvPr id="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77160" y="1743119"/>
          <a:ext cx="5760000" cy="579120"/>
        </p:xfrm>
        <a:graphic>
          <a:graphicData uri="http://schemas.openxmlformats.org/drawingml/2006/table">
            <a:tbl>
              <a:tblPr firstRow="1" bandRow="1">
                <a:tableStyleId>{8EC20E35-A176-4012-BC5E-935CFFF8708E}</a:tableStyleId>
              </a:tblPr>
              <a:tblGrid>
                <a:gridCol w="5760000">
                  <a:extLst>
                    <a:ext uri="{9D8B030D-6E8A-4147-A177-3AD203B41FA5}">
                      <a16:colId xmlns:a16="http://schemas.microsoft.com/office/drawing/2014/main" val="20000"/>
                    </a:ext>
                  </a:extLst>
                </a:gridCol>
              </a:tblGrid>
              <a:tr h="285488">
                <a:tc>
                  <a:txBody>
                    <a:bodyPr/>
                    <a:lstStyle/>
                    <a:p>
                      <a:pPr algn="l"/>
                      <a:r>
                        <a:rPr lang="el-GR" sz="3200" b="0" kern="1200" dirty="0">
                          <a:solidFill>
                            <a:schemeClr val="tx1"/>
                          </a:solidFill>
                          <a:latin typeface="+mn-lt"/>
                          <a:ea typeface="+mn-ea"/>
                          <a:cs typeface="+mn-cs"/>
                        </a:rPr>
                        <a:t>Π</a:t>
                      </a:r>
                      <a:r>
                        <a:rPr lang="en-GB" sz="2400" b="0" i="1" kern="1200" baseline="-25000" dirty="0" err="1">
                          <a:solidFill>
                            <a:schemeClr val="tx1"/>
                          </a:solidFill>
                          <a:latin typeface="+mn-lt"/>
                          <a:ea typeface="+mn-ea"/>
                          <a:cs typeface="+mn-cs"/>
                        </a:rPr>
                        <a:t>Cust_Name</a:t>
                      </a:r>
                      <a:r>
                        <a:rPr lang="en-GB" sz="3200" b="0" kern="1200" dirty="0">
                          <a:solidFill>
                            <a:schemeClr val="tx1"/>
                          </a:solidFill>
                          <a:latin typeface="+mn-lt"/>
                          <a:ea typeface="+mn-ea"/>
                          <a:cs typeface="+mn-cs"/>
                        </a:rPr>
                        <a:t> </a:t>
                      </a:r>
                      <a:r>
                        <a:rPr lang="en-GB" sz="2800" b="0" kern="1200" dirty="0">
                          <a:solidFill>
                            <a:schemeClr val="tx1"/>
                          </a:solidFill>
                          <a:latin typeface="+mn-lt"/>
                          <a:ea typeface="+mn-ea"/>
                          <a:cs typeface="+mn-cs"/>
                        </a:rPr>
                        <a:t>(</a:t>
                      </a:r>
                      <a:r>
                        <a:rPr lang="en-GB" sz="3200" b="0" kern="1200" dirty="0">
                          <a:solidFill>
                            <a:schemeClr val="tx1"/>
                          </a:solidFill>
                          <a:latin typeface="+mn-lt"/>
                          <a:ea typeface="+mn-ea"/>
                          <a:cs typeface="+mn-cs"/>
                        </a:rPr>
                        <a:t> </a:t>
                      </a:r>
                      <a:r>
                        <a:rPr lang="el-GR" sz="3200" b="0" dirty="0">
                          <a:solidFill>
                            <a:schemeClr val="tx1"/>
                          </a:solidFill>
                        </a:rPr>
                        <a:t>σ</a:t>
                      </a:r>
                      <a:r>
                        <a:rPr lang="en-US" sz="2400" b="0" baseline="-25000" dirty="0">
                          <a:solidFill>
                            <a:schemeClr val="tx1"/>
                          </a:solidFill>
                        </a:rPr>
                        <a:t>Balance&lt;2500</a:t>
                      </a:r>
                      <a:r>
                        <a:rPr lang="en-US" sz="2400" b="0" baseline="0" dirty="0">
                          <a:solidFill>
                            <a:schemeClr val="tx1"/>
                          </a:solidFill>
                        </a:rPr>
                        <a:t> </a:t>
                      </a:r>
                      <a:r>
                        <a:rPr lang="en-US" sz="2000" b="0" dirty="0">
                          <a:solidFill>
                            <a:schemeClr val="tx1"/>
                          </a:solidFill>
                        </a:rPr>
                        <a:t>(account)       (customer)</a:t>
                      </a:r>
                      <a:r>
                        <a:rPr lang="en-GB" sz="2000" b="0" kern="1200" dirty="0">
                          <a:solidFill>
                            <a:schemeClr val="tx1"/>
                          </a:solidFill>
                          <a:latin typeface="+mn-lt"/>
                          <a:ea typeface="+mn-ea"/>
                          <a:cs typeface="+mn-cs"/>
                        </a:rPr>
                        <a:t> )</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5" name="AutoShape 11"/>
          <p:cNvSpPr>
            <a:spLocks noChangeArrowheads="1"/>
          </p:cNvSpPr>
          <p:nvPr/>
        </p:nvSpPr>
        <p:spPr bwMode="auto">
          <a:xfrm rot="5400000">
            <a:off x="4558341" y="1959224"/>
            <a:ext cx="274320" cy="27432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77160" y="3826761"/>
          <a:ext cx="5760000" cy="579120"/>
        </p:xfrm>
        <a:graphic>
          <a:graphicData uri="http://schemas.openxmlformats.org/drawingml/2006/table">
            <a:tbl>
              <a:tblPr firstRow="1" bandRow="1">
                <a:tableStyleId>{8EC20E35-A176-4012-BC5E-935CFFF8708E}</a:tableStyleId>
              </a:tblPr>
              <a:tblGrid>
                <a:gridCol w="5760000">
                  <a:extLst>
                    <a:ext uri="{9D8B030D-6E8A-4147-A177-3AD203B41FA5}">
                      <a16:colId xmlns:a16="http://schemas.microsoft.com/office/drawing/2014/main" val="20000"/>
                    </a:ext>
                  </a:extLst>
                </a:gridCol>
              </a:tblGrid>
              <a:tr h="285488">
                <a:tc>
                  <a:txBody>
                    <a:bodyPr/>
                    <a:lstStyle/>
                    <a:p>
                      <a:pPr algn="l"/>
                      <a:r>
                        <a:rPr lang="el-GR" sz="3200" b="0" kern="1200" dirty="0">
                          <a:solidFill>
                            <a:schemeClr val="tx1"/>
                          </a:solidFill>
                          <a:latin typeface="+mn-lt"/>
                          <a:ea typeface="+mn-ea"/>
                          <a:cs typeface="+mn-cs"/>
                        </a:rPr>
                        <a:t>Π</a:t>
                      </a:r>
                      <a:r>
                        <a:rPr lang="en-GB" sz="2400" b="0" i="1" kern="1200" baseline="-25000" dirty="0" err="1">
                          <a:solidFill>
                            <a:schemeClr val="tx1"/>
                          </a:solidFill>
                          <a:latin typeface="+mn-lt"/>
                          <a:ea typeface="+mn-ea"/>
                          <a:cs typeface="+mn-cs"/>
                        </a:rPr>
                        <a:t>Cust_Name</a:t>
                      </a:r>
                      <a:r>
                        <a:rPr lang="en-GB" sz="3200" b="0" kern="1200" dirty="0">
                          <a:solidFill>
                            <a:schemeClr val="tx1"/>
                          </a:solidFill>
                          <a:latin typeface="+mn-lt"/>
                          <a:ea typeface="+mn-ea"/>
                          <a:cs typeface="+mn-cs"/>
                        </a:rPr>
                        <a:t> </a:t>
                      </a:r>
                      <a:r>
                        <a:rPr lang="en-GB" sz="2800" b="0" kern="1200" dirty="0">
                          <a:solidFill>
                            <a:schemeClr val="tx1"/>
                          </a:solidFill>
                          <a:latin typeface="+mn-lt"/>
                          <a:ea typeface="+mn-ea"/>
                          <a:cs typeface="+mn-cs"/>
                        </a:rPr>
                        <a:t>(</a:t>
                      </a:r>
                      <a:r>
                        <a:rPr lang="en-GB" sz="3200" b="0" kern="1200" dirty="0">
                          <a:solidFill>
                            <a:schemeClr val="tx1"/>
                          </a:solidFill>
                          <a:latin typeface="+mn-lt"/>
                          <a:ea typeface="+mn-ea"/>
                          <a:cs typeface="+mn-cs"/>
                        </a:rPr>
                        <a:t> </a:t>
                      </a:r>
                      <a:r>
                        <a:rPr lang="el-GR" sz="3200" b="0" dirty="0">
                          <a:solidFill>
                            <a:schemeClr val="tx1"/>
                          </a:solidFill>
                        </a:rPr>
                        <a:t>σ</a:t>
                      </a:r>
                      <a:r>
                        <a:rPr lang="en-US" sz="2400" b="0" baseline="-25000" dirty="0">
                          <a:solidFill>
                            <a:schemeClr val="tx1"/>
                          </a:solidFill>
                        </a:rPr>
                        <a:t>Balance&lt;2500</a:t>
                      </a:r>
                      <a:r>
                        <a:rPr lang="en-US" sz="2400" b="0" baseline="0" dirty="0">
                          <a:solidFill>
                            <a:schemeClr val="tx1"/>
                          </a:solidFill>
                        </a:rPr>
                        <a:t> </a:t>
                      </a:r>
                      <a:r>
                        <a:rPr lang="en-US" sz="2000" b="0" dirty="0">
                          <a:solidFill>
                            <a:schemeClr val="tx1"/>
                          </a:solidFill>
                        </a:rPr>
                        <a:t>(account       customer)</a:t>
                      </a:r>
                      <a:r>
                        <a:rPr lang="en-GB" sz="2000" b="0" kern="1200" dirty="0">
                          <a:solidFill>
                            <a:schemeClr val="tx1"/>
                          </a:solidFill>
                          <a:latin typeface="+mn-lt"/>
                          <a:ea typeface="+mn-ea"/>
                          <a:cs typeface="+mn-cs"/>
                        </a:rPr>
                        <a:t> )</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8" name="AutoShape 11"/>
          <p:cNvSpPr>
            <a:spLocks noChangeArrowheads="1"/>
          </p:cNvSpPr>
          <p:nvPr/>
        </p:nvSpPr>
        <p:spPr bwMode="auto">
          <a:xfrm rot="5400000">
            <a:off x="4499390" y="4053257"/>
            <a:ext cx="274320" cy="274320"/>
          </a:xfrm>
          <a:prstGeom prst="flowChartCollat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rot="10800000" vert="eaVert" wrap="none" anchor="ctr"/>
          <a:lstStyle>
            <a:lvl1pPr>
              <a:defRPr sz="1600">
                <a:solidFill>
                  <a:schemeClr val="tx1"/>
                </a:solidFill>
                <a:latin typeface="Helvetica" panose="020B0604020202020204" pitchFamily="34" charset="0"/>
                <a:ea typeface="ＭＳ Ｐゴシック" panose="020B0600070205080204" pitchFamily="34" charset="-128"/>
              </a:defRPr>
            </a:lvl1pPr>
            <a:lvl2pPr marL="742950" indent="-285750">
              <a:defRPr sz="1600">
                <a:solidFill>
                  <a:schemeClr val="tx1"/>
                </a:solidFill>
                <a:latin typeface="Helvetica" panose="020B0604020202020204" pitchFamily="34" charset="0"/>
                <a:ea typeface="ＭＳ Ｐゴシック" panose="020B0600070205080204" pitchFamily="34" charset="-128"/>
              </a:defRPr>
            </a:lvl2pPr>
            <a:lvl3pPr marL="1143000" indent="-228600">
              <a:defRPr sz="1600">
                <a:solidFill>
                  <a:schemeClr val="tx1"/>
                </a:solidFill>
                <a:latin typeface="Helvetica" panose="020B0604020202020204" pitchFamily="34" charset="0"/>
                <a:ea typeface="ＭＳ Ｐゴシック" panose="020B0600070205080204" pitchFamily="34" charset="-128"/>
              </a:defRPr>
            </a:lvl3pPr>
            <a:lvl4pPr marL="1600200" indent="-228600">
              <a:defRPr sz="1600">
                <a:solidFill>
                  <a:schemeClr val="tx1"/>
                </a:solidFill>
                <a:latin typeface="Helvetica" panose="020B0604020202020204" pitchFamily="34" charset="0"/>
                <a:ea typeface="ＭＳ Ｐゴシック" panose="020B0600070205080204" pitchFamily="34" charset="-128"/>
              </a:defRPr>
            </a:lvl4pPr>
            <a:lvl5pPr marL="2057400" indent="-228600">
              <a:defRPr sz="1600">
                <a:solidFill>
                  <a:schemeClr val="tx1"/>
                </a:solidFill>
                <a:latin typeface="Helvetica"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Helvetica" panose="020B0604020202020204" pitchFamily="34" charset="0"/>
                <a:ea typeface="ＭＳ Ｐゴシック" panose="020B0600070205080204" pitchFamily="34" charset="-128"/>
              </a:defRPr>
            </a:lvl9pPr>
          </a:lstStyle>
          <a:p>
            <a:endParaRPr lang="en-IN" altLang="en-US"/>
          </a:p>
        </p:txBody>
      </p:sp>
      <p:graphicFrame>
        <p:nvGraphicFramePr>
          <p:cNvPr id="9"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208809" y="2334237"/>
          <a:ext cx="2458404" cy="2057400"/>
        </p:xfrm>
        <a:graphic>
          <a:graphicData uri="http://schemas.openxmlformats.org/drawingml/2006/table">
            <a:tbl>
              <a:tblPr firstRow="1" bandRow="1">
                <a:tableStyleId>{8EC20E35-A176-4012-BC5E-935CFFF8708E}</a:tableStyleId>
              </a:tblPr>
              <a:tblGrid>
                <a:gridCol w="844868">
                  <a:extLst>
                    <a:ext uri="{9D8B030D-6E8A-4147-A177-3AD203B41FA5}">
                      <a16:colId xmlns:a16="http://schemas.microsoft.com/office/drawing/2014/main" val="20000"/>
                    </a:ext>
                  </a:extLst>
                </a:gridCol>
                <a:gridCol w="851218">
                  <a:extLst>
                    <a:ext uri="{9D8B030D-6E8A-4147-A177-3AD203B41FA5}">
                      <a16:colId xmlns:a16="http://schemas.microsoft.com/office/drawing/2014/main" val="20001"/>
                    </a:ext>
                  </a:extLst>
                </a:gridCol>
                <a:gridCol w="762318">
                  <a:extLst>
                    <a:ext uri="{9D8B030D-6E8A-4147-A177-3AD203B41FA5}">
                      <a16:colId xmlns:a16="http://schemas.microsoft.com/office/drawing/2014/main" val="20002"/>
                    </a:ext>
                  </a:extLst>
                </a:gridCol>
              </a:tblGrid>
              <a:tr h="411480">
                <a:tc>
                  <a:txBody>
                    <a:bodyPr/>
                    <a:lstStyle/>
                    <a:p>
                      <a:pPr algn="l"/>
                      <a:r>
                        <a:rPr lang="en-US" b="1" u="sng" dirty="0">
                          <a:solidFill>
                            <a:schemeClr val="tx1"/>
                          </a:solidFill>
                        </a:rPr>
                        <a:t>CID</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C01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Meet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Jay</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C04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Ram</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208809" y="197062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1"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069567" y="2334237"/>
          <a:ext cx="1815148" cy="2057400"/>
        </p:xfrm>
        <a:graphic>
          <a:graphicData uri="http://schemas.openxmlformats.org/drawingml/2006/table">
            <a:tbl>
              <a:tblPr firstRow="1" bandRow="1">
                <a:tableStyleId>{8EC20E35-A176-4012-BC5E-935CFFF8708E}</a:tableStyleId>
              </a:tblPr>
              <a:tblGrid>
                <a:gridCol w="851218">
                  <a:extLst>
                    <a:ext uri="{9D8B030D-6E8A-4147-A177-3AD203B41FA5}">
                      <a16:colId xmlns:a16="http://schemas.microsoft.com/office/drawing/2014/main" val="20000"/>
                    </a:ext>
                  </a:extLst>
                </a:gridCol>
                <a:gridCol w="963930">
                  <a:extLst>
                    <a:ext uri="{9D8B030D-6E8A-4147-A177-3AD203B41FA5}">
                      <a16:colId xmlns:a16="http://schemas.microsoft.com/office/drawing/2014/main" val="20002"/>
                    </a:ext>
                  </a:extLst>
                </a:gridCol>
              </a:tblGrid>
              <a:tr h="411480">
                <a:tc>
                  <a:txBody>
                    <a:bodyPr/>
                    <a:lstStyle/>
                    <a:p>
                      <a:pPr algn="l"/>
                      <a:r>
                        <a:rPr lang="en-US" sz="1800" u="sng" kern="1200" dirty="0">
                          <a:solidFill>
                            <a:schemeClr val="tx1"/>
                          </a:solidFill>
                        </a:rPr>
                        <a:t>ANO</a:t>
                      </a:r>
                      <a:endParaRPr lang="en-US" sz="1800" b="1" u="sng"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Balance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A01</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a:t>A02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a:t>A03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2000</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4000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1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069567" y="1970624"/>
          <a:ext cx="1121093" cy="365760"/>
        </p:xfrm>
        <a:graphic>
          <a:graphicData uri="http://schemas.openxmlformats.org/drawingml/2006/table">
            <a:tbl>
              <a:tblPr firstRow="1" bandRow="1">
                <a:tableStyleId>{8EC20E35-A176-4012-BC5E-935CFFF8708E}</a:tableStyleId>
              </a:tblPr>
              <a:tblGrid>
                <a:gridCol w="112109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Account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14" name="Left Brace 13"/>
          <p:cNvSpPr/>
          <p:nvPr/>
        </p:nvSpPr>
        <p:spPr>
          <a:xfrm rot="16200000">
            <a:off x="3057597" y="1294429"/>
            <a:ext cx="548640" cy="23760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5" name="Left Brace 14"/>
          <p:cNvSpPr/>
          <p:nvPr/>
        </p:nvSpPr>
        <p:spPr>
          <a:xfrm rot="16200000">
            <a:off x="5202093" y="1955168"/>
            <a:ext cx="548640" cy="1044000"/>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6" name="Left Brace 15"/>
          <p:cNvSpPr/>
          <p:nvPr/>
        </p:nvSpPr>
        <p:spPr>
          <a:xfrm rot="16200000">
            <a:off x="5076095" y="4097070"/>
            <a:ext cx="548640" cy="93935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7" name="Left Brace 16"/>
          <p:cNvSpPr/>
          <p:nvPr/>
        </p:nvSpPr>
        <p:spPr>
          <a:xfrm rot="16200000">
            <a:off x="3793866" y="4162546"/>
            <a:ext cx="548640" cy="821172"/>
          </a:xfrm>
          <a:prstGeom prst="lef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8" name="TextBox 17"/>
          <p:cNvSpPr txBox="1"/>
          <p:nvPr/>
        </p:nvSpPr>
        <p:spPr>
          <a:xfrm>
            <a:off x="2788018" y="3017428"/>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2 records</a:t>
            </a:r>
          </a:p>
        </p:txBody>
      </p:sp>
      <p:sp>
        <p:nvSpPr>
          <p:cNvPr id="19" name="TextBox 18"/>
          <p:cNvSpPr txBox="1"/>
          <p:nvPr/>
        </p:nvSpPr>
        <p:spPr>
          <a:xfrm>
            <a:off x="4934849" y="3013472"/>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0" name="TextBox 19"/>
          <p:cNvSpPr txBox="1"/>
          <p:nvPr/>
        </p:nvSpPr>
        <p:spPr>
          <a:xfrm>
            <a:off x="4808162" y="5108805"/>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1" name="TextBox 20"/>
          <p:cNvSpPr txBox="1"/>
          <p:nvPr/>
        </p:nvSpPr>
        <p:spPr>
          <a:xfrm>
            <a:off x="3521512" y="5108805"/>
            <a:ext cx="1116000" cy="408623"/>
          </a:xfrm>
          <a:prstGeom prst="wedgeRoundRectCallout">
            <a:avLst>
              <a:gd name="adj1" fmla="val -1495"/>
              <a:gd name="adj2" fmla="val -108559"/>
              <a:gd name="adj3" fmla="val 16667"/>
            </a:avLst>
          </a:prstGeom>
          <a:ln w="12700">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4 records</a:t>
            </a:r>
          </a:p>
        </p:txBody>
      </p:sp>
      <p:sp>
        <p:nvSpPr>
          <p:cNvPr id="22" name="TextBox 21"/>
          <p:cNvSpPr txBox="1"/>
          <p:nvPr/>
        </p:nvSpPr>
        <p:spPr>
          <a:xfrm>
            <a:off x="190500" y="2627446"/>
            <a:ext cx="1594806" cy="442674"/>
          </a:xfrm>
          <a:prstGeom prst="roundRect">
            <a:avLst/>
          </a:prstGeom>
          <a:solidFill>
            <a:schemeClr val="accent6">
              <a:lumMod val="20000"/>
              <a:lumOff val="80000"/>
            </a:schemeClr>
          </a:solidFill>
          <a:ln w="127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Efficient plan</a:t>
            </a:r>
          </a:p>
        </p:txBody>
      </p:sp>
      <p:cxnSp>
        <p:nvCxnSpPr>
          <p:cNvPr id="23" name="Straight Arrow Connector 22"/>
          <p:cNvCxnSpPr/>
          <p:nvPr/>
        </p:nvCxnSpPr>
        <p:spPr>
          <a:xfrm flipV="1">
            <a:off x="987903" y="2347686"/>
            <a:ext cx="383697" cy="279760"/>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663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par>
                                <p:cTn id="16" presetID="10" presetClass="entr" presetSubtype="0" fill="hold" nodeType="with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fade">
                                      <p:cBhvr>
                                        <p:cTn id="18" dur="500"/>
                                        <p:tgtEl>
                                          <p:spTgt spid="12"/>
                                        </p:tgtEl>
                                      </p:cBhvr>
                                    </p:animEffect>
                                  </p:childTnLst>
                                </p:cTn>
                              </p:par>
                              <p:par>
                                <p:cTn id="19" presetID="10"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500"/>
                                        <p:tgtEl>
                                          <p:spTgt spid="4"/>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wipe(left)">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wipe(left)">
                                      <p:cBhvr>
                                        <p:cTn id="34" dur="500"/>
                                        <p:tgtEl>
                                          <p:spTgt spid="7"/>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1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9"/>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7"/>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21"/>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20"/>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nodeType="clickEffect">
                                  <p:stCondLst>
                                    <p:cond delay="0"/>
                                  </p:stCondLst>
                                  <p:childTnLst>
                                    <p:set>
                                      <p:cBhvr>
                                        <p:cTn id="73" dur="1" fill="hold">
                                          <p:stCondLst>
                                            <p:cond delay="0"/>
                                          </p:stCondLst>
                                        </p:cTn>
                                        <p:tgtEl>
                                          <p:spTgt spid="23"/>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4" grpId="0" animBg="1"/>
      <p:bldP spid="15" grpId="0" animBg="1"/>
      <p:bldP spid="16" grpId="0" animBg="1"/>
      <p:bldP spid="17" grpId="0" animBg="1"/>
      <p:bldP spid="18" grpId="0" animBg="1"/>
      <p:bldP spid="19" grpId="0" animBg="1"/>
      <p:bldP spid="20" grpId="0" animBg="1"/>
      <p:bldP spid="21" grpId="0" animBg="1"/>
      <p:bldP spid="2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Data items can be locked in two modes :</a:t>
            </a:r>
          </a:p>
          <a:p>
            <a:pPr lvl="1"/>
            <a:r>
              <a:rPr lang="en-US" b="1" dirty="0">
                <a:solidFill>
                  <a:schemeClr val="tx2"/>
                </a:solidFill>
              </a:rPr>
              <a:t>Shared (S) mode</a:t>
            </a:r>
            <a:r>
              <a:rPr lang="en-US" dirty="0"/>
              <a:t>: When we take this lock </a:t>
            </a:r>
            <a:r>
              <a:rPr lang="en-US" b="1" dirty="0">
                <a:solidFill>
                  <a:schemeClr val="accent6"/>
                </a:solidFill>
              </a:rPr>
              <a:t>we can just read the item but cannot write</a:t>
            </a:r>
            <a:r>
              <a:rPr lang="en-US" dirty="0"/>
              <a:t>.</a:t>
            </a:r>
          </a:p>
          <a:p>
            <a:pPr lvl="1"/>
            <a:r>
              <a:rPr lang="en-US" b="1" dirty="0">
                <a:solidFill>
                  <a:schemeClr val="tx2"/>
                </a:solidFill>
              </a:rPr>
              <a:t>Exclusive (X) mode</a:t>
            </a:r>
            <a:r>
              <a:rPr lang="en-US" dirty="0"/>
              <a:t>: When we take this lock </a:t>
            </a:r>
            <a:r>
              <a:rPr lang="en-US" b="1" dirty="0">
                <a:solidFill>
                  <a:schemeClr val="accent6"/>
                </a:solidFill>
              </a:rPr>
              <a:t>we can read as well as write the item</a:t>
            </a:r>
            <a:r>
              <a:rPr lang="en-US" dirty="0"/>
              <a:t>.</a:t>
            </a:r>
          </a:p>
          <a:p>
            <a:r>
              <a:rPr lang="en-US" dirty="0"/>
              <a:t>Lock-compatibility matrix</a:t>
            </a:r>
          </a:p>
          <a:p>
            <a:endParaRPr lang="en-US" dirty="0"/>
          </a:p>
          <a:p>
            <a:endParaRPr lang="en-US" dirty="0"/>
          </a:p>
          <a:p>
            <a:endParaRPr lang="en-US" dirty="0"/>
          </a:p>
          <a:p>
            <a:endParaRPr lang="en-US" dirty="0"/>
          </a:p>
          <a:p>
            <a:r>
              <a:rPr lang="en-US" dirty="0"/>
              <a:t>A </a:t>
            </a:r>
            <a:r>
              <a:rPr lang="en-US" b="1" dirty="0">
                <a:solidFill>
                  <a:schemeClr val="accent6"/>
                </a:solidFill>
              </a:rPr>
              <a:t>transaction may be granted a lock </a:t>
            </a:r>
            <a:r>
              <a:rPr lang="en-US" dirty="0"/>
              <a:t>on an item if the </a:t>
            </a:r>
            <a:r>
              <a:rPr lang="en-US" b="1" dirty="0">
                <a:solidFill>
                  <a:schemeClr val="accent6"/>
                </a:solidFill>
              </a:rPr>
              <a:t>requested lock is compatible with locks already held</a:t>
            </a:r>
            <a:r>
              <a:rPr lang="en-US" dirty="0"/>
              <a:t> on the item </a:t>
            </a:r>
            <a:r>
              <a:rPr lang="en-US" b="1" dirty="0">
                <a:solidFill>
                  <a:schemeClr val="accent6"/>
                </a:solidFill>
              </a:rPr>
              <a:t>by other transactions</a:t>
            </a:r>
            <a:r>
              <a:rPr lang="en-US" dirty="0"/>
              <a:t>.</a:t>
            </a:r>
          </a:p>
          <a:p>
            <a:r>
              <a:rPr lang="en-US" dirty="0"/>
              <a:t>If a lock cannot be granted, the </a:t>
            </a:r>
            <a:r>
              <a:rPr lang="en-US" b="1" dirty="0"/>
              <a:t>requesting transaction is made to wait till all incompatible locks </a:t>
            </a:r>
            <a:r>
              <a:rPr lang="en-US" dirty="0"/>
              <a:t>held by other transactions have been released. </a:t>
            </a:r>
          </a:p>
          <a:p>
            <a:r>
              <a:rPr lang="en-US" b="1" dirty="0">
                <a:solidFill>
                  <a:schemeClr val="accent6"/>
                </a:solidFill>
              </a:rPr>
              <a:t>Any number of transactions can hold shared locks</a:t>
            </a:r>
            <a:r>
              <a:rPr lang="en-US" dirty="0"/>
              <a:t> on an item, but </a:t>
            </a:r>
            <a:r>
              <a:rPr lang="en-US" b="1" dirty="0">
                <a:solidFill>
                  <a:schemeClr val="accent6"/>
                </a:solidFill>
              </a:rPr>
              <a:t>if any transaction holds an exclusive on the item no other transaction can hold any lock </a:t>
            </a:r>
            <a:r>
              <a:rPr lang="en-US" dirty="0"/>
              <a:t>on the item.</a:t>
            </a:r>
          </a:p>
        </p:txBody>
      </p:sp>
      <p:graphicFrame>
        <p:nvGraphicFramePr>
          <p:cNvPr id="17" name="Table 16"/>
          <p:cNvGraphicFramePr>
            <a:graphicFrameLocks noGrp="1"/>
          </p:cNvGraphicFramePr>
          <p:nvPr>
            <p:extLst>
              <p:ext uri="{D42A27DB-BD31-4B8C-83A1-F6EECF244321}">
                <p14:modId xmlns:p14="http://schemas.microsoft.com/office/powerpoint/2010/main" val="1338691086"/>
              </p:ext>
            </p:extLst>
          </p:nvPr>
        </p:nvGraphicFramePr>
        <p:xfrm>
          <a:off x="4508770" y="2392680"/>
          <a:ext cx="5051362" cy="1798320"/>
        </p:xfrm>
        <a:graphic>
          <a:graphicData uri="http://schemas.openxmlformats.org/drawingml/2006/table">
            <a:tbl>
              <a:tblPr firstRow="1" bandRow="1">
                <a:tableStyleId>{073A0DAA-6AF3-43AB-8588-CEC1D06C72B9}</a:tableStyleId>
              </a:tblPr>
              <a:tblGrid>
                <a:gridCol w="1674876">
                  <a:extLst>
                    <a:ext uri="{9D8B030D-6E8A-4147-A177-3AD203B41FA5}">
                      <a16:colId xmlns:a16="http://schemas.microsoft.com/office/drawing/2014/main" val="20000"/>
                    </a:ext>
                  </a:extLst>
                </a:gridCol>
                <a:gridCol w="1701610">
                  <a:extLst>
                    <a:ext uri="{9D8B030D-6E8A-4147-A177-3AD203B41FA5}">
                      <a16:colId xmlns:a16="http://schemas.microsoft.com/office/drawing/2014/main" val="20001"/>
                    </a:ext>
                  </a:extLst>
                </a:gridCol>
                <a:gridCol w="1674876">
                  <a:extLst>
                    <a:ext uri="{9D8B030D-6E8A-4147-A177-3AD203B41FA5}">
                      <a16:colId xmlns:a16="http://schemas.microsoft.com/office/drawing/2014/main" val="20002"/>
                    </a:ext>
                  </a:extLst>
                </a:gridCol>
              </a:tblGrid>
              <a:tr h="45720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Shared</a:t>
                      </a:r>
                      <a:r>
                        <a:rPr lang="en-US" sz="2000" baseline="0" dirty="0"/>
                        <a:t> lock</a:t>
                      </a:r>
                      <a:endParaRPr lang="en-IN" sz="2000" b="1" dirty="0"/>
                    </a:p>
                  </a:txBody>
                  <a:tcPr anchor="ctr"/>
                </a:tc>
                <a:tc>
                  <a:txBody>
                    <a:bodyPr/>
                    <a:lstStyle/>
                    <a:p>
                      <a:pPr algn="ctr"/>
                      <a:r>
                        <a:rPr lang="en-US" sz="2000" dirty="0"/>
                        <a:t>Exclusive lock</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Shared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Yes</a:t>
                      </a:r>
                    </a:p>
                    <a:p>
                      <a:pPr algn="ctr"/>
                      <a:r>
                        <a:rPr lang="en-US" sz="1800" dirty="0"/>
                        <a:t>Compatible</a:t>
                      </a:r>
                      <a:endParaRPr lang="en-IN" sz="2000" dirty="0"/>
                    </a:p>
                  </a:txBody>
                  <a:tcPr/>
                </a:tc>
                <a:tc>
                  <a:txBody>
                    <a:bodyPr/>
                    <a:lstStyle/>
                    <a:p>
                      <a:pPr algn="ctr"/>
                      <a:r>
                        <a:rPr lang="en-US" sz="2000" b="1" dirty="0">
                          <a:solidFill>
                            <a:schemeClr val="accent6"/>
                          </a:solidFill>
                        </a:rPr>
                        <a:t>No</a:t>
                      </a:r>
                    </a:p>
                    <a:p>
                      <a:pPr algn="ctr"/>
                      <a:r>
                        <a:rPr lang="en-US" sz="1800" dirty="0"/>
                        <a:t>Not Compatible</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Exclusive lock</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No</a:t>
                      </a:r>
                    </a:p>
                    <a:p>
                      <a:pPr algn="ctr"/>
                      <a:r>
                        <a:rPr lang="en-US" sz="1800" dirty="0"/>
                        <a:t>Not Compatible</a:t>
                      </a:r>
                      <a:endParaRPr lang="en-IN" sz="1800" dirty="0"/>
                    </a:p>
                  </a:txBody>
                  <a:tcPr/>
                </a:tc>
                <a:tc>
                  <a:txBody>
                    <a:bodyPr/>
                    <a:lstStyle/>
                    <a:p>
                      <a:pPr algn="ctr"/>
                      <a:r>
                        <a:rPr lang="en-US" sz="2000" b="1" kern="1200" dirty="0">
                          <a:solidFill>
                            <a:schemeClr val="accent6"/>
                          </a:solidFill>
                          <a:latin typeface="+mn-lt"/>
                          <a:ea typeface="+mn-ea"/>
                          <a:cs typeface="+mn-cs"/>
                        </a:rPr>
                        <a:t>No</a:t>
                      </a:r>
                    </a:p>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Not Compatible</a:t>
                      </a:r>
                      <a:endParaRPr lang="en-IN" sz="2400" dirty="0"/>
                    </a:p>
                  </a:txBody>
                  <a:tcPr/>
                </a:tc>
                <a:extLst>
                  <a:ext uri="{0D108BD9-81ED-4DB2-BD59-A6C34878D82A}">
                    <a16:rowId xmlns:a16="http://schemas.microsoft.com/office/drawing/2014/main" val="10002"/>
                  </a:ext>
                </a:extLst>
              </a:tr>
            </a:tbl>
          </a:graphicData>
        </a:graphic>
      </p:graphicFrame>
      <p:sp>
        <p:nvSpPr>
          <p:cNvPr id="18" name="TextBox 17"/>
          <p:cNvSpPr txBox="1"/>
          <p:nvPr/>
        </p:nvSpPr>
        <p:spPr>
          <a:xfrm>
            <a:off x="4551219" y="1916668"/>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T1</a:t>
            </a:r>
          </a:p>
        </p:txBody>
      </p:sp>
      <p:sp>
        <p:nvSpPr>
          <p:cNvPr id="19" name="TextBox 18"/>
          <p:cNvSpPr txBox="1"/>
          <p:nvPr/>
        </p:nvSpPr>
        <p:spPr>
          <a:xfrm>
            <a:off x="3914187" y="2438400"/>
            <a:ext cx="432000" cy="369332"/>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T2</a:t>
            </a:r>
          </a:p>
        </p:txBody>
      </p:sp>
      <p:cxnSp>
        <p:nvCxnSpPr>
          <p:cNvPr id="20" name="Straight Arrow Connector 19"/>
          <p:cNvCxnSpPr/>
          <p:nvPr/>
        </p:nvCxnSpPr>
        <p:spPr>
          <a:xfrm>
            <a:off x="4983219" y="2101334"/>
            <a:ext cx="4389120" cy="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130187" y="2807732"/>
            <a:ext cx="0" cy="1280160"/>
          </a:xfrm>
          <a:prstGeom prst="straightConnector1">
            <a:avLst/>
          </a:prstGeom>
          <a:ln w="38100">
            <a:solidFill>
              <a:schemeClr val="accent6"/>
            </a:solidFill>
            <a:tailEnd type="arrow"/>
          </a:ln>
          <a:effectLst/>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513508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fade">
                                      <p:cBhvr>
                                        <p:cTn id="44" dur="500"/>
                                        <p:tgtEl>
                                          <p:spTgt spid="3">
                                            <p:txEl>
                                              <p:pRg st="8" end="8"/>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Effect transition="in" filter="fade">
                                      <p:cBhvr>
                                        <p:cTn id="49" dur="500"/>
                                        <p:tgtEl>
                                          <p:spTgt spid="3">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10" end="10"/>
                                            </p:txEl>
                                          </p:spTgt>
                                        </p:tgtEl>
                                        <p:attrNameLst>
                                          <p:attrName>style.visibility</p:attrName>
                                        </p:attrNameLst>
                                      </p:cBhvr>
                                      <p:to>
                                        <p:strVal val="visible"/>
                                      </p:to>
                                    </p:set>
                                    <p:animEffect transition="in" filter="fade">
                                      <p:cBhvr>
                                        <p:cTn id="5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Lock based protocol</a:t>
            </a:r>
            <a:endParaRPr lang="en-US" dirty="0"/>
          </a:p>
        </p:txBody>
      </p:sp>
      <p:sp>
        <p:nvSpPr>
          <p:cNvPr id="3" name="Content Placeholder 2"/>
          <p:cNvSpPr>
            <a:spLocks noGrp="1"/>
          </p:cNvSpPr>
          <p:nvPr>
            <p:ph idx="1"/>
          </p:nvPr>
        </p:nvSpPr>
        <p:spPr/>
        <p:txBody>
          <a:bodyPr/>
          <a:lstStyle/>
          <a:p>
            <a:r>
              <a:rPr lang="en-US" dirty="0"/>
              <a:t>This locking protocol divides transaction execution phase into three parts:</a:t>
            </a:r>
          </a:p>
          <a:p>
            <a:pPr marL="914400" lvl="1" indent="-457200">
              <a:buFont typeface="+mj-lt"/>
              <a:buAutoNum type="arabicPeriod"/>
            </a:pPr>
            <a:r>
              <a:rPr lang="en-US" dirty="0"/>
              <a:t>When transaction starts executing, </a:t>
            </a:r>
            <a:r>
              <a:rPr lang="en-US" b="1" dirty="0">
                <a:solidFill>
                  <a:schemeClr val="accent6"/>
                </a:solidFill>
              </a:rPr>
              <a:t>create a list of data items on which they need locks </a:t>
            </a:r>
            <a:r>
              <a:rPr lang="en-US" dirty="0"/>
              <a:t>and </a:t>
            </a:r>
            <a:r>
              <a:rPr lang="en-US" b="1" dirty="0">
                <a:solidFill>
                  <a:schemeClr val="accent6"/>
                </a:solidFill>
              </a:rPr>
              <a:t>requests the system for all the locks it needs</a:t>
            </a:r>
            <a:r>
              <a:rPr lang="en-US" dirty="0"/>
              <a:t>. </a:t>
            </a:r>
          </a:p>
          <a:p>
            <a:pPr marL="914400" lvl="1" indent="-457200">
              <a:buFont typeface="+mj-lt"/>
              <a:buAutoNum type="arabicPeriod"/>
            </a:pPr>
            <a:r>
              <a:rPr lang="en-US" dirty="0"/>
              <a:t>Where the </a:t>
            </a:r>
            <a:r>
              <a:rPr lang="en-US" b="1" dirty="0">
                <a:solidFill>
                  <a:schemeClr val="accent6"/>
                </a:solidFill>
              </a:rPr>
              <a:t>transaction acquires all locks </a:t>
            </a:r>
            <a:r>
              <a:rPr lang="en-US" dirty="0"/>
              <a:t>and </a:t>
            </a:r>
            <a:r>
              <a:rPr lang="en-US" b="1" dirty="0">
                <a:solidFill>
                  <a:schemeClr val="accent6"/>
                </a:solidFill>
              </a:rPr>
              <a:t>no other lock is required</a:t>
            </a:r>
            <a:r>
              <a:rPr lang="en-US" dirty="0"/>
              <a:t>. </a:t>
            </a:r>
            <a:r>
              <a:rPr lang="en-US" b="1" dirty="0">
                <a:solidFill>
                  <a:schemeClr val="accent6"/>
                </a:solidFill>
              </a:rPr>
              <a:t>Transaction keeps executing its operation</a:t>
            </a:r>
            <a:r>
              <a:rPr lang="en-US" dirty="0"/>
              <a:t>. </a:t>
            </a:r>
          </a:p>
          <a:p>
            <a:pPr marL="914400" lvl="1" indent="-457200">
              <a:buFont typeface="+mj-lt"/>
              <a:buAutoNum type="arabicPeriod"/>
            </a:pPr>
            <a:r>
              <a:rPr lang="en-US" dirty="0"/>
              <a:t>As soon as the </a:t>
            </a:r>
            <a:r>
              <a:rPr lang="en-US" b="1" dirty="0">
                <a:solidFill>
                  <a:schemeClr val="accent6"/>
                </a:solidFill>
              </a:rPr>
              <a:t>transaction releases its first lock, the third phase starts</a:t>
            </a:r>
            <a:r>
              <a:rPr lang="en-US" dirty="0"/>
              <a:t>. In this phase a </a:t>
            </a:r>
            <a:r>
              <a:rPr lang="en-US" b="1" dirty="0">
                <a:solidFill>
                  <a:schemeClr val="accent6"/>
                </a:solidFill>
              </a:rPr>
              <a:t>transaction cannot demand for any lock but only releases the acquired locks</a:t>
            </a:r>
            <a:r>
              <a:rPr lang="en-US" dirty="0"/>
              <a:t>.</a:t>
            </a:r>
          </a:p>
        </p:txBody>
      </p:sp>
      <p:cxnSp>
        <p:nvCxnSpPr>
          <p:cNvPr id="9" name="Straight Arrow Connector 8"/>
          <p:cNvCxnSpPr/>
          <p:nvPr/>
        </p:nvCxnSpPr>
        <p:spPr>
          <a:xfrm>
            <a:off x="2209800" y="5023058"/>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318169"/>
            <a:ext cx="2514600" cy="720000"/>
          </a:xfrm>
          <a:prstGeom prst="rect">
            <a:avLst/>
          </a:prstGeom>
        </p:spPr>
        <p:style>
          <a:lnRef idx="2">
            <a:schemeClr val="accent1">
              <a:shade val="50000"/>
            </a:schemeClr>
          </a:lnRef>
          <a:fillRef idx="1001">
            <a:schemeClr val="dk2"/>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055631"/>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055631"/>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050728"/>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acquisition phase</a:t>
            </a:r>
            <a:endParaRPr lang="en-IN" sz="2000" dirty="0"/>
          </a:p>
        </p:txBody>
      </p:sp>
      <p:sp>
        <p:nvSpPr>
          <p:cNvPr id="15" name="TextBox 14"/>
          <p:cNvSpPr txBox="1"/>
          <p:nvPr/>
        </p:nvSpPr>
        <p:spPr>
          <a:xfrm>
            <a:off x="6418050" y="372068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Lock releasing phase</a:t>
            </a:r>
            <a:endParaRPr lang="en-IN" sz="2000" dirty="0"/>
          </a:p>
        </p:txBody>
      </p:sp>
      <p:cxnSp>
        <p:nvCxnSpPr>
          <p:cNvPr id="16" name="Straight Arrow Connector 15"/>
          <p:cNvCxnSpPr>
            <a:stCxn id="14" idx="3"/>
          </p:cNvCxnSpPr>
          <p:nvPr/>
        </p:nvCxnSpPr>
        <p:spPr>
          <a:xfrm>
            <a:off x="3380133" y="4074626"/>
            <a:ext cx="277467" cy="264003"/>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074626"/>
            <a:ext cx="236170" cy="274189"/>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23" name="Right Brace 22"/>
          <p:cNvSpPr/>
          <p:nvPr/>
        </p:nvSpPr>
        <p:spPr>
          <a:xfrm rot="16200000">
            <a:off x="4801947" y="2939959"/>
            <a:ext cx="245266" cy="2514600"/>
          </a:xfrm>
          <a:prstGeom prst="rightBrace">
            <a:avLst/>
          </a:prstGeom>
          <a:ln w="38100">
            <a:solidFill>
              <a:srgbClr val="00B0F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24" name="TextBox 23"/>
          <p:cNvSpPr txBox="1"/>
          <p:nvPr/>
        </p:nvSpPr>
        <p:spPr>
          <a:xfrm>
            <a:off x="3870381" y="3325263"/>
            <a:ext cx="2095500" cy="707886"/>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Transaction</a:t>
            </a:r>
          </a:p>
          <a:p>
            <a:pPr algn="ctr"/>
            <a:r>
              <a:rPr lang="en-US" sz="2000" dirty="0"/>
              <a:t>execution</a:t>
            </a:r>
            <a:endParaRPr lang="en-IN" sz="2000" dirty="0"/>
          </a:p>
        </p:txBody>
      </p:sp>
    </p:spTree>
    <p:extLst>
      <p:ext uri="{BB962C8B-B14F-4D97-AF65-F5344CB8AC3E}">
        <p14:creationId xmlns:p14="http://schemas.microsoft.com/office/powerpoint/2010/main" val="3117255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3">
                                            <p:txEl>
                                              <p:pRg st="3" end="3"/>
                                            </p:txEl>
                                          </p:spTgt>
                                        </p:tgtEl>
                                        <p:attrNameLst>
                                          <p:attrName>style.visibility</p:attrName>
                                        </p:attrNameLst>
                                      </p:cBhvr>
                                      <p:to>
                                        <p:strVal val="visible"/>
                                      </p:to>
                                    </p:set>
                                    <p:animEffect transition="in" filter="fade">
                                      <p:cBhvr>
                                        <p:cTn id="55" dur="500"/>
                                        <p:tgtEl>
                                          <p:spTgt spid="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5"/>
                                        </p:tgtEl>
                                        <p:attrNameLst>
                                          <p:attrName>style.visibility</p:attrName>
                                        </p:attrNameLst>
                                      </p:cBhvr>
                                      <p:to>
                                        <p:strVal val="visible"/>
                                      </p:to>
                                    </p:set>
                                    <p:animEffect transition="in" filter="fade">
                                      <p:cBhvr>
                                        <p:cTn id="60" dur="500"/>
                                        <p:tgtEl>
                                          <p:spTgt spid="15"/>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P spid="23" grpId="0" animBg="1"/>
      <p:bldP spid="24"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70140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Two phase locking protocol</a:t>
            </a:r>
            <a:endParaRPr lang="en-US" dirty="0"/>
          </a:p>
        </p:txBody>
      </p:sp>
      <p:sp>
        <p:nvSpPr>
          <p:cNvPr id="3" name="Content Placeholder 2"/>
          <p:cNvSpPr>
            <a:spLocks noGrp="1"/>
          </p:cNvSpPr>
          <p:nvPr>
            <p:ph idx="1"/>
          </p:nvPr>
        </p:nvSpPr>
        <p:spPr/>
        <p:txBody>
          <a:bodyPr/>
          <a:lstStyle/>
          <a:p>
            <a:r>
              <a:rPr lang="en-US" dirty="0"/>
              <a:t>This protocol works in two phases,</a:t>
            </a:r>
          </a:p>
          <a:p>
            <a:pPr marL="457200" indent="-457200">
              <a:buFont typeface="+mj-lt"/>
              <a:buAutoNum type="arabicPeriod"/>
            </a:pPr>
            <a:r>
              <a:rPr lang="en-US" dirty="0"/>
              <a:t>Growing Phase</a:t>
            </a:r>
          </a:p>
          <a:p>
            <a:pPr lvl="1"/>
            <a:r>
              <a:rPr lang="en-US" dirty="0"/>
              <a:t>In this phase a </a:t>
            </a:r>
            <a:r>
              <a:rPr lang="en-US" b="1" dirty="0">
                <a:solidFill>
                  <a:schemeClr val="accent6"/>
                </a:solidFill>
              </a:rPr>
              <a:t>transaction obtains locks</a:t>
            </a:r>
            <a:r>
              <a:rPr lang="en-US" dirty="0"/>
              <a:t>, but </a:t>
            </a:r>
            <a:r>
              <a:rPr lang="en-US" b="1" dirty="0">
                <a:solidFill>
                  <a:schemeClr val="accent6"/>
                </a:solidFill>
              </a:rPr>
              <a:t>can not release any lock</a:t>
            </a:r>
            <a:r>
              <a:rPr lang="en-US" dirty="0"/>
              <a:t>.</a:t>
            </a:r>
          </a:p>
          <a:p>
            <a:pPr lvl="1"/>
            <a:r>
              <a:rPr lang="en-US" dirty="0"/>
              <a:t>When a transaction takes the final lock is called lock point.</a:t>
            </a:r>
          </a:p>
          <a:p>
            <a:pPr marL="457200" indent="-457200">
              <a:buFont typeface="+mj-lt"/>
              <a:buAutoNum type="arabicPeriod"/>
            </a:pPr>
            <a:r>
              <a:rPr lang="en-US" dirty="0"/>
              <a:t>Shrinking Phase</a:t>
            </a:r>
          </a:p>
          <a:p>
            <a:pPr lvl="1"/>
            <a:r>
              <a:rPr lang="en-US" dirty="0"/>
              <a:t>In this phase a </a:t>
            </a:r>
            <a:r>
              <a:rPr lang="en-US" b="1" dirty="0">
                <a:solidFill>
                  <a:schemeClr val="accent6"/>
                </a:solidFill>
              </a:rPr>
              <a:t>transaction can release locks</a:t>
            </a:r>
            <a:r>
              <a:rPr lang="en-US" dirty="0"/>
              <a:t>, but </a:t>
            </a:r>
            <a:r>
              <a:rPr lang="en-US" b="1" dirty="0">
                <a:solidFill>
                  <a:schemeClr val="accent6"/>
                </a:solidFill>
              </a:rPr>
              <a:t>can not obtain any lock</a:t>
            </a:r>
            <a:r>
              <a:rPr lang="en-US" dirty="0"/>
              <a:t>.</a:t>
            </a:r>
          </a:p>
          <a:p>
            <a:pPr lvl="1"/>
            <a:r>
              <a:rPr lang="en-US" dirty="0"/>
              <a:t>The </a:t>
            </a:r>
            <a:r>
              <a:rPr lang="en-US" b="1" dirty="0">
                <a:solidFill>
                  <a:schemeClr val="accent6"/>
                </a:solidFill>
              </a:rPr>
              <a:t>transaction enters the shrinking phase as soon as it releases the first lock </a:t>
            </a:r>
            <a:r>
              <a:rPr lang="en-US" dirty="0"/>
              <a:t>after crossing the Lock Point.</a:t>
            </a:r>
          </a:p>
        </p:txBody>
      </p:sp>
      <p:cxnSp>
        <p:nvCxnSpPr>
          <p:cNvPr id="9" name="Straight Arrow Connector 8"/>
          <p:cNvCxnSpPr/>
          <p:nvPr/>
        </p:nvCxnSpPr>
        <p:spPr>
          <a:xfrm>
            <a:off x="2209800" y="5346622"/>
            <a:ext cx="5256000" cy="0"/>
          </a:xfrm>
          <a:prstGeom prst="straightConnector1">
            <a:avLst/>
          </a:prstGeom>
          <a:ln w="38100">
            <a:solidFill>
              <a:schemeClr val="tx2"/>
            </a:solidFill>
            <a:tailEnd type="triangle"/>
          </a:ln>
          <a:effectLst/>
        </p:spPr>
        <p:style>
          <a:lnRef idx="3">
            <a:schemeClr val="accent1"/>
          </a:lnRef>
          <a:fillRef idx="0">
            <a:schemeClr val="accent1"/>
          </a:fillRef>
          <a:effectRef idx="2">
            <a:schemeClr val="accent1"/>
          </a:effectRef>
          <a:fontRef idx="minor">
            <a:schemeClr val="tx1"/>
          </a:fontRef>
        </p:style>
      </p:cxnSp>
      <p:sp>
        <p:nvSpPr>
          <p:cNvPr id="10" name="Rectangle 9"/>
          <p:cNvSpPr/>
          <p:nvPr/>
        </p:nvSpPr>
        <p:spPr>
          <a:xfrm>
            <a:off x="3657600" y="4641733"/>
            <a:ext cx="2514600" cy="72000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Transaction</a:t>
            </a:r>
            <a:endParaRPr lang="en-IN" sz="2800" dirty="0"/>
          </a:p>
        </p:txBody>
      </p:sp>
      <p:sp>
        <p:nvSpPr>
          <p:cNvPr id="11" name="TextBox 10"/>
          <p:cNvSpPr txBox="1"/>
          <p:nvPr/>
        </p:nvSpPr>
        <p:spPr>
          <a:xfrm>
            <a:off x="2936235" y="5379195"/>
            <a:ext cx="1463040" cy="646331"/>
          </a:xfrm>
          <a:prstGeom prst="rect">
            <a:avLst/>
          </a:prstGeom>
          <a:noFill/>
        </p:spPr>
        <p:txBody>
          <a:bodyPr wrap="square" rtlCol="0">
            <a:spAutoFit/>
          </a:bodyPr>
          <a:lstStyle/>
          <a:p>
            <a:pPr algn="ctr"/>
            <a:r>
              <a:rPr lang="en-US" dirty="0"/>
              <a:t>Transaction</a:t>
            </a:r>
          </a:p>
          <a:p>
            <a:pPr algn="ctr"/>
            <a:r>
              <a:rPr lang="en-US" dirty="0"/>
              <a:t> begin</a:t>
            </a:r>
            <a:endParaRPr lang="en-IN" dirty="0"/>
          </a:p>
        </p:txBody>
      </p:sp>
      <p:sp>
        <p:nvSpPr>
          <p:cNvPr id="12" name="TextBox 11"/>
          <p:cNvSpPr txBox="1"/>
          <p:nvPr/>
        </p:nvSpPr>
        <p:spPr>
          <a:xfrm>
            <a:off x="5459102" y="5379195"/>
            <a:ext cx="1463040" cy="646331"/>
          </a:xfrm>
          <a:prstGeom prst="rect">
            <a:avLst/>
          </a:prstGeom>
          <a:noFill/>
        </p:spPr>
        <p:txBody>
          <a:bodyPr wrap="square" rtlCol="0">
            <a:spAutoFit/>
          </a:bodyPr>
          <a:lstStyle/>
          <a:p>
            <a:pPr algn="ctr"/>
            <a:r>
              <a:rPr lang="en-US" dirty="0"/>
              <a:t>Transaction</a:t>
            </a:r>
          </a:p>
          <a:p>
            <a:pPr algn="ctr"/>
            <a:r>
              <a:rPr lang="en-US" dirty="0"/>
              <a:t> end</a:t>
            </a:r>
            <a:endParaRPr lang="en-IN" dirty="0"/>
          </a:p>
        </p:txBody>
      </p:sp>
      <p:sp>
        <p:nvSpPr>
          <p:cNvPr id="13" name="TextBox 12"/>
          <p:cNvSpPr txBox="1"/>
          <p:nvPr/>
        </p:nvSpPr>
        <p:spPr>
          <a:xfrm>
            <a:off x="7064188" y="5374292"/>
            <a:ext cx="703915" cy="369332"/>
          </a:xfrm>
          <a:prstGeom prst="rect">
            <a:avLst/>
          </a:prstGeom>
          <a:noFill/>
        </p:spPr>
        <p:txBody>
          <a:bodyPr wrap="square" rtlCol="0">
            <a:spAutoFit/>
          </a:bodyPr>
          <a:lstStyle/>
          <a:p>
            <a:r>
              <a:rPr lang="en-US" dirty="0"/>
              <a:t>Time</a:t>
            </a:r>
            <a:endParaRPr lang="en-IN" sz="2000" dirty="0"/>
          </a:p>
        </p:txBody>
      </p:sp>
      <p:sp>
        <p:nvSpPr>
          <p:cNvPr id="14" name="TextBox 13"/>
          <p:cNvSpPr txBox="1"/>
          <p:nvPr/>
        </p:nvSpPr>
        <p:spPr>
          <a:xfrm>
            <a:off x="1284633"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Growing phase</a:t>
            </a:r>
            <a:endParaRPr lang="en-IN" sz="2000" dirty="0"/>
          </a:p>
        </p:txBody>
      </p:sp>
      <p:sp>
        <p:nvSpPr>
          <p:cNvPr id="15" name="TextBox 14"/>
          <p:cNvSpPr txBox="1"/>
          <p:nvPr/>
        </p:nvSpPr>
        <p:spPr>
          <a:xfrm>
            <a:off x="6418050" y="4044247"/>
            <a:ext cx="2095500" cy="400110"/>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sz="2000" dirty="0"/>
              <a:t>Shrinking phase</a:t>
            </a:r>
            <a:endParaRPr lang="en-IN" sz="2000" dirty="0"/>
          </a:p>
        </p:txBody>
      </p:sp>
      <p:cxnSp>
        <p:nvCxnSpPr>
          <p:cNvPr id="16" name="Straight Arrow Connector 15"/>
          <p:cNvCxnSpPr>
            <a:stCxn id="14" idx="3"/>
          </p:cNvCxnSpPr>
          <p:nvPr/>
        </p:nvCxnSpPr>
        <p:spPr>
          <a:xfrm>
            <a:off x="3380133" y="4244302"/>
            <a:ext cx="277467" cy="417891"/>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a:stCxn id="15" idx="1"/>
          </p:cNvCxnSpPr>
          <p:nvPr/>
        </p:nvCxnSpPr>
        <p:spPr>
          <a:xfrm flipH="1">
            <a:off x="6181880" y="4244302"/>
            <a:ext cx="236170" cy="428077"/>
          </a:xfrm>
          <a:prstGeom prst="straightConnector1">
            <a:avLst/>
          </a:prstGeom>
          <a:ln w="38100">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90247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500"/>
                                        <p:tgtEl>
                                          <p:spTgt spid="1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animEffect transition="in" filter="fade">
                                      <p:cBhvr>
                                        <p:cTn id="47" dur="500"/>
                                        <p:tgtEl>
                                          <p:spTgt spid="3">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4" end="4"/>
                                            </p:txEl>
                                          </p:spTgt>
                                        </p:tgtEl>
                                        <p:attrNameLst>
                                          <p:attrName>style.visibility</p:attrName>
                                        </p:attrNameLst>
                                      </p:cBhvr>
                                      <p:to>
                                        <p:strVal val="visible"/>
                                      </p:to>
                                    </p:set>
                                    <p:animEffect transition="in" filter="fade">
                                      <p:cBhvr>
                                        <p:cTn id="52" dur="500"/>
                                        <p:tgtEl>
                                          <p:spTgt spid="3">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fade">
                                      <p:cBhvr>
                                        <p:cTn id="57" dur="500"/>
                                        <p:tgtEl>
                                          <p:spTgt spid="15"/>
                                        </p:tgtEl>
                                      </p:cBhvr>
                                    </p:animEffect>
                                  </p:childTnLst>
                                </p:cTn>
                              </p:par>
                              <p:par>
                                <p:cTn id="58" presetID="10" presetClass="entr" presetSubtype="0" fill="hold" nodeType="with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fade">
                                      <p:cBhvr>
                                        <p:cTn id="60" dur="500"/>
                                        <p:tgtEl>
                                          <p:spTgt spid="22"/>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Effect transition="in" filter="fade">
                                      <p:cBhvr>
                                        <p:cTn id="65" dur="500"/>
                                        <p:tgtEl>
                                          <p:spTgt spid="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6" end="6"/>
                                            </p:txEl>
                                          </p:spTgt>
                                        </p:tgtEl>
                                        <p:attrNameLst>
                                          <p:attrName>style.visibility</p:attrName>
                                        </p:attrNameLst>
                                      </p:cBhvr>
                                      <p:to>
                                        <p:strVal val="visible"/>
                                      </p:to>
                                    </p:set>
                                    <p:animEffect transition="in" filter="fade">
                                      <p:cBhvr>
                                        <p:cTn id="7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p:bldP spid="13" grpId="0"/>
      <p:bldP spid="14" grpId="0" animBg="1"/>
      <p:bldP spid="15"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Deadlock</a:t>
            </a:r>
          </a:p>
        </p:txBody>
      </p:sp>
      <p:sp>
        <p:nvSpPr>
          <p:cNvPr id="5" name="Text Placeholder 4"/>
          <p:cNvSpPr>
            <a:spLocks noGrp="1"/>
          </p:cNvSpPr>
          <p:nvPr>
            <p:ph type="body" idx="1"/>
          </p:nvPr>
        </p:nvSpPr>
        <p:spPr/>
        <p:txBody>
          <a:bodyPr/>
          <a:lstStyle/>
          <a:p>
            <a:r>
              <a:rPr lang="en-US" dirty="0"/>
              <a:t>Section – 12</a:t>
            </a:r>
          </a:p>
          <a:p>
            <a:endParaRPr lang="en-US" dirty="0"/>
          </a:p>
        </p:txBody>
      </p:sp>
    </p:spTree>
    <p:extLst>
      <p:ext uri="{BB962C8B-B14F-4D97-AF65-F5344CB8AC3E}">
        <p14:creationId xmlns:p14="http://schemas.microsoft.com/office/powerpoint/2010/main" val="315647480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deadlock?</a:t>
            </a:r>
            <a:endParaRPr lang="en-US" dirty="0"/>
          </a:p>
        </p:txBody>
      </p:sp>
      <p:sp>
        <p:nvSpPr>
          <p:cNvPr id="3" name="Content Placeholder 2"/>
          <p:cNvSpPr>
            <a:spLocks noGrp="1"/>
          </p:cNvSpPr>
          <p:nvPr>
            <p:ph idx="1"/>
          </p:nvPr>
        </p:nvSpPr>
        <p:spPr/>
        <p:txBody>
          <a:bodyPr/>
          <a:lstStyle/>
          <a:p>
            <a:r>
              <a:rPr lang="en-IN" dirty="0"/>
              <a:t>Consider the following two transactions: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US" dirty="0"/>
              <a:t>A deadlock is a </a:t>
            </a:r>
            <a:r>
              <a:rPr lang="en-US" b="1" dirty="0">
                <a:solidFill>
                  <a:schemeClr val="accent6"/>
                </a:solidFill>
              </a:rPr>
              <a:t>situation in which two or more transactions are waiting for one another to give up locks</a:t>
            </a:r>
            <a:r>
              <a:rPr lang="en-US" dirty="0"/>
              <a:t>.</a:t>
            </a:r>
            <a:endParaRPr lang="en-IN" dirty="0"/>
          </a:p>
        </p:txBody>
      </p:sp>
      <p:graphicFrame>
        <p:nvGraphicFramePr>
          <p:cNvPr id="4" name="Content Placeholder 1"/>
          <p:cNvGraphicFramePr>
            <a:graphicFrameLocks/>
          </p:cNvGraphicFramePr>
          <p:nvPr/>
        </p:nvGraphicFramePr>
        <p:xfrm>
          <a:off x="2819400" y="1431384"/>
          <a:ext cx="3505200" cy="3581400"/>
        </p:xfrm>
        <a:graphic>
          <a:graphicData uri="http://schemas.openxmlformats.org/drawingml/2006/table">
            <a:tbl>
              <a:tblPr firstRow="1" firstCol="1" bandRow="1">
                <a:tableStyleId>{2D5ABB26-0587-4C30-8999-92F81FD0307C}</a:tableStyleId>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tblGrid>
              <a:tr h="516963">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T1</a:t>
                      </a:r>
                      <a:endParaRPr lang="en-IN" sz="2400" b="1"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2400" b="1" kern="1200" dirty="0">
                          <a:solidFill>
                            <a:schemeClr val="tx1"/>
                          </a:solidFill>
                          <a:effectLst/>
                          <a:latin typeface="+mn-lt"/>
                          <a:ea typeface="+mn-ea"/>
                          <a:cs typeface="+mn-cs"/>
                        </a:rPr>
                        <a:t>T2</a:t>
                      </a:r>
                      <a:endParaRPr lang="en-IN" sz="2400" b="1" kern="1200" dirty="0">
                        <a:solidFill>
                          <a:schemeClr val="tx1"/>
                        </a:solidFill>
                        <a:effectLst/>
                        <a:latin typeface="+mn-lt"/>
                        <a:ea typeface="+mn-ea"/>
                        <a:cs typeface="+mn-cs"/>
                      </a:endParaRP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extLst>
                  <a:ext uri="{0D108BD9-81ED-4DB2-BD59-A6C34878D82A}">
                    <a16:rowId xmlns:a16="http://schemas.microsoft.com/office/drawing/2014/main" val="10000"/>
                  </a:ext>
                </a:extLst>
              </a:tr>
              <a:tr h="3064437">
                <a:tc>
                  <a:txBody>
                    <a:bodyPr/>
                    <a:lstStyle/>
                    <a:p>
                      <a:pPr marL="457200" indent="-457200" algn="ctr">
                        <a:lnSpc>
                          <a:spcPct val="115000"/>
                        </a:lnSpc>
                        <a:spcAft>
                          <a:spcPts val="0"/>
                        </a:spcAft>
                      </a:pPr>
                      <a:r>
                        <a:rPr lang="en-US" sz="1800" kern="1200" dirty="0">
                          <a:solidFill>
                            <a:schemeClr val="tx1"/>
                          </a:solidFill>
                          <a:effectLst/>
                          <a:latin typeface="+mn-lt"/>
                          <a:ea typeface="+mn-ea"/>
                          <a:cs typeface="+mn-cs"/>
                        </a:rPr>
                        <a:t> </a:t>
                      </a: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txBody>
                  <a:tcPr marL="68580" marR="68580" marT="0"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indent="-457200" algn="ctr">
                        <a:lnSpc>
                          <a:spcPct val="115000"/>
                        </a:lnSpc>
                        <a:spcAft>
                          <a:spcPts val="0"/>
                        </a:spcAft>
                      </a:pPr>
                      <a:endParaRPr lang="en-US" sz="1800" kern="1200" dirty="0">
                        <a:solidFill>
                          <a:schemeClr val="tx1"/>
                        </a:solidFill>
                        <a:effectLst/>
                        <a:latin typeface="+mn-lt"/>
                        <a:ea typeface="+mn-ea"/>
                        <a:cs typeface="+mn-cs"/>
                      </a:endParaRPr>
                    </a:p>
                    <a:p>
                      <a:pPr marL="457200" marR="0" indent="-457200" algn="ctr" defTabSz="914400" rtl="0" eaLnBrk="1" fontAlgn="auto" latinLnBrk="0" hangingPunct="1">
                        <a:lnSpc>
                          <a:spcPct val="115000"/>
                        </a:lnSpc>
                        <a:spcBef>
                          <a:spcPts val="0"/>
                        </a:spcBef>
                        <a:spcAft>
                          <a:spcPts val="0"/>
                        </a:spcAft>
                        <a:buClrTx/>
                        <a:buSzTx/>
                        <a:buFontTx/>
                        <a:buNone/>
                        <a:tabLst/>
                        <a:defRPr/>
                      </a:pPr>
                      <a:r>
                        <a:rPr lang="en-US" sz="1800" kern="1200" dirty="0">
                          <a:solidFill>
                            <a:schemeClr val="tx1"/>
                          </a:solidFill>
                          <a:effectLst/>
                          <a:latin typeface="+mn-lt"/>
                          <a:ea typeface="+mn-ea"/>
                          <a:cs typeface="+mn-cs"/>
                        </a:rPr>
                        <a:t> </a:t>
                      </a:r>
                    </a:p>
                  </a:txBody>
                  <a:tcPr marL="68580" marR="68580" marT="0" marB="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bl>
          </a:graphicData>
        </a:graphic>
      </p:graphicFrame>
      <p:sp>
        <p:nvSpPr>
          <p:cNvPr id="5" name="Left Brace 4"/>
          <p:cNvSpPr/>
          <p:nvPr/>
        </p:nvSpPr>
        <p:spPr>
          <a:xfrm>
            <a:off x="3048000" y="19794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 name="Left Brace 5"/>
          <p:cNvSpPr/>
          <p:nvPr/>
        </p:nvSpPr>
        <p:spPr>
          <a:xfrm>
            <a:off x="3048000" y="41321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7" name="Left Brace 6"/>
          <p:cNvSpPr/>
          <p:nvPr/>
        </p:nvSpPr>
        <p:spPr>
          <a:xfrm flipH="1">
            <a:off x="5943600" y="2674087"/>
            <a:ext cx="152400" cy="720000"/>
          </a:xfrm>
          <a:prstGeom prst="leftBrace">
            <a:avLst/>
          </a:prstGeom>
          <a:ln w="19050">
            <a:solidFill>
              <a:schemeClr val="accent3">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8" name="Left Brace 7"/>
          <p:cNvSpPr/>
          <p:nvPr/>
        </p:nvSpPr>
        <p:spPr>
          <a:xfrm flipH="1">
            <a:off x="5943600" y="3404337"/>
            <a:ext cx="152400" cy="720000"/>
          </a:xfrm>
          <a:prstGeom prst="leftBrace">
            <a:avLst/>
          </a:prstGeom>
          <a:ln w="1905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9" name="Rounded Rectangular Callout 8"/>
          <p:cNvSpPr/>
          <p:nvPr/>
        </p:nvSpPr>
        <p:spPr>
          <a:xfrm>
            <a:off x="1015365" y="2077560"/>
            <a:ext cx="1692000" cy="465416"/>
          </a:xfrm>
          <a:prstGeom prst="wedgeRoundRectCallout">
            <a:avLst>
              <a:gd name="adj1" fmla="val 71339"/>
              <a:gd name="adj2" fmla="val 6475"/>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(A)</a:t>
            </a:r>
            <a:endParaRPr lang="en-IN" dirty="0">
              <a:solidFill>
                <a:schemeClr val="tx1"/>
              </a:solidFill>
            </a:endParaRPr>
          </a:p>
        </p:txBody>
      </p:sp>
      <p:sp>
        <p:nvSpPr>
          <p:cNvPr id="10" name="Rounded Rectangular Callout 9"/>
          <p:cNvSpPr/>
          <p:nvPr/>
        </p:nvSpPr>
        <p:spPr>
          <a:xfrm>
            <a:off x="990600" y="4223860"/>
            <a:ext cx="1692000" cy="465416"/>
          </a:xfrm>
          <a:prstGeom prst="wedgeRoundRectCallout">
            <a:avLst>
              <a:gd name="adj1" fmla="val 71339"/>
              <a:gd name="adj2" fmla="val 6475"/>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(B)</a:t>
            </a:r>
            <a:endParaRPr lang="en-IN" dirty="0">
              <a:solidFill>
                <a:schemeClr val="tx1"/>
              </a:solidFill>
            </a:endParaRPr>
          </a:p>
        </p:txBody>
      </p:sp>
      <p:sp>
        <p:nvSpPr>
          <p:cNvPr id="11" name="Rounded Rectangular Callout 10"/>
          <p:cNvSpPr/>
          <p:nvPr/>
        </p:nvSpPr>
        <p:spPr>
          <a:xfrm>
            <a:off x="6477000" y="2755144"/>
            <a:ext cx="1692000" cy="465416"/>
          </a:xfrm>
          <a:prstGeom prst="wedgeRoundRectCallout">
            <a:avLst>
              <a:gd name="adj1" fmla="val -72223"/>
              <a:gd name="adj2" fmla="val 8112"/>
              <a:gd name="adj3" fmla="val 16667"/>
            </a:avLst>
          </a:prstGeom>
          <a:solidFill>
            <a:schemeClr val="accent3">
              <a:lumMod val="40000"/>
              <a:lumOff val="60000"/>
            </a:schemeClr>
          </a:solidFill>
          <a:ln w="127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Granted for (B)</a:t>
            </a:r>
            <a:endParaRPr lang="en-IN" dirty="0">
              <a:solidFill>
                <a:schemeClr val="tx1"/>
              </a:solidFill>
            </a:endParaRPr>
          </a:p>
        </p:txBody>
      </p:sp>
      <p:sp>
        <p:nvSpPr>
          <p:cNvPr id="12" name="Rounded Rectangular Callout 11"/>
          <p:cNvSpPr/>
          <p:nvPr/>
        </p:nvSpPr>
        <p:spPr>
          <a:xfrm>
            <a:off x="6492240" y="3498094"/>
            <a:ext cx="1692000" cy="465416"/>
          </a:xfrm>
          <a:prstGeom prst="wedgeRoundRectCallout">
            <a:avLst>
              <a:gd name="adj1" fmla="val -72223"/>
              <a:gd name="adj2" fmla="val 8112"/>
              <a:gd name="adj3" fmla="val 16667"/>
            </a:avLst>
          </a:prstGeom>
          <a:solidFill>
            <a:schemeClr val="accent6">
              <a:lumMod val="40000"/>
              <a:lumOff val="60000"/>
            </a:schemeClr>
          </a:solidFill>
          <a:ln w="127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Waiting for (A)</a:t>
            </a:r>
            <a:endParaRPr lang="en-IN" dirty="0">
              <a:solidFill>
                <a:schemeClr val="tx1"/>
              </a:solidFill>
            </a:endParaRPr>
          </a:p>
        </p:txBody>
      </p:sp>
      <p:sp>
        <p:nvSpPr>
          <p:cNvPr id="13" name="TextBox 12"/>
          <p:cNvSpPr txBox="1"/>
          <p:nvPr/>
        </p:nvSpPr>
        <p:spPr>
          <a:xfrm>
            <a:off x="3207169" y="1998955"/>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
        <p:nvSpPr>
          <p:cNvPr id="14" name="TextBox 13"/>
          <p:cNvSpPr txBox="1"/>
          <p:nvPr/>
        </p:nvSpPr>
        <p:spPr>
          <a:xfrm>
            <a:off x="4648200" y="267560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5" name="TextBox 14"/>
          <p:cNvSpPr txBox="1"/>
          <p:nvPr/>
        </p:nvSpPr>
        <p:spPr>
          <a:xfrm>
            <a:off x="3207169" y="4139310"/>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(B)</a:t>
            </a:r>
          </a:p>
          <a:p>
            <a:pPr marL="457200" indent="-457200" algn="ctr">
              <a:lnSpc>
                <a:spcPct val="115000"/>
              </a:lnSpc>
              <a:spcAft>
                <a:spcPts val="0"/>
              </a:spcAft>
            </a:pPr>
            <a:r>
              <a:rPr lang="en-US" dirty="0"/>
              <a:t>Write (B)</a:t>
            </a:r>
          </a:p>
        </p:txBody>
      </p:sp>
      <p:sp>
        <p:nvSpPr>
          <p:cNvPr id="16" name="TextBox 15"/>
          <p:cNvSpPr txBox="1"/>
          <p:nvPr/>
        </p:nvSpPr>
        <p:spPr>
          <a:xfrm>
            <a:off x="4648200" y="3405036"/>
            <a:ext cx="1295400" cy="72943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marL="457200" indent="-457200" algn="ctr">
              <a:lnSpc>
                <a:spcPct val="115000"/>
              </a:lnSpc>
              <a:spcAft>
                <a:spcPts val="0"/>
              </a:spcAft>
            </a:pPr>
            <a:r>
              <a:rPr lang="en-US" dirty="0"/>
              <a:t>Lock-X (A)</a:t>
            </a:r>
          </a:p>
          <a:p>
            <a:pPr marL="457200" indent="-457200" algn="ctr">
              <a:lnSpc>
                <a:spcPct val="115000"/>
              </a:lnSpc>
              <a:spcAft>
                <a:spcPts val="0"/>
              </a:spcAft>
            </a:pPr>
            <a:r>
              <a:rPr lang="en-US" dirty="0"/>
              <a:t>Write (A)</a:t>
            </a:r>
          </a:p>
        </p:txBody>
      </p:sp>
    </p:spTree>
    <p:extLst>
      <p:ext uri="{BB962C8B-B14F-4D97-AF65-F5344CB8AC3E}">
        <p14:creationId xmlns:p14="http://schemas.microsoft.com/office/powerpoint/2010/main" val="318957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0" end="10"/>
                                            </p:txEl>
                                          </p:spTgt>
                                        </p:tgtEl>
                                        <p:attrNameLst>
                                          <p:attrName>style.visibility</p:attrName>
                                        </p:attrNameLst>
                                      </p:cBhvr>
                                      <p:to>
                                        <p:strVal val="visible"/>
                                      </p:to>
                                    </p:set>
                                    <p:animEffect transition="in" filter="fade">
                                      <p:cBhvr>
                                        <p:cTn id="56"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p:txBody>
          <a:bodyPr/>
          <a:lstStyle/>
          <a:p>
            <a:r>
              <a:rPr lang="en-US" dirty="0"/>
              <a:t>A simple way to detect deadlock is with the help of </a:t>
            </a:r>
            <a:r>
              <a:rPr lang="en-US" b="1" dirty="0">
                <a:solidFill>
                  <a:schemeClr val="accent6"/>
                </a:solidFill>
              </a:rPr>
              <a:t>wait-for graph</a:t>
            </a:r>
            <a:r>
              <a:rPr lang="en-US" dirty="0"/>
              <a:t>. </a:t>
            </a:r>
          </a:p>
          <a:p>
            <a:r>
              <a:rPr lang="en-US" dirty="0"/>
              <a:t>One </a:t>
            </a:r>
            <a:r>
              <a:rPr lang="en-US" b="1" dirty="0">
                <a:solidFill>
                  <a:schemeClr val="accent6"/>
                </a:solidFill>
              </a:rPr>
              <a:t>node is created </a:t>
            </a:r>
            <a:r>
              <a:rPr lang="en-US" dirty="0"/>
              <a:t>in the wait-for graph for </a:t>
            </a:r>
            <a:r>
              <a:rPr lang="en-US" b="1" dirty="0">
                <a:solidFill>
                  <a:schemeClr val="accent6"/>
                </a:solidFill>
              </a:rPr>
              <a:t>each transaction that is currently executing</a:t>
            </a:r>
            <a:r>
              <a:rPr lang="en-US" dirty="0"/>
              <a:t>. </a:t>
            </a:r>
          </a:p>
          <a:p>
            <a:r>
              <a:rPr lang="en-US" dirty="0"/>
              <a:t>Whenever a </a:t>
            </a:r>
            <a:r>
              <a:rPr lang="en-US" b="1" dirty="0">
                <a:solidFill>
                  <a:schemeClr val="accent6"/>
                </a:solidFill>
              </a:rPr>
              <a:t>transaction Ti is waiting to lock an item X that is currently locked by a transaction </a:t>
            </a:r>
            <a:r>
              <a:rPr lang="en-US" b="1" dirty="0" err="1">
                <a:solidFill>
                  <a:schemeClr val="accent6"/>
                </a:solidFill>
              </a:rPr>
              <a:t>Tj</a:t>
            </a:r>
            <a:r>
              <a:rPr lang="en-US" b="1" dirty="0">
                <a:solidFill>
                  <a:schemeClr val="accent6"/>
                </a:solidFill>
              </a:rPr>
              <a:t>, a directed edge from Ti to </a:t>
            </a:r>
            <a:r>
              <a:rPr lang="en-US" b="1" dirty="0" err="1">
                <a:solidFill>
                  <a:schemeClr val="accent6"/>
                </a:solidFill>
              </a:rPr>
              <a:t>Tj</a:t>
            </a:r>
            <a:r>
              <a:rPr lang="en-US" b="1" dirty="0">
                <a:solidFill>
                  <a:schemeClr val="accent6"/>
                </a:solidFill>
              </a:rPr>
              <a:t> (</a:t>
            </a:r>
            <a:r>
              <a:rPr lang="en-US" b="1" dirty="0" err="1">
                <a:solidFill>
                  <a:schemeClr val="accent6"/>
                </a:solidFill>
              </a:rPr>
              <a:t>Ti→Tj</a:t>
            </a:r>
            <a:r>
              <a:rPr lang="en-US" b="1" dirty="0">
                <a:solidFill>
                  <a:schemeClr val="accent6"/>
                </a:solidFill>
              </a:rPr>
              <a:t>) is created in the wait-for graph</a:t>
            </a:r>
            <a:r>
              <a:rPr lang="en-US" dirty="0"/>
              <a:t>. </a:t>
            </a:r>
          </a:p>
          <a:p>
            <a:r>
              <a:rPr lang="en-US" dirty="0"/>
              <a:t>When </a:t>
            </a:r>
            <a:r>
              <a:rPr lang="en-US" b="1" dirty="0" err="1">
                <a:solidFill>
                  <a:schemeClr val="accent6"/>
                </a:solidFill>
              </a:rPr>
              <a:t>Tj</a:t>
            </a:r>
            <a:r>
              <a:rPr lang="en-US" b="1" dirty="0">
                <a:solidFill>
                  <a:schemeClr val="accent6"/>
                </a:solidFill>
              </a:rPr>
              <a:t> releases the lock(s) on the items that Ti was waiting for</a:t>
            </a:r>
            <a:r>
              <a:rPr lang="en-US" dirty="0"/>
              <a:t>, the </a:t>
            </a:r>
            <a:r>
              <a:rPr lang="en-US" b="1" dirty="0">
                <a:solidFill>
                  <a:schemeClr val="accent6"/>
                </a:solidFill>
              </a:rPr>
              <a:t>directed edge is dropped </a:t>
            </a:r>
            <a:r>
              <a:rPr lang="en-US" dirty="0"/>
              <a:t>from the wait-for graph. </a:t>
            </a:r>
          </a:p>
          <a:p>
            <a:r>
              <a:rPr lang="en-US" dirty="0"/>
              <a:t>We have a state of </a:t>
            </a:r>
            <a:r>
              <a:rPr lang="en-US" b="1" dirty="0">
                <a:solidFill>
                  <a:schemeClr val="accent6"/>
                </a:solidFill>
              </a:rPr>
              <a:t>deadlock if and only if the wait-for graph has a cycle</a:t>
            </a:r>
            <a:r>
              <a:rPr lang="en-US" dirty="0"/>
              <a:t>. </a:t>
            </a:r>
          </a:p>
          <a:p>
            <a:r>
              <a:rPr lang="en-US" dirty="0"/>
              <a:t>Then </a:t>
            </a:r>
            <a:r>
              <a:rPr lang="en-US" b="1" dirty="0">
                <a:solidFill>
                  <a:schemeClr val="accent6"/>
                </a:solidFill>
              </a:rPr>
              <a:t>each transaction involved in the cycle is said to be deadlocked</a:t>
            </a:r>
            <a:r>
              <a:rPr lang="en-US" dirty="0"/>
              <a:t>.</a:t>
            </a:r>
            <a:endParaRPr lang="en-IN" dirty="0"/>
          </a:p>
        </p:txBody>
      </p:sp>
    </p:spTree>
    <p:extLst>
      <p:ext uri="{BB962C8B-B14F-4D97-AF65-F5344CB8AC3E}">
        <p14:creationId xmlns:p14="http://schemas.microsoft.com/office/powerpoint/2010/main" val="213354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detection</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Transaction </a:t>
            </a:r>
            <a:r>
              <a:rPr lang="en-US" b="1" dirty="0">
                <a:solidFill>
                  <a:schemeClr val="accent6"/>
                </a:solidFill>
              </a:rPr>
              <a:t>A is waiting for </a:t>
            </a:r>
            <a:r>
              <a:rPr lang="en-US" dirty="0"/>
              <a:t>transactions </a:t>
            </a:r>
            <a:r>
              <a:rPr lang="en-US" b="1" dirty="0">
                <a:solidFill>
                  <a:schemeClr val="accent6"/>
                </a:solidFill>
              </a:rPr>
              <a:t>B and C</a:t>
            </a:r>
            <a:r>
              <a:rPr lang="en-US" dirty="0"/>
              <a:t>.</a:t>
            </a:r>
          </a:p>
          <a:p>
            <a:r>
              <a:rPr lang="en-US" dirty="0"/>
              <a:t>Transactions </a:t>
            </a:r>
            <a:r>
              <a:rPr lang="en-US" b="1" dirty="0">
                <a:solidFill>
                  <a:schemeClr val="accent6"/>
                </a:solidFill>
              </a:rPr>
              <a:t>C is waiting </a:t>
            </a:r>
            <a:r>
              <a:rPr lang="en-US" dirty="0"/>
              <a:t>for transaction </a:t>
            </a:r>
            <a:r>
              <a:rPr lang="en-US" b="1" dirty="0">
                <a:solidFill>
                  <a:schemeClr val="accent6"/>
                </a:solidFill>
              </a:rPr>
              <a:t>B</a:t>
            </a:r>
            <a:r>
              <a:rPr lang="en-US" dirty="0"/>
              <a:t>.</a:t>
            </a:r>
          </a:p>
          <a:p>
            <a:r>
              <a:rPr lang="en-US" dirty="0"/>
              <a:t>Transaction </a:t>
            </a:r>
            <a:r>
              <a:rPr lang="en-US" b="1" dirty="0">
                <a:solidFill>
                  <a:schemeClr val="accent6"/>
                </a:solidFill>
              </a:rPr>
              <a:t>B is waiting </a:t>
            </a:r>
            <a:r>
              <a:rPr lang="en-US" dirty="0"/>
              <a:t>for transaction </a:t>
            </a:r>
            <a:r>
              <a:rPr lang="en-US" b="1" dirty="0">
                <a:solidFill>
                  <a:schemeClr val="accent6"/>
                </a:solidFill>
              </a:rPr>
              <a:t>D</a:t>
            </a:r>
            <a:r>
              <a:rPr lang="en-US" dirty="0"/>
              <a:t>.</a:t>
            </a:r>
          </a:p>
          <a:p>
            <a:r>
              <a:rPr lang="en-US" dirty="0"/>
              <a:t>This wait-for graph has </a:t>
            </a:r>
            <a:r>
              <a:rPr lang="en-US" b="1" dirty="0">
                <a:solidFill>
                  <a:schemeClr val="accent6"/>
                </a:solidFill>
              </a:rPr>
              <a:t>no cycle</a:t>
            </a:r>
            <a:r>
              <a:rPr lang="en-US" dirty="0"/>
              <a:t>, so there is </a:t>
            </a:r>
            <a:r>
              <a:rPr lang="en-US" b="1" dirty="0">
                <a:solidFill>
                  <a:schemeClr val="accent6"/>
                </a:solidFill>
              </a:rPr>
              <a:t>no deadlock state</a:t>
            </a:r>
            <a:r>
              <a:rPr lang="en-US" dirty="0"/>
              <a:t>.</a:t>
            </a:r>
          </a:p>
          <a:p>
            <a:r>
              <a:rPr lang="en-US" dirty="0"/>
              <a:t>Suppose now that transaction </a:t>
            </a:r>
            <a:r>
              <a:rPr lang="en-US" b="1" dirty="0">
                <a:solidFill>
                  <a:schemeClr val="accent6"/>
                </a:solidFill>
              </a:rPr>
              <a:t>D is requesting an item held by C</a:t>
            </a:r>
            <a:r>
              <a:rPr lang="en-US" dirty="0"/>
              <a:t>. Then the </a:t>
            </a:r>
            <a:r>
              <a:rPr lang="en-US" b="1" dirty="0">
                <a:solidFill>
                  <a:schemeClr val="accent6"/>
                </a:solidFill>
              </a:rPr>
              <a:t>edge D </a:t>
            </a:r>
            <a:r>
              <a:rPr lang="en-US" b="1" dirty="0">
                <a:solidFill>
                  <a:schemeClr val="accent6"/>
                </a:solidFill>
                <a:latin typeface="Calibri" panose="020F0502020204030204" pitchFamily="34" charset="0"/>
              </a:rPr>
              <a:t>→</a:t>
            </a:r>
            <a:r>
              <a:rPr lang="en-US" b="1" dirty="0">
                <a:solidFill>
                  <a:schemeClr val="accent6"/>
                </a:solidFill>
              </a:rPr>
              <a:t> C is added to the wait-for graph</a:t>
            </a:r>
            <a:r>
              <a:rPr lang="en-US" dirty="0"/>
              <a:t>.</a:t>
            </a:r>
          </a:p>
          <a:p>
            <a:r>
              <a:rPr lang="en-US" dirty="0"/>
              <a:t>Now this </a:t>
            </a:r>
            <a:r>
              <a:rPr lang="en-US" b="1" dirty="0">
                <a:solidFill>
                  <a:schemeClr val="accent6"/>
                </a:solidFill>
              </a:rPr>
              <a:t>graph contains the cycle</a:t>
            </a:r>
            <a:r>
              <a:rPr lang="en-US" dirty="0"/>
              <a:t>.</a:t>
            </a:r>
          </a:p>
          <a:p>
            <a:r>
              <a:rPr lang="en-US" dirty="0"/>
              <a:t>B </a:t>
            </a:r>
            <a:r>
              <a:rPr lang="en-US" dirty="0">
                <a:latin typeface="Calibri" panose="020F0502020204030204" pitchFamily="34" charset="0"/>
              </a:rPr>
              <a:t>→ </a:t>
            </a:r>
            <a:r>
              <a:rPr lang="en-US" dirty="0"/>
              <a:t>D </a:t>
            </a:r>
            <a:r>
              <a:rPr lang="en-US" dirty="0">
                <a:latin typeface="Calibri" panose="020F0502020204030204" pitchFamily="34" charset="0"/>
              </a:rPr>
              <a:t>→ </a:t>
            </a:r>
            <a:r>
              <a:rPr lang="en-US" dirty="0"/>
              <a:t>C </a:t>
            </a:r>
            <a:r>
              <a:rPr lang="en-US" dirty="0">
                <a:latin typeface="Calibri" panose="020F0502020204030204" pitchFamily="34" charset="0"/>
              </a:rPr>
              <a:t>→ </a:t>
            </a:r>
            <a:r>
              <a:rPr lang="en-US" dirty="0"/>
              <a:t>B</a:t>
            </a:r>
          </a:p>
          <a:p>
            <a:r>
              <a:rPr lang="en-US" dirty="0"/>
              <a:t>It means that </a:t>
            </a:r>
            <a:r>
              <a:rPr lang="en-US" b="1" dirty="0">
                <a:solidFill>
                  <a:schemeClr val="accent6"/>
                </a:solidFill>
              </a:rPr>
              <a:t>transactions B, D and C are all deadlocked</a:t>
            </a:r>
            <a:r>
              <a:rPr lang="en-US" dirty="0"/>
              <a:t>.</a:t>
            </a:r>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41148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124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10"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fade">
                                      <p:cBhvr>
                                        <p:cTn id="31" dur="500"/>
                                        <p:tgtEl>
                                          <p:spTgt spid="2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Effect transition="in" filter="fade">
                                      <p:cBhvr>
                                        <p:cTn id="41" dur="500"/>
                                        <p:tgtEl>
                                          <p:spTgt spid="3">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 end="2"/>
                                            </p:txEl>
                                          </p:spTgt>
                                        </p:tgtEl>
                                        <p:attrNameLst>
                                          <p:attrName>style.visibility</p:attrName>
                                        </p:attrNameLst>
                                      </p:cBhvr>
                                      <p:to>
                                        <p:strVal val="visible"/>
                                      </p:to>
                                    </p:set>
                                    <p:animEffect transition="in" filter="fade">
                                      <p:cBhvr>
                                        <p:cTn id="46" dur="500"/>
                                        <p:tgtEl>
                                          <p:spTgt spid="3">
                                            <p:txEl>
                                              <p:pRg st="2" end="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animEffect transition="in" filter="fade">
                                      <p:cBhvr>
                                        <p:cTn id="51" dur="500"/>
                                        <p:tgtEl>
                                          <p:spTgt spid="3">
                                            <p:txEl>
                                              <p:pRg st="3" end="3"/>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4" end="4"/>
                                            </p:txEl>
                                          </p:spTgt>
                                        </p:tgtEl>
                                        <p:attrNameLst>
                                          <p:attrName>style.visibility</p:attrName>
                                        </p:attrNameLst>
                                      </p:cBhvr>
                                      <p:to>
                                        <p:strVal val="visible"/>
                                      </p:to>
                                    </p:set>
                                    <p:animEffect transition="in" filter="fade">
                                      <p:cBhvr>
                                        <p:cTn id="61" dur="500"/>
                                        <p:tgtEl>
                                          <p:spTgt spid="3">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3">
                                            <p:txEl>
                                              <p:pRg st="5" end="5"/>
                                            </p:txEl>
                                          </p:spTgt>
                                        </p:tgtEl>
                                        <p:attrNameLst>
                                          <p:attrName>style.visibility</p:attrName>
                                        </p:attrNameLst>
                                      </p:cBhvr>
                                      <p:to>
                                        <p:strVal val="visible"/>
                                      </p:to>
                                    </p:set>
                                    <p:animEffect transition="in" filter="fade">
                                      <p:cBhvr>
                                        <p:cTn id="66" dur="500"/>
                                        <p:tgtEl>
                                          <p:spTgt spid="3">
                                            <p:txEl>
                                              <p:pRg st="5" end="5"/>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3">
                                            <p:txEl>
                                              <p:pRg st="6" end="6"/>
                                            </p:txEl>
                                          </p:spTgt>
                                        </p:tgtEl>
                                        <p:attrNameLst>
                                          <p:attrName>style.visibility</p:attrName>
                                        </p:attrNameLst>
                                      </p:cBhvr>
                                      <p:to>
                                        <p:strVal val="visible"/>
                                      </p:to>
                                    </p:set>
                                    <p:animEffect transition="in" filter="fade">
                                      <p:cBhvr>
                                        <p:cTn id="69" dur="500"/>
                                        <p:tgtEl>
                                          <p:spTgt spid="3">
                                            <p:txEl>
                                              <p:pRg st="6" end="6"/>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3">
                                            <p:txEl>
                                              <p:pRg st="7" end="7"/>
                                            </p:txEl>
                                          </p:spTgt>
                                        </p:tgtEl>
                                        <p:attrNameLst>
                                          <p:attrName>style.visibility</p:attrName>
                                        </p:attrNameLst>
                                      </p:cBhvr>
                                      <p:to>
                                        <p:strVal val="visible"/>
                                      </p:to>
                                    </p:set>
                                    <p:animEffect transition="in" filter="fade">
                                      <p:cBhvr>
                                        <p:cTn id="72" dur="500"/>
                                        <p:tgtEl>
                                          <p:spTgt spid="3">
                                            <p:txEl>
                                              <p:pRg st="7" end="7"/>
                                            </p:txEl>
                                          </p:spTgt>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fade">
                                      <p:cBhvr>
                                        <p:cTn id="75" dur="500"/>
                                        <p:tgtEl>
                                          <p:spTgt spid="2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fade">
                                      <p:cBhvr>
                                        <p:cTn id="7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recovery</a:t>
            </a:r>
            <a:endParaRPr lang="en-US" dirty="0"/>
          </a:p>
        </p:txBody>
      </p:sp>
      <p:sp>
        <p:nvSpPr>
          <p:cNvPr id="3" name="Content Placeholder 2"/>
          <p:cNvSpPr>
            <a:spLocks noGrp="1"/>
          </p:cNvSpPr>
          <p:nvPr>
            <p:ph idx="1"/>
          </p:nvPr>
        </p:nvSpPr>
        <p:spPr>
          <a:xfrm>
            <a:off x="131180" y="863444"/>
            <a:ext cx="8520334" cy="5590565"/>
          </a:xfrm>
        </p:spPr>
        <p:txBody>
          <a:bodyPr/>
          <a:lstStyle/>
          <a:p>
            <a:r>
              <a:rPr lang="en-US" dirty="0"/>
              <a:t>When a deadlock is detected, the system must recover from the deadlock. </a:t>
            </a:r>
          </a:p>
          <a:p>
            <a:r>
              <a:rPr lang="en-US" dirty="0"/>
              <a:t>The most common </a:t>
            </a:r>
            <a:r>
              <a:rPr lang="en-US" b="1" dirty="0">
                <a:solidFill>
                  <a:schemeClr val="accent6"/>
                </a:solidFill>
              </a:rPr>
              <a:t>solution is to roll back one or more transactions to break the deadlock</a:t>
            </a:r>
            <a:r>
              <a:rPr lang="en-US" dirty="0"/>
              <a:t>. </a:t>
            </a:r>
          </a:p>
          <a:p>
            <a:r>
              <a:rPr lang="en-US" dirty="0"/>
              <a:t>Choosing which transaction to abort is known as </a:t>
            </a:r>
            <a:r>
              <a:rPr lang="en-US" b="1" dirty="0">
                <a:solidFill>
                  <a:schemeClr val="accent6"/>
                </a:solidFill>
              </a:rPr>
              <a:t>victim selection</a:t>
            </a:r>
            <a:r>
              <a:rPr lang="en-US" dirty="0"/>
              <a:t>.</a:t>
            </a:r>
          </a:p>
          <a:p>
            <a:r>
              <a:rPr lang="en-US" dirty="0"/>
              <a:t>In this wait-for graph transactions B, D and C are deadlocked. </a:t>
            </a:r>
          </a:p>
          <a:p>
            <a:r>
              <a:rPr lang="en-US" dirty="0"/>
              <a:t>In order to remove deadlock one of the transaction out of these three (B, D, C) transactions must be roll backed.</a:t>
            </a:r>
          </a:p>
          <a:p>
            <a:r>
              <a:rPr lang="en-US" dirty="0"/>
              <a:t>We should </a:t>
            </a:r>
            <a:r>
              <a:rPr lang="en-US" b="1" dirty="0">
                <a:solidFill>
                  <a:schemeClr val="accent6"/>
                </a:solidFill>
              </a:rPr>
              <a:t>rollback those transactions that will incur the minimum cost</a:t>
            </a:r>
            <a:r>
              <a:rPr lang="en-US" dirty="0"/>
              <a:t>. </a:t>
            </a:r>
          </a:p>
          <a:p>
            <a:r>
              <a:rPr lang="en-US" dirty="0"/>
              <a:t>When a deadlock is detected, the choice of which transaction to abort can be made using following criteria:</a:t>
            </a:r>
          </a:p>
          <a:p>
            <a:pPr lvl="1"/>
            <a:r>
              <a:rPr lang="en-US" dirty="0"/>
              <a:t>The transaction which have the fewest locks</a:t>
            </a:r>
          </a:p>
          <a:p>
            <a:pPr lvl="1"/>
            <a:r>
              <a:rPr lang="en-US" dirty="0"/>
              <a:t>The transaction that has done the least work</a:t>
            </a:r>
          </a:p>
          <a:p>
            <a:pPr lvl="1"/>
            <a:r>
              <a:rPr lang="en-US" dirty="0"/>
              <a:t>The transaction that is farthest from completion</a:t>
            </a:r>
          </a:p>
          <a:p>
            <a:endParaRPr lang="en-IN" dirty="0"/>
          </a:p>
        </p:txBody>
      </p:sp>
      <p:sp>
        <p:nvSpPr>
          <p:cNvPr id="13" name="Oval 12"/>
          <p:cNvSpPr/>
          <p:nvPr/>
        </p:nvSpPr>
        <p:spPr>
          <a:xfrm>
            <a:off x="10019189"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B</a:t>
            </a:r>
          </a:p>
        </p:txBody>
      </p:sp>
      <p:sp>
        <p:nvSpPr>
          <p:cNvPr id="14" name="Oval 13"/>
          <p:cNvSpPr/>
          <p:nvPr/>
        </p:nvSpPr>
        <p:spPr>
          <a:xfrm>
            <a:off x="9095264" y="207300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A</a:t>
            </a:r>
          </a:p>
        </p:txBody>
      </p:sp>
      <p:sp>
        <p:nvSpPr>
          <p:cNvPr id="15" name="Oval 14"/>
          <p:cNvSpPr/>
          <p:nvPr/>
        </p:nvSpPr>
        <p:spPr>
          <a:xfrm>
            <a:off x="11151172" y="1295400"/>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D</a:t>
            </a:r>
          </a:p>
        </p:txBody>
      </p:sp>
      <p:sp>
        <p:nvSpPr>
          <p:cNvPr id="16" name="Oval 15"/>
          <p:cNvSpPr/>
          <p:nvPr/>
        </p:nvSpPr>
        <p:spPr>
          <a:xfrm>
            <a:off x="10019189" y="3031877"/>
            <a:ext cx="457200" cy="457200"/>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r>
              <a:rPr lang="en-US" dirty="0"/>
              <a:t>C</a:t>
            </a:r>
          </a:p>
        </p:txBody>
      </p:sp>
      <p:cxnSp>
        <p:nvCxnSpPr>
          <p:cNvPr id="17" name="Straight Arrow Connector 16"/>
          <p:cNvCxnSpPr>
            <a:stCxn id="14" idx="7"/>
            <a:endCxn id="13" idx="2"/>
          </p:cNvCxnSpPr>
          <p:nvPr/>
        </p:nvCxnSpPr>
        <p:spPr>
          <a:xfrm flipV="1">
            <a:off x="9485509" y="1524000"/>
            <a:ext cx="533680" cy="61596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p:cNvCxnSpPr>
            <a:stCxn id="13" idx="6"/>
          </p:cNvCxnSpPr>
          <p:nvPr/>
        </p:nvCxnSpPr>
        <p:spPr>
          <a:xfrm>
            <a:off x="10476389" y="1524000"/>
            <a:ext cx="674783"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p:cNvCxnSpPr>
            <a:endCxn id="13" idx="4"/>
          </p:cNvCxnSpPr>
          <p:nvPr/>
        </p:nvCxnSpPr>
        <p:spPr>
          <a:xfrm flipV="1">
            <a:off x="10247789" y="1752600"/>
            <a:ext cx="0" cy="12792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p:cNvCxnSpPr>
            <a:stCxn id="14" idx="5"/>
            <a:endCxn id="16" idx="2"/>
          </p:cNvCxnSpPr>
          <p:nvPr/>
        </p:nvCxnSpPr>
        <p:spPr>
          <a:xfrm>
            <a:off x="9485509" y="2463252"/>
            <a:ext cx="533680" cy="79722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1" name="Rounded Rectangle 20"/>
          <p:cNvSpPr/>
          <p:nvPr/>
        </p:nvSpPr>
        <p:spPr>
          <a:xfrm>
            <a:off x="9921361" y="1176223"/>
            <a:ext cx="1784838" cy="2432030"/>
          </a:xfrm>
          <a:prstGeom prst="roundRect">
            <a:avLst>
              <a:gd name="adj" fmla="val 9133"/>
            </a:avLst>
          </a:prstGeom>
          <a:noFill/>
          <a:ln w="28575">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TextBox 21"/>
          <p:cNvSpPr txBox="1"/>
          <p:nvPr/>
        </p:nvSpPr>
        <p:spPr>
          <a:xfrm rot="17981751">
            <a:off x="10501810" y="2524771"/>
            <a:ext cx="1254673" cy="369332"/>
          </a:xfrm>
          <a:prstGeom prst="rect">
            <a:avLst/>
          </a:prstGeom>
          <a:noFill/>
        </p:spPr>
        <p:txBody>
          <a:bodyPr wrap="square" rtlCol="0">
            <a:spAutoFit/>
          </a:bodyPr>
          <a:lstStyle/>
          <a:p>
            <a:pPr algn="ctr"/>
            <a:r>
              <a:rPr lang="en-US" b="1" dirty="0">
                <a:solidFill>
                  <a:schemeClr val="accent6"/>
                </a:solidFill>
              </a:rPr>
              <a:t>DEADLOCK</a:t>
            </a:r>
          </a:p>
        </p:txBody>
      </p:sp>
      <p:cxnSp>
        <p:nvCxnSpPr>
          <p:cNvPr id="23" name="Straight Arrow Connector 22"/>
          <p:cNvCxnSpPr/>
          <p:nvPr/>
        </p:nvCxnSpPr>
        <p:spPr>
          <a:xfrm flipH="1">
            <a:off x="10465503" y="1752600"/>
            <a:ext cx="895350" cy="1507877"/>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flipH="1">
            <a:off x="8768550" y="863443"/>
            <a:ext cx="13447" cy="56692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821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Effect transition="in" filter="fade">
                                      <p:cBhvr>
                                        <p:cTn id="28" dur="500"/>
                                        <p:tgtEl>
                                          <p:spTgt spid="16"/>
                                        </p:tgtEl>
                                      </p:cBhvr>
                                    </p:animEffect>
                                  </p:childTnLst>
                                </p:cTn>
                              </p:par>
                              <p:par>
                                <p:cTn id="29" presetID="10" presetClass="entr" presetSubtype="0" fill="hold"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fade">
                                      <p:cBhvr>
                                        <p:cTn id="31" dur="500"/>
                                        <p:tgtEl>
                                          <p:spTgt spid="17"/>
                                        </p:tgtEl>
                                      </p:cBhvr>
                                    </p:animEffect>
                                  </p:childTnLst>
                                </p:cTn>
                              </p:par>
                              <p:par>
                                <p:cTn id="32" presetID="10" presetClass="entr" presetSubtype="0"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fade">
                                      <p:cBhvr>
                                        <p:cTn id="34" dur="500"/>
                                        <p:tgtEl>
                                          <p:spTgt spid="19"/>
                                        </p:tgtEl>
                                      </p:cBhvr>
                                    </p:animEffec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par>
                                <p:cTn id="38" presetID="10" presetClass="entr" presetSubtype="0" fill="hold"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500"/>
                                        <p:tgtEl>
                                          <p:spTgt spid="15"/>
                                        </p:tgtEl>
                                      </p:cBhvr>
                                    </p:animEffect>
                                  </p:childTnLst>
                                </p:cTn>
                              </p:par>
                              <p:par>
                                <p:cTn id="44" presetID="10" presetClass="entr" presetSubtype="0" fill="hold"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fade">
                                      <p:cBhvr>
                                        <p:cTn id="46" dur="500"/>
                                        <p:tgtEl>
                                          <p:spTgt spid="24"/>
                                        </p:tgtEl>
                                      </p:cBhvr>
                                    </p:animEffect>
                                  </p:childTnLst>
                                </p:cTn>
                              </p:par>
                              <p:par>
                                <p:cTn id="47" presetID="10"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fade">
                                      <p:cBhvr>
                                        <p:cTn id="49" dur="500"/>
                                        <p:tgtEl>
                                          <p:spTgt spid="2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fade">
                                      <p:cBhvr>
                                        <p:cTn id="52" dur="500"/>
                                        <p:tgtEl>
                                          <p:spTgt spid="2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3">
                                            <p:txEl>
                                              <p:pRg st="3" end="3"/>
                                            </p:txEl>
                                          </p:spTgt>
                                        </p:tgtEl>
                                        <p:attrNameLst>
                                          <p:attrName>style.visibility</p:attrName>
                                        </p:attrNameLst>
                                      </p:cBhvr>
                                      <p:to>
                                        <p:strVal val="visible"/>
                                      </p:to>
                                    </p:set>
                                    <p:animEffect transition="in" filter="fade">
                                      <p:cBhvr>
                                        <p:cTn id="60" dur="500"/>
                                        <p:tgtEl>
                                          <p:spTgt spid="3">
                                            <p:txEl>
                                              <p:pRg st="3" end="3"/>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Effect transition="in" filter="fade">
                                      <p:cBhvr>
                                        <p:cTn id="65" dur="500"/>
                                        <p:tgtEl>
                                          <p:spTgt spid="3">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3">
                                            <p:txEl>
                                              <p:pRg st="5" end="5"/>
                                            </p:txEl>
                                          </p:spTgt>
                                        </p:tgtEl>
                                        <p:attrNameLst>
                                          <p:attrName>style.visibility</p:attrName>
                                        </p:attrNameLst>
                                      </p:cBhvr>
                                      <p:to>
                                        <p:strVal val="visible"/>
                                      </p:to>
                                    </p:set>
                                    <p:animEffect transition="in" filter="fade">
                                      <p:cBhvr>
                                        <p:cTn id="70" dur="500"/>
                                        <p:tgtEl>
                                          <p:spTgt spid="3">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3">
                                            <p:txEl>
                                              <p:pRg st="6" end="6"/>
                                            </p:txEl>
                                          </p:spTgt>
                                        </p:tgtEl>
                                        <p:attrNameLst>
                                          <p:attrName>style.visibility</p:attrName>
                                        </p:attrNameLst>
                                      </p:cBhvr>
                                      <p:to>
                                        <p:strVal val="visible"/>
                                      </p:to>
                                    </p:set>
                                    <p:animEffect transition="in" filter="fade">
                                      <p:cBhvr>
                                        <p:cTn id="75" dur="500"/>
                                        <p:tgtEl>
                                          <p:spTgt spid="3">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3">
                                            <p:txEl>
                                              <p:pRg st="7" end="7"/>
                                            </p:txEl>
                                          </p:spTgt>
                                        </p:tgtEl>
                                        <p:attrNameLst>
                                          <p:attrName>style.visibility</p:attrName>
                                        </p:attrNameLst>
                                      </p:cBhvr>
                                      <p:to>
                                        <p:strVal val="visible"/>
                                      </p:to>
                                    </p:set>
                                    <p:animEffect transition="in" filter="fade">
                                      <p:cBhvr>
                                        <p:cTn id="80" dur="500"/>
                                        <p:tgtEl>
                                          <p:spTgt spid="3">
                                            <p:txEl>
                                              <p:pRg st="7" end="7"/>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3">
                                            <p:txEl>
                                              <p:pRg st="8" end="8"/>
                                            </p:txEl>
                                          </p:spTgt>
                                        </p:tgtEl>
                                        <p:attrNameLst>
                                          <p:attrName>style.visibility</p:attrName>
                                        </p:attrNameLst>
                                      </p:cBhvr>
                                      <p:to>
                                        <p:strVal val="visible"/>
                                      </p:to>
                                    </p:set>
                                    <p:animEffect transition="in" filter="fade">
                                      <p:cBhvr>
                                        <p:cTn id="85" dur="500"/>
                                        <p:tgtEl>
                                          <p:spTgt spid="3">
                                            <p:txEl>
                                              <p:pRg st="8" end="8"/>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nodeType="clickEffect">
                                  <p:stCondLst>
                                    <p:cond delay="0"/>
                                  </p:stCondLst>
                                  <p:childTnLst>
                                    <p:set>
                                      <p:cBhvr>
                                        <p:cTn id="89" dur="1" fill="hold">
                                          <p:stCondLst>
                                            <p:cond delay="0"/>
                                          </p:stCondLst>
                                        </p:cTn>
                                        <p:tgtEl>
                                          <p:spTgt spid="3">
                                            <p:txEl>
                                              <p:pRg st="9" end="9"/>
                                            </p:txEl>
                                          </p:spTgt>
                                        </p:tgtEl>
                                        <p:attrNameLst>
                                          <p:attrName>style.visibility</p:attrName>
                                        </p:attrNameLst>
                                      </p:cBhvr>
                                      <p:to>
                                        <p:strVal val="visible"/>
                                      </p:to>
                                    </p:set>
                                    <p:animEffect transition="in" filter="fade">
                                      <p:cBhvr>
                                        <p:cTn id="90"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21" grpId="0" animBg="1"/>
      <p:bldP spid="22"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A protocols </a:t>
            </a:r>
            <a:r>
              <a:rPr lang="en-US" b="1" dirty="0">
                <a:solidFill>
                  <a:schemeClr val="accent6"/>
                </a:solidFill>
              </a:rPr>
              <a:t>ensure that the system will never enter into a deadlock state</a:t>
            </a:r>
            <a:r>
              <a:rPr lang="en-US" dirty="0"/>
              <a:t>. </a:t>
            </a:r>
          </a:p>
          <a:p>
            <a:r>
              <a:rPr lang="en-US" dirty="0"/>
              <a:t>Some prevention strategies :</a:t>
            </a:r>
          </a:p>
          <a:p>
            <a:pPr lvl="1"/>
            <a:r>
              <a:rPr lang="en-US" dirty="0"/>
              <a:t>Require that </a:t>
            </a:r>
            <a:r>
              <a:rPr lang="en-US" b="1" dirty="0">
                <a:solidFill>
                  <a:schemeClr val="accent6"/>
                </a:solidFill>
              </a:rPr>
              <a:t>each transaction locks all its data items before it begins execution </a:t>
            </a:r>
            <a:r>
              <a:rPr lang="en-US" dirty="0"/>
              <a:t>(pre-declaration).</a:t>
            </a:r>
          </a:p>
          <a:p>
            <a:pPr lvl="1"/>
            <a:r>
              <a:rPr lang="en-US" dirty="0"/>
              <a:t>Impose </a:t>
            </a:r>
            <a:r>
              <a:rPr lang="en-US" b="1" dirty="0">
                <a:solidFill>
                  <a:schemeClr val="accent6"/>
                </a:solidFill>
              </a:rPr>
              <a:t>partial ordering of all data items and require that a transaction can lock data items only in the order specified by the partial</a:t>
            </a:r>
            <a:r>
              <a:rPr lang="en-US" dirty="0"/>
              <a:t>.</a:t>
            </a:r>
            <a:endParaRPr lang="en-IN" dirty="0"/>
          </a:p>
        </p:txBody>
      </p:sp>
    </p:spTree>
    <p:extLst>
      <p:ext uri="{BB962C8B-B14F-4D97-AF65-F5344CB8AC3E}">
        <p14:creationId xmlns:p14="http://schemas.microsoft.com/office/powerpoint/2010/main" val="244913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Transaction </a:t>
            </a:r>
            <a:r>
              <a:rPr lang="en-US" dirty="0" smtClean="0">
                <a:gradFill flip="none" rotWithShape="1">
                  <a:gsLst>
                    <a:gs pos="10000">
                      <a:schemeClr val="accent6">
                        <a:lumMod val="50000"/>
                      </a:schemeClr>
                    </a:gs>
                    <a:gs pos="100000">
                      <a:schemeClr val="accent6"/>
                    </a:gs>
                  </a:gsLst>
                  <a:lin ang="0" scaled="1"/>
                  <a:tileRect/>
                </a:gradFill>
              </a:rPr>
              <a:t>concepts</a:t>
            </a:r>
            <a:endParaRPr lang="en-US" dirty="0">
              <a:gradFill flip="none" rotWithShape="1">
                <a:gsLst>
                  <a:gs pos="10000">
                    <a:schemeClr val="accent6">
                      <a:lumMod val="50000"/>
                    </a:schemeClr>
                  </a:gs>
                  <a:gs pos="100000">
                    <a:schemeClr val="accent6"/>
                  </a:gs>
                </a:gsLst>
                <a:lin ang="0" scaled="1"/>
                <a:tileRect/>
              </a:gradFill>
            </a:endParaRPr>
          </a:p>
        </p:txBody>
      </p:sp>
      <p:sp>
        <p:nvSpPr>
          <p:cNvPr id="5" name="Text Placeholder 4"/>
          <p:cNvSpPr>
            <a:spLocks noGrp="1"/>
          </p:cNvSpPr>
          <p:nvPr>
            <p:ph type="body" idx="1"/>
          </p:nvPr>
        </p:nvSpPr>
        <p:spPr/>
        <p:txBody>
          <a:bodyPr/>
          <a:lstStyle/>
          <a:p>
            <a:r>
              <a:rPr lang="en-US" dirty="0"/>
              <a:t>Section – 3</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a:pPr>
            <a:r>
              <a:rPr lang="en-US" dirty="0"/>
              <a:t>Wait-die scheme — non-preemptive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is allowed to wait</a:t>
            </a:r>
            <a:r>
              <a:rPr lang="en-US" dirty="0"/>
              <a:t> for it till it is available.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killed</a:t>
            </a:r>
            <a:r>
              <a:rPr lang="en-US" dirty="0"/>
              <a:t>.</a:t>
            </a:r>
          </a:p>
          <a:p>
            <a:pPr marL="457200" indent="-457200">
              <a:buFont typeface="+mj-lt"/>
              <a:buAutoNum type="arabicPeriod"/>
            </a:pPr>
            <a:r>
              <a:rPr lang="en-US" dirty="0"/>
              <a:t>Wound-wait scheme — preemptive</a:t>
            </a:r>
          </a:p>
          <a:p>
            <a:pPr lvl="1"/>
            <a:r>
              <a:rPr lang="en-US" dirty="0"/>
              <a:t>If an </a:t>
            </a:r>
            <a:r>
              <a:rPr lang="en-US" b="1" dirty="0">
                <a:solidFill>
                  <a:schemeClr val="accent6"/>
                </a:solidFill>
              </a:rPr>
              <a:t>older transaction is requesting a resource </a:t>
            </a:r>
            <a:r>
              <a:rPr lang="en-US" dirty="0"/>
              <a:t>which is held by younger transaction, then </a:t>
            </a:r>
            <a:r>
              <a:rPr lang="en-US" b="1" dirty="0">
                <a:solidFill>
                  <a:schemeClr val="accent6"/>
                </a:solidFill>
              </a:rPr>
              <a:t>older transaction forces younger transaction to kill </a:t>
            </a:r>
            <a:r>
              <a:rPr lang="en-US" dirty="0"/>
              <a:t>the transaction and release the resource.</a:t>
            </a:r>
          </a:p>
          <a:p>
            <a:pPr lvl="1"/>
            <a:r>
              <a:rPr lang="en-US" dirty="0"/>
              <a:t>If an </a:t>
            </a:r>
            <a:r>
              <a:rPr lang="en-US" b="1" dirty="0">
                <a:solidFill>
                  <a:schemeClr val="accent6"/>
                </a:solidFill>
              </a:rPr>
              <a:t>younger transaction is requesting a resource </a:t>
            </a:r>
            <a:r>
              <a:rPr lang="en-US" dirty="0"/>
              <a:t>which is held by older transaction, then </a:t>
            </a:r>
            <a:r>
              <a:rPr lang="en-US" b="1" dirty="0">
                <a:solidFill>
                  <a:schemeClr val="accent6"/>
                </a:solidFill>
              </a:rPr>
              <a:t>younger transaction is allowed to wait</a:t>
            </a:r>
            <a:r>
              <a:rPr lang="en-US" dirty="0"/>
              <a:t> till older transaction will releases it.</a:t>
            </a:r>
          </a:p>
          <a:p>
            <a:pPr marL="457200" lvl="1" indent="0">
              <a:buNone/>
            </a:pPr>
            <a:endParaRPr lang="en-IN" dirty="0"/>
          </a:p>
        </p:txBody>
      </p:sp>
      <p:graphicFrame>
        <p:nvGraphicFramePr>
          <p:cNvPr id="4" name="Table 3"/>
          <p:cNvGraphicFramePr>
            <a:graphicFrameLocks noGrp="1"/>
          </p:cNvGraphicFramePr>
          <p:nvPr/>
        </p:nvGraphicFramePr>
        <p:xfrm>
          <a:off x="1104388" y="4871397"/>
          <a:ext cx="7725142" cy="1188720"/>
        </p:xfrm>
        <a:graphic>
          <a:graphicData uri="http://schemas.openxmlformats.org/drawingml/2006/table">
            <a:tbl>
              <a:tblPr firstRow="1" bandRow="1">
                <a:tableStyleId>{073A0DAA-6AF3-43AB-8588-CEC1D06C72B9}</a:tableStyleId>
              </a:tblPr>
              <a:tblGrid>
                <a:gridCol w="3153142">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0">
                <a:tc>
                  <a:txBody>
                    <a:bodyPr/>
                    <a:lstStyle/>
                    <a:p>
                      <a:endParaRPr lang="en-IN" sz="2000" b="1" kern="1200" dirty="0">
                        <a:solidFill>
                          <a:schemeClr val="lt1"/>
                        </a:solidFill>
                        <a:latin typeface="+mn-lt"/>
                        <a:ea typeface="+mn-ea"/>
                        <a:cs typeface="+mn-cs"/>
                      </a:endParaRPr>
                    </a:p>
                  </a:txBody>
                  <a:tcPr/>
                </a:tc>
                <a:tc>
                  <a:txBody>
                    <a:bodyPr/>
                    <a:lstStyle/>
                    <a:p>
                      <a:pPr algn="ctr"/>
                      <a:r>
                        <a:rPr lang="en-US" sz="2000" dirty="0"/>
                        <a:t>Wait-die</a:t>
                      </a:r>
                      <a:endParaRPr lang="en-IN" sz="2000" b="1" dirty="0"/>
                    </a:p>
                  </a:txBody>
                  <a:tcPr anchor="ctr"/>
                </a:tc>
                <a:tc>
                  <a:txBody>
                    <a:bodyPr/>
                    <a:lstStyle/>
                    <a:p>
                      <a:pPr algn="ctr"/>
                      <a:r>
                        <a:rPr lang="en-US" sz="2000" dirty="0"/>
                        <a:t>Wound-wait</a:t>
                      </a:r>
                      <a:endParaRPr lang="en-IN" sz="2000" b="1" dirty="0"/>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O needs a resource held by Y</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dirty="0">
                          <a:solidFill>
                            <a:schemeClr val="tx2"/>
                          </a:solidFill>
                        </a:rPr>
                        <a:t>O waits</a:t>
                      </a:r>
                      <a:endParaRPr lang="en-IN" sz="2000" dirty="0"/>
                    </a:p>
                  </a:txBody>
                  <a:tcPr/>
                </a:tc>
                <a:tc>
                  <a:txBody>
                    <a:bodyPr/>
                    <a:lstStyle/>
                    <a:p>
                      <a:pPr algn="ctr"/>
                      <a:r>
                        <a:rPr lang="en-US" sz="2000" b="1" dirty="0">
                          <a:solidFill>
                            <a:schemeClr val="accent6"/>
                          </a:solidFill>
                        </a:rPr>
                        <a:t>Y dies</a:t>
                      </a:r>
                      <a:endParaRPr lang="en-IN" sz="2000"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latin typeface="+mn-lt"/>
                          <a:ea typeface="+mn-ea"/>
                          <a:cs typeface="+mn-cs"/>
                        </a:rPr>
                        <a:t>Y needs a resource held by O</a:t>
                      </a:r>
                      <a:endParaRPr lang="en-IN" sz="2000" b="1" kern="1200" dirty="0">
                        <a:solidFill>
                          <a:schemeClr val="lt1"/>
                        </a:solidFill>
                        <a:latin typeface="+mn-lt"/>
                        <a:ea typeface="+mn-ea"/>
                        <a:cs typeface="+mn-cs"/>
                      </a:endParaRPr>
                    </a:p>
                  </a:txBody>
                  <a:tcPr anchor="ctr">
                    <a:solidFill>
                      <a:schemeClr val="tx1"/>
                    </a:solidFill>
                  </a:tcPr>
                </a:tc>
                <a:tc>
                  <a:txBody>
                    <a:bodyPr/>
                    <a:lstStyle/>
                    <a:p>
                      <a:pPr algn="ctr"/>
                      <a:r>
                        <a:rPr lang="en-US" sz="2000" b="1" kern="1200" dirty="0">
                          <a:solidFill>
                            <a:schemeClr val="accent6"/>
                          </a:solidFill>
                          <a:latin typeface="+mn-lt"/>
                          <a:ea typeface="+mn-ea"/>
                          <a:cs typeface="+mn-cs"/>
                        </a:rPr>
                        <a:t>Y dies</a:t>
                      </a:r>
                      <a:endParaRPr lang="en-IN" sz="1800" dirty="0"/>
                    </a:p>
                  </a:txBody>
                  <a:tcPr/>
                </a:tc>
                <a:tc>
                  <a:txBody>
                    <a:bodyPr/>
                    <a:lstStyle/>
                    <a:p>
                      <a:pPr algn="ctr"/>
                      <a:r>
                        <a:rPr lang="en-US" sz="2000" b="1" kern="1200" dirty="0">
                          <a:solidFill>
                            <a:schemeClr val="tx2"/>
                          </a:solidFill>
                          <a:latin typeface="+mn-lt"/>
                          <a:ea typeface="+mn-ea"/>
                          <a:cs typeface="+mn-cs"/>
                        </a:rPr>
                        <a:t>Y waits</a:t>
                      </a:r>
                      <a:endParaRPr lang="en-IN" sz="2000" b="1" kern="1200" dirty="0">
                        <a:solidFill>
                          <a:schemeClr val="tx2"/>
                        </a:solidFill>
                        <a:latin typeface="+mn-lt"/>
                        <a:ea typeface="+mn-ea"/>
                        <a:cs typeface="+mn-cs"/>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01087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Deadlock prevention</a:t>
            </a:r>
            <a:endParaRPr lang="en-US" dirty="0"/>
          </a:p>
        </p:txBody>
      </p:sp>
      <p:sp>
        <p:nvSpPr>
          <p:cNvPr id="3" name="Content Placeholder 2"/>
          <p:cNvSpPr>
            <a:spLocks noGrp="1"/>
          </p:cNvSpPr>
          <p:nvPr>
            <p:ph idx="1"/>
          </p:nvPr>
        </p:nvSpPr>
        <p:spPr/>
        <p:txBody>
          <a:bodyPr/>
          <a:lstStyle/>
          <a:p>
            <a:r>
              <a:rPr lang="en-US" dirty="0"/>
              <a:t>Following schemes use transaction timestamps for the sake of deadlock prevention alone.</a:t>
            </a:r>
          </a:p>
          <a:p>
            <a:pPr marL="457200" indent="-457200">
              <a:buFont typeface="+mj-lt"/>
              <a:buAutoNum type="arabicPeriod" startAt="3"/>
            </a:pPr>
            <a:r>
              <a:rPr lang="en-US" dirty="0"/>
              <a:t>Timeout-Based Schemes</a:t>
            </a:r>
          </a:p>
          <a:p>
            <a:pPr lvl="1"/>
            <a:r>
              <a:rPr lang="en-US" dirty="0"/>
              <a:t>A </a:t>
            </a:r>
            <a:r>
              <a:rPr lang="en-US" b="1" dirty="0">
                <a:solidFill>
                  <a:schemeClr val="accent6"/>
                </a:solidFill>
              </a:rPr>
              <a:t>transaction waits for a lock only for a specified amount of time</a:t>
            </a:r>
            <a:r>
              <a:rPr lang="en-US" dirty="0"/>
              <a:t>. </a:t>
            </a:r>
            <a:r>
              <a:rPr lang="en-US" b="1" dirty="0">
                <a:solidFill>
                  <a:schemeClr val="accent6"/>
                </a:solidFill>
              </a:rPr>
              <a:t>After that, the wait times out and the transaction is rolled back</a:t>
            </a:r>
            <a:r>
              <a:rPr lang="en-US" dirty="0"/>
              <a:t>. So deadlocks never occur.</a:t>
            </a:r>
          </a:p>
          <a:p>
            <a:pPr lvl="1"/>
            <a:r>
              <a:rPr lang="en-US" b="1" dirty="0">
                <a:solidFill>
                  <a:schemeClr val="accent6"/>
                </a:solidFill>
              </a:rPr>
              <a:t>Simple to implement; but difficult to determine good value of the timeout interval</a:t>
            </a:r>
            <a:r>
              <a:rPr lang="en-US" dirty="0"/>
              <a:t>.</a:t>
            </a:r>
          </a:p>
        </p:txBody>
      </p:sp>
    </p:spTree>
    <p:extLst>
      <p:ext uri="{BB962C8B-B14F-4D97-AF65-F5344CB8AC3E}">
        <p14:creationId xmlns:p14="http://schemas.microsoft.com/office/powerpoint/2010/main" val="607876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#2305CS101</a:t>
            </a:r>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dirty="0"/>
              <a:t>Computer Science &amp; Engineering Department</a:t>
            </a:r>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4" name="Picture Placeholder 1">
            <a:extLst>
              <a:ext uri="{FF2B5EF4-FFF2-40B4-BE49-F238E27FC236}">
                <a16:creationId xmlns:a16="http://schemas.microsoft.com/office/drawing/2014/main" id="{5FCE9AB1-0037-7AD2-01C7-2F156E82A012}"/>
              </a:ext>
            </a:extLst>
          </p:cNvPr>
          <p:cNvPicPr>
            <a:picLocks noChangeAspect="1"/>
          </p:cNvPicPr>
          <p:nvPr/>
        </p:nvPicPr>
        <p:blipFill>
          <a:blip r:embed="rId2" cstate="hqprint">
            <a:extLst>
              <a:ext uri="{28A0092B-C50C-407E-A947-70E740481C1C}">
                <a14:useLocalDpi xmlns:a14="http://schemas.microsoft.com/office/drawing/2010/main" val="0"/>
              </a:ext>
            </a:extLst>
          </a:blip>
          <a:srcRect/>
          <a:stretch/>
        </p:blipFill>
        <p:spPr>
          <a:xfrm>
            <a:off x="357572" y="5214549"/>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pic>
    </p:spTree>
    <p:extLst>
      <p:ext uri="{BB962C8B-B14F-4D97-AF65-F5344CB8AC3E}">
        <p14:creationId xmlns:p14="http://schemas.microsoft.com/office/powerpoint/2010/main" val="1693413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fontAlgn="base"/>
            <a:r>
              <a:rPr lang="en-US" dirty="0"/>
              <a:t>Consider the following example of transaction operations to be performed to withdraw cash from an ATM.</a:t>
            </a:r>
          </a:p>
          <a:p>
            <a:pPr fontAlgn="base"/>
            <a:r>
              <a:rPr lang="en-US" b="1" dirty="0"/>
              <a:t> Steps for ATM Transaction </a:t>
            </a:r>
          </a:p>
          <a:p>
            <a:pPr lvl="1" fontAlgn="base"/>
            <a:r>
              <a:rPr lang="en-US" dirty="0"/>
              <a:t> Transaction Start.</a:t>
            </a:r>
          </a:p>
          <a:p>
            <a:pPr lvl="1" fontAlgn="base"/>
            <a:r>
              <a:rPr lang="en-US" dirty="0"/>
              <a:t> Insert your ATM card.</a:t>
            </a:r>
          </a:p>
          <a:p>
            <a:pPr lvl="1" fontAlgn="base"/>
            <a:r>
              <a:rPr lang="en-US" dirty="0"/>
              <a:t> Select a language for your transaction.</a:t>
            </a:r>
          </a:p>
          <a:p>
            <a:pPr lvl="1" fontAlgn="base"/>
            <a:r>
              <a:rPr lang="en-US" dirty="0"/>
              <a:t> Select the Savings Account option. </a:t>
            </a:r>
          </a:p>
          <a:p>
            <a:pPr lvl="1" fontAlgn="base"/>
            <a:r>
              <a:rPr lang="en-US" dirty="0"/>
              <a:t> Enter the amount you want to withdraw. </a:t>
            </a:r>
          </a:p>
          <a:p>
            <a:pPr lvl="1" fontAlgn="base"/>
            <a:r>
              <a:rPr lang="en-US" dirty="0"/>
              <a:t> Enter your secret pin.</a:t>
            </a:r>
          </a:p>
          <a:p>
            <a:pPr lvl="1" fontAlgn="base"/>
            <a:r>
              <a:rPr lang="en-US" dirty="0"/>
              <a:t> Wait for some time for processing.</a:t>
            </a:r>
          </a:p>
          <a:p>
            <a:pPr lvl="1" fontAlgn="base"/>
            <a:r>
              <a:rPr lang="en-US" dirty="0"/>
              <a:t> Collect your Cash.</a:t>
            </a:r>
          </a:p>
          <a:p>
            <a:pPr lvl="1" fontAlgn="base"/>
            <a:r>
              <a:rPr lang="en-US" dirty="0"/>
              <a:t> Transaction Completed</a:t>
            </a:r>
          </a:p>
        </p:txBody>
      </p:sp>
    </p:spTree>
    <p:extLst>
      <p:ext uri="{BB962C8B-B14F-4D97-AF65-F5344CB8AC3E}">
        <p14:creationId xmlns:p14="http://schemas.microsoft.com/office/powerpoint/2010/main" val="47685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pPr fontAlgn="base"/>
            <a:r>
              <a:rPr lang="en-US" dirty="0"/>
              <a:t>Transfer of 50₹ from Account A to Account B. Initially </a:t>
            </a:r>
            <a:r>
              <a:rPr lang="en-US" b="1" dirty="0">
                <a:solidFill>
                  <a:srgbClr val="FF0000"/>
                </a:solidFill>
              </a:rPr>
              <a:t>A= 500₹, B= 800₹. </a:t>
            </a:r>
          </a:p>
          <a:p>
            <a:pPr fontAlgn="base"/>
            <a:r>
              <a:rPr lang="en-US" dirty="0"/>
              <a:t>This data is brought to RAM from Hard Disk. </a:t>
            </a:r>
          </a:p>
          <a:p>
            <a:pPr marL="544512" lvl="1" indent="0" fontAlgn="base">
              <a:buNone/>
            </a:pPr>
            <a:r>
              <a:rPr lang="en-US" sz="2800" dirty="0"/>
              <a:t>R(A) 		-- 500       // Accessed from RAM.</a:t>
            </a:r>
          </a:p>
          <a:p>
            <a:pPr marL="544512" lvl="1" indent="0" fontAlgn="base">
              <a:buNone/>
            </a:pPr>
            <a:r>
              <a:rPr lang="en-US" sz="2800" dirty="0"/>
              <a:t>A = A-50          		     // Deducting 50₹ from A.</a:t>
            </a:r>
          </a:p>
          <a:p>
            <a:pPr marL="544512" lvl="1" indent="0" fontAlgn="base">
              <a:buNone/>
            </a:pPr>
            <a:r>
              <a:rPr lang="en-US" sz="2800" dirty="0"/>
              <a:t>W(A)		--450       // Updated in RAM.</a:t>
            </a:r>
          </a:p>
          <a:p>
            <a:pPr marL="544512" lvl="1" indent="0" fontAlgn="base">
              <a:buNone/>
            </a:pPr>
            <a:r>
              <a:rPr lang="en-US" sz="2800" dirty="0"/>
              <a:t>R(B) 		-- 800       // Accessed from RAM.</a:t>
            </a:r>
          </a:p>
          <a:p>
            <a:pPr marL="544512" lvl="1" indent="0" fontAlgn="base">
              <a:buNone/>
            </a:pPr>
            <a:r>
              <a:rPr lang="en-US" sz="2800" dirty="0"/>
              <a:t>B = B+50            	    // 50₹ is added to B's Account.</a:t>
            </a:r>
          </a:p>
          <a:p>
            <a:pPr marL="544512" lvl="1" indent="0" fontAlgn="base">
              <a:buNone/>
            </a:pPr>
            <a:r>
              <a:rPr lang="en-US" sz="2800" dirty="0"/>
              <a:t>W(B) 		--850        // Updated in RAM.</a:t>
            </a:r>
          </a:p>
          <a:p>
            <a:pPr marL="544512" lvl="1" indent="0" fontAlgn="base">
              <a:buNone/>
            </a:pPr>
            <a:r>
              <a:rPr lang="en-US" sz="2800" dirty="0"/>
              <a:t>Commit            		    // The data in RAM is taken back to Hard Disk.</a:t>
            </a:r>
          </a:p>
        </p:txBody>
      </p:sp>
    </p:spTree>
    <p:extLst>
      <p:ext uri="{BB962C8B-B14F-4D97-AF65-F5344CB8AC3E}">
        <p14:creationId xmlns:p14="http://schemas.microsoft.com/office/powerpoint/2010/main" val="394867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10508</TotalTime>
  <Words>6474</Words>
  <Application>Microsoft Office PowerPoint</Application>
  <PresentationFormat>Widescreen</PresentationFormat>
  <Paragraphs>1134</Paragraphs>
  <Slides>72</Slides>
  <Notes>0</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72</vt:i4>
      </vt:variant>
    </vt:vector>
  </HeadingPairs>
  <TitlesOfParts>
    <vt:vector size="85" baseType="lpstr">
      <vt:lpstr>Segoe UI Black</vt:lpstr>
      <vt:lpstr>Times New Roman</vt:lpstr>
      <vt:lpstr>Symbol</vt:lpstr>
      <vt:lpstr>Wingdings 3</vt:lpstr>
      <vt:lpstr>Wingdings 2</vt:lpstr>
      <vt:lpstr>Helvetica</vt:lpstr>
      <vt:lpstr>Roboto Condensed Light</vt:lpstr>
      <vt:lpstr>ＭＳ Ｐゴシック</vt:lpstr>
      <vt:lpstr>Roboto Condensed</vt:lpstr>
      <vt:lpstr>Wingdings</vt:lpstr>
      <vt:lpstr>Arial</vt:lpstr>
      <vt:lpstr>Calibri</vt:lpstr>
      <vt:lpstr>Office Theme</vt:lpstr>
      <vt:lpstr>Unit-3 Query Processing &amp; Query Optimization and Transaction Management</vt:lpstr>
      <vt:lpstr>PowerPoint Presentation</vt:lpstr>
      <vt:lpstr>Query processing</vt:lpstr>
      <vt:lpstr>Steps in Query Processing</vt:lpstr>
      <vt:lpstr>Query optimization</vt:lpstr>
      <vt:lpstr>Query optimization</vt:lpstr>
      <vt:lpstr>Transaction concepts</vt:lpstr>
      <vt:lpstr>Example</vt:lpstr>
      <vt:lpstr>Example</vt:lpstr>
      <vt:lpstr>What is transaction?</vt:lpstr>
      <vt:lpstr>ACID properties of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 State Transition Diagram</vt:lpstr>
      <vt:lpstr>Transaction State Diagram \ State Transition Diagram</vt:lpstr>
      <vt:lpstr>Transaction State Diagram \ State Transition Diagram</vt:lpstr>
      <vt:lpstr>Schedule</vt:lpstr>
      <vt:lpstr>What is schedule?</vt:lpstr>
      <vt:lpstr>Example of schedule</vt:lpstr>
      <vt:lpstr>Example of schedule [Swapping of T1 &amp; T2]</vt:lpstr>
      <vt:lpstr>Serial Schedule</vt:lpstr>
      <vt:lpstr>Example of Serial Schedule</vt:lpstr>
      <vt:lpstr>Non-serial Schedule (Interleaved Schedule)</vt:lpstr>
      <vt:lpstr>Example of Non-serial Schedule (Interleaved Schedule)</vt:lpstr>
      <vt:lpstr>Equivalent Schedule</vt:lpstr>
      <vt:lpstr>Equivalent Schedule</vt:lpstr>
      <vt:lpstr>Serializability</vt:lpstr>
      <vt:lpstr>Serializability</vt:lpstr>
      <vt:lpstr>Conflicting Instructions</vt:lpstr>
      <vt:lpstr>View Serializability</vt:lpstr>
      <vt:lpstr>Initial Read</vt:lpstr>
      <vt:lpstr>Updated Read</vt:lpstr>
      <vt:lpstr>Final Write</vt:lpstr>
      <vt:lpstr>Concurrency</vt:lpstr>
      <vt:lpstr>What is concurrency?</vt:lpstr>
      <vt:lpstr>Lost Update Problem</vt:lpstr>
      <vt:lpstr>Dirty Read Problem</vt:lpstr>
      <vt:lpstr>Incorrect Retrieval Problem</vt:lpstr>
      <vt:lpstr>Two phase commit protocol</vt:lpstr>
      <vt:lpstr>Two phase commit protocol</vt:lpstr>
      <vt:lpstr>Two phase commit protocol</vt:lpstr>
      <vt:lpstr>Two phase commit protocol Commit Request Phase (Obtaining Decision)</vt:lpstr>
      <vt:lpstr>Two phase commit protocol Commit Phase (Performing Decision)</vt:lpstr>
      <vt:lpstr>Database recovery</vt:lpstr>
      <vt:lpstr>Database recovery</vt:lpstr>
      <vt:lpstr>1. Log based recovery method</vt:lpstr>
      <vt:lpstr>1. Log based recovery method</vt:lpstr>
      <vt:lpstr>Immediate v/s Deferred database modification</vt:lpstr>
      <vt:lpstr>Immediate v/s Deferred database modification</vt:lpstr>
      <vt:lpstr>Immediate v/s Deferred database modification</vt:lpstr>
      <vt:lpstr>Problems with Deferred &amp; Immediate Updates (Checkpoint)</vt:lpstr>
      <vt:lpstr>Check Points</vt:lpstr>
      <vt:lpstr>2. Shadow paging technique</vt:lpstr>
      <vt:lpstr>2. Shadow paging technique</vt:lpstr>
      <vt:lpstr>Lock Based Protocol</vt:lpstr>
      <vt:lpstr>What is lock?</vt:lpstr>
      <vt:lpstr>Lock based protocol</vt:lpstr>
      <vt:lpstr>Lock based protocol</vt:lpstr>
      <vt:lpstr>Two phase locking protocol</vt:lpstr>
      <vt:lpstr>Two phase locking protocol</vt:lpstr>
      <vt:lpstr>Deadlock</vt:lpstr>
      <vt:lpstr>What is deadlock?</vt:lpstr>
      <vt:lpstr>Deadlock detection</vt:lpstr>
      <vt:lpstr>Deadlock detection</vt:lpstr>
      <vt:lpstr>Deadlock recovery</vt:lpstr>
      <vt:lpstr>Deadlock prevention</vt:lpstr>
      <vt:lpstr>Deadlock prevention</vt:lpstr>
      <vt:lpstr>Deadlock prevention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Admin_pc</cp:lastModifiedBy>
  <cp:revision>1812</cp:revision>
  <dcterms:created xsi:type="dcterms:W3CDTF">2020-05-01T05:09:15Z</dcterms:created>
  <dcterms:modified xsi:type="dcterms:W3CDTF">2024-04-26T06:27:07Z</dcterms:modified>
</cp:coreProperties>
</file>