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9" r:id="rId2"/>
    <p:sldId id="292" r:id="rId3"/>
    <p:sldId id="717" r:id="rId4"/>
    <p:sldId id="761" r:id="rId5"/>
    <p:sldId id="762" r:id="rId6"/>
    <p:sldId id="763" r:id="rId7"/>
    <p:sldId id="764" r:id="rId8"/>
    <p:sldId id="765" r:id="rId9"/>
    <p:sldId id="595" r:id="rId10"/>
    <p:sldId id="766" r:id="rId11"/>
    <p:sldId id="767" r:id="rId12"/>
    <p:sldId id="310" r:id="rId13"/>
    <p:sldId id="768" r:id="rId14"/>
    <p:sldId id="769" r:id="rId15"/>
    <p:sldId id="770" r:id="rId16"/>
    <p:sldId id="771" r:id="rId17"/>
    <p:sldId id="772" r:id="rId18"/>
    <p:sldId id="646" r:id="rId19"/>
    <p:sldId id="773" r:id="rId20"/>
    <p:sldId id="774" r:id="rId21"/>
    <p:sldId id="654" r:id="rId22"/>
    <p:sldId id="775" r:id="rId23"/>
    <p:sldId id="776" r:id="rId24"/>
    <p:sldId id="651" r:id="rId25"/>
    <p:sldId id="788" r:id="rId26"/>
    <p:sldId id="789" r:id="rId27"/>
    <p:sldId id="741" r:id="rId28"/>
    <p:sldId id="796" r:id="rId29"/>
    <p:sldId id="797" r:id="rId30"/>
    <p:sldId id="752" r:id="rId31"/>
    <p:sldId id="786" r:id="rId32"/>
    <p:sldId id="787" r:id="rId33"/>
    <p:sldId id="387" r:id="rId34"/>
  </p:sldIdLst>
  <p:sldSz cx="12192000" cy="6858000"/>
  <p:notesSz cx="6858000" cy="9144000"/>
  <p:embeddedFontLst>
    <p:embeddedFont>
      <p:font typeface="Roboto Condensed" panose="02000000000000000000" pitchFamily="2" charset="0"/>
      <p:regular r:id="rId36"/>
      <p:bold r:id="rId37"/>
      <p:italic r:id="rId38"/>
      <p:boldItalic r:id="rId39"/>
    </p:embeddedFont>
    <p:embeddedFont>
      <p:font typeface="Roboto Condensed Light" panose="02000000000000000000" pitchFamily="2" charset="0"/>
      <p:regular r:id="rId40"/>
      <p:italic r:id="rId41"/>
    </p:embeddedFont>
    <p:embeddedFont>
      <p:font typeface="Wingdings 2" panose="05020102010507070707" pitchFamily="18" charset="2"/>
      <p:regular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RP5FfD/nozFC6WLi4LAtCg==" hashData="iGn1wPesz1u0uRiyUmxhCFLiCe9iLHtN5iE8zePtzQfe3lNrGCj4x/28TQZ8IpJZVokJXEjuCO5T3BXCTri5h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mish Vadodariya" userId="d2e325c0593a319e" providerId="LiveId" clId="{B8FEFFE4-5A32-4D5D-8BBB-85E3A21C2667}"/>
    <pc:docChg chg="custSel modSld modMainMaster">
      <pc:chgData name="Naimish Vadodariya" userId="d2e325c0593a319e" providerId="LiveId" clId="{B8FEFFE4-5A32-4D5D-8BBB-85E3A21C2667}" dt="2022-04-25T03:59:30.740" v="242" actId="478"/>
      <pc:docMkLst>
        <pc:docMk/>
      </pc:docMkLst>
      <pc:sldChg chg="modSp mod">
        <pc:chgData name="Naimish Vadodariya" userId="d2e325c0593a319e" providerId="LiveId" clId="{B8FEFFE4-5A32-4D5D-8BBB-85E3A21C2667}" dt="2022-04-25T03:47:19.824" v="72" actId="14826"/>
        <pc:sldMkLst>
          <pc:docMk/>
          <pc:sldMk cId="1600834761" sldId="309"/>
        </pc:sldMkLst>
        <pc:spChg chg="mod">
          <ac:chgData name="Naimish Vadodariya" userId="d2e325c0593a319e" providerId="LiveId" clId="{B8FEFFE4-5A32-4D5D-8BBB-85E3A21C2667}" dt="2022-04-25T03:45:41.260" v="61" actId="20577"/>
          <ac:spMkLst>
            <pc:docMk/>
            <pc:sldMk cId="1600834761" sldId="309"/>
            <ac:spMk id="10" creationId="{4F27F027-AAC9-4C88-B3AF-3C4A20BDDDA6}"/>
          </ac:spMkLst>
        </pc:spChg>
        <pc:spChg chg="mod">
          <ac:chgData name="Naimish Vadodariya" userId="d2e325c0593a319e" providerId="LiveId" clId="{B8FEFFE4-5A32-4D5D-8BBB-85E3A21C2667}" dt="2022-04-25T03:45:48.557" v="71" actId="20577"/>
          <ac:spMkLst>
            <pc:docMk/>
            <pc:sldMk cId="1600834761" sldId="309"/>
            <ac:spMk id="11" creationId="{59B646FF-BD32-4C5A-94AF-AC4347EADA2E}"/>
          </ac:spMkLst>
        </pc:spChg>
        <pc:spChg chg="mod">
          <ac:chgData name="Naimish Vadodariya" userId="d2e325c0593a319e" providerId="LiveId" clId="{B8FEFFE4-5A32-4D5D-8BBB-85E3A21C2667}" dt="2022-04-25T03:45:12.102" v="24" actId="20577"/>
          <ac:spMkLst>
            <pc:docMk/>
            <pc:sldMk cId="1600834761" sldId="309"/>
            <ac:spMk id="13" creationId="{89F5B5F8-350F-4941-B9DE-36BF8B014803}"/>
          </ac:spMkLst>
        </pc:spChg>
        <pc:spChg chg="mod">
          <ac:chgData name="Naimish Vadodariya" userId="d2e325c0593a319e" providerId="LiveId" clId="{B8FEFFE4-5A32-4D5D-8BBB-85E3A21C2667}" dt="2022-04-25T03:45:31.613" v="42" actId="20577"/>
          <ac:spMkLst>
            <pc:docMk/>
            <pc:sldMk cId="1600834761" sldId="309"/>
            <ac:spMk id="14" creationId="{E2AD8B6E-51EA-4A15-8752-4F221E5E02C5}"/>
          </ac:spMkLst>
        </pc:spChg>
        <pc:picChg chg="mod">
          <ac:chgData name="Naimish Vadodariya" userId="d2e325c0593a319e" providerId="LiveId" clId="{B8FEFFE4-5A32-4D5D-8BBB-85E3A21C2667}" dt="2022-04-25T03:47:19.824" v="72" actId="14826"/>
          <ac:picMkLst>
            <pc:docMk/>
            <pc:sldMk cId="1600834761" sldId="309"/>
            <ac:picMk id="2" creationId="{00000000-0000-0000-0000-000000000000}"/>
          </ac:picMkLst>
        </pc:picChg>
      </pc:sldChg>
      <pc:sldChg chg="modSp mod">
        <pc:chgData name="Naimish Vadodariya" userId="d2e325c0593a319e" providerId="LiveId" clId="{B8FEFFE4-5A32-4D5D-8BBB-85E3A21C2667}" dt="2022-04-25T03:58:42.662" v="213" actId="20577"/>
        <pc:sldMkLst>
          <pc:docMk/>
          <pc:sldMk cId="1693413271" sldId="387"/>
        </pc:sldMkLst>
        <pc:spChg chg="mod">
          <ac:chgData name="Naimish Vadodariya" userId="d2e325c0593a319e" providerId="LiveId" clId="{B8FEFFE4-5A32-4D5D-8BBB-85E3A21C2667}" dt="2022-04-25T03:57:29.055" v="148" actId="20577"/>
          <ac:spMkLst>
            <pc:docMk/>
            <pc:sldMk cId="1693413271" sldId="387"/>
            <ac:spMk id="27" creationId="{E2AD8B6E-51EA-4A15-8752-4F221E5E02C5}"/>
          </ac:spMkLst>
        </pc:spChg>
        <pc:spChg chg="mod">
          <ac:chgData name="Naimish Vadodariya" userId="d2e325c0593a319e" providerId="LiveId" clId="{B8FEFFE4-5A32-4D5D-8BBB-85E3A21C2667}" dt="2022-04-25T03:58:38.850" v="203" actId="20577"/>
          <ac:spMkLst>
            <pc:docMk/>
            <pc:sldMk cId="1693413271" sldId="387"/>
            <ac:spMk id="28" creationId="{4F27F027-AAC9-4C88-B3AF-3C4A20BDDDA6}"/>
          </ac:spMkLst>
        </pc:spChg>
        <pc:spChg chg="mod">
          <ac:chgData name="Naimish Vadodariya" userId="d2e325c0593a319e" providerId="LiveId" clId="{B8FEFFE4-5A32-4D5D-8BBB-85E3A21C2667}" dt="2022-04-25T03:58:42.662" v="213" actId="20577"/>
          <ac:spMkLst>
            <pc:docMk/>
            <pc:sldMk cId="1693413271" sldId="387"/>
            <ac:spMk id="29" creationId="{59B646FF-BD32-4C5A-94AF-AC4347EADA2E}"/>
          </ac:spMkLst>
        </pc:spChg>
        <pc:spChg chg="mod">
          <ac:chgData name="Naimish Vadodariya" userId="d2e325c0593a319e" providerId="LiveId" clId="{B8FEFFE4-5A32-4D5D-8BBB-85E3A21C2667}" dt="2022-04-25T03:57:58.304" v="183" actId="20577"/>
          <ac:spMkLst>
            <pc:docMk/>
            <pc:sldMk cId="1693413271" sldId="387"/>
            <ac:spMk id="31" creationId="{89F5B5F8-350F-4941-B9DE-36BF8B014803}"/>
          </ac:spMkLst>
        </pc:spChg>
        <pc:picChg chg="mod">
          <ac:chgData name="Naimish Vadodariya" userId="d2e325c0593a319e" providerId="LiveId" clId="{B8FEFFE4-5A32-4D5D-8BBB-85E3A21C2667}" dt="2022-04-25T03:58:32.029" v="184" actId="14826"/>
          <ac:picMkLst>
            <pc:docMk/>
            <pc:sldMk cId="1693413271" sldId="387"/>
            <ac:picMk id="32" creationId="{00000000-0000-0000-0000-000000000000}"/>
          </ac:picMkLst>
        </pc:picChg>
      </pc:sldChg>
      <pc:sldMasterChg chg="modSldLayout">
        <pc:chgData name="Naimish Vadodariya" userId="d2e325c0593a319e" providerId="LiveId" clId="{B8FEFFE4-5A32-4D5D-8BBB-85E3A21C2667}" dt="2022-04-25T03:59:30.740" v="242" actId="478"/>
        <pc:sldMasterMkLst>
          <pc:docMk/>
          <pc:sldMasterMk cId="791954662" sldId="2147483648"/>
        </pc:sldMasterMkLst>
        <pc:sldLayoutChg chg="modSp mod">
          <pc:chgData name="Naimish Vadodariya" userId="d2e325c0593a319e" providerId="LiveId" clId="{B8FEFFE4-5A32-4D5D-8BBB-85E3A21C2667}" dt="2022-04-25T03:48:34.302" v="132" actId="20577"/>
          <pc:sldLayoutMkLst>
            <pc:docMk/>
            <pc:sldMasterMk cId="791954662" sldId="2147483648"/>
            <pc:sldLayoutMk cId="3466633316" sldId="2147483670"/>
          </pc:sldLayoutMkLst>
          <pc:spChg chg="mod">
            <ac:chgData name="Naimish Vadodariya" userId="d2e325c0593a319e" providerId="LiveId" clId="{B8FEFFE4-5A32-4D5D-8BBB-85E3A21C2667}" dt="2022-04-25T03:48:22.631" v="122" actId="20577"/>
            <ac:spMkLst>
              <pc:docMk/>
              <pc:sldMasterMk cId="791954662" sldId="2147483648"/>
              <pc:sldLayoutMk cId="3466633316" sldId="2147483670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48:34.302" v="132" actId="20577"/>
            <ac:spMkLst>
              <pc:docMk/>
              <pc:sldMasterMk cId="791954662" sldId="2147483648"/>
              <pc:sldLayoutMk cId="3466633316" sldId="2147483670"/>
              <ac:spMk id="22" creationId="{BF2BE79E-EA17-4AB9-8CB5-714A52A6B2F5}"/>
            </ac:spMkLst>
          </pc:spChg>
        </pc:sldLayoutChg>
        <pc:sldLayoutChg chg="delSp">
          <pc:chgData name="Naimish Vadodariya" userId="d2e325c0593a319e" providerId="LiveId" clId="{B8FEFFE4-5A32-4D5D-8BBB-85E3A21C2667}" dt="2022-04-25T03:59:30.740" v="242" actId="478"/>
          <pc:sldLayoutMkLst>
            <pc:docMk/>
            <pc:sldMasterMk cId="791954662" sldId="2147483648"/>
            <pc:sldLayoutMk cId="2731625911" sldId="2147483679"/>
          </pc:sldLayoutMkLst>
          <pc:picChg chg="del">
            <ac:chgData name="Naimish Vadodariya" userId="d2e325c0593a319e" providerId="LiveId" clId="{B8FEFFE4-5A32-4D5D-8BBB-85E3A21C2667}" dt="2022-04-25T03:59:30.740" v="242" actId="478"/>
            <ac:picMkLst>
              <pc:docMk/>
              <pc:sldMasterMk cId="791954662" sldId="2147483648"/>
              <pc:sldLayoutMk cId="2731625911" sldId="2147483679"/>
              <ac:picMk id="35" creationId="{00000000-0000-0000-0000-000000000000}"/>
            </ac:picMkLst>
          </pc:picChg>
        </pc:sldLayoutChg>
        <pc:sldLayoutChg chg="modSp mod">
          <pc:chgData name="Naimish Vadodariya" userId="d2e325c0593a319e" providerId="LiveId" clId="{B8FEFFE4-5A32-4D5D-8BBB-85E3A21C2667}" dt="2022-04-25T03:59:06.730" v="241" actId="20577"/>
          <pc:sldLayoutMkLst>
            <pc:docMk/>
            <pc:sldMasterMk cId="791954662" sldId="2147483648"/>
            <pc:sldLayoutMk cId="4202761244" sldId="2147483687"/>
          </pc:sldLayoutMkLst>
          <pc:spChg chg="mod">
            <ac:chgData name="Naimish Vadodariya" userId="d2e325c0593a319e" providerId="LiveId" clId="{B8FEFFE4-5A32-4D5D-8BBB-85E3A21C2667}" dt="2022-04-25T03:58:58.746" v="233" actId="20577"/>
            <ac:spMkLst>
              <pc:docMk/>
              <pc:sldMasterMk cId="791954662" sldId="2147483648"/>
              <pc:sldLayoutMk cId="4202761244" sldId="2147483687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59:06.730" v="241" actId="20577"/>
            <ac:spMkLst>
              <pc:docMk/>
              <pc:sldMasterMk cId="791954662" sldId="2147483648"/>
              <pc:sldLayoutMk cId="4202761244" sldId="2147483687"/>
              <ac:spMk id="22" creationId="{BF2BE79E-EA17-4AB9-8CB5-714A52A6B2F5}"/>
            </ac:spMkLst>
          </pc:spChg>
        </pc:sldLayoutChg>
        <pc:sldLayoutChg chg="modSp mod">
          <pc:chgData name="Naimish Vadodariya" userId="d2e325c0593a319e" providerId="LiveId" clId="{B8FEFFE4-5A32-4D5D-8BBB-85E3A21C2667}" dt="2022-04-25T03:47:49.659" v="102" actId="20577"/>
          <pc:sldLayoutMkLst>
            <pc:docMk/>
            <pc:sldMasterMk cId="791954662" sldId="2147483648"/>
            <pc:sldLayoutMk cId="346862853" sldId="2147483688"/>
          </pc:sldLayoutMkLst>
          <pc:spChg chg="mod">
            <ac:chgData name="Naimish Vadodariya" userId="d2e325c0593a319e" providerId="LiveId" clId="{B8FEFFE4-5A32-4D5D-8BBB-85E3A21C2667}" dt="2022-04-25T03:47:39.065" v="94" actId="20577"/>
            <ac:spMkLst>
              <pc:docMk/>
              <pc:sldMasterMk cId="791954662" sldId="2147483648"/>
              <pc:sldLayoutMk cId="346862853" sldId="2147483688"/>
              <ac:spMk id="19" creationId="{CA463A36-7025-4394-9467-8A3EC3425B00}"/>
            </ac:spMkLst>
          </pc:spChg>
          <pc:spChg chg="mod">
            <ac:chgData name="Naimish Vadodariya" userId="d2e325c0593a319e" providerId="LiveId" clId="{B8FEFFE4-5A32-4D5D-8BBB-85E3A21C2667}" dt="2022-04-25T03:47:49.659" v="102" actId="20577"/>
            <ac:spMkLst>
              <pc:docMk/>
              <pc:sldMasterMk cId="791954662" sldId="2147483648"/>
              <pc:sldLayoutMk cId="346862853" sldId="2147483688"/>
              <ac:spMk id="22" creationId="{BF2BE79E-EA17-4AB9-8CB5-714A52A6B2F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64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Query Processing &amp; Query Optimization and Transaction Management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95314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" t="10725" r="4439" b="11492"/>
          <a:stretch/>
        </p:blipFill>
        <p:spPr>
          <a:xfrm>
            <a:off x="8808333" y="87380"/>
            <a:ext cx="2592372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032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</a:t>
            </a:r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Advanced MongoDB Concepts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Firoz A. Sherasiya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64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#2305CS101 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Query Processing &amp; Query Optimization and Transaction Management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218558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9367025" cy="3456518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br>
              <a:rPr lang="en-US" dirty="0"/>
            </a:br>
            <a:r>
              <a:rPr lang="en-US" dirty="0"/>
              <a:t>Advanced </a:t>
            </a:r>
            <a:br>
              <a:rPr lang="en-US" dirty="0"/>
            </a:br>
            <a:r>
              <a:rPr lang="en-US" dirty="0"/>
              <a:t>MongoDB Concepts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Firoz A. Sherasiya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 dirty="0"/>
              <a:t>#2305CS101</a:t>
            </a:r>
          </a:p>
        </p:txBody>
      </p:sp>
      <p:pic>
        <p:nvPicPr>
          <p:cNvPr id="6" name="Picture Placeholder 1">
            <a:extLst>
              <a:ext uri="{FF2B5EF4-FFF2-40B4-BE49-F238E27FC236}">
                <a16:creationId xmlns:a16="http://schemas.microsoft.com/office/drawing/2014/main" id="{B932B675-90F9-BBC4-8B7D-9AE150F894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638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Indexes support the efficient resolution of queries. </a:t>
            </a:r>
          </a:p>
          <a:p>
            <a:r>
              <a:rPr lang="en-US" dirty="0"/>
              <a:t>Without indexes, </a:t>
            </a:r>
            <a:r>
              <a:rPr lang="en-US" dirty="0" err="1"/>
              <a:t>MongoDB</a:t>
            </a:r>
            <a:r>
              <a:rPr lang="en-US" dirty="0"/>
              <a:t> must scan every document of a collection to select those documents that match the query statement. </a:t>
            </a:r>
          </a:p>
          <a:p>
            <a:r>
              <a:rPr lang="en-US" dirty="0"/>
              <a:t>This scan is highly inefficient and require </a:t>
            </a:r>
            <a:r>
              <a:rPr lang="en-US" dirty="0" err="1"/>
              <a:t>MongoDB</a:t>
            </a:r>
            <a:r>
              <a:rPr lang="en-US" dirty="0"/>
              <a:t> to process a large volume of data.</a:t>
            </a:r>
          </a:p>
          <a:p>
            <a:r>
              <a:rPr lang="en-US" dirty="0"/>
              <a:t>Indexes are </a:t>
            </a:r>
            <a:r>
              <a:rPr lang="en-US" dirty="0">
                <a:solidFill>
                  <a:schemeClr val="accent6"/>
                </a:solidFill>
              </a:rPr>
              <a:t>special data structures, that store a small portion of the data set in an easy-to-traverse form</a:t>
            </a:r>
            <a:r>
              <a:rPr lang="en-US" dirty="0"/>
              <a:t>. </a:t>
            </a:r>
          </a:p>
          <a:p>
            <a:r>
              <a:rPr lang="en-US" dirty="0"/>
              <a:t>The index </a:t>
            </a:r>
            <a:r>
              <a:rPr lang="en-US" dirty="0">
                <a:solidFill>
                  <a:schemeClr val="accent6"/>
                </a:solidFill>
              </a:rPr>
              <a:t>stores the value of a specific field or set of fields, ordered by the value of the field as specified in the index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Here key is the name of the field on which you want to create index and 1 is for ascending order. </a:t>
            </a:r>
          </a:p>
          <a:p>
            <a:pPr lvl="1"/>
            <a:r>
              <a:rPr lang="en-US" dirty="0"/>
              <a:t>To create index in descending order you need to use -1. 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4464996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db.collectionName.createIndex</a:t>
            </a:r>
            <a:r>
              <a:rPr lang="en-US" dirty="0">
                <a:solidFill>
                  <a:schemeClr val="tx1"/>
                </a:solidFill>
              </a:rPr>
              <a:t>({KEY:1})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40992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85506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index]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Create an index on “</a:t>
            </a:r>
            <a:r>
              <a:rPr lang="en-US" dirty="0" err="1"/>
              <a:t>FirstName</a:t>
            </a:r>
            <a:r>
              <a:rPr lang="en-US" dirty="0"/>
              <a:t>” on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Retrieves all the indexes in the collection emp.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Drop an index created on “</a:t>
            </a:r>
            <a:r>
              <a:rPr lang="en-US" dirty="0" err="1"/>
              <a:t>FirstName</a:t>
            </a:r>
            <a:r>
              <a:rPr lang="en-US" dirty="0"/>
              <a:t>” from </a:t>
            </a:r>
            <a:r>
              <a:rPr lang="en-US" dirty="0" err="1"/>
              <a:t>emp</a:t>
            </a:r>
            <a:r>
              <a:rPr lang="en-US" dirty="0"/>
              <a:t> collection.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 err="1"/>
              <a:t>Joiningdate</a:t>
            </a:r>
            <a:r>
              <a:rPr lang="en-US" dirty="0"/>
              <a:t>: 2023-07-10T05:31:14.168Z 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db.emp.createIndex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028110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db.emp.getIndexes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266235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4713286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db.emp.dropIndex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 1})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34752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80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Regex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Regex 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provides the functionality to search a pattern in a string during a query by writing a regular expression. </a:t>
            </a:r>
          </a:p>
          <a:p>
            <a:r>
              <a:rPr lang="en-US" dirty="0"/>
              <a:t>A regular expression is a </a:t>
            </a:r>
            <a:r>
              <a:rPr lang="en-US" dirty="0">
                <a:solidFill>
                  <a:schemeClr val="accent6"/>
                </a:solidFill>
              </a:rPr>
              <a:t>generalized way to match patterns with sequences of characters</a:t>
            </a:r>
            <a:r>
              <a:rPr lang="en-US" dirty="0"/>
              <a:t>. </a:t>
            </a:r>
          </a:p>
          <a:p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we can do pattern matching in two different ways:</a:t>
            </a:r>
          </a:p>
          <a:p>
            <a:pPr lvl="1"/>
            <a:r>
              <a:rPr lang="en-US" dirty="0"/>
              <a:t>With $regex operator</a:t>
            </a:r>
          </a:p>
          <a:p>
            <a:pPr lvl="1"/>
            <a:r>
              <a:rPr lang="en-US" dirty="0"/>
              <a:t>Without $regex operator</a:t>
            </a:r>
          </a:p>
        </p:txBody>
      </p:sp>
    </p:spTree>
    <p:extLst>
      <p:ext uri="{BB962C8B-B14F-4D97-AF65-F5344CB8AC3E}">
        <p14:creationId xmlns:p14="http://schemas.microsoft.com/office/powerpoint/2010/main" val="226854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This operator is used to search for the given string in the specified collection.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MongoDB</a:t>
            </a:r>
            <a:r>
              <a:rPr lang="en-US" dirty="0"/>
              <a:t>, the following &lt;options&gt; are available for use with regular expression:</a:t>
            </a:r>
          </a:p>
          <a:p>
            <a:pPr lvl="2"/>
            <a:r>
              <a:rPr lang="en-US" dirty="0"/>
              <a:t>i: To match both lower case and upper case pattern in the string.</a:t>
            </a:r>
          </a:p>
          <a:p>
            <a:pPr lvl="2"/>
            <a:r>
              <a:rPr lang="en-US" dirty="0"/>
              <a:t>m: To include ^ and $ in the pattern in the match i.e. to specifically search for ^ and $ inside the string. Without this option, these anchors match at the beginning or end of the string.</a:t>
            </a:r>
          </a:p>
          <a:p>
            <a:pPr lvl="2"/>
            <a:r>
              <a:rPr lang="en-US" dirty="0"/>
              <a:t>x: To ignore all white space characters in the $regex pattern.</a:t>
            </a:r>
          </a:p>
          <a:p>
            <a:pPr lvl="2"/>
            <a:r>
              <a:rPr lang="en-US" dirty="0"/>
              <a:t>s: To allow the dot character “.” to match all characters including newline characters.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92"/>
            <a:ext cx="758952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db.collectionName.find</a:t>
            </a:r>
            <a:r>
              <a:rPr lang="en-US" dirty="0">
                <a:solidFill>
                  <a:schemeClr val="tx1"/>
                </a:solidFill>
              </a:rPr>
              <a:t>({</a:t>
            </a:r>
            <a:r>
              <a:rPr lang="en-US" dirty="0" err="1">
                <a:solidFill>
                  <a:schemeClr val="tx1"/>
                </a:solidFill>
              </a:rPr>
              <a:t>field_name</a:t>
            </a:r>
            <a:r>
              <a:rPr lang="en-US" dirty="0">
                <a:solidFill>
                  <a:schemeClr val="tx1"/>
                </a:solidFill>
              </a:rPr>
              <a:t>: { $regex: /pattern/, $options: '&lt;options&gt;' } 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13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7025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employee who are having the word developer in their position field.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employee who are a software engineer with case insensitive by using </a:t>
            </a:r>
            <a:r>
              <a:rPr lang="en-US" dirty="0" err="1"/>
              <a:t>i</a:t>
            </a:r>
            <a:r>
              <a:rPr lang="en-US" dirty="0"/>
              <a:t> &lt;options&gt;.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 : {$regex : "developer"}})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594360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({position:{$regex:"software",$options:"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"}})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({name:{$regex:"^B"}})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893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starts with ‘B’ and ends with ‘e’.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have ‘r’ is second character.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“e$"}})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({$and:[    {name:{$regex: "^B" }}, {name:{$regex: “e$"}}]})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382357"/>
            <a:ext cx="475488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 name: { $regex: "^.r" } })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5016597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9175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$regex                      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like]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663522" cy="5590565"/>
          </a:xfrm>
        </p:spPr>
        <p:txBody>
          <a:bodyPr/>
          <a:lstStyle/>
          <a:p>
            <a:r>
              <a:rPr lang="en-US" dirty="0"/>
              <a:t>Displaying details of the employee whose name consist of c character at any place.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details of the employee whose name does not starts with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950815" y="1433148"/>
            <a:ext cx="398098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name: "Tony",</a:t>
            </a:r>
          </a:p>
          <a:p>
            <a:r>
              <a:rPr lang="en-US" dirty="0"/>
              <a:t>	position: "Backend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"Bruce",</a:t>
            </a:r>
          </a:p>
          <a:p>
            <a:r>
              <a:rPr lang="en-US" dirty="0"/>
              <a:t>	position: "frontend developer"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"Nick",</a:t>
            </a:r>
          </a:p>
          <a:p>
            <a:r>
              <a:rPr lang="en-US" dirty="0"/>
              <a:t>	position: "HR Manager“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name: “Jimmy",</a:t>
            </a:r>
          </a:p>
          <a:p>
            <a:r>
              <a:rPr lang="en-US" dirty="0"/>
              <a:t>	position: “backend developer"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967054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 : {$regex : “c"}})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0129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950813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641425"/>
            <a:ext cx="7132320" cy="539496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({name: {$not: {$regex:"^B"}}})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27566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753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Schema Validation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assign a JSON Schema validator when we create a collection.</a:t>
            </a:r>
          </a:p>
          <a:p>
            <a:r>
              <a:rPr lang="en-US" dirty="0"/>
              <a:t>In the above syntax “</a:t>
            </a:r>
            <a:r>
              <a:rPr lang="en-US" dirty="0" err="1"/>
              <a:t>collection_name</a:t>
            </a:r>
            <a:r>
              <a:rPr lang="en-US" dirty="0"/>
              <a:t>” is the name of the collection to which you want to assign the validator document and the validator option assigns a specified JSON Schema document as the collection’s validator.</a:t>
            </a:r>
          </a:p>
          <a:p>
            <a:r>
              <a:rPr lang="en-US" dirty="0"/>
              <a:t>Applying a JSON Schema validator from the start like this means every document you add to the collection must satisfy the requirements set by the validator.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587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429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Aggregation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Regex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Schema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Embedded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Create user &amp; add role in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Cursor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Backup and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Schema validation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validation]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444784" cy="572309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JSON schema document you pass to the validator attribute should outline every validation rule you want to apply to the collection.</a:t>
            </a:r>
          </a:p>
          <a:p>
            <a:r>
              <a:rPr lang="en-US" dirty="0"/>
              <a:t>The root part of the JSON Schema document (the fields before properties, which in this case are </a:t>
            </a:r>
            <a:r>
              <a:rPr lang="en-US" dirty="0" err="1"/>
              <a:t>bsonType</a:t>
            </a:r>
            <a:r>
              <a:rPr lang="en-US" dirty="0"/>
              <a:t>, description, and required) describes the database document itself.</a:t>
            </a:r>
          </a:p>
          <a:p>
            <a:r>
              <a:rPr lang="en-US" dirty="0"/>
              <a:t>The </a:t>
            </a:r>
            <a:r>
              <a:rPr lang="en-US" dirty="0" err="1"/>
              <a:t>bsonType</a:t>
            </a:r>
            <a:r>
              <a:rPr lang="en-US" dirty="0"/>
              <a:t> property describes the data type that the validation engine will expect to find.</a:t>
            </a:r>
          </a:p>
          <a:p>
            <a:r>
              <a:rPr lang="en-US" dirty="0"/>
              <a:t>In MongoDB, every document is an object.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23026"/>
            <a:ext cx="4572000" cy="180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"</a:t>
            </a:r>
            <a:r>
              <a:rPr lang="en-US" dirty="0" err="1">
                <a:solidFill>
                  <a:schemeClr val="tx1"/>
                </a:solidFill>
              </a:rPr>
              <a:t>collection_name</a:t>
            </a:r>
            <a:r>
              <a:rPr lang="en-US" dirty="0">
                <a:solidFill>
                  <a:schemeClr val="tx1"/>
                </a:solidFill>
              </a:rPr>
              <a:t>", {</a:t>
            </a:r>
          </a:p>
          <a:p>
            <a:r>
              <a:rPr lang="en-US" dirty="0">
                <a:solidFill>
                  <a:schemeClr val="tx1"/>
                </a:solidFill>
              </a:rPr>
              <a:t>      validator: {</a:t>
            </a:r>
          </a:p>
          <a:p>
            <a:r>
              <a:rPr lang="en-US" dirty="0">
                <a:solidFill>
                  <a:schemeClr val="tx1"/>
                </a:solidFill>
              </a:rPr>
              <a:t>    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JSON_Schema_document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A77F1402-4A14-B0B9-A060-CEEACC285172}"/>
              </a:ext>
            </a:extLst>
          </p:cNvPr>
          <p:cNvSpPr/>
          <p:nvPr/>
        </p:nvSpPr>
        <p:spPr>
          <a:xfrm>
            <a:off x="8722904" y="1223026"/>
            <a:ext cx="3312000" cy="3384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db.createCollection</a:t>
            </a:r>
            <a:r>
              <a:rPr lang="en-US" dirty="0">
                <a:solidFill>
                  <a:schemeClr val="tx1"/>
                </a:solidFill>
              </a:rPr>
              <a:t>("emp",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validator: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$</a:t>
            </a:r>
            <a:r>
              <a:rPr lang="en-US" dirty="0" err="1">
                <a:solidFill>
                  <a:schemeClr val="tx1"/>
                </a:solidFill>
              </a:rPr>
              <a:t>jsonSchema</a:t>
            </a:r>
            <a:r>
              <a:rPr lang="en-US" dirty="0">
                <a:solidFill>
                  <a:schemeClr val="tx1"/>
                </a:solidFill>
              </a:rPr>
              <a:t>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"object",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required: [ "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", "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" ],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properties: {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eid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"int"},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ename</a:t>
            </a:r>
            <a:r>
              <a:rPr lang="en-US" dirty="0">
                <a:solidFill>
                  <a:schemeClr val="tx1"/>
                </a:solidFill>
              </a:rPr>
              <a:t>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"string"},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  city: {</a:t>
            </a:r>
            <a:r>
              <a:rPr lang="en-US" dirty="0" err="1">
                <a:solidFill>
                  <a:schemeClr val="tx1"/>
                </a:solidFill>
              </a:rPr>
              <a:t>bsonType</a:t>
            </a:r>
            <a:r>
              <a:rPr lang="en-US" dirty="0">
                <a:solidFill>
                  <a:schemeClr val="tx1"/>
                </a:solidFill>
              </a:rPr>
              <a:t>: "string"}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      }}}})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06F01D5F-B08E-0E74-7C2E-B925F793020B}"/>
              </a:ext>
            </a:extLst>
          </p:cNvPr>
          <p:cNvSpPr/>
          <p:nvPr/>
        </p:nvSpPr>
        <p:spPr>
          <a:xfrm>
            <a:off x="8722904" y="85726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5746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Embedded Documents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3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or Nested Document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Embedded document or nested documents are those types of documents which contain a document inside another document. </a:t>
            </a:r>
          </a:p>
          <a:p>
            <a:r>
              <a:rPr lang="en-US" dirty="0"/>
              <a:t>Or in other words, when a collection has a document, this document contains another document, another document contains another sub-document, and so on, then such types of documents are known as embedded/nested documents. </a:t>
            </a:r>
          </a:p>
          <a:p>
            <a:r>
              <a:rPr lang="en-US" dirty="0"/>
              <a:t> Notes – </a:t>
            </a:r>
          </a:p>
          <a:p>
            <a:pPr lvl="1"/>
            <a:r>
              <a:rPr lang="en-US" dirty="0"/>
              <a:t>In MongoDB, you can only nest document up to 100 levels.</a:t>
            </a:r>
          </a:p>
          <a:p>
            <a:pPr lvl="1"/>
            <a:r>
              <a:rPr lang="en-US" dirty="0"/>
              <a:t>The overall document size must not exceed 16 MB.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Embedded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can easily embed a document inside another document. </a:t>
            </a:r>
          </a:p>
          <a:p>
            <a:r>
              <a:rPr lang="en-US" dirty="0"/>
              <a:t>As we know that in the mongo shell, documents are represented using curly braces ( {} ) and inside these curly braces we have field-value pairs. </a:t>
            </a:r>
          </a:p>
          <a:p>
            <a:r>
              <a:rPr lang="en-US" dirty="0"/>
              <a:t>Now inside these fields, we can embed another document using curly braces {} and this document may contain field-value pairs or another sub-document.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Query on Embedded/Nested Documents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3F2B97D-3901-5806-0A6D-C06ADB81CF7F}"/>
              </a:ext>
            </a:extLst>
          </p:cNvPr>
          <p:cNvSpPr/>
          <p:nvPr/>
        </p:nvSpPr>
        <p:spPr>
          <a:xfrm>
            <a:off x="521013" y="3328915"/>
            <a:ext cx="457200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field: {field1: value1, field2: value2}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....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495F0AB-2361-B501-0BC7-B412470A49F4}"/>
              </a:ext>
            </a:extLst>
          </p:cNvPr>
          <p:cNvSpPr/>
          <p:nvPr/>
        </p:nvSpPr>
        <p:spPr>
          <a:xfrm>
            <a:off x="521013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599A3441-5861-3807-7186-BF43F589A8AA}"/>
              </a:ext>
            </a:extLst>
          </p:cNvPr>
          <p:cNvSpPr/>
          <p:nvPr/>
        </p:nvSpPr>
        <p:spPr>
          <a:xfrm>
            <a:off x="6396684" y="3328915"/>
            <a:ext cx="4754880" cy="16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db.student.insertOne</a:t>
            </a:r>
            <a:r>
              <a:rPr lang="en-US" dirty="0">
                <a:solidFill>
                  <a:schemeClr val="tx1"/>
                </a:solidFill>
              </a:rPr>
              <a:t>({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Name: {</a:t>
            </a:r>
            <a:r>
              <a:rPr lang="en-US" dirty="0" err="1">
                <a:solidFill>
                  <a:schemeClr val="tx1"/>
                </a:solidFill>
              </a:rPr>
              <a:t>Fname</a:t>
            </a:r>
            <a:r>
              <a:rPr lang="en-US" dirty="0">
                <a:solidFill>
                  <a:schemeClr val="tx1"/>
                </a:solidFill>
              </a:rPr>
              <a:t>:'Raj’, </a:t>
            </a:r>
            <a:r>
              <a:rPr lang="en-US" dirty="0" err="1">
                <a:solidFill>
                  <a:schemeClr val="tx1"/>
                </a:solidFill>
              </a:rPr>
              <a:t>Lname</a:t>
            </a:r>
            <a:r>
              <a:rPr lang="en-US" dirty="0">
                <a:solidFill>
                  <a:schemeClr val="tx1"/>
                </a:solidFill>
              </a:rPr>
              <a:t>:'Mehta’}, 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City:'Rajkot</a:t>
            </a:r>
            <a:r>
              <a:rPr lang="en-US" dirty="0">
                <a:solidFill>
                  <a:schemeClr val="tx1"/>
                </a:solidFill>
              </a:rPr>
              <a:t>'})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FCF498E4-625F-6470-A0EC-179FF8318D36}"/>
              </a:ext>
            </a:extLst>
          </p:cNvPr>
          <p:cNvSpPr/>
          <p:nvPr/>
        </p:nvSpPr>
        <p:spPr>
          <a:xfrm>
            <a:off x="6396684" y="2963155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B1A51CD-AE15-2116-DC77-57509C187BA1}"/>
              </a:ext>
            </a:extLst>
          </p:cNvPr>
          <p:cNvSpPr/>
          <p:nvPr/>
        </p:nvSpPr>
        <p:spPr>
          <a:xfrm>
            <a:off x="497501" y="6013862"/>
            <a:ext cx="475488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db.student.find</a:t>
            </a:r>
            <a:r>
              <a:rPr lang="en-US" dirty="0">
                <a:solidFill>
                  <a:schemeClr val="tx1"/>
                </a:solidFill>
              </a:rPr>
              <a:t>({"</a:t>
            </a:r>
            <a:r>
              <a:rPr lang="en-US" dirty="0" err="1">
                <a:solidFill>
                  <a:schemeClr val="tx1"/>
                </a:solidFill>
              </a:rPr>
              <a:t>Name.Fname</a:t>
            </a:r>
            <a:r>
              <a:rPr lang="en-US" dirty="0">
                <a:solidFill>
                  <a:schemeClr val="tx1"/>
                </a:solidFill>
              </a:rPr>
              <a:t>": ‘Raj'})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5D654679-5D9C-271D-06C7-282686437330}"/>
              </a:ext>
            </a:extLst>
          </p:cNvPr>
          <p:cNvSpPr/>
          <p:nvPr/>
        </p:nvSpPr>
        <p:spPr>
          <a:xfrm>
            <a:off x="497501" y="5648102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62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Create user &amp; add role in MongoDB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5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user &amp; add role in MongoDB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we are allowed to create new users for the database. </a:t>
            </a:r>
          </a:p>
          <a:p>
            <a:r>
              <a:rPr lang="en-US" dirty="0"/>
              <a:t>Every MongoDB user only accesses the data that is required for their role. </a:t>
            </a:r>
          </a:p>
          <a:p>
            <a:r>
              <a:rPr lang="en-US" dirty="0"/>
              <a:t>A role in MongoDB grants privileges to perform some set of operations on a given resource. </a:t>
            </a:r>
          </a:p>
          <a:p>
            <a:r>
              <a:rPr lang="en-US" dirty="0"/>
              <a:t>In MongoDB, users are created using </a:t>
            </a:r>
            <a:r>
              <a:rPr lang="en-US" dirty="0" err="1"/>
              <a:t>createUser</a:t>
            </a:r>
            <a:r>
              <a:rPr lang="en-US" dirty="0"/>
              <a:t>() method. </a:t>
            </a:r>
          </a:p>
          <a:p>
            <a:r>
              <a:rPr lang="en-US" dirty="0"/>
              <a:t>This method creates a new user for the database, if the specified user is already present in the database then this method will return an error.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3841541"/>
            <a:ext cx="457200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“username",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“password",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“roles"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:“database"}]})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6188866" y="3841541"/>
            <a:ext cx="4754880" cy="216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db.createUser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{	user: "firoz",</a:t>
            </a: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pwd</a:t>
            </a:r>
            <a:r>
              <a:rPr lang="en-US" dirty="0">
                <a:solidFill>
                  <a:schemeClr val="tx1"/>
                </a:solidFill>
              </a:rPr>
              <a:t>: "baba",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roles:[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{role: "read" , </a:t>
            </a:r>
          </a:p>
          <a:p>
            <a:pPr lvl="2"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:"test"}]})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6188866" y="3475781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0693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user &amp; drop/delete user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To list all users, use </a:t>
            </a:r>
            <a:r>
              <a:rPr lang="en-US" dirty="0" err="1"/>
              <a:t>mongosh</a:t>
            </a:r>
            <a:r>
              <a:rPr lang="en-US" dirty="0"/>
              <a:t> to query the </a:t>
            </a:r>
            <a:r>
              <a:rPr lang="en-US" dirty="0" err="1"/>
              <a:t>system.users</a:t>
            </a:r>
            <a:r>
              <a:rPr lang="en-US" dirty="0"/>
              <a:t> collection.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To remove a user from a MongoDB database use </a:t>
            </a:r>
            <a:r>
              <a:rPr lang="en-US" dirty="0" err="1"/>
              <a:t>dropUser</a:t>
            </a:r>
            <a:r>
              <a:rPr lang="en-US" dirty="0"/>
              <a:t> method.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88077CA8-AEE1-2570-E714-756A3ACF2456}"/>
              </a:ext>
            </a:extLst>
          </p:cNvPr>
          <p:cNvSpPr/>
          <p:nvPr/>
        </p:nvSpPr>
        <p:spPr>
          <a:xfrm>
            <a:off x="521013" y="1735643"/>
            <a:ext cx="2556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use admin</a:t>
            </a:r>
          </a:p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db.system.users.find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0E55286B-BA57-CC50-A285-C967714AF28A}"/>
              </a:ext>
            </a:extLst>
          </p:cNvPr>
          <p:cNvSpPr/>
          <p:nvPr/>
        </p:nvSpPr>
        <p:spPr>
          <a:xfrm>
            <a:off x="521013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BA500F4D-E530-1163-C396-1C5FF16BF5CD}"/>
              </a:ext>
            </a:extLst>
          </p:cNvPr>
          <p:cNvSpPr/>
          <p:nvPr/>
        </p:nvSpPr>
        <p:spPr>
          <a:xfrm>
            <a:off x="521013" y="3551946"/>
            <a:ext cx="475488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db.dropUser</a:t>
            </a:r>
            <a:r>
              <a:rPr lang="en-US" dirty="0">
                <a:solidFill>
                  <a:schemeClr val="tx1"/>
                </a:solidFill>
              </a:rPr>
              <a:t>(“username”)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84909F6-F096-181E-A56D-44678C4CD2DD}"/>
              </a:ext>
            </a:extLst>
          </p:cNvPr>
          <p:cNvSpPr/>
          <p:nvPr/>
        </p:nvSpPr>
        <p:spPr>
          <a:xfrm>
            <a:off x="521013" y="318618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7F0C637-5095-5ED2-4B82-B6DBB3CF42A6}"/>
              </a:ext>
            </a:extLst>
          </p:cNvPr>
          <p:cNvSpPr/>
          <p:nvPr/>
        </p:nvSpPr>
        <p:spPr>
          <a:xfrm>
            <a:off x="4040068" y="1735643"/>
            <a:ext cx="4572000" cy="72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show users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C7DF7A3A-F651-F2F6-6FEC-AB0384E0337B}"/>
              </a:ext>
            </a:extLst>
          </p:cNvPr>
          <p:cNvSpPr/>
          <p:nvPr/>
        </p:nvSpPr>
        <p:spPr>
          <a:xfrm>
            <a:off x="4040068" y="13698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811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Cursor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4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when the find() method is used to find the documents present in the given collection, then this method returned a pointer which will points to the documents of the collection, now this pointer is known as cursor. </a:t>
            </a:r>
          </a:p>
          <a:p>
            <a:r>
              <a:rPr lang="en-US" dirty="0"/>
              <a:t>Or in other words we can say that a cursor is a pointer, and using this pointer we can access the document. </a:t>
            </a:r>
          </a:p>
          <a:p>
            <a:r>
              <a:rPr lang="en-US" dirty="0"/>
              <a:t>By default, cursor iterate automatically, but you can iterate a cursor manually.</a:t>
            </a:r>
          </a:p>
          <a:p>
            <a:r>
              <a:rPr lang="en-US" dirty="0"/>
              <a:t>The following example gets the cursor object and assign it to a variable.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display the content of a cursor.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65228B91-C0E8-AD02-44C4-3128242B0239}"/>
              </a:ext>
            </a:extLst>
          </p:cNvPr>
          <p:cNvSpPr/>
          <p:nvPr/>
        </p:nvSpPr>
        <p:spPr>
          <a:xfrm>
            <a:off x="521013" y="4035496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</a:t>
            </a:r>
            <a:r>
              <a:rPr lang="en-US" dirty="0" err="1">
                <a:solidFill>
                  <a:schemeClr val="tx1"/>
                </a:solidFill>
              </a:rPr>
              <a:t>cursor_name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db.collection_name.find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Rounded Rectangle 18">
            <a:extLst>
              <a:ext uri="{FF2B5EF4-FFF2-40B4-BE49-F238E27FC236}">
                <a16:creationId xmlns:a16="http://schemas.microsoft.com/office/drawing/2014/main" id="{63EAA5A0-1BCE-C12C-99DE-F9A294284D70}"/>
              </a:ext>
            </a:extLst>
          </p:cNvPr>
          <p:cNvSpPr/>
          <p:nvPr/>
        </p:nvSpPr>
        <p:spPr>
          <a:xfrm>
            <a:off x="521013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6396684" y="4035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var emp = </a:t>
            </a:r>
            <a:r>
              <a:rPr lang="en-US" dirty="0" err="1">
                <a:solidFill>
                  <a:schemeClr val="tx1"/>
                </a:solidFill>
              </a:rPr>
              <a:t>db.employees.find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6396684" y="3669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B313F7A7-D8CA-4616-B047-90033FC9E803}"/>
              </a:ext>
            </a:extLst>
          </p:cNvPr>
          <p:cNvSpPr/>
          <p:nvPr/>
        </p:nvSpPr>
        <p:spPr>
          <a:xfrm>
            <a:off x="521013" y="5440364"/>
            <a:ext cx="457200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cursor_name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04E98CAB-E91D-59ED-265D-8103BA8582EF}"/>
              </a:ext>
            </a:extLst>
          </p:cNvPr>
          <p:cNvSpPr/>
          <p:nvPr/>
        </p:nvSpPr>
        <p:spPr>
          <a:xfrm>
            <a:off x="521013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6396684" y="5440364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6396684" y="5074604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183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 err="1"/>
              <a:t>cursor.next</a:t>
            </a:r>
            <a:r>
              <a:rPr lang="en-US" dirty="0"/>
              <a:t>()	 returns the next document from the result set.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cursor.forEach</a:t>
            </a:r>
            <a:r>
              <a:rPr lang="en-US" dirty="0"/>
              <a:t>() iterates the cursor to apply a JavaScript function to each document from the cursor.</a:t>
            </a:r>
          </a:p>
          <a:p>
            <a:endParaRPr lang="en-US" dirty="0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93E9515C-7E6E-9C22-A0B7-85F64E150069}"/>
              </a:ext>
            </a:extLst>
          </p:cNvPr>
          <p:cNvSpPr/>
          <p:nvPr/>
        </p:nvSpPr>
        <p:spPr>
          <a:xfrm>
            <a:off x="480793" y="1749496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 err="1">
                <a:solidFill>
                  <a:schemeClr val="tx1"/>
                </a:solidFill>
              </a:rPr>
              <a:t>emp.next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5879CB-23EA-5141-CD93-E67CC7E046F9}"/>
              </a:ext>
            </a:extLst>
          </p:cNvPr>
          <p:cNvSpPr/>
          <p:nvPr/>
        </p:nvSpPr>
        <p:spPr>
          <a:xfrm>
            <a:off x="480793" y="13837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0C330137-9889-D8EC-7A47-EE47E96F554F}"/>
              </a:ext>
            </a:extLst>
          </p:cNvPr>
          <p:cNvSpPr/>
          <p:nvPr/>
        </p:nvSpPr>
        <p:spPr>
          <a:xfrm>
            <a:off x="480793" y="3397308"/>
            <a:ext cx="4754880" cy="396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chemeClr val="tx1"/>
                </a:solidFill>
              </a:rPr>
              <a:t>emp.(</a:t>
            </a: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printjson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C15EB4F2-A8C1-BA37-86C2-8EFE38644E06}"/>
              </a:ext>
            </a:extLst>
          </p:cNvPr>
          <p:cNvSpPr/>
          <p:nvPr/>
        </p:nvSpPr>
        <p:spPr>
          <a:xfrm>
            <a:off x="480793" y="303154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067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Aggregation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0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Backup and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 </a:t>
            </a:r>
          </a:p>
        </p:txBody>
      </p:sp>
    </p:spTree>
    <p:extLst>
      <p:ext uri="{BB962C8B-B14F-4D97-AF65-F5344CB8AC3E}">
        <p14:creationId xmlns:p14="http://schemas.microsoft.com/office/powerpoint/2010/main" val="246940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Download MongoDB Command Line Database Tools. The </a:t>
            </a:r>
            <a:r>
              <a:rPr lang="en-US" dirty="0" err="1"/>
              <a:t>mongodump</a:t>
            </a:r>
            <a:r>
              <a:rPr lang="en-US" dirty="0"/>
              <a:t> tool is part of the MongoDB Database Tools package.</a:t>
            </a:r>
          </a:p>
          <a:p>
            <a:r>
              <a:rPr lang="en-US" dirty="0"/>
              <a:t>In MongoDB, </a:t>
            </a:r>
            <a:r>
              <a:rPr lang="en-US" dirty="0" err="1"/>
              <a:t>mongodump</a:t>
            </a:r>
            <a:r>
              <a:rPr lang="en-US" dirty="0"/>
              <a:t> tool is used to take the data backup. </a:t>
            </a:r>
          </a:p>
          <a:p>
            <a:r>
              <a:rPr lang="en-US" dirty="0"/>
              <a:t>It simply dumps all the data stored into a dump directory of MongoDB. </a:t>
            </a:r>
          </a:p>
          <a:p>
            <a:r>
              <a:rPr lang="en-US" dirty="0"/>
              <a:t>Backed-up data is in BSON format also known as BSON data dumps. </a:t>
            </a:r>
          </a:p>
          <a:p>
            <a:r>
              <a:rPr lang="en-US" dirty="0"/>
              <a:t>By default, the backup is stored in </a:t>
            </a:r>
            <a:r>
              <a:rPr lang="en-US" dirty="0" err="1"/>
              <a:t>mongodb’s</a:t>
            </a:r>
            <a:r>
              <a:rPr lang="en-US" dirty="0"/>
              <a:t> bin\dump folder to specify a different output directory we can use the –out option. </a:t>
            </a:r>
          </a:p>
          <a:p>
            <a:r>
              <a:rPr lang="en-US" dirty="0" err="1"/>
              <a:t>Mongodump</a:t>
            </a:r>
            <a:r>
              <a:rPr lang="en-US" dirty="0"/>
              <a:t> is used in two ways with or without argument.</a:t>
            </a:r>
          </a:p>
          <a:p>
            <a:r>
              <a:rPr lang="en-US" dirty="0"/>
              <a:t>Without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With argument syntax is </a:t>
            </a:r>
            <a:r>
              <a:rPr lang="en-US" dirty="0" err="1">
                <a:solidFill>
                  <a:schemeClr val="accent6"/>
                </a:solidFill>
              </a:rPr>
              <a:t>mongodump</a:t>
            </a:r>
            <a:r>
              <a:rPr lang="en-US" dirty="0">
                <a:solidFill>
                  <a:schemeClr val="accent6"/>
                </a:solidFill>
              </a:rPr>
              <a:t>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--out c:\backup</a:t>
            </a:r>
          </a:p>
        </p:txBody>
      </p:sp>
    </p:spTree>
    <p:extLst>
      <p:ext uri="{BB962C8B-B14F-4D97-AF65-F5344CB8AC3E}">
        <p14:creationId xmlns:p14="http://schemas.microsoft.com/office/powerpoint/2010/main" val="6811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In MongoDB, </a:t>
            </a:r>
            <a:r>
              <a:rPr lang="en-US" dirty="0" err="1"/>
              <a:t>mongorestore</a:t>
            </a:r>
            <a:r>
              <a:rPr lang="en-US" dirty="0"/>
              <a:t> utility is used to restore the backup data. </a:t>
            </a:r>
          </a:p>
          <a:p>
            <a:r>
              <a:rPr lang="en-US" dirty="0"/>
              <a:t>It restores the binary backup created by </a:t>
            </a:r>
            <a:r>
              <a:rPr lang="en-US" dirty="0" err="1"/>
              <a:t>mongodump</a:t>
            </a:r>
            <a:r>
              <a:rPr lang="en-US" dirty="0"/>
              <a:t> utility(i.e., BSON data dumps). </a:t>
            </a:r>
          </a:p>
          <a:p>
            <a:r>
              <a:rPr lang="en-US" dirty="0"/>
              <a:t>It can restore either an entire database backup or a subset of the backup. </a:t>
            </a:r>
          </a:p>
          <a:p>
            <a:r>
              <a:rPr lang="en-US" dirty="0"/>
              <a:t>It also restores the indexes which are created for any collection inside that database. </a:t>
            </a:r>
          </a:p>
          <a:p>
            <a:r>
              <a:rPr lang="en-US" dirty="0"/>
              <a:t>By default, </a:t>
            </a:r>
            <a:r>
              <a:rPr lang="en-US" dirty="0" err="1"/>
              <a:t>mongorestore</a:t>
            </a:r>
            <a:r>
              <a:rPr lang="en-US" dirty="0"/>
              <a:t> looks for a database backup in </a:t>
            </a:r>
            <a:r>
              <a:rPr lang="en-US" dirty="0" err="1"/>
              <a:t>mongodb’s</a:t>
            </a:r>
            <a:r>
              <a:rPr lang="en-US" dirty="0"/>
              <a:t> bin\dump folder which is also the default folder for </a:t>
            </a:r>
            <a:r>
              <a:rPr lang="en-US" dirty="0" err="1"/>
              <a:t>mongodump</a:t>
            </a:r>
            <a:r>
              <a:rPr lang="en-US" dirty="0"/>
              <a:t> command for dumping the backup.</a:t>
            </a:r>
          </a:p>
          <a:p>
            <a:r>
              <a:rPr lang="en-US" dirty="0"/>
              <a:t>To restore all the database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dump</a:t>
            </a:r>
          </a:p>
          <a:p>
            <a:r>
              <a:rPr lang="en-US" dirty="0"/>
              <a:t>To restore a specific collection syntax is </a:t>
            </a:r>
            <a:r>
              <a:rPr lang="en-US" dirty="0" err="1">
                <a:solidFill>
                  <a:schemeClr val="accent6"/>
                </a:solidFill>
              </a:rPr>
              <a:t>mongorestore</a:t>
            </a:r>
            <a:r>
              <a:rPr lang="en-US" dirty="0">
                <a:solidFill>
                  <a:schemeClr val="accent6"/>
                </a:solidFill>
              </a:rPr>
              <a:t>  --</a:t>
            </a:r>
            <a:r>
              <a:rPr lang="en-US" dirty="0" err="1">
                <a:solidFill>
                  <a:schemeClr val="accent6"/>
                </a:solidFill>
              </a:rPr>
              <a:t>db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databaseName</a:t>
            </a:r>
            <a:r>
              <a:rPr lang="en-US" dirty="0">
                <a:solidFill>
                  <a:schemeClr val="accent6"/>
                </a:solidFill>
              </a:rPr>
              <a:t> --collection </a:t>
            </a:r>
            <a:r>
              <a:rPr lang="en-US" dirty="0" err="1">
                <a:solidFill>
                  <a:schemeClr val="accent6"/>
                </a:solidFill>
              </a:rPr>
              <a:t>collectionName</a:t>
            </a:r>
            <a:r>
              <a:rPr lang="en-US" dirty="0">
                <a:solidFill>
                  <a:schemeClr val="accent6"/>
                </a:solidFill>
              </a:rPr>
              <a:t> directory\</a:t>
            </a:r>
            <a:r>
              <a:rPr lang="en-US" dirty="0" err="1">
                <a:solidFill>
                  <a:schemeClr val="accent6"/>
                </a:solidFill>
              </a:rPr>
              <a:t>collectionName.bson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9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(DBMS)</a:t>
            </a:r>
          </a:p>
          <a:p>
            <a:r>
              <a:rPr lang="en-US"/>
              <a:t>#2305CS101</a:t>
            </a:r>
            <a:endParaRPr 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firoz.sherasiya@darshan.ac.in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9879879861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r>
              <a:rPr lang="en-US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Firoz A. Sherasiya</a:t>
            </a:r>
          </a:p>
        </p:txBody>
      </p:sp>
      <p:pic>
        <p:nvPicPr>
          <p:cNvPr id="4" name="Picture Placeholder 1">
            <a:extLst>
              <a:ext uri="{FF2B5EF4-FFF2-40B4-BE49-F238E27FC236}">
                <a16:creationId xmlns:a16="http://schemas.microsoft.com/office/drawing/2014/main" id="{5FCE9AB1-0037-7AD2-01C7-2F156E82A0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72" y="5214549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              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r>
              <a:rPr lang="en-US" dirty="0"/>
              <a:t>Aggregation operations </a:t>
            </a:r>
            <a:r>
              <a:rPr lang="en-US" dirty="0">
                <a:solidFill>
                  <a:schemeClr val="accent6"/>
                </a:solidFill>
              </a:rPr>
              <a:t>group values from multiple documents</a:t>
            </a:r>
            <a:r>
              <a:rPr lang="en-US" dirty="0"/>
              <a:t> together, and can </a:t>
            </a:r>
            <a:r>
              <a:rPr lang="en-US" dirty="0">
                <a:solidFill>
                  <a:schemeClr val="accent6"/>
                </a:solidFill>
              </a:rPr>
              <a:t>perform a variety of operations on the grouped data </a:t>
            </a:r>
            <a:r>
              <a:rPr lang="en-US" dirty="0"/>
              <a:t>to </a:t>
            </a:r>
            <a:r>
              <a:rPr lang="en-US" dirty="0">
                <a:solidFill>
                  <a:schemeClr val="accent6"/>
                </a:solidFill>
              </a:rPr>
              <a:t>return a single result</a:t>
            </a:r>
            <a:r>
              <a:rPr lang="en-US" dirty="0"/>
              <a:t>. </a:t>
            </a:r>
          </a:p>
          <a:p>
            <a:r>
              <a:rPr lang="en-US" dirty="0"/>
              <a:t>In SQL count(*) and with group by is an equivalent of MongoDB aggregation.</a:t>
            </a:r>
          </a:p>
          <a:p>
            <a:r>
              <a:rPr lang="en-US" dirty="0"/>
              <a:t>For the aggregation in MongoDB, you should use aggregate() method.</a:t>
            </a:r>
          </a:p>
          <a:p>
            <a:r>
              <a:rPr lang="en-US" dirty="0"/>
              <a:t>One of the most common use cases of aggregation is to calculate aggregate values for groups of documents.</a:t>
            </a:r>
          </a:p>
          <a:p>
            <a:r>
              <a:rPr lang="en-US" dirty="0"/>
              <a:t>Aggregation is a way of </a:t>
            </a:r>
            <a:r>
              <a:rPr lang="en-US" dirty="0">
                <a:solidFill>
                  <a:schemeClr val="accent6"/>
                </a:solidFill>
              </a:rPr>
              <a:t>processing a large number of documents in a collection </a:t>
            </a:r>
            <a:r>
              <a:rPr lang="en-US" dirty="0"/>
              <a:t>by means of </a:t>
            </a:r>
            <a:r>
              <a:rPr lang="en-US" dirty="0">
                <a:solidFill>
                  <a:schemeClr val="accent6"/>
                </a:solidFill>
              </a:rPr>
              <a:t>passing them through different stages</a:t>
            </a:r>
            <a:r>
              <a:rPr lang="en-US" dirty="0"/>
              <a:t>. </a:t>
            </a:r>
          </a:p>
          <a:p>
            <a:r>
              <a:rPr lang="en-US" dirty="0"/>
              <a:t>The stages make up what is known as a </a:t>
            </a:r>
            <a:r>
              <a:rPr lang="en-US" dirty="0">
                <a:solidFill>
                  <a:schemeClr val="accent6"/>
                </a:solidFill>
              </a:rPr>
              <a:t>pipeline</a:t>
            </a:r>
            <a:r>
              <a:rPr lang="en-US" dirty="0"/>
              <a:t>. </a:t>
            </a:r>
          </a:p>
          <a:p>
            <a:r>
              <a:rPr lang="en-US" dirty="0"/>
              <a:t>The stages in a pipeline can </a:t>
            </a:r>
            <a:r>
              <a:rPr lang="en-US" dirty="0">
                <a:solidFill>
                  <a:schemeClr val="accent6"/>
                </a:solidFill>
              </a:rPr>
              <a:t>filter, sort, group, reshape and modify </a:t>
            </a:r>
            <a:r>
              <a:rPr lang="en-US" dirty="0"/>
              <a:t>documents that pass through the pipeline.</a:t>
            </a:r>
          </a:p>
        </p:txBody>
      </p:sp>
    </p:spTree>
    <p:extLst>
      <p:ext uri="{BB962C8B-B14F-4D97-AF65-F5344CB8AC3E}">
        <p14:creationId xmlns:p14="http://schemas.microsoft.com/office/powerpoint/2010/main" val="149163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MongoDB aggregation pipeline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08420" cy="559056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collectionName</a:t>
            </a:r>
            <a:r>
              <a:rPr lang="en-US" dirty="0"/>
              <a:t> – is the name of a collection,</a:t>
            </a:r>
          </a:p>
          <a:p>
            <a:r>
              <a:rPr lang="en-US" dirty="0"/>
              <a:t>pipeline – is an array that contains the aggregation stages</a:t>
            </a:r>
          </a:p>
          <a:p>
            <a:r>
              <a:rPr lang="en-US" dirty="0"/>
              <a:t>options – optional parameters for the aggregation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$match stage – filters those documents we need to work with, those that fit our needs</a:t>
            </a:r>
          </a:p>
          <a:p>
            <a:r>
              <a:rPr lang="en-US" dirty="0"/>
              <a:t>$group stage – does the aggregation job</a:t>
            </a:r>
          </a:p>
          <a:p>
            <a:r>
              <a:rPr lang="en-US" dirty="0"/>
              <a:t>$sort  stage – sorts the resulting documents the way we require (ascending or descending)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253448"/>
            <a:ext cx="4572000" cy="43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db.collectionName.aggregate</a:t>
            </a:r>
            <a:r>
              <a:rPr lang="en-US" dirty="0">
                <a:solidFill>
                  <a:schemeClr val="tx1"/>
                </a:solidFill>
              </a:rPr>
              <a:t>(pipeline, options)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</a:t>
            </a: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FDE39ED3-D7F5-A87D-28A4-E4EB9450F8A5}"/>
              </a:ext>
            </a:extLst>
          </p:cNvPr>
          <p:cNvSpPr/>
          <p:nvPr/>
        </p:nvSpPr>
        <p:spPr>
          <a:xfrm>
            <a:off x="7880509" y="1253448"/>
            <a:ext cx="4104000" cy="151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[</a:t>
            </a:r>
          </a:p>
          <a:p>
            <a:r>
              <a:rPr lang="en-US" dirty="0">
                <a:solidFill>
                  <a:schemeClr val="tx1"/>
                </a:solidFill>
              </a:rPr>
              <a:t>        { $match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$group : { … } },</a:t>
            </a:r>
          </a:p>
          <a:p>
            <a:r>
              <a:rPr lang="en-US" dirty="0">
                <a:solidFill>
                  <a:schemeClr val="tx1"/>
                </a:solidFill>
              </a:rPr>
              <a:t>        { $sort : { … } }</a:t>
            </a:r>
          </a:p>
          <a:p>
            <a:r>
              <a:rPr lang="en-US" dirty="0">
                <a:solidFill>
                  <a:schemeClr val="tx1"/>
                </a:solidFill>
              </a:rPr>
              <a:t>       ]</a:t>
            </a: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9CB94D69-8867-457F-F8E5-39EB62E4DBA6}"/>
              </a:ext>
            </a:extLst>
          </p:cNvPr>
          <p:cNvSpPr/>
          <p:nvPr/>
        </p:nvSpPr>
        <p:spPr>
          <a:xfrm>
            <a:off x="7880509" y="887688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9A08B8-FE2C-F36A-0E0B-2AF124102859}"/>
              </a:ext>
            </a:extLst>
          </p:cNvPr>
          <p:cNvCxnSpPr>
            <a:cxnSpLocks/>
          </p:cNvCxnSpPr>
          <p:nvPr/>
        </p:nvCxnSpPr>
        <p:spPr>
          <a:xfrm flipV="1">
            <a:off x="3752850" y="1070568"/>
            <a:ext cx="4127659" cy="245455"/>
          </a:xfrm>
          <a:prstGeom prst="bentConnector3">
            <a:avLst>
              <a:gd name="adj1" fmla="val -3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C1813-B084-B3D0-A63E-85EC1830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9" t="16046" r="-1" b="45833"/>
          <a:stretch/>
        </p:blipFill>
        <p:spPr>
          <a:xfrm>
            <a:off x="521013" y="3585961"/>
            <a:ext cx="6186055" cy="81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 in emp collection.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 distinct values from the Dept field.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1654819"/>
            <a:ext cx="4754880" cy="540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db.emp.find</a:t>
            </a:r>
            <a:r>
              <a:rPr lang="en-US" dirty="0">
                <a:solidFill>
                  <a:schemeClr val="tx1"/>
                </a:solidFill>
              </a:rPr>
              <a:t>().count()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28905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1FB5FC73-ECB3-C47C-6D6A-31162BF2CD38}"/>
              </a:ext>
            </a:extLst>
          </p:cNvPr>
          <p:cNvSpPr/>
          <p:nvPr/>
        </p:nvSpPr>
        <p:spPr>
          <a:xfrm>
            <a:off x="521013" y="3429549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qty:{$sum:1}}} ])</a:t>
            </a: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23124F91-7F0A-6D9C-FDA1-20217E0B98D5}"/>
              </a:ext>
            </a:extLst>
          </p:cNvPr>
          <p:cNvSpPr/>
          <p:nvPr/>
        </p:nvSpPr>
        <p:spPr>
          <a:xfrm>
            <a:off x="521013" y="306378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D0934A74-6843-8972-7BB3-1A01AED45683}"/>
              </a:ext>
            </a:extLst>
          </p:cNvPr>
          <p:cNvSpPr/>
          <p:nvPr/>
        </p:nvSpPr>
        <p:spPr>
          <a:xfrm>
            <a:off x="521013" y="5237396"/>
            <a:ext cx="4754880" cy="792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{"$group":{_id:"$Dept"}} ])</a:t>
            </a: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FC9CA03-C3BD-3B0E-B995-9826EAB242B7}"/>
              </a:ext>
            </a:extLst>
          </p:cNvPr>
          <p:cNvSpPr/>
          <p:nvPr/>
        </p:nvSpPr>
        <p:spPr>
          <a:xfrm>
            <a:off x="521013" y="4871636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60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number of employees in CE department from emp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department wise number of employees in a emp collection and display departments having more than one employee.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 dirty="0"/>
              <a:t>Salary: 19000}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C81A396-36A6-1596-E90C-3AB542D60C3A}"/>
              </a:ext>
            </a:extLst>
          </p:cNvPr>
          <p:cNvSpPr/>
          <p:nvPr/>
        </p:nvSpPr>
        <p:spPr>
          <a:xfrm>
            <a:off x="521013" y="2015043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Dept: "CE" } },</a:t>
            </a:r>
          </a:p>
          <a:p>
            <a:pPr lvl="1"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{$group:{_id:"$Dept", count: {$sum: 1}}} ])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94F70BFB-6932-9277-7321-D82B9ED7BA35}"/>
              </a:ext>
            </a:extLst>
          </p:cNvPr>
          <p:cNvSpPr/>
          <p:nvPr/>
        </p:nvSpPr>
        <p:spPr>
          <a:xfrm>
            <a:off x="521013" y="1649283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4450859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{$match: { </a:t>
            </a:r>
            <a:r>
              <a:rPr lang="en-US" dirty="0" err="1">
                <a:solidFill>
                  <a:schemeClr val="tx1"/>
                </a:solidFill>
              </a:rPr>
              <a:t>qty</a:t>
            </a:r>
            <a:r>
              <a:rPr lang="en-US" dirty="0">
                <a:solidFill>
                  <a:schemeClr val="tx1"/>
                </a:solidFill>
              </a:rPr>
              <a:t>: {$</a:t>
            </a:r>
            <a:r>
              <a:rPr lang="en-US" dirty="0" err="1">
                <a:solidFill>
                  <a:schemeClr val="tx1"/>
                </a:solidFill>
              </a:rPr>
              <a:t>gt</a:t>
            </a:r>
            <a:r>
              <a:rPr lang="en-US" dirty="0">
                <a:solidFill>
                  <a:schemeClr val="tx1"/>
                </a:solidFill>
              </a:rPr>
              <a:t>: 1} } }])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4085099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276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88D3-652E-7279-9A13-71A03E2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Aggregation example                           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[RDBMS: aggregate]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7E1A-EA73-DA4E-4992-A9F97F0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6865365" cy="5590565"/>
          </a:xfrm>
        </p:spPr>
        <p:txBody>
          <a:bodyPr/>
          <a:lstStyle/>
          <a:p>
            <a:r>
              <a:rPr lang="en-US" dirty="0"/>
              <a:t>Count department wise number of employees in a emp collection and sort the output on number of employee in ascending order.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4D235-19A7-5163-963D-7629F8FF4E6C}"/>
              </a:ext>
            </a:extLst>
          </p:cNvPr>
          <p:cNvSpPr txBox="1"/>
          <p:nvPr/>
        </p:nvSpPr>
        <p:spPr>
          <a:xfrm>
            <a:off x="7281746" y="1433148"/>
            <a:ext cx="47790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{_id : 1,  FirstName : "Neha", Dept : “CE”, </a:t>
            </a:r>
          </a:p>
          <a:p>
            <a:r>
              <a:rPr lang="en-US" dirty="0"/>
              <a:t>Salary: 10000}, </a:t>
            </a:r>
          </a:p>
          <a:p>
            <a:r>
              <a:rPr lang="en-US" dirty="0"/>
              <a:t>{_id : 2,  FirstName : "Milan", Dept : “IT”, </a:t>
            </a:r>
          </a:p>
          <a:p>
            <a:r>
              <a:rPr lang="en-US" dirty="0"/>
              <a:t>Salary: 15000 },</a:t>
            </a:r>
          </a:p>
          <a:p>
            <a:r>
              <a:rPr lang="en-US" dirty="0"/>
              <a:t>{_id : 3,  FirstName : "Sohan", Dept : “CE”, </a:t>
            </a:r>
          </a:p>
          <a:p>
            <a:r>
              <a:rPr lang="en-US" dirty="0"/>
              <a:t>Salary: 12000 },</a:t>
            </a:r>
          </a:p>
          <a:p>
            <a:r>
              <a:rPr lang="en-US" dirty="0"/>
              <a:t>{_id : 4,  FirstName : "Nehal", Dept : “CE”, </a:t>
            </a:r>
          </a:p>
          <a:p>
            <a:r>
              <a:rPr lang="en-US" dirty="0"/>
              <a:t>Salary: 14000}, </a:t>
            </a:r>
          </a:p>
          <a:p>
            <a:r>
              <a:rPr lang="en-US" dirty="0"/>
              <a:t>{_id : 5,  FirstName : "Mitesh", Dept : “IT”, </a:t>
            </a:r>
          </a:p>
          <a:p>
            <a:r>
              <a:rPr lang="en-US" dirty="0"/>
              <a:t>Salary: 17000},</a:t>
            </a:r>
          </a:p>
          <a:p>
            <a:r>
              <a:rPr lang="en-US" dirty="0"/>
              <a:t>{_id : 6,  FirstName : “Ashok", Dept : “EC”, </a:t>
            </a:r>
          </a:p>
          <a:p>
            <a:r>
              <a:rPr lang="en-US"/>
              <a:t>Salary: 19000}</a:t>
            </a:r>
            <a:endParaRPr lang="en-US" dirty="0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0F71ABC8-80EC-67A6-7D42-ADBDE7259F28}"/>
              </a:ext>
            </a:extLst>
          </p:cNvPr>
          <p:cNvSpPr/>
          <p:nvPr/>
        </p:nvSpPr>
        <p:spPr>
          <a:xfrm>
            <a:off x="7281745" y="1067388"/>
            <a:ext cx="1005840" cy="365760"/>
          </a:xfrm>
          <a:prstGeom prst="roundRect">
            <a:avLst>
              <a:gd name="adj" fmla="val 11459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481EEFAB-AD30-D1DD-E8C6-ACDE923EF046}"/>
              </a:ext>
            </a:extLst>
          </p:cNvPr>
          <p:cNvSpPr/>
          <p:nvPr/>
        </p:nvSpPr>
        <p:spPr>
          <a:xfrm>
            <a:off x="521013" y="2343280"/>
            <a:ext cx="4754880" cy="1008000"/>
          </a:xfrm>
          <a:prstGeom prst="roundRect">
            <a:avLst>
              <a:gd name="adj" fmla="val 559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dirty="0" err="1">
                <a:solidFill>
                  <a:schemeClr val="tx1"/>
                </a:solidFill>
              </a:rPr>
              <a:t>db.emp.aggregate</a:t>
            </a:r>
            <a:r>
              <a:rPr lang="en-US" dirty="0">
                <a:solidFill>
                  <a:schemeClr val="tx1"/>
                </a:solidFill>
              </a:rPr>
              <a:t>([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{"$group":{_id:"$Dept", qty:{$sum:1}}},</a:t>
            </a:r>
          </a:p>
          <a:p>
            <a:pPr>
              <a:lnSpc>
                <a:spcPts val="2500"/>
              </a:lnSpc>
            </a:pPr>
            <a:r>
              <a:rPr lang="en-US" dirty="0">
                <a:solidFill>
                  <a:schemeClr val="tx1"/>
                </a:solidFill>
              </a:rPr>
              <a:t>{$sort: { qty : 1}} ])</a:t>
            </a: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129B02C5-6233-3C15-AE45-79C0D4A6D71F}"/>
              </a:ext>
            </a:extLst>
          </p:cNvPr>
          <p:cNvSpPr/>
          <p:nvPr/>
        </p:nvSpPr>
        <p:spPr>
          <a:xfrm>
            <a:off x="521013" y="1977520"/>
            <a:ext cx="1005840" cy="3657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322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Indexes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3190</Words>
  <Application>Microsoft Office PowerPoint</Application>
  <PresentationFormat>Widescreen</PresentationFormat>
  <Paragraphs>465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Wingdings 2</vt:lpstr>
      <vt:lpstr>Wingdings</vt:lpstr>
      <vt:lpstr>Roboto Condensed Light</vt:lpstr>
      <vt:lpstr>Arial</vt:lpstr>
      <vt:lpstr>Wingdings 3</vt:lpstr>
      <vt:lpstr>Roboto Condensed</vt:lpstr>
      <vt:lpstr>Calibri</vt:lpstr>
      <vt:lpstr>Office Theme</vt:lpstr>
      <vt:lpstr>Unit-5 Advanced  MongoDB Concepts</vt:lpstr>
      <vt:lpstr>PowerPoint Presentation</vt:lpstr>
      <vt:lpstr>Aggregation</vt:lpstr>
      <vt:lpstr>Aggregation                                                            [RDBMS: aggregate]</vt:lpstr>
      <vt:lpstr>How does the MongoDB aggregation pipeline work?</vt:lpstr>
      <vt:lpstr>Aggregation example                                             [RDBMS: aggregate]</vt:lpstr>
      <vt:lpstr>Aggregation example                                             [RDBMS: aggregate]</vt:lpstr>
      <vt:lpstr>Aggregation example                                             [RDBMS: aggregate]</vt:lpstr>
      <vt:lpstr>Indexes</vt:lpstr>
      <vt:lpstr>Indexes                                                                             [RDBMS: index]</vt:lpstr>
      <vt:lpstr>Indexes                                                                             [RDBMS: index]</vt:lpstr>
      <vt:lpstr>Regex</vt:lpstr>
      <vt:lpstr>Regex 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$regex                                                                                  [RDBMS: like]</vt:lpstr>
      <vt:lpstr>Schema Validation</vt:lpstr>
      <vt:lpstr>Schema validation                                                   [RDBMS: validation]</vt:lpstr>
      <vt:lpstr>Schema validation                                                   [RDBMS: validation]</vt:lpstr>
      <vt:lpstr>Embedded Documents</vt:lpstr>
      <vt:lpstr>Embedded or Nested Document</vt:lpstr>
      <vt:lpstr>Creating Embedded Documents</vt:lpstr>
      <vt:lpstr>Create user &amp; add role in MongoDB</vt:lpstr>
      <vt:lpstr>Create user &amp; add role in MongoDB</vt:lpstr>
      <vt:lpstr>List the user &amp; drop/delete user</vt:lpstr>
      <vt:lpstr>Cursor</vt:lpstr>
      <vt:lpstr>Cursor</vt:lpstr>
      <vt:lpstr>Cursor</vt:lpstr>
      <vt:lpstr>Backup and Recovery</vt:lpstr>
      <vt:lpstr>Backup and recovery</vt:lpstr>
      <vt:lpstr>Backup and recovery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firoz sherasiya</cp:lastModifiedBy>
  <cp:revision>1833</cp:revision>
  <dcterms:created xsi:type="dcterms:W3CDTF">2020-05-01T05:09:15Z</dcterms:created>
  <dcterms:modified xsi:type="dcterms:W3CDTF">2024-10-14T04:57:14Z</dcterms:modified>
</cp:coreProperties>
</file>