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4" r:id="rId26"/>
    <p:sldId id="335" r:id="rId27"/>
    <p:sldId id="336" r:id="rId28"/>
    <p:sldId id="337" r:id="rId29"/>
    <p:sldId id="338" r:id="rId30"/>
    <p:sldId id="339" r:id="rId31"/>
    <p:sldId id="332" r:id="rId32"/>
    <p:sldId id="333" r:id="rId33"/>
    <p:sldId id="340" r:id="rId34"/>
  </p:sldIdLst>
  <p:sldSz cx="12192000" cy="6858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Roboto Condensed" panose="020000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Wingdings 2" panose="05020102010507070707" pitchFamily="18" charset="2"/>
      <p:regular r:id="rId46"/>
    </p:embeddedFont>
    <p:embeddedFont>
      <p:font typeface="Wingdings 3" panose="05040102010807070707" pitchFamily="18" charset="2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ndBOYx1xr0zYPwKy4lpLmQ==" hashData="TGb0gUkqIrf6omKCyrtZuTVYSmCjAvcvee/W25l14UvlmSpryV2+KzU1Bi1qkRPg2ftRVgTBQTv3JwXy4Kr5D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049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(WT-1)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03 - 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jquery.com/category/selectors/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P. </a:t>
            </a:r>
            <a:r>
              <a:rPr lang="en-IN" dirty="0" err="1"/>
              <a:t>Vasiyani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JavaScript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/>
          <a:lstStyle/>
          <a:p>
            <a:r>
              <a:rPr lang="en-IN" dirty="0"/>
              <a:t>Web Technology-I </a:t>
            </a:r>
          </a:p>
          <a:p>
            <a:r>
              <a:rPr lang="en-US" dirty="0"/>
              <a:t>DU#2305CS103</a:t>
            </a:r>
          </a:p>
        </p:txBody>
      </p:sp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also number of methods available for string.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escape sequence </a:t>
            </a:r>
            <a:r>
              <a:rPr lang="en-US" dirty="0"/>
              <a:t>is a sequence of characters that </a:t>
            </a:r>
            <a:r>
              <a:rPr lang="en-US" b="1" dirty="0">
                <a:solidFill>
                  <a:srgbClr val="C00000"/>
                </a:solidFill>
              </a:rPr>
              <a:t>does not represent itself </a:t>
            </a:r>
            <a:r>
              <a:rPr lang="en-US" dirty="0"/>
              <a:t>when used inside a character or string, </a:t>
            </a:r>
            <a:r>
              <a:rPr lang="en-US" b="1" dirty="0">
                <a:solidFill>
                  <a:srgbClr val="C00000"/>
                </a:solidFill>
              </a:rPr>
              <a:t>but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translated into another character </a:t>
            </a:r>
            <a:r>
              <a:rPr lang="en-US" dirty="0"/>
              <a:t>or a </a:t>
            </a:r>
            <a:r>
              <a:rPr lang="en-US" b="1" dirty="0">
                <a:solidFill>
                  <a:srgbClr val="C00000"/>
                </a:solidFill>
              </a:rPr>
              <a:t>sequence of characters </a:t>
            </a:r>
            <a:r>
              <a:rPr lang="en-US" dirty="0"/>
              <a:t>that may be difficult or impossible to represent directly.</a:t>
            </a:r>
          </a:p>
          <a:p>
            <a:r>
              <a:rPr lang="en-US" dirty="0"/>
              <a:t>Some Useful Escape sequences are </a:t>
            </a:r>
            <a:r>
              <a:rPr lang="en-US" dirty="0">
                <a:latin typeface="Consolas" panose="020B0609020204030204" pitchFamily="49" charset="0"/>
              </a:rPr>
              <a:t>\n, \r, \t, \”, \’, \\ etc..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5710" y="1349230"/>
          <a:ext cx="7924801" cy="296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charAt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character</a:t>
                      </a:r>
                      <a:r>
                        <a:rPr lang="en-US" baseline="0" dirty="0"/>
                        <a:t> at a specific index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first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lastIndexOf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 the last index of a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substring / </a:t>
                      </a:r>
                      <a:r>
                        <a:rPr lang="en-US" dirty="0" err="1"/>
                        <a:t>substr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section of a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replace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a specified value with another value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toLowerCase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lower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toUpperCase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 a string to upper case.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0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is a </a:t>
            </a:r>
            <a:r>
              <a:rPr lang="en-US" b="1" dirty="0">
                <a:solidFill>
                  <a:srgbClr val="C00000"/>
                </a:solidFill>
              </a:rPr>
              <a:t>collection of data</a:t>
            </a:r>
            <a:r>
              <a:rPr lang="en-US" dirty="0"/>
              <a:t>, each item in array has an index to access it.</a:t>
            </a:r>
          </a:p>
          <a:p>
            <a:r>
              <a:rPr lang="en-US" dirty="0"/>
              <a:t>Ways to use array in JavaScript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Array();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[0] =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[1] = 222;</a:t>
            </a:r>
          </a:p>
          <a:p>
            <a:pPr lvl="2">
              <a:buNone/>
            </a:pPr>
            <a:r>
              <a:rPr lang="en-US" dirty="0" err="1"/>
              <a:t>myArray</a:t>
            </a:r>
            <a:r>
              <a:rPr lang="en-US" dirty="0"/>
              <a:t>[2] = false;</a:t>
            </a:r>
          </a:p>
          <a:p>
            <a:pPr lvl="1"/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myArray</a:t>
            </a:r>
            <a:r>
              <a:rPr lang="en-US" dirty="0"/>
              <a:t> = new Array(“</a:t>
            </a:r>
            <a:r>
              <a:rPr lang="en-US" dirty="0" err="1"/>
              <a:t>darshan</a:t>
            </a:r>
            <a:r>
              <a:rPr lang="en-US" dirty="0"/>
              <a:t>” , 123 , true);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JavaScript function is a </a:t>
            </a:r>
            <a:r>
              <a:rPr lang="en-US" b="1" dirty="0">
                <a:solidFill>
                  <a:srgbClr val="C00000"/>
                </a:solidFill>
              </a:rPr>
              <a:t>block of code </a:t>
            </a:r>
            <a:r>
              <a:rPr lang="en-US" dirty="0"/>
              <a:t>designed to perform a particular task.</a:t>
            </a:r>
          </a:p>
          <a:p>
            <a:r>
              <a:rPr lang="en-US" dirty="0"/>
              <a:t>A JavaScript function is </a:t>
            </a:r>
            <a:r>
              <a:rPr lang="en-US" b="1" dirty="0">
                <a:solidFill>
                  <a:srgbClr val="C00000"/>
                </a:solidFill>
              </a:rPr>
              <a:t>executed</a:t>
            </a:r>
            <a:r>
              <a:rPr lang="en-US" b="1" dirty="0"/>
              <a:t> </a:t>
            </a:r>
            <a:r>
              <a:rPr lang="en-US" dirty="0"/>
              <a:t>when "</a:t>
            </a:r>
            <a:r>
              <a:rPr lang="en-US" b="1" dirty="0">
                <a:solidFill>
                  <a:srgbClr val="C00000"/>
                </a:solidFill>
              </a:rPr>
              <a:t>something</a:t>
            </a:r>
            <a:r>
              <a:rPr lang="en-US" dirty="0"/>
              <a:t>" </a:t>
            </a:r>
            <a:r>
              <a:rPr lang="en-US" b="1" dirty="0">
                <a:solidFill>
                  <a:srgbClr val="C00000"/>
                </a:solidFill>
              </a:rPr>
              <a:t>invokes</a:t>
            </a:r>
            <a:r>
              <a:rPr lang="en-US" b="1" dirty="0"/>
              <a:t> </a:t>
            </a:r>
            <a:r>
              <a:rPr lang="en-US" dirty="0"/>
              <a:t>it.</a:t>
            </a:r>
          </a:p>
          <a:p>
            <a:r>
              <a:rPr lang="en-US" dirty="0"/>
              <a:t>A JavaScript function is defined with the </a:t>
            </a: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b="1" dirty="0"/>
              <a:t> </a:t>
            </a:r>
            <a:r>
              <a:rPr lang="en-US" dirty="0"/>
              <a:t>keyword, </a:t>
            </a:r>
            <a:r>
              <a:rPr lang="en-US" b="1" dirty="0">
                <a:solidFill>
                  <a:srgbClr val="C00000"/>
                </a:solidFill>
              </a:rPr>
              <a:t>followed by a name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followed by parentheses ()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parentheses</a:t>
            </a:r>
            <a:r>
              <a:rPr lang="en-US" b="1" dirty="0"/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include parameter </a:t>
            </a:r>
            <a:r>
              <a:rPr lang="en-US" dirty="0"/>
              <a:t>names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b="1" dirty="0"/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commas</a:t>
            </a:r>
            <a:r>
              <a:rPr lang="en-US" dirty="0"/>
              <a:t>: (parameter1, parameter2, ...)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code to be executed</a:t>
            </a:r>
            <a:r>
              <a:rPr lang="en-US" dirty="0"/>
              <a:t>, by the function, is placed inside </a:t>
            </a:r>
            <a:r>
              <a:rPr lang="en-US" b="1" dirty="0">
                <a:solidFill>
                  <a:srgbClr val="C00000"/>
                </a:solidFill>
              </a:rPr>
              <a:t>curly brackets</a:t>
            </a:r>
            <a:r>
              <a:rPr lang="en-US" dirty="0"/>
              <a:t>.</a:t>
            </a:r>
          </a:p>
          <a:p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674" y="430914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myFunction</a:t>
            </a:r>
            <a:r>
              <a:rPr lang="en-US" dirty="0"/>
              <a:t>(p1, p2) {</a:t>
            </a:r>
          </a:p>
          <a:p>
            <a:r>
              <a:rPr lang="en-US" dirty="0"/>
              <a:t>	return p1 * p2;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358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JavaScript </a:t>
            </a:r>
            <a:r>
              <a:rPr lang="en-US" b="1" dirty="0">
                <a:solidFill>
                  <a:srgbClr val="C00000"/>
                </a:solidFill>
              </a:rPr>
              <a:t>reaches a return </a:t>
            </a:r>
            <a:r>
              <a:rPr lang="en-US" dirty="0"/>
              <a:t>statement, the function will </a:t>
            </a:r>
            <a:r>
              <a:rPr lang="en-US" b="1" dirty="0">
                <a:solidFill>
                  <a:srgbClr val="C00000"/>
                </a:solidFill>
              </a:rPr>
              <a:t>stop executing</a:t>
            </a:r>
            <a:r>
              <a:rPr lang="en-US" dirty="0"/>
              <a:t>.</a:t>
            </a:r>
          </a:p>
          <a:p>
            <a:r>
              <a:rPr lang="en-US" dirty="0"/>
              <a:t>If the function was invoked from a statement, JavaScript will "return" to execute the code after the invoking statement.</a:t>
            </a:r>
          </a:p>
          <a:p>
            <a:r>
              <a:rPr lang="en-US" dirty="0"/>
              <a:t>The code inside the function will execute when "something" invokes (calls) the function:</a:t>
            </a:r>
          </a:p>
          <a:p>
            <a:pPr lvl="1"/>
            <a:r>
              <a:rPr lang="en-US" dirty="0"/>
              <a:t>When an </a:t>
            </a:r>
            <a:r>
              <a:rPr lang="en-US" b="1" dirty="0">
                <a:solidFill>
                  <a:srgbClr val="C00000"/>
                </a:solidFill>
              </a:rPr>
              <a:t>event occurs </a:t>
            </a:r>
            <a:r>
              <a:rPr lang="en-US" dirty="0"/>
              <a:t>(when a user clicks a button)</a:t>
            </a:r>
          </a:p>
          <a:p>
            <a:pPr lvl="1"/>
            <a:r>
              <a:rPr lang="en-US" dirty="0"/>
              <a:t>When it is invoked (</a:t>
            </a:r>
            <a:r>
              <a:rPr lang="en-US" b="1" dirty="0">
                <a:solidFill>
                  <a:srgbClr val="C00000"/>
                </a:solidFill>
              </a:rPr>
              <a:t>called</a:t>
            </a:r>
            <a:r>
              <a:rPr lang="en-US" dirty="0"/>
              <a:t>) from JavaScript code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Automatically</a:t>
            </a:r>
            <a:r>
              <a:rPr lang="en-US" dirty="0"/>
              <a:t> (self invoked)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4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up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Popup boxes can be used to raise an alert, or to get confirmation on any input or to have a kind of input from the users.</a:t>
            </a:r>
          </a:p>
          <a:p>
            <a:r>
              <a:rPr lang="en-US" dirty="0"/>
              <a:t>JavaScript supports </a:t>
            </a:r>
            <a:r>
              <a:rPr lang="en-US" b="1" dirty="0">
                <a:solidFill>
                  <a:srgbClr val="C00000"/>
                </a:solidFill>
              </a:rPr>
              <a:t>three</a:t>
            </a:r>
            <a:r>
              <a:rPr lang="en-US" dirty="0"/>
              <a:t> types of popup boxes. </a:t>
            </a:r>
          </a:p>
          <a:p>
            <a:pPr lvl="1"/>
            <a:r>
              <a:rPr lang="en-US" sz="2400" dirty="0"/>
              <a:t>Alert box</a:t>
            </a:r>
          </a:p>
          <a:p>
            <a:pPr lvl="1"/>
            <a:r>
              <a:rPr lang="en-US" sz="2400" dirty="0"/>
              <a:t>Confirm box</a:t>
            </a:r>
            <a:endParaRPr lang="en-US" sz="2200" dirty="0"/>
          </a:p>
          <a:p>
            <a:pPr lvl="1"/>
            <a:r>
              <a:rPr lang="en-US" sz="2400" dirty="0"/>
              <a:t>Prompt box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9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alert box </a:t>
            </a:r>
            <a:r>
              <a:rPr lang="en-US" dirty="0"/>
              <a:t>is used if you want to </a:t>
            </a:r>
            <a:r>
              <a:rPr lang="en-US" b="1" dirty="0">
                <a:solidFill>
                  <a:srgbClr val="C00000"/>
                </a:solidFill>
              </a:rPr>
              <a:t>make sure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comes through</a:t>
            </a:r>
            <a:r>
              <a:rPr lang="en-US" dirty="0"/>
              <a:t> to the </a:t>
            </a:r>
            <a:r>
              <a:rPr lang="en-US" b="1" dirty="0">
                <a:solidFill>
                  <a:srgbClr val="C00000"/>
                </a:solidFill>
              </a:rPr>
              <a:t>user</a:t>
            </a:r>
            <a:r>
              <a:rPr lang="en-US" dirty="0"/>
              <a:t>.</a:t>
            </a:r>
          </a:p>
          <a:p>
            <a:r>
              <a:rPr lang="en-US" dirty="0"/>
              <a:t>When an alert box pops up, the user will </a:t>
            </a:r>
            <a:r>
              <a:rPr lang="en-US" b="1" dirty="0">
                <a:solidFill>
                  <a:srgbClr val="C00000"/>
                </a:solidFill>
              </a:rPr>
              <a:t>have to click "OK" </a:t>
            </a:r>
            <a:r>
              <a:rPr lang="en-US" dirty="0"/>
              <a:t>to proceed.</a:t>
            </a:r>
          </a:p>
          <a:p>
            <a:r>
              <a:rPr lang="en-US" dirty="0"/>
              <a:t>It can be used to display the result of validation.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0807" y="2448217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&lt;html&gt;</a:t>
            </a:r>
            <a:endParaRPr lang="en-US" b="1" dirty="0"/>
          </a:p>
          <a:p>
            <a:r>
              <a:rPr lang="en-US" dirty="0"/>
              <a:t>     &lt;head&gt;</a:t>
            </a:r>
          </a:p>
          <a:p>
            <a:r>
              <a:rPr lang="en-US" dirty="0"/>
              <a:t>    	&lt;title&gt;Alert Box&lt;/title&gt;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	&lt;script&gt;</a:t>
            </a:r>
          </a:p>
          <a:p>
            <a:r>
              <a:rPr lang="en-US" dirty="0"/>
              <a:t>                            alert("Hello World");</a:t>
            </a:r>
          </a:p>
          <a:p>
            <a:r>
              <a:rPr lang="en-US" dirty="0"/>
              <a:t>	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5607" y="2691938"/>
            <a:ext cx="43624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885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confirm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accept something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When </a:t>
            </a:r>
            <a:r>
              <a:rPr lang="en-US" dirty="0"/>
              <a:t>a confirm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the user will have to </a:t>
            </a:r>
            <a:r>
              <a:rPr lang="en-US" b="1" dirty="0">
                <a:solidFill>
                  <a:srgbClr val="C00000"/>
                </a:solidFill>
              </a:rPr>
              <a:t>click</a:t>
            </a:r>
            <a:r>
              <a:rPr lang="en-US" dirty="0"/>
              <a:t>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true</a:t>
            </a:r>
            <a:r>
              <a:rPr lang="en-US" dirty="0"/>
              <a:t>.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", the box </a:t>
            </a:r>
            <a:r>
              <a:rPr lang="en-US" b="1" dirty="0">
                <a:solidFill>
                  <a:srgbClr val="C00000"/>
                </a:solidFill>
              </a:rPr>
              <a:t>returns false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 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0930" y="2622692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confirm</a:t>
            </a:r>
            <a:r>
              <a:rPr lang="en-US" dirty="0"/>
              <a:t>(“Are you sure??");</a:t>
            </a:r>
          </a:p>
          <a:p>
            <a:r>
              <a:rPr lang="en-US" dirty="0"/>
              <a:t>   if(a==true) {</a:t>
            </a:r>
          </a:p>
          <a:p>
            <a:r>
              <a:rPr lang="en-US" dirty="0"/>
              <a:t>    	alert(“User Accepted”);</a:t>
            </a:r>
          </a:p>
          <a:p>
            <a:r>
              <a:rPr lang="en-US" dirty="0"/>
              <a:t>   }   </a:t>
            </a:r>
          </a:p>
          <a:p>
            <a:r>
              <a:rPr lang="en-US" dirty="0"/>
              <a:t>   else   {</a:t>
            </a:r>
          </a:p>
          <a:p>
            <a:r>
              <a:rPr lang="en-US" dirty="0"/>
              <a:t>   	alert(“User </a:t>
            </a:r>
            <a:r>
              <a:rPr lang="en-US" dirty="0" err="1"/>
              <a:t>Cancled</a:t>
            </a:r>
            <a:r>
              <a:rPr lang="en-US" dirty="0"/>
              <a:t>”);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&lt;/script&gt;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1930" y="3046614"/>
            <a:ext cx="43719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704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prompt box </a:t>
            </a:r>
            <a:r>
              <a:rPr lang="en-US" dirty="0"/>
              <a:t>is used if you want the user to </a:t>
            </a:r>
            <a:r>
              <a:rPr lang="en-US" b="1" dirty="0">
                <a:solidFill>
                  <a:srgbClr val="C00000"/>
                </a:solidFill>
              </a:rPr>
              <a:t>input a value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When</a:t>
            </a:r>
            <a:r>
              <a:rPr lang="en-US" dirty="0"/>
              <a:t> a prompt box </a:t>
            </a:r>
            <a:r>
              <a:rPr lang="en-US" b="1" dirty="0">
                <a:solidFill>
                  <a:srgbClr val="C00000"/>
                </a:solidFill>
              </a:rPr>
              <a:t>pops up</a:t>
            </a:r>
            <a:r>
              <a:rPr lang="en-US" dirty="0"/>
              <a:t>, user have to click either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or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to proceed, If the user clicks "</a:t>
            </a:r>
            <a:r>
              <a:rPr lang="en-US" b="1" dirty="0">
                <a:solidFill>
                  <a:srgbClr val="C00000"/>
                </a:solidFill>
              </a:rPr>
              <a:t>OK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 the input value</a:t>
            </a:r>
            <a:r>
              <a:rPr lang="en-US" dirty="0"/>
              <a:t>, If the user clicks "</a:t>
            </a:r>
            <a:r>
              <a:rPr lang="en-US" b="1" dirty="0">
                <a:solidFill>
                  <a:srgbClr val="C00000"/>
                </a:solidFill>
              </a:rPr>
              <a:t>Cancel</a:t>
            </a:r>
            <a:r>
              <a:rPr lang="en-US" dirty="0"/>
              <a:t>" the box </a:t>
            </a:r>
            <a:r>
              <a:rPr lang="en-US" b="1" dirty="0">
                <a:solidFill>
                  <a:srgbClr val="C00000"/>
                </a:solidFill>
              </a:rPr>
              <a:t>returns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5518" y="2604827"/>
            <a:ext cx="43053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12618" y="2614352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&lt;script&gt;</a:t>
            </a:r>
          </a:p>
          <a:p>
            <a:r>
              <a:rPr lang="en-US" dirty="0"/>
              <a:t>   </a:t>
            </a:r>
            <a:r>
              <a:rPr lang="en-US" dirty="0" err="1"/>
              <a:t>var</a:t>
            </a:r>
            <a:r>
              <a:rPr lang="en-US" dirty="0"/>
              <a:t> a = </a:t>
            </a:r>
            <a:r>
              <a:rPr lang="en-US" b="1" dirty="0"/>
              <a:t>prompt</a:t>
            </a:r>
            <a:r>
              <a:rPr lang="en-US" dirty="0"/>
              <a:t>(“Enter Name");</a:t>
            </a:r>
          </a:p>
          <a:p>
            <a:r>
              <a:rPr lang="en-US" dirty="0"/>
              <a:t>   alert(“User Entered ” + a);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35377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create external JavaScript file and embed it in many html pages.</a:t>
            </a:r>
          </a:p>
          <a:p>
            <a:r>
              <a:rPr lang="en-US" dirty="0"/>
              <a:t>It provides code reusability because single JavaScript file can be used in several html pages.</a:t>
            </a:r>
          </a:p>
          <a:p>
            <a:r>
              <a:rPr lang="en-US" dirty="0"/>
              <a:t>An external JavaScript file must be saved by </a:t>
            </a:r>
            <a:r>
              <a:rPr lang="en-US" b="1" dirty="0"/>
              <a:t>.</a:t>
            </a:r>
            <a:r>
              <a:rPr lang="en-US" b="1" dirty="0" err="1"/>
              <a:t>js</a:t>
            </a:r>
            <a:r>
              <a:rPr lang="en-US" b="1" dirty="0"/>
              <a:t> </a:t>
            </a:r>
            <a:r>
              <a:rPr lang="en-US" dirty="0"/>
              <a:t>extension.</a:t>
            </a:r>
          </a:p>
          <a:p>
            <a:r>
              <a:rPr lang="en-US" dirty="0"/>
              <a:t>To embed the External JavaScript File to HTML we can use </a:t>
            </a:r>
            <a:r>
              <a:rPr lang="en-US" b="1" i="1" dirty="0">
                <a:solidFill>
                  <a:srgbClr val="C00000"/>
                </a:solidFill>
              </a:rPr>
              <a:t>script</a:t>
            </a:r>
            <a:r>
              <a:rPr lang="en-US" dirty="0"/>
              <a:t> tag with </a:t>
            </a:r>
            <a:r>
              <a:rPr lang="en-US" b="1" i="1" dirty="0" err="1">
                <a:solidFill>
                  <a:srgbClr val="C00000"/>
                </a:solidFill>
              </a:rPr>
              <a:t>src</a:t>
            </a:r>
            <a:r>
              <a:rPr lang="en-US" dirty="0"/>
              <a:t> attribute in the head section to specify the path of JavaScript file.</a:t>
            </a:r>
          </a:p>
          <a:p>
            <a:r>
              <a:rPr lang="en-US" dirty="0"/>
              <a:t>For Example :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9545" y="3444240"/>
            <a:ext cx="84582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message.js</a:t>
            </a:r>
            <a:endParaRPr lang="en-US" dirty="0"/>
          </a:p>
          <a:p>
            <a:r>
              <a:rPr lang="en-US" dirty="0"/>
              <a:t>function </a:t>
            </a:r>
            <a:r>
              <a:rPr lang="en-US" dirty="0" err="1"/>
              <a:t>myAlert</a:t>
            </a:r>
            <a:r>
              <a:rPr lang="en-US" dirty="0"/>
              <a:t>(</a:t>
            </a:r>
            <a:r>
              <a:rPr lang="en-US" dirty="0" err="1"/>
              <a:t>msg</a:t>
            </a:r>
            <a:r>
              <a:rPr lang="en-US" dirty="0"/>
              <a:t>) {</a:t>
            </a:r>
          </a:p>
          <a:p>
            <a:r>
              <a:rPr lang="en-US" dirty="0"/>
              <a:t>	if(confirm("Are you sure you want to display the message????")) {</a:t>
            </a:r>
          </a:p>
          <a:p>
            <a:r>
              <a:rPr lang="en-US" dirty="0"/>
              <a:t>		alert(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else {</a:t>
            </a:r>
          </a:p>
          <a:p>
            <a:r>
              <a:rPr lang="en-US" dirty="0"/>
              <a:t>		alert("Message not Displayed as User Canceled Operation");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1618" y="2661459"/>
            <a:ext cx="4368338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myHtml.html</a:t>
            </a:r>
            <a:endParaRPr lang="en-US" dirty="0"/>
          </a:p>
          <a:p>
            <a:r>
              <a:rPr lang="en-US" dirty="0"/>
              <a:t>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  &lt;script </a:t>
            </a:r>
            <a:r>
              <a:rPr lang="en-US" b="1" dirty="0" err="1"/>
              <a:t>src</a:t>
            </a:r>
            <a:r>
              <a:rPr lang="en-US" dirty="0"/>
              <a:t>=“message.js”&gt;&lt;/script&gt;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  &lt;script&gt; </a:t>
            </a:r>
            <a:r>
              <a:rPr lang="en-US" dirty="0" err="1"/>
              <a:t>myAlert</a:t>
            </a:r>
            <a:r>
              <a:rPr lang="en-US" dirty="0"/>
              <a:t>(“Hello World”);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&lt;/html&gt;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3960" y="5380357"/>
            <a:ext cx="424815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56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just a special kind of data, with properties and methods.</a:t>
            </a:r>
          </a:p>
          <a:p>
            <a:r>
              <a:rPr lang="en-US" dirty="0"/>
              <a:t>Accessing Object Properties</a:t>
            </a:r>
          </a:p>
          <a:p>
            <a:pPr lvl="1"/>
            <a:r>
              <a:rPr lang="en-US" dirty="0"/>
              <a:t>Properties are the values associated with an object.</a:t>
            </a:r>
          </a:p>
          <a:p>
            <a:pPr lvl="1"/>
            <a:r>
              <a:rPr lang="en-US" dirty="0"/>
              <a:t>The syntax for accessing the property of an object is below</a:t>
            </a:r>
          </a:p>
          <a:p>
            <a:pPr lvl="2">
              <a:buNone/>
            </a:pPr>
            <a:r>
              <a:rPr lang="en-US" i="1" dirty="0"/>
              <a:t>	</a:t>
            </a:r>
            <a:r>
              <a:rPr lang="en-US" i="1" dirty="0" err="1"/>
              <a:t>objectName.propertyName</a:t>
            </a:r>
            <a:endParaRPr lang="en-US" i="1" dirty="0"/>
          </a:p>
          <a:p>
            <a:pPr lvl="1"/>
            <a:r>
              <a:rPr lang="en-US" dirty="0"/>
              <a:t>This example uses the length property of the </a:t>
            </a:r>
            <a:r>
              <a:rPr lang="en-US" dirty="0" err="1"/>
              <a:t>Javascript’s</a:t>
            </a:r>
            <a:r>
              <a:rPr lang="en-US" dirty="0"/>
              <a:t> inbuilt object(String) to find the length of a string: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message.length</a:t>
            </a:r>
            <a:r>
              <a:rPr lang="en-US" i="1" dirty="0"/>
              <a:t>;</a:t>
            </a:r>
            <a:endParaRPr lang="en-US" dirty="0"/>
          </a:p>
          <a:p>
            <a:r>
              <a:rPr lang="en-US" dirty="0"/>
              <a:t>Accessing Object Methods</a:t>
            </a:r>
          </a:p>
          <a:p>
            <a:pPr lvl="1"/>
            <a:r>
              <a:rPr lang="en-US" dirty="0"/>
              <a:t>Methods are the actions that can be performed on objects.</a:t>
            </a:r>
          </a:p>
          <a:p>
            <a:pPr lvl="1" algn="l"/>
            <a:r>
              <a:rPr lang="en-US" dirty="0"/>
              <a:t>You can call a method with the following syntax.</a:t>
            </a:r>
            <a:r>
              <a:rPr lang="en-US" i="1" dirty="0"/>
              <a:t>	</a:t>
            </a:r>
            <a:r>
              <a:rPr lang="en-US" i="1" dirty="0" err="1"/>
              <a:t>objectName.methodName</a:t>
            </a:r>
            <a:r>
              <a:rPr lang="en-US" i="1" dirty="0"/>
              <a:t>()</a:t>
            </a:r>
          </a:p>
          <a:p>
            <a:pPr lvl="1"/>
            <a:r>
              <a:rPr lang="en-US" dirty="0"/>
              <a:t>This example uses the </a:t>
            </a:r>
            <a:r>
              <a:rPr lang="en-US" dirty="0" err="1"/>
              <a:t>toUpperCase</a:t>
            </a:r>
            <a:r>
              <a:rPr lang="en-US" dirty="0"/>
              <a:t> method of the String object to convert string to upper case:</a:t>
            </a:r>
          </a:p>
          <a:p>
            <a:pPr lvl="2" algn="l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message="Hello World!";</a:t>
            </a:r>
            <a:br>
              <a:rPr lang="en-US" i="1" dirty="0"/>
            </a:br>
            <a:r>
              <a:rPr lang="en-US" i="1" dirty="0" err="1"/>
              <a:t>var</a:t>
            </a:r>
            <a:r>
              <a:rPr lang="en-US" i="1" dirty="0"/>
              <a:t> x=</a:t>
            </a:r>
            <a:r>
              <a:rPr lang="en-US" i="1" dirty="0" err="1"/>
              <a:t>message.toUpperCase</a:t>
            </a:r>
            <a:r>
              <a:rPr lang="en-US" i="1" dirty="0"/>
              <a:t>();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59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72777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Task Performed by Client side Scripts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Pros &amp; Cons of Client side Scripts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Client side Scripts V/S Server side Scripts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Variables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Conditions &amp; Loops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Pop up boxes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External JavaScript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Objects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inbuilt functions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JavaScript validations and Regular expressions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</a:t>
            </a:r>
            <a:r>
              <a:rPr lang="en-US" sz="2000" dirty="0" err="1"/>
              <a:t>JQuery</a:t>
            </a:r>
            <a:endParaRPr lang="en-US" sz="2000" dirty="0"/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JavaScript’s inbuilt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comes with some inbuilt objects which are,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Boolean</a:t>
            </a:r>
          </a:p>
          <a:p>
            <a:pPr lvl="1"/>
            <a:r>
              <a:rPr lang="en-US" dirty="0"/>
              <a:t>Math</a:t>
            </a:r>
          </a:p>
          <a:p>
            <a:pPr lvl="1"/>
            <a:r>
              <a:rPr lang="en-US" dirty="0" err="1"/>
              <a:t>RegExp</a:t>
            </a:r>
            <a:endParaRPr lang="en-US" dirty="0"/>
          </a:p>
          <a:p>
            <a:pPr lvl="1">
              <a:buNone/>
            </a:pPr>
            <a:r>
              <a:rPr lang="en-US" dirty="0"/>
              <a:t>	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92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Object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 object allows you to perform mathematical tasks.</a:t>
            </a:r>
          </a:p>
          <a:p>
            <a:r>
              <a:rPr lang="en-US" dirty="0"/>
              <a:t>The Math object includes several mathematical constants and methods.</a:t>
            </a:r>
          </a:p>
          <a:p>
            <a:r>
              <a:rPr lang="en-US" dirty="0"/>
              <a:t>Math object has some properties which are,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93222" y="2241666"/>
          <a:ext cx="7924801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Euler's number(approx.2.718)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2 (approx.0.693)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 of 10 (approx.2.302)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LOG2E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base‐2 logarithm of E (approx.1.442)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LOG10E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base‐10 logarithm of E (approx.0.434)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PI(approx.3.14)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SQRT1_2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</a:t>
                      </a:r>
                      <a:r>
                        <a:rPr lang="en-US" baseline="0" dirty="0"/>
                        <a:t> root of ½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SQRT2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square root of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Methods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9" y="1066800"/>
          <a:ext cx="5608321" cy="4246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7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7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absolute value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cosine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tan(x)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tan of x (x is in radians)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acos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arccosine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asin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arcsine of x, in radians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atan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arctangent of x as a numeric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atan2(x)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arctangent</a:t>
                      </a:r>
                      <a:r>
                        <a:rPr lang="en-US" baseline="0" dirty="0"/>
                        <a:t> of x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random floating number between 0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84917" y="1066800"/>
          <a:ext cx="5652655" cy="3876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9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upwards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x, rounded downwards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natural logarithm(base E)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x to the nearest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pow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value of x to the power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</a:t>
                      </a:r>
                      <a:r>
                        <a:rPr lang="en-US" dirty="0" err="1"/>
                        <a:t>x,y,z</a:t>
                      </a:r>
                      <a:r>
                        <a:rPr lang="en-US" dirty="0"/>
                        <a:t>,...,n)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with the highest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sqrt</a:t>
                      </a:r>
                      <a:r>
                        <a:rPr lang="en-US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square root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24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allows you to create your own objects.</a:t>
            </a:r>
          </a:p>
          <a:p>
            <a:r>
              <a:rPr lang="en-US" dirty="0"/>
              <a:t>The first step is to use the new operator.</a:t>
            </a:r>
          </a:p>
          <a:p>
            <a:pPr lvl="1">
              <a:buNone/>
            </a:pP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i="1" dirty="0" err="1"/>
              <a:t>myObj</a:t>
            </a:r>
            <a:r>
              <a:rPr lang="en-US" i="1" dirty="0"/>
              <a:t>= new Object();</a:t>
            </a:r>
            <a:endParaRPr lang="en-US" dirty="0"/>
          </a:p>
          <a:p>
            <a:r>
              <a:rPr lang="en-US" dirty="0"/>
              <a:t>This creates an empty object, This can then be used to start a new object that you can then give new properties and methods.</a:t>
            </a:r>
          </a:p>
          <a:p>
            <a:r>
              <a:rPr lang="en-US" dirty="0"/>
              <a:t>In object- oriented programming such a new object is usually given a constructor to initialize values when it is first created.</a:t>
            </a:r>
          </a:p>
          <a:p>
            <a:r>
              <a:rPr lang="en-US" dirty="0"/>
              <a:t>However, it is also possible to assign values when it is made with literal values.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931" y="4141058"/>
            <a:ext cx="6844145" cy="230832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pPr lvl="1"/>
            <a:r>
              <a:rPr lang="en-US" dirty="0"/>
              <a:t>	person={</a:t>
            </a:r>
          </a:p>
          <a:p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: "</a:t>
            </a:r>
            <a:r>
              <a:rPr lang="en-US" dirty="0" err="1"/>
              <a:t>Darshan</a:t>
            </a:r>
            <a:r>
              <a:rPr lang="en-US" dirty="0"/>
              <a:t>",</a:t>
            </a:r>
          </a:p>
          <a:p>
            <a:pPr lvl="2"/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: "College",</a:t>
            </a:r>
          </a:p>
          <a:p>
            <a:r>
              <a:rPr lang="en-US" dirty="0"/>
              <a:t>		age: 50,</a:t>
            </a:r>
          </a:p>
          <a:p>
            <a:r>
              <a:rPr lang="en-US" dirty="0"/>
              <a:t>		</a:t>
            </a:r>
            <a:r>
              <a:rPr lang="en-US" dirty="0" err="1"/>
              <a:t>eyecolor</a:t>
            </a:r>
            <a:r>
              <a:rPr lang="en-US" dirty="0"/>
              <a:t>: "blue"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	alert(</a:t>
            </a:r>
            <a:r>
              <a:rPr lang="en-US" dirty="0" err="1"/>
              <a:t>person.firstname</a:t>
            </a:r>
            <a:r>
              <a:rPr lang="en-US" dirty="0"/>
              <a:t> + " is " + </a:t>
            </a:r>
            <a:r>
              <a:rPr lang="en-US" dirty="0" err="1"/>
              <a:t>person.age</a:t>
            </a:r>
            <a:r>
              <a:rPr lang="en-US" dirty="0"/>
              <a:t> + " years old.");</a:t>
            </a:r>
          </a:p>
        </p:txBody>
      </p:sp>
    </p:spTree>
    <p:extLst>
      <p:ext uri="{BB962C8B-B14F-4D97-AF65-F5344CB8AC3E}">
        <p14:creationId xmlns:p14="http://schemas.microsoft.com/office/powerpoint/2010/main" val="141123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- Defined Objects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is pre defined method that will initialize your object.</a:t>
            </a:r>
          </a:p>
          <a:p>
            <a:r>
              <a:rPr lang="en-US" dirty="0"/>
              <a:t>To do this in JavaScript a function is used that is invoked through the </a:t>
            </a:r>
            <a:r>
              <a:rPr lang="en-US" i="1" dirty="0"/>
              <a:t>new</a:t>
            </a:r>
            <a:r>
              <a:rPr lang="en-US" dirty="0"/>
              <a:t> operator.</a:t>
            </a:r>
          </a:p>
          <a:p>
            <a:r>
              <a:rPr lang="en-US" dirty="0"/>
              <a:t>Any properties inside the newly created object are assigned using </a:t>
            </a:r>
            <a:r>
              <a:rPr lang="en-US" i="1" dirty="0"/>
              <a:t>this</a:t>
            </a:r>
            <a:r>
              <a:rPr lang="en-US" dirty="0"/>
              <a:t> keyword, referring to the current object being created.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9243" y="2669771"/>
            <a:ext cx="84582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 &lt;script&gt;</a:t>
            </a:r>
          </a:p>
          <a:p>
            <a:r>
              <a:rPr lang="en-US" dirty="0"/>
              <a:t>	function person(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age){</a:t>
            </a:r>
          </a:p>
          <a:p>
            <a:r>
              <a:rPr lang="en-US" dirty="0"/>
              <a:t>		</a:t>
            </a:r>
            <a:r>
              <a:rPr lang="en-US" dirty="0" err="1"/>
              <a:t>this.firstname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this.lastname</a:t>
            </a:r>
            <a:r>
              <a:rPr lang="en-US" dirty="0"/>
              <a:t> =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		this. </a:t>
            </a:r>
            <a:r>
              <a:rPr lang="en-US" dirty="0" err="1"/>
              <a:t>changeFirstName</a:t>
            </a:r>
            <a:r>
              <a:rPr lang="en-US" dirty="0"/>
              <a:t> = function (name){ </a:t>
            </a:r>
            <a:r>
              <a:rPr lang="en-US" dirty="0" err="1"/>
              <a:t>this.firstname</a:t>
            </a:r>
            <a:r>
              <a:rPr lang="en-US" dirty="0"/>
              <a:t> = name };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person1=new person("Narendra","Modi",50);</a:t>
            </a:r>
          </a:p>
          <a:p>
            <a:r>
              <a:rPr lang="en-US" dirty="0"/>
              <a:t>	person1.changeFirstName(“NAMO”);</a:t>
            </a:r>
          </a:p>
          <a:p>
            <a:r>
              <a:rPr lang="en-US" dirty="0"/>
              <a:t>	alert(person1.firstname + “ ”+ person1.lastname);</a:t>
            </a:r>
          </a:p>
          <a:p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04425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the process of </a:t>
            </a:r>
            <a:r>
              <a:rPr lang="en-US" b="1" dirty="0"/>
              <a:t>checking</a:t>
            </a:r>
            <a:r>
              <a:rPr lang="en-US" dirty="0"/>
              <a:t> data against a </a:t>
            </a:r>
            <a:r>
              <a:rPr lang="en-US" b="1" dirty="0"/>
              <a:t>standard</a:t>
            </a:r>
            <a:r>
              <a:rPr lang="en-US" dirty="0"/>
              <a:t> or </a:t>
            </a:r>
            <a:r>
              <a:rPr lang="en-US" b="1" dirty="0"/>
              <a:t>requirement</a:t>
            </a:r>
            <a:r>
              <a:rPr lang="en-US" dirty="0"/>
              <a:t>.</a:t>
            </a:r>
          </a:p>
          <a:p>
            <a:r>
              <a:rPr lang="en-US" dirty="0"/>
              <a:t>Form validation normally used to occur at the server, after client entered necessary data and then pressed the Submit button.</a:t>
            </a:r>
          </a:p>
          <a:p>
            <a:r>
              <a:rPr lang="en-US" dirty="0"/>
              <a:t>If the data entered by a client was incorrect or was simply missing, the server would have to send all the data back to the client and request that the form be resubmitted with correct information.</a:t>
            </a:r>
          </a:p>
          <a:p>
            <a:r>
              <a:rPr lang="en-US" dirty="0"/>
              <a:t>This was really a lengthy process which used to put a lot of burden on the server.</a:t>
            </a:r>
          </a:p>
          <a:p>
            <a:r>
              <a:rPr lang="en-US" dirty="0"/>
              <a:t>JavaScript provides a way to validate form's data on the client's computer before sending it to the web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32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Form validation generally performs two functions.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Basic Validation</a:t>
            </a:r>
          </a:p>
          <a:p>
            <a:pPr lvl="2"/>
            <a:r>
              <a:rPr lang="en-US" sz="2400" dirty="0"/>
              <a:t>Emptiness</a:t>
            </a:r>
          </a:p>
          <a:p>
            <a:pPr lvl="2"/>
            <a:r>
              <a:rPr lang="en-US" sz="2400" dirty="0"/>
              <a:t>Confirm Password</a:t>
            </a:r>
          </a:p>
          <a:p>
            <a:pPr lvl="2"/>
            <a:r>
              <a:rPr lang="en-US" sz="2400" dirty="0"/>
              <a:t>Length Validation etc……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/>
              <a:t>Data Format Validation</a:t>
            </a:r>
          </a:p>
          <a:p>
            <a:pPr marL="1314450" lvl="2" indent="-457200">
              <a:buNone/>
            </a:pPr>
            <a:r>
              <a:rPr lang="en-US" sz="2400" dirty="0"/>
              <a:t>  	Secondly, the data that is entered must be checked for correct </a:t>
            </a:r>
            <a:r>
              <a:rPr lang="en-US" sz="2400" b="1" dirty="0"/>
              <a:t>form</a:t>
            </a:r>
            <a:r>
              <a:rPr lang="en-US" sz="2400" dirty="0"/>
              <a:t> and </a:t>
            </a:r>
            <a:r>
              <a:rPr lang="en-US" sz="2400" b="1" dirty="0"/>
              <a:t>value</a:t>
            </a:r>
            <a:r>
              <a:rPr lang="en-US" sz="2400" dirty="0"/>
              <a:t>.</a:t>
            </a:r>
          </a:p>
          <a:p>
            <a:pPr marL="1314450" lvl="2" indent="-457200"/>
            <a:r>
              <a:rPr lang="en-US" sz="2400" dirty="0"/>
              <a:t>Email Validation</a:t>
            </a:r>
          </a:p>
          <a:p>
            <a:pPr marL="1314450" lvl="2" indent="-457200"/>
            <a:r>
              <a:rPr lang="en-US" sz="2400" dirty="0"/>
              <a:t>Mobile Number Validation</a:t>
            </a:r>
          </a:p>
          <a:p>
            <a:pPr marL="1314450" lvl="2" indent="-457200"/>
            <a:r>
              <a:rPr lang="en-US" sz="2400" dirty="0"/>
              <a:t>Enrollment Number Validation etc….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4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regular expression is an object that describes a pattern of characters.</a:t>
            </a:r>
          </a:p>
          <a:p>
            <a:r>
              <a:rPr lang="en-US" dirty="0"/>
              <a:t>Regular expressions are used to perform pattern-matching and "search-and-replace" functions on text.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pattern = "^[\\w]+$";   // will allow only words in the string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var regex = new RegExp(pattern);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If(regex.test(testString)){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 else {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	//Invalid</a:t>
            </a:r>
          </a:p>
          <a:p>
            <a:pPr lvl="1">
              <a:buNone/>
            </a:pPr>
            <a:r>
              <a:rPr lang="sv-SE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0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</a:t>
            </a:r>
            <a:r>
              <a:rPr lang="en-US" dirty="0" err="1"/>
              <a:t>Metacharacters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</a:t>
            </a:r>
            <a:r>
              <a:rPr lang="en-US" b="1" dirty="0"/>
              <a:t>word </a:t>
            </a:r>
            <a:r>
              <a:rPr lang="en-US" dirty="0"/>
              <a:t>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</a:p>
          <a:p>
            <a:pPr lvl="1"/>
            <a:r>
              <a:rPr lang="en-US" dirty="0"/>
              <a:t>We can also use [a-zA-Z0-9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non-word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to find </a:t>
            </a:r>
            <a:r>
              <a:rPr lang="en-US" b="1" dirty="0"/>
              <a:t>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</a:p>
          <a:p>
            <a:pPr lvl="1"/>
            <a:r>
              <a:rPr lang="en-US" dirty="0"/>
              <a:t>We can also use [0-9] for the same</a:t>
            </a:r>
          </a:p>
          <a:p>
            <a:r>
              <a:rPr lang="en-US" dirty="0"/>
              <a:t>To find </a:t>
            </a:r>
            <a:r>
              <a:rPr lang="en-US" b="1" dirty="0"/>
              <a:t>non-digit</a:t>
            </a:r>
            <a:r>
              <a:rPr lang="en-US" dirty="0"/>
              <a:t> characters in the string we can use </a:t>
            </a:r>
            <a:r>
              <a:rPr lang="en-US" b="1" dirty="0">
                <a:latin typeface="Consolas" panose="020B0609020204030204" pitchFamily="49" charset="0"/>
              </a:rPr>
              <a:t>\D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We can use </a:t>
            </a:r>
            <a:r>
              <a:rPr lang="en-US" b="1" dirty="0">
                <a:latin typeface="Consolas" panose="020B0609020204030204" pitchFamily="49" charset="0"/>
              </a:rPr>
              <a:t>\n </a:t>
            </a:r>
            <a:r>
              <a:rPr lang="en-US" dirty="0"/>
              <a:t>for </a:t>
            </a:r>
            <a:r>
              <a:rPr lang="en-US" b="1" dirty="0"/>
              <a:t>new line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\t </a:t>
            </a:r>
            <a:r>
              <a:rPr lang="en-US" dirty="0"/>
              <a:t>for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085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RegExp</a:t>
            </a:r>
            <a:r>
              <a:rPr lang="en-US" dirty="0"/>
              <a:t> (Cont.) (Quantifiers)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295400"/>
          <a:ext cx="7772400" cy="36169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0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at least one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zero or more occurrences of 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zero or one occurrences of 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end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with n at the beginning of 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 X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contains a sequence of X to Y </a:t>
                      </a:r>
                      <a:r>
                        <a:rPr lang="en-US" dirty="0" err="1"/>
                        <a:t>n's</a:t>
                      </a:r>
                      <a:endParaRPr lang="en-US" dirty="0"/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n{X,}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Matches any string that contains a sequence of at least X </a:t>
                      </a:r>
                      <a:r>
                        <a:rPr lang="en-US" sz="1800" kern="1200" dirty="0" err="1"/>
                        <a:t>n's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59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Web page, </a:t>
            </a:r>
            <a:r>
              <a:rPr lang="en-US" b="1" dirty="0">
                <a:solidFill>
                  <a:srgbClr val="C00000"/>
                </a:solidFill>
              </a:rPr>
              <a:t>HTML</a:t>
            </a:r>
            <a:r>
              <a:rPr lang="en-US" dirty="0"/>
              <a:t> supplies document </a:t>
            </a:r>
            <a:r>
              <a:rPr lang="en-US" b="1" dirty="0">
                <a:solidFill>
                  <a:srgbClr val="C00000"/>
                </a:solidFill>
              </a:rPr>
              <a:t>content and structure </a:t>
            </a:r>
            <a:r>
              <a:rPr lang="en-US" dirty="0"/>
              <a:t>while </a:t>
            </a:r>
            <a:r>
              <a:rPr lang="en-US" b="1" dirty="0">
                <a:solidFill>
                  <a:srgbClr val="C00000"/>
                </a:solidFill>
              </a:rPr>
              <a:t>CSS</a:t>
            </a:r>
            <a:r>
              <a:rPr lang="en-US" dirty="0"/>
              <a:t> provides </a:t>
            </a:r>
            <a:r>
              <a:rPr lang="en-US" b="1" dirty="0">
                <a:solidFill>
                  <a:srgbClr val="C00000"/>
                </a:solidFill>
              </a:rPr>
              <a:t>presentation styling</a:t>
            </a:r>
          </a:p>
          <a:p>
            <a:r>
              <a:rPr lang="en-US" dirty="0"/>
              <a:t>In addition, client-side scripts can </a:t>
            </a:r>
            <a:r>
              <a:rPr lang="en-US" b="1" dirty="0">
                <a:solidFill>
                  <a:srgbClr val="C00000"/>
                </a:solidFill>
              </a:rPr>
              <a:t>control browser actions</a:t>
            </a:r>
            <a:r>
              <a:rPr lang="en-US" b="1" dirty="0"/>
              <a:t> </a:t>
            </a:r>
            <a:r>
              <a:rPr lang="en-US" dirty="0"/>
              <a:t>associated with a Web page. </a:t>
            </a:r>
          </a:p>
          <a:p>
            <a:r>
              <a:rPr lang="en-US" dirty="0"/>
              <a:t>Client-side scripts are almost written in the </a:t>
            </a:r>
            <a:r>
              <a:rPr lang="en-US" b="1" dirty="0" err="1">
                <a:solidFill>
                  <a:srgbClr val="C00000"/>
                </a:solidFill>
              </a:rPr>
              <a:t>Javascript</a:t>
            </a:r>
            <a:r>
              <a:rPr lang="en-US" dirty="0"/>
              <a:t> language to control browser’s actions.</a:t>
            </a:r>
          </a:p>
          <a:p>
            <a:r>
              <a:rPr lang="en-US" dirty="0"/>
              <a:t>Client-side scripting can make Web pages more </a:t>
            </a:r>
            <a:r>
              <a:rPr lang="en-US" b="1" dirty="0">
                <a:solidFill>
                  <a:srgbClr val="C00000"/>
                </a:solidFill>
              </a:rPr>
              <a:t>dynamic</a:t>
            </a:r>
            <a:r>
              <a:rPr lang="en-US" dirty="0"/>
              <a:t> and more </a:t>
            </a:r>
            <a:r>
              <a:rPr lang="en-US" b="1" dirty="0">
                <a:solidFill>
                  <a:srgbClr val="C00000"/>
                </a:solidFill>
              </a:rPr>
              <a:t>responsive.</a:t>
            </a:r>
          </a:p>
          <a:p>
            <a:r>
              <a:rPr lang="en-US" dirty="0"/>
              <a:t>Tasks performed by client-side scripts: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Checking </a:t>
            </a:r>
            <a:r>
              <a:rPr lang="en-US" b="1" dirty="0">
                <a:solidFill>
                  <a:srgbClr val="C00000"/>
                </a:solidFill>
              </a:rPr>
              <a:t>correctness</a:t>
            </a:r>
            <a:r>
              <a:rPr lang="en-US" dirty="0"/>
              <a:t> of user input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Monitoring</a:t>
            </a:r>
            <a:r>
              <a:rPr lang="en-US" dirty="0"/>
              <a:t> user events and </a:t>
            </a:r>
            <a:r>
              <a:rPr lang="en-US" b="1" dirty="0">
                <a:solidFill>
                  <a:srgbClr val="C00000"/>
                </a:solidFill>
              </a:rPr>
              <a:t>specifying reactions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Replacing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updating</a:t>
            </a:r>
            <a:r>
              <a:rPr lang="en-US" dirty="0"/>
              <a:t> parts of a page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Changing the </a:t>
            </a:r>
            <a:r>
              <a:rPr lang="en-US" b="1" dirty="0">
                <a:solidFill>
                  <a:srgbClr val="C00000"/>
                </a:solidFill>
              </a:rPr>
              <a:t>style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position</a:t>
            </a:r>
            <a:r>
              <a:rPr lang="en-US" dirty="0"/>
              <a:t> of displayed elements </a:t>
            </a:r>
            <a:r>
              <a:rPr lang="en-US" b="1" dirty="0">
                <a:solidFill>
                  <a:srgbClr val="C00000"/>
                </a:solidFill>
              </a:rPr>
              <a:t>dynamically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Modifying</a:t>
            </a:r>
            <a:r>
              <a:rPr lang="en-US" dirty="0"/>
              <a:t> a page in </a:t>
            </a:r>
            <a:r>
              <a:rPr lang="en-US" b="1" dirty="0">
                <a:solidFill>
                  <a:srgbClr val="C00000"/>
                </a:solidFill>
              </a:rPr>
              <a:t>response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events</a:t>
            </a:r>
            <a:endParaRPr lang="en-US" dirty="0">
              <a:solidFill>
                <a:srgbClr val="C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Getting browser </a:t>
            </a:r>
            <a:r>
              <a:rPr lang="en-US" b="1" dirty="0">
                <a:solidFill>
                  <a:srgbClr val="C00000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Making the Web page </a:t>
            </a:r>
            <a:r>
              <a:rPr lang="en-US" b="1" dirty="0">
                <a:solidFill>
                  <a:srgbClr val="C00000"/>
                </a:solidFill>
              </a:rPr>
              <a:t>different</a:t>
            </a:r>
            <a:r>
              <a:rPr lang="en-US" dirty="0"/>
              <a:t> depending on the browser and browser features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Generating HTML </a:t>
            </a:r>
            <a:r>
              <a:rPr lang="en-US" dirty="0"/>
              <a:t>code for parts of the page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28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Validation Using </a:t>
            </a:r>
            <a:r>
              <a:rPr lang="en-US" dirty="0" err="1"/>
              <a:t>RegExp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497" y="971204"/>
            <a:ext cx="10167851" cy="4801314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dirty="0">
                <a:latin typeface="Consolas" panose="020B0609020204030204" pitchFamily="49" charset="0"/>
              </a:rPr>
              <a:t>	function </a:t>
            </a:r>
            <a:r>
              <a:rPr lang="en-US" dirty="0" err="1">
                <a:latin typeface="Consolas" panose="020B0609020204030204" pitchFamily="49" charset="0"/>
              </a:rPr>
              <a:t>checkMail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a = </a:t>
            </a:r>
            <a:r>
              <a:rPr lang="en-US" dirty="0" err="1">
                <a:latin typeface="Consolas" panose="020B0609020204030204" pitchFamily="49" charset="0"/>
              </a:rPr>
              <a:t>document.getElementById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myText</a:t>
            </a:r>
            <a:r>
              <a:rPr lang="en-US" dirty="0">
                <a:latin typeface="Consolas" panose="020B0609020204030204" pitchFamily="49" charset="0"/>
              </a:rPr>
              <a:t>").value;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pattern ="^[\\w-_\.]*[\\w-_\.]\@[\\w]\.+[\\w]+[\\w]$”;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regex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RegExp</a:t>
            </a:r>
            <a:r>
              <a:rPr lang="en-US" dirty="0">
                <a:latin typeface="Consolas" panose="020B0609020204030204" pitchFamily="49" charset="0"/>
              </a:rPr>
              <a:t>(pattern);</a:t>
            </a:r>
          </a:p>
          <a:p>
            <a:r>
              <a:rPr lang="en-US" dirty="0">
                <a:latin typeface="Consolas" panose="020B0609020204030204" pitchFamily="49" charset="0"/>
              </a:rPr>
              <a:t>		if(</a:t>
            </a:r>
            <a:r>
              <a:rPr lang="en-US" dirty="0" err="1">
                <a:latin typeface="Consolas" panose="020B0609020204030204" pitchFamily="49" charset="0"/>
              </a:rPr>
              <a:t>regex.test</a:t>
            </a:r>
            <a:r>
              <a:rPr lang="en-US" dirty="0">
                <a:latin typeface="Consolas" panose="020B0609020204030204" pitchFamily="49" charset="0"/>
              </a:rPr>
              <a:t>(a))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	else</a:t>
            </a:r>
          </a:p>
          <a:p>
            <a:r>
              <a:rPr lang="en-US" dirty="0"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latin typeface="Consolas" panose="020B0609020204030204" pitchFamily="49" charset="0"/>
              </a:rPr>
              <a:t>			alert("Invalid");</a:t>
            </a:r>
          </a:p>
          <a:p>
            <a:r>
              <a:rPr lang="en-US" dirty="0"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10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 and concise JavaScript Library that simplifies HTML document traversing, event handling, animating, and Ajax interactions for rapid web development.</a:t>
            </a:r>
          </a:p>
          <a:p>
            <a:r>
              <a:rPr lang="en-US" dirty="0"/>
              <a:t>Why to learn jQuery?</a:t>
            </a:r>
          </a:p>
          <a:p>
            <a:pPr lvl="1"/>
            <a:r>
              <a:rPr lang="en-US" dirty="0"/>
              <a:t>Write less, do more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Plugins</a:t>
            </a:r>
          </a:p>
          <a:p>
            <a:pPr lvl="1"/>
            <a:r>
              <a:rPr lang="en-US" dirty="0"/>
              <a:t>It’s standard</a:t>
            </a:r>
          </a:p>
          <a:p>
            <a:r>
              <a:rPr lang="en-US" dirty="0"/>
              <a:t>Aspects of the DOM and jQuery</a:t>
            </a:r>
          </a:p>
          <a:p>
            <a:pPr lvl="1"/>
            <a:r>
              <a:rPr lang="en-US" b="1" dirty="0"/>
              <a:t>Identification:</a:t>
            </a:r>
            <a:r>
              <a:rPr lang="en-US" dirty="0"/>
              <a:t> 		how do I obtain a reference to the node that I want.</a:t>
            </a:r>
          </a:p>
          <a:p>
            <a:pPr lvl="1"/>
            <a:r>
              <a:rPr lang="en-US" b="1" dirty="0"/>
              <a:t>Traversal:</a:t>
            </a:r>
            <a:r>
              <a:rPr lang="en-US" dirty="0"/>
              <a:t> 		how do I move around the DOM tree.</a:t>
            </a:r>
          </a:p>
          <a:p>
            <a:pPr lvl="1"/>
            <a:r>
              <a:rPr lang="en-US" b="1" dirty="0"/>
              <a:t>Node Manipulation:</a:t>
            </a:r>
            <a:r>
              <a:rPr lang="en-US" dirty="0"/>
              <a:t> 	how do I get or set aspects of a DOM node.</a:t>
            </a:r>
          </a:p>
          <a:p>
            <a:pPr lvl="1"/>
            <a:r>
              <a:rPr lang="en-US" b="1" dirty="0"/>
              <a:t>Tree Manipulation:</a:t>
            </a:r>
            <a:r>
              <a:rPr lang="en-US" dirty="0"/>
              <a:t> 	how do I change the structure of the page.</a:t>
            </a:r>
          </a:p>
          <a:p>
            <a:r>
              <a:rPr lang="en-US" dirty="0"/>
              <a:t>Load jQuery</a:t>
            </a:r>
          </a:p>
          <a:p>
            <a:pPr lvl="1"/>
            <a:r>
              <a:rPr lang="en-US" dirty="0"/>
              <a:t>Download or use CDN to load jQuery.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52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  <a:p>
            <a:endParaRPr lang="en-US" dirty="0"/>
          </a:p>
          <a:p>
            <a:r>
              <a:rPr lang="en-US" dirty="0"/>
              <a:t>class selector</a:t>
            </a:r>
          </a:p>
          <a:p>
            <a:endParaRPr lang="en-US" dirty="0"/>
          </a:p>
          <a:p>
            <a:r>
              <a:rPr lang="en-US" dirty="0"/>
              <a:t>tag selector</a:t>
            </a:r>
          </a:p>
          <a:p>
            <a:endParaRPr lang="en-US" dirty="0"/>
          </a:p>
          <a:p>
            <a:r>
              <a:rPr lang="en-US" dirty="0"/>
              <a:t>multiple selector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And many more… (Looks similar to CSS????)</a:t>
            </a:r>
          </a:p>
          <a:p>
            <a:pPr marL="0" indent="0">
              <a:buNone/>
            </a:pPr>
            <a:r>
              <a:rPr lang="en-US" dirty="0"/>
              <a:t>You can explore all the selectors in the jQuery from the below link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https://api.jquery.com/category/selectors/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96887" y="917302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= $('#</a:t>
            </a:r>
            <a:r>
              <a:rPr lang="en-US" dirty="0" err="1"/>
              <a:t>IdOfElement</a:t>
            </a:r>
            <a:r>
              <a:rPr lang="en-US" dirty="0"/>
              <a:t>');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6887" y="1794470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$('.</a:t>
            </a:r>
            <a:r>
              <a:rPr lang="en-US" dirty="0" err="1"/>
              <a:t>ClassOfElement</a:t>
            </a:r>
            <a:r>
              <a:rPr lang="en-US" dirty="0"/>
              <a:t>');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96887" y="2671638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</a:t>
            </a:r>
            <a:r>
              <a:rPr lang="en-US" dirty="0" err="1"/>
              <a:t>tagToSelect</a:t>
            </a:r>
            <a:r>
              <a:rPr lang="en-US" dirty="0"/>
              <a:t>');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6887" y="3548806"/>
            <a:ext cx="5813368" cy="36933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elems</a:t>
            </a:r>
            <a:r>
              <a:rPr lang="en-US" dirty="0"/>
              <a:t> = $('#</a:t>
            </a:r>
            <a:r>
              <a:rPr lang="en-US" dirty="0" err="1"/>
              <a:t>IdOfSelector</a:t>
            </a:r>
            <a:r>
              <a:rPr lang="en-US" dirty="0"/>
              <a:t>, </a:t>
            </a:r>
            <a:r>
              <a:rPr lang="en-US" dirty="0" err="1"/>
              <a:t>tagToSelect</a:t>
            </a:r>
            <a:r>
              <a:rPr lang="en-US" dirty="0"/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42123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Web Technology-I </a:t>
            </a:r>
          </a:p>
          <a:p>
            <a:r>
              <a:rPr lang="en-US"/>
              <a:t>DU#2305CS103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121309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 of Client 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/>
              <a:t>Pros</a:t>
            </a:r>
            <a:r>
              <a:rPr lang="en-US" dirty="0"/>
              <a:t>	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Allow for </a:t>
            </a:r>
            <a:r>
              <a:rPr lang="en-US" sz="2400" b="1" dirty="0">
                <a:solidFill>
                  <a:srgbClr val="C00000"/>
                </a:solidFill>
              </a:rPr>
              <a:t>more interactivity </a:t>
            </a:r>
            <a:r>
              <a:rPr lang="en-US" sz="2400" dirty="0"/>
              <a:t>by immediately responding to users’ actions.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Execute quickly </a:t>
            </a:r>
            <a:r>
              <a:rPr lang="en-US" sz="2400" dirty="0"/>
              <a:t>because they do not require a trip to the server.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The web </a:t>
            </a:r>
            <a:r>
              <a:rPr lang="en-US" sz="2400" b="1" dirty="0">
                <a:solidFill>
                  <a:srgbClr val="C00000"/>
                </a:solidFill>
              </a:rPr>
              <a:t>browser</a:t>
            </a:r>
            <a:r>
              <a:rPr lang="en-US" sz="2400" dirty="0"/>
              <a:t> uses its own </a:t>
            </a:r>
            <a:r>
              <a:rPr lang="en-US" sz="2400" b="1" dirty="0">
                <a:solidFill>
                  <a:srgbClr val="C00000"/>
                </a:solidFill>
              </a:rPr>
              <a:t>resources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eases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burden</a:t>
            </a:r>
            <a:r>
              <a:rPr lang="en-US" sz="2400" dirty="0"/>
              <a:t> on the </a:t>
            </a:r>
            <a:r>
              <a:rPr lang="en-US" sz="2400" b="1" dirty="0">
                <a:solidFill>
                  <a:srgbClr val="C00000"/>
                </a:solidFill>
              </a:rPr>
              <a:t>server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 It </a:t>
            </a:r>
            <a:r>
              <a:rPr lang="en-US" sz="2400" b="1" dirty="0">
                <a:solidFill>
                  <a:srgbClr val="C00000"/>
                </a:solidFill>
              </a:rPr>
              <a:t>saves </a:t>
            </a:r>
            <a:r>
              <a:rPr lang="en-US" sz="2400" dirty="0"/>
              <a:t>network </a:t>
            </a:r>
            <a:r>
              <a:rPr lang="en-US" sz="2400" b="1" dirty="0">
                <a:solidFill>
                  <a:srgbClr val="C00000"/>
                </a:solidFill>
              </a:rPr>
              <a:t>bandwidth</a:t>
            </a:r>
            <a:r>
              <a:rPr lang="en-US" sz="2400" dirty="0"/>
              <a:t>.</a:t>
            </a:r>
          </a:p>
          <a:p>
            <a:pPr>
              <a:buClr>
                <a:schemeClr val="tx1"/>
              </a:buClr>
            </a:pPr>
            <a:r>
              <a:rPr lang="en-US" sz="2600" b="1" dirty="0"/>
              <a:t>Cons</a:t>
            </a:r>
            <a:endParaRPr lang="en-US" b="1" dirty="0"/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Code</a:t>
            </a:r>
            <a:r>
              <a:rPr lang="en-US" sz="2400" dirty="0"/>
              <a:t> is loaded in the browser so it will be </a:t>
            </a:r>
            <a:r>
              <a:rPr lang="en-US" sz="2400" b="1" dirty="0">
                <a:solidFill>
                  <a:srgbClr val="C00000"/>
                </a:solidFill>
              </a:rPr>
              <a:t>visible</a:t>
            </a:r>
            <a:r>
              <a:rPr lang="en-US" sz="2400" dirty="0"/>
              <a:t> to the client.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Code is </a:t>
            </a:r>
            <a:r>
              <a:rPr lang="en-US" sz="2400" b="1" dirty="0">
                <a:solidFill>
                  <a:srgbClr val="C00000"/>
                </a:solidFill>
              </a:rPr>
              <a:t>modifiable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b="1" dirty="0">
                <a:solidFill>
                  <a:srgbClr val="C00000"/>
                </a:solidFill>
              </a:rPr>
              <a:t>Local files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databases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cannot</a:t>
            </a:r>
            <a:r>
              <a:rPr lang="en-US" sz="2400" dirty="0"/>
              <a:t> be </a:t>
            </a:r>
            <a:r>
              <a:rPr lang="en-US" sz="2400" b="1" dirty="0">
                <a:solidFill>
                  <a:srgbClr val="C00000"/>
                </a:solidFill>
              </a:rPr>
              <a:t>accessed</a:t>
            </a:r>
            <a:r>
              <a:rPr lang="en-US" sz="2400" dirty="0"/>
              <a:t>.</a:t>
            </a:r>
          </a:p>
          <a:p>
            <a:pPr lvl="1">
              <a:buClr>
                <a:schemeClr val="tx1"/>
              </a:buClr>
            </a:pPr>
            <a:r>
              <a:rPr lang="en-US" sz="2400" dirty="0"/>
              <a:t>User is </a:t>
            </a:r>
            <a:r>
              <a:rPr lang="en-US" sz="2400" b="1" dirty="0">
                <a:solidFill>
                  <a:srgbClr val="C00000"/>
                </a:solidFill>
              </a:rPr>
              <a:t>able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C00000"/>
                </a:solidFill>
              </a:rPr>
              <a:t>disable</a:t>
            </a:r>
            <a:r>
              <a:rPr lang="en-US" sz="2400" dirty="0"/>
              <a:t> client side scripting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9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V/S Server Side Scripting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78722" y="795251"/>
          <a:ext cx="11542222" cy="4455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71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1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Server</a:t>
                      </a:r>
                      <a:r>
                        <a:rPr lang="en-US" sz="2000" baseline="0" dirty="0"/>
                        <a:t> Side Scripting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Client Side Scripting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create dynamic pages based on a number of conditions when the users browser makes a request to the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is used when the users browser already has all the code and the page is altered on the basis of the users input.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Server executes the server side scripting that produces the page to be sent to the browser.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The Web Browser executes the client side scripting that resides at the user’s computer.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Server side scripting is used to connect to the databases and files that reside on the web server.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200" dirty="0"/>
                        <a:t>Client side scripting cannot be used to connect to the databases and</a:t>
                      </a:r>
                      <a:r>
                        <a:rPr lang="en-US" sz="2000" kern="1200" baseline="0" dirty="0"/>
                        <a:t> files</a:t>
                      </a:r>
                      <a:r>
                        <a:rPr lang="en-US" sz="2000" kern="1200" dirty="0"/>
                        <a:t> on the web server.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</a:t>
                      </a:r>
                      <a:r>
                        <a:rPr lang="en-US" sz="1800" kern="1200" baseline="0" dirty="0"/>
                        <a:t> resources can be accessed by the server side scripting.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Browser</a:t>
                      </a:r>
                      <a:r>
                        <a:rPr lang="en-US" sz="1800" kern="1200" baseline="0" dirty="0"/>
                        <a:t> resources can be accessed by the client side scripting.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40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Server side scripting can’t be blocked by the user.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Client side scripting is possible to be blocked by the user.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27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Server side scripting languages : PHP, JSP,  ASP, </a:t>
                      </a:r>
                      <a:r>
                        <a:rPr lang="en-US" sz="1800" kern="1200" dirty="0" err="1"/>
                        <a:t>ASP.Net</a:t>
                      </a:r>
                      <a:r>
                        <a:rPr lang="en-US" sz="1800" kern="1200" dirty="0"/>
                        <a:t>, Ruby, Perl and many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/>
                        <a:t>Examples of Client side scripting languages : </a:t>
                      </a:r>
                      <a:r>
                        <a:rPr lang="en-US" sz="1800" kern="1200" dirty="0" err="1"/>
                        <a:t>Javascript</a:t>
                      </a:r>
                      <a:r>
                        <a:rPr lang="en-US" sz="1800" kern="1200" dirty="0"/>
                        <a:t>, VB script, etc.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21791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78722" y="1177599"/>
            <a:ext cx="11542222" cy="10086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722" y="2186247"/>
            <a:ext cx="11542222" cy="7148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8722" y="2901143"/>
            <a:ext cx="11542222" cy="681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78722" y="3616039"/>
            <a:ext cx="11542222" cy="6234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8722" y="4239491"/>
            <a:ext cx="11542222" cy="349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722" y="4588625"/>
            <a:ext cx="11542222" cy="6617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5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&lt;script&gt;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&lt;script&gt; tag is used to define a client-side script (JavaScript).</a:t>
            </a:r>
          </a:p>
          <a:p>
            <a:r>
              <a:rPr lang="en-US" dirty="0"/>
              <a:t>The &lt;script&gt; element either contains </a:t>
            </a:r>
            <a:r>
              <a:rPr lang="en-US" b="1" dirty="0">
                <a:solidFill>
                  <a:srgbClr val="C00000"/>
                </a:solidFill>
              </a:rPr>
              <a:t>scripting statements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it points to an </a:t>
            </a:r>
            <a:r>
              <a:rPr lang="en-US" b="1" dirty="0">
                <a:solidFill>
                  <a:srgbClr val="C00000"/>
                </a:solidFill>
              </a:rPr>
              <a:t>external script </a:t>
            </a:r>
            <a:r>
              <a:rPr lang="en-US" dirty="0"/>
              <a:t>file through the </a:t>
            </a:r>
            <a:r>
              <a:rPr lang="en-US" b="1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Example 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7290" y="2621559"/>
            <a:ext cx="3810000" cy="3139321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 type="text/</a:t>
            </a:r>
            <a:r>
              <a:rPr lang="en-US" dirty="0" err="1"/>
              <a:t>javascript</a:t>
            </a:r>
            <a:r>
              <a:rPr lang="en-US" dirty="0"/>
              <a:t>"&gt;</a:t>
            </a:r>
          </a:p>
          <a:p>
            <a:r>
              <a:rPr lang="en-US" dirty="0"/>
              <a:t>        </a:t>
            </a:r>
            <a:r>
              <a:rPr lang="en-US" b="1" dirty="0">
                <a:solidFill>
                  <a:srgbClr val="C00000"/>
                </a:solidFill>
              </a:rPr>
              <a:t>// Java Script Code Here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6345" y="2621559"/>
            <a:ext cx="3810000" cy="2862322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Code</a:t>
            </a:r>
            <a:endParaRPr lang="en-US" dirty="0"/>
          </a:p>
          <a:p>
            <a:r>
              <a:rPr lang="en-US" dirty="0"/>
              <a:t>  &lt;html&gt;</a:t>
            </a:r>
          </a:p>
          <a:p>
            <a:r>
              <a:rPr lang="en-US" dirty="0"/>
              <a:t>    &lt;head&gt;</a:t>
            </a:r>
          </a:p>
          <a:p>
            <a:r>
              <a:rPr lang="en-US" dirty="0"/>
              <a:t>      &lt;title&gt;HTML script Tag&lt;/title&gt;</a:t>
            </a:r>
          </a:p>
          <a:p>
            <a:r>
              <a:rPr lang="en-US" dirty="0"/>
              <a:t>    &lt;/head&gt;</a:t>
            </a:r>
          </a:p>
          <a:p>
            <a:r>
              <a:rPr lang="en-US" dirty="0"/>
              <a:t>    &lt;body&gt;</a:t>
            </a:r>
          </a:p>
          <a:p>
            <a:r>
              <a:rPr lang="en-US" dirty="0"/>
              <a:t>      &lt;script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src</a:t>
            </a:r>
            <a:r>
              <a:rPr lang="en-US" b="1" dirty="0">
                <a:solidFill>
                  <a:srgbClr val="C00000"/>
                </a:solidFill>
              </a:rPr>
              <a:t>=“</a:t>
            </a:r>
            <a:r>
              <a:rPr lang="en-US" b="1" dirty="0" err="1">
                <a:solidFill>
                  <a:srgbClr val="C00000"/>
                </a:solidFill>
              </a:rPr>
              <a:t>PathToJS</a:t>
            </a:r>
            <a:r>
              <a:rPr lang="en-US" b="1" dirty="0">
                <a:solidFill>
                  <a:srgbClr val="C00000"/>
                </a:solidFill>
              </a:rPr>
              <a:t>”</a:t>
            </a:r>
            <a:r>
              <a:rPr lang="en-US" dirty="0">
                <a:solidFill>
                  <a:srgbClr val="C00000"/>
                </a:solidFill>
              </a:rPr>
              <a:t>&gt;</a:t>
            </a:r>
          </a:p>
          <a:p>
            <a:r>
              <a:rPr lang="en-US" dirty="0"/>
              <a:t>      &lt;/script&gt;</a:t>
            </a:r>
          </a:p>
          <a:p>
            <a:r>
              <a:rPr lang="en-US" dirty="0"/>
              <a:t>    &lt;/body&gt;</a:t>
            </a:r>
          </a:p>
          <a:p>
            <a:r>
              <a:rPr lang="en-US" dirty="0"/>
              <a:t>  &lt;/html&gt; </a:t>
            </a:r>
          </a:p>
        </p:txBody>
      </p:sp>
    </p:spTree>
    <p:extLst>
      <p:ext uri="{BB962C8B-B14F-4D97-AF65-F5344CB8AC3E}">
        <p14:creationId xmlns:p14="http://schemas.microsoft.com/office/powerpoint/2010/main" val="172855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A variable can contain several types of value: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/>
              <a:t> : a numeric value e.g. 156, 100, 1.2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: character wrapped in quotes e.g. “</a:t>
            </a:r>
            <a:r>
              <a:rPr lang="en-US" dirty="0" err="1"/>
              <a:t>rajkot</a:t>
            </a:r>
            <a:r>
              <a:rPr lang="en-US" dirty="0"/>
              <a:t>”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Boolean</a:t>
            </a:r>
            <a:r>
              <a:rPr lang="en-US" dirty="0"/>
              <a:t> : a value of true or false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 : an empty variable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Function</a:t>
            </a:r>
            <a:r>
              <a:rPr lang="en-US" dirty="0"/>
              <a:t> : a function 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: an object</a:t>
            </a:r>
          </a:p>
          <a:p>
            <a:pPr>
              <a:buClr>
                <a:schemeClr val="tx1"/>
              </a:buClr>
            </a:pPr>
            <a:r>
              <a:rPr lang="en-US" dirty="0"/>
              <a:t>Attributes of </a:t>
            </a:r>
            <a:r>
              <a:rPr lang="en-US" dirty="0" err="1"/>
              <a:t>Javascript</a:t>
            </a:r>
            <a:r>
              <a:rPr lang="en-US" dirty="0"/>
              <a:t> variables 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case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sensitive</a:t>
            </a:r>
            <a:r>
              <a:rPr lang="en-US" dirty="0"/>
              <a:t>. </a:t>
            </a:r>
            <a:r>
              <a:rPr lang="en-US" i="1" dirty="0"/>
              <a:t>(</a:t>
            </a:r>
            <a:r>
              <a:rPr lang="en-US" i="1" dirty="0" err="1"/>
              <a:t>mynum</a:t>
            </a:r>
            <a:r>
              <a:rPr lang="en-US" i="1" dirty="0"/>
              <a:t> and </a:t>
            </a:r>
            <a:r>
              <a:rPr lang="en-US" i="1" dirty="0" err="1"/>
              <a:t>MyNum</a:t>
            </a:r>
            <a:r>
              <a:rPr lang="en-US" i="1" dirty="0"/>
              <a:t> are different variables)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C00000"/>
                </a:solidFill>
              </a:rPr>
              <a:t>punctuation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b="1" dirty="0">
                <a:solidFill>
                  <a:srgbClr val="C00000"/>
                </a:solidFill>
              </a:rPr>
              <a:t>space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b="1" dirty="0"/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digit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be a JavaScript </a:t>
            </a:r>
            <a:r>
              <a:rPr lang="en-US" b="1" dirty="0">
                <a:solidFill>
                  <a:srgbClr val="C00000"/>
                </a:solidFill>
              </a:rPr>
              <a:t>reserved</a:t>
            </a:r>
            <a:r>
              <a:rPr lang="en-US" b="1" dirty="0"/>
              <a:t> </a:t>
            </a:r>
            <a:r>
              <a:rPr lang="en-US" dirty="0"/>
              <a:t>word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1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and Loops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349" y="1679376"/>
            <a:ext cx="3810000" cy="2585323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If..else</a:t>
            </a:r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num</a:t>
            </a:r>
            <a:r>
              <a:rPr lang="en-US" dirty="0"/>
              <a:t> = 10;</a:t>
            </a:r>
          </a:p>
          <a:p>
            <a:r>
              <a:rPr lang="en-US" dirty="0"/>
              <a:t>if (</a:t>
            </a:r>
            <a:r>
              <a:rPr lang="en-US" dirty="0" err="1"/>
              <a:t>num</a:t>
            </a:r>
            <a:r>
              <a:rPr lang="en-US" dirty="0"/>
              <a:t> &gt; 0) {</a:t>
            </a:r>
          </a:p>
          <a:p>
            <a:r>
              <a:rPr lang="en-US" dirty="0"/>
              <a:t>  console.log("Number is positive");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console.log("Number is non-positive");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45732" y="1679377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For loop</a:t>
            </a:r>
            <a:endParaRPr lang="en-US" dirty="0"/>
          </a:p>
          <a:p>
            <a:r>
              <a:rPr lang="en-US" dirty="0"/>
              <a:t> </a:t>
            </a:r>
            <a:r>
              <a:rPr lang="nn-NO" dirty="0"/>
              <a:t>for (let i = 0; i &lt; 5; i++) {</a:t>
            </a:r>
          </a:p>
          <a:p>
            <a:r>
              <a:rPr lang="nn-NO" dirty="0"/>
              <a:t>  console.log(i);</a:t>
            </a:r>
          </a:p>
          <a:p>
            <a:r>
              <a:rPr lang="nn-NO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2115" y="1679376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While loop</a:t>
            </a:r>
            <a:endParaRPr lang="en-US" dirty="0"/>
          </a:p>
          <a:p>
            <a:r>
              <a:rPr lang="en-US" dirty="0"/>
              <a:t>  while (condition)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311847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do..while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r>
              <a:rPr lang="en-US" dirty="0"/>
              <a:t>  do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 while (condition);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115" y="3118470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for..in..loop</a:t>
            </a:r>
            <a:endParaRPr lang="en-US" dirty="0"/>
          </a:p>
          <a:p>
            <a:r>
              <a:rPr lang="en-US" dirty="0"/>
              <a:t>for (let key in object)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9884" y="5048213"/>
            <a:ext cx="3810000" cy="1200329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for..of</a:t>
            </a:r>
            <a:r>
              <a:rPr lang="en-US" b="1" dirty="0">
                <a:solidFill>
                  <a:srgbClr val="FF0000"/>
                </a:solidFill>
              </a:rPr>
              <a:t>…. </a:t>
            </a:r>
            <a:endParaRPr lang="en-US" dirty="0"/>
          </a:p>
          <a:p>
            <a:r>
              <a:rPr lang="en-US" dirty="0"/>
              <a:t>  for (let element of array) {</a:t>
            </a:r>
          </a:p>
          <a:p>
            <a:r>
              <a:rPr lang="en-US" dirty="0"/>
              <a:t>  // Code block to be executed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5742" y="4909713"/>
            <a:ext cx="3810000" cy="1477328"/>
          </a:xfrm>
          <a:prstGeom prst="rect">
            <a:avLst/>
          </a:prstGeom>
          <a:ln/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Example</a:t>
            </a:r>
            <a:endParaRPr lang="en-US" dirty="0"/>
          </a:p>
          <a:p>
            <a:r>
              <a:rPr lang="en-US" dirty="0"/>
              <a:t>let colors = ['red', 'green', 'blue'];</a:t>
            </a:r>
          </a:p>
          <a:p>
            <a:r>
              <a:rPr lang="en-US" dirty="0"/>
              <a:t>for (let color of colors) {</a:t>
            </a:r>
          </a:p>
          <a:p>
            <a:r>
              <a:rPr lang="en-US" dirty="0"/>
              <a:t>  console.log(color);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6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can be defined as a </a:t>
            </a:r>
            <a:r>
              <a:rPr lang="en-US" b="1" dirty="0">
                <a:solidFill>
                  <a:srgbClr val="C00000"/>
                </a:solidFill>
              </a:rPr>
              <a:t>sequence of letters, digits, punctuation and so on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a JavaScript is </a:t>
            </a:r>
            <a:r>
              <a:rPr lang="en-US" b="1" dirty="0">
                <a:solidFill>
                  <a:srgbClr val="C00000"/>
                </a:solidFill>
              </a:rPr>
              <a:t>wrapped</a:t>
            </a:r>
            <a:r>
              <a:rPr lang="en-US" dirty="0"/>
              <a:t> with </a:t>
            </a:r>
            <a:r>
              <a:rPr lang="en-US" b="1" dirty="0">
                <a:solidFill>
                  <a:srgbClr val="C00000"/>
                </a:solidFill>
              </a:rPr>
              <a:t>single or double quotes</a:t>
            </a:r>
          </a:p>
          <a:p>
            <a:r>
              <a:rPr lang="en-US" dirty="0"/>
              <a:t>Strings can be </a:t>
            </a:r>
            <a:r>
              <a:rPr lang="en-US" b="1" dirty="0">
                <a:solidFill>
                  <a:srgbClr val="C00000"/>
                </a:solidFill>
              </a:rPr>
              <a:t>joined</a:t>
            </a:r>
            <a:r>
              <a:rPr lang="en-US" b="1" dirty="0"/>
              <a:t> </a:t>
            </a:r>
            <a:r>
              <a:rPr lang="en-US" dirty="0"/>
              <a:t>together with the </a:t>
            </a:r>
            <a:r>
              <a:rPr lang="en-US" b="1" dirty="0">
                <a:solidFill>
                  <a:srgbClr val="C00000"/>
                </a:solidFill>
              </a:rPr>
              <a:t>+ operator</a:t>
            </a:r>
            <a:r>
              <a:rPr lang="en-US" dirty="0"/>
              <a:t>, which is called </a:t>
            </a:r>
            <a:r>
              <a:rPr lang="en-US" b="1" dirty="0">
                <a:solidFill>
                  <a:srgbClr val="C00000"/>
                </a:solidFill>
              </a:rPr>
              <a:t>concatenation</a:t>
            </a:r>
            <a:r>
              <a:rPr lang="en-US" dirty="0"/>
              <a:t>.</a:t>
            </a:r>
          </a:p>
          <a:p>
            <a:pPr lvl="1">
              <a:buNone/>
            </a:pPr>
            <a:r>
              <a:rPr lang="en-US" dirty="0"/>
              <a:t>For Example,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mystring</a:t>
            </a:r>
            <a:r>
              <a:rPr lang="en-US" dirty="0"/>
              <a:t> = “my college name is ” + “</a:t>
            </a:r>
            <a:r>
              <a:rPr lang="en-US" dirty="0" err="1"/>
              <a:t>Darshan</a:t>
            </a:r>
            <a:r>
              <a:rPr lang="en-US" dirty="0"/>
              <a:t>”;</a:t>
            </a:r>
          </a:p>
          <a:p>
            <a:r>
              <a:rPr lang="en-US" dirty="0"/>
              <a:t>As string is an object type it also has some useful features.</a:t>
            </a:r>
          </a:p>
          <a:p>
            <a:pPr lvl="1">
              <a:buNone/>
            </a:pPr>
            <a:r>
              <a:rPr lang="en-US" dirty="0"/>
              <a:t>For Example,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lenStr</a:t>
            </a:r>
            <a:r>
              <a:rPr lang="en-US" dirty="0"/>
              <a:t> = </a:t>
            </a:r>
            <a:r>
              <a:rPr lang="en-US" dirty="0" err="1"/>
              <a:t>mystring</a:t>
            </a:r>
            <a:r>
              <a:rPr lang="en-US" b="1" dirty="0" err="1">
                <a:solidFill>
                  <a:srgbClr val="C00000"/>
                </a:solidFill>
              </a:rPr>
              <a:t>.length</a:t>
            </a:r>
            <a:r>
              <a:rPr lang="en-US" dirty="0"/>
              <a:t>;</a:t>
            </a:r>
          </a:p>
          <a:p>
            <a:pPr lvl="1">
              <a:buNone/>
            </a:pPr>
            <a:r>
              <a:rPr lang="en-US" dirty="0"/>
              <a:t>Which returns the </a:t>
            </a:r>
            <a:r>
              <a:rPr lang="en-US" b="1" dirty="0">
                <a:solidFill>
                  <a:srgbClr val="C00000"/>
                </a:solidFill>
              </a:rPr>
              <a:t>length</a:t>
            </a:r>
            <a:r>
              <a:rPr lang="en-US" b="1" dirty="0"/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16288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4468</TotalTime>
  <Words>3453</Words>
  <Application>Microsoft Office PowerPoint</Application>
  <PresentationFormat>Widescreen</PresentationFormat>
  <Paragraphs>489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Roboto Condensed Light</vt:lpstr>
      <vt:lpstr>Consolas</vt:lpstr>
      <vt:lpstr>Wingdings 3</vt:lpstr>
      <vt:lpstr>Roboto Condensed</vt:lpstr>
      <vt:lpstr>Arial</vt:lpstr>
      <vt:lpstr>Calibri</vt:lpstr>
      <vt:lpstr>Wingdings 2</vt:lpstr>
      <vt:lpstr>Wingdings</vt:lpstr>
      <vt:lpstr>Office Theme</vt:lpstr>
      <vt:lpstr>Unit-03  JavaScript</vt:lpstr>
      <vt:lpstr>PowerPoint Presentation</vt:lpstr>
      <vt:lpstr>Introduction</vt:lpstr>
      <vt:lpstr>Pros &amp; Cons of Client Side Scripting</vt:lpstr>
      <vt:lpstr>Client V/S Server Side Scripting</vt:lpstr>
      <vt:lpstr>&lt;script&gt; tag</vt:lpstr>
      <vt:lpstr>Variables</vt:lpstr>
      <vt:lpstr>Conditions and Loops</vt:lpstr>
      <vt:lpstr>Strings</vt:lpstr>
      <vt:lpstr>Strings (Cont.)</vt:lpstr>
      <vt:lpstr>Arrays</vt:lpstr>
      <vt:lpstr>Functions</vt:lpstr>
      <vt:lpstr>Functions (Cont.)</vt:lpstr>
      <vt:lpstr>Pop up Boxes</vt:lpstr>
      <vt:lpstr>Alert Box</vt:lpstr>
      <vt:lpstr>Confirm Box</vt:lpstr>
      <vt:lpstr>Prompt Box</vt:lpstr>
      <vt:lpstr>External JavaScript</vt:lpstr>
      <vt:lpstr>JavaScript Objects</vt:lpstr>
      <vt:lpstr>JavaScript’s inbuilt Objects</vt:lpstr>
      <vt:lpstr>Math Object in JavaScript</vt:lpstr>
      <vt:lpstr>Math Methods</vt:lpstr>
      <vt:lpstr>User Defined Objects</vt:lpstr>
      <vt:lpstr>User - Defined Objects (Cont.)</vt:lpstr>
      <vt:lpstr>Validation</vt:lpstr>
      <vt:lpstr>Validation (Cont.)</vt:lpstr>
      <vt:lpstr>Validation using RegExp</vt:lpstr>
      <vt:lpstr>RegExp (Cont.) (Metacharacters)</vt:lpstr>
      <vt:lpstr>RegExp (Cont.) (Quantifiers)</vt:lpstr>
      <vt:lpstr>Email Validation Using RegExp</vt:lpstr>
      <vt:lpstr>jQuery</vt:lpstr>
      <vt:lpstr>jQuery Selector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713</cp:revision>
  <dcterms:created xsi:type="dcterms:W3CDTF">2020-05-01T05:09:15Z</dcterms:created>
  <dcterms:modified xsi:type="dcterms:W3CDTF">2024-08-22T05:17:30Z</dcterms:modified>
</cp:coreProperties>
</file>