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412" r:id="rId2"/>
    <p:sldId id="309" r:id="rId3"/>
    <p:sldId id="310" r:id="rId4"/>
    <p:sldId id="311" r:id="rId5"/>
    <p:sldId id="314" r:id="rId6"/>
    <p:sldId id="365" r:id="rId7"/>
    <p:sldId id="375" r:id="rId8"/>
    <p:sldId id="366" r:id="rId9"/>
    <p:sldId id="367" r:id="rId10"/>
    <p:sldId id="368" r:id="rId11"/>
    <p:sldId id="370" r:id="rId12"/>
    <p:sldId id="369" r:id="rId13"/>
    <p:sldId id="371" r:id="rId14"/>
    <p:sldId id="372" r:id="rId15"/>
    <p:sldId id="373" r:id="rId16"/>
    <p:sldId id="404" r:id="rId17"/>
    <p:sldId id="374" r:id="rId18"/>
    <p:sldId id="376" r:id="rId19"/>
    <p:sldId id="378" r:id="rId20"/>
    <p:sldId id="381" r:id="rId21"/>
    <p:sldId id="380" r:id="rId22"/>
    <p:sldId id="382" r:id="rId23"/>
    <p:sldId id="383" r:id="rId24"/>
    <p:sldId id="385" r:id="rId25"/>
    <p:sldId id="386" r:id="rId26"/>
    <p:sldId id="387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6" r:id="rId35"/>
    <p:sldId id="405" r:id="rId36"/>
    <p:sldId id="407" r:id="rId37"/>
    <p:sldId id="408" r:id="rId38"/>
    <p:sldId id="409" r:id="rId39"/>
    <p:sldId id="406" r:id="rId40"/>
    <p:sldId id="379" r:id="rId41"/>
    <p:sldId id="397" r:id="rId42"/>
    <p:sldId id="398" r:id="rId43"/>
    <p:sldId id="399" r:id="rId44"/>
    <p:sldId id="400" r:id="rId45"/>
    <p:sldId id="402" r:id="rId46"/>
    <p:sldId id="410" r:id="rId47"/>
    <p:sldId id="411" r:id="rId48"/>
    <p:sldId id="414" r:id="rId49"/>
    <p:sldId id="413" r:id="rId50"/>
  </p:sldIdLst>
  <p:sldSz cx="12192000" cy="6858000"/>
  <p:notesSz cx="6858000" cy="9144000"/>
  <p:embeddedFontLst>
    <p:embeddedFont>
      <p:font typeface="Consolas" panose="020B0609020204030204" pitchFamily="49" charset="0"/>
      <p:regular r:id="rId53"/>
      <p:bold r:id="rId54"/>
      <p:italic r:id="rId55"/>
      <p:boldItalic r:id="rId56"/>
    </p:embeddedFont>
    <p:embeddedFont>
      <p:font typeface="Roboto Condensed" panose="02000000000000000000" pitchFamily="2" charset="0"/>
      <p:regular r:id="rId57"/>
      <p:bold r:id="rId58"/>
      <p:italic r:id="rId59"/>
      <p:boldItalic r:id="rId60"/>
    </p:embeddedFont>
    <p:embeddedFont>
      <p:font typeface="Roboto Condensed Light" panose="02000000000000000000" pitchFamily="2" charset="0"/>
      <p:regular r:id="rId61"/>
      <p:italic r:id="rId62"/>
    </p:embeddedFont>
    <p:embeddedFont>
      <p:font typeface="Verdana" panose="020B0604030504040204" pitchFamily="34" charset="0"/>
      <p:regular r:id="rId63"/>
      <p:bold r:id="rId64"/>
      <p:italic r:id="rId65"/>
      <p:boldItalic r:id="rId66"/>
    </p:embeddedFont>
    <p:embeddedFont>
      <p:font typeface="Wingdings 2" panose="05020102010507070707" pitchFamily="18" charset="2"/>
      <p:regular r:id="rId67"/>
    </p:embeddedFont>
    <p:embeddedFont>
      <p:font typeface="Wingdings 3" panose="05040102010807070707" pitchFamily="18" charset="2"/>
      <p:regular r:id="rId6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/1KXPSEh5gAA99X317Wqsw==" hashData="rcoDMq2gsvmI7E0PJlhUpTTU8iqHpCMSWAr6ReIZrlUh3TnrwOjTDHr/pA1QRqiQamJIMovu6S213D2yQ3PyVA=="/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FF"/>
    <a:srgbClr val="FFFFFF"/>
    <a:srgbClr val="343A40"/>
    <a:srgbClr val="F8F9FA"/>
    <a:srgbClr val="17A2B8"/>
    <a:srgbClr val="FFC107"/>
    <a:srgbClr val="DC3545"/>
    <a:srgbClr val="28A745"/>
    <a:srgbClr val="6C757D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2648" y="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801593-25C0-4C54-8F92-87F73372DB36}" type="datetimeFigureOut">
              <a:rPr lang="en-IN" smtClean="0"/>
              <a:t>22-08-2024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9F8C3-1F95-4423-81F4-059C6D7F99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298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jpe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13.jpe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9.jpe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721798" y="86119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sp>
        <p:nvSpPr>
          <p:cNvPr id="20" name="Hexagon 1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7D5008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7D5008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64734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Dharmik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P.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Vasiyani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653367" y="6604000"/>
            <a:ext cx="7030921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2305CS103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(WT-I)                                            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60475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3556000" y="6604000"/>
            <a:ext cx="50800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 cstate="print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92" y="863445"/>
            <a:ext cx="11953729" cy="5586782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43182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557" y="5664170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594100" y="6604000"/>
            <a:ext cx="5003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19392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84034" y="6604000"/>
            <a:ext cx="5223933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0684288" y="5992307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ate Placeholder 1">
            <a:extLst>
              <a:ext uri="{FF2B5EF4-FFF2-40B4-BE49-F238E27FC236}">
                <a16:creationId xmlns:a16="http://schemas.microsoft.com/office/drawing/2014/main" id="{F2FD45BD-9964-4102-8DE9-72CDDDD20A49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Vijay</a:t>
            </a:r>
            <a:r>
              <a:rPr lang="en-US" baseline="0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M </a:t>
            </a:r>
            <a:r>
              <a:rPr lang="en-US" baseline="0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Shekhat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59055D82-7978-44A5-82D1-0A4E00B382BF}"/>
              </a:ext>
            </a:extLst>
          </p:cNvPr>
          <p:cNvSpPr txBox="1">
            <a:spLocks/>
          </p:cNvSpPr>
          <p:nvPr userDrawn="1"/>
        </p:nvSpPr>
        <p:spPr>
          <a:xfrm>
            <a:off x="3475567" y="6604000"/>
            <a:ext cx="5240867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</a:t>
            </a:r>
            <a:r>
              <a:rPr lang="en-US" dirty="0">
                <a:solidFill>
                  <a:schemeClr val="tx1"/>
                </a:solidFill>
              </a:rPr>
              <a:t>2104CS204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(WD)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05 –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BootStrap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19E228D-B2BD-4EFA-9FE9-86D81DDC600E}"/>
              </a:ext>
            </a:extLst>
          </p:cNvPr>
          <p:cNvGrpSpPr/>
          <p:nvPr userDrawn="1"/>
        </p:nvGrpSpPr>
        <p:grpSpPr>
          <a:xfrm>
            <a:off x="168688" y="6051030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pPr/>
              <a:t>8/22/2024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  <p:sldLayoutId id="2147483692" r:id="rId2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wbs/bootstrap/releases/download/v5.1.3/bootstrap-5.1.3-dist.zip" TargetMode="External"/><Relationship Id="rId2" Type="http://schemas.openxmlformats.org/officeDocument/2006/relationships/hyperlink" Target="http://getbootstrap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wbs/bootstrap/archive/v5.1.3.zip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C137D2E-F7D0-465C-8541-F4CFBBD673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7C5C63-5136-498D-B5D5-B1F6385ED37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4FACC96-BA70-4FDA-AB13-3B133AD498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03A79D48-3C85-46E3-9CAE-59240F299A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62CA4D6-180D-44EB-978C-EAE6FB447DC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IN" dirty="0"/>
              <a:t>Web Technology-I </a:t>
            </a:r>
          </a:p>
          <a:p>
            <a:r>
              <a:rPr lang="en-IN" dirty="0"/>
              <a:t>DU#</a:t>
            </a:r>
            <a:r>
              <a:rPr lang="en-US" dirty="0"/>
              <a:t>2305CS103</a:t>
            </a:r>
          </a:p>
        </p:txBody>
      </p:sp>
      <p:pic>
        <p:nvPicPr>
          <p:cNvPr id="16" name="Picture Placeholder 15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25" y="5193102"/>
            <a:ext cx="1403287" cy="1371600"/>
          </a:xfr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5536510" cy="2578780"/>
          </a:xfrm>
        </p:spPr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Unit-05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Bootstrap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813" y="1738060"/>
            <a:ext cx="3722527" cy="338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2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Containers are a fundamental building block of Bootstrap that contain, pad, and align your content within a given device or viewport.</a:t>
            </a:r>
          </a:p>
          <a:p>
            <a:r>
              <a:rPr lang="en-US" dirty="0"/>
              <a:t>Containers are </a:t>
            </a:r>
            <a:r>
              <a:rPr lang="en-US" b="1" dirty="0"/>
              <a:t>required when using bootstrap default grid system</a:t>
            </a:r>
            <a:r>
              <a:rPr lang="en-US" dirty="0"/>
              <a:t>.</a:t>
            </a:r>
          </a:p>
          <a:p>
            <a:r>
              <a:rPr lang="en-US" dirty="0"/>
              <a:t>Containers </a:t>
            </a:r>
            <a:r>
              <a:rPr lang="en-US" i="1" dirty="0"/>
              <a:t>can</a:t>
            </a:r>
            <a:r>
              <a:rPr lang="en-US" dirty="0"/>
              <a:t> be nested, most layouts do not require a nested container.</a:t>
            </a:r>
          </a:p>
          <a:p>
            <a:r>
              <a:rPr lang="en-US" dirty="0"/>
              <a:t>Bootstrap comes with three different containers:</a:t>
            </a:r>
          </a:p>
          <a:p>
            <a:pPr lvl="1"/>
            <a:r>
              <a:rPr lang="en-US" dirty="0"/>
              <a:t>.container, which sets a max-width at each responsive breakpoint</a:t>
            </a:r>
          </a:p>
          <a:p>
            <a:pPr lvl="1"/>
            <a:r>
              <a:rPr lang="en-US" dirty="0"/>
              <a:t>.container-fluid, which is width: 100% at all breakpoints</a:t>
            </a:r>
          </a:p>
          <a:p>
            <a:pPr lvl="1"/>
            <a:r>
              <a:rPr lang="en-US" dirty="0"/>
              <a:t>.container-{breakpoint}, which is width: 100% until the specified breakpoint</a:t>
            </a:r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7199571"/>
              </p:ext>
            </p:extLst>
          </p:nvPr>
        </p:nvGraphicFramePr>
        <p:xfrm>
          <a:off x="721965" y="3932106"/>
          <a:ext cx="8746227" cy="264741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55967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042955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2494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.container-sm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540px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.container-md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720px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.container-lg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960px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1140px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13509394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.container-xxl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1320px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99127235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>
                          <a:effectLst/>
                        </a:rPr>
                        <a:t>.container-fluid</a:t>
                      </a:r>
                      <a:endParaRPr lang="en-US" sz="1500" b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>
                          <a:effectLst/>
                        </a:rPr>
                        <a:t>100%</a:t>
                      </a:r>
                      <a:endParaRPr lang="en-US" sz="150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100%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35629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9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 (Example)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262979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sm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small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container-md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medium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lg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</a:t>
            </a:r>
            <a:r>
              <a:rPr lang="en-US" sz="1600" b="1" dirty="0" err="1">
                <a:solidFill>
                  <a:srgbClr val="FF0000"/>
                </a:solidFill>
              </a:rPr>
              <a:t>xxl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until extra </a:t>
            </a:r>
            <a:r>
              <a:rPr lang="en-US" sz="1600" dirty="0" err="1">
                <a:solidFill>
                  <a:schemeClr val="tx1"/>
                </a:solidFill>
              </a:rPr>
              <a:t>extra</a:t>
            </a:r>
            <a:r>
              <a:rPr lang="en-US" sz="1600" dirty="0">
                <a:solidFill>
                  <a:schemeClr val="tx1"/>
                </a:solidFill>
              </a:rPr>
              <a:t> large breakpoint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&lt;div class="</a:t>
            </a:r>
            <a:r>
              <a:rPr lang="en-US" sz="1600" b="1" dirty="0">
                <a:solidFill>
                  <a:srgbClr val="FF0000"/>
                </a:solidFill>
              </a:rPr>
              <a:t>container-fluid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	100% wide in all screen size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&lt;/div&gt;</a:t>
            </a:r>
          </a:p>
        </p:txBody>
      </p:sp>
    </p:spTree>
    <p:extLst>
      <p:ext uri="{BB962C8B-B14F-4D97-AF65-F5344CB8AC3E}">
        <p14:creationId xmlns:p14="http://schemas.microsoft.com/office/powerpoint/2010/main" val="1833852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Bootstrap Grid System is used for layout, specifically Responsive Layouts. </a:t>
            </a:r>
          </a:p>
          <a:p>
            <a:r>
              <a:rPr lang="en-US" dirty="0"/>
              <a:t>Understanding how it works is vital to understanding Bootstrap. </a:t>
            </a:r>
          </a:p>
          <a:p>
            <a:r>
              <a:rPr lang="en-US" dirty="0"/>
              <a:t>The Grid is made up of groupings of Rows &amp; Columns inside Containers.</a:t>
            </a:r>
          </a:p>
          <a:p>
            <a:r>
              <a:rPr lang="en-US" dirty="0"/>
              <a:t>There are main three components in Grid System</a:t>
            </a:r>
          </a:p>
          <a:p>
            <a:pPr lvl="1"/>
            <a:r>
              <a:rPr lang="en-US" dirty="0"/>
              <a:t>Container</a:t>
            </a:r>
          </a:p>
          <a:p>
            <a:pPr lvl="1"/>
            <a:r>
              <a:rPr lang="en-US" dirty="0"/>
              <a:t>Row(s)</a:t>
            </a:r>
          </a:p>
          <a:p>
            <a:pPr lvl="1"/>
            <a:r>
              <a:rPr lang="en-US" dirty="0"/>
              <a:t>Column(s)</a:t>
            </a:r>
          </a:p>
        </p:txBody>
      </p:sp>
      <p:sp>
        <p:nvSpPr>
          <p:cNvPr id="4" name="Rectangle 3"/>
          <p:cNvSpPr/>
          <p:nvPr/>
        </p:nvSpPr>
        <p:spPr>
          <a:xfrm>
            <a:off x="706580" y="3749040"/>
            <a:ext cx="9784081" cy="2576944"/>
          </a:xfrm>
          <a:prstGeom prst="rect">
            <a:avLst/>
          </a:prstGeom>
          <a:noFill/>
          <a:ln w="38100">
            <a:solidFill>
              <a:srgbClr val="F5433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5760"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Container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06085" y="4046642"/>
            <a:ext cx="9385069" cy="822960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1</a:t>
            </a:r>
          </a:p>
        </p:txBody>
      </p:sp>
      <p:sp>
        <p:nvSpPr>
          <p:cNvPr id="6" name="Rectangle 5"/>
          <p:cNvSpPr/>
          <p:nvPr/>
        </p:nvSpPr>
        <p:spPr>
          <a:xfrm>
            <a:off x="906085" y="5186313"/>
            <a:ext cx="9385069" cy="822960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Row 2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658" y="4137602"/>
            <a:ext cx="3034138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9" name="Rectangle 8"/>
          <p:cNvSpPr/>
          <p:nvPr/>
        </p:nvSpPr>
        <p:spPr>
          <a:xfrm>
            <a:off x="4014743" y="4137602"/>
            <a:ext cx="3150817" cy="648393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0" name="Rectangle 9"/>
          <p:cNvSpPr/>
          <p:nvPr/>
        </p:nvSpPr>
        <p:spPr>
          <a:xfrm>
            <a:off x="7198817" y="4137602"/>
            <a:ext cx="3059081" cy="648393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  <p:sp>
        <p:nvSpPr>
          <p:cNvPr id="11" name="Rectangle 10"/>
          <p:cNvSpPr/>
          <p:nvPr/>
        </p:nvSpPr>
        <p:spPr>
          <a:xfrm>
            <a:off x="947657" y="5254271"/>
            <a:ext cx="232757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316787" y="5254271"/>
            <a:ext cx="4638488" cy="687044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168952" y="5254271"/>
            <a:ext cx="1088946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83415" y="5254271"/>
            <a:ext cx="1152281" cy="687044"/>
          </a:xfrm>
          <a:prstGeom prst="rect">
            <a:avLst/>
          </a:prstGeom>
          <a:noFill/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Column 3</a:t>
            </a:r>
          </a:p>
        </p:txBody>
      </p:sp>
    </p:spTree>
    <p:extLst>
      <p:ext uri="{BB962C8B-B14F-4D97-AF65-F5344CB8AC3E}">
        <p14:creationId xmlns:p14="http://schemas.microsoft.com/office/powerpoint/2010/main" val="362653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761800"/>
          </a:xfrm>
        </p:spPr>
        <p:txBody>
          <a:bodyPr/>
          <a:lstStyle/>
          <a:p>
            <a:r>
              <a:rPr lang="en-US" b="1" dirty="0"/>
              <a:t>Grid supports six responsive breakpoints</a:t>
            </a:r>
            <a:r>
              <a:rPr lang="en-US" dirty="0"/>
              <a:t>, this means you can control container and column sizing and behavior by each breakpoint.</a:t>
            </a:r>
          </a:p>
          <a:p>
            <a:r>
              <a:rPr lang="en-US" b="1" dirty="0"/>
              <a:t>Containers center and horizontally pad your content</a:t>
            </a:r>
            <a:r>
              <a:rPr lang="en-US" dirty="0"/>
              <a:t>, .container for a responsive pixel width, .container-fluid for width: 100% across all viewports and devices, or a responsive container (e.g., .container-md) for a combination of fluid and pixel widths.</a:t>
            </a:r>
          </a:p>
          <a:p>
            <a:r>
              <a:rPr lang="en-US" b="1" dirty="0"/>
              <a:t>Rows are wrappers for columns</a:t>
            </a:r>
            <a:r>
              <a:rPr lang="en-US" dirty="0"/>
              <a:t>, each column has horizontal padding (called a gutter) for controlling the space between them.</a:t>
            </a:r>
          </a:p>
          <a:p>
            <a:r>
              <a:rPr lang="en-US" b="1" dirty="0"/>
              <a:t>Columns are incredibly flexible</a:t>
            </a:r>
            <a:r>
              <a:rPr lang="en-US" dirty="0"/>
              <a:t>, there are </a:t>
            </a:r>
            <a:r>
              <a:rPr lang="en-US" b="1" dirty="0"/>
              <a:t>12 template columns</a:t>
            </a:r>
            <a:r>
              <a:rPr lang="en-US" dirty="0"/>
              <a:t> available per row, allowing you to create different combinations of elements that span any number of columns. Column classes indicate the number of template columns to span (e.g., col-4 spans four). widths are set in percentages so you always have the same relative sizing.</a:t>
            </a:r>
          </a:p>
        </p:txBody>
      </p:sp>
    </p:spTree>
    <p:extLst>
      <p:ext uri="{BB962C8B-B14F-4D97-AF65-F5344CB8AC3E}">
        <p14:creationId xmlns:p14="http://schemas.microsoft.com/office/powerpoint/2010/main" val="227720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Bootstrap’s grid system can adapt across all six default breakpoints. </a:t>
            </a:r>
          </a:p>
          <a:p>
            <a:r>
              <a:rPr lang="en-US" dirty="0"/>
              <a:t>The six default grid tiers are as follow:</a:t>
            </a:r>
          </a:p>
          <a:p>
            <a:pPr lvl="1"/>
            <a:r>
              <a:rPr lang="en-US" dirty="0"/>
              <a:t>Extra small (</a:t>
            </a:r>
            <a:r>
              <a:rPr lang="en-US" dirty="0" err="1"/>
              <a:t>xs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Small (</a:t>
            </a:r>
            <a:r>
              <a:rPr lang="en-US" dirty="0" err="1"/>
              <a:t>sm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Medium (md)</a:t>
            </a:r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7454" y="1736814"/>
            <a:ext cx="4334608" cy="1094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Large (</a:t>
            </a:r>
            <a:r>
              <a:rPr lang="en-US" dirty="0" err="1"/>
              <a:t>lg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Extra large (xl)</a:t>
            </a:r>
          </a:p>
          <a:p>
            <a:pPr lvl="1"/>
            <a:r>
              <a:rPr lang="en-US" dirty="0"/>
              <a:t>Extra </a:t>
            </a:r>
            <a:r>
              <a:rPr lang="en-US" dirty="0" err="1"/>
              <a:t>extra</a:t>
            </a:r>
            <a:r>
              <a:rPr lang="en-US" dirty="0"/>
              <a:t> large (</a:t>
            </a:r>
            <a:r>
              <a:rPr lang="en-US" dirty="0" err="1"/>
              <a:t>xxl</a:t>
            </a:r>
            <a:r>
              <a:rPr lang="en-US" dirty="0"/>
              <a:t>)</a:t>
            </a:r>
          </a:p>
          <a:p>
            <a:endParaRPr lang="en-US" sz="2000" dirty="0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57979616"/>
              </p:ext>
            </p:extLst>
          </p:nvPr>
        </p:nvGraphicFramePr>
        <p:xfrm>
          <a:off x="554911" y="3219929"/>
          <a:ext cx="11059727" cy="177573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41091">
                  <a:extLst>
                    <a:ext uri="{9D8B030D-6E8A-4147-A177-3AD203B41FA5}">
                      <a16:colId xmlns:a16="http://schemas.microsoft.com/office/drawing/2014/main" val="3860468279"/>
                    </a:ext>
                  </a:extLst>
                </a:gridCol>
                <a:gridCol w="1318831">
                  <a:extLst>
                    <a:ext uri="{9D8B030D-6E8A-4147-A177-3AD203B41FA5}">
                      <a16:colId xmlns:a16="http://schemas.microsoft.com/office/drawing/2014/main" val="1292326849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20062383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57879423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87499948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3959085054"/>
                    </a:ext>
                  </a:extLst>
                </a:gridCol>
                <a:gridCol w="1579961">
                  <a:extLst>
                    <a:ext uri="{9D8B030D-6E8A-4147-A177-3AD203B41FA5}">
                      <a16:colId xmlns:a16="http://schemas.microsoft.com/office/drawing/2014/main" val="2784256947"/>
                    </a:ext>
                  </a:extLst>
                </a:gridCol>
              </a:tblGrid>
              <a:tr h="183657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Extra</a:t>
                      </a:r>
                      <a:r>
                        <a:rPr lang="en-US" sz="1500" baseline="0" dirty="0">
                          <a:effectLst/>
                        </a:rPr>
                        <a:t> 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&lt;576px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Small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≥576px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Medium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≥768px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≥992px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≥1200px</a:t>
                      </a: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XX-Large</a:t>
                      </a:r>
                      <a:br>
                        <a:rPr lang="en-US" sz="1500" dirty="0">
                          <a:effectLst/>
                        </a:rPr>
                      </a:br>
                      <a:r>
                        <a:rPr lang="en-US" sz="1500" dirty="0">
                          <a:effectLst/>
                        </a:rPr>
                        <a:t>≥1400px</a:t>
                      </a: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3105834741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Container max-width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None (auto)	</a:t>
                      </a:r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720px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1140px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1320px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916006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Class prefix	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.col-md-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lg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.col-xl-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.col-</a:t>
                      </a:r>
                      <a:r>
                        <a:rPr lang="en-US" sz="15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xxl</a:t>
                      </a:r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4812905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No. of columns</a:t>
                      </a: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dirty="0">
                          <a:effectLst/>
                        </a:rPr>
                        <a:t>12 (for all)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2867095000"/>
                  </a:ext>
                </a:extLst>
              </a:tr>
              <a:tr h="128274">
                <a:tc>
                  <a:txBody>
                    <a:bodyPr/>
                    <a:lstStyle/>
                    <a:p>
                      <a:pPr algn="l"/>
                      <a:r>
                        <a:rPr lang="en-US" sz="1500" dirty="0">
                          <a:effectLst/>
                        </a:rPr>
                        <a:t>Gutter width</a:t>
                      </a:r>
                      <a:endParaRPr lang="en-US" sz="1500" b="0" dirty="0">
                        <a:effectLst/>
                      </a:endParaRPr>
                    </a:p>
                  </a:txBody>
                  <a:tcPr marL="73751" marR="73751" marT="36876" marB="36876"/>
                </a:tc>
                <a:tc gridSpan="6">
                  <a:txBody>
                    <a:bodyPr/>
                    <a:lstStyle/>
                    <a:p>
                      <a:r>
                        <a:rPr lang="en-US" sz="15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1.5rem (.75rem on left and right)</a:t>
                      </a: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solidFill>
                          <a:srgbClr val="6C757D"/>
                        </a:solidFill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tc hMerge="1">
                  <a:txBody>
                    <a:bodyPr/>
                    <a:lstStyle/>
                    <a:p>
                      <a:endParaRPr lang="en-US" sz="1500" dirty="0">
                        <a:effectLst/>
                      </a:endParaRPr>
                    </a:p>
                  </a:txBody>
                  <a:tcPr marL="73751" marR="73751" marT="36876" marB="36876"/>
                </a:tc>
                <a:extLst>
                  <a:ext uri="{0D108BD9-81ED-4DB2-BD59-A6C34878D82A}">
                    <a16:rowId xmlns:a16="http://schemas.microsoft.com/office/drawing/2014/main" val="93031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529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Grid System (Cont.)</a:t>
            </a:r>
          </a:p>
        </p:txBody>
      </p:sp>
      <p:grpSp>
        <p:nvGrpSpPr>
          <p:cNvPr id="260" name="Group 259"/>
          <p:cNvGrpSpPr/>
          <p:nvPr/>
        </p:nvGrpSpPr>
        <p:grpSpPr>
          <a:xfrm>
            <a:off x="413238" y="949575"/>
            <a:ext cx="9671532" cy="5398466"/>
            <a:chOff x="413238" y="949575"/>
            <a:chExt cx="9671532" cy="5398466"/>
          </a:xfrm>
        </p:grpSpPr>
        <p:sp>
          <p:nvSpPr>
            <p:cNvPr id="4" name="Rectangle 3"/>
            <p:cNvSpPr/>
            <p:nvPr/>
          </p:nvSpPr>
          <p:spPr>
            <a:xfrm>
              <a:off x="41323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222130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2229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831121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62242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4011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49004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057896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7995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666887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8458192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275878" y="94957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/>
            <p:cNvSpPr/>
            <p:nvPr/>
          </p:nvSpPr>
          <p:spPr>
            <a:xfrm>
              <a:off x="41323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/>
            <p:cNvSpPr/>
            <p:nvPr/>
          </p:nvSpPr>
          <p:spPr>
            <a:xfrm>
              <a:off x="1222130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2022229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/>
            <p:cNvSpPr/>
            <p:nvPr/>
          </p:nvSpPr>
          <p:spPr>
            <a:xfrm>
              <a:off x="2831121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/>
            <p:cNvSpPr/>
            <p:nvPr/>
          </p:nvSpPr>
          <p:spPr>
            <a:xfrm>
              <a:off x="362242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444011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5249004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/>
            <p:cNvSpPr/>
            <p:nvPr/>
          </p:nvSpPr>
          <p:spPr>
            <a:xfrm>
              <a:off x="6057896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857995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/>
            <p:cNvSpPr/>
            <p:nvPr/>
          </p:nvSpPr>
          <p:spPr>
            <a:xfrm>
              <a:off x="7666887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/>
            <p:cNvSpPr/>
            <p:nvPr/>
          </p:nvSpPr>
          <p:spPr>
            <a:xfrm>
              <a:off x="8458192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/>
            <p:cNvSpPr/>
            <p:nvPr/>
          </p:nvSpPr>
          <p:spPr>
            <a:xfrm>
              <a:off x="9275878" y="1397982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/>
            <p:cNvSpPr/>
            <p:nvPr/>
          </p:nvSpPr>
          <p:spPr>
            <a:xfrm>
              <a:off x="41323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/>
            <p:cNvSpPr/>
            <p:nvPr/>
          </p:nvSpPr>
          <p:spPr>
            <a:xfrm>
              <a:off x="1222130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/>
            <p:cNvSpPr/>
            <p:nvPr/>
          </p:nvSpPr>
          <p:spPr>
            <a:xfrm>
              <a:off x="2022229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831121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/>
            <p:cNvSpPr/>
            <p:nvPr/>
          </p:nvSpPr>
          <p:spPr>
            <a:xfrm>
              <a:off x="362242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/>
            <p:cNvSpPr/>
            <p:nvPr/>
          </p:nvSpPr>
          <p:spPr>
            <a:xfrm>
              <a:off x="444011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249004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 145"/>
            <p:cNvSpPr/>
            <p:nvPr/>
          </p:nvSpPr>
          <p:spPr>
            <a:xfrm>
              <a:off x="6057896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6857995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/>
            <p:cNvSpPr/>
            <p:nvPr/>
          </p:nvSpPr>
          <p:spPr>
            <a:xfrm>
              <a:off x="7666887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/>
            <p:cNvSpPr/>
            <p:nvPr/>
          </p:nvSpPr>
          <p:spPr>
            <a:xfrm>
              <a:off x="8458192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/>
            <p:cNvSpPr/>
            <p:nvPr/>
          </p:nvSpPr>
          <p:spPr>
            <a:xfrm>
              <a:off x="9275878" y="185518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41323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/>
            <p:cNvSpPr/>
            <p:nvPr/>
          </p:nvSpPr>
          <p:spPr>
            <a:xfrm>
              <a:off x="1222130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2022229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2831121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/>
            <p:cNvSpPr/>
            <p:nvPr/>
          </p:nvSpPr>
          <p:spPr>
            <a:xfrm>
              <a:off x="362242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444011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5249004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6057896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6857995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 159"/>
            <p:cNvSpPr/>
            <p:nvPr/>
          </p:nvSpPr>
          <p:spPr>
            <a:xfrm>
              <a:off x="7666887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 160"/>
            <p:cNvSpPr/>
            <p:nvPr/>
          </p:nvSpPr>
          <p:spPr>
            <a:xfrm>
              <a:off x="8458192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 161"/>
            <p:cNvSpPr/>
            <p:nvPr/>
          </p:nvSpPr>
          <p:spPr>
            <a:xfrm>
              <a:off x="9275878" y="230358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 162"/>
            <p:cNvSpPr/>
            <p:nvPr/>
          </p:nvSpPr>
          <p:spPr>
            <a:xfrm>
              <a:off x="41323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 163"/>
            <p:cNvSpPr/>
            <p:nvPr/>
          </p:nvSpPr>
          <p:spPr>
            <a:xfrm>
              <a:off x="1222130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 164"/>
            <p:cNvSpPr/>
            <p:nvPr/>
          </p:nvSpPr>
          <p:spPr>
            <a:xfrm>
              <a:off x="2022229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 165"/>
            <p:cNvSpPr/>
            <p:nvPr/>
          </p:nvSpPr>
          <p:spPr>
            <a:xfrm>
              <a:off x="2831121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 166"/>
            <p:cNvSpPr/>
            <p:nvPr/>
          </p:nvSpPr>
          <p:spPr>
            <a:xfrm>
              <a:off x="362242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 167"/>
            <p:cNvSpPr/>
            <p:nvPr/>
          </p:nvSpPr>
          <p:spPr>
            <a:xfrm>
              <a:off x="444011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Rectangle 168"/>
            <p:cNvSpPr/>
            <p:nvPr/>
          </p:nvSpPr>
          <p:spPr>
            <a:xfrm>
              <a:off x="5249004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Rectangle 169"/>
            <p:cNvSpPr/>
            <p:nvPr/>
          </p:nvSpPr>
          <p:spPr>
            <a:xfrm>
              <a:off x="6057896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 170"/>
            <p:cNvSpPr/>
            <p:nvPr/>
          </p:nvSpPr>
          <p:spPr>
            <a:xfrm>
              <a:off x="6857995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 171"/>
            <p:cNvSpPr/>
            <p:nvPr/>
          </p:nvSpPr>
          <p:spPr>
            <a:xfrm>
              <a:off x="7666887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 172"/>
            <p:cNvSpPr/>
            <p:nvPr/>
          </p:nvSpPr>
          <p:spPr>
            <a:xfrm>
              <a:off x="8458192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 173"/>
            <p:cNvSpPr/>
            <p:nvPr/>
          </p:nvSpPr>
          <p:spPr>
            <a:xfrm>
              <a:off x="9275878" y="275199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 174"/>
            <p:cNvSpPr/>
            <p:nvPr/>
          </p:nvSpPr>
          <p:spPr>
            <a:xfrm>
              <a:off x="41323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 175"/>
            <p:cNvSpPr/>
            <p:nvPr/>
          </p:nvSpPr>
          <p:spPr>
            <a:xfrm>
              <a:off x="1222130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2022229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2831121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>
              <a:off x="362242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>
              <a:off x="444011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 180"/>
            <p:cNvSpPr/>
            <p:nvPr/>
          </p:nvSpPr>
          <p:spPr>
            <a:xfrm>
              <a:off x="5249004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 181"/>
            <p:cNvSpPr/>
            <p:nvPr/>
          </p:nvSpPr>
          <p:spPr>
            <a:xfrm>
              <a:off x="6057896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 182"/>
            <p:cNvSpPr/>
            <p:nvPr/>
          </p:nvSpPr>
          <p:spPr>
            <a:xfrm>
              <a:off x="6857995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 183"/>
            <p:cNvSpPr/>
            <p:nvPr/>
          </p:nvSpPr>
          <p:spPr>
            <a:xfrm>
              <a:off x="7666887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 184"/>
            <p:cNvSpPr/>
            <p:nvPr/>
          </p:nvSpPr>
          <p:spPr>
            <a:xfrm>
              <a:off x="8458192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Rectangle 185"/>
            <p:cNvSpPr/>
            <p:nvPr/>
          </p:nvSpPr>
          <p:spPr>
            <a:xfrm>
              <a:off x="9275878" y="3200401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Rectangle 186"/>
            <p:cNvSpPr/>
            <p:nvPr/>
          </p:nvSpPr>
          <p:spPr>
            <a:xfrm>
              <a:off x="41323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Rectangle 187"/>
            <p:cNvSpPr/>
            <p:nvPr/>
          </p:nvSpPr>
          <p:spPr>
            <a:xfrm>
              <a:off x="1222130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Rectangle 188"/>
            <p:cNvSpPr/>
            <p:nvPr/>
          </p:nvSpPr>
          <p:spPr>
            <a:xfrm>
              <a:off x="2022229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Rectangle 189"/>
            <p:cNvSpPr/>
            <p:nvPr/>
          </p:nvSpPr>
          <p:spPr>
            <a:xfrm>
              <a:off x="2831121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Rectangle 190"/>
            <p:cNvSpPr/>
            <p:nvPr/>
          </p:nvSpPr>
          <p:spPr>
            <a:xfrm>
              <a:off x="362242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Rectangle 191"/>
            <p:cNvSpPr/>
            <p:nvPr/>
          </p:nvSpPr>
          <p:spPr>
            <a:xfrm>
              <a:off x="444011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3" name="Rectangle 192"/>
            <p:cNvSpPr/>
            <p:nvPr/>
          </p:nvSpPr>
          <p:spPr>
            <a:xfrm>
              <a:off x="5249004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4" name="Rectangle 193"/>
            <p:cNvSpPr/>
            <p:nvPr/>
          </p:nvSpPr>
          <p:spPr>
            <a:xfrm>
              <a:off x="6057896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tangle 194"/>
            <p:cNvSpPr/>
            <p:nvPr/>
          </p:nvSpPr>
          <p:spPr>
            <a:xfrm>
              <a:off x="6857995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tangle 195"/>
            <p:cNvSpPr/>
            <p:nvPr/>
          </p:nvSpPr>
          <p:spPr>
            <a:xfrm>
              <a:off x="7666887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tangle 196"/>
            <p:cNvSpPr/>
            <p:nvPr/>
          </p:nvSpPr>
          <p:spPr>
            <a:xfrm>
              <a:off x="8458192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Rectangle 197"/>
            <p:cNvSpPr/>
            <p:nvPr/>
          </p:nvSpPr>
          <p:spPr>
            <a:xfrm>
              <a:off x="9275878" y="3648808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41323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Rectangle 199"/>
            <p:cNvSpPr/>
            <p:nvPr/>
          </p:nvSpPr>
          <p:spPr>
            <a:xfrm>
              <a:off x="1222130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tangle 200"/>
            <p:cNvSpPr/>
            <p:nvPr/>
          </p:nvSpPr>
          <p:spPr>
            <a:xfrm>
              <a:off x="2022229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/>
            <p:cNvSpPr/>
            <p:nvPr/>
          </p:nvSpPr>
          <p:spPr>
            <a:xfrm>
              <a:off x="2831121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/>
            <p:cNvSpPr/>
            <p:nvPr/>
          </p:nvSpPr>
          <p:spPr>
            <a:xfrm>
              <a:off x="362242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/>
            <p:cNvSpPr/>
            <p:nvPr/>
          </p:nvSpPr>
          <p:spPr>
            <a:xfrm>
              <a:off x="444011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" name="Rectangle 204"/>
            <p:cNvSpPr/>
            <p:nvPr/>
          </p:nvSpPr>
          <p:spPr>
            <a:xfrm>
              <a:off x="5249004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/>
            <p:cNvSpPr/>
            <p:nvPr/>
          </p:nvSpPr>
          <p:spPr>
            <a:xfrm>
              <a:off x="6057896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/>
            <p:cNvSpPr/>
            <p:nvPr/>
          </p:nvSpPr>
          <p:spPr>
            <a:xfrm>
              <a:off x="6857995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/>
            <p:cNvSpPr/>
            <p:nvPr/>
          </p:nvSpPr>
          <p:spPr>
            <a:xfrm>
              <a:off x="7666887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Rectangle 208"/>
            <p:cNvSpPr/>
            <p:nvPr/>
          </p:nvSpPr>
          <p:spPr>
            <a:xfrm>
              <a:off x="8458192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Rectangle 209"/>
            <p:cNvSpPr/>
            <p:nvPr/>
          </p:nvSpPr>
          <p:spPr>
            <a:xfrm>
              <a:off x="9275878" y="4097215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tangle 210"/>
            <p:cNvSpPr/>
            <p:nvPr/>
          </p:nvSpPr>
          <p:spPr>
            <a:xfrm>
              <a:off x="41323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tangle 211"/>
            <p:cNvSpPr/>
            <p:nvPr/>
          </p:nvSpPr>
          <p:spPr>
            <a:xfrm>
              <a:off x="1222130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2022229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2831121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>
              <a:off x="362242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>
              <a:off x="444011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tangle 216"/>
            <p:cNvSpPr/>
            <p:nvPr/>
          </p:nvSpPr>
          <p:spPr>
            <a:xfrm>
              <a:off x="5249004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Rectangle 217"/>
            <p:cNvSpPr/>
            <p:nvPr/>
          </p:nvSpPr>
          <p:spPr>
            <a:xfrm>
              <a:off x="6057896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Rectangle 218"/>
            <p:cNvSpPr/>
            <p:nvPr/>
          </p:nvSpPr>
          <p:spPr>
            <a:xfrm>
              <a:off x="6857995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tangle 219"/>
            <p:cNvSpPr/>
            <p:nvPr/>
          </p:nvSpPr>
          <p:spPr>
            <a:xfrm>
              <a:off x="7666887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Rectangle 220"/>
            <p:cNvSpPr/>
            <p:nvPr/>
          </p:nvSpPr>
          <p:spPr>
            <a:xfrm>
              <a:off x="8458192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Rectangle 221"/>
            <p:cNvSpPr/>
            <p:nvPr/>
          </p:nvSpPr>
          <p:spPr>
            <a:xfrm>
              <a:off x="9275878" y="4554413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Rectangle 222"/>
            <p:cNvSpPr/>
            <p:nvPr/>
          </p:nvSpPr>
          <p:spPr>
            <a:xfrm>
              <a:off x="41323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Rectangle 223"/>
            <p:cNvSpPr/>
            <p:nvPr/>
          </p:nvSpPr>
          <p:spPr>
            <a:xfrm>
              <a:off x="1222130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Rectangle 224"/>
            <p:cNvSpPr/>
            <p:nvPr/>
          </p:nvSpPr>
          <p:spPr>
            <a:xfrm>
              <a:off x="2022229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Rectangle 225"/>
            <p:cNvSpPr/>
            <p:nvPr/>
          </p:nvSpPr>
          <p:spPr>
            <a:xfrm>
              <a:off x="2831121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Rectangle 226"/>
            <p:cNvSpPr/>
            <p:nvPr/>
          </p:nvSpPr>
          <p:spPr>
            <a:xfrm>
              <a:off x="362242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Rectangle 227"/>
            <p:cNvSpPr/>
            <p:nvPr/>
          </p:nvSpPr>
          <p:spPr>
            <a:xfrm>
              <a:off x="444011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Rectangle 228"/>
            <p:cNvSpPr/>
            <p:nvPr/>
          </p:nvSpPr>
          <p:spPr>
            <a:xfrm>
              <a:off x="5249004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Rectangle 229"/>
            <p:cNvSpPr/>
            <p:nvPr/>
          </p:nvSpPr>
          <p:spPr>
            <a:xfrm>
              <a:off x="6057896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Rectangle 230"/>
            <p:cNvSpPr/>
            <p:nvPr/>
          </p:nvSpPr>
          <p:spPr>
            <a:xfrm>
              <a:off x="6857995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Rectangle 231"/>
            <p:cNvSpPr/>
            <p:nvPr/>
          </p:nvSpPr>
          <p:spPr>
            <a:xfrm>
              <a:off x="7666887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Rectangle 232"/>
            <p:cNvSpPr/>
            <p:nvPr/>
          </p:nvSpPr>
          <p:spPr>
            <a:xfrm>
              <a:off x="8458192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Rectangle 233"/>
            <p:cNvSpPr/>
            <p:nvPr/>
          </p:nvSpPr>
          <p:spPr>
            <a:xfrm>
              <a:off x="9275878" y="5002820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/>
            <p:cNvSpPr/>
            <p:nvPr/>
          </p:nvSpPr>
          <p:spPr>
            <a:xfrm>
              <a:off x="41323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/>
            <p:cNvSpPr/>
            <p:nvPr/>
          </p:nvSpPr>
          <p:spPr>
            <a:xfrm>
              <a:off x="1222130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/>
            <p:cNvSpPr/>
            <p:nvPr/>
          </p:nvSpPr>
          <p:spPr>
            <a:xfrm>
              <a:off x="2022229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Rectangle 237"/>
            <p:cNvSpPr/>
            <p:nvPr/>
          </p:nvSpPr>
          <p:spPr>
            <a:xfrm>
              <a:off x="2831121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Rectangle 238"/>
            <p:cNvSpPr/>
            <p:nvPr/>
          </p:nvSpPr>
          <p:spPr>
            <a:xfrm>
              <a:off x="362242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Rectangle 239"/>
            <p:cNvSpPr/>
            <p:nvPr/>
          </p:nvSpPr>
          <p:spPr>
            <a:xfrm>
              <a:off x="444011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Rectangle 240"/>
            <p:cNvSpPr/>
            <p:nvPr/>
          </p:nvSpPr>
          <p:spPr>
            <a:xfrm>
              <a:off x="5249004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Rectangle 241"/>
            <p:cNvSpPr/>
            <p:nvPr/>
          </p:nvSpPr>
          <p:spPr>
            <a:xfrm>
              <a:off x="6057896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Rectangle 242"/>
            <p:cNvSpPr/>
            <p:nvPr/>
          </p:nvSpPr>
          <p:spPr>
            <a:xfrm>
              <a:off x="6857995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Rectangle 243"/>
            <p:cNvSpPr/>
            <p:nvPr/>
          </p:nvSpPr>
          <p:spPr>
            <a:xfrm>
              <a:off x="7666887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Rectangle 244"/>
            <p:cNvSpPr/>
            <p:nvPr/>
          </p:nvSpPr>
          <p:spPr>
            <a:xfrm>
              <a:off x="8458192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Rectangle 245"/>
            <p:cNvSpPr/>
            <p:nvPr/>
          </p:nvSpPr>
          <p:spPr>
            <a:xfrm>
              <a:off x="9275878" y="5451227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Rectangle 246"/>
            <p:cNvSpPr/>
            <p:nvPr/>
          </p:nvSpPr>
          <p:spPr>
            <a:xfrm>
              <a:off x="41323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/>
            <p:cNvSpPr/>
            <p:nvPr/>
          </p:nvSpPr>
          <p:spPr>
            <a:xfrm>
              <a:off x="1222130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/>
            <p:cNvSpPr/>
            <p:nvPr/>
          </p:nvSpPr>
          <p:spPr>
            <a:xfrm>
              <a:off x="2022229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/>
            <p:cNvSpPr/>
            <p:nvPr/>
          </p:nvSpPr>
          <p:spPr>
            <a:xfrm>
              <a:off x="2831121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Rectangle 250"/>
            <p:cNvSpPr/>
            <p:nvPr/>
          </p:nvSpPr>
          <p:spPr>
            <a:xfrm>
              <a:off x="362242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Rectangle 251"/>
            <p:cNvSpPr/>
            <p:nvPr/>
          </p:nvSpPr>
          <p:spPr>
            <a:xfrm>
              <a:off x="444011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Rectangle 252"/>
            <p:cNvSpPr/>
            <p:nvPr/>
          </p:nvSpPr>
          <p:spPr>
            <a:xfrm>
              <a:off x="5249004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Rectangle 253"/>
            <p:cNvSpPr/>
            <p:nvPr/>
          </p:nvSpPr>
          <p:spPr>
            <a:xfrm>
              <a:off x="6057896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Rectangle 254"/>
            <p:cNvSpPr/>
            <p:nvPr/>
          </p:nvSpPr>
          <p:spPr>
            <a:xfrm>
              <a:off x="6857995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Rectangle 255"/>
            <p:cNvSpPr/>
            <p:nvPr/>
          </p:nvSpPr>
          <p:spPr>
            <a:xfrm>
              <a:off x="7666887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Rectangle 256"/>
            <p:cNvSpPr/>
            <p:nvPr/>
          </p:nvSpPr>
          <p:spPr>
            <a:xfrm>
              <a:off x="8458192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Rectangle 257"/>
            <p:cNvSpPr/>
            <p:nvPr/>
          </p:nvSpPr>
          <p:spPr>
            <a:xfrm>
              <a:off x="9275878" y="5899634"/>
              <a:ext cx="808892" cy="4484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Rectangle 258"/>
          <p:cNvSpPr/>
          <p:nvPr/>
        </p:nvSpPr>
        <p:spPr>
          <a:xfrm>
            <a:off x="41746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2" name="Rectangle 271"/>
          <p:cNvSpPr/>
          <p:nvPr/>
        </p:nvSpPr>
        <p:spPr>
          <a:xfrm>
            <a:off x="121992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3" name="Rectangle 272"/>
          <p:cNvSpPr/>
          <p:nvPr/>
        </p:nvSpPr>
        <p:spPr>
          <a:xfrm>
            <a:off x="20200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4" name="Rectangle 273"/>
          <p:cNvSpPr/>
          <p:nvPr/>
        </p:nvSpPr>
        <p:spPr>
          <a:xfrm>
            <a:off x="2826736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5" name="Rectangle 274"/>
          <p:cNvSpPr/>
          <p:nvPr/>
        </p:nvSpPr>
        <p:spPr>
          <a:xfrm>
            <a:off x="3637822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6" name="Rectangle 275"/>
          <p:cNvSpPr/>
          <p:nvPr/>
        </p:nvSpPr>
        <p:spPr>
          <a:xfrm>
            <a:off x="443791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7" name="Rectangle 276"/>
          <p:cNvSpPr/>
          <p:nvPr/>
        </p:nvSpPr>
        <p:spPr>
          <a:xfrm>
            <a:off x="5246818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8" name="Rectangle 277"/>
          <p:cNvSpPr/>
          <p:nvPr/>
        </p:nvSpPr>
        <p:spPr>
          <a:xfrm>
            <a:off x="605790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79" name="Rectangle 278"/>
          <p:cNvSpPr/>
          <p:nvPr/>
        </p:nvSpPr>
        <p:spPr>
          <a:xfrm>
            <a:off x="6857995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0" name="Rectangle 279"/>
          <p:cNvSpPr/>
          <p:nvPr/>
        </p:nvSpPr>
        <p:spPr>
          <a:xfrm>
            <a:off x="7655907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1" name="Rectangle 280"/>
          <p:cNvSpPr/>
          <p:nvPr/>
        </p:nvSpPr>
        <p:spPr>
          <a:xfrm>
            <a:off x="8466993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2" name="Rectangle 281"/>
          <p:cNvSpPr/>
          <p:nvPr/>
        </p:nvSpPr>
        <p:spPr>
          <a:xfrm>
            <a:off x="9267084" y="94517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283" name="Rectangle 282"/>
          <p:cNvSpPr/>
          <p:nvPr/>
        </p:nvSpPr>
        <p:spPr>
          <a:xfrm>
            <a:off x="41416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4" name="Rectangle 283"/>
          <p:cNvSpPr/>
          <p:nvPr/>
        </p:nvSpPr>
        <p:spPr>
          <a:xfrm>
            <a:off x="202329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5" name="Rectangle 284"/>
          <p:cNvSpPr/>
          <p:nvPr/>
        </p:nvSpPr>
        <p:spPr>
          <a:xfrm>
            <a:off x="3632368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6" name="Rectangle 285"/>
          <p:cNvSpPr/>
          <p:nvPr/>
        </p:nvSpPr>
        <p:spPr>
          <a:xfrm>
            <a:off x="5250127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7" name="Rectangle 286"/>
          <p:cNvSpPr/>
          <p:nvPr/>
        </p:nvSpPr>
        <p:spPr>
          <a:xfrm>
            <a:off x="6858020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8" name="Rectangle 287"/>
          <p:cNvSpPr/>
          <p:nvPr/>
        </p:nvSpPr>
        <p:spPr>
          <a:xfrm>
            <a:off x="8467153" y="1383335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289" name="Rectangle 288"/>
          <p:cNvSpPr/>
          <p:nvPr/>
        </p:nvSpPr>
        <p:spPr>
          <a:xfrm>
            <a:off x="417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0" name="Rectangle 289"/>
          <p:cNvSpPr/>
          <p:nvPr/>
        </p:nvSpPr>
        <p:spPr>
          <a:xfrm>
            <a:off x="2825467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1" name="Rectangle 290"/>
          <p:cNvSpPr/>
          <p:nvPr/>
        </p:nvSpPr>
        <p:spPr>
          <a:xfrm>
            <a:off x="5244666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2" name="Rectangle 291"/>
          <p:cNvSpPr/>
          <p:nvPr/>
        </p:nvSpPr>
        <p:spPr>
          <a:xfrm>
            <a:off x="7664342" y="1833217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293" name="Rectangle 292"/>
          <p:cNvSpPr/>
          <p:nvPr/>
        </p:nvSpPr>
        <p:spPr>
          <a:xfrm>
            <a:off x="412009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4" name="Rectangle 293"/>
          <p:cNvSpPr/>
          <p:nvPr/>
        </p:nvSpPr>
        <p:spPr>
          <a:xfrm>
            <a:off x="3642223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5" name="Rectangle 294"/>
          <p:cNvSpPr/>
          <p:nvPr/>
        </p:nvSpPr>
        <p:spPr>
          <a:xfrm>
            <a:off x="6857296" y="2284890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296" name="Rectangle 295"/>
          <p:cNvSpPr/>
          <p:nvPr/>
        </p:nvSpPr>
        <p:spPr>
          <a:xfrm>
            <a:off x="415777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7" name="Rectangle 296"/>
          <p:cNvSpPr/>
          <p:nvPr/>
        </p:nvSpPr>
        <p:spPr>
          <a:xfrm>
            <a:off x="5248836" y="2745828"/>
            <a:ext cx="481617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col-md-6</a:t>
            </a:r>
          </a:p>
        </p:txBody>
      </p:sp>
      <p:sp>
        <p:nvSpPr>
          <p:cNvPr id="299" name="Rectangle 298"/>
          <p:cNvSpPr/>
          <p:nvPr/>
        </p:nvSpPr>
        <p:spPr>
          <a:xfrm>
            <a:off x="4446714" y="587534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0" name="Rectangle 299"/>
          <p:cNvSpPr/>
          <p:nvPr/>
        </p:nvSpPr>
        <p:spPr>
          <a:xfrm>
            <a:off x="417003" y="5874085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6848409" y="5879741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2" name="Rectangle 301"/>
          <p:cNvSpPr/>
          <p:nvPr/>
        </p:nvSpPr>
        <p:spPr>
          <a:xfrm>
            <a:off x="416851" y="3204306"/>
            <a:ext cx="563105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col-md-7</a:t>
            </a:r>
          </a:p>
        </p:txBody>
      </p:sp>
      <p:sp>
        <p:nvSpPr>
          <p:cNvPr id="303" name="Rectangle 302"/>
          <p:cNvSpPr/>
          <p:nvPr/>
        </p:nvSpPr>
        <p:spPr>
          <a:xfrm>
            <a:off x="6038410" y="3204306"/>
            <a:ext cx="4028940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col-md-5</a:t>
            </a:r>
          </a:p>
        </p:txBody>
      </p:sp>
      <p:sp>
        <p:nvSpPr>
          <p:cNvPr id="304" name="Rectangle 303"/>
          <p:cNvSpPr/>
          <p:nvPr/>
        </p:nvSpPr>
        <p:spPr>
          <a:xfrm>
            <a:off x="412621" y="3645858"/>
            <a:ext cx="642622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col-md-8</a:t>
            </a:r>
          </a:p>
        </p:txBody>
      </p:sp>
      <p:sp>
        <p:nvSpPr>
          <p:cNvPr id="305" name="Rectangle 304"/>
          <p:cNvSpPr/>
          <p:nvPr/>
        </p:nvSpPr>
        <p:spPr>
          <a:xfrm>
            <a:off x="6847106" y="3652713"/>
            <a:ext cx="3219043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col-md-4</a:t>
            </a:r>
          </a:p>
        </p:txBody>
      </p:sp>
      <p:sp>
        <p:nvSpPr>
          <p:cNvPr id="306" name="Rectangle 305"/>
          <p:cNvSpPr/>
          <p:nvPr/>
        </p:nvSpPr>
        <p:spPr>
          <a:xfrm>
            <a:off x="412621" y="4104994"/>
            <a:ext cx="723236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col-md-9</a:t>
            </a:r>
          </a:p>
        </p:txBody>
      </p:sp>
      <p:sp>
        <p:nvSpPr>
          <p:cNvPr id="307" name="Rectangle 306"/>
          <p:cNvSpPr/>
          <p:nvPr/>
        </p:nvSpPr>
        <p:spPr>
          <a:xfrm>
            <a:off x="7653616" y="4108466"/>
            <a:ext cx="2410151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col-md-3</a:t>
            </a:r>
          </a:p>
        </p:txBody>
      </p:sp>
      <p:sp>
        <p:nvSpPr>
          <p:cNvPr id="308" name="Rectangle 307"/>
          <p:cNvSpPr/>
          <p:nvPr/>
        </p:nvSpPr>
        <p:spPr>
          <a:xfrm>
            <a:off x="421247" y="4556329"/>
            <a:ext cx="801594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col-md-10</a:t>
            </a:r>
          </a:p>
        </p:txBody>
      </p:sp>
      <p:sp>
        <p:nvSpPr>
          <p:cNvPr id="309" name="Rectangle 308"/>
          <p:cNvSpPr/>
          <p:nvPr/>
        </p:nvSpPr>
        <p:spPr>
          <a:xfrm>
            <a:off x="8452028" y="4550468"/>
            <a:ext cx="1605689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col-md-2</a:t>
            </a:r>
          </a:p>
        </p:txBody>
      </p:sp>
      <p:sp>
        <p:nvSpPr>
          <p:cNvPr id="310" name="Rectangle 309"/>
          <p:cNvSpPr/>
          <p:nvPr/>
        </p:nvSpPr>
        <p:spPr>
          <a:xfrm>
            <a:off x="415645" y="4995947"/>
            <a:ext cx="883556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col-md-11</a:t>
            </a:r>
          </a:p>
        </p:txBody>
      </p:sp>
      <p:sp>
        <p:nvSpPr>
          <p:cNvPr id="311" name="Rectangle 310"/>
          <p:cNvSpPr/>
          <p:nvPr/>
        </p:nvSpPr>
        <p:spPr>
          <a:xfrm>
            <a:off x="9247312" y="4991549"/>
            <a:ext cx="808892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</a:t>
            </a:r>
          </a:p>
        </p:txBody>
      </p:sp>
      <p:sp>
        <p:nvSpPr>
          <p:cNvPr id="312" name="Rectangle 311"/>
          <p:cNvSpPr/>
          <p:nvPr/>
        </p:nvSpPr>
        <p:spPr>
          <a:xfrm>
            <a:off x="411748" y="5426225"/>
            <a:ext cx="9643394" cy="44840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col-md-12</a:t>
            </a:r>
          </a:p>
        </p:txBody>
      </p:sp>
    </p:spTree>
    <p:extLst>
      <p:ext uri="{BB962C8B-B14F-4D97-AF65-F5344CB8AC3E}">
        <p14:creationId xmlns:p14="http://schemas.microsoft.com/office/powerpoint/2010/main" val="1397940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000"/>
                            </p:stCondLst>
                            <p:childTnLst>
                              <p:par>
                                <p:cTn id="5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50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000"/>
                            </p:stCondLst>
                            <p:childTnLst>
                              <p:par>
                                <p:cTn id="8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50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7" dur="500" fill="hold"/>
                                        <p:tgtEl>
                                          <p:spTgt spid="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5" dur="500" fill="hold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9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3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animBg="1"/>
      <p:bldP spid="272" grpId="0" animBg="1"/>
      <p:bldP spid="273" grpId="0" animBg="1"/>
      <p:bldP spid="274" grpId="0" animBg="1"/>
      <p:bldP spid="275" grpId="0" animBg="1"/>
      <p:bldP spid="276" grpId="0" animBg="1"/>
      <p:bldP spid="277" grpId="0" animBg="1"/>
      <p:bldP spid="278" grpId="0" animBg="1"/>
      <p:bldP spid="279" grpId="0" animBg="1"/>
      <p:bldP spid="280" grpId="0" animBg="1"/>
      <p:bldP spid="281" grpId="0" animBg="1"/>
      <p:bldP spid="282" grpId="0" animBg="1"/>
      <p:bldP spid="283" grpId="0" animBg="1"/>
      <p:bldP spid="284" grpId="0" animBg="1"/>
      <p:bldP spid="285" grpId="0" animBg="1"/>
      <p:bldP spid="286" grpId="0" animBg="1"/>
      <p:bldP spid="287" grpId="0" animBg="1"/>
      <p:bldP spid="288" grpId="0" animBg="1"/>
      <p:bldP spid="289" grpId="0" animBg="1"/>
      <p:bldP spid="290" grpId="0" animBg="1"/>
      <p:bldP spid="291" grpId="0" animBg="1"/>
      <p:bldP spid="292" grpId="0" animBg="1"/>
      <p:bldP spid="293" grpId="0" animBg="1"/>
      <p:bldP spid="294" grpId="0" animBg="1"/>
      <p:bldP spid="295" grpId="0" animBg="1"/>
      <p:bldP spid="296" grpId="0" animBg="1"/>
      <p:bldP spid="297" grpId="0" animBg="1"/>
      <p:bldP spid="299" grpId="0" animBg="1"/>
      <p:bldP spid="300" grpId="0" animBg="1"/>
      <p:bldP spid="301" grpId="0" animBg="1"/>
      <p:bldP spid="302" grpId="0" animBg="1"/>
      <p:bldP spid="303" grpId="0" animBg="1"/>
      <p:bldP spid="304" grpId="0" animBg="1"/>
      <p:bldP spid="305" grpId="0" animBg="1"/>
      <p:bldP spid="306" grpId="0" animBg="1"/>
      <p:bldP spid="307" grpId="0" animBg="1"/>
      <p:bldP spid="308" grpId="0" animBg="1"/>
      <p:bldP spid="309" grpId="0" animBg="1"/>
      <p:bldP spid="310" grpId="0" animBg="1"/>
      <p:bldP spid="311" grpId="0" animBg="1"/>
      <p:bldP spid="3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Gutters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Gutters are the padding between your columns, used to responsively space and align content in the Bootstrap grid system.</a:t>
            </a:r>
          </a:p>
          <a:p>
            <a:pPr lvl="1"/>
            <a:r>
              <a:rPr lang="en-US" dirty="0"/>
              <a:t>Horizontal Gutters (e.g. </a:t>
            </a:r>
            <a:r>
              <a:rPr lang="en-US" dirty="0">
                <a:solidFill>
                  <a:schemeClr val="tx2"/>
                </a:solidFill>
              </a:rPr>
              <a:t>gx-5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Vertical Gutters (e.g. </a:t>
            </a:r>
            <a:r>
              <a:rPr lang="en-US" dirty="0">
                <a:solidFill>
                  <a:schemeClr val="tx2"/>
                </a:solidFill>
              </a:rPr>
              <a:t>gy-5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Horizontal &amp; Vertical Gutters (e.g. </a:t>
            </a:r>
            <a:r>
              <a:rPr lang="en-US" dirty="0">
                <a:solidFill>
                  <a:schemeClr val="tx2"/>
                </a:solidFill>
              </a:rPr>
              <a:t>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Row Columns Gutters (e.g. </a:t>
            </a:r>
            <a:r>
              <a:rPr lang="en-US" dirty="0">
                <a:solidFill>
                  <a:schemeClr val="tx2"/>
                </a:solidFill>
              </a:rPr>
              <a:t>g-lg-5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 gutters (e.g. </a:t>
            </a:r>
            <a:r>
              <a:rPr lang="en-US" dirty="0">
                <a:solidFill>
                  <a:schemeClr val="tx2"/>
                </a:solidFill>
              </a:rPr>
              <a:t>g-0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463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Headings</a:t>
            </a:r>
          </a:p>
          <a:p>
            <a:r>
              <a:rPr lang="en-US" dirty="0"/>
              <a:t>Display Headings</a:t>
            </a:r>
          </a:p>
          <a:p>
            <a:r>
              <a:rPr lang="en-US" dirty="0"/>
              <a:t>Lead</a:t>
            </a:r>
          </a:p>
          <a:p>
            <a:r>
              <a:rPr lang="en-US" dirty="0"/>
              <a:t>Inline Text Elements</a:t>
            </a:r>
          </a:p>
          <a:p>
            <a:r>
              <a:rPr lang="en-US" dirty="0"/>
              <a:t>Block quotes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List</a:t>
            </a:r>
          </a:p>
          <a:p>
            <a:r>
              <a:rPr lang="en-US" dirty="0"/>
              <a:t>Color Utilities</a:t>
            </a:r>
          </a:p>
          <a:p>
            <a:r>
              <a:rPr lang="en-US" dirty="0"/>
              <a:t>Text Utilities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897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Image</a:t>
            </a:r>
          </a:p>
          <a:p>
            <a:r>
              <a:rPr lang="en-US" dirty="0"/>
              <a:t>Image shapes : Rounded, Circle, Thumbnail</a:t>
            </a:r>
          </a:p>
          <a:p>
            <a:r>
              <a:rPr lang="en-US" dirty="0"/>
              <a:t>Alignment</a:t>
            </a:r>
          </a:p>
          <a:p>
            <a:r>
              <a:rPr lang="en-US" dirty="0"/>
              <a:t>Figure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23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to the widespread use of &lt;table&gt; elements across third-party widgets like calendars and date pickers, Bootstrap’s tables are not loaded default in reboot.</a:t>
            </a:r>
          </a:p>
          <a:p>
            <a:r>
              <a:rPr lang="en-US" dirty="0"/>
              <a:t>Add the base class .table to any &lt;table&gt;, then extend with our optional modifier classes or custom styles. </a:t>
            </a:r>
          </a:p>
          <a:p>
            <a:r>
              <a:rPr lang="en-US" dirty="0"/>
              <a:t>All table styles are not inherited in Bootstrap, meaning any nested tables can be styled independent from the parent.</a:t>
            </a:r>
          </a:p>
          <a:p>
            <a:r>
              <a:rPr lang="en-US" dirty="0"/>
              <a:t>Table Styles:</a:t>
            </a:r>
          </a:p>
          <a:p>
            <a:pPr lvl="1"/>
            <a:r>
              <a:rPr lang="en-US" dirty="0"/>
              <a:t>Striped Rows 		:	table-striped</a:t>
            </a:r>
          </a:p>
          <a:p>
            <a:pPr lvl="1"/>
            <a:r>
              <a:rPr lang="en-US" dirty="0"/>
              <a:t>Bordered Table		:	table-bordered</a:t>
            </a:r>
          </a:p>
          <a:p>
            <a:pPr lvl="1"/>
            <a:r>
              <a:rPr lang="en-US" dirty="0"/>
              <a:t>Hover Rows		:	table-hover</a:t>
            </a:r>
          </a:p>
          <a:p>
            <a:pPr lvl="1"/>
            <a:r>
              <a:rPr lang="en-US" dirty="0"/>
              <a:t>Black/Dark Table		: 	table-dark</a:t>
            </a:r>
          </a:p>
          <a:p>
            <a:pPr lvl="1"/>
            <a:r>
              <a:rPr lang="en-US" dirty="0"/>
              <a:t>Dark Striped Table		:	</a:t>
            </a:r>
            <a:r>
              <a:rPr lang="en-US"/>
              <a:t>table-dark table-striped</a:t>
            </a:r>
          </a:p>
          <a:p>
            <a:pPr lvl="1"/>
            <a:r>
              <a:rPr lang="en-US" dirty="0"/>
              <a:t>Borderless Table		:	table-borderless</a:t>
            </a:r>
          </a:p>
          <a:p>
            <a:pPr lvl="1"/>
            <a:r>
              <a:rPr lang="en-US" dirty="0"/>
              <a:t>Responsive Table		:	table-responsive (on parent div)</a:t>
            </a:r>
          </a:p>
          <a:p>
            <a:pPr lvl="1"/>
            <a:r>
              <a:rPr lang="en-US" dirty="0"/>
              <a:t>Small Table 		:	table-</a:t>
            </a:r>
            <a:r>
              <a:rPr lang="en-US" dirty="0" err="1"/>
              <a:t>sm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227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246540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4" y="712385"/>
            <a:ext cx="4637036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Outline</a:t>
            </a:r>
            <a:endParaRPr lang="en-US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Introduction to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Download and Load Bootstrap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Important </a:t>
            </a:r>
            <a:r>
              <a:rPr lang="en-US" sz="2000" dirty="0" err="1"/>
              <a:t>Globals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HTML5 </a:t>
            </a:r>
            <a:r>
              <a:rPr lang="en-US" sz="2000" dirty="0" err="1"/>
              <a:t>doctype</a:t>
            </a:r>
            <a:endParaRPr lang="en-US" sz="2000" dirty="0"/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Responsive meta tag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Box Sizing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Reboot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Layout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Breakpoints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Containers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Grid System</a:t>
            </a:r>
          </a:p>
          <a:p>
            <a:pPr lvl="1" indent="446088">
              <a:buFont typeface="Wingdings" pitchFamily="2" charset="2"/>
              <a:buChar char="ü"/>
            </a:pPr>
            <a:r>
              <a:rPr lang="en-US" sz="2000" dirty="0"/>
              <a:t>Gutters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6104612" y="712385"/>
            <a:ext cx="4637036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endParaRPr lang="en-US" b="1" dirty="0"/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Typography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Images / Figures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Tables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Utilities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Components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Forms</a:t>
            </a:r>
          </a:p>
          <a:p>
            <a:pPr indent="446088">
              <a:buFont typeface="Wingdings" pitchFamily="2" charset="2"/>
              <a:buChar char="ü"/>
            </a:pPr>
            <a:r>
              <a:rPr lang="en-IN" sz="2000" dirty="0"/>
              <a:t>Helper Classes</a:t>
            </a:r>
          </a:p>
          <a:p>
            <a:pPr indent="446088">
              <a:buFont typeface="Wingdings" pitchFamily="2" charset="2"/>
              <a:buChar char="ü"/>
            </a:pPr>
            <a:r>
              <a:rPr lang="en-US" sz="2000" dirty="0"/>
              <a:t>Loading Icon Library like </a:t>
            </a:r>
            <a:r>
              <a:rPr lang="en-US" sz="2000" dirty="0" err="1"/>
              <a:t>Fontawsome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89120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Along with the previously explained styles, we can also use many Contextual Classes with the </a:t>
            </a:r>
            <a:r>
              <a:rPr lang="en-US" b="1" dirty="0"/>
              <a:t>table</a:t>
            </a:r>
            <a:r>
              <a:rPr lang="en-US" dirty="0"/>
              <a:t>, </a:t>
            </a:r>
            <a:r>
              <a:rPr lang="en-US" b="1" dirty="0" err="1"/>
              <a:t>tr</a:t>
            </a:r>
            <a:r>
              <a:rPr lang="en-US" dirty="0"/>
              <a:t> and </a:t>
            </a:r>
            <a:r>
              <a:rPr lang="en-US" b="1" dirty="0"/>
              <a:t>td</a:t>
            </a:r>
            <a:r>
              <a:rPr lang="en-US" dirty="0"/>
              <a:t> tag.</a:t>
            </a:r>
          </a:p>
          <a:p>
            <a:r>
              <a:rPr lang="en-US" dirty="0"/>
              <a:t>Contextual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628237"/>
              </p:ext>
            </p:extLst>
          </p:nvPr>
        </p:nvGraphicFramePr>
        <p:xfrm>
          <a:off x="521980" y="2070294"/>
          <a:ext cx="11256162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915796">
                  <a:extLst>
                    <a:ext uri="{9D8B030D-6E8A-4147-A177-3AD203B41FA5}">
                      <a16:colId xmlns:a16="http://schemas.microsoft.com/office/drawing/2014/main" val="1296519726"/>
                    </a:ext>
                  </a:extLst>
                </a:gridCol>
                <a:gridCol w="7340366">
                  <a:extLst>
                    <a:ext uri="{9D8B030D-6E8A-4147-A177-3AD203B41FA5}">
                      <a16:colId xmlns:a16="http://schemas.microsoft.com/office/drawing/2014/main" val="12785400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922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.table-primary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  <a:effectLst/>
                        </a:rPr>
                        <a:t>Blue: Indicates an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4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.table-success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effectLst/>
                        </a:rPr>
                        <a:t>Green: Indicates a successful or positive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05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.table-danger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  <a:effectLst/>
                        </a:rPr>
                        <a:t>Red: Indicates a dangerous or potentially negative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347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.table-info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F0"/>
                          </a:solidFill>
                          <a:effectLst/>
                        </a:rPr>
                        <a:t>Light blue: Indicates a neutral informative change or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9441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.table-warning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C000"/>
                          </a:solidFill>
                          <a:effectLst/>
                        </a:rPr>
                        <a:t>Orange: Indicates a warning that might need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093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Applies the hover color to the table row or table cell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832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Grey: Indicates a slightly less important 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.table-light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1"/>
                          </a:solidFill>
                          <a:effectLst/>
                        </a:rPr>
                        <a:t>Light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857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.table-dark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</a:rPr>
                        <a:t>Dark grey table or table row background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403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08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5069994" cy="5590565"/>
          </a:xfrm>
        </p:spPr>
        <p:txBody>
          <a:bodyPr/>
          <a:lstStyle/>
          <a:p>
            <a:r>
              <a:rPr lang="en-US" dirty="0"/>
              <a:t>Colors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Text</a:t>
            </a:r>
          </a:p>
          <a:p>
            <a:r>
              <a:rPr lang="en-US" dirty="0"/>
              <a:t>Borders</a:t>
            </a:r>
          </a:p>
          <a:p>
            <a:r>
              <a:rPr lang="en-US" dirty="0"/>
              <a:t>Spacing</a:t>
            </a:r>
          </a:p>
          <a:p>
            <a:r>
              <a:rPr lang="en-US" dirty="0"/>
              <a:t>Float</a:t>
            </a:r>
          </a:p>
          <a:p>
            <a:r>
              <a:rPr lang="en-US" dirty="0"/>
              <a:t>Shadows</a:t>
            </a:r>
          </a:p>
          <a:p>
            <a:r>
              <a:rPr lang="en-US" dirty="0"/>
              <a:t>Sizing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567247" y="863444"/>
            <a:ext cx="5069994" cy="5590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Vertical Alignment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Flex</a:t>
            </a:r>
          </a:p>
          <a:p>
            <a:r>
              <a:rPr lang="en-US" dirty="0"/>
              <a:t>Interactions</a:t>
            </a:r>
          </a:p>
          <a:p>
            <a:r>
              <a:rPr lang="en-US" dirty="0"/>
              <a:t>Opacity</a:t>
            </a:r>
          </a:p>
          <a:p>
            <a:r>
              <a:rPr lang="en-US" dirty="0"/>
              <a:t>Overflow</a:t>
            </a:r>
          </a:p>
          <a:p>
            <a:r>
              <a:rPr lang="en-US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25613268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920344"/>
              </p:ext>
            </p:extLst>
          </p:nvPr>
        </p:nvGraphicFramePr>
        <p:xfrm>
          <a:off x="131763" y="863600"/>
          <a:ext cx="1155593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.text-primary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Apply blue color (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solidFill>
                            <a:srgbClr val="007B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.text-secondary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.text-success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Apply green color (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solidFill>
                            <a:srgbClr val="28A745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.text-danger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Apply red color (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solidFill>
                            <a:srgbClr val="E43142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.text-warning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Apply yellow color (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solidFill>
                            <a:srgbClr val="FFC107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.text-info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Apply teal color (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solidFill>
                            <a:srgbClr val="17A2B8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.text-light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Apply very light grey color (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solidFill>
                            <a:srgbClr val="F8F9FA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.text-dark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Apply dark grey color (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rgbClr val="343A40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.text-body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Bootstrap's default body text 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#212529</a:t>
                      </a:r>
                      <a:r>
                        <a:rPr lang="en-US" dirty="0"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.text-muted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Apply light grey color (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solidFill>
                            <a:srgbClr val="6C757D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.text-white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Apply white color (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solidFill>
                            <a:srgbClr val="FFFFFF"/>
                          </a:solidFill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solidFill>
                            <a:srgbClr val="FFFFF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.text-black-50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Apply 50% transparent black color (</a:t>
                      </a:r>
                      <a:r>
                        <a:rPr lang="en-US" dirty="0" err="1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  <a:latin typeface="Courier New" panose="02070309020205020404" pitchFamily="49" charset="0"/>
                        </a:rPr>
                        <a:t>(0,0,0,.5)</a:t>
                      </a:r>
                      <a:r>
                        <a:rPr lang="en-US" dirty="0">
                          <a:solidFill>
                            <a:srgbClr val="7F7F7F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1438510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.text-white-50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Apply 50% transparent white color (</a:t>
                      </a:r>
                      <a:r>
                        <a:rPr lang="en-US" dirty="0" err="1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rgba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  <a:latin typeface="Courier New" panose="02070309020205020404" pitchFamily="49" charset="0"/>
                        </a:rPr>
                        <a:t>(255,255,255,.5)</a:t>
                      </a:r>
                      <a:r>
                        <a:rPr lang="en-US" dirty="0">
                          <a:solidFill>
                            <a:srgbClr val="FCFCFC"/>
                          </a:solidFill>
                          <a:effectLst/>
                        </a:rPr>
                        <a:t>) on text.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699511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720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Utility Classes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4630211"/>
              </p:ext>
            </p:extLst>
          </p:nvPr>
        </p:nvGraphicFramePr>
        <p:xfrm>
          <a:off x="131763" y="863600"/>
          <a:ext cx="11555932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-primary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blue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007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-secondary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6C75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-success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green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28A7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-danger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red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DC3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-warning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yellow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C10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-info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teal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17A2B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-light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very light grey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.</a:t>
                      </a:r>
                      <a:r>
                        <a:rPr lang="en-US" dirty="0" err="1">
                          <a:solidFill>
                            <a:schemeClr val="bg2"/>
                          </a:solidFill>
                          <a:effectLst/>
                        </a:rPr>
                        <a:t>bg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-dark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Apply dark grey background-color (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solidFill>
                            <a:schemeClr val="bg2"/>
                          </a:solidFill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343A4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-white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white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bg</a:t>
                      </a:r>
                      <a:r>
                        <a:rPr lang="en-US" dirty="0">
                          <a:effectLst/>
                        </a:rPr>
                        <a:t>-transparent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Apply transparent background-color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transparent</a:t>
                      </a:r>
                      <a:r>
                        <a:rPr lang="en-US" dirty="0">
                          <a:effectLst/>
                        </a:rPr>
                        <a:t>) on an element.</a:t>
                      </a:r>
                    </a:p>
                  </a:txBody>
                  <a:tcPr marL="95250" marR="95250" marT="36576" marB="36576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86104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(1/2)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318573"/>
              </p:ext>
            </p:extLst>
          </p:nvPr>
        </p:nvGraphicFramePr>
        <p:xfrm>
          <a:off x="131763" y="863600"/>
          <a:ext cx="11555932" cy="3822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9556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.text-start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left.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.text-center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center.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.text-end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text to the right.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.text-wrap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Wrap the overflowing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</a:t>
                      </a:r>
                      <a:r>
                        <a:rPr lang="en-US" dirty="0" err="1">
                          <a:effectLst/>
                        </a:rPr>
                        <a:t>nowrap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Prevent text from wrapping.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.text-truncate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Truncate the text with an ellipsis.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.text-break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Break the long words to prevent overflow.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.text-lowercase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Transform the text to lowercase.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.text-uppercase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Transform the text to uppercase.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9556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.text-capitalize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Capitalize the first letter of each word.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23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Utility Classes (2/2)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6449037"/>
              </p:ext>
            </p:extLst>
          </p:nvPr>
        </p:nvGraphicFramePr>
        <p:xfrm>
          <a:off x="131763" y="863600"/>
          <a:ext cx="11555932" cy="4864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64972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36576" marB="36576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36576" marB="36576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font-weight of an element to </a:t>
                      </a:r>
                      <a:r>
                        <a:rPr lang="en-US" b="1" dirty="0">
                          <a:effectLst/>
                        </a:rPr>
                        <a:t>bold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-bolder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1">
                          <a:effectLst/>
                        </a:rPr>
                        <a:t>bolder</a:t>
                      </a:r>
                      <a:r>
                        <a:rPr lang="en-US">
                          <a:effectLst/>
                        </a:rPr>
                        <a:t> 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fw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font-weight of an element to </a:t>
                      </a:r>
                      <a:r>
                        <a:rPr lang="en-US" b="0">
                          <a:effectLst/>
                        </a:rPr>
                        <a:t>normal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</a:t>
                      </a:r>
                      <a:r>
                        <a:rPr lang="en-US">
                          <a:effectLst/>
                        </a:rPr>
                        <a:t> font-weight for an element.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.fw-lighter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 </a:t>
                      </a:r>
                      <a:r>
                        <a:rPr lang="en-US" b="0">
                          <a:effectLst/>
                        </a:rPr>
                        <a:t>lighter</a:t>
                      </a:r>
                      <a:r>
                        <a:rPr lang="en-US">
                          <a:effectLst/>
                        </a:rPr>
                        <a:t> font-weight for an element (relative to the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.fst-italic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 </a:t>
                      </a:r>
                      <a:r>
                        <a:rPr lang="en-US" i="1">
                          <a:effectLst/>
                        </a:rPr>
                        <a:t>italic</a:t>
                      </a:r>
                      <a:r>
                        <a:rPr lang="en-US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fst</a:t>
                      </a:r>
                      <a:r>
                        <a:rPr lang="en-US" dirty="0">
                          <a:effectLst/>
                        </a:rPr>
                        <a:t>-normal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font-style of an element to normal.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.font-</a:t>
                      </a:r>
                      <a:r>
                        <a:rPr lang="en-US" dirty="0" err="1">
                          <a:effectLst/>
                        </a:rPr>
                        <a:t>monospace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font-family of an element to monospace font (fixed-width)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.text-reset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Reset the color of a text or link (inherits the color from its parent).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.text-decoration-none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text decoration such as underline from a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.text-decoration-underline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underline to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.text-decoration-line-through</a:t>
                      </a: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Add line through the middle of text.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6497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IN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fs-1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6576" marB="36576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the font-</a:t>
                      </a:r>
                      <a:r>
                        <a:rPr lang="en-IN" dirty="0"/>
                        <a:t>size</a:t>
                      </a:r>
                      <a:r>
                        <a:rPr lang="en-US" dirty="0">
                          <a:effectLst/>
                        </a:rPr>
                        <a:t> of an element to </a:t>
                      </a:r>
                      <a:r>
                        <a:rPr lang="en-US" b="0" dirty="0">
                          <a:effectLst/>
                        </a:rPr>
                        <a:t>predefine size (we have 1 to 6 predefine sizes)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36576" marB="36576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441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(1/2)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1430499"/>
              </p:ext>
            </p:extLst>
          </p:nvPr>
        </p:nvGraphicFramePr>
        <p:xfrm>
          <a:off x="131763" y="863600"/>
          <a:ext cx="11555932" cy="46268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25191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.border-top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border on the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.border-primary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Change the border-color of an element to blue (</a:t>
                      </a:r>
                      <a:r>
                        <a:rPr lang="en-US">
                          <a:effectLst/>
                          <a:latin typeface="Courier New" panose="02070309020205020404" pitchFamily="49" charset="0"/>
                        </a:rPr>
                        <a:t>#007bff</a:t>
                      </a:r>
                      <a:r>
                        <a:rPr lang="en-US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.border-secondary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#6c757d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.border-success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green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#28a745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.border-danger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red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#dc3545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.border-warning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yellow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#ffc107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.border-info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teal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#17a2b8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.border-light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very light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#f8f9fa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.border-dark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dark grey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#343a40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5191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.border-white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Change the border-color of an element to white (</a:t>
                      </a:r>
                      <a:r>
                        <a:rPr lang="en-US" dirty="0">
                          <a:effectLst/>
                          <a:latin typeface="Courier New" panose="02070309020205020404" pitchFamily="49" charset="0"/>
                        </a:rPr>
                        <a:t>#</a:t>
                      </a:r>
                      <a:r>
                        <a:rPr lang="en-US" dirty="0" err="1">
                          <a:effectLst/>
                          <a:latin typeface="Courier New" panose="02070309020205020404" pitchFamily="49" charset="0"/>
                        </a:rPr>
                        <a:t>fff</a:t>
                      </a:r>
                      <a:r>
                        <a:rPr lang="en-US" dirty="0">
                          <a:effectLst/>
                        </a:rPr>
                        <a:t>).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4719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 Utility Classes (2/2)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559107"/>
              </p:ext>
            </p:extLst>
          </p:nvPr>
        </p:nvGraphicFramePr>
        <p:xfrm>
          <a:off x="131763" y="863600"/>
          <a:ext cx="11555932" cy="56199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all sides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.border-top-0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top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.border-end-0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right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.border-bottom-0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Remove the border from bottom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.border-start-0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the border from left side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</a:t>
                      </a:r>
                      <a:r>
                        <a:rPr lang="en-IN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border-1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border-width (We have value 1 to 5)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all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.rounded-top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top-right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.rounded-end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top-right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.rounded-bottom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bottom-left and bottom-right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.rounded-start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top-left and bottom-left corners of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.rounded-circle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circle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.rounded-pill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Round an element into pill shape.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.rounded-0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round corners from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74410375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.rounded-1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73550295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.rounded-2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0.25rem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1595521775"/>
                  </a:ext>
                </a:extLst>
              </a:tr>
              <a:tr h="322804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.rounded-3</a:t>
                      </a:r>
                    </a:p>
                  </a:txBody>
                  <a:tcPr marL="95250" marR="95250" marT="18288" marB="18288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border-radius of 0.3rem for an element.</a:t>
                      </a:r>
                    </a:p>
                  </a:txBody>
                  <a:tcPr marL="95250" marR="95250" marT="18288" marB="18288"/>
                </a:tc>
                <a:extLst>
                  <a:ext uri="{0D108BD9-81ED-4DB2-BD59-A6C34878D82A}">
                    <a16:rowId xmlns:a16="http://schemas.microsoft.com/office/drawing/2014/main" val="3690737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74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Spacing Utility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7196"/>
            <a:ext cx="11929641" cy="5912204"/>
          </a:xfrm>
        </p:spPr>
        <p:txBody>
          <a:bodyPr/>
          <a:lstStyle/>
          <a:p>
            <a:r>
              <a:rPr lang="en-US" dirty="0"/>
              <a:t>The classes are named using the format {property}{sides}-{breakpoint}-{size}.</a:t>
            </a:r>
          </a:p>
          <a:p>
            <a:r>
              <a:rPr lang="en-US" dirty="0"/>
              <a:t>Property is one of:</a:t>
            </a:r>
          </a:p>
          <a:p>
            <a:pPr lvl="1"/>
            <a:r>
              <a:rPr lang="en-US" dirty="0"/>
              <a:t>m – for classes that sets margin</a:t>
            </a:r>
          </a:p>
          <a:p>
            <a:pPr lvl="1"/>
            <a:r>
              <a:rPr lang="en-US" dirty="0"/>
              <a:t>p – for classes that sets padding</a:t>
            </a:r>
          </a:p>
          <a:p>
            <a:r>
              <a:rPr lang="en-US" dirty="0"/>
              <a:t>Sides is one of:</a:t>
            </a:r>
          </a:p>
          <a:p>
            <a:pPr lvl="1"/>
            <a:r>
              <a:rPr lang="en-US" dirty="0"/>
              <a:t>t – for classes that set margin-top or padding-top</a:t>
            </a:r>
          </a:p>
          <a:p>
            <a:pPr lvl="1"/>
            <a:r>
              <a:rPr lang="en-US" dirty="0"/>
              <a:t>b – for classes that set margin-bottom or padding-bottom</a:t>
            </a:r>
          </a:p>
          <a:p>
            <a:pPr lvl="1"/>
            <a:r>
              <a:rPr lang="en-US" dirty="0"/>
              <a:t>s – (start) for classes that set margin-left or padding-left</a:t>
            </a:r>
          </a:p>
          <a:p>
            <a:pPr lvl="1"/>
            <a:r>
              <a:rPr lang="en-US" dirty="0"/>
              <a:t>e – (end) for classes that set margin-right or padding-right</a:t>
            </a:r>
          </a:p>
          <a:p>
            <a:pPr lvl="1"/>
            <a:r>
              <a:rPr lang="en-US" dirty="0"/>
              <a:t>x – for classes that set both *-left and *-right</a:t>
            </a:r>
          </a:p>
          <a:p>
            <a:pPr lvl="1"/>
            <a:r>
              <a:rPr lang="en-US" dirty="0"/>
              <a:t>y – for classes that set both *-top and *-bottom</a:t>
            </a:r>
          </a:p>
          <a:p>
            <a:pPr lvl="1"/>
            <a:r>
              <a:rPr lang="en-US" dirty="0"/>
              <a:t>blank – for  classes that set a margin or padding on all side</a:t>
            </a:r>
          </a:p>
          <a:p>
            <a:r>
              <a:rPr lang="en-US" dirty="0"/>
              <a:t>Size is one of:</a:t>
            </a:r>
          </a:p>
          <a:p>
            <a:pPr lvl="1"/>
            <a:r>
              <a:rPr lang="en-US" dirty="0"/>
              <a:t>0 – set the margin or padding to be 0</a:t>
            </a:r>
          </a:p>
          <a:p>
            <a:pPr lvl="1"/>
            <a:r>
              <a:rPr lang="en-US" dirty="0"/>
              <a:t>1 – set the margin or padding to be spacer*0.25</a:t>
            </a:r>
          </a:p>
          <a:p>
            <a:pPr lvl="1"/>
            <a:r>
              <a:rPr lang="en-US" dirty="0"/>
              <a:t>2 – set the margin or padding to be spacer*0.50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6405433"/>
              </p:ext>
            </p:extLst>
          </p:nvPr>
        </p:nvGraphicFramePr>
        <p:xfrm>
          <a:off x="6889534" y="1086403"/>
          <a:ext cx="5302466" cy="4163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3220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4519246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margin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4317425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mt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top and bottom margin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padding to all the sides.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5603463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pt</a:t>
                      </a:r>
                      <a:r>
                        <a:rPr lang="en-US" dirty="0">
                          <a:effectLst/>
                        </a:rPr>
                        <a:t>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.pb-#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6088472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.ps-#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931863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.pe-#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3608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.px-#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left and right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13305302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.py-#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top and bottom padding of an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004120714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 txBox="1">
            <a:spLocks/>
          </p:cNvSpPr>
          <p:nvPr/>
        </p:nvSpPr>
        <p:spPr>
          <a:xfrm>
            <a:off x="5339157" y="5226308"/>
            <a:ext cx="5871036" cy="14030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3 – set the margin or padding to be spacer*1</a:t>
            </a:r>
          </a:p>
          <a:p>
            <a:pPr lvl="1"/>
            <a:r>
              <a:rPr lang="en-US" dirty="0"/>
              <a:t>4 – set the margin or padding to be spacer*1.5</a:t>
            </a:r>
          </a:p>
          <a:p>
            <a:pPr lvl="1"/>
            <a:r>
              <a:rPr lang="en-US" dirty="0"/>
              <a:t>5 – set the margin or padding to be spacer*3</a:t>
            </a:r>
          </a:p>
          <a:p>
            <a:pPr lvl="1"/>
            <a:r>
              <a:rPr lang="en-US" dirty="0"/>
              <a:t>auto - for classes that set the margin to auto</a:t>
            </a:r>
          </a:p>
        </p:txBody>
      </p:sp>
    </p:spTree>
    <p:extLst>
      <p:ext uri="{BB962C8B-B14F-4D97-AF65-F5344CB8AC3E}">
        <p14:creationId xmlns:p14="http://schemas.microsoft.com/office/powerpoint/2010/main" val="4205692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4528006"/>
              </p:ext>
            </p:extLst>
          </p:nvPr>
        </p:nvGraphicFramePr>
        <p:xfrm>
          <a:off x="131763" y="863600"/>
          <a:ext cx="11555932" cy="330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left.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Float an element to the right.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.float-none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Disable floating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en-US" dirty="0" err="1">
                          <a:effectLst/>
                        </a:rPr>
                        <a:t>clearfix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Clear floats to prevent parent element from collapsing.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.float-{breakpoint}-start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left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35643764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.float-{breakpoint}-end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Float an element to the right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70714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.float-{breakpoint}-none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Disable floating from an element on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093545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2488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is a free and open-source tool collection for creating responsive web applications. </a:t>
            </a:r>
          </a:p>
          <a:p>
            <a:r>
              <a:rPr lang="en-US" dirty="0"/>
              <a:t>It is the most popular HTML, CSS, and JavaScript framework for developing responsive, mobile-first websites. </a:t>
            </a:r>
          </a:p>
          <a:p>
            <a:r>
              <a:rPr lang="en-US" dirty="0"/>
              <a:t>It solves many problems which we had once, one of which is the cross-browser compatibility issue. </a:t>
            </a:r>
          </a:p>
          <a:p>
            <a:r>
              <a:rPr lang="en-US" dirty="0"/>
              <a:t>Nowadays, the websites are perfect for all the browsers (IE, Firefox, Chrome, etc.) and for all sizes of screens (Desktop, Tablets, Phablets, and Phones). All thanks to </a:t>
            </a:r>
            <a:r>
              <a:rPr lang="en-US" dirty="0">
                <a:solidFill>
                  <a:srgbClr val="007BFF"/>
                </a:solidFill>
              </a:rPr>
              <a:t>Bootstrap developers -Mark Otto and Jacob Thornton of Twitter</a:t>
            </a:r>
            <a:r>
              <a:rPr lang="en-US" dirty="0"/>
              <a:t>, though it was later declared to be an open-source project.</a:t>
            </a:r>
          </a:p>
          <a:p>
            <a:r>
              <a:rPr lang="en-US" dirty="0"/>
              <a:t>Why Bootstrap?</a:t>
            </a:r>
          </a:p>
          <a:p>
            <a:pPr lvl="1" fontAlgn="base"/>
            <a:r>
              <a:rPr lang="en-US" b="1" dirty="0"/>
              <a:t>Faster</a:t>
            </a:r>
            <a:r>
              <a:rPr lang="en-US" dirty="0"/>
              <a:t> and </a:t>
            </a:r>
            <a:r>
              <a:rPr lang="en-US" b="1" dirty="0"/>
              <a:t>Easier</a:t>
            </a:r>
            <a:r>
              <a:rPr lang="en-US" dirty="0"/>
              <a:t> Web Development.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Platform-independent</a:t>
            </a:r>
            <a:r>
              <a:rPr lang="en-US" dirty="0"/>
              <a:t> web pages.</a:t>
            </a:r>
          </a:p>
          <a:p>
            <a:pPr lvl="1" fontAlgn="base"/>
            <a:r>
              <a:rPr lang="en-US" dirty="0"/>
              <a:t>It creates </a:t>
            </a:r>
            <a:r>
              <a:rPr lang="en-US" b="1" dirty="0"/>
              <a:t>Responsive</a:t>
            </a:r>
            <a:r>
              <a:rPr lang="en-US" dirty="0"/>
              <a:t> Web-pages.</a:t>
            </a:r>
          </a:p>
          <a:p>
            <a:pPr lvl="1" fontAlgn="base"/>
            <a:r>
              <a:rPr lang="en-US" dirty="0"/>
              <a:t>It is designed to be responsive to </a:t>
            </a:r>
            <a:r>
              <a:rPr lang="en-US" b="1" dirty="0"/>
              <a:t>mobile devices </a:t>
            </a:r>
            <a:r>
              <a:rPr lang="en-US" dirty="0"/>
              <a:t>too.</a:t>
            </a:r>
          </a:p>
          <a:p>
            <a:pPr lvl="1" fontAlgn="base"/>
            <a:r>
              <a:rPr lang="en-US" dirty="0"/>
              <a:t>It is </a:t>
            </a:r>
            <a:r>
              <a:rPr lang="en-US" b="1" dirty="0">
                <a:solidFill>
                  <a:srgbClr val="FF0000"/>
                </a:solidFill>
              </a:rPr>
              <a:t>Free</a:t>
            </a:r>
            <a:r>
              <a:rPr lang="en-US" dirty="0"/>
              <a:t>! Available on www.getbootstrap.com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18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Shadow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716766"/>
              </p:ext>
            </p:extLst>
          </p:nvPr>
        </p:nvGraphicFramePr>
        <p:xfrm>
          <a:off x="131763" y="863600"/>
          <a:ext cx="11555932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.shadow-sm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small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.shadow-lg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Add a larger shadow to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.shadow-none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Remove shadow from an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1532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530686"/>
              </p:ext>
            </p:extLst>
          </p:nvPr>
        </p:nvGraphicFramePr>
        <p:xfrm>
          <a:off x="131761" y="863600"/>
          <a:ext cx="11965164" cy="4711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01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10298149">
                  <a:extLst>
                    <a:ext uri="{9D8B030D-6E8A-4147-A177-3AD203B41FA5}">
                      <a16:colId xmlns:a16="http://schemas.microsoft.com/office/drawing/2014/main" val="2410393870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.w-25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7042419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12675636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87890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width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556702278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.w-auto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auto, i.e. the browser will calculate and select a width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85012023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max-width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03546975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.h-25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25%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9953107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.h-50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50%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16083488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.h-75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75%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24863727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100% of its parent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67376695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.h-auto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height of an element to auto, i.e. the browser will calculate and select a height for the specified element.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84142618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max-height of an element to 100%.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34778172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1362856179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.min-vw-100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min-width of an element to 100% of the width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428163502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205075532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.min-vh-100</a:t>
                      </a:r>
                    </a:p>
                  </a:txBody>
                  <a:tcPr marL="95250" marR="95250" marT="0" marB="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min-height of an element to 100% of the height of the viewport.</a:t>
                      </a:r>
                    </a:p>
                  </a:txBody>
                  <a:tcPr marL="95250" marR="95250" marT="0" marB="0"/>
                </a:tc>
                <a:extLst>
                  <a:ext uri="{0D108BD9-81ED-4DB2-BD59-A6C34878D82A}">
                    <a16:rowId xmlns:a16="http://schemas.microsoft.com/office/drawing/2014/main" val="2775482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9187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Alignment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739804"/>
              </p:ext>
            </p:extLst>
          </p:nvPr>
        </p:nvGraphicFramePr>
        <p:xfrm>
          <a:off x="131763" y="863600"/>
          <a:ext cx="11555932" cy="2883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.align-baseline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baseline of the element with the baseline of its parent.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top of the element with the top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.align-middle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Align the element in the middle of the parent 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.align-bottom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entire line.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top of the element with the top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.align-text-bottom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Align the bottom of the element with the bottom of the parent element's font.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20681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537498"/>
              </p:ext>
            </p:extLst>
          </p:nvPr>
        </p:nvGraphicFramePr>
        <p:xfrm>
          <a:off x="131763" y="863600"/>
          <a:ext cx="11555932" cy="40108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.position-static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static.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.position-relative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relative.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.position-absolute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absolute.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.position-fixed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fixed.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.position-sticky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Set the position of element to sticky.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top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.fixed-bottom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Position an element at the bottom of the viewport, from edge to edge.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.sticky-top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Position an element at the top of the viewport, from edge to edge, but that will only happen after you scroll past it.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9099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Display Utility Classes</a:t>
            </a: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9367962"/>
              </p:ext>
            </p:extLst>
          </p:nvPr>
        </p:nvGraphicFramePr>
        <p:xfrm>
          <a:off x="131763" y="863600"/>
          <a:ext cx="11555932" cy="4437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455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279477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Hide an element. It does not take up any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an inline-level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 box that will be flowed with surrounding content i.e. in the same line as adjacent content like inline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210406847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-block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Force an element to generate a block-level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8286974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&lt;table&gt;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25520974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</a:t>
                      </a:r>
                      <a:r>
                        <a:rPr lang="en-US" u="none" strike="noStrike" dirty="0" err="1">
                          <a:solidFill>
                            <a:srgbClr val="1DB79F"/>
                          </a:solidFill>
                          <a:effectLst/>
                        </a:rPr>
                        <a:t>tr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79243011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-table-cell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behave like a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&lt;td&gt;</a:t>
                      </a:r>
                      <a:r>
                        <a:rPr lang="en-US" dirty="0">
                          <a:effectLst/>
                        </a:rPr>
                        <a:t> element.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5307402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 block-level </a:t>
                      </a:r>
                      <a:r>
                        <a:rPr lang="en-US" u="none" strike="noStrike" dirty="0">
                          <a:solidFill>
                            <a:srgbClr val="1DB79F"/>
                          </a:solidFill>
                          <a:effectLst/>
                        </a:rPr>
                        <a:t>flex container box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333737472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Force an element to generate an inline-level flex container box.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797380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55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Flex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display utilities to create a </a:t>
            </a:r>
            <a:r>
              <a:rPr lang="en-US" dirty="0" err="1"/>
              <a:t>flexbox</a:t>
            </a:r>
            <a:r>
              <a:rPr lang="en-US" dirty="0"/>
              <a:t> container and transform direct children elements into flex items. </a:t>
            </a:r>
          </a:p>
          <a:p>
            <a:r>
              <a:rPr lang="en-US" dirty="0"/>
              <a:t>Flex containers and items are able to be modified further with additional flex properties Like </a:t>
            </a:r>
            <a:r>
              <a:rPr lang="en-IN" dirty="0"/>
              <a:t>Direction, Justify content, Align items, Align self, Fill, Grow and shrink, With align-items, Wrap, Order and Align content.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21750631"/>
              </p:ext>
            </p:extLst>
          </p:nvPr>
        </p:nvGraphicFramePr>
        <p:xfrm>
          <a:off x="131763" y="2726894"/>
          <a:ext cx="11824448" cy="3736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parents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Flax box container occupy content width.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parents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.d-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{breakpoint}</a:t>
                      </a:r>
                      <a:r>
                        <a:rPr lang="en-US" dirty="0">
                          <a:effectLst/>
                        </a:rPr>
                        <a:t>-inline-flex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Flax box container occupy content width based on the viewport size.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horizontal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.flex-row-reverse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horizontal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set a vertical direction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.flex-column-reverse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start the vertical direction from the opposite side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7467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Interactions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Utility classes that change how users interact with contents of a website.</a:t>
            </a:r>
          </a:p>
          <a:p>
            <a:pPr lvl="1"/>
            <a:r>
              <a:rPr lang="en-US" dirty="0"/>
              <a:t>Text selection</a:t>
            </a:r>
          </a:p>
          <a:p>
            <a:pPr lvl="2"/>
            <a:r>
              <a:rPr lang="en-US" dirty="0"/>
              <a:t>Change the way in which the content is selected when the user interacts with it.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Pointer events</a:t>
            </a:r>
          </a:p>
          <a:p>
            <a:pPr lvl="2"/>
            <a:r>
              <a:rPr lang="en-US" dirty="0"/>
              <a:t>Bootstrap provides .</a:t>
            </a:r>
            <a:r>
              <a:rPr lang="en-US" dirty="0" err="1"/>
              <a:t>pe</a:t>
            </a:r>
            <a:r>
              <a:rPr lang="en-US" dirty="0"/>
              <a:t>-none and .</a:t>
            </a:r>
            <a:r>
              <a:rPr lang="en-US" dirty="0" err="1"/>
              <a:t>pe</a:t>
            </a:r>
            <a:r>
              <a:rPr lang="en-US" dirty="0"/>
              <a:t>-auto classes to prevent or add element interactions respectively.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6013078"/>
              </p:ext>
            </p:extLst>
          </p:nvPr>
        </p:nvGraphicFramePr>
        <p:xfrm>
          <a:off x="183776" y="1967765"/>
          <a:ext cx="11824448" cy="1602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selected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Entire</a:t>
                      </a:r>
                      <a:r>
                        <a:rPr lang="en-US" baseline="0" dirty="0">
                          <a:effectLst/>
                        </a:rPr>
                        <a:t> text</a:t>
                      </a:r>
                      <a:r>
                        <a:rPr lang="en-US" dirty="0">
                          <a:effectLst/>
                        </a:rPr>
                        <a:t> has default select behavior.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.user-select-none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effectLst/>
                        </a:rPr>
                        <a:t>Text will not be selectable when clicked by the user.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14753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Opacity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opacity property sets the opacity level for an element. </a:t>
            </a:r>
          </a:p>
          <a:p>
            <a:r>
              <a:rPr lang="en-US" dirty="0"/>
              <a:t>The opacity level describes the transparency level, where 1 is not transparent at all, .5 is 50% visible, and 0 is completely transparent.</a:t>
            </a:r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2758470"/>
              </p:ext>
            </p:extLst>
          </p:nvPr>
        </p:nvGraphicFramePr>
        <p:xfrm>
          <a:off x="131763" y="2079908"/>
          <a:ext cx="11824448" cy="24564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.opacity-100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1.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.opacity-75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0.75.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.opacity-50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.opacity-25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0.25.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.opacity-0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Set the opacity of an element to 0.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607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Overflow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Adjust the overflow property on the fly with four default values and classes. </a:t>
            </a:r>
          </a:p>
          <a:p>
            <a:r>
              <a:rPr lang="en-US" dirty="0"/>
              <a:t>These classes are not responsive by default.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1360691"/>
              </p:ext>
            </p:extLst>
          </p:nvPr>
        </p:nvGraphicFramePr>
        <p:xfrm>
          <a:off x="131763" y="2079908"/>
          <a:ext cx="11824448" cy="2029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.overflow-auto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vertical scrollbar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.overflow-hidden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hide overflow content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.overflow-visible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aseline="0" dirty="0">
                          <a:effectLst/>
                        </a:rPr>
                        <a:t>Shows overflow content though it is outside of container if content overflow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 overflow-scroll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Automatically</a:t>
                      </a:r>
                      <a:r>
                        <a:rPr lang="en-US" baseline="0" dirty="0">
                          <a:effectLst/>
                        </a:rPr>
                        <a:t> gives horizontal and vertical scrollbars</a:t>
                      </a:r>
                      <a:r>
                        <a:rPr lang="en-US" dirty="0">
                          <a:effectLst/>
                        </a:rPr>
                        <a:t>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44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Visibility </a:t>
            </a:r>
            <a:r>
              <a:rPr lang="en-US" dirty="0"/>
              <a:t>Utility Classes</a:t>
            </a:r>
            <a:r>
              <a:rPr lang="en-IN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control the visibility of elements, without modifying their display.</a:t>
            </a:r>
          </a:p>
          <a:p>
            <a:r>
              <a:rPr lang="en-US" dirty="0"/>
              <a:t>These utility classes do not modify the display value at all and do not affect layout. E.g. .invisible elements still take up space in the page.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3436406"/>
              </p:ext>
            </p:extLst>
          </p:nvPr>
        </p:nvGraphicFramePr>
        <p:xfrm>
          <a:off x="131763" y="2261066"/>
          <a:ext cx="11824448" cy="1176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587">
                  <a:extLst>
                    <a:ext uri="{9D8B030D-6E8A-4147-A177-3AD203B41FA5}">
                      <a16:colId xmlns:a16="http://schemas.microsoft.com/office/drawing/2014/main" val="1425683094"/>
                    </a:ext>
                  </a:extLst>
                </a:gridCol>
                <a:gridCol w="8471861">
                  <a:extLst>
                    <a:ext uri="{9D8B030D-6E8A-4147-A177-3AD203B41FA5}">
                      <a16:colId xmlns:a16="http://schemas.microsoft.com/office/drawing/2014/main" val="1407229535"/>
                    </a:ext>
                  </a:extLst>
                </a:gridCol>
              </a:tblGrid>
              <a:tr h="32280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Class</a:t>
                      </a:r>
                    </a:p>
                  </a:txBody>
                  <a:tcPr marR="9525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R="95250" marT="0" marB="0"/>
                </a:tc>
                <a:extLst>
                  <a:ext uri="{0D108BD9-81ED-4DB2-BD59-A6C34878D82A}">
                    <a16:rowId xmlns:a16="http://schemas.microsoft.com/office/drawing/2014/main" val="268911295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Unhide an element, and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702915190"/>
                  </a:ext>
                </a:extLst>
              </a:tr>
              <a:tr h="249906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.invisible</a:t>
                      </a:r>
                    </a:p>
                  </a:txBody>
                  <a:tcPr marL="95250" marR="9525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Hide an element, but it take up its space in the layout.</a:t>
                      </a:r>
                    </a:p>
                  </a:txBody>
                  <a:tcPr marL="95250" marR="95250" marT="76200" marB="76200"/>
                </a:tc>
                <a:extLst>
                  <a:ext uri="{0D108BD9-81ED-4DB2-BD59-A6C34878D82A}">
                    <a16:rowId xmlns:a16="http://schemas.microsoft.com/office/drawing/2014/main" val="112704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83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Times New Roman" panose="02020603050405020304" pitchFamily="18" charset="0"/>
                <a:cs typeface="Times New Roman" panose="02020603050405020304" pitchFamily="18" charset="0"/>
              </a:rPr>
              <a:t>Download Bootstrap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download bootstrap from </a:t>
            </a:r>
            <a:r>
              <a:rPr lang="en-US" dirty="0">
                <a:hlinkClick r:id="rId2"/>
              </a:rPr>
              <a:t>http://getbootstrap.com</a:t>
            </a:r>
            <a:endParaRPr lang="en-US" dirty="0"/>
          </a:p>
          <a:p>
            <a:r>
              <a:rPr lang="en-US" dirty="0"/>
              <a:t>We can download compiled CSS &amp; JS, Source Code or include it with package managers like </a:t>
            </a:r>
            <a:r>
              <a:rPr lang="en-US" dirty="0" err="1"/>
              <a:t>npm</a:t>
            </a:r>
            <a:r>
              <a:rPr lang="en-US" dirty="0"/>
              <a:t>, </a:t>
            </a:r>
            <a:r>
              <a:rPr lang="en-US" dirty="0" err="1"/>
              <a:t>RubyGems</a:t>
            </a:r>
            <a:r>
              <a:rPr lang="en-US" dirty="0"/>
              <a:t> and more.</a:t>
            </a:r>
          </a:p>
          <a:p>
            <a:r>
              <a:rPr lang="en-US" dirty="0"/>
              <a:t>Download</a:t>
            </a:r>
          </a:p>
          <a:p>
            <a:pPr lvl="1"/>
            <a:r>
              <a:rPr lang="en-US" dirty="0"/>
              <a:t>Compiled CSS &amp; JS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Source Code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NPM</a:t>
            </a:r>
          </a:p>
          <a:p>
            <a:pPr marL="457200" lvl="1" indent="0">
              <a:buNone/>
            </a:pPr>
            <a:r>
              <a:rPr lang="en-US" dirty="0"/>
              <a:t>	     </a:t>
            </a:r>
            <a:r>
              <a:rPr lang="en-US" b="1" dirty="0"/>
              <a:t>OR</a:t>
            </a:r>
          </a:p>
          <a:p>
            <a:pPr lvl="1"/>
            <a:r>
              <a:rPr lang="en-US" dirty="0"/>
              <a:t>Composer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And many more …..</a:t>
            </a:r>
          </a:p>
          <a:p>
            <a:r>
              <a:rPr lang="en-US" dirty="0"/>
              <a:t>We can also load the bootstrap directly via </a:t>
            </a:r>
            <a:r>
              <a:rPr lang="en-US" b="1" dirty="0"/>
              <a:t>C</a:t>
            </a:r>
            <a:r>
              <a:rPr lang="en-US" dirty="0"/>
              <a:t>ontent </a:t>
            </a:r>
            <a:r>
              <a:rPr lang="en-US" b="1" dirty="0"/>
              <a:t>D</a:t>
            </a:r>
            <a:r>
              <a:rPr lang="en-US" dirty="0"/>
              <a:t>elivery </a:t>
            </a:r>
            <a:r>
              <a:rPr lang="en-US" b="1" dirty="0"/>
              <a:t>N</a:t>
            </a:r>
            <a:r>
              <a:rPr lang="en-US" dirty="0"/>
              <a:t>etwork (CDN).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Rectangle 16">
            <a:hlinkClick r:id="rId3"/>
          </p:cNvPr>
          <p:cNvSpPr/>
          <p:nvPr/>
        </p:nvSpPr>
        <p:spPr>
          <a:xfrm>
            <a:off x="3366654" y="2468879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18" name="Rectangle 17">
            <a:hlinkClick r:id="rId4"/>
          </p:cNvPr>
          <p:cNvSpPr/>
          <p:nvPr/>
        </p:nvSpPr>
        <p:spPr>
          <a:xfrm>
            <a:off x="3366654" y="3161088"/>
            <a:ext cx="1429789" cy="415636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Download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66655" y="3853297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/>
              <a:t>npm</a:t>
            </a:r>
            <a:r>
              <a:rPr lang="en-US" sz="1600" dirty="0"/>
              <a:t> install bootstrap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366654" y="4495628"/>
            <a:ext cx="4264430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composer require </a:t>
            </a:r>
            <a:r>
              <a:rPr lang="en-US" sz="1600" dirty="0" err="1"/>
              <a:t>twbs</a:t>
            </a:r>
            <a:r>
              <a:rPr lang="en-US" sz="1600" dirty="0"/>
              <a:t>/bootstrap:5.1.3</a:t>
            </a:r>
          </a:p>
        </p:txBody>
      </p:sp>
    </p:spTree>
    <p:extLst>
      <p:ext uri="{BB962C8B-B14F-4D97-AF65-F5344CB8AC3E}">
        <p14:creationId xmlns:p14="http://schemas.microsoft.com/office/powerpoint/2010/main" val="127081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 animBg="1"/>
      <p:bldP spid="18" grpId="0" animBg="1"/>
      <p:bldP spid="22" grpId="0" uiExpand="1" build="allAtOnce" animBg="1"/>
      <p:bldP spid="24" grpId="0" uiExpand="1" build="allAtOnce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comes with lots of ready components, in this section we will explore those components.</a:t>
            </a:r>
          </a:p>
          <a:p>
            <a:r>
              <a:rPr lang="en-US" dirty="0"/>
              <a:t>Here is the list of components from bootstrap 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9135" y="2128518"/>
            <a:ext cx="3535706" cy="43254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Accordion</a:t>
            </a:r>
          </a:p>
          <a:p>
            <a:pPr lvl="1"/>
            <a:r>
              <a:rPr lang="en-US" dirty="0"/>
              <a:t>Alerts</a:t>
            </a:r>
          </a:p>
          <a:p>
            <a:pPr lvl="1"/>
            <a:r>
              <a:rPr lang="en-US" dirty="0"/>
              <a:t>Badge</a:t>
            </a:r>
          </a:p>
          <a:p>
            <a:pPr lvl="1"/>
            <a:r>
              <a:rPr lang="en-US" dirty="0"/>
              <a:t>Breadcrumb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Button Group</a:t>
            </a:r>
          </a:p>
          <a:p>
            <a:pPr lvl="1"/>
            <a:r>
              <a:rPr lang="en-US" dirty="0"/>
              <a:t>Card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84841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Carousel</a:t>
            </a:r>
          </a:p>
          <a:p>
            <a:pPr lvl="1"/>
            <a:r>
              <a:rPr lang="en-US" dirty="0"/>
              <a:t>Dropdowns</a:t>
            </a:r>
          </a:p>
          <a:p>
            <a:pPr lvl="1"/>
            <a:r>
              <a:rPr lang="en-US" dirty="0"/>
              <a:t>List group</a:t>
            </a:r>
          </a:p>
          <a:p>
            <a:pPr lvl="1"/>
            <a:r>
              <a:rPr lang="en-US" dirty="0"/>
              <a:t>Modal</a:t>
            </a:r>
          </a:p>
          <a:p>
            <a:pPr lvl="1"/>
            <a:r>
              <a:rPr lang="en-US" dirty="0" err="1"/>
              <a:t>Nav</a:t>
            </a:r>
            <a:r>
              <a:rPr lang="en-US" dirty="0"/>
              <a:t>, tabs and </a:t>
            </a:r>
            <a:r>
              <a:rPr lang="en-US" dirty="0" err="1"/>
              <a:t>Navbar</a:t>
            </a:r>
            <a:endParaRPr lang="en-US" dirty="0"/>
          </a:p>
          <a:p>
            <a:pPr lvl="1"/>
            <a:r>
              <a:rPr lang="en-US" dirty="0" err="1"/>
              <a:t>Offcanvas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Pagination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420547" y="2128516"/>
            <a:ext cx="3535706" cy="43254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/>
              <a:t>Placeholders</a:t>
            </a:r>
          </a:p>
          <a:p>
            <a:pPr lvl="1"/>
            <a:r>
              <a:rPr lang="en-US" dirty="0"/>
              <a:t>Popovers</a:t>
            </a:r>
          </a:p>
          <a:p>
            <a:pPr lvl="1"/>
            <a:r>
              <a:rPr lang="en-US" dirty="0"/>
              <a:t>Progress</a:t>
            </a:r>
          </a:p>
          <a:p>
            <a:pPr lvl="1"/>
            <a:r>
              <a:rPr lang="en-US" dirty="0" err="1"/>
              <a:t>Scrollspy</a:t>
            </a:r>
            <a:endParaRPr lang="en-US" dirty="0"/>
          </a:p>
          <a:p>
            <a:pPr lvl="1"/>
            <a:r>
              <a:rPr lang="en-US" dirty="0"/>
              <a:t>Spinners</a:t>
            </a:r>
          </a:p>
          <a:p>
            <a:pPr lvl="1"/>
            <a:r>
              <a:rPr lang="en-US" dirty="0"/>
              <a:t>Toasts</a:t>
            </a:r>
          </a:p>
          <a:p>
            <a:pPr lvl="1"/>
            <a:r>
              <a:rPr lang="en-US" dirty="0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28886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Bootstrap provides three types of form layouts:</a:t>
            </a:r>
          </a:p>
          <a:p>
            <a:pPr lvl="1"/>
            <a:r>
              <a:rPr lang="en-US" dirty="0"/>
              <a:t>Vertical form (default)</a:t>
            </a:r>
          </a:p>
          <a:p>
            <a:pPr lvl="1"/>
            <a:r>
              <a:rPr lang="en-US" dirty="0"/>
              <a:t>Horizontal form</a:t>
            </a:r>
          </a:p>
          <a:p>
            <a:pPr lvl="1"/>
            <a:r>
              <a:rPr lang="en-US" dirty="0"/>
              <a:t>Inline form</a:t>
            </a:r>
          </a:p>
          <a:p>
            <a:r>
              <a:rPr lang="en-US" dirty="0"/>
              <a:t>Standard rules for all three form layouts:</a:t>
            </a:r>
          </a:p>
          <a:p>
            <a:pPr lvl="1"/>
            <a:r>
              <a:rPr lang="en-US" dirty="0"/>
              <a:t>Wrap labels and form controls in &lt;div class="form-group"&gt; (needed for optimum spacing)</a:t>
            </a:r>
          </a:p>
          <a:p>
            <a:pPr lvl="1"/>
            <a:r>
              <a:rPr lang="en-US" dirty="0"/>
              <a:t>Add class from below table to all textual elements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6150879"/>
              </p:ext>
            </p:extLst>
          </p:nvPr>
        </p:nvGraphicFramePr>
        <p:xfrm>
          <a:off x="1026162" y="3442595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13925475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11262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Form</a:t>
                      </a:r>
                      <a:r>
                        <a:rPr lang="en-US" baseline="0" dirty="0"/>
                        <a:t>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Bootstrap</a:t>
                      </a:r>
                      <a:r>
                        <a:rPr lang="en-US" baseline="0" dirty="0"/>
                        <a:t> 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885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Text, Password, File, Color, etc…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form-control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form-select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Checkbox, 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form-check-input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597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form-range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343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21058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Vertical 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vertical is the default layout so no need to specify class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2005"/>
          <a:stretch/>
        </p:blipFill>
        <p:spPr>
          <a:xfrm>
            <a:off x="257692" y="4599535"/>
            <a:ext cx="4886325" cy="190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0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(BS-3, BS-4)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692" y="885653"/>
            <a:ext cx="9717580" cy="353943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form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action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="#"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="form-inline"&gt;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&lt;!-- this class is not available in BS5 --&gt;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 address: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="email"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txtEmailAddress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="form-group"&gt;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for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Password: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="password"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="form-control"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id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txtPassword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div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="checkbox"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="form-check-input"&gt;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Remember me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/label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/div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button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="submit"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 class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="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CD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-primary"&gt;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/button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A52A2A"/>
                </a:solidFill>
                <a:latin typeface="Consolas" panose="020B0609020204030204" pitchFamily="49" charset="0"/>
              </a:rPr>
              <a:t>/form</a:t>
            </a:r>
            <a:r>
              <a:rPr lang="en-US" sz="1600" dirty="0">
                <a:solidFill>
                  <a:srgbClr val="0000CD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92" y="4599535"/>
            <a:ext cx="783907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81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Form (BS-5)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01398" y="0"/>
            <a:ext cx="7890602" cy="6001643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row-cols-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-auto g-3 align-items-center"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"text"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placeholder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"Username"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&lt;select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"form-select"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selected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Choose...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One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Two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&lt;option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Three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&lt;/option&gt;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&lt;/select&gt;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cbRem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Remember me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"col-12"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Submit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31181" y="863444"/>
            <a:ext cx="4033495" cy="5005341"/>
          </a:xfrm>
        </p:spPr>
        <p:txBody>
          <a:bodyPr/>
          <a:lstStyle/>
          <a:p>
            <a:r>
              <a:rPr lang="en-US" dirty="0"/>
              <a:t>Use the .row-cols-* classes to create responsive horizontal layouts.</a:t>
            </a:r>
          </a:p>
          <a:p>
            <a:r>
              <a:rPr lang="en-US" dirty="0"/>
              <a:t>the .col-12 helps stack the form controls.</a:t>
            </a:r>
          </a:p>
          <a:p>
            <a:r>
              <a:rPr lang="en-US" dirty="0"/>
              <a:t>The .align-items-center aligns the form elements to the middle, making the .form-checkbox align properly.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1398" y="5868785"/>
            <a:ext cx="56673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5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Horizontal Form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6145"/>
            <a:ext cx="8495608" cy="624786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&lt;form&gt;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Email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"email"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txtMail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"col-sm-2 col-form-label"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Password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"password"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"form-control"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txtPass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"row mb-3"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"col-sm-10 offset-sm-2"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&lt;div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"form-check-input"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"checkbox"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&lt;label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"form-check-label"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"gridCheck1"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Example checkbox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&lt;/label&gt;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&lt;/div&gt;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&lt;button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"submit"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btn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-primary"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Sign in</a:t>
            </a:r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&lt;/button&gt;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0000"/>
                </a:solidFill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7600" y="2434066"/>
            <a:ext cx="5031929" cy="1539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88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Clearfix</a:t>
            </a:r>
            <a:endParaRPr lang="en-IN" dirty="0"/>
          </a:p>
          <a:p>
            <a:r>
              <a:rPr lang="en-US" dirty="0"/>
              <a:t>Colored links</a:t>
            </a:r>
          </a:p>
          <a:p>
            <a:r>
              <a:rPr lang="en-US" dirty="0"/>
              <a:t>Ratio</a:t>
            </a:r>
          </a:p>
          <a:p>
            <a:r>
              <a:rPr lang="en-US" dirty="0"/>
              <a:t>Position</a:t>
            </a:r>
          </a:p>
          <a:p>
            <a:r>
              <a:rPr lang="en-US" dirty="0"/>
              <a:t>Stacks</a:t>
            </a:r>
          </a:p>
          <a:p>
            <a:r>
              <a:rPr lang="en-US" dirty="0"/>
              <a:t>Visually hidden</a:t>
            </a:r>
          </a:p>
          <a:p>
            <a:r>
              <a:rPr lang="en-US" dirty="0"/>
              <a:t>Stretched link</a:t>
            </a:r>
          </a:p>
          <a:p>
            <a:r>
              <a:rPr lang="en-US" dirty="0"/>
              <a:t>Text truncation</a:t>
            </a:r>
          </a:p>
          <a:p>
            <a:r>
              <a:rPr lang="en-US" dirty="0"/>
              <a:t>Vertical rule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28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79" y="910378"/>
            <a:ext cx="11929641" cy="4078082"/>
          </a:xfrm>
        </p:spPr>
        <p:txBody>
          <a:bodyPr/>
          <a:lstStyle/>
          <a:p>
            <a:r>
              <a:rPr lang="en-US" dirty="0"/>
              <a:t>Include Font Awesome CSS: First, include the Font Awesome CSS file in your HTML file. You can either download the CSS file from the Font Awesome website or use a CDN link.</a:t>
            </a:r>
          </a:p>
          <a:p>
            <a:pPr lvl="1"/>
            <a:r>
              <a:rPr lang="en-US" dirty="0"/>
              <a:t>&lt;!-- Using CDN link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="</a:t>
            </a:r>
            <a:r>
              <a:rPr lang="en-US" b="1" dirty="0" err="1"/>
              <a:t>stylesheet</a:t>
            </a:r>
            <a:r>
              <a:rPr lang="en-US" b="1" dirty="0"/>
              <a:t>" </a:t>
            </a:r>
            <a:r>
              <a:rPr lang="en-US" b="1" dirty="0" err="1"/>
              <a:t>href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/libs/font-awesome/5.15.4/</a:t>
            </a:r>
            <a:r>
              <a:rPr lang="en-US" b="1" dirty="0" err="1"/>
              <a:t>css</a:t>
            </a:r>
            <a:r>
              <a:rPr lang="en-US" b="1" dirty="0"/>
              <a:t>/all.min.css"&gt;</a:t>
            </a:r>
          </a:p>
          <a:p>
            <a:r>
              <a:rPr lang="en-US" dirty="0"/>
              <a:t>Ensure Bootstrap is Loaded: Make sure Bootstrap is also included in your HTML file. You can use a CDN link or include Bootstrap files from your local directory.</a:t>
            </a:r>
          </a:p>
          <a:p>
            <a:pPr lvl="1"/>
            <a:r>
              <a:rPr lang="en-US" dirty="0"/>
              <a:t>&lt;!-- Using CDN link for Bootstrap CSS --&gt;</a:t>
            </a:r>
          </a:p>
          <a:p>
            <a:pPr marL="457200" lvl="1" indent="0">
              <a:buNone/>
            </a:pPr>
            <a:r>
              <a:rPr lang="en-US" b="1" dirty="0"/>
              <a:t>&lt;link </a:t>
            </a:r>
            <a:r>
              <a:rPr lang="en-US" b="1" dirty="0" err="1"/>
              <a:t>rel</a:t>
            </a:r>
            <a:r>
              <a:rPr lang="en-US" b="1" dirty="0"/>
              <a:t>=“</a:t>
            </a:r>
            <a:r>
              <a:rPr lang="en-US" b="1" dirty="0" err="1"/>
              <a:t>stylesheet</a:t>
            </a:r>
            <a:r>
              <a:rPr lang="en-US" b="1" dirty="0"/>
              <a:t>” </a:t>
            </a:r>
            <a:r>
              <a:rPr lang="en-US" b="1" dirty="0" err="1"/>
              <a:t>href</a:t>
            </a:r>
            <a:r>
              <a:rPr lang="en-US" b="1" dirty="0"/>
              <a:t>=“https://cdnjs.cloudflare.com/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</a:t>
            </a:r>
          </a:p>
          <a:p>
            <a:pPr marL="457200" lvl="1" indent="0">
              <a:buNone/>
            </a:pPr>
            <a:r>
              <a:rPr lang="en-US" b="1" dirty="0"/>
              <a:t>bootstrap/{</a:t>
            </a:r>
            <a:r>
              <a:rPr lang="en-US" b="1" dirty="0" err="1"/>
              <a:t>latest_version</a:t>
            </a:r>
            <a:r>
              <a:rPr lang="en-US" b="1" dirty="0"/>
              <a:t>}/</a:t>
            </a:r>
            <a:r>
              <a:rPr lang="en-US" b="1" dirty="0" err="1"/>
              <a:t>css</a:t>
            </a:r>
            <a:r>
              <a:rPr lang="en-US" b="1" dirty="0"/>
              <a:t>/bootstrap.min.css”&gt;</a:t>
            </a:r>
          </a:p>
          <a:p>
            <a:pPr lvl="1"/>
            <a:r>
              <a:rPr lang="en-US" dirty="0"/>
              <a:t>&lt;!-- Using CDN link for Bootstrap JS (if needed) --&gt;</a:t>
            </a:r>
          </a:p>
          <a:p>
            <a:pPr marL="457200" lvl="1" indent="0">
              <a:buNone/>
            </a:pPr>
            <a:r>
              <a:rPr lang="en-US" b="1" dirty="0"/>
              <a:t>&lt;script </a:t>
            </a:r>
            <a:r>
              <a:rPr lang="en-US" b="1" dirty="0" err="1"/>
              <a:t>src</a:t>
            </a:r>
            <a:r>
              <a:rPr lang="en-US" b="1" dirty="0"/>
              <a:t>="https://cdnjs.cloudflare.com/</a:t>
            </a:r>
            <a:r>
              <a:rPr lang="en-US" b="1" dirty="0" err="1"/>
              <a:t>ajax</a:t>
            </a:r>
            <a:r>
              <a:rPr lang="en-US" b="1" dirty="0"/>
              <a:t>/libs/twitter-bootstrap/5.1.3/</a:t>
            </a:r>
            <a:r>
              <a:rPr lang="en-US" b="1" dirty="0" err="1"/>
              <a:t>js</a:t>
            </a:r>
            <a:r>
              <a:rPr lang="en-US" b="1" dirty="0"/>
              <a:t>/bootstrap.bundle.min.js"&gt;&lt;/script&gt;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0054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Font-awesome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Font Awesome Icons: Now, you can use Font Awesome icons directly in your HTML code or within Bootstrap components.</a:t>
            </a:r>
          </a:p>
          <a:p>
            <a:pPr lvl="1"/>
            <a:r>
              <a:rPr lang="en-IN" dirty="0"/>
              <a:t>&lt;!-- Example of using Font Awesome icons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</a:t>
            </a:r>
            <a:r>
              <a:rPr lang="en-IN" b="1" dirty="0" err="1"/>
              <a:t>fas</a:t>
            </a:r>
            <a:r>
              <a:rPr lang="en-IN" b="1" dirty="0"/>
              <a:t>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Solid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class="far </a:t>
            </a:r>
            <a:r>
              <a:rPr lang="en-IN" b="1" dirty="0" err="1"/>
              <a:t>fa</a:t>
            </a:r>
            <a:r>
              <a:rPr lang="en-IN" b="1" dirty="0"/>
              <a:t>-check"&gt;&lt;/</a:t>
            </a:r>
            <a:r>
              <a:rPr lang="en-IN" b="1" dirty="0" err="1"/>
              <a:t>i</a:t>
            </a:r>
            <a:r>
              <a:rPr lang="en-IN" b="1" dirty="0"/>
              <a:t>&gt; &lt;!-- Regular style check icon --&gt;</a:t>
            </a:r>
          </a:p>
          <a:p>
            <a:pPr marL="457200" lvl="1" indent="0">
              <a:buNone/>
            </a:pPr>
            <a:r>
              <a:rPr lang="en-IN" b="1" dirty="0"/>
              <a:t>&lt;</a:t>
            </a:r>
            <a:r>
              <a:rPr lang="en-IN" b="1" dirty="0" err="1"/>
              <a:t>i</a:t>
            </a:r>
            <a:r>
              <a:rPr lang="en-IN" b="1" dirty="0"/>
              <a:t> class="fab </a:t>
            </a:r>
            <a:r>
              <a:rPr lang="en-IN" b="1" dirty="0" err="1"/>
              <a:t>fa-facebook</a:t>
            </a:r>
            <a:r>
              <a:rPr lang="en-IN" b="1" dirty="0"/>
              <a:t>"&gt;&lt;/</a:t>
            </a:r>
            <a:r>
              <a:rPr lang="en-IN" b="1" dirty="0" err="1"/>
              <a:t>i</a:t>
            </a:r>
            <a:r>
              <a:rPr lang="en-IN" b="1" dirty="0"/>
              <a:t>&gt; &lt;!-- Brand style Facebook icon --&gt;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0391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dharmik.vasiyani@darshan.ac.in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IN" dirty="0"/>
              <a:t>9924664064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Computer Engineering Department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 err="1"/>
              <a:t>Prof.</a:t>
            </a:r>
            <a:r>
              <a:rPr lang="en-IN" dirty="0"/>
              <a:t> </a:t>
            </a:r>
            <a:r>
              <a:rPr lang="en-IN" dirty="0" err="1"/>
              <a:t>Dharmik</a:t>
            </a:r>
            <a:r>
              <a:rPr lang="en-IN" dirty="0"/>
              <a:t> P </a:t>
            </a:r>
            <a:r>
              <a:rPr lang="en-IN" dirty="0" err="1"/>
              <a:t>Vasiyani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Web Technology-I </a:t>
            </a:r>
          </a:p>
          <a:p>
            <a:r>
              <a:rPr lang="en-IN" dirty="0"/>
              <a:t>DU#</a:t>
            </a:r>
            <a:r>
              <a:rPr lang="en-US" dirty="0"/>
              <a:t>2305CS103</a:t>
            </a:r>
          </a:p>
          <a:p>
            <a:endParaRPr lang="en-US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69" y="5211251"/>
            <a:ext cx="1353599" cy="1353599"/>
          </a:xfrm>
        </p:spPr>
      </p:pic>
    </p:spTree>
    <p:extLst>
      <p:ext uri="{BB962C8B-B14F-4D97-AF65-F5344CB8AC3E}">
        <p14:creationId xmlns:p14="http://schemas.microsoft.com/office/powerpoint/2010/main" val="2871344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downloading the bootstrap we need to load the bootstrap in our web page, we need to load CSS and JS files provided in the downloaded folder.</a:t>
            </a:r>
          </a:p>
          <a:p>
            <a:r>
              <a:rPr lang="en-US" dirty="0"/>
              <a:t>As we have not explored Java Script in this course, we will skip some details of how to load bootstrap differently according to your need.</a:t>
            </a:r>
          </a:p>
          <a:p>
            <a:r>
              <a:rPr lang="en-US" dirty="0"/>
              <a:t>In this course we will load whole bundle for the simplicity, but later we will explore some more detailed loading techniques.</a:t>
            </a:r>
          </a:p>
          <a:p>
            <a:r>
              <a:rPr lang="en-US" dirty="0"/>
              <a:t>To load downloaded </a:t>
            </a:r>
            <a:r>
              <a:rPr lang="en-US" dirty="0" err="1"/>
              <a:t>BootStrap</a:t>
            </a:r>
            <a:r>
              <a:rPr lang="en-US" dirty="0"/>
              <a:t> we need to extract the ZIP file and copy </a:t>
            </a:r>
            <a:r>
              <a:rPr lang="en-US" b="1" dirty="0" err="1"/>
              <a:t>css</a:t>
            </a:r>
            <a:r>
              <a:rPr lang="en-US" dirty="0"/>
              <a:t> and </a:t>
            </a:r>
            <a:r>
              <a:rPr lang="en-US" b="1" dirty="0" err="1"/>
              <a:t>js</a:t>
            </a:r>
            <a:r>
              <a:rPr lang="en-US" dirty="0"/>
              <a:t> folder and paste it in our project folder, then we need to load CSS and JS in our web page using link and script tag. </a:t>
            </a:r>
            <a:r>
              <a:rPr lang="en-US" sz="2000" dirty="0"/>
              <a:t>(ideally CSS should be loaded in head section and JS should be loaded just before end of body tag)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load CDN </a:t>
            </a:r>
            <a:r>
              <a:rPr lang="en-US" dirty="0" err="1"/>
              <a:t>BootStrap</a:t>
            </a:r>
            <a:r>
              <a:rPr lang="en-US" dirty="0"/>
              <a:t> we need not to download any thing, just load bootstrap from the Content Delivery Network like this,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6953" y="4219055"/>
            <a:ext cx="10008523" cy="584775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rel</a:t>
            </a:r>
            <a:r>
              <a:rPr lang="en-US" sz="1600" dirty="0"/>
              <a:t>=“stylesheet” </a:t>
            </a:r>
            <a:r>
              <a:rPr lang="en-US" sz="1600" dirty="0" err="1"/>
              <a:t>href</a:t>
            </a:r>
            <a:r>
              <a:rPr lang="en-US" sz="1600" dirty="0"/>
              <a:t>=“</a:t>
            </a:r>
            <a:r>
              <a:rPr lang="en-US" sz="1600" dirty="0" err="1"/>
              <a:t>css</a:t>
            </a:r>
            <a:r>
              <a:rPr lang="en-US" sz="1600" dirty="0"/>
              <a:t>/bootstrap.min.css” /&gt;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=“</a:t>
            </a:r>
            <a:r>
              <a:rPr lang="en-US" sz="1600" dirty="0" err="1"/>
              <a:t>js</a:t>
            </a:r>
            <a:r>
              <a:rPr lang="en-US" sz="1600" dirty="0"/>
              <a:t>/bootstrap.bundle.min.js” /&gt;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266" y="5524153"/>
            <a:ext cx="10000210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/>
              <a:t>&lt;link </a:t>
            </a:r>
            <a:r>
              <a:rPr lang="en-US" sz="1600" dirty="0" err="1"/>
              <a:t>href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css</a:t>
            </a:r>
            <a:r>
              <a:rPr lang="en-US" sz="1600" dirty="0"/>
              <a:t>/bootstrap.min.css" </a:t>
            </a:r>
            <a:r>
              <a:rPr lang="en-US" sz="1600" dirty="0" err="1"/>
              <a:t>rel</a:t>
            </a:r>
            <a:r>
              <a:rPr lang="en-US" sz="1600" dirty="0"/>
              <a:t>="stylesheet" integrity="sha384-EVSTQN3/azprG1Anm3QDgpJLIm9Nao0Yz1ztcQTwFspd3yD65VohhpuuCOmLASjC" </a:t>
            </a:r>
            <a:r>
              <a:rPr lang="en-US" sz="1600" dirty="0" err="1"/>
              <a:t>crossorigin</a:t>
            </a:r>
            <a:r>
              <a:rPr lang="en-US" sz="1600" dirty="0"/>
              <a:t>="anonymous"&gt;</a:t>
            </a:r>
          </a:p>
          <a:p>
            <a:r>
              <a:rPr lang="en-US" sz="1600" dirty="0"/>
              <a:t>&lt;script </a:t>
            </a:r>
            <a:r>
              <a:rPr lang="en-US" sz="1600" dirty="0" err="1"/>
              <a:t>src</a:t>
            </a:r>
            <a:r>
              <a:rPr lang="en-US" sz="1600" dirty="0"/>
              <a:t>="https://cdn.jsdelivr.net/</a:t>
            </a:r>
            <a:r>
              <a:rPr lang="en-US" sz="1600" dirty="0" err="1"/>
              <a:t>npm</a:t>
            </a:r>
            <a:r>
              <a:rPr lang="en-US" sz="1600" dirty="0"/>
              <a:t>/bootstrap@5.0.2/</a:t>
            </a:r>
            <a:r>
              <a:rPr lang="en-US" sz="1600" dirty="0" err="1"/>
              <a:t>dist</a:t>
            </a:r>
            <a:r>
              <a:rPr lang="en-US" sz="1600" dirty="0"/>
              <a:t>/</a:t>
            </a:r>
            <a:r>
              <a:rPr lang="en-US" sz="1600" dirty="0" err="1"/>
              <a:t>js</a:t>
            </a:r>
            <a:r>
              <a:rPr lang="en-US" sz="1600" dirty="0"/>
              <a:t>/bootstrap.bundle.min.js" integrity="sha384-MrcW6ZMFYlzcLA8Nl+NtUVF0sA7MsXsP1UyJoMp4YLEuNSfAP+JcXn/</a:t>
            </a:r>
            <a:r>
              <a:rPr lang="en-US" sz="1600" dirty="0" err="1"/>
              <a:t>tWtIaxVXM</a:t>
            </a:r>
            <a:r>
              <a:rPr lang="en-US" sz="1600" dirty="0"/>
              <a:t>" </a:t>
            </a:r>
            <a:r>
              <a:rPr lang="en-US" sz="1600" dirty="0" err="1"/>
              <a:t>crossorigin</a:t>
            </a:r>
            <a:r>
              <a:rPr lang="en-US" sz="1600" dirty="0"/>
              <a:t>="anonymous"&gt;&lt;/script&gt;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1820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5" grpId="0" uiExpand="1" build="allAtOnce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</a:t>
            </a:r>
            <a:r>
              <a:rPr lang="en-US" dirty="0" err="1"/>
              <a:t>Globals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</a:t>
            </a:r>
            <a:r>
              <a:rPr lang="en-US" dirty="0" err="1"/>
              <a:t>doctype</a:t>
            </a:r>
            <a:endParaRPr lang="en-US" dirty="0"/>
          </a:p>
          <a:p>
            <a:pPr lvl="1"/>
            <a:r>
              <a:rPr lang="en-US" dirty="0"/>
              <a:t>Bootstrap requires the use of the HTML5 </a:t>
            </a:r>
            <a:r>
              <a:rPr lang="en-US" dirty="0" err="1"/>
              <a:t>doctype</a:t>
            </a:r>
            <a:r>
              <a:rPr lang="en-US" dirty="0"/>
              <a:t>. Without it, you’ll see some incomplete styling, but including it shouldn’t cause any considerable problems.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Responsive meta tag</a:t>
            </a:r>
          </a:p>
          <a:p>
            <a:pPr lvl="1"/>
            <a:r>
              <a:rPr lang="en-US" dirty="0"/>
              <a:t>Bootstrap is developed mobile first, a strategy in which we optimize code for mobile devices first and then scale up components as necessary using CSS media queries. </a:t>
            </a:r>
          </a:p>
          <a:p>
            <a:pPr lvl="1"/>
            <a:r>
              <a:rPr lang="en-US" dirty="0"/>
              <a:t>To ensure proper rendering and touch zooming for all devices, add the responsive viewport meta tag to your &lt;head&gt;.</a:t>
            </a:r>
          </a:p>
          <a:p>
            <a:pPr lvl="1"/>
            <a:endParaRPr lang="en-US" dirty="0"/>
          </a:p>
          <a:p>
            <a:r>
              <a:rPr lang="en-US" dirty="0"/>
              <a:t>Box Sizing</a:t>
            </a:r>
          </a:p>
          <a:p>
            <a:pPr lvl="1"/>
            <a:r>
              <a:rPr lang="en-US" dirty="0"/>
              <a:t>For more straightforward sizing in CSS, they switch the global box-sizing value from content-box to </a:t>
            </a:r>
            <a:r>
              <a:rPr lang="en-US" b="1" dirty="0"/>
              <a:t>border-box</a:t>
            </a:r>
            <a:r>
              <a:rPr lang="en-US" dirty="0"/>
              <a:t>. This ensures padding does not affect the final computed width of an element.</a:t>
            </a:r>
          </a:p>
          <a:p>
            <a:r>
              <a:rPr lang="en-US" dirty="0"/>
              <a:t>Reboot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100" y="1630505"/>
            <a:ext cx="2360659" cy="1077218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&lt;!</a:t>
            </a:r>
            <a:r>
              <a:rPr lang="en-US" sz="1600" b="1" dirty="0" err="1">
                <a:solidFill>
                  <a:srgbClr val="FF0000"/>
                </a:solidFill>
              </a:rPr>
              <a:t>doctype</a:t>
            </a:r>
            <a:r>
              <a:rPr lang="en-US" sz="1600" b="1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/>
              <a:t>&lt;html </a:t>
            </a:r>
            <a:r>
              <a:rPr lang="en-US" sz="1600" dirty="0" err="1"/>
              <a:t>lang</a:t>
            </a:r>
            <a:r>
              <a:rPr lang="en-US" sz="1600" dirty="0"/>
              <a:t>="</a:t>
            </a:r>
            <a:r>
              <a:rPr lang="en-US" sz="1600" dirty="0" err="1"/>
              <a:t>en</a:t>
            </a:r>
            <a:r>
              <a:rPr lang="en-US" sz="1600" dirty="0"/>
              <a:t>"&gt;</a:t>
            </a:r>
          </a:p>
          <a:p>
            <a:r>
              <a:rPr lang="en-US" sz="1600" dirty="0"/>
              <a:t>  ...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4308" y="4073035"/>
            <a:ext cx="6251172" cy="338554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</a:rPr>
              <a:t>&lt;meta name="viewport" content="width=device-width, initial-scale=1"&gt;</a:t>
            </a:r>
          </a:p>
        </p:txBody>
      </p:sp>
    </p:spTree>
    <p:extLst>
      <p:ext uri="{BB962C8B-B14F-4D97-AF65-F5344CB8AC3E}">
        <p14:creationId xmlns:p14="http://schemas.microsoft.com/office/powerpoint/2010/main" val="37788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allAtOnce" animBg="1"/>
      <p:bldP spid="7" grpId="0" uiExpand="1" build="allAtOnce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 reset CSS from bootstrap, included from bootstrap 4.</a:t>
            </a:r>
          </a:p>
          <a:p>
            <a:r>
              <a:rPr lang="en-US" dirty="0"/>
              <a:t>Reboot builds upon Normalize, providing many HTML elements with somewhat opinionated styles using only element selectors. </a:t>
            </a:r>
          </a:p>
          <a:p>
            <a:r>
              <a:rPr lang="en-US" dirty="0"/>
              <a:t>Additional styling is done only with classes. For example, we reboot some &lt;table&gt; styles for a simpler baseline and later provide .table, .table-bordered, and more.</a:t>
            </a:r>
          </a:p>
        </p:txBody>
      </p:sp>
    </p:spTree>
    <p:extLst>
      <p:ext uri="{BB962C8B-B14F-4D97-AF65-F5344CB8AC3E}">
        <p14:creationId xmlns:p14="http://schemas.microsoft.com/office/powerpoint/2010/main" val="34829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Starter Template using CDN </a:t>
            </a:r>
            <a:r>
              <a:rPr lang="en-US" sz="1800" dirty="0"/>
              <a:t>(just for reference)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4689" y="844090"/>
            <a:ext cx="10474038" cy="5509200"/>
          </a:xfrm>
          <a:prstGeom prst="rect">
            <a:avLst/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&lt;!</a:t>
            </a:r>
            <a:r>
              <a:rPr lang="en-US" sz="1600" dirty="0" err="1">
                <a:solidFill>
                  <a:srgbClr val="FF0000"/>
                </a:solidFill>
              </a:rPr>
              <a:t>doctype</a:t>
            </a:r>
            <a:r>
              <a:rPr lang="en-US" sz="1600" dirty="0">
                <a:solidFill>
                  <a:srgbClr val="FF0000"/>
                </a:solidFill>
              </a:rPr>
              <a:t> html&gt;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&lt;html </a:t>
            </a:r>
            <a:r>
              <a:rPr lang="en-US" sz="1600" dirty="0" err="1">
                <a:solidFill>
                  <a:schemeClr val="tx1"/>
                </a:solidFill>
              </a:rPr>
              <a:t>lang</a:t>
            </a:r>
            <a:r>
              <a:rPr lang="en-US" sz="1600" dirty="0">
                <a:solidFill>
                  <a:schemeClr val="tx1"/>
                </a:solidFill>
              </a:rPr>
              <a:t>="</a:t>
            </a:r>
            <a:r>
              <a:rPr lang="en-US" sz="1600" dirty="0" err="1">
                <a:solidFill>
                  <a:schemeClr val="tx1"/>
                </a:solidFill>
              </a:rPr>
              <a:t>en</a:t>
            </a:r>
            <a:r>
              <a:rPr lang="en-US" sz="1600" dirty="0">
                <a:solidFill>
                  <a:schemeClr val="tx1"/>
                </a:solidFill>
              </a:rPr>
              <a:t>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&lt;!-- Required meta tags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&lt;meta charset="utf-8"&gt;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&lt;meta name="viewport" content="width=device-width, initial-scale=1"&gt;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CSS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&lt;link </a:t>
            </a:r>
            <a:r>
              <a:rPr lang="en-US" sz="1600" dirty="0" err="1">
                <a:solidFill>
                  <a:schemeClr val="tx1"/>
                </a:solidFill>
              </a:rPr>
              <a:t>href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css</a:t>
            </a:r>
            <a:r>
              <a:rPr lang="en-US" sz="1600" dirty="0">
                <a:solidFill>
                  <a:schemeClr val="tx1"/>
                </a:solidFill>
              </a:rPr>
              <a:t>/bootstrap.min.css" </a:t>
            </a:r>
            <a:r>
              <a:rPr lang="en-US" sz="1600" dirty="0" err="1">
                <a:solidFill>
                  <a:schemeClr val="tx1"/>
                </a:solidFill>
              </a:rPr>
              <a:t>rel</a:t>
            </a:r>
            <a:r>
              <a:rPr lang="en-US" sz="1600" dirty="0">
                <a:solidFill>
                  <a:schemeClr val="tx1"/>
                </a:solidFill>
              </a:rPr>
              <a:t>="stylesheet" integrity="sha384-EVSTQN3/azprG1Anm3QDgpJLIm9Nao0Yz1ztcQTwFspd3yD65VohhpuuCOmLASjC"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&lt;title&gt;Hello, world!&lt;/title&gt;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&lt;/head&gt;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&lt;!– WRITE CODE HERE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&lt;h1&gt;Hello, world!&lt;/h1&gt;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    &lt;!-- Bootstrap Bundle with Popper --&gt;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  </a:t>
            </a:r>
            <a:r>
              <a:rPr lang="en-US" sz="1600" dirty="0">
                <a:solidFill>
                  <a:srgbClr val="FF0000"/>
                </a:solidFill>
              </a:rPr>
              <a:t>&lt;script </a:t>
            </a:r>
            <a:r>
              <a:rPr lang="en-US" sz="1600" dirty="0" err="1">
                <a:solidFill>
                  <a:schemeClr val="tx1"/>
                </a:solidFill>
              </a:rPr>
              <a:t>src</a:t>
            </a:r>
            <a:r>
              <a:rPr lang="en-US" sz="1600" dirty="0">
                <a:solidFill>
                  <a:schemeClr val="tx1"/>
                </a:solidFill>
              </a:rPr>
              <a:t>="https://cdn.jsdelivr.net/</a:t>
            </a:r>
            <a:r>
              <a:rPr lang="en-US" sz="1600" dirty="0" err="1">
                <a:solidFill>
                  <a:schemeClr val="tx1"/>
                </a:solidFill>
              </a:rPr>
              <a:t>npm</a:t>
            </a:r>
            <a:r>
              <a:rPr lang="en-US" sz="1600" dirty="0">
                <a:solidFill>
                  <a:schemeClr val="tx1"/>
                </a:solidFill>
              </a:rPr>
              <a:t>/bootstrap@5.0.2/</a:t>
            </a:r>
            <a:r>
              <a:rPr lang="en-US" sz="1600" dirty="0" err="1">
                <a:solidFill>
                  <a:schemeClr val="tx1"/>
                </a:solidFill>
              </a:rPr>
              <a:t>dist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js</a:t>
            </a:r>
            <a:r>
              <a:rPr lang="en-US" sz="1600" dirty="0">
                <a:solidFill>
                  <a:schemeClr val="tx1"/>
                </a:solidFill>
              </a:rPr>
              <a:t>/bootstrap.bundle.min.js" integrity="sha384-MrcW6ZMFYlzcLA8Nl+NtUVF0sA7MsXsP1UyJoMp4YLEuNSfAP+JcXn/</a:t>
            </a:r>
            <a:r>
              <a:rPr lang="en-US" sz="1600" dirty="0" err="1">
                <a:solidFill>
                  <a:schemeClr val="tx1"/>
                </a:solidFill>
              </a:rPr>
              <a:t>tWtIaxVXM</a:t>
            </a:r>
            <a:r>
              <a:rPr lang="en-US" sz="1600" dirty="0">
                <a:solidFill>
                  <a:schemeClr val="tx1"/>
                </a:solidFill>
              </a:rPr>
              <a:t>" </a:t>
            </a:r>
            <a:r>
              <a:rPr lang="en-US" sz="1600" dirty="0" err="1">
                <a:solidFill>
                  <a:schemeClr val="tx1"/>
                </a:solidFill>
              </a:rPr>
              <a:t>crossorigin</a:t>
            </a:r>
            <a:r>
              <a:rPr lang="en-US" sz="1600" dirty="0">
                <a:solidFill>
                  <a:schemeClr val="tx1"/>
                </a:solidFill>
              </a:rPr>
              <a:t>="anonymous"</a:t>
            </a:r>
            <a:r>
              <a:rPr lang="en-US" sz="1600" dirty="0">
                <a:solidFill>
                  <a:srgbClr val="FF0000"/>
                </a:solidFill>
              </a:rPr>
              <a:t>&gt;&lt;/script&gt;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  &lt;/body&gt;</a:t>
            </a:r>
          </a:p>
          <a:p>
            <a:r>
              <a:rPr lang="en-US" sz="1600" dirty="0">
                <a:solidFill>
                  <a:schemeClr val="tx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08749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Breakpoints are widths that determine how your responsive layout behaves across device or viewport sizes in Bootstrap.</a:t>
            </a:r>
          </a:p>
          <a:p>
            <a:r>
              <a:rPr lang="en-US" b="1" dirty="0"/>
              <a:t>Breakpoints are the building blocks of responsive design.</a:t>
            </a:r>
            <a:r>
              <a:rPr lang="en-US" dirty="0"/>
              <a:t> Use them to control when your layout can be adapted at a particular viewport or device size.</a:t>
            </a:r>
          </a:p>
          <a:p>
            <a:r>
              <a:rPr lang="en-US" dirty="0"/>
              <a:t>Available Breakpoints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69417"/>
              </p:ext>
            </p:extLst>
          </p:nvPr>
        </p:nvGraphicFramePr>
        <p:xfrm>
          <a:off x="502458" y="2842229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046168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140733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259972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r>
                        <a:rPr lang="en-US" baseline="0" dirty="0"/>
                        <a:t> infix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Dimensions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3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5145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≥576px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7558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≥768px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4297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≥992px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409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 Large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≥1200px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5814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Extra</a:t>
                      </a:r>
                      <a:r>
                        <a:rPr lang="en-US" baseline="0" dirty="0"/>
                        <a:t> Extra Large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xxl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≥1400px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890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749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6605</TotalTime>
  <Words>6005</Words>
  <Application>Microsoft Office PowerPoint</Application>
  <PresentationFormat>Widescreen</PresentationFormat>
  <Paragraphs>954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61" baseType="lpstr">
      <vt:lpstr>Courier New</vt:lpstr>
      <vt:lpstr>Consolas</vt:lpstr>
      <vt:lpstr>Times New Roman</vt:lpstr>
      <vt:lpstr>Verdana</vt:lpstr>
      <vt:lpstr>Roboto Condensed Light</vt:lpstr>
      <vt:lpstr>Wingdings</vt:lpstr>
      <vt:lpstr>Calibri</vt:lpstr>
      <vt:lpstr>Roboto Condensed</vt:lpstr>
      <vt:lpstr>Wingdings 3</vt:lpstr>
      <vt:lpstr>Wingdings 2</vt:lpstr>
      <vt:lpstr>Arial</vt:lpstr>
      <vt:lpstr>Office Theme</vt:lpstr>
      <vt:lpstr>Unit-05  Bootstrap</vt:lpstr>
      <vt:lpstr>PowerPoint Presentation</vt:lpstr>
      <vt:lpstr>Bootstrap</vt:lpstr>
      <vt:lpstr>Download Bootstrap</vt:lpstr>
      <vt:lpstr>Load Bootstrap</vt:lpstr>
      <vt:lpstr>Important Globals</vt:lpstr>
      <vt:lpstr>Reboot</vt:lpstr>
      <vt:lpstr>Starter Template using CDN (just for reference)</vt:lpstr>
      <vt:lpstr>Breakpoints</vt:lpstr>
      <vt:lpstr>Containers</vt:lpstr>
      <vt:lpstr>Container (Example)</vt:lpstr>
      <vt:lpstr>Grid System</vt:lpstr>
      <vt:lpstr>Grid System (Cont.)</vt:lpstr>
      <vt:lpstr>Grid System (Cont.)</vt:lpstr>
      <vt:lpstr>Grid System (Cont.)</vt:lpstr>
      <vt:lpstr>Gutters</vt:lpstr>
      <vt:lpstr>Typography</vt:lpstr>
      <vt:lpstr>Images</vt:lpstr>
      <vt:lpstr>Table</vt:lpstr>
      <vt:lpstr>Table (Cont.)</vt:lpstr>
      <vt:lpstr>Utility Classes</vt:lpstr>
      <vt:lpstr>Color Utility Classes</vt:lpstr>
      <vt:lpstr>Background Utility Classes</vt:lpstr>
      <vt:lpstr>Text Utility Classes (1/2)</vt:lpstr>
      <vt:lpstr>Text Utility Classes (2/2)</vt:lpstr>
      <vt:lpstr>Border Utility Classes (1/2)</vt:lpstr>
      <vt:lpstr>Border Utility Classes (2/2)</vt:lpstr>
      <vt:lpstr>Spacing Utility Classes</vt:lpstr>
      <vt:lpstr>Float Utility Classes</vt:lpstr>
      <vt:lpstr>Shadow Utility Classes</vt:lpstr>
      <vt:lpstr>Sizing Utility Classes</vt:lpstr>
      <vt:lpstr>Vertical Alignment Utility Classes</vt:lpstr>
      <vt:lpstr>Position Utility Classes</vt:lpstr>
      <vt:lpstr>Display Utility Classes</vt:lpstr>
      <vt:lpstr>Flex Utility Classes </vt:lpstr>
      <vt:lpstr>Interactions Utility Classes </vt:lpstr>
      <vt:lpstr>Opacity Utility Classes </vt:lpstr>
      <vt:lpstr>Overflow Utility Classes </vt:lpstr>
      <vt:lpstr>Visibility Utility Classes </vt:lpstr>
      <vt:lpstr>Components</vt:lpstr>
      <vt:lpstr>Forms</vt:lpstr>
      <vt:lpstr>Vertical Form</vt:lpstr>
      <vt:lpstr>Inline Form (BS-3, BS-4)</vt:lpstr>
      <vt:lpstr>Inline Form (BS-5)</vt:lpstr>
      <vt:lpstr>Horizontal Form</vt:lpstr>
      <vt:lpstr>Helpers</vt:lpstr>
      <vt:lpstr>Loading Font-awesome</vt:lpstr>
      <vt:lpstr>Loading Font-awesome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HareKrishna</cp:lastModifiedBy>
  <cp:revision>838</cp:revision>
  <dcterms:created xsi:type="dcterms:W3CDTF">2020-05-01T05:09:15Z</dcterms:created>
  <dcterms:modified xsi:type="dcterms:W3CDTF">2024-08-22T05:18:03Z</dcterms:modified>
</cp:coreProperties>
</file>