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8" r:id="rId5"/>
    <p:sldId id="266" r:id="rId6"/>
    <p:sldId id="269" r:id="rId7"/>
    <p:sldId id="265" r:id="rId8"/>
    <p:sldId id="258" r:id="rId9"/>
    <p:sldId id="259" r:id="rId10"/>
    <p:sldId id="264" r:id="rId11"/>
    <p:sldId id="270" r:id="rId12"/>
    <p:sldId id="260" r:id="rId13"/>
    <p:sldId id="271" r:id="rId14"/>
    <p:sldId id="261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DD30-C4D6-A276-1685-FB4B711ADC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254" y="542768"/>
            <a:ext cx="10572000" cy="2971051"/>
          </a:xfrm>
        </p:spPr>
        <p:txBody>
          <a:bodyPr/>
          <a:lstStyle/>
          <a:p>
            <a:r>
              <a:rPr lang="en-US" dirty="0"/>
              <a:t>Final Accounts and Types of Expenditure in Accounting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06ACDB-EE11-AD50-1F3F-F7F4D0FFD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359" y="4900864"/>
            <a:ext cx="10572000" cy="1876925"/>
          </a:xfrm>
        </p:spPr>
        <p:txBody>
          <a:bodyPr>
            <a:normAutofit fontScale="92500" lnSpcReduction="10000"/>
          </a:bodyPr>
          <a:lstStyle/>
          <a:p>
            <a:endParaRPr lang="en-IN" b="1" dirty="0"/>
          </a:p>
          <a:p>
            <a:r>
              <a:rPr lang="en-IN" b="1" dirty="0"/>
              <a:t>Presented By : </a:t>
            </a:r>
          </a:p>
          <a:p>
            <a:r>
              <a:rPr lang="en-IN" dirty="0"/>
              <a:t>Ajay </a:t>
            </a:r>
            <a:r>
              <a:rPr lang="en-IN" dirty="0" err="1"/>
              <a:t>Sankaliya</a:t>
            </a:r>
            <a:r>
              <a:rPr lang="en-IN" dirty="0"/>
              <a:t> , Hitesh Chau,</a:t>
            </a:r>
          </a:p>
          <a:p>
            <a:r>
              <a:rPr lang="en-IN" dirty="0"/>
              <a:t>Nikhil Rathod , Vivek Raja , </a:t>
            </a:r>
          </a:p>
          <a:p>
            <a:r>
              <a:rPr lang="en-IN" dirty="0"/>
              <a:t>Sumra Karan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53066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4223-4FA1-399A-0F2B-6AC9475A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13977"/>
            <a:ext cx="10571998" cy="970450"/>
          </a:xfrm>
        </p:spPr>
        <p:txBody>
          <a:bodyPr/>
          <a:lstStyle/>
          <a:p>
            <a:r>
              <a:rPr lang="en-US" dirty="0"/>
              <a:t>Capital Expenditure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47BC2-DA63-9A6E-762B-3253AF069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2884" y="2546378"/>
            <a:ext cx="10554574" cy="3636511"/>
          </a:xfrm>
        </p:spPr>
        <p:txBody>
          <a:bodyPr/>
          <a:lstStyle/>
          <a:p>
            <a:r>
              <a:rPr lang="en-IN" sz="2400" dirty="0"/>
              <a:t>Shown In: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Balance Sheet.</a:t>
            </a:r>
          </a:p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Buying land, machinery, or a new office.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929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69D95-7BA3-A562-A849-0E8952D18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Expenditure (For Daily 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1C3C-7070-C4FC-5DD3-D775034F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422814"/>
            <a:ext cx="10554574" cy="3636511"/>
          </a:xfrm>
        </p:spPr>
        <p:txBody>
          <a:bodyPr/>
          <a:lstStyle/>
          <a:p>
            <a:r>
              <a:rPr lang="en-US" sz="1800" b="1" dirty="0"/>
              <a:t>Definition</a:t>
            </a:r>
            <a:r>
              <a:rPr lang="en-US" sz="1800" dirty="0"/>
              <a:t>: 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800" dirty="0"/>
              <a:t>Money spent for day-to-day activities.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Shown in the </a:t>
            </a:r>
            <a:r>
              <a:rPr lang="en-US" b="1" dirty="0"/>
              <a:t>Profit &amp; Loss Account</a:t>
            </a:r>
            <a:r>
              <a:rPr lang="en-US" dirty="0"/>
              <a:t> as an expense.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Directly reduces the company’s profit for the period.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maintain the business without creating new assets.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7195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0766A-AD5B-F676-3EBC-713B629F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Expenditure (For Daily 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7843D-0E26-CE90-AD33-879579D52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270008"/>
            <a:ext cx="10554574" cy="3636511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Paying salaries, rent, or utility bills.</a:t>
            </a:r>
          </a:p>
          <a:p>
            <a:pPr lvl="1"/>
            <a:endParaRPr lang="en-US" sz="2400" dirty="0"/>
          </a:p>
          <a:p>
            <a:r>
              <a:rPr lang="en-US" sz="2400" dirty="0"/>
              <a:t>Shown In: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Profit &amp; Loss Account.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254342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3A45-52A6-93EA-034D-840A516F5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8" y="687820"/>
            <a:ext cx="10571998" cy="970450"/>
          </a:xfrm>
        </p:spPr>
        <p:txBody>
          <a:bodyPr/>
          <a:lstStyle/>
          <a:p>
            <a:r>
              <a:rPr lang="en-US" dirty="0"/>
              <a:t>Deferred Revenue Expenditure (For Future 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46C27-C1A1-8C43-B70B-4D83C613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735634"/>
            <a:ext cx="10554574" cy="3636511"/>
          </a:xfrm>
        </p:spPr>
        <p:txBody>
          <a:bodyPr/>
          <a:lstStyle/>
          <a:p>
            <a:r>
              <a:rPr lang="en-US" b="1" dirty="0"/>
              <a:t>Definition: </a:t>
            </a:r>
          </a:p>
          <a:p>
            <a:pPr lvl="1"/>
            <a:r>
              <a:rPr lang="en-US" b="1" dirty="0"/>
              <a:t>Big expenses that benefit the company over many years.</a:t>
            </a:r>
          </a:p>
          <a:p>
            <a:endParaRPr lang="en-US" b="1" dirty="0"/>
          </a:p>
          <a:p>
            <a:r>
              <a:rPr lang="en-US" b="1" dirty="0"/>
              <a:t>Purpose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To spread out the cost of significant expenses across the periods that benefit from it.</a:t>
            </a:r>
          </a:p>
          <a:p>
            <a:pPr lvl="1"/>
            <a:endParaRPr lang="en-US" dirty="0"/>
          </a:p>
          <a:p>
            <a:r>
              <a:rPr lang="en-US" b="1" dirty="0"/>
              <a:t>Impact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Part of the expense is shown in the Profit &amp; Loss Account each year.</a:t>
            </a:r>
          </a:p>
          <a:p>
            <a:pPr lvl="1"/>
            <a:r>
              <a:rPr lang="en-US" dirty="0"/>
              <a:t>The remaining balance is shown in the Balance Sheet as an asset until it is fully used.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0405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51E4-2D27-7EE6-F12C-9012157A0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7" y="620808"/>
            <a:ext cx="10571998" cy="970450"/>
          </a:xfrm>
        </p:spPr>
        <p:txBody>
          <a:bodyPr/>
          <a:lstStyle/>
          <a:p>
            <a:r>
              <a:rPr lang="en-US" dirty="0"/>
              <a:t>Deferred Revenue Expenditure (For Future 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58E98-BE8E-A9E5-AFB4-7E655DCAC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28" y="2600681"/>
            <a:ext cx="10554574" cy="3636511"/>
          </a:xfrm>
        </p:spPr>
        <p:txBody>
          <a:bodyPr/>
          <a:lstStyle/>
          <a:p>
            <a:endParaRPr lang="en-US" sz="2400" dirty="0"/>
          </a:p>
          <a:p>
            <a:r>
              <a:rPr lang="en-US" sz="2400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Advertising campaigns or product launches.</a:t>
            </a:r>
          </a:p>
          <a:p>
            <a:pPr lvl="1"/>
            <a:endParaRPr lang="en-US" sz="2400" dirty="0"/>
          </a:p>
          <a:p>
            <a:r>
              <a:rPr lang="en-US" sz="2400" dirty="0"/>
              <a:t>Shown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 Partly in the Profit &amp; Loss Account and partly as an asset.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724560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263-884D-6983-C843-FFC7F056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73BA4EF-8DD5-EEA6-33D1-F0B6834D56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8289790"/>
              </p:ext>
            </p:extLst>
          </p:nvPr>
        </p:nvGraphicFramePr>
        <p:xfrm>
          <a:off x="1423685" y="2558166"/>
          <a:ext cx="9120852" cy="35532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213">
                  <a:extLst>
                    <a:ext uri="{9D8B030D-6E8A-4147-A177-3AD203B41FA5}">
                      <a16:colId xmlns:a16="http://schemas.microsoft.com/office/drawing/2014/main" val="1525220099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1124662974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715737672"/>
                    </a:ext>
                  </a:extLst>
                </a:gridCol>
                <a:gridCol w="2280213">
                  <a:extLst>
                    <a:ext uri="{9D8B030D-6E8A-4147-A177-3AD203B41FA5}">
                      <a16:colId xmlns:a16="http://schemas.microsoft.com/office/drawing/2014/main" val="3295005499"/>
                    </a:ext>
                  </a:extLst>
                </a:gridCol>
              </a:tblGrid>
              <a:tr h="888317">
                <a:tc>
                  <a:txBody>
                    <a:bodyPr/>
                    <a:lstStyle/>
                    <a:p>
                      <a:r>
                        <a:rPr lang="en-IN" b="1" dirty="0"/>
                        <a:t>Type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Shown In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090354"/>
                  </a:ext>
                </a:extLst>
              </a:tr>
              <a:tr h="888317">
                <a:tc>
                  <a:txBody>
                    <a:bodyPr/>
                    <a:lstStyle/>
                    <a:p>
                      <a:r>
                        <a:rPr lang="en-IN" b="1" dirty="0"/>
                        <a:t>Capital Expenditure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Long-term investments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Buying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Balance Sheet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940906"/>
                  </a:ext>
                </a:extLst>
              </a:tr>
              <a:tr h="888317">
                <a:tc>
                  <a:txBody>
                    <a:bodyPr/>
                    <a:lstStyle/>
                    <a:p>
                      <a:r>
                        <a:rPr lang="en-IN" b="1" dirty="0"/>
                        <a:t>Revenue Expenditure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Day-to-day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Paying salaries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Profit &amp; Loss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1851591"/>
                  </a:ext>
                </a:extLst>
              </a:tr>
              <a:tr h="888317">
                <a:tc>
                  <a:txBody>
                    <a:bodyPr/>
                    <a:lstStyle/>
                    <a:p>
                      <a:r>
                        <a:rPr lang="en-IN" b="1" dirty="0"/>
                        <a:t>Deferred Expenditure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Long-term benefits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Advertising campaigns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dirty="0"/>
                    </a:p>
                    <a:p>
                      <a:r>
                        <a:rPr lang="en-IN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656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44512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1D77D-3CD3-2C4F-4F3E-799771E8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7E6F-176B-98BA-729F-B332D9D2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197" y="620808"/>
            <a:ext cx="10571998" cy="97045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A31B3-9223-E836-4047-A6B32D62C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197" y="2600681"/>
            <a:ext cx="10554574" cy="3636511"/>
          </a:xfrm>
        </p:spPr>
        <p:txBody>
          <a:bodyPr/>
          <a:lstStyle/>
          <a:p>
            <a:r>
              <a:rPr lang="en-US" sz="2400" dirty="0"/>
              <a:t>Final accounts show a company’s financial health.</a:t>
            </a:r>
          </a:p>
          <a:p>
            <a:endParaRPr lang="en-US" dirty="0"/>
          </a:p>
          <a:p>
            <a:r>
              <a:rPr lang="en-US" sz="2400" dirty="0"/>
              <a:t>Understanding expenditure types helps to manage money wisely.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71334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A6BF9-F256-769B-E293-292E63A7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2C3F8-981D-2777-59AA-04D18374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understand final accounts as per company </a:t>
            </a:r>
            <a:r>
              <a:rPr lang="en-US" sz="2400" dirty="0" err="1"/>
              <a:t>laws.To</a:t>
            </a:r>
            <a:r>
              <a:rPr lang="en-US" sz="2400" dirty="0"/>
              <a:t> learn about different types of</a:t>
            </a:r>
          </a:p>
          <a:p>
            <a:endParaRPr lang="en-US" sz="2400" dirty="0"/>
          </a:p>
          <a:p>
            <a:r>
              <a:rPr lang="en-US" sz="2400" dirty="0"/>
              <a:t> expenditures in accounting with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94523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1C4E-B5A6-AC50-DA08-6B6CBE0C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888345"/>
            <a:ext cx="10571998" cy="970450"/>
          </a:xfrm>
        </p:spPr>
        <p:txBody>
          <a:bodyPr/>
          <a:lstStyle/>
          <a:p>
            <a:r>
              <a:rPr lang="en-US" b="1" dirty="0"/>
              <a:t>Profit &amp; Loss Account (P&amp;L)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E5349-EBA4-57FF-83F9-E98FA3237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891" y="2671466"/>
            <a:ext cx="10554574" cy="3636511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What is the P&amp;L Account?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statement showing </a:t>
            </a:r>
            <a:r>
              <a:rPr lang="en-US" b="1" dirty="0"/>
              <a:t>income and expenses</a:t>
            </a:r>
            <a:r>
              <a:rPr lang="en-US" dirty="0"/>
              <a:t> of a company during a specific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understand the company’s </a:t>
            </a:r>
            <a:r>
              <a:rPr lang="en-US" b="1" dirty="0"/>
              <a:t>profitability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Components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Income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Sales Revenue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Other Income (e.g., interest earned)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Expenses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Cost of Goods Sold (COGS)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Administrative Expenses (e.g., salaries, rent)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Financial Costs (e.g., loan interest)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Taxes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223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DDD06-3290-D34B-BAF5-D6AF463EE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6FC48-8D0F-3275-F99E-4F203F14F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502" y="2687508"/>
            <a:ext cx="10554574" cy="363651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Profit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Profit Before Tax (PBT) = Income - Expenses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Profit After Tax (PAT) = PBT – Taxes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Why Important?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if the business is making a profit or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investors and management in decision-making.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192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7D1109-A1C1-08D0-760D-AB93428B7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491" y="144379"/>
            <a:ext cx="4725059" cy="648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12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7CB8-0BE1-FB1C-CDC4-DDC63648D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31672"/>
            <a:ext cx="10571998" cy="970450"/>
          </a:xfrm>
        </p:spPr>
        <p:txBody>
          <a:bodyPr/>
          <a:lstStyle/>
          <a:p>
            <a:r>
              <a:rPr lang="en-US" dirty="0"/>
              <a:t>Final Accounts (As per Companies Act, 2013)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33464-49C5-B8A1-B518-41249630938A}"/>
              </a:ext>
            </a:extLst>
          </p:cNvPr>
          <p:cNvSpPr txBox="1"/>
          <p:nvPr/>
        </p:nvSpPr>
        <p:spPr>
          <a:xfrm>
            <a:off x="753853" y="2333685"/>
            <a:ext cx="1085260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Are Final Accounts?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complete set of financial reports prepared at the end of a financial year.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Includes</a:t>
            </a:r>
          </a:p>
          <a:p>
            <a:endParaRPr lang="en-US" b="1" dirty="0"/>
          </a:p>
          <a:p>
            <a:pPr>
              <a:buFont typeface="+mj-lt"/>
              <a:buAutoNum type="arabicPeriod"/>
            </a:pPr>
            <a:r>
              <a:rPr lang="en-US" b="1" dirty="0"/>
              <a:t>Balance Sheet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Shows what the company owns (assets) and owes (liabilities).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Profit &amp; Loss Account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Shows income and expenses for the year.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Cash Flow Statement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Tracks money coming in and going out.</a:t>
            </a:r>
          </a:p>
          <a:p>
            <a:pPr marL="742950" lvl="1" indent="-285750"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Notes to Accounts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Provides additional details about the accounts.</a:t>
            </a:r>
          </a:p>
        </p:txBody>
      </p:sp>
    </p:spTree>
    <p:extLst>
      <p:ext uri="{BB962C8B-B14F-4D97-AF65-F5344CB8AC3E}">
        <p14:creationId xmlns:p14="http://schemas.microsoft.com/office/powerpoint/2010/main" val="265496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09EF1-EDBD-AE9B-FFC8-68975AE74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470" y="833075"/>
            <a:ext cx="4725059" cy="5191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3C28DC-74F1-3CB1-D0EF-3A080D685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469" y="417095"/>
            <a:ext cx="4844139" cy="595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079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CCFBF-B91F-BA18-E462-ACBA4701C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D579-6577-308B-CD54-41B2FC2C8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Expenditure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86AD4-6286-7F3E-C24F-683D2139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76" y="2361184"/>
            <a:ext cx="10554574" cy="41553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Expenditure?</a:t>
            </a:r>
          </a:p>
          <a:p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Money spent by a business to run and grow.</a:t>
            </a:r>
          </a:p>
          <a:p>
            <a:endParaRPr lang="en-US" sz="2400" dirty="0"/>
          </a:p>
          <a:p>
            <a:r>
              <a:rPr lang="en-US" sz="2400" dirty="0"/>
              <a:t>Types:</a:t>
            </a:r>
          </a:p>
          <a:p>
            <a:endParaRPr lang="en-US" sz="2400" dirty="0"/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Capital Expenditure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Revenue Expenditure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/>
              <a:t>Deferred Revenue Expenditure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8153781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1ADD2-F1EF-A419-8F38-650A532ED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DD783-A5C2-CA07-1E5D-7D4F9E64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Expenditure (For Long-Term Use)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36C1F-0303-916F-6244-B45C75ACB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977" y="2910981"/>
            <a:ext cx="10554574" cy="4155363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Definition</a:t>
            </a:r>
            <a:r>
              <a:rPr lang="en-US" sz="2400" dirty="0"/>
              <a:t>: Money spent to buy or improve assets.</a:t>
            </a:r>
          </a:p>
          <a:p>
            <a:endParaRPr lang="en-US" sz="2400" dirty="0"/>
          </a:p>
          <a:p>
            <a:r>
              <a:rPr lang="en-US" sz="2400" dirty="0"/>
              <a:t>Impact: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Shown in the Balance Sheet as an asset.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Depreciated over time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(e.g., machinery loses value gradually).</a:t>
            </a:r>
          </a:p>
          <a:p>
            <a:endParaRPr lang="en-US" sz="2400" dirty="0"/>
          </a:p>
          <a:p>
            <a:r>
              <a:rPr lang="en-US" sz="2400" dirty="0"/>
              <a:t>Purpose: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 To increase the capacity or efficiency of the business or add to its value.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6447851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110</TotalTime>
  <Words>595</Words>
  <Application>Microsoft Office PowerPoint</Application>
  <PresentationFormat>Widescreen</PresentationFormat>
  <Paragraphs>130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Wingdings</vt:lpstr>
      <vt:lpstr>Wingdings 2</vt:lpstr>
      <vt:lpstr>Quotable</vt:lpstr>
      <vt:lpstr>Final Accounts and Types of Expenditure in Accounting</vt:lpstr>
      <vt:lpstr>Objectives</vt:lpstr>
      <vt:lpstr>Profit &amp; Loss Account (P&amp;L) </vt:lpstr>
      <vt:lpstr>PowerPoint Presentation</vt:lpstr>
      <vt:lpstr>PowerPoint Presentation</vt:lpstr>
      <vt:lpstr>Final Accounts (As per Companies Act, 2013)</vt:lpstr>
      <vt:lpstr>PowerPoint Presentation</vt:lpstr>
      <vt:lpstr>Types of Expenditure</vt:lpstr>
      <vt:lpstr>Capital Expenditure (For Long-Term Use)</vt:lpstr>
      <vt:lpstr>Capital Expenditure</vt:lpstr>
      <vt:lpstr>Revenue Expenditure (For Daily Use)</vt:lpstr>
      <vt:lpstr>Revenue Expenditure (For Daily Use)</vt:lpstr>
      <vt:lpstr>Deferred Revenue Expenditure (For Future Use)</vt:lpstr>
      <vt:lpstr>Deferred Revenue Expenditure (For Future Use)</vt:lpstr>
      <vt:lpstr>Simple Comparison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10287 - CHAU HITESH</dc:creator>
  <cp:lastModifiedBy>10287 - CHAU HITESH</cp:lastModifiedBy>
  <cp:revision>3</cp:revision>
  <dcterms:created xsi:type="dcterms:W3CDTF">2024-11-22T07:15:03Z</dcterms:created>
  <dcterms:modified xsi:type="dcterms:W3CDTF">2024-11-23T07:31:57Z</dcterms:modified>
</cp:coreProperties>
</file>