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60"/>
  </p:notesMasterIdLst>
  <p:sldIdLst>
    <p:sldId id="590" r:id="rId2"/>
    <p:sldId id="332" r:id="rId3"/>
    <p:sldId id="375" r:id="rId4"/>
    <p:sldId id="437" r:id="rId5"/>
    <p:sldId id="671" r:id="rId6"/>
    <p:sldId id="376" r:id="rId7"/>
    <p:sldId id="378" r:id="rId8"/>
    <p:sldId id="724" r:id="rId9"/>
    <p:sldId id="558" r:id="rId10"/>
    <p:sldId id="580" r:id="rId11"/>
    <p:sldId id="723" r:id="rId12"/>
    <p:sldId id="725" r:id="rId13"/>
    <p:sldId id="379" r:id="rId14"/>
    <p:sldId id="380" r:id="rId15"/>
    <p:sldId id="381" r:id="rId16"/>
    <p:sldId id="340" r:id="rId17"/>
    <p:sldId id="341" r:id="rId18"/>
    <p:sldId id="342" r:id="rId19"/>
    <p:sldId id="343" r:id="rId20"/>
    <p:sldId id="344" r:id="rId21"/>
    <p:sldId id="345" r:id="rId22"/>
    <p:sldId id="726" r:id="rId23"/>
    <p:sldId id="346" r:id="rId24"/>
    <p:sldId id="347" r:id="rId25"/>
    <p:sldId id="351" r:id="rId26"/>
    <p:sldId id="349" r:id="rId27"/>
    <p:sldId id="352" r:id="rId28"/>
    <p:sldId id="355" r:id="rId29"/>
    <p:sldId id="356" r:id="rId30"/>
    <p:sldId id="369" r:id="rId31"/>
    <p:sldId id="357" r:id="rId32"/>
    <p:sldId id="359" r:id="rId33"/>
    <p:sldId id="361" r:id="rId34"/>
    <p:sldId id="362" r:id="rId35"/>
    <p:sldId id="363" r:id="rId36"/>
    <p:sldId id="364" r:id="rId37"/>
    <p:sldId id="365" r:id="rId38"/>
    <p:sldId id="367" r:id="rId39"/>
    <p:sldId id="368" r:id="rId40"/>
    <p:sldId id="727" r:id="rId41"/>
    <p:sldId id="728" r:id="rId42"/>
    <p:sldId id="729" r:id="rId43"/>
    <p:sldId id="750" r:id="rId44"/>
    <p:sldId id="735" r:id="rId45"/>
    <p:sldId id="736" r:id="rId46"/>
    <p:sldId id="731" r:id="rId47"/>
    <p:sldId id="732" r:id="rId48"/>
    <p:sldId id="741" r:id="rId49"/>
    <p:sldId id="742" r:id="rId50"/>
    <p:sldId id="733" r:id="rId51"/>
    <p:sldId id="743" r:id="rId52"/>
    <p:sldId id="751" r:id="rId53"/>
    <p:sldId id="744" r:id="rId54"/>
    <p:sldId id="748" r:id="rId55"/>
    <p:sldId id="734" r:id="rId56"/>
    <p:sldId id="747" r:id="rId57"/>
    <p:sldId id="749" r:id="rId58"/>
    <p:sldId id="329" r:id="rId59"/>
  </p:sldIdLst>
  <p:sldSz cx="12192000" cy="6858000"/>
  <p:notesSz cx="6858000" cy="9144000"/>
  <p:embeddedFontLst>
    <p:embeddedFont>
      <p:font typeface="Fira Sans Extra Condensed" panose="020B0503050000020004" pitchFamily="34" charset="0"/>
      <p:regular r:id="rId61"/>
      <p:bold r:id="rId62"/>
    </p:embeddedFont>
    <p:embeddedFont>
      <p:font typeface="Roboto Condensed" panose="02000000000000000000" pitchFamily="2" charset="0"/>
      <p:regular r:id="rId63"/>
      <p:bold r:id="rId64"/>
      <p:italic r:id="rId65"/>
      <p:boldItalic r:id="rId66"/>
    </p:embeddedFont>
    <p:embeddedFont>
      <p:font typeface="Roboto Condensed Light" panose="02000000000000000000" pitchFamily="2" charset="0"/>
      <p:regular r:id="rId67"/>
      <p:italic r:id="rId68"/>
    </p:embeddedFont>
    <p:embeddedFont>
      <p:font typeface="Wingdings 2" panose="05020102010507070707" pitchFamily="18" charset="2"/>
      <p:regular r:id="rId69"/>
    </p:embeddedFont>
    <p:embeddedFont>
      <p:font typeface="Wingdings 3" panose="05040102010807070707" pitchFamily="18" charset="2"/>
      <p:regular r:id="rId7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31/c+DXPUe/BoymWCWktkA==" hashData="l0UQI92hi9fh5p6/mjF9/iGgvriD0SzP5gRYPGiDiVp3XLv9nB4gSywr7NcvwAXQlCQit0lIv5ycj0HYZeaKb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7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AD6768-8A52-4F99-90F2-BFBAC2050CF8}" type="doc">
      <dgm:prSet loTypeId="urn:microsoft.com/office/officeart/2008/layout/HorizontalMultiLevelHierarchy" loCatId="hierarchy" qsTypeId="urn:microsoft.com/office/officeart/2005/8/quickstyle/simple1" qsCatId="simple" csTypeId="urn:microsoft.com/office/officeart/2005/8/colors/colorful3" csCatId="colorful" phldr="1"/>
      <dgm:spPr/>
      <dgm:t>
        <a:bodyPr/>
        <a:lstStyle/>
        <a:p>
          <a:endParaRPr lang="en-US"/>
        </a:p>
      </dgm:t>
    </dgm:pt>
    <dgm:pt modelId="{B3443ED9-62BD-4B59-8F9F-3EFAC617DD53}">
      <dgm:prSet phldrT="[Text]" custT="1"/>
      <dgm:spPr/>
      <dgm:t>
        <a:bodyPr/>
        <a:lstStyle/>
        <a:p>
          <a:r>
            <a:rPr lang="en-US" sz="2400" b="1" dirty="0"/>
            <a:t>Forms Of Business Organization</a:t>
          </a:r>
          <a:endParaRPr lang="en-US" sz="2400" dirty="0"/>
        </a:p>
      </dgm:t>
    </dgm:pt>
    <dgm:pt modelId="{24B2E3AC-2D15-4CB8-8C36-47F81A5784B9}" type="parTrans" cxnId="{703CA29B-A7AB-4BCB-AD3F-78BB3B72578C}">
      <dgm:prSet/>
      <dgm:spPr/>
      <dgm:t>
        <a:bodyPr/>
        <a:lstStyle/>
        <a:p>
          <a:endParaRPr lang="en-US" sz="3600" dirty="0"/>
        </a:p>
      </dgm:t>
    </dgm:pt>
    <dgm:pt modelId="{BB458D4F-86DA-45E3-9910-58C0917D2B37}" type="sibTrans" cxnId="{703CA29B-A7AB-4BCB-AD3F-78BB3B72578C}">
      <dgm:prSet/>
      <dgm:spPr/>
      <dgm:t>
        <a:bodyPr/>
        <a:lstStyle/>
        <a:p>
          <a:endParaRPr lang="en-US" sz="3600" dirty="0"/>
        </a:p>
      </dgm:t>
    </dgm:pt>
    <dgm:pt modelId="{4C8028F5-7094-41FA-AE3F-5F7A6493E2F8}">
      <dgm:prSet phldrT="[Text]" custT="1"/>
      <dgm:spPr/>
      <dgm:t>
        <a:bodyPr/>
        <a:lstStyle/>
        <a:p>
          <a:r>
            <a:rPr lang="en-US" sz="2400" b="1" u="sng" dirty="0"/>
            <a:t>Private Sector</a:t>
          </a:r>
        </a:p>
      </dgm:t>
    </dgm:pt>
    <dgm:pt modelId="{11F15496-1B7D-461B-A3FC-878A13E45C65}" type="parTrans" cxnId="{D3080B36-E4A1-4004-B1CE-E6D660F7BD9C}">
      <dgm:prSet custT="1"/>
      <dgm:spPr/>
      <dgm:t>
        <a:bodyPr/>
        <a:lstStyle/>
        <a:p>
          <a:endParaRPr lang="en-US" sz="3600" dirty="0"/>
        </a:p>
      </dgm:t>
    </dgm:pt>
    <dgm:pt modelId="{EEAA1C44-DFC6-4CDF-A503-96E23FE32155}" type="sibTrans" cxnId="{D3080B36-E4A1-4004-B1CE-E6D660F7BD9C}">
      <dgm:prSet/>
      <dgm:spPr/>
      <dgm:t>
        <a:bodyPr/>
        <a:lstStyle/>
        <a:p>
          <a:endParaRPr lang="en-US" sz="3600" dirty="0"/>
        </a:p>
      </dgm:t>
    </dgm:pt>
    <dgm:pt modelId="{6673CD84-A9A9-45B9-A65F-92172B32B657}">
      <dgm:prSet phldrT="[Text]" custT="1"/>
      <dgm:spPr/>
      <dgm:t>
        <a:bodyPr/>
        <a:lstStyle/>
        <a:p>
          <a:r>
            <a:rPr lang="en-US" sz="2400" b="1" dirty="0"/>
            <a:t>Non-corporate Status</a:t>
          </a:r>
        </a:p>
      </dgm:t>
    </dgm:pt>
    <dgm:pt modelId="{13E3FB3D-AF18-4F9F-8732-D02F22A86CBB}" type="parTrans" cxnId="{F14E9BD4-4CF0-4E22-BF06-FACEB3A75ADF}">
      <dgm:prSet custT="1"/>
      <dgm:spPr/>
      <dgm:t>
        <a:bodyPr/>
        <a:lstStyle/>
        <a:p>
          <a:endParaRPr lang="en-US" sz="3600" dirty="0"/>
        </a:p>
      </dgm:t>
    </dgm:pt>
    <dgm:pt modelId="{0A72EEB6-EA16-41B5-BAC9-825DFB1668C2}" type="sibTrans" cxnId="{F14E9BD4-4CF0-4E22-BF06-FACEB3A75ADF}">
      <dgm:prSet/>
      <dgm:spPr/>
      <dgm:t>
        <a:bodyPr/>
        <a:lstStyle/>
        <a:p>
          <a:endParaRPr lang="en-US" sz="3600" dirty="0"/>
        </a:p>
      </dgm:t>
    </dgm:pt>
    <dgm:pt modelId="{2FD67479-2D9B-4769-958C-716F683E7E6C}">
      <dgm:prSet phldrT="[Text]" custT="1"/>
      <dgm:spPr/>
      <dgm:t>
        <a:bodyPr/>
        <a:lstStyle/>
        <a:p>
          <a:r>
            <a:rPr lang="en-US" sz="2400" b="1" dirty="0"/>
            <a:t>Corporate Status</a:t>
          </a:r>
        </a:p>
      </dgm:t>
    </dgm:pt>
    <dgm:pt modelId="{13F3D3F5-7425-434F-A174-85BF8D8AF76D}" type="parTrans" cxnId="{2592B6F2-C26B-45FB-8C7A-901916116DEF}">
      <dgm:prSet custT="1"/>
      <dgm:spPr/>
      <dgm:t>
        <a:bodyPr/>
        <a:lstStyle/>
        <a:p>
          <a:endParaRPr lang="en-US" sz="3600" dirty="0"/>
        </a:p>
      </dgm:t>
    </dgm:pt>
    <dgm:pt modelId="{70C58DBF-087D-491E-B2C0-C8946477CE0C}" type="sibTrans" cxnId="{2592B6F2-C26B-45FB-8C7A-901916116DEF}">
      <dgm:prSet/>
      <dgm:spPr/>
      <dgm:t>
        <a:bodyPr/>
        <a:lstStyle/>
        <a:p>
          <a:endParaRPr lang="en-US" sz="3600" dirty="0"/>
        </a:p>
      </dgm:t>
    </dgm:pt>
    <dgm:pt modelId="{EA8B9FAB-62FA-4224-85E3-DD3658592B0E}">
      <dgm:prSet phldrT="[Text]" custT="1"/>
      <dgm:spPr/>
      <dgm:t>
        <a:bodyPr/>
        <a:lstStyle/>
        <a:p>
          <a:r>
            <a:rPr lang="en-US" sz="2400" b="1" u="sng" dirty="0"/>
            <a:t>Public Sector</a:t>
          </a:r>
        </a:p>
      </dgm:t>
    </dgm:pt>
    <dgm:pt modelId="{EEF83EC7-239A-492A-879A-A5DA4E2A21E3}" type="parTrans" cxnId="{7C870116-9FEC-4DDC-89A8-25120AF48C6D}">
      <dgm:prSet custT="1"/>
      <dgm:spPr/>
      <dgm:t>
        <a:bodyPr/>
        <a:lstStyle/>
        <a:p>
          <a:endParaRPr lang="en-US" sz="3600" dirty="0"/>
        </a:p>
      </dgm:t>
    </dgm:pt>
    <dgm:pt modelId="{A9F121EF-E641-40BF-A183-3D5D0DD2DD0C}" type="sibTrans" cxnId="{7C870116-9FEC-4DDC-89A8-25120AF48C6D}">
      <dgm:prSet/>
      <dgm:spPr/>
      <dgm:t>
        <a:bodyPr/>
        <a:lstStyle/>
        <a:p>
          <a:endParaRPr lang="en-US" sz="3600" dirty="0"/>
        </a:p>
      </dgm:t>
    </dgm:pt>
    <dgm:pt modelId="{0E520121-F78E-4B51-82C8-45B3478B7462}">
      <dgm:prSet phldrT="[Text]" custT="1"/>
      <dgm:spPr/>
      <dgm:t>
        <a:bodyPr/>
        <a:lstStyle/>
        <a:p>
          <a:r>
            <a:rPr lang="en-US" sz="2400" b="1" dirty="0"/>
            <a:t>Non-corporate Status</a:t>
          </a:r>
        </a:p>
      </dgm:t>
    </dgm:pt>
    <dgm:pt modelId="{F5C26FCB-CD46-49C3-BD99-5552610DC309}" type="parTrans" cxnId="{F013912D-E876-42BE-9C4F-3EB0BFFDD523}">
      <dgm:prSet custT="1"/>
      <dgm:spPr/>
      <dgm:t>
        <a:bodyPr/>
        <a:lstStyle/>
        <a:p>
          <a:endParaRPr lang="en-US" sz="3600" dirty="0"/>
        </a:p>
      </dgm:t>
    </dgm:pt>
    <dgm:pt modelId="{2E0E8E19-F9E3-4414-B450-FD7282116164}" type="sibTrans" cxnId="{F013912D-E876-42BE-9C4F-3EB0BFFDD523}">
      <dgm:prSet/>
      <dgm:spPr/>
      <dgm:t>
        <a:bodyPr/>
        <a:lstStyle/>
        <a:p>
          <a:endParaRPr lang="en-US" sz="3600" dirty="0"/>
        </a:p>
      </dgm:t>
    </dgm:pt>
    <dgm:pt modelId="{6195122F-C0F6-4327-8C7A-C2C6A8A2C8CB}">
      <dgm:prSet custT="1"/>
      <dgm:spPr/>
      <dgm:t>
        <a:bodyPr/>
        <a:lstStyle/>
        <a:p>
          <a:r>
            <a:rPr lang="en-US" sz="2400" b="1" dirty="0"/>
            <a:t>Sole Proprietorship</a:t>
          </a:r>
        </a:p>
      </dgm:t>
    </dgm:pt>
    <dgm:pt modelId="{A0DFC0B2-9E7A-477E-96E2-3CC45C749CA8}" type="parTrans" cxnId="{10B707E2-9A6B-4658-8B14-BBB8FF334E2B}">
      <dgm:prSet custT="1"/>
      <dgm:spPr/>
      <dgm:t>
        <a:bodyPr/>
        <a:lstStyle/>
        <a:p>
          <a:endParaRPr lang="en-US" sz="3600" dirty="0"/>
        </a:p>
      </dgm:t>
    </dgm:pt>
    <dgm:pt modelId="{2421C2AC-132C-43FD-8FB2-25417892E91B}" type="sibTrans" cxnId="{10B707E2-9A6B-4658-8B14-BBB8FF334E2B}">
      <dgm:prSet/>
      <dgm:spPr/>
      <dgm:t>
        <a:bodyPr/>
        <a:lstStyle/>
        <a:p>
          <a:endParaRPr lang="en-US" sz="3600" dirty="0"/>
        </a:p>
      </dgm:t>
    </dgm:pt>
    <dgm:pt modelId="{64A630E6-D4B1-4019-B4A8-77FBDBEF32B6}">
      <dgm:prSet custT="1"/>
      <dgm:spPr/>
      <dgm:t>
        <a:bodyPr/>
        <a:lstStyle/>
        <a:p>
          <a:r>
            <a:rPr lang="en-US" sz="2400" b="1" dirty="0"/>
            <a:t>Partnership </a:t>
          </a:r>
        </a:p>
      </dgm:t>
    </dgm:pt>
    <dgm:pt modelId="{B64AFED2-FE02-4439-BB68-89EB08799621}" type="parTrans" cxnId="{1C7092D2-8380-4C54-B6B8-8E289912E702}">
      <dgm:prSet custT="1"/>
      <dgm:spPr/>
      <dgm:t>
        <a:bodyPr/>
        <a:lstStyle/>
        <a:p>
          <a:endParaRPr lang="en-US" sz="3600" dirty="0"/>
        </a:p>
      </dgm:t>
    </dgm:pt>
    <dgm:pt modelId="{C4F8B039-19C1-4B66-8B6F-73445B93AE5F}" type="sibTrans" cxnId="{1C7092D2-8380-4C54-B6B8-8E289912E702}">
      <dgm:prSet/>
      <dgm:spPr/>
      <dgm:t>
        <a:bodyPr/>
        <a:lstStyle/>
        <a:p>
          <a:endParaRPr lang="en-US" sz="3600" dirty="0"/>
        </a:p>
      </dgm:t>
    </dgm:pt>
    <dgm:pt modelId="{0A1B3533-7D6A-4383-9748-3DCD5A8C53D3}">
      <dgm:prSet custT="1"/>
      <dgm:spPr/>
      <dgm:t>
        <a:bodyPr/>
        <a:lstStyle/>
        <a:p>
          <a:r>
            <a:rPr lang="en-US" sz="2400" b="1" dirty="0"/>
            <a:t>Joint Hindu Family Business</a:t>
          </a:r>
        </a:p>
      </dgm:t>
    </dgm:pt>
    <dgm:pt modelId="{891E631B-99AA-4CF7-8BC4-74D971F1F1B2}" type="parTrans" cxnId="{D2D09548-721C-4017-BA52-BACCD4A7A7F2}">
      <dgm:prSet custT="1"/>
      <dgm:spPr/>
      <dgm:t>
        <a:bodyPr/>
        <a:lstStyle/>
        <a:p>
          <a:endParaRPr lang="en-US" sz="3600" dirty="0"/>
        </a:p>
      </dgm:t>
    </dgm:pt>
    <dgm:pt modelId="{8AE1E020-6917-4D8B-8057-7DB7FA3DF7E7}" type="sibTrans" cxnId="{D2D09548-721C-4017-BA52-BACCD4A7A7F2}">
      <dgm:prSet/>
      <dgm:spPr/>
      <dgm:t>
        <a:bodyPr/>
        <a:lstStyle/>
        <a:p>
          <a:endParaRPr lang="en-US" sz="3600" dirty="0"/>
        </a:p>
      </dgm:t>
    </dgm:pt>
    <dgm:pt modelId="{72D1C7FB-AC11-427F-B052-8E66EB2E9943}">
      <dgm:prSet custT="1"/>
      <dgm:spPr/>
      <dgm:t>
        <a:bodyPr/>
        <a:lstStyle/>
        <a:p>
          <a:r>
            <a:rPr lang="en-US" sz="2400" b="1" dirty="0"/>
            <a:t>Joint Stock Company</a:t>
          </a:r>
        </a:p>
      </dgm:t>
    </dgm:pt>
    <dgm:pt modelId="{47C1860A-AFF2-4F1D-BD66-98B486CF42DC}" type="parTrans" cxnId="{E7996921-55E8-4709-B061-657E3DC17DE5}">
      <dgm:prSet custT="1"/>
      <dgm:spPr/>
      <dgm:t>
        <a:bodyPr/>
        <a:lstStyle/>
        <a:p>
          <a:endParaRPr lang="en-US" sz="3600" dirty="0"/>
        </a:p>
      </dgm:t>
    </dgm:pt>
    <dgm:pt modelId="{B3050F74-DD65-4491-BB14-DEA13BF86CBF}" type="sibTrans" cxnId="{E7996921-55E8-4709-B061-657E3DC17DE5}">
      <dgm:prSet/>
      <dgm:spPr/>
      <dgm:t>
        <a:bodyPr/>
        <a:lstStyle/>
        <a:p>
          <a:endParaRPr lang="en-US" sz="3600" dirty="0"/>
        </a:p>
      </dgm:t>
    </dgm:pt>
    <dgm:pt modelId="{D707CB04-73D0-4402-8DD4-572A7BF920D1}">
      <dgm:prSet custT="1"/>
      <dgm:spPr/>
      <dgm:t>
        <a:bodyPr/>
        <a:lstStyle/>
        <a:p>
          <a:r>
            <a:rPr lang="en-US" sz="2400" b="1" dirty="0"/>
            <a:t>Co-operative Society </a:t>
          </a:r>
        </a:p>
      </dgm:t>
    </dgm:pt>
    <dgm:pt modelId="{6DD8C9B8-2914-47A8-B045-75717230CC1F}" type="parTrans" cxnId="{3950D7CC-C653-45C1-9D7D-1AF716945645}">
      <dgm:prSet custT="1"/>
      <dgm:spPr/>
      <dgm:t>
        <a:bodyPr/>
        <a:lstStyle/>
        <a:p>
          <a:endParaRPr lang="en-US" sz="3600" dirty="0"/>
        </a:p>
      </dgm:t>
    </dgm:pt>
    <dgm:pt modelId="{A5EE5A0D-7BFC-4FEE-ACFB-093AFDE6408C}" type="sibTrans" cxnId="{3950D7CC-C653-45C1-9D7D-1AF716945645}">
      <dgm:prSet/>
      <dgm:spPr/>
      <dgm:t>
        <a:bodyPr/>
        <a:lstStyle/>
        <a:p>
          <a:endParaRPr lang="en-US" sz="3600" dirty="0"/>
        </a:p>
      </dgm:t>
    </dgm:pt>
    <dgm:pt modelId="{2031EC2D-72F1-4869-9324-B934323DC45A}">
      <dgm:prSet custT="1"/>
      <dgm:spPr/>
      <dgm:t>
        <a:bodyPr/>
        <a:lstStyle/>
        <a:p>
          <a:r>
            <a:rPr lang="en-US" sz="2400" b="1" dirty="0"/>
            <a:t>Corporate Status</a:t>
          </a:r>
        </a:p>
      </dgm:t>
    </dgm:pt>
    <dgm:pt modelId="{19649D01-7774-4E6F-8A7D-61106D03A642}" type="parTrans" cxnId="{15E10AEE-DE76-4BB6-8833-51FEDB5B73C2}">
      <dgm:prSet custT="1"/>
      <dgm:spPr/>
      <dgm:t>
        <a:bodyPr/>
        <a:lstStyle/>
        <a:p>
          <a:endParaRPr lang="en-US" sz="3600" dirty="0"/>
        </a:p>
      </dgm:t>
    </dgm:pt>
    <dgm:pt modelId="{7C73632F-77AE-416C-A052-1D8D09B02F7F}" type="sibTrans" cxnId="{15E10AEE-DE76-4BB6-8833-51FEDB5B73C2}">
      <dgm:prSet/>
      <dgm:spPr/>
      <dgm:t>
        <a:bodyPr/>
        <a:lstStyle/>
        <a:p>
          <a:endParaRPr lang="en-US" sz="3600" dirty="0"/>
        </a:p>
      </dgm:t>
    </dgm:pt>
    <dgm:pt modelId="{E7585D7E-9D96-4362-ACAA-E632D5DDC750}">
      <dgm:prSet custT="1"/>
      <dgm:spPr/>
      <dgm:t>
        <a:bodyPr/>
        <a:lstStyle/>
        <a:p>
          <a:r>
            <a:rPr lang="en-US" sz="2400" b="1" dirty="0"/>
            <a:t>Departmental Organization</a:t>
          </a:r>
        </a:p>
      </dgm:t>
    </dgm:pt>
    <dgm:pt modelId="{14DE0710-7050-4A28-8AD3-B4DD50614A16}" type="parTrans" cxnId="{F71C75CF-97F1-42E7-838F-1FA190BE9D6D}">
      <dgm:prSet custT="1"/>
      <dgm:spPr/>
      <dgm:t>
        <a:bodyPr/>
        <a:lstStyle/>
        <a:p>
          <a:endParaRPr lang="en-US" sz="3600" dirty="0"/>
        </a:p>
      </dgm:t>
    </dgm:pt>
    <dgm:pt modelId="{5DB082B4-334C-4EF1-982B-E30F6C50B7E9}" type="sibTrans" cxnId="{F71C75CF-97F1-42E7-838F-1FA190BE9D6D}">
      <dgm:prSet/>
      <dgm:spPr/>
      <dgm:t>
        <a:bodyPr/>
        <a:lstStyle/>
        <a:p>
          <a:endParaRPr lang="en-US" sz="3600" dirty="0"/>
        </a:p>
      </dgm:t>
    </dgm:pt>
    <dgm:pt modelId="{171FAABF-5BE3-48E4-A4B0-B28C75341A38}">
      <dgm:prSet custT="1"/>
      <dgm:spPr/>
      <dgm:t>
        <a:bodyPr/>
        <a:lstStyle/>
        <a:p>
          <a:r>
            <a:rPr lang="en-US" sz="2400" b="1" dirty="0"/>
            <a:t>Public Corporation</a:t>
          </a:r>
        </a:p>
      </dgm:t>
    </dgm:pt>
    <dgm:pt modelId="{4059D315-3E18-4B6D-8540-5C0B01EC3C1B}" type="parTrans" cxnId="{0D23273E-4A00-4AB3-B97D-1929128D1BE6}">
      <dgm:prSet custT="1"/>
      <dgm:spPr/>
      <dgm:t>
        <a:bodyPr/>
        <a:lstStyle/>
        <a:p>
          <a:endParaRPr lang="en-US" sz="3600" dirty="0"/>
        </a:p>
      </dgm:t>
    </dgm:pt>
    <dgm:pt modelId="{EAD78C34-2FBD-49FD-8D46-6D22B44F283D}" type="sibTrans" cxnId="{0D23273E-4A00-4AB3-B97D-1929128D1BE6}">
      <dgm:prSet/>
      <dgm:spPr/>
      <dgm:t>
        <a:bodyPr/>
        <a:lstStyle/>
        <a:p>
          <a:endParaRPr lang="en-US" sz="3600" dirty="0"/>
        </a:p>
      </dgm:t>
    </dgm:pt>
    <dgm:pt modelId="{BEC8B63B-201E-4C96-BA6A-D7DBF7BB4357}">
      <dgm:prSet custT="1"/>
      <dgm:spPr/>
      <dgm:t>
        <a:bodyPr/>
        <a:lstStyle/>
        <a:p>
          <a:r>
            <a:rPr lang="en-US" sz="2400" b="1" dirty="0"/>
            <a:t>Government Company </a:t>
          </a:r>
        </a:p>
      </dgm:t>
    </dgm:pt>
    <dgm:pt modelId="{30D8E8B9-0EE5-43FC-A2B0-8AD10DCE8EC7}" type="parTrans" cxnId="{5876B3B1-2195-466B-8D55-B5CBBAD93A76}">
      <dgm:prSet custT="1"/>
      <dgm:spPr/>
      <dgm:t>
        <a:bodyPr/>
        <a:lstStyle/>
        <a:p>
          <a:endParaRPr lang="en-US" sz="3600" dirty="0"/>
        </a:p>
      </dgm:t>
    </dgm:pt>
    <dgm:pt modelId="{09ECE443-2CF0-4A8C-A0A3-D2F6DD17FBB8}" type="sibTrans" cxnId="{5876B3B1-2195-466B-8D55-B5CBBAD93A76}">
      <dgm:prSet/>
      <dgm:spPr/>
      <dgm:t>
        <a:bodyPr/>
        <a:lstStyle/>
        <a:p>
          <a:endParaRPr lang="en-US" sz="3600" dirty="0"/>
        </a:p>
      </dgm:t>
    </dgm:pt>
    <dgm:pt modelId="{A735D943-5F62-47E1-8FD5-03B40AD7902B}" type="pres">
      <dgm:prSet presAssocID="{BEAD6768-8A52-4F99-90F2-BFBAC2050CF8}" presName="Name0" presStyleCnt="0">
        <dgm:presLayoutVars>
          <dgm:chPref val="1"/>
          <dgm:dir/>
          <dgm:animOne val="branch"/>
          <dgm:animLvl val="lvl"/>
          <dgm:resizeHandles val="exact"/>
        </dgm:presLayoutVars>
      </dgm:prSet>
      <dgm:spPr/>
    </dgm:pt>
    <dgm:pt modelId="{74EF94AC-A9F3-48CA-B26A-3BDCC230217B}" type="pres">
      <dgm:prSet presAssocID="{B3443ED9-62BD-4B59-8F9F-3EFAC617DD53}" presName="root1" presStyleCnt="0"/>
      <dgm:spPr/>
    </dgm:pt>
    <dgm:pt modelId="{37B4D18F-45BF-445F-9F5E-898E2EECAEDE}" type="pres">
      <dgm:prSet presAssocID="{B3443ED9-62BD-4B59-8F9F-3EFAC617DD53}" presName="LevelOneTextNode" presStyleLbl="node0" presStyleIdx="0" presStyleCnt="1" custScaleX="143195">
        <dgm:presLayoutVars>
          <dgm:chPref val="3"/>
        </dgm:presLayoutVars>
      </dgm:prSet>
      <dgm:spPr/>
    </dgm:pt>
    <dgm:pt modelId="{6C0023DC-3975-4664-8E01-F002748989D8}" type="pres">
      <dgm:prSet presAssocID="{B3443ED9-62BD-4B59-8F9F-3EFAC617DD53}" presName="level2hierChild" presStyleCnt="0"/>
      <dgm:spPr/>
    </dgm:pt>
    <dgm:pt modelId="{703E49FB-60B0-478C-AB06-BBA95826A680}" type="pres">
      <dgm:prSet presAssocID="{11F15496-1B7D-461B-A3FC-878A13E45C65}" presName="conn2-1" presStyleLbl="parChTrans1D2" presStyleIdx="0" presStyleCnt="2"/>
      <dgm:spPr/>
    </dgm:pt>
    <dgm:pt modelId="{CFBE1C0E-385D-4E22-8CBF-7E3B4F2B89BF}" type="pres">
      <dgm:prSet presAssocID="{11F15496-1B7D-461B-A3FC-878A13E45C65}" presName="connTx" presStyleLbl="parChTrans1D2" presStyleIdx="0" presStyleCnt="2"/>
      <dgm:spPr/>
    </dgm:pt>
    <dgm:pt modelId="{99A5AD1B-A6FE-4FBE-9F18-B3BBE9014E68}" type="pres">
      <dgm:prSet presAssocID="{4C8028F5-7094-41FA-AE3F-5F7A6493E2F8}" presName="root2" presStyleCnt="0"/>
      <dgm:spPr/>
    </dgm:pt>
    <dgm:pt modelId="{06BB4B93-E52F-4782-B304-4EFE1A881CFD}" type="pres">
      <dgm:prSet presAssocID="{4C8028F5-7094-41FA-AE3F-5F7A6493E2F8}" presName="LevelTwoTextNode" presStyleLbl="node2" presStyleIdx="0" presStyleCnt="2" custScaleX="133668">
        <dgm:presLayoutVars>
          <dgm:chPref val="3"/>
        </dgm:presLayoutVars>
      </dgm:prSet>
      <dgm:spPr/>
    </dgm:pt>
    <dgm:pt modelId="{4AB46846-D670-4598-A17D-D748F1EDC208}" type="pres">
      <dgm:prSet presAssocID="{4C8028F5-7094-41FA-AE3F-5F7A6493E2F8}" presName="level3hierChild" presStyleCnt="0"/>
      <dgm:spPr/>
    </dgm:pt>
    <dgm:pt modelId="{955B97E7-3A5A-48FB-8B1F-58F6A4BE8F76}" type="pres">
      <dgm:prSet presAssocID="{13E3FB3D-AF18-4F9F-8732-D02F22A86CBB}" presName="conn2-1" presStyleLbl="parChTrans1D3" presStyleIdx="0" presStyleCnt="4"/>
      <dgm:spPr/>
    </dgm:pt>
    <dgm:pt modelId="{2F2BD7B9-FD7C-488A-BB32-3E18BF511700}" type="pres">
      <dgm:prSet presAssocID="{13E3FB3D-AF18-4F9F-8732-D02F22A86CBB}" presName="connTx" presStyleLbl="parChTrans1D3" presStyleIdx="0" presStyleCnt="4"/>
      <dgm:spPr/>
    </dgm:pt>
    <dgm:pt modelId="{74520205-78AF-4F89-B6F0-5CF5B7B5B6F6}" type="pres">
      <dgm:prSet presAssocID="{6673CD84-A9A9-45B9-A65F-92172B32B657}" presName="root2" presStyleCnt="0"/>
      <dgm:spPr/>
    </dgm:pt>
    <dgm:pt modelId="{0820B561-6384-4A27-A594-F04D4BEF3CE4}" type="pres">
      <dgm:prSet presAssocID="{6673CD84-A9A9-45B9-A65F-92172B32B657}" presName="LevelTwoTextNode" presStyleLbl="node3" presStyleIdx="0" presStyleCnt="4" custScaleX="147692">
        <dgm:presLayoutVars>
          <dgm:chPref val="3"/>
        </dgm:presLayoutVars>
      </dgm:prSet>
      <dgm:spPr/>
    </dgm:pt>
    <dgm:pt modelId="{E173E314-5359-4F65-B835-1F828262A8FC}" type="pres">
      <dgm:prSet presAssocID="{6673CD84-A9A9-45B9-A65F-92172B32B657}" presName="level3hierChild" presStyleCnt="0"/>
      <dgm:spPr/>
    </dgm:pt>
    <dgm:pt modelId="{77865B7D-8497-49D6-A308-4252AFFDD7DA}" type="pres">
      <dgm:prSet presAssocID="{A0DFC0B2-9E7A-477E-96E2-3CC45C749CA8}" presName="conn2-1" presStyleLbl="parChTrans1D4" presStyleIdx="0" presStyleCnt="8"/>
      <dgm:spPr/>
    </dgm:pt>
    <dgm:pt modelId="{01D865D7-49D9-48CE-B6AE-DD64C6307019}" type="pres">
      <dgm:prSet presAssocID="{A0DFC0B2-9E7A-477E-96E2-3CC45C749CA8}" presName="connTx" presStyleLbl="parChTrans1D4" presStyleIdx="0" presStyleCnt="8"/>
      <dgm:spPr/>
    </dgm:pt>
    <dgm:pt modelId="{761EBF98-EBE5-419C-8B55-5BF5CADBD621}" type="pres">
      <dgm:prSet presAssocID="{6195122F-C0F6-4327-8C7A-C2C6A8A2C8CB}" presName="root2" presStyleCnt="0"/>
      <dgm:spPr/>
    </dgm:pt>
    <dgm:pt modelId="{258A9E21-69CB-4AB4-A83A-24A4C78FFD16}" type="pres">
      <dgm:prSet presAssocID="{6195122F-C0F6-4327-8C7A-C2C6A8A2C8CB}" presName="LevelTwoTextNode" presStyleLbl="node4" presStyleIdx="0" presStyleCnt="8" custScaleX="221089">
        <dgm:presLayoutVars>
          <dgm:chPref val="3"/>
        </dgm:presLayoutVars>
      </dgm:prSet>
      <dgm:spPr/>
    </dgm:pt>
    <dgm:pt modelId="{E8026FD0-AEE9-4C5A-81FA-A2568CF50759}" type="pres">
      <dgm:prSet presAssocID="{6195122F-C0F6-4327-8C7A-C2C6A8A2C8CB}" presName="level3hierChild" presStyleCnt="0"/>
      <dgm:spPr/>
    </dgm:pt>
    <dgm:pt modelId="{C2583DF3-D568-4813-8607-64187018816C}" type="pres">
      <dgm:prSet presAssocID="{B64AFED2-FE02-4439-BB68-89EB08799621}" presName="conn2-1" presStyleLbl="parChTrans1D4" presStyleIdx="1" presStyleCnt="8"/>
      <dgm:spPr/>
    </dgm:pt>
    <dgm:pt modelId="{A2FA92EC-A682-4ABF-AC4A-C29DF9FC09AE}" type="pres">
      <dgm:prSet presAssocID="{B64AFED2-FE02-4439-BB68-89EB08799621}" presName="connTx" presStyleLbl="parChTrans1D4" presStyleIdx="1" presStyleCnt="8"/>
      <dgm:spPr/>
    </dgm:pt>
    <dgm:pt modelId="{2158338C-BC31-409D-87FC-60EAC01053D9}" type="pres">
      <dgm:prSet presAssocID="{64A630E6-D4B1-4019-B4A8-77FBDBEF32B6}" presName="root2" presStyleCnt="0"/>
      <dgm:spPr/>
    </dgm:pt>
    <dgm:pt modelId="{FEEEE56F-7BF4-4D0B-BB6F-05C1D320BFFB}" type="pres">
      <dgm:prSet presAssocID="{64A630E6-D4B1-4019-B4A8-77FBDBEF32B6}" presName="LevelTwoTextNode" presStyleLbl="node4" presStyleIdx="1" presStyleCnt="8" custScaleX="221089">
        <dgm:presLayoutVars>
          <dgm:chPref val="3"/>
        </dgm:presLayoutVars>
      </dgm:prSet>
      <dgm:spPr/>
    </dgm:pt>
    <dgm:pt modelId="{CC18C495-D62E-45E8-98CA-48EA065D39D6}" type="pres">
      <dgm:prSet presAssocID="{64A630E6-D4B1-4019-B4A8-77FBDBEF32B6}" presName="level3hierChild" presStyleCnt="0"/>
      <dgm:spPr/>
    </dgm:pt>
    <dgm:pt modelId="{3155F91E-ED39-4335-BEAD-3062AA40F613}" type="pres">
      <dgm:prSet presAssocID="{891E631B-99AA-4CF7-8BC4-74D971F1F1B2}" presName="conn2-1" presStyleLbl="parChTrans1D4" presStyleIdx="2" presStyleCnt="8"/>
      <dgm:spPr/>
    </dgm:pt>
    <dgm:pt modelId="{74007E5F-44D8-48CF-A740-95B7BA17A30E}" type="pres">
      <dgm:prSet presAssocID="{891E631B-99AA-4CF7-8BC4-74D971F1F1B2}" presName="connTx" presStyleLbl="parChTrans1D4" presStyleIdx="2" presStyleCnt="8"/>
      <dgm:spPr/>
    </dgm:pt>
    <dgm:pt modelId="{083C3C51-8C50-435E-92C3-F369062A776C}" type="pres">
      <dgm:prSet presAssocID="{0A1B3533-7D6A-4383-9748-3DCD5A8C53D3}" presName="root2" presStyleCnt="0"/>
      <dgm:spPr/>
    </dgm:pt>
    <dgm:pt modelId="{D3D4870C-7313-411B-BF54-93857D6EC6F3}" type="pres">
      <dgm:prSet presAssocID="{0A1B3533-7D6A-4383-9748-3DCD5A8C53D3}" presName="LevelTwoTextNode" presStyleLbl="node4" presStyleIdx="2" presStyleCnt="8" custScaleX="221089">
        <dgm:presLayoutVars>
          <dgm:chPref val="3"/>
        </dgm:presLayoutVars>
      </dgm:prSet>
      <dgm:spPr/>
    </dgm:pt>
    <dgm:pt modelId="{F4337980-1948-448F-8CE0-072D4D34A1A8}" type="pres">
      <dgm:prSet presAssocID="{0A1B3533-7D6A-4383-9748-3DCD5A8C53D3}" presName="level3hierChild" presStyleCnt="0"/>
      <dgm:spPr/>
    </dgm:pt>
    <dgm:pt modelId="{01356D2A-2C33-4ED9-BB22-FE89B0E0ADF4}" type="pres">
      <dgm:prSet presAssocID="{13F3D3F5-7425-434F-A174-85BF8D8AF76D}" presName="conn2-1" presStyleLbl="parChTrans1D3" presStyleIdx="1" presStyleCnt="4"/>
      <dgm:spPr/>
    </dgm:pt>
    <dgm:pt modelId="{5059D730-E7D7-4A7B-AB14-5C45D0EB2E15}" type="pres">
      <dgm:prSet presAssocID="{13F3D3F5-7425-434F-A174-85BF8D8AF76D}" presName="connTx" presStyleLbl="parChTrans1D3" presStyleIdx="1" presStyleCnt="4"/>
      <dgm:spPr/>
    </dgm:pt>
    <dgm:pt modelId="{FE19ABD3-6BB8-4EF2-951B-C8BED5C1F6B3}" type="pres">
      <dgm:prSet presAssocID="{2FD67479-2D9B-4769-958C-716F683E7E6C}" presName="root2" presStyleCnt="0"/>
      <dgm:spPr/>
    </dgm:pt>
    <dgm:pt modelId="{ED73B0C0-2C66-4CE2-8DFE-68D8C581F247}" type="pres">
      <dgm:prSet presAssocID="{2FD67479-2D9B-4769-958C-716F683E7E6C}" presName="LevelTwoTextNode" presStyleLbl="node3" presStyleIdx="1" presStyleCnt="4" custScaleX="147692">
        <dgm:presLayoutVars>
          <dgm:chPref val="3"/>
        </dgm:presLayoutVars>
      </dgm:prSet>
      <dgm:spPr/>
    </dgm:pt>
    <dgm:pt modelId="{1A3B773F-F00E-4460-88F3-82BA02D87C63}" type="pres">
      <dgm:prSet presAssocID="{2FD67479-2D9B-4769-958C-716F683E7E6C}" presName="level3hierChild" presStyleCnt="0"/>
      <dgm:spPr/>
    </dgm:pt>
    <dgm:pt modelId="{A942852F-D941-49C3-B583-8D1C9D7D199E}" type="pres">
      <dgm:prSet presAssocID="{47C1860A-AFF2-4F1D-BD66-98B486CF42DC}" presName="conn2-1" presStyleLbl="parChTrans1D4" presStyleIdx="3" presStyleCnt="8"/>
      <dgm:spPr/>
    </dgm:pt>
    <dgm:pt modelId="{EF86710C-F74E-4262-B729-6EAD08A14635}" type="pres">
      <dgm:prSet presAssocID="{47C1860A-AFF2-4F1D-BD66-98B486CF42DC}" presName="connTx" presStyleLbl="parChTrans1D4" presStyleIdx="3" presStyleCnt="8"/>
      <dgm:spPr/>
    </dgm:pt>
    <dgm:pt modelId="{9C0536B4-1A64-4263-A0EE-26CDE050C4BB}" type="pres">
      <dgm:prSet presAssocID="{72D1C7FB-AC11-427F-B052-8E66EB2E9943}" presName="root2" presStyleCnt="0"/>
      <dgm:spPr/>
    </dgm:pt>
    <dgm:pt modelId="{EF4C4A91-B5C1-4714-9484-DFFFD450C8A1}" type="pres">
      <dgm:prSet presAssocID="{72D1C7FB-AC11-427F-B052-8E66EB2E9943}" presName="LevelTwoTextNode" presStyleLbl="node4" presStyleIdx="3" presStyleCnt="8" custScaleX="221089">
        <dgm:presLayoutVars>
          <dgm:chPref val="3"/>
        </dgm:presLayoutVars>
      </dgm:prSet>
      <dgm:spPr/>
    </dgm:pt>
    <dgm:pt modelId="{ECC2C6D9-0FF0-417C-9B4A-CCE661389426}" type="pres">
      <dgm:prSet presAssocID="{72D1C7FB-AC11-427F-B052-8E66EB2E9943}" presName="level3hierChild" presStyleCnt="0"/>
      <dgm:spPr/>
    </dgm:pt>
    <dgm:pt modelId="{539F5AB5-2BAA-40B2-9735-B96951D80960}" type="pres">
      <dgm:prSet presAssocID="{6DD8C9B8-2914-47A8-B045-75717230CC1F}" presName="conn2-1" presStyleLbl="parChTrans1D4" presStyleIdx="4" presStyleCnt="8"/>
      <dgm:spPr/>
    </dgm:pt>
    <dgm:pt modelId="{95709635-B043-4591-B8F8-7E3988827CEE}" type="pres">
      <dgm:prSet presAssocID="{6DD8C9B8-2914-47A8-B045-75717230CC1F}" presName="connTx" presStyleLbl="parChTrans1D4" presStyleIdx="4" presStyleCnt="8"/>
      <dgm:spPr/>
    </dgm:pt>
    <dgm:pt modelId="{3791B25D-4214-4BAE-8067-1A7AB3D85A16}" type="pres">
      <dgm:prSet presAssocID="{D707CB04-73D0-4402-8DD4-572A7BF920D1}" presName="root2" presStyleCnt="0"/>
      <dgm:spPr/>
    </dgm:pt>
    <dgm:pt modelId="{5F54F7DE-AE0F-49F9-A8DC-02B026EDD27F}" type="pres">
      <dgm:prSet presAssocID="{D707CB04-73D0-4402-8DD4-572A7BF920D1}" presName="LevelTwoTextNode" presStyleLbl="node4" presStyleIdx="4" presStyleCnt="8" custScaleX="221089">
        <dgm:presLayoutVars>
          <dgm:chPref val="3"/>
        </dgm:presLayoutVars>
      </dgm:prSet>
      <dgm:spPr/>
    </dgm:pt>
    <dgm:pt modelId="{22B856B0-1995-40DA-B5D0-E325C8EE75DA}" type="pres">
      <dgm:prSet presAssocID="{D707CB04-73D0-4402-8DD4-572A7BF920D1}" presName="level3hierChild" presStyleCnt="0"/>
      <dgm:spPr/>
    </dgm:pt>
    <dgm:pt modelId="{6FDFAAD2-ED20-401A-81BC-D4909FC61923}" type="pres">
      <dgm:prSet presAssocID="{EEF83EC7-239A-492A-879A-A5DA4E2A21E3}" presName="conn2-1" presStyleLbl="parChTrans1D2" presStyleIdx="1" presStyleCnt="2"/>
      <dgm:spPr/>
    </dgm:pt>
    <dgm:pt modelId="{734D99B7-B933-4BCC-B0D4-A92F7EADC0A5}" type="pres">
      <dgm:prSet presAssocID="{EEF83EC7-239A-492A-879A-A5DA4E2A21E3}" presName="connTx" presStyleLbl="parChTrans1D2" presStyleIdx="1" presStyleCnt="2"/>
      <dgm:spPr/>
    </dgm:pt>
    <dgm:pt modelId="{222EBF36-ADEE-45C2-A937-CE580DC062F3}" type="pres">
      <dgm:prSet presAssocID="{EA8B9FAB-62FA-4224-85E3-DD3658592B0E}" presName="root2" presStyleCnt="0"/>
      <dgm:spPr/>
    </dgm:pt>
    <dgm:pt modelId="{697412CC-23B6-4701-8AFB-98A5B7271D4D}" type="pres">
      <dgm:prSet presAssocID="{EA8B9FAB-62FA-4224-85E3-DD3658592B0E}" presName="LevelTwoTextNode" presStyleLbl="node2" presStyleIdx="1" presStyleCnt="2" custScaleX="133668">
        <dgm:presLayoutVars>
          <dgm:chPref val="3"/>
        </dgm:presLayoutVars>
      </dgm:prSet>
      <dgm:spPr/>
    </dgm:pt>
    <dgm:pt modelId="{A4789CF0-53A2-48A8-8279-FB741DE1ABB7}" type="pres">
      <dgm:prSet presAssocID="{EA8B9FAB-62FA-4224-85E3-DD3658592B0E}" presName="level3hierChild" presStyleCnt="0"/>
      <dgm:spPr/>
    </dgm:pt>
    <dgm:pt modelId="{FABE72AE-FE50-41B4-812E-B0042BEB810B}" type="pres">
      <dgm:prSet presAssocID="{F5C26FCB-CD46-49C3-BD99-5552610DC309}" presName="conn2-1" presStyleLbl="parChTrans1D3" presStyleIdx="2" presStyleCnt="4"/>
      <dgm:spPr/>
    </dgm:pt>
    <dgm:pt modelId="{D9A4A429-08E0-4419-ABFE-BA125E2329C7}" type="pres">
      <dgm:prSet presAssocID="{F5C26FCB-CD46-49C3-BD99-5552610DC309}" presName="connTx" presStyleLbl="parChTrans1D3" presStyleIdx="2" presStyleCnt="4"/>
      <dgm:spPr/>
    </dgm:pt>
    <dgm:pt modelId="{035921FC-9E3C-48C9-B960-487B8E059ECC}" type="pres">
      <dgm:prSet presAssocID="{0E520121-F78E-4B51-82C8-45B3478B7462}" presName="root2" presStyleCnt="0"/>
      <dgm:spPr/>
    </dgm:pt>
    <dgm:pt modelId="{C5FBF2DD-F132-41A6-9B40-82FE7A06F110}" type="pres">
      <dgm:prSet presAssocID="{0E520121-F78E-4B51-82C8-45B3478B7462}" presName="LevelTwoTextNode" presStyleLbl="node3" presStyleIdx="2" presStyleCnt="4" custScaleX="147692">
        <dgm:presLayoutVars>
          <dgm:chPref val="3"/>
        </dgm:presLayoutVars>
      </dgm:prSet>
      <dgm:spPr/>
    </dgm:pt>
    <dgm:pt modelId="{F6C7D8A0-055B-45ED-9286-A4BD7312F521}" type="pres">
      <dgm:prSet presAssocID="{0E520121-F78E-4B51-82C8-45B3478B7462}" presName="level3hierChild" presStyleCnt="0"/>
      <dgm:spPr/>
    </dgm:pt>
    <dgm:pt modelId="{09976C63-02AC-44B1-AAC1-E91F137B8BEE}" type="pres">
      <dgm:prSet presAssocID="{14DE0710-7050-4A28-8AD3-B4DD50614A16}" presName="conn2-1" presStyleLbl="parChTrans1D4" presStyleIdx="5" presStyleCnt="8"/>
      <dgm:spPr/>
    </dgm:pt>
    <dgm:pt modelId="{D66937D1-A96B-4761-B1D8-C37EAB58BBEA}" type="pres">
      <dgm:prSet presAssocID="{14DE0710-7050-4A28-8AD3-B4DD50614A16}" presName="connTx" presStyleLbl="parChTrans1D4" presStyleIdx="5" presStyleCnt="8"/>
      <dgm:spPr/>
    </dgm:pt>
    <dgm:pt modelId="{56224AA8-6BBD-422C-8DEE-48F5A71A23DD}" type="pres">
      <dgm:prSet presAssocID="{E7585D7E-9D96-4362-ACAA-E632D5DDC750}" presName="root2" presStyleCnt="0"/>
      <dgm:spPr/>
    </dgm:pt>
    <dgm:pt modelId="{6B02B909-31D7-457D-960B-4A87E7FEDA1A}" type="pres">
      <dgm:prSet presAssocID="{E7585D7E-9D96-4362-ACAA-E632D5DDC750}" presName="LevelTwoTextNode" presStyleLbl="node4" presStyleIdx="5" presStyleCnt="8" custScaleX="221089">
        <dgm:presLayoutVars>
          <dgm:chPref val="3"/>
        </dgm:presLayoutVars>
      </dgm:prSet>
      <dgm:spPr/>
    </dgm:pt>
    <dgm:pt modelId="{A6665C5A-EE2E-4F81-B5B0-792AE63F4E87}" type="pres">
      <dgm:prSet presAssocID="{E7585D7E-9D96-4362-ACAA-E632D5DDC750}" presName="level3hierChild" presStyleCnt="0"/>
      <dgm:spPr/>
    </dgm:pt>
    <dgm:pt modelId="{071261FB-EF47-49DF-A070-43BD33F38138}" type="pres">
      <dgm:prSet presAssocID="{19649D01-7774-4E6F-8A7D-61106D03A642}" presName="conn2-1" presStyleLbl="parChTrans1D3" presStyleIdx="3" presStyleCnt="4"/>
      <dgm:spPr/>
    </dgm:pt>
    <dgm:pt modelId="{42834805-1AFB-4BB4-A1DD-D084216BCD81}" type="pres">
      <dgm:prSet presAssocID="{19649D01-7774-4E6F-8A7D-61106D03A642}" presName="connTx" presStyleLbl="parChTrans1D3" presStyleIdx="3" presStyleCnt="4"/>
      <dgm:spPr/>
    </dgm:pt>
    <dgm:pt modelId="{0D53F512-B7AF-41BD-8C74-22F03296D386}" type="pres">
      <dgm:prSet presAssocID="{2031EC2D-72F1-4869-9324-B934323DC45A}" presName="root2" presStyleCnt="0"/>
      <dgm:spPr/>
    </dgm:pt>
    <dgm:pt modelId="{B43D0E35-24CB-4C0E-A9A0-40FFF1278472}" type="pres">
      <dgm:prSet presAssocID="{2031EC2D-72F1-4869-9324-B934323DC45A}" presName="LevelTwoTextNode" presStyleLbl="node3" presStyleIdx="3" presStyleCnt="4" custScaleX="147692">
        <dgm:presLayoutVars>
          <dgm:chPref val="3"/>
        </dgm:presLayoutVars>
      </dgm:prSet>
      <dgm:spPr/>
    </dgm:pt>
    <dgm:pt modelId="{A57CCE4A-969D-4A31-88E9-3254338C8C49}" type="pres">
      <dgm:prSet presAssocID="{2031EC2D-72F1-4869-9324-B934323DC45A}" presName="level3hierChild" presStyleCnt="0"/>
      <dgm:spPr/>
    </dgm:pt>
    <dgm:pt modelId="{F7F443F3-C118-4346-B0EB-CE17CFC6BD92}" type="pres">
      <dgm:prSet presAssocID="{4059D315-3E18-4B6D-8540-5C0B01EC3C1B}" presName="conn2-1" presStyleLbl="parChTrans1D4" presStyleIdx="6" presStyleCnt="8"/>
      <dgm:spPr/>
    </dgm:pt>
    <dgm:pt modelId="{232B0ABF-033D-47B0-81A7-8498C2E9571C}" type="pres">
      <dgm:prSet presAssocID="{4059D315-3E18-4B6D-8540-5C0B01EC3C1B}" presName="connTx" presStyleLbl="parChTrans1D4" presStyleIdx="6" presStyleCnt="8"/>
      <dgm:spPr/>
    </dgm:pt>
    <dgm:pt modelId="{8B2F5B8F-E73E-43E0-8A40-D52D88F3E51E}" type="pres">
      <dgm:prSet presAssocID="{171FAABF-5BE3-48E4-A4B0-B28C75341A38}" presName="root2" presStyleCnt="0"/>
      <dgm:spPr/>
    </dgm:pt>
    <dgm:pt modelId="{4CC50FB6-F07A-4A0C-A007-4A8652A83E5F}" type="pres">
      <dgm:prSet presAssocID="{171FAABF-5BE3-48E4-A4B0-B28C75341A38}" presName="LevelTwoTextNode" presStyleLbl="node4" presStyleIdx="6" presStyleCnt="8" custScaleX="221089">
        <dgm:presLayoutVars>
          <dgm:chPref val="3"/>
        </dgm:presLayoutVars>
      </dgm:prSet>
      <dgm:spPr/>
    </dgm:pt>
    <dgm:pt modelId="{5A5AB351-0EF7-43E7-BE78-E7C390E31E6A}" type="pres">
      <dgm:prSet presAssocID="{171FAABF-5BE3-48E4-A4B0-B28C75341A38}" presName="level3hierChild" presStyleCnt="0"/>
      <dgm:spPr/>
    </dgm:pt>
    <dgm:pt modelId="{8D2848C4-2B4B-44B2-B816-A5E9E1229C6A}" type="pres">
      <dgm:prSet presAssocID="{30D8E8B9-0EE5-43FC-A2B0-8AD10DCE8EC7}" presName="conn2-1" presStyleLbl="parChTrans1D4" presStyleIdx="7" presStyleCnt="8"/>
      <dgm:spPr/>
    </dgm:pt>
    <dgm:pt modelId="{94120C9F-623C-4ECA-AF60-8BE335F407FD}" type="pres">
      <dgm:prSet presAssocID="{30D8E8B9-0EE5-43FC-A2B0-8AD10DCE8EC7}" presName="connTx" presStyleLbl="parChTrans1D4" presStyleIdx="7" presStyleCnt="8"/>
      <dgm:spPr/>
    </dgm:pt>
    <dgm:pt modelId="{65CCE87B-BFEB-49AA-A65E-BD921BA6F96A}" type="pres">
      <dgm:prSet presAssocID="{BEC8B63B-201E-4C96-BA6A-D7DBF7BB4357}" presName="root2" presStyleCnt="0"/>
      <dgm:spPr/>
    </dgm:pt>
    <dgm:pt modelId="{B9EDB276-547D-4641-B11F-A1005292AC50}" type="pres">
      <dgm:prSet presAssocID="{BEC8B63B-201E-4C96-BA6A-D7DBF7BB4357}" presName="LevelTwoTextNode" presStyleLbl="node4" presStyleIdx="7" presStyleCnt="8" custScaleX="221089">
        <dgm:presLayoutVars>
          <dgm:chPref val="3"/>
        </dgm:presLayoutVars>
      </dgm:prSet>
      <dgm:spPr/>
    </dgm:pt>
    <dgm:pt modelId="{B96379F6-0C3B-4160-B810-B8835E62A3F2}" type="pres">
      <dgm:prSet presAssocID="{BEC8B63B-201E-4C96-BA6A-D7DBF7BB4357}" presName="level3hierChild" presStyleCnt="0"/>
      <dgm:spPr/>
    </dgm:pt>
  </dgm:ptLst>
  <dgm:cxnLst>
    <dgm:cxn modelId="{44DDD206-2699-4BDD-922E-E05053A00DFA}" type="presOf" srcId="{13F3D3F5-7425-434F-A174-85BF8D8AF76D}" destId="{01356D2A-2C33-4ED9-BB22-FE89B0E0ADF4}" srcOrd="0" destOrd="0" presId="urn:microsoft.com/office/officeart/2008/layout/HorizontalMultiLevelHierarchy"/>
    <dgm:cxn modelId="{8335ED09-78AC-46A6-8303-7532F14A7E86}" type="presOf" srcId="{13E3FB3D-AF18-4F9F-8732-D02F22A86CBB}" destId="{955B97E7-3A5A-48FB-8B1F-58F6A4BE8F76}" srcOrd="0" destOrd="0" presId="urn:microsoft.com/office/officeart/2008/layout/HorizontalMultiLevelHierarchy"/>
    <dgm:cxn modelId="{3E51610E-FD8C-496D-A3C1-D5AD425255E5}" type="presOf" srcId="{B3443ED9-62BD-4B59-8F9F-3EFAC617DD53}" destId="{37B4D18F-45BF-445F-9F5E-898E2EECAEDE}" srcOrd="0" destOrd="0" presId="urn:microsoft.com/office/officeart/2008/layout/HorizontalMultiLevelHierarchy"/>
    <dgm:cxn modelId="{F2EA390F-C707-474F-A9F6-85204250DBBD}" type="presOf" srcId="{64A630E6-D4B1-4019-B4A8-77FBDBEF32B6}" destId="{FEEEE56F-7BF4-4D0B-BB6F-05C1D320BFFB}" srcOrd="0" destOrd="0" presId="urn:microsoft.com/office/officeart/2008/layout/HorizontalMultiLevelHierarchy"/>
    <dgm:cxn modelId="{DAB37D11-A602-453A-B629-4FBFF67467A9}" type="presOf" srcId="{6673CD84-A9A9-45B9-A65F-92172B32B657}" destId="{0820B561-6384-4A27-A594-F04D4BEF3CE4}" srcOrd="0" destOrd="0" presId="urn:microsoft.com/office/officeart/2008/layout/HorizontalMultiLevelHierarchy"/>
    <dgm:cxn modelId="{7C870116-9FEC-4DDC-89A8-25120AF48C6D}" srcId="{B3443ED9-62BD-4B59-8F9F-3EFAC617DD53}" destId="{EA8B9FAB-62FA-4224-85E3-DD3658592B0E}" srcOrd="1" destOrd="0" parTransId="{EEF83EC7-239A-492A-879A-A5DA4E2A21E3}" sibTransId="{A9F121EF-E641-40BF-A183-3D5D0DD2DD0C}"/>
    <dgm:cxn modelId="{537A741A-F914-43AD-8F34-81A9A3CA8B1C}" type="presOf" srcId="{6DD8C9B8-2914-47A8-B045-75717230CC1F}" destId="{539F5AB5-2BAA-40B2-9735-B96951D80960}" srcOrd="0" destOrd="0" presId="urn:microsoft.com/office/officeart/2008/layout/HorizontalMultiLevelHierarchy"/>
    <dgm:cxn modelId="{E7996921-55E8-4709-B061-657E3DC17DE5}" srcId="{2FD67479-2D9B-4769-958C-716F683E7E6C}" destId="{72D1C7FB-AC11-427F-B052-8E66EB2E9943}" srcOrd="0" destOrd="0" parTransId="{47C1860A-AFF2-4F1D-BD66-98B486CF42DC}" sibTransId="{B3050F74-DD65-4491-BB14-DEA13BF86CBF}"/>
    <dgm:cxn modelId="{F013912D-E876-42BE-9C4F-3EB0BFFDD523}" srcId="{EA8B9FAB-62FA-4224-85E3-DD3658592B0E}" destId="{0E520121-F78E-4B51-82C8-45B3478B7462}" srcOrd="0" destOrd="0" parTransId="{F5C26FCB-CD46-49C3-BD99-5552610DC309}" sibTransId="{2E0E8E19-F9E3-4414-B450-FD7282116164}"/>
    <dgm:cxn modelId="{2B94042E-442B-44ED-860A-BCF881C980F5}" type="presOf" srcId="{30D8E8B9-0EE5-43FC-A2B0-8AD10DCE8EC7}" destId="{94120C9F-623C-4ECA-AF60-8BE335F407FD}" srcOrd="1" destOrd="0" presId="urn:microsoft.com/office/officeart/2008/layout/HorizontalMultiLevelHierarchy"/>
    <dgm:cxn modelId="{58DF892E-312E-4F7D-B1A3-CF9C3AD2ED09}" type="presOf" srcId="{47C1860A-AFF2-4F1D-BD66-98B486CF42DC}" destId="{A942852F-D941-49C3-B583-8D1C9D7D199E}" srcOrd="0" destOrd="0" presId="urn:microsoft.com/office/officeart/2008/layout/HorizontalMultiLevelHierarchy"/>
    <dgm:cxn modelId="{18B2D430-B8E1-4D10-A501-FC0909F3D5D0}" type="presOf" srcId="{19649D01-7774-4E6F-8A7D-61106D03A642}" destId="{42834805-1AFB-4BB4-A1DD-D084216BCD81}" srcOrd="1" destOrd="0" presId="urn:microsoft.com/office/officeart/2008/layout/HorizontalMultiLevelHierarchy"/>
    <dgm:cxn modelId="{64200133-F843-4FBE-8F80-C147E1452F96}" type="presOf" srcId="{B64AFED2-FE02-4439-BB68-89EB08799621}" destId="{A2FA92EC-A682-4ABF-AC4A-C29DF9FC09AE}" srcOrd="1" destOrd="0" presId="urn:microsoft.com/office/officeart/2008/layout/HorizontalMultiLevelHierarchy"/>
    <dgm:cxn modelId="{D3080B36-E4A1-4004-B1CE-E6D660F7BD9C}" srcId="{B3443ED9-62BD-4B59-8F9F-3EFAC617DD53}" destId="{4C8028F5-7094-41FA-AE3F-5F7A6493E2F8}" srcOrd="0" destOrd="0" parTransId="{11F15496-1B7D-461B-A3FC-878A13E45C65}" sibTransId="{EEAA1C44-DFC6-4CDF-A503-96E23FE32155}"/>
    <dgm:cxn modelId="{FD92C938-B426-476C-9982-DAA202CD0B8D}" type="presOf" srcId="{EEF83EC7-239A-492A-879A-A5DA4E2A21E3}" destId="{6FDFAAD2-ED20-401A-81BC-D4909FC61923}" srcOrd="0" destOrd="0" presId="urn:microsoft.com/office/officeart/2008/layout/HorizontalMultiLevelHierarchy"/>
    <dgm:cxn modelId="{7C4A803C-CC29-4A03-8F26-0FBC06FE487A}" type="presOf" srcId="{14DE0710-7050-4A28-8AD3-B4DD50614A16}" destId="{D66937D1-A96B-4761-B1D8-C37EAB58BBEA}" srcOrd="1" destOrd="0" presId="urn:microsoft.com/office/officeart/2008/layout/HorizontalMultiLevelHierarchy"/>
    <dgm:cxn modelId="{FB18DD3D-D4E8-4554-9C00-2950BBB3DA11}" type="presOf" srcId="{D707CB04-73D0-4402-8DD4-572A7BF920D1}" destId="{5F54F7DE-AE0F-49F9-A8DC-02B026EDD27F}" srcOrd="0" destOrd="0" presId="urn:microsoft.com/office/officeart/2008/layout/HorizontalMultiLevelHierarchy"/>
    <dgm:cxn modelId="{0D23273E-4A00-4AB3-B97D-1929128D1BE6}" srcId="{2031EC2D-72F1-4869-9324-B934323DC45A}" destId="{171FAABF-5BE3-48E4-A4B0-B28C75341A38}" srcOrd="0" destOrd="0" parTransId="{4059D315-3E18-4B6D-8540-5C0B01EC3C1B}" sibTransId="{EAD78C34-2FBD-49FD-8D46-6D22B44F283D}"/>
    <dgm:cxn modelId="{0E4CDD5C-1102-45FE-9B2F-F6248994E668}" type="presOf" srcId="{A0DFC0B2-9E7A-477E-96E2-3CC45C749CA8}" destId="{01D865D7-49D9-48CE-B6AE-DD64C6307019}" srcOrd="1" destOrd="0" presId="urn:microsoft.com/office/officeart/2008/layout/HorizontalMultiLevelHierarchy"/>
    <dgm:cxn modelId="{3C12AD5E-117D-4487-A17A-B30E87DBC53A}" type="presOf" srcId="{30D8E8B9-0EE5-43FC-A2B0-8AD10DCE8EC7}" destId="{8D2848C4-2B4B-44B2-B816-A5E9E1229C6A}" srcOrd="0" destOrd="0" presId="urn:microsoft.com/office/officeart/2008/layout/HorizontalMultiLevelHierarchy"/>
    <dgm:cxn modelId="{DC5AAA66-5158-4700-9018-A8D8A1E8B8FD}" type="presOf" srcId="{13F3D3F5-7425-434F-A174-85BF8D8AF76D}" destId="{5059D730-E7D7-4A7B-AB14-5C45D0EB2E15}" srcOrd="1" destOrd="0" presId="urn:microsoft.com/office/officeart/2008/layout/HorizontalMultiLevelHierarchy"/>
    <dgm:cxn modelId="{D2D09548-721C-4017-BA52-BACCD4A7A7F2}" srcId="{6673CD84-A9A9-45B9-A65F-92172B32B657}" destId="{0A1B3533-7D6A-4383-9748-3DCD5A8C53D3}" srcOrd="2" destOrd="0" parTransId="{891E631B-99AA-4CF7-8BC4-74D971F1F1B2}" sibTransId="{8AE1E020-6917-4D8B-8057-7DB7FA3DF7E7}"/>
    <dgm:cxn modelId="{F3E18149-F459-4C4F-A908-1D72680CEF03}" type="presOf" srcId="{171FAABF-5BE3-48E4-A4B0-B28C75341A38}" destId="{4CC50FB6-F07A-4A0C-A007-4A8652A83E5F}" srcOrd="0" destOrd="0" presId="urn:microsoft.com/office/officeart/2008/layout/HorizontalMultiLevelHierarchy"/>
    <dgm:cxn modelId="{115A214A-E2E2-47D5-B2AA-A1D753FC1CCB}" type="presOf" srcId="{4059D315-3E18-4B6D-8540-5C0B01EC3C1B}" destId="{F7F443F3-C118-4346-B0EB-CE17CFC6BD92}" srcOrd="0" destOrd="0" presId="urn:microsoft.com/office/officeart/2008/layout/HorizontalMultiLevelHierarchy"/>
    <dgm:cxn modelId="{286A076B-D24E-4436-85A0-24977660A33A}" type="presOf" srcId="{19649D01-7774-4E6F-8A7D-61106D03A642}" destId="{071261FB-EF47-49DF-A070-43BD33F38138}" srcOrd="0" destOrd="0" presId="urn:microsoft.com/office/officeart/2008/layout/HorizontalMultiLevelHierarchy"/>
    <dgm:cxn modelId="{9924784B-2AF3-449B-B75A-35CA8DEFBBD4}" type="presOf" srcId="{13E3FB3D-AF18-4F9F-8732-D02F22A86CBB}" destId="{2F2BD7B9-FD7C-488A-BB32-3E18BF511700}" srcOrd="1" destOrd="0" presId="urn:microsoft.com/office/officeart/2008/layout/HorizontalMultiLevelHierarchy"/>
    <dgm:cxn modelId="{E184EC4C-9084-4B99-8920-CA534F3A6A1E}" type="presOf" srcId="{A0DFC0B2-9E7A-477E-96E2-3CC45C749CA8}" destId="{77865B7D-8497-49D6-A308-4252AFFDD7DA}" srcOrd="0" destOrd="0" presId="urn:microsoft.com/office/officeart/2008/layout/HorizontalMultiLevelHierarchy"/>
    <dgm:cxn modelId="{1C49136F-C439-4B97-8B4F-ABFB7BFE1A54}" type="presOf" srcId="{891E631B-99AA-4CF7-8BC4-74D971F1F1B2}" destId="{3155F91E-ED39-4335-BEAD-3062AA40F613}" srcOrd="0" destOrd="0" presId="urn:microsoft.com/office/officeart/2008/layout/HorizontalMultiLevelHierarchy"/>
    <dgm:cxn modelId="{DAC9E576-5720-4947-8163-F92E99EFCD56}" type="presOf" srcId="{0E520121-F78E-4B51-82C8-45B3478B7462}" destId="{C5FBF2DD-F132-41A6-9B40-82FE7A06F110}" srcOrd="0" destOrd="0" presId="urn:microsoft.com/office/officeart/2008/layout/HorizontalMultiLevelHierarchy"/>
    <dgm:cxn modelId="{7FB2D678-815A-4845-8966-6F94F5C85A32}" type="presOf" srcId="{F5C26FCB-CD46-49C3-BD99-5552610DC309}" destId="{D9A4A429-08E0-4419-ABFE-BA125E2329C7}" srcOrd="1" destOrd="0" presId="urn:microsoft.com/office/officeart/2008/layout/HorizontalMultiLevelHierarchy"/>
    <dgm:cxn modelId="{25B3D889-EB0E-4D86-843B-7CC633756867}" type="presOf" srcId="{2031EC2D-72F1-4869-9324-B934323DC45A}" destId="{B43D0E35-24CB-4C0E-A9A0-40FFF1278472}" srcOrd="0" destOrd="0" presId="urn:microsoft.com/office/officeart/2008/layout/HorizontalMultiLevelHierarchy"/>
    <dgm:cxn modelId="{ACA5E98C-0669-4417-931B-D874FA04B5AC}" type="presOf" srcId="{0A1B3533-7D6A-4383-9748-3DCD5A8C53D3}" destId="{D3D4870C-7313-411B-BF54-93857D6EC6F3}" srcOrd="0" destOrd="0" presId="urn:microsoft.com/office/officeart/2008/layout/HorizontalMultiLevelHierarchy"/>
    <dgm:cxn modelId="{622AD891-CCB6-4C7C-8B25-0F1531DC5EE8}" type="presOf" srcId="{891E631B-99AA-4CF7-8BC4-74D971F1F1B2}" destId="{74007E5F-44D8-48CF-A740-95B7BA17A30E}" srcOrd="1" destOrd="0" presId="urn:microsoft.com/office/officeart/2008/layout/HorizontalMultiLevelHierarchy"/>
    <dgm:cxn modelId="{EB815393-545D-4A72-87B4-9C11D8E76930}" type="presOf" srcId="{14DE0710-7050-4A28-8AD3-B4DD50614A16}" destId="{09976C63-02AC-44B1-AAC1-E91F137B8BEE}" srcOrd="0" destOrd="0" presId="urn:microsoft.com/office/officeart/2008/layout/HorizontalMultiLevelHierarchy"/>
    <dgm:cxn modelId="{7AD65395-03BC-4BB8-83E5-31BA07DDA50D}" type="presOf" srcId="{BEC8B63B-201E-4C96-BA6A-D7DBF7BB4357}" destId="{B9EDB276-547D-4641-B11F-A1005292AC50}" srcOrd="0" destOrd="0" presId="urn:microsoft.com/office/officeart/2008/layout/HorizontalMultiLevelHierarchy"/>
    <dgm:cxn modelId="{FE53C49A-C5D5-4BF8-9AD9-129104B15224}" type="presOf" srcId="{F5C26FCB-CD46-49C3-BD99-5552610DC309}" destId="{FABE72AE-FE50-41B4-812E-B0042BEB810B}" srcOrd="0" destOrd="0" presId="urn:microsoft.com/office/officeart/2008/layout/HorizontalMultiLevelHierarchy"/>
    <dgm:cxn modelId="{703CA29B-A7AB-4BCB-AD3F-78BB3B72578C}" srcId="{BEAD6768-8A52-4F99-90F2-BFBAC2050CF8}" destId="{B3443ED9-62BD-4B59-8F9F-3EFAC617DD53}" srcOrd="0" destOrd="0" parTransId="{24B2E3AC-2D15-4CB8-8C36-47F81A5784B9}" sibTransId="{BB458D4F-86DA-45E3-9910-58C0917D2B37}"/>
    <dgm:cxn modelId="{A997C0A7-6305-4FF5-A6F5-ECF7F0400806}" type="presOf" srcId="{11F15496-1B7D-461B-A3FC-878A13E45C65}" destId="{703E49FB-60B0-478C-AB06-BBA95826A680}" srcOrd="0" destOrd="0" presId="urn:microsoft.com/office/officeart/2008/layout/HorizontalMultiLevelHierarchy"/>
    <dgm:cxn modelId="{D18B43A8-AA48-4A30-8FCB-EC16C08D555B}" type="presOf" srcId="{72D1C7FB-AC11-427F-B052-8E66EB2E9943}" destId="{EF4C4A91-B5C1-4714-9484-DFFFD450C8A1}" srcOrd="0" destOrd="0" presId="urn:microsoft.com/office/officeart/2008/layout/HorizontalMultiLevelHierarchy"/>
    <dgm:cxn modelId="{5876B3B1-2195-466B-8D55-B5CBBAD93A76}" srcId="{2031EC2D-72F1-4869-9324-B934323DC45A}" destId="{BEC8B63B-201E-4C96-BA6A-D7DBF7BB4357}" srcOrd="1" destOrd="0" parTransId="{30D8E8B9-0EE5-43FC-A2B0-8AD10DCE8EC7}" sibTransId="{09ECE443-2CF0-4A8C-A0A3-D2F6DD17FBB8}"/>
    <dgm:cxn modelId="{8F6A4FB2-8DFA-4FE5-B107-1137C033E651}" type="presOf" srcId="{4059D315-3E18-4B6D-8540-5C0B01EC3C1B}" destId="{232B0ABF-033D-47B0-81A7-8498C2E9571C}" srcOrd="1" destOrd="0" presId="urn:microsoft.com/office/officeart/2008/layout/HorizontalMultiLevelHierarchy"/>
    <dgm:cxn modelId="{450368C3-CD8B-4D29-90D4-98B984F13F48}" type="presOf" srcId="{EA8B9FAB-62FA-4224-85E3-DD3658592B0E}" destId="{697412CC-23B6-4701-8AFB-98A5B7271D4D}" srcOrd="0" destOrd="0" presId="urn:microsoft.com/office/officeart/2008/layout/HorizontalMultiLevelHierarchy"/>
    <dgm:cxn modelId="{E8D7ADC4-3EAB-42E2-9B11-F0182E15C1C3}" type="presOf" srcId="{EEF83EC7-239A-492A-879A-A5DA4E2A21E3}" destId="{734D99B7-B933-4BCC-B0D4-A92F7EADC0A5}" srcOrd="1" destOrd="0" presId="urn:microsoft.com/office/officeart/2008/layout/HorizontalMultiLevelHierarchy"/>
    <dgm:cxn modelId="{AA7D17CB-CF56-40D7-9336-B5C51FECB21B}" type="presOf" srcId="{6195122F-C0F6-4327-8C7A-C2C6A8A2C8CB}" destId="{258A9E21-69CB-4AB4-A83A-24A4C78FFD16}" srcOrd="0" destOrd="0" presId="urn:microsoft.com/office/officeart/2008/layout/HorizontalMultiLevelHierarchy"/>
    <dgm:cxn modelId="{3950D7CC-C653-45C1-9D7D-1AF716945645}" srcId="{2FD67479-2D9B-4769-958C-716F683E7E6C}" destId="{D707CB04-73D0-4402-8DD4-572A7BF920D1}" srcOrd="1" destOrd="0" parTransId="{6DD8C9B8-2914-47A8-B045-75717230CC1F}" sibTransId="{A5EE5A0D-7BFC-4FEE-ACFB-093AFDE6408C}"/>
    <dgm:cxn modelId="{F71C75CF-97F1-42E7-838F-1FA190BE9D6D}" srcId="{0E520121-F78E-4B51-82C8-45B3478B7462}" destId="{E7585D7E-9D96-4362-ACAA-E632D5DDC750}" srcOrd="0" destOrd="0" parTransId="{14DE0710-7050-4A28-8AD3-B4DD50614A16}" sibTransId="{5DB082B4-334C-4EF1-982B-E30F6C50B7E9}"/>
    <dgm:cxn modelId="{743363D1-BF56-44F9-98BA-6A578D65AD9D}" type="presOf" srcId="{BEAD6768-8A52-4F99-90F2-BFBAC2050CF8}" destId="{A735D943-5F62-47E1-8FD5-03B40AD7902B}" srcOrd="0" destOrd="0" presId="urn:microsoft.com/office/officeart/2008/layout/HorizontalMultiLevelHierarchy"/>
    <dgm:cxn modelId="{1C7092D2-8380-4C54-B6B8-8E289912E702}" srcId="{6673CD84-A9A9-45B9-A65F-92172B32B657}" destId="{64A630E6-D4B1-4019-B4A8-77FBDBEF32B6}" srcOrd="1" destOrd="0" parTransId="{B64AFED2-FE02-4439-BB68-89EB08799621}" sibTransId="{C4F8B039-19C1-4B66-8B6F-73445B93AE5F}"/>
    <dgm:cxn modelId="{F14E9BD4-4CF0-4E22-BF06-FACEB3A75ADF}" srcId="{4C8028F5-7094-41FA-AE3F-5F7A6493E2F8}" destId="{6673CD84-A9A9-45B9-A65F-92172B32B657}" srcOrd="0" destOrd="0" parTransId="{13E3FB3D-AF18-4F9F-8732-D02F22A86CBB}" sibTransId="{0A72EEB6-EA16-41B5-BAC9-825DFB1668C2}"/>
    <dgm:cxn modelId="{1AA443DB-1542-4613-8EFD-E48B2F099150}" type="presOf" srcId="{B64AFED2-FE02-4439-BB68-89EB08799621}" destId="{C2583DF3-D568-4813-8607-64187018816C}" srcOrd="0" destOrd="0" presId="urn:microsoft.com/office/officeart/2008/layout/HorizontalMultiLevelHierarchy"/>
    <dgm:cxn modelId="{10B707E2-9A6B-4658-8B14-BBB8FF334E2B}" srcId="{6673CD84-A9A9-45B9-A65F-92172B32B657}" destId="{6195122F-C0F6-4327-8C7A-C2C6A8A2C8CB}" srcOrd="0" destOrd="0" parTransId="{A0DFC0B2-9E7A-477E-96E2-3CC45C749CA8}" sibTransId="{2421C2AC-132C-43FD-8FB2-25417892E91B}"/>
    <dgm:cxn modelId="{683E57E2-368B-4B1E-B3FF-6D29DF053721}" type="presOf" srcId="{2FD67479-2D9B-4769-958C-716F683E7E6C}" destId="{ED73B0C0-2C66-4CE2-8DFE-68D8C581F247}" srcOrd="0" destOrd="0" presId="urn:microsoft.com/office/officeart/2008/layout/HorizontalMultiLevelHierarchy"/>
    <dgm:cxn modelId="{E6AD7FE3-6B74-48E2-8938-AACCC0C7C5E3}" type="presOf" srcId="{4C8028F5-7094-41FA-AE3F-5F7A6493E2F8}" destId="{06BB4B93-E52F-4782-B304-4EFE1A881CFD}" srcOrd="0" destOrd="0" presId="urn:microsoft.com/office/officeart/2008/layout/HorizontalMultiLevelHierarchy"/>
    <dgm:cxn modelId="{AD192EE5-7287-4AB1-890D-1A5B7918BCB1}" type="presOf" srcId="{47C1860A-AFF2-4F1D-BD66-98B486CF42DC}" destId="{EF86710C-F74E-4262-B729-6EAD08A14635}" srcOrd="1" destOrd="0" presId="urn:microsoft.com/office/officeart/2008/layout/HorizontalMultiLevelHierarchy"/>
    <dgm:cxn modelId="{82FFF4ED-70D8-4325-9850-0F9F289E03C6}" type="presOf" srcId="{6DD8C9B8-2914-47A8-B045-75717230CC1F}" destId="{95709635-B043-4591-B8F8-7E3988827CEE}" srcOrd="1" destOrd="0" presId="urn:microsoft.com/office/officeart/2008/layout/HorizontalMultiLevelHierarchy"/>
    <dgm:cxn modelId="{15E10AEE-DE76-4BB6-8833-51FEDB5B73C2}" srcId="{EA8B9FAB-62FA-4224-85E3-DD3658592B0E}" destId="{2031EC2D-72F1-4869-9324-B934323DC45A}" srcOrd="1" destOrd="0" parTransId="{19649D01-7774-4E6F-8A7D-61106D03A642}" sibTransId="{7C73632F-77AE-416C-A052-1D8D09B02F7F}"/>
    <dgm:cxn modelId="{2592B6F2-C26B-45FB-8C7A-901916116DEF}" srcId="{4C8028F5-7094-41FA-AE3F-5F7A6493E2F8}" destId="{2FD67479-2D9B-4769-958C-716F683E7E6C}" srcOrd="1" destOrd="0" parTransId="{13F3D3F5-7425-434F-A174-85BF8D8AF76D}" sibTransId="{70C58DBF-087D-491E-B2C0-C8946477CE0C}"/>
    <dgm:cxn modelId="{2A86C6F2-1376-47A3-8B10-B98F5283C54D}" type="presOf" srcId="{E7585D7E-9D96-4362-ACAA-E632D5DDC750}" destId="{6B02B909-31D7-457D-960B-4A87E7FEDA1A}" srcOrd="0" destOrd="0" presId="urn:microsoft.com/office/officeart/2008/layout/HorizontalMultiLevelHierarchy"/>
    <dgm:cxn modelId="{652FB1F9-6C87-4146-AE46-B17F890291D6}" type="presOf" srcId="{11F15496-1B7D-461B-A3FC-878A13E45C65}" destId="{CFBE1C0E-385D-4E22-8CBF-7E3B4F2B89BF}" srcOrd="1" destOrd="0" presId="urn:microsoft.com/office/officeart/2008/layout/HorizontalMultiLevelHierarchy"/>
    <dgm:cxn modelId="{C0DF6DEF-4D04-4FB7-B17E-323F83DA63BD}" type="presParOf" srcId="{A735D943-5F62-47E1-8FD5-03B40AD7902B}" destId="{74EF94AC-A9F3-48CA-B26A-3BDCC230217B}" srcOrd="0" destOrd="0" presId="urn:microsoft.com/office/officeart/2008/layout/HorizontalMultiLevelHierarchy"/>
    <dgm:cxn modelId="{37C390E5-4E8C-4E77-B173-F05B30E1DA39}" type="presParOf" srcId="{74EF94AC-A9F3-48CA-B26A-3BDCC230217B}" destId="{37B4D18F-45BF-445F-9F5E-898E2EECAEDE}" srcOrd="0" destOrd="0" presId="urn:microsoft.com/office/officeart/2008/layout/HorizontalMultiLevelHierarchy"/>
    <dgm:cxn modelId="{B463E7FC-230B-494D-9401-6D3080426823}" type="presParOf" srcId="{74EF94AC-A9F3-48CA-B26A-3BDCC230217B}" destId="{6C0023DC-3975-4664-8E01-F002748989D8}" srcOrd="1" destOrd="0" presId="urn:microsoft.com/office/officeart/2008/layout/HorizontalMultiLevelHierarchy"/>
    <dgm:cxn modelId="{E1152F15-D649-4E39-8106-DF38FC6E2D43}" type="presParOf" srcId="{6C0023DC-3975-4664-8E01-F002748989D8}" destId="{703E49FB-60B0-478C-AB06-BBA95826A680}" srcOrd="0" destOrd="0" presId="urn:microsoft.com/office/officeart/2008/layout/HorizontalMultiLevelHierarchy"/>
    <dgm:cxn modelId="{FEED595A-EB78-488B-963F-7B39E8B65976}" type="presParOf" srcId="{703E49FB-60B0-478C-AB06-BBA95826A680}" destId="{CFBE1C0E-385D-4E22-8CBF-7E3B4F2B89BF}" srcOrd="0" destOrd="0" presId="urn:microsoft.com/office/officeart/2008/layout/HorizontalMultiLevelHierarchy"/>
    <dgm:cxn modelId="{5F20EC51-A93C-4799-B668-6447956F6C6F}" type="presParOf" srcId="{6C0023DC-3975-4664-8E01-F002748989D8}" destId="{99A5AD1B-A6FE-4FBE-9F18-B3BBE9014E68}" srcOrd="1" destOrd="0" presId="urn:microsoft.com/office/officeart/2008/layout/HorizontalMultiLevelHierarchy"/>
    <dgm:cxn modelId="{1472BBFA-C529-4176-ACF2-1897C165AFE9}" type="presParOf" srcId="{99A5AD1B-A6FE-4FBE-9F18-B3BBE9014E68}" destId="{06BB4B93-E52F-4782-B304-4EFE1A881CFD}" srcOrd="0" destOrd="0" presId="urn:microsoft.com/office/officeart/2008/layout/HorizontalMultiLevelHierarchy"/>
    <dgm:cxn modelId="{6A441F8B-BC8B-4F70-B8A8-F68633DADAF8}" type="presParOf" srcId="{99A5AD1B-A6FE-4FBE-9F18-B3BBE9014E68}" destId="{4AB46846-D670-4598-A17D-D748F1EDC208}" srcOrd="1" destOrd="0" presId="urn:microsoft.com/office/officeart/2008/layout/HorizontalMultiLevelHierarchy"/>
    <dgm:cxn modelId="{C0068009-E982-4123-9B0A-36EE1FEC1A6F}" type="presParOf" srcId="{4AB46846-D670-4598-A17D-D748F1EDC208}" destId="{955B97E7-3A5A-48FB-8B1F-58F6A4BE8F76}" srcOrd="0" destOrd="0" presId="urn:microsoft.com/office/officeart/2008/layout/HorizontalMultiLevelHierarchy"/>
    <dgm:cxn modelId="{0DD2FAC3-F3DB-407C-9627-A0F703325614}" type="presParOf" srcId="{955B97E7-3A5A-48FB-8B1F-58F6A4BE8F76}" destId="{2F2BD7B9-FD7C-488A-BB32-3E18BF511700}" srcOrd="0" destOrd="0" presId="urn:microsoft.com/office/officeart/2008/layout/HorizontalMultiLevelHierarchy"/>
    <dgm:cxn modelId="{271F0BF9-A1C7-453E-B308-8290975E5987}" type="presParOf" srcId="{4AB46846-D670-4598-A17D-D748F1EDC208}" destId="{74520205-78AF-4F89-B6F0-5CF5B7B5B6F6}" srcOrd="1" destOrd="0" presId="urn:microsoft.com/office/officeart/2008/layout/HorizontalMultiLevelHierarchy"/>
    <dgm:cxn modelId="{E61979BC-B7B6-4AFF-A3F6-E317F039C930}" type="presParOf" srcId="{74520205-78AF-4F89-B6F0-5CF5B7B5B6F6}" destId="{0820B561-6384-4A27-A594-F04D4BEF3CE4}" srcOrd="0" destOrd="0" presId="urn:microsoft.com/office/officeart/2008/layout/HorizontalMultiLevelHierarchy"/>
    <dgm:cxn modelId="{C8E78C3E-515C-438F-A22B-D08D90C80228}" type="presParOf" srcId="{74520205-78AF-4F89-B6F0-5CF5B7B5B6F6}" destId="{E173E314-5359-4F65-B835-1F828262A8FC}" srcOrd="1" destOrd="0" presId="urn:microsoft.com/office/officeart/2008/layout/HorizontalMultiLevelHierarchy"/>
    <dgm:cxn modelId="{C7B53DF0-59C9-4B17-B0F8-82F7911D997E}" type="presParOf" srcId="{E173E314-5359-4F65-B835-1F828262A8FC}" destId="{77865B7D-8497-49D6-A308-4252AFFDD7DA}" srcOrd="0" destOrd="0" presId="urn:microsoft.com/office/officeart/2008/layout/HorizontalMultiLevelHierarchy"/>
    <dgm:cxn modelId="{55BC1D34-F29A-4BEC-AA1E-19DB4AD2DA99}" type="presParOf" srcId="{77865B7D-8497-49D6-A308-4252AFFDD7DA}" destId="{01D865D7-49D9-48CE-B6AE-DD64C6307019}" srcOrd="0" destOrd="0" presId="urn:microsoft.com/office/officeart/2008/layout/HorizontalMultiLevelHierarchy"/>
    <dgm:cxn modelId="{4E96E619-82C8-4F3C-96C1-C217BD07CE3B}" type="presParOf" srcId="{E173E314-5359-4F65-B835-1F828262A8FC}" destId="{761EBF98-EBE5-419C-8B55-5BF5CADBD621}" srcOrd="1" destOrd="0" presId="urn:microsoft.com/office/officeart/2008/layout/HorizontalMultiLevelHierarchy"/>
    <dgm:cxn modelId="{67EB7105-ECA7-4079-AC2F-302E7EEC0E47}" type="presParOf" srcId="{761EBF98-EBE5-419C-8B55-5BF5CADBD621}" destId="{258A9E21-69CB-4AB4-A83A-24A4C78FFD16}" srcOrd="0" destOrd="0" presId="urn:microsoft.com/office/officeart/2008/layout/HorizontalMultiLevelHierarchy"/>
    <dgm:cxn modelId="{8A73C1E9-693B-4B82-9373-8F3E0301ED78}" type="presParOf" srcId="{761EBF98-EBE5-419C-8B55-5BF5CADBD621}" destId="{E8026FD0-AEE9-4C5A-81FA-A2568CF50759}" srcOrd="1" destOrd="0" presId="urn:microsoft.com/office/officeart/2008/layout/HorizontalMultiLevelHierarchy"/>
    <dgm:cxn modelId="{E28D5086-52E6-4FE1-B59E-5D1C9D297912}" type="presParOf" srcId="{E173E314-5359-4F65-B835-1F828262A8FC}" destId="{C2583DF3-D568-4813-8607-64187018816C}" srcOrd="2" destOrd="0" presId="urn:microsoft.com/office/officeart/2008/layout/HorizontalMultiLevelHierarchy"/>
    <dgm:cxn modelId="{5D6BCAE3-8842-4D10-B9F2-4C04E3E8B5C8}" type="presParOf" srcId="{C2583DF3-D568-4813-8607-64187018816C}" destId="{A2FA92EC-A682-4ABF-AC4A-C29DF9FC09AE}" srcOrd="0" destOrd="0" presId="urn:microsoft.com/office/officeart/2008/layout/HorizontalMultiLevelHierarchy"/>
    <dgm:cxn modelId="{170349DE-CB7A-49D7-9AA9-00E055637BFC}" type="presParOf" srcId="{E173E314-5359-4F65-B835-1F828262A8FC}" destId="{2158338C-BC31-409D-87FC-60EAC01053D9}" srcOrd="3" destOrd="0" presId="urn:microsoft.com/office/officeart/2008/layout/HorizontalMultiLevelHierarchy"/>
    <dgm:cxn modelId="{54960C9F-A92B-44EC-BCBB-BB3093FE6352}" type="presParOf" srcId="{2158338C-BC31-409D-87FC-60EAC01053D9}" destId="{FEEEE56F-7BF4-4D0B-BB6F-05C1D320BFFB}" srcOrd="0" destOrd="0" presId="urn:microsoft.com/office/officeart/2008/layout/HorizontalMultiLevelHierarchy"/>
    <dgm:cxn modelId="{E0D455E1-B40E-495F-99BE-8CFADD2B33EE}" type="presParOf" srcId="{2158338C-BC31-409D-87FC-60EAC01053D9}" destId="{CC18C495-D62E-45E8-98CA-48EA065D39D6}" srcOrd="1" destOrd="0" presId="urn:microsoft.com/office/officeart/2008/layout/HorizontalMultiLevelHierarchy"/>
    <dgm:cxn modelId="{35B1487F-CB20-460C-8AAF-9827445C0A76}" type="presParOf" srcId="{E173E314-5359-4F65-B835-1F828262A8FC}" destId="{3155F91E-ED39-4335-BEAD-3062AA40F613}" srcOrd="4" destOrd="0" presId="urn:microsoft.com/office/officeart/2008/layout/HorizontalMultiLevelHierarchy"/>
    <dgm:cxn modelId="{21103488-568E-4822-94E0-18FD6EB92E70}" type="presParOf" srcId="{3155F91E-ED39-4335-BEAD-3062AA40F613}" destId="{74007E5F-44D8-48CF-A740-95B7BA17A30E}" srcOrd="0" destOrd="0" presId="urn:microsoft.com/office/officeart/2008/layout/HorizontalMultiLevelHierarchy"/>
    <dgm:cxn modelId="{D76BBFF0-69D7-439D-A117-7F744A1FF591}" type="presParOf" srcId="{E173E314-5359-4F65-B835-1F828262A8FC}" destId="{083C3C51-8C50-435E-92C3-F369062A776C}" srcOrd="5" destOrd="0" presId="urn:microsoft.com/office/officeart/2008/layout/HorizontalMultiLevelHierarchy"/>
    <dgm:cxn modelId="{09633032-E480-42BE-AD2E-E2413EB70CC5}" type="presParOf" srcId="{083C3C51-8C50-435E-92C3-F369062A776C}" destId="{D3D4870C-7313-411B-BF54-93857D6EC6F3}" srcOrd="0" destOrd="0" presId="urn:microsoft.com/office/officeart/2008/layout/HorizontalMultiLevelHierarchy"/>
    <dgm:cxn modelId="{C2246A2B-17ED-4FD6-82AA-612F0D4529E2}" type="presParOf" srcId="{083C3C51-8C50-435E-92C3-F369062A776C}" destId="{F4337980-1948-448F-8CE0-072D4D34A1A8}" srcOrd="1" destOrd="0" presId="urn:microsoft.com/office/officeart/2008/layout/HorizontalMultiLevelHierarchy"/>
    <dgm:cxn modelId="{26E139FD-D4CA-49E1-9187-E7F3634EA888}" type="presParOf" srcId="{4AB46846-D670-4598-A17D-D748F1EDC208}" destId="{01356D2A-2C33-4ED9-BB22-FE89B0E0ADF4}" srcOrd="2" destOrd="0" presId="urn:microsoft.com/office/officeart/2008/layout/HorizontalMultiLevelHierarchy"/>
    <dgm:cxn modelId="{B1418666-CFCE-4071-9680-D138C309F3A3}" type="presParOf" srcId="{01356D2A-2C33-4ED9-BB22-FE89B0E0ADF4}" destId="{5059D730-E7D7-4A7B-AB14-5C45D0EB2E15}" srcOrd="0" destOrd="0" presId="urn:microsoft.com/office/officeart/2008/layout/HorizontalMultiLevelHierarchy"/>
    <dgm:cxn modelId="{E27181DF-27CE-4E1D-B8B5-16A483E5E41F}" type="presParOf" srcId="{4AB46846-D670-4598-A17D-D748F1EDC208}" destId="{FE19ABD3-6BB8-4EF2-951B-C8BED5C1F6B3}" srcOrd="3" destOrd="0" presId="urn:microsoft.com/office/officeart/2008/layout/HorizontalMultiLevelHierarchy"/>
    <dgm:cxn modelId="{346FA4A2-CE57-471D-B480-FEBF540980B0}" type="presParOf" srcId="{FE19ABD3-6BB8-4EF2-951B-C8BED5C1F6B3}" destId="{ED73B0C0-2C66-4CE2-8DFE-68D8C581F247}" srcOrd="0" destOrd="0" presId="urn:microsoft.com/office/officeart/2008/layout/HorizontalMultiLevelHierarchy"/>
    <dgm:cxn modelId="{5A5EA994-D452-4151-84A6-B88C6D2D6667}" type="presParOf" srcId="{FE19ABD3-6BB8-4EF2-951B-C8BED5C1F6B3}" destId="{1A3B773F-F00E-4460-88F3-82BA02D87C63}" srcOrd="1" destOrd="0" presId="urn:microsoft.com/office/officeart/2008/layout/HorizontalMultiLevelHierarchy"/>
    <dgm:cxn modelId="{27E51E31-EBBF-49C0-B3A7-F6BF517A40AF}" type="presParOf" srcId="{1A3B773F-F00E-4460-88F3-82BA02D87C63}" destId="{A942852F-D941-49C3-B583-8D1C9D7D199E}" srcOrd="0" destOrd="0" presId="urn:microsoft.com/office/officeart/2008/layout/HorizontalMultiLevelHierarchy"/>
    <dgm:cxn modelId="{946F4C40-758C-404A-B056-7ABDB0E215F1}" type="presParOf" srcId="{A942852F-D941-49C3-B583-8D1C9D7D199E}" destId="{EF86710C-F74E-4262-B729-6EAD08A14635}" srcOrd="0" destOrd="0" presId="urn:microsoft.com/office/officeart/2008/layout/HorizontalMultiLevelHierarchy"/>
    <dgm:cxn modelId="{A84EC95B-AD36-4A61-8599-E8E05D49622C}" type="presParOf" srcId="{1A3B773F-F00E-4460-88F3-82BA02D87C63}" destId="{9C0536B4-1A64-4263-A0EE-26CDE050C4BB}" srcOrd="1" destOrd="0" presId="urn:microsoft.com/office/officeart/2008/layout/HorizontalMultiLevelHierarchy"/>
    <dgm:cxn modelId="{B3EDBFC4-8D57-46FE-8D6E-DF9F5C299694}" type="presParOf" srcId="{9C0536B4-1A64-4263-A0EE-26CDE050C4BB}" destId="{EF4C4A91-B5C1-4714-9484-DFFFD450C8A1}" srcOrd="0" destOrd="0" presId="urn:microsoft.com/office/officeart/2008/layout/HorizontalMultiLevelHierarchy"/>
    <dgm:cxn modelId="{BC43B2FA-E62C-45B0-AABD-698757591439}" type="presParOf" srcId="{9C0536B4-1A64-4263-A0EE-26CDE050C4BB}" destId="{ECC2C6D9-0FF0-417C-9B4A-CCE661389426}" srcOrd="1" destOrd="0" presId="urn:microsoft.com/office/officeart/2008/layout/HorizontalMultiLevelHierarchy"/>
    <dgm:cxn modelId="{6F79EE4D-E81F-42F9-94BD-276BFB5E4BA8}" type="presParOf" srcId="{1A3B773F-F00E-4460-88F3-82BA02D87C63}" destId="{539F5AB5-2BAA-40B2-9735-B96951D80960}" srcOrd="2" destOrd="0" presId="urn:microsoft.com/office/officeart/2008/layout/HorizontalMultiLevelHierarchy"/>
    <dgm:cxn modelId="{6D17ED7F-1E77-4D60-9B78-CDEAA26EFD96}" type="presParOf" srcId="{539F5AB5-2BAA-40B2-9735-B96951D80960}" destId="{95709635-B043-4591-B8F8-7E3988827CEE}" srcOrd="0" destOrd="0" presId="urn:microsoft.com/office/officeart/2008/layout/HorizontalMultiLevelHierarchy"/>
    <dgm:cxn modelId="{38F97C0F-1741-44E0-B372-7E5138286673}" type="presParOf" srcId="{1A3B773F-F00E-4460-88F3-82BA02D87C63}" destId="{3791B25D-4214-4BAE-8067-1A7AB3D85A16}" srcOrd="3" destOrd="0" presId="urn:microsoft.com/office/officeart/2008/layout/HorizontalMultiLevelHierarchy"/>
    <dgm:cxn modelId="{EB7B2B9D-DBC7-44CD-816F-ACB43DE50411}" type="presParOf" srcId="{3791B25D-4214-4BAE-8067-1A7AB3D85A16}" destId="{5F54F7DE-AE0F-49F9-A8DC-02B026EDD27F}" srcOrd="0" destOrd="0" presId="urn:microsoft.com/office/officeart/2008/layout/HorizontalMultiLevelHierarchy"/>
    <dgm:cxn modelId="{34043DE1-7A45-4BDD-AB11-D21FD4C49899}" type="presParOf" srcId="{3791B25D-4214-4BAE-8067-1A7AB3D85A16}" destId="{22B856B0-1995-40DA-B5D0-E325C8EE75DA}" srcOrd="1" destOrd="0" presId="urn:microsoft.com/office/officeart/2008/layout/HorizontalMultiLevelHierarchy"/>
    <dgm:cxn modelId="{2015E7BF-5214-4D03-A956-957C215BAEEA}" type="presParOf" srcId="{6C0023DC-3975-4664-8E01-F002748989D8}" destId="{6FDFAAD2-ED20-401A-81BC-D4909FC61923}" srcOrd="2" destOrd="0" presId="urn:microsoft.com/office/officeart/2008/layout/HorizontalMultiLevelHierarchy"/>
    <dgm:cxn modelId="{082A34D4-1FAD-4608-96D6-459769E81E38}" type="presParOf" srcId="{6FDFAAD2-ED20-401A-81BC-D4909FC61923}" destId="{734D99B7-B933-4BCC-B0D4-A92F7EADC0A5}" srcOrd="0" destOrd="0" presId="urn:microsoft.com/office/officeart/2008/layout/HorizontalMultiLevelHierarchy"/>
    <dgm:cxn modelId="{56BB9430-E4D4-4442-8D4D-A4A119C1F23B}" type="presParOf" srcId="{6C0023DC-3975-4664-8E01-F002748989D8}" destId="{222EBF36-ADEE-45C2-A937-CE580DC062F3}" srcOrd="3" destOrd="0" presId="urn:microsoft.com/office/officeart/2008/layout/HorizontalMultiLevelHierarchy"/>
    <dgm:cxn modelId="{603400F5-EA3E-422D-BA21-52E43247C161}" type="presParOf" srcId="{222EBF36-ADEE-45C2-A937-CE580DC062F3}" destId="{697412CC-23B6-4701-8AFB-98A5B7271D4D}" srcOrd="0" destOrd="0" presId="urn:microsoft.com/office/officeart/2008/layout/HorizontalMultiLevelHierarchy"/>
    <dgm:cxn modelId="{F03AAF86-7651-4826-9CD9-1FBE22FC8E1E}" type="presParOf" srcId="{222EBF36-ADEE-45C2-A937-CE580DC062F3}" destId="{A4789CF0-53A2-48A8-8279-FB741DE1ABB7}" srcOrd="1" destOrd="0" presId="urn:microsoft.com/office/officeart/2008/layout/HorizontalMultiLevelHierarchy"/>
    <dgm:cxn modelId="{CAF5D40A-45C0-4DE6-9B30-5FEA82485CC3}" type="presParOf" srcId="{A4789CF0-53A2-48A8-8279-FB741DE1ABB7}" destId="{FABE72AE-FE50-41B4-812E-B0042BEB810B}" srcOrd="0" destOrd="0" presId="urn:microsoft.com/office/officeart/2008/layout/HorizontalMultiLevelHierarchy"/>
    <dgm:cxn modelId="{D3F5868D-9D0A-48CB-9127-3C9178C79DE7}" type="presParOf" srcId="{FABE72AE-FE50-41B4-812E-B0042BEB810B}" destId="{D9A4A429-08E0-4419-ABFE-BA125E2329C7}" srcOrd="0" destOrd="0" presId="urn:microsoft.com/office/officeart/2008/layout/HorizontalMultiLevelHierarchy"/>
    <dgm:cxn modelId="{E8D7F96A-670F-40C4-8F61-2DE17E3398E5}" type="presParOf" srcId="{A4789CF0-53A2-48A8-8279-FB741DE1ABB7}" destId="{035921FC-9E3C-48C9-B960-487B8E059ECC}" srcOrd="1" destOrd="0" presId="urn:microsoft.com/office/officeart/2008/layout/HorizontalMultiLevelHierarchy"/>
    <dgm:cxn modelId="{7891F5B8-927C-42FA-ACAE-C070A0707433}" type="presParOf" srcId="{035921FC-9E3C-48C9-B960-487B8E059ECC}" destId="{C5FBF2DD-F132-41A6-9B40-82FE7A06F110}" srcOrd="0" destOrd="0" presId="urn:microsoft.com/office/officeart/2008/layout/HorizontalMultiLevelHierarchy"/>
    <dgm:cxn modelId="{367D690B-3C84-499D-8713-6F5A62A8422C}" type="presParOf" srcId="{035921FC-9E3C-48C9-B960-487B8E059ECC}" destId="{F6C7D8A0-055B-45ED-9286-A4BD7312F521}" srcOrd="1" destOrd="0" presId="urn:microsoft.com/office/officeart/2008/layout/HorizontalMultiLevelHierarchy"/>
    <dgm:cxn modelId="{C765A224-FECE-43C4-B42E-E27E14AE94B6}" type="presParOf" srcId="{F6C7D8A0-055B-45ED-9286-A4BD7312F521}" destId="{09976C63-02AC-44B1-AAC1-E91F137B8BEE}" srcOrd="0" destOrd="0" presId="urn:microsoft.com/office/officeart/2008/layout/HorizontalMultiLevelHierarchy"/>
    <dgm:cxn modelId="{E45544B5-6563-439F-9631-274130D5F851}" type="presParOf" srcId="{09976C63-02AC-44B1-AAC1-E91F137B8BEE}" destId="{D66937D1-A96B-4761-B1D8-C37EAB58BBEA}" srcOrd="0" destOrd="0" presId="urn:microsoft.com/office/officeart/2008/layout/HorizontalMultiLevelHierarchy"/>
    <dgm:cxn modelId="{878D7537-7AF2-4228-8507-4714D1C37300}" type="presParOf" srcId="{F6C7D8A0-055B-45ED-9286-A4BD7312F521}" destId="{56224AA8-6BBD-422C-8DEE-48F5A71A23DD}" srcOrd="1" destOrd="0" presId="urn:microsoft.com/office/officeart/2008/layout/HorizontalMultiLevelHierarchy"/>
    <dgm:cxn modelId="{2FC7B0E8-1A9A-45B8-8E10-C9E437BEA2FA}" type="presParOf" srcId="{56224AA8-6BBD-422C-8DEE-48F5A71A23DD}" destId="{6B02B909-31D7-457D-960B-4A87E7FEDA1A}" srcOrd="0" destOrd="0" presId="urn:microsoft.com/office/officeart/2008/layout/HorizontalMultiLevelHierarchy"/>
    <dgm:cxn modelId="{C4EAF182-E3AE-4E3A-845B-CE2E41531207}" type="presParOf" srcId="{56224AA8-6BBD-422C-8DEE-48F5A71A23DD}" destId="{A6665C5A-EE2E-4F81-B5B0-792AE63F4E87}" srcOrd="1" destOrd="0" presId="urn:microsoft.com/office/officeart/2008/layout/HorizontalMultiLevelHierarchy"/>
    <dgm:cxn modelId="{238257A0-0480-45E3-B44A-6965B1095A15}" type="presParOf" srcId="{A4789CF0-53A2-48A8-8279-FB741DE1ABB7}" destId="{071261FB-EF47-49DF-A070-43BD33F38138}" srcOrd="2" destOrd="0" presId="urn:microsoft.com/office/officeart/2008/layout/HorizontalMultiLevelHierarchy"/>
    <dgm:cxn modelId="{7B51D97A-5CEE-4EA0-83B5-87A869459A54}" type="presParOf" srcId="{071261FB-EF47-49DF-A070-43BD33F38138}" destId="{42834805-1AFB-4BB4-A1DD-D084216BCD81}" srcOrd="0" destOrd="0" presId="urn:microsoft.com/office/officeart/2008/layout/HorizontalMultiLevelHierarchy"/>
    <dgm:cxn modelId="{D3167B41-8F83-45B7-A39B-F0721017A9D8}" type="presParOf" srcId="{A4789CF0-53A2-48A8-8279-FB741DE1ABB7}" destId="{0D53F512-B7AF-41BD-8C74-22F03296D386}" srcOrd="3" destOrd="0" presId="urn:microsoft.com/office/officeart/2008/layout/HorizontalMultiLevelHierarchy"/>
    <dgm:cxn modelId="{90BD86EB-99C9-4538-9DA6-850518E6F640}" type="presParOf" srcId="{0D53F512-B7AF-41BD-8C74-22F03296D386}" destId="{B43D0E35-24CB-4C0E-A9A0-40FFF1278472}" srcOrd="0" destOrd="0" presId="urn:microsoft.com/office/officeart/2008/layout/HorizontalMultiLevelHierarchy"/>
    <dgm:cxn modelId="{2CA01F2E-64CF-4871-8E76-7E1600EB3466}" type="presParOf" srcId="{0D53F512-B7AF-41BD-8C74-22F03296D386}" destId="{A57CCE4A-969D-4A31-88E9-3254338C8C49}" srcOrd="1" destOrd="0" presId="urn:microsoft.com/office/officeart/2008/layout/HorizontalMultiLevelHierarchy"/>
    <dgm:cxn modelId="{AA5254A4-220D-4009-B30B-A6026D0E1F44}" type="presParOf" srcId="{A57CCE4A-969D-4A31-88E9-3254338C8C49}" destId="{F7F443F3-C118-4346-B0EB-CE17CFC6BD92}" srcOrd="0" destOrd="0" presId="urn:microsoft.com/office/officeart/2008/layout/HorizontalMultiLevelHierarchy"/>
    <dgm:cxn modelId="{28CF49B6-2F41-4B35-8C63-F5313F7227E7}" type="presParOf" srcId="{F7F443F3-C118-4346-B0EB-CE17CFC6BD92}" destId="{232B0ABF-033D-47B0-81A7-8498C2E9571C}" srcOrd="0" destOrd="0" presId="urn:microsoft.com/office/officeart/2008/layout/HorizontalMultiLevelHierarchy"/>
    <dgm:cxn modelId="{E7C8ADE9-00C3-46AF-894C-7AFFADC9C75D}" type="presParOf" srcId="{A57CCE4A-969D-4A31-88E9-3254338C8C49}" destId="{8B2F5B8F-E73E-43E0-8A40-D52D88F3E51E}" srcOrd="1" destOrd="0" presId="urn:microsoft.com/office/officeart/2008/layout/HorizontalMultiLevelHierarchy"/>
    <dgm:cxn modelId="{F81C4C02-1C19-4659-95A3-2303142F5B4D}" type="presParOf" srcId="{8B2F5B8F-E73E-43E0-8A40-D52D88F3E51E}" destId="{4CC50FB6-F07A-4A0C-A007-4A8652A83E5F}" srcOrd="0" destOrd="0" presId="urn:microsoft.com/office/officeart/2008/layout/HorizontalMultiLevelHierarchy"/>
    <dgm:cxn modelId="{664129AB-4657-4383-A42F-A418F9787558}" type="presParOf" srcId="{8B2F5B8F-E73E-43E0-8A40-D52D88F3E51E}" destId="{5A5AB351-0EF7-43E7-BE78-E7C390E31E6A}" srcOrd="1" destOrd="0" presId="urn:microsoft.com/office/officeart/2008/layout/HorizontalMultiLevelHierarchy"/>
    <dgm:cxn modelId="{6733BC54-75C8-494B-832C-750D65229DA2}" type="presParOf" srcId="{A57CCE4A-969D-4A31-88E9-3254338C8C49}" destId="{8D2848C4-2B4B-44B2-B816-A5E9E1229C6A}" srcOrd="2" destOrd="0" presId="urn:microsoft.com/office/officeart/2008/layout/HorizontalMultiLevelHierarchy"/>
    <dgm:cxn modelId="{01C599F3-95E7-4C37-A780-B391D59104C4}" type="presParOf" srcId="{8D2848C4-2B4B-44B2-B816-A5E9E1229C6A}" destId="{94120C9F-623C-4ECA-AF60-8BE335F407FD}" srcOrd="0" destOrd="0" presId="urn:microsoft.com/office/officeart/2008/layout/HorizontalMultiLevelHierarchy"/>
    <dgm:cxn modelId="{95775C9A-A1C8-4C8A-8BC2-FB542E5D879E}" type="presParOf" srcId="{A57CCE4A-969D-4A31-88E9-3254338C8C49}" destId="{65CCE87B-BFEB-49AA-A65E-BD921BA6F96A}" srcOrd="3" destOrd="0" presId="urn:microsoft.com/office/officeart/2008/layout/HorizontalMultiLevelHierarchy"/>
    <dgm:cxn modelId="{F2295C11-C5CF-4EBD-8C3C-182EB9D512AC}" type="presParOf" srcId="{65CCE87B-BFEB-49AA-A65E-BD921BA6F96A}" destId="{B9EDB276-547D-4641-B11F-A1005292AC50}" srcOrd="0" destOrd="0" presId="urn:microsoft.com/office/officeart/2008/layout/HorizontalMultiLevelHierarchy"/>
    <dgm:cxn modelId="{8EB8DC5D-8251-4EBF-B12F-CC09B2DD9F0A}" type="presParOf" srcId="{65CCE87B-BFEB-49AA-A65E-BD921BA6F96A}" destId="{B96379F6-0C3B-4160-B810-B8835E62A3F2}"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E5128-470C-4D48-8658-4E18450C5A84}"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50A41400-1C58-4793-A60E-30ACDD26C50D}">
      <dgm:prSet phldrT="[Text]" custT="1"/>
      <dgm:spPr/>
      <dgm:t>
        <a:bodyPr/>
        <a:lstStyle/>
        <a:p>
          <a:r>
            <a:rPr lang="en-US" sz="2500" dirty="0"/>
            <a:t>Elements of Financial Statements</a:t>
          </a:r>
        </a:p>
      </dgm:t>
    </dgm:pt>
    <dgm:pt modelId="{71377C25-7A7D-414B-8BCA-4D9E6B97F20C}" type="parTrans" cxnId="{8EF4B481-EA1C-4C15-94A3-601A9DBA70C9}">
      <dgm:prSet/>
      <dgm:spPr/>
      <dgm:t>
        <a:bodyPr/>
        <a:lstStyle/>
        <a:p>
          <a:endParaRPr lang="en-US"/>
        </a:p>
      </dgm:t>
    </dgm:pt>
    <dgm:pt modelId="{245715F9-3F8F-498D-8D02-0F83EBD1A147}" type="sibTrans" cxnId="{8EF4B481-EA1C-4C15-94A3-601A9DBA70C9}">
      <dgm:prSet/>
      <dgm:spPr/>
      <dgm:t>
        <a:bodyPr/>
        <a:lstStyle/>
        <a:p>
          <a:endParaRPr lang="en-US"/>
        </a:p>
      </dgm:t>
    </dgm:pt>
    <dgm:pt modelId="{4F9DC735-17EB-45AB-8D74-7A519926B009}">
      <dgm:prSet phldrT="[Text]" custT="1"/>
      <dgm:spPr/>
      <dgm:t>
        <a:bodyPr/>
        <a:lstStyle/>
        <a:p>
          <a:r>
            <a:rPr lang="en-US" sz="2500" dirty="0"/>
            <a:t>Relating to Measurement of Financial Position</a:t>
          </a:r>
        </a:p>
      </dgm:t>
    </dgm:pt>
    <dgm:pt modelId="{81ACAB57-C968-492F-B502-3C2AB1487CBC}" type="parTrans" cxnId="{AA445FBD-225E-4921-86F5-541C387C541E}">
      <dgm:prSet/>
      <dgm:spPr/>
      <dgm:t>
        <a:bodyPr/>
        <a:lstStyle/>
        <a:p>
          <a:endParaRPr lang="en-US"/>
        </a:p>
      </dgm:t>
    </dgm:pt>
    <dgm:pt modelId="{5EC1C594-32F5-4F56-89B4-C8E5674BDD89}" type="sibTrans" cxnId="{AA445FBD-225E-4921-86F5-541C387C541E}">
      <dgm:prSet/>
      <dgm:spPr/>
      <dgm:t>
        <a:bodyPr/>
        <a:lstStyle/>
        <a:p>
          <a:endParaRPr lang="en-US"/>
        </a:p>
      </dgm:t>
    </dgm:pt>
    <dgm:pt modelId="{72122AC0-0F88-44DF-BA34-ECFD43981437}">
      <dgm:prSet phldrT="[Text]" custT="1"/>
      <dgm:spPr/>
      <dgm:t>
        <a:bodyPr/>
        <a:lstStyle/>
        <a:p>
          <a:r>
            <a:rPr lang="en-US" sz="2500" dirty="0"/>
            <a:t>Asset</a:t>
          </a:r>
        </a:p>
      </dgm:t>
    </dgm:pt>
    <dgm:pt modelId="{1F6C4C39-007B-4EDC-B125-E5715AA4B06F}" type="parTrans" cxnId="{5B2414DB-1178-4303-A8C8-3191DDB24B26}">
      <dgm:prSet/>
      <dgm:spPr/>
      <dgm:t>
        <a:bodyPr/>
        <a:lstStyle/>
        <a:p>
          <a:endParaRPr lang="en-US"/>
        </a:p>
      </dgm:t>
    </dgm:pt>
    <dgm:pt modelId="{161FCC63-58A6-438E-99D8-A9C5BA7C2477}" type="sibTrans" cxnId="{5B2414DB-1178-4303-A8C8-3191DDB24B26}">
      <dgm:prSet/>
      <dgm:spPr/>
      <dgm:t>
        <a:bodyPr/>
        <a:lstStyle/>
        <a:p>
          <a:endParaRPr lang="en-US"/>
        </a:p>
      </dgm:t>
    </dgm:pt>
    <dgm:pt modelId="{0664D9EF-66ED-493C-BA51-BB02DFD7C572}">
      <dgm:prSet phldrT="[Text]" custT="1"/>
      <dgm:spPr/>
      <dgm:t>
        <a:bodyPr/>
        <a:lstStyle/>
        <a:p>
          <a:r>
            <a:rPr lang="en-US" sz="2500" dirty="0"/>
            <a:t>Liability</a:t>
          </a:r>
        </a:p>
      </dgm:t>
    </dgm:pt>
    <dgm:pt modelId="{2F95943B-3774-41F0-BD0E-9BAE63F76788}" type="parTrans" cxnId="{2317BF0D-D23B-42D4-832F-25686E71BCF1}">
      <dgm:prSet/>
      <dgm:spPr/>
      <dgm:t>
        <a:bodyPr/>
        <a:lstStyle/>
        <a:p>
          <a:endParaRPr lang="en-US"/>
        </a:p>
      </dgm:t>
    </dgm:pt>
    <dgm:pt modelId="{84BB38A6-C2B8-4206-922D-2B2259CEB1D3}" type="sibTrans" cxnId="{2317BF0D-D23B-42D4-832F-25686E71BCF1}">
      <dgm:prSet/>
      <dgm:spPr/>
      <dgm:t>
        <a:bodyPr/>
        <a:lstStyle/>
        <a:p>
          <a:endParaRPr lang="en-US"/>
        </a:p>
      </dgm:t>
    </dgm:pt>
    <dgm:pt modelId="{59A55517-D386-4A95-AE19-DC100395EA25}">
      <dgm:prSet phldrT="[Text]" custT="1"/>
      <dgm:spPr/>
      <dgm:t>
        <a:bodyPr/>
        <a:lstStyle/>
        <a:p>
          <a:r>
            <a:rPr lang="en-US" sz="2500" dirty="0"/>
            <a:t>Relating to Measurement of Profit</a:t>
          </a:r>
        </a:p>
      </dgm:t>
    </dgm:pt>
    <dgm:pt modelId="{E34B4B73-5E14-4C27-ADAB-FCFD6C8B6A68}" type="parTrans" cxnId="{59795CD3-BC0C-42E3-A157-31BE356EDB6E}">
      <dgm:prSet/>
      <dgm:spPr/>
      <dgm:t>
        <a:bodyPr/>
        <a:lstStyle/>
        <a:p>
          <a:endParaRPr lang="en-US"/>
        </a:p>
      </dgm:t>
    </dgm:pt>
    <dgm:pt modelId="{BC067D49-BECC-4784-9DD9-F97DFFC1C7BE}" type="sibTrans" cxnId="{59795CD3-BC0C-42E3-A157-31BE356EDB6E}">
      <dgm:prSet/>
      <dgm:spPr/>
      <dgm:t>
        <a:bodyPr/>
        <a:lstStyle/>
        <a:p>
          <a:endParaRPr lang="en-US"/>
        </a:p>
      </dgm:t>
    </dgm:pt>
    <dgm:pt modelId="{763BEF02-A90C-4C80-AC68-0929779C19FD}">
      <dgm:prSet phldrT="[Text]" custT="1"/>
      <dgm:spPr/>
      <dgm:t>
        <a:bodyPr/>
        <a:lstStyle/>
        <a:p>
          <a:r>
            <a:rPr lang="en-US" sz="2500" dirty="0"/>
            <a:t>Income</a:t>
          </a:r>
        </a:p>
      </dgm:t>
    </dgm:pt>
    <dgm:pt modelId="{3D104F4E-E243-4FA7-8346-7E97637470F6}" type="parTrans" cxnId="{669B56A8-7BFE-4514-8AD6-EDBB038013FA}">
      <dgm:prSet/>
      <dgm:spPr/>
      <dgm:t>
        <a:bodyPr/>
        <a:lstStyle/>
        <a:p>
          <a:endParaRPr lang="en-US"/>
        </a:p>
      </dgm:t>
    </dgm:pt>
    <dgm:pt modelId="{85CC43C2-AB9E-46A2-B848-AC6D361E0D46}" type="sibTrans" cxnId="{669B56A8-7BFE-4514-8AD6-EDBB038013FA}">
      <dgm:prSet/>
      <dgm:spPr/>
      <dgm:t>
        <a:bodyPr/>
        <a:lstStyle/>
        <a:p>
          <a:endParaRPr lang="en-US"/>
        </a:p>
      </dgm:t>
    </dgm:pt>
    <dgm:pt modelId="{ADAAEA23-E9B8-42E4-AFA5-9891FD2A3C85}">
      <dgm:prSet custT="1"/>
      <dgm:spPr/>
      <dgm:t>
        <a:bodyPr/>
        <a:lstStyle/>
        <a:p>
          <a:r>
            <a:rPr lang="en-US" sz="2500" dirty="0"/>
            <a:t>Equity</a:t>
          </a:r>
        </a:p>
      </dgm:t>
    </dgm:pt>
    <dgm:pt modelId="{E85AF1B9-F792-4A68-A82F-71684645876D}" type="parTrans" cxnId="{8A3D66D2-56AC-43B5-898E-D4A0093E76D8}">
      <dgm:prSet/>
      <dgm:spPr/>
      <dgm:t>
        <a:bodyPr/>
        <a:lstStyle/>
        <a:p>
          <a:endParaRPr lang="en-US"/>
        </a:p>
      </dgm:t>
    </dgm:pt>
    <dgm:pt modelId="{A08CC487-4853-47F6-B276-19D54AC3FDD7}" type="sibTrans" cxnId="{8A3D66D2-56AC-43B5-898E-D4A0093E76D8}">
      <dgm:prSet/>
      <dgm:spPr/>
      <dgm:t>
        <a:bodyPr/>
        <a:lstStyle/>
        <a:p>
          <a:endParaRPr lang="en-US"/>
        </a:p>
      </dgm:t>
    </dgm:pt>
    <dgm:pt modelId="{E7564E9C-7300-479D-A431-94A490CB3976}">
      <dgm:prSet custT="1"/>
      <dgm:spPr/>
      <dgm:t>
        <a:bodyPr/>
        <a:lstStyle/>
        <a:p>
          <a:r>
            <a:rPr lang="en-US" sz="2500" dirty="0"/>
            <a:t>Expenses</a:t>
          </a:r>
        </a:p>
      </dgm:t>
    </dgm:pt>
    <dgm:pt modelId="{263E0F7D-6C96-4E57-B236-9BB577EA35FF}" type="parTrans" cxnId="{7AC9DC37-1A36-4481-8DD6-8684C0A78AED}">
      <dgm:prSet/>
      <dgm:spPr/>
      <dgm:t>
        <a:bodyPr/>
        <a:lstStyle/>
        <a:p>
          <a:endParaRPr lang="en-US"/>
        </a:p>
      </dgm:t>
    </dgm:pt>
    <dgm:pt modelId="{1B368260-3DCB-451D-867E-EA7ED43E130C}" type="sibTrans" cxnId="{7AC9DC37-1A36-4481-8DD6-8684C0A78AED}">
      <dgm:prSet/>
      <dgm:spPr/>
      <dgm:t>
        <a:bodyPr/>
        <a:lstStyle/>
        <a:p>
          <a:endParaRPr lang="en-US"/>
        </a:p>
      </dgm:t>
    </dgm:pt>
    <dgm:pt modelId="{4F099E28-8371-4237-BF68-7884477944FE}" type="pres">
      <dgm:prSet presAssocID="{134E5128-470C-4D48-8658-4E18450C5A84}" presName="diagram" presStyleCnt="0">
        <dgm:presLayoutVars>
          <dgm:chPref val="1"/>
          <dgm:dir/>
          <dgm:animOne val="branch"/>
          <dgm:animLvl val="lvl"/>
          <dgm:resizeHandles val="exact"/>
        </dgm:presLayoutVars>
      </dgm:prSet>
      <dgm:spPr/>
    </dgm:pt>
    <dgm:pt modelId="{D5E0D5E6-0B80-4A83-8D53-08CEA84495BE}" type="pres">
      <dgm:prSet presAssocID="{50A41400-1C58-4793-A60E-30ACDD26C50D}" presName="root1" presStyleCnt="0"/>
      <dgm:spPr/>
    </dgm:pt>
    <dgm:pt modelId="{F67F1E10-0892-4B10-B7C1-96DE3F2DEBAF}" type="pres">
      <dgm:prSet presAssocID="{50A41400-1C58-4793-A60E-30ACDD26C50D}" presName="LevelOneTextNode" presStyleLbl="node0" presStyleIdx="0" presStyleCnt="1" custScaleX="152997" custScaleY="100000" custLinFactX="-3448" custLinFactNeighborX="-100000" custLinFactNeighborY="-1841">
        <dgm:presLayoutVars>
          <dgm:chPref val="3"/>
        </dgm:presLayoutVars>
      </dgm:prSet>
      <dgm:spPr/>
    </dgm:pt>
    <dgm:pt modelId="{237BAEF0-CE80-4785-B97A-44DD63A587B0}" type="pres">
      <dgm:prSet presAssocID="{50A41400-1C58-4793-A60E-30ACDD26C50D}" presName="level2hierChild" presStyleCnt="0"/>
      <dgm:spPr/>
    </dgm:pt>
    <dgm:pt modelId="{B57C7AE7-2163-4737-A69B-26655D1C7D29}" type="pres">
      <dgm:prSet presAssocID="{81ACAB57-C968-492F-B502-3C2AB1487CBC}" presName="conn2-1" presStyleLbl="parChTrans1D2" presStyleIdx="0" presStyleCnt="2"/>
      <dgm:spPr/>
    </dgm:pt>
    <dgm:pt modelId="{31212B03-4E7C-4154-9B95-73EB294289BE}" type="pres">
      <dgm:prSet presAssocID="{81ACAB57-C968-492F-B502-3C2AB1487CBC}" presName="connTx" presStyleLbl="parChTrans1D2" presStyleIdx="0" presStyleCnt="2"/>
      <dgm:spPr/>
    </dgm:pt>
    <dgm:pt modelId="{C9A19197-BE29-42CD-8EAD-5847D58D71A3}" type="pres">
      <dgm:prSet presAssocID="{4F9DC735-17EB-45AB-8D74-7A519926B009}" presName="root2" presStyleCnt="0"/>
      <dgm:spPr/>
    </dgm:pt>
    <dgm:pt modelId="{13DC7753-7DA7-4C5E-92B9-C80244DBD7F8}" type="pres">
      <dgm:prSet presAssocID="{4F9DC735-17EB-45AB-8D74-7A519926B009}" presName="LevelTwoTextNode" presStyleLbl="node2" presStyleIdx="0" presStyleCnt="2" custScaleX="152997" custScaleY="118882" custLinFactNeighborX="-46883" custLinFactNeighborY="3057">
        <dgm:presLayoutVars>
          <dgm:chPref val="3"/>
        </dgm:presLayoutVars>
      </dgm:prSet>
      <dgm:spPr/>
    </dgm:pt>
    <dgm:pt modelId="{A0223633-5AED-47C3-A435-7E1879B8B74E}" type="pres">
      <dgm:prSet presAssocID="{4F9DC735-17EB-45AB-8D74-7A519926B009}" presName="level3hierChild" presStyleCnt="0"/>
      <dgm:spPr/>
    </dgm:pt>
    <dgm:pt modelId="{FA68237A-CC14-46C2-A721-942A5D678947}" type="pres">
      <dgm:prSet presAssocID="{1F6C4C39-007B-4EDC-B125-E5715AA4B06F}" presName="conn2-1" presStyleLbl="parChTrans1D3" presStyleIdx="0" presStyleCnt="5"/>
      <dgm:spPr/>
    </dgm:pt>
    <dgm:pt modelId="{1BD3DBAA-AD74-4E8E-B7C7-96DCDB8393B0}" type="pres">
      <dgm:prSet presAssocID="{1F6C4C39-007B-4EDC-B125-E5715AA4B06F}" presName="connTx" presStyleLbl="parChTrans1D3" presStyleIdx="0" presStyleCnt="5"/>
      <dgm:spPr/>
    </dgm:pt>
    <dgm:pt modelId="{E0282C76-9C81-44A1-AAA1-1B0E4275A775}" type="pres">
      <dgm:prSet presAssocID="{72122AC0-0F88-44DF-BA34-ECFD43981437}" presName="root2" presStyleCnt="0"/>
      <dgm:spPr/>
    </dgm:pt>
    <dgm:pt modelId="{410C8836-5F11-4795-9E23-11313F4B355F}" type="pres">
      <dgm:prSet presAssocID="{72122AC0-0F88-44DF-BA34-ECFD43981437}" presName="LevelTwoTextNode" presStyleLbl="node3" presStyleIdx="0" presStyleCnt="5" custLinFactNeighborX="-19365" custLinFactNeighborY="4077">
        <dgm:presLayoutVars>
          <dgm:chPref val="3"/>
        </dgm:presLayoutVars>
      </dgm:prSet>
      <dgm:spPr/>
    </dgm:pt>
    <dgm:pt modelId="{71D64456-DE82-497B-AD56-1043C7179ED6}" type="pres">
      <dgm:prSet presAssocID="{72122AC0-0F88-44DF-BA34-ECFD43981437}" presName="level3hierChild" presStyleCnt="0"/>
      <dgm:spPr/>
    </dgm:pt>
    <dgm:pt modelId="{B130408C-3345-471A-9C0C-6DC06BF14012}" type="pres">
      <dgm:prSet presAssocID="{2F95943B-3774-41F0-BD0E-9BAE63F76788}" presName="conn2-1" presStyleLbl="parChTrans1D3" presStyleIdx="1" presStyleCnt="5"/>
      <dgm:spPr/>
    </dgm:pt>
    <dgm:pt modelId="{0776DE5E-0FA7-4F25-B8A1-D5C1EE8750E9}" type="pres">
      <dgm:prSet presAssocID="{2F95943B-3774-41F0-BD0E-9BAE63F76788}" presName="connTx" presStyleLbl="parChTrans1D3" presStyleIdx="1" presStyleCnt="5"/>
      <dgm:spPr/>
    </dgm:pt>
    <dgm:pt modelId="{A62A3F8F-E945-4C90-AB2F-7E3FB380DC45}" type="pres">
      <dgm:prSet presAssocID="{0664D9EF-66ED-493C-BA51-BB02DFD7C572}" presName="root2" presStyleCnt="0"/>
      <dgm:spPr/>
    </dgm:pt>
    <dgm:pt modelId="{3B6A6A92-CD19-49CF-B873-8E521353653C}" type="pres">
      <dgm:prSet presAssocID="{0664D9EF-66ED-493C-BA51-BB02DFD7C572}" presName="LevelTwoTextNode" presStyleLbl="node3" presStyleIdx="1" presStyleCnt="5" custLinFactNeighborX="-19365" custLinFactNeighborY="4077">
        <dgm:presLayoutVars>
          <dgm:chPref val="3"/>
        </dgm:presLayoutVars>
      </dgm:prSet>
      <dgm:spPr/>
    </dgm:pt>
    <dgm:pt modelId="{91E77D1A-BE96-4CCB-AFE9-E4570EC67907}" type="pres">
      <dgm:prSet presAssocID="{0664D9EF-66ED-493C-BA51-BB02DFD7C572}" presName="level3hierChild" presStyleCnt="0"/>
      <dgm:spPr/>
    </dgm:pt>
    <dgm:pt modelId="{3852B00F-3EFE-407A-BDA7-CE855C39F6FB}" type="pres">
      <dgm:prSet presAssocID="{E85AF1B9-F792-4A68-A82F-71684645876D}" presName="conn2-1" presStyleLbl="parChTrans1D3" presStyleIdx="2" presStyleCnt="5"/>
      <dgm:spPr/>
    </dgm:pt>
    <dgm:pt modelId="{63B46DD0-AE4F-4D13-B39C-8AEC58FEDB98}" type="pres">
      <dgm:prSet presAssocID="{E85AF1B9-F792-4A68-A82F-71684645876D}" presName="connTx" presStyleLbl="parChTrans1D3" presStyleIdx="2" presStyleCnt="5"/>
      <dgm:spPr/>
    </dgm:pt>
    <dgm:pt modelId="{2655ECC7-A965-483E-9F6E-40F58FB74181}" type="pres">
      <dgm:prSet presAssocID="{ADAAEA23-E9B8-42E4-AFA5-9891FD2A3C85}" presName="root2" presStyleCnt="0"/>
      <dgm:spPr/>
    </dgm:pt>
    <dgm:pt modelId="{11359A95-11EF-4E0F-9EB2-5FDFD161D0DE}" type="pres">
      <dgm:prSet presAssocID="{ADAAEA23-E9B8-42E4-AFA5-9891FD2A3C85}" presName="LevelTwoTextNode" presStyleLbl="node3" presStyleIdx="2" presStyleCnt="5" custLinFactNeighborX="-19365" custLinFactNeighborY="4077">
        <dgm:presLayoutVars>
          <dgm:chPref val="3"/>
        </dgm:presLayoutVars>
      </dgm:prSet>
      <dgm:spPr/>
    </dgm:pt>
    <dgm:pt modelId="{724523B0-6DF2-4AB3-8C2E-3DA4D00D2387}" type="pres">
      <dgm:prSet presAssocID="{ADAAEA23-E9B8-42E4-AFA5-9891FD2A3C85}" presName="level3hierChild" presStyleCnt="0"/>
      <dgm:spPr/>
    </dgm:pt>
    <dgm:pt modelId="{8A9D2651-F976-4B4F-8E12-AE48757E301F}" type="pres">
      <dgm:prSet presAssocID="{E34B4B73-5E14-4C27-ADAB-FCFD6C8B6A68}" presName="conn2-1" presStyleLbl="parChTrans1D2" presStyleIdx="1" presStyleCnt="2"/>
      <dgm:spPr/>
    </dgm:pt>
    <dgm:pt modelId="{684BA150-D289-4B97-AFBB-F5455B6C024A}" type="pres">
      <dgm:prSet presAssocID="{E34B4B73-5E14-4C27-ADAB-FCFD6C8B6A68}" presName="connTx" presStyleLbl="parChTrans1D2" presStyleIdx="1" presStyleCnt="2"/>
      <dgm:spPr/>
    </dgm:pt>
    <dgm:pt modelId="{5CDEDF05-798D-43F6-B57C-22265112FE7D}" type="pres">
      <dgm:prSet presAssocID="{59A55517-D386-4A95-AE19-DC100395EA25}" presName="root2" presStyleCnt="0"/>
      <dgm:spPr/>
    </dgm:pt>
    <dgm:pt modelId="{4B15394C-B34D-4051-A2B6-8B8D547ABCF6}" type="pres">
      <dgm:prSet presAssocID="{59A55517-D386-4A95-AE19-DC100395EA25}" presName="LevelTwoTextNode" presStyleLbl="node2" presStyleIdx="1" presStyleCnt="2" custScaleX="152997" custScaleY="100000" custLinFactNeighborX="-40258" custLinFactNeighborY="2038">
        <dgm:presLayoutVars>
          <dgm:chPref val="3"/>
        </dgm:presLayoutVars>
      </dgm:prSet>
      <dgm:spPr/>
    </dgm:pt>
    <dgm:pt modelId="{9EEDF748-46DD-461F-9C46-6682CB1F20C3}" type="pres">
      <dgm:prSet presAssocID="{59A55517-D386-4A95-AE19-DC100395EA25}" presName="level3hierChild" presStyleCnt="0"/>
      <dgm:spPr/>
    </dgm:pt>
    <dgm:pt modelId="{F4E775E5-23BB-4123-A695-F6818E59F09C}" type="pres">
      <dgm:prSet presAssocID="{3D104F4E-E243-4FA7-8346-7E97637470F6}" presName="conn2-1" presStyleLbl="parChTrans1D3" presStyleIdx="3" presStyleCnt="5"/>
      <dgm:spPr/>
    </dgm:pt>
    <dgm:pt modelId="{22F53BCA-3691-4226-8BE1-D4797F425A2F}" type="pres">
      <dgm:prSet presAssocID="{3D104F4E-E243-4FA7-8346-7E97637470F6}" presName="connTx" presStyleLbl="parChTrans1D3" presStyleIdx="3" presStyleCnt="5"/>
      <dgm:spPr/>
    </dgm:pt>
    <dgm:pt modelId="{C9FE715D-AD4B-4514-BB95-43A14F7ECA39}" type="pres">
      <dgm:prSet presAssocID="{763BEF02-A90C-4C80-AC68-0929779C19FD}" presName="root2" presStyleCnt="0"/>
      <dgm:spPr/>
    </dgm:pt>
    <dgm:pt modelId="{03514591-8C53-4155-BDC8-0F02A17729C2}" type="pres">
      <dgm:prSet presAssocID="{763BEF02-A90C-4C80-AC68-0929779C19FD}" presName="LevelTwoTextNode" presStyleLbl="node3" presStyleIdx="3" presStyleCnt="5" custLinFactNeighborX="-19365" custLinFactNeighborY="4077">
        <dgm:presLayoutVars>
          <dgm:chPref val="3"/>
        </dgm:presLayoutVars>
      </dgm:prSet>
      <dgm:spPr/>
    </dgm:pt>
    <dgm:pt modelId="{6DF96E84-CC7A-4AE0-B8C5-A5B4A6CDD716}" type="pres">
      <dgm:prSet presAssocID="{763BEF02-A90C-4C80-AC68-0929779C19FD}" presName="level3hierChild" presStyleCnt="0"/>
      <dgm:spPr/>
    </dgm:pt>
    <dgm:pt modelId="{EF6F6170-4AC9-4373-AEE0-9409436C3312}" type="pres">
      <dgm:prSet presAssocID="{263E0F7D-6C96-4E57-B236-9BB577EA35FF}" presName="conn2-1" presStyleLbl="parChTrans1D3" presStyleIdx="4" presStyleCnt="5"/>
      <dgm:spPr/>
    </dgm:pt>
    <dgm:pt modelId="{99871064-2409-4122-B1CC-251C982CF0C4}" type="pres">
      <dgm:prSet presAssocID="{263E0F7D-6C96-4E57-B236-9BB577EA35FF}" presName="connTx" presStyleLbl="parChTrans1D3" presStyleIdx="4" presStyleCnt="5"/>
      <dgm:spPr/>
    </dgm:pt>
    <dgm:pt modelId="{6B91663B-BC6E-4AA4-8E14-0A77DE346992}" type="pres">
      <dgm:prSet presAssocID="{E7564E9C-7300-479D-A431-94A490CB3976}" presName="root2" presStyleCnt="0"/>
      <dgm:spPr/>
    </dgm:pt>
    <dgm:pt modelId="{F93192A2-4EF4-4AA4-BA0D-0FB2952D7D81}" type="pres">
      <dgm:prSet presAssocID="{E7564E9C-7300-479D-A431-94A490CB3976}" presName="LevelTwoTextNode" presStyleLbl="node3" presStyleIdx="4" presStyleCnt="5" custLinFactNeighborX="-19365" custLinFactNeighborY="-3639">
        <dgm:presLayoutVars>
          <dgm:chPref val="3"/>
        </dgm:presLayoutVars>
      </dgm:prSet>
      <dgm:spPr/>
    </dgm:pt>
    <dgm:pt modelId="{155D473C-8656-4D0D-9916-0943FCF2F7A2}" type="pres">
      <dgm:prSet presAssocID="{E7564E9C-7300-479D-A431-94A490CB3976}" presName="level3hierChild" presStyleCnt="0"/>
      <dgm:spPr/>
    </dgm:pt>
  </dgm:ptLst>
  <dgm:cxnLst>
    <dgm:cxn modelId="{2317BF0D-D23B-42D4-832F-25686E71BCF1}" srcId="{4F9DC735-17EB-45AB-8D74-7A519926B009}" destId="{0664D9EF-66ED-493C-BA51-BB02DFD7C572}" srcOrd="1" destOrd="0" parTransId="{2F95943B-3774-41F0-BD0E-9BAE63F76788}" sibTransId="{84BB38A6-C2B8-4206-922D-2B2259CEB1D3}"/>
    <dgm:cxn modelId="{B53A1E25-C202-43BE-8D69-F05480053D0D}" type="presOf" srcId="{81ACAB57-C968-492F-B502-3C2AB1487CBC}" destId="{31212B03-4E7C-4154-9B95-73EB294289BE}" srcOrd="1" destOrd="0" presId="urn:microsoft.com/office/officeart/2005/8/layout/hierarchy2"/>
    <dgm:cxn modelId="{EAAFF22D-BD05-4492-AA6C-CC3854DC7CC2}" type="presOf" srcId="{3D104F4E-E243-4FA7-8346-7E97637470F6}" destId="{22F53BCA-3691-4226-8BE1-D4797F425A2F}" srcOrd="1" destOrd="0" presId="urn:microsoft.com/office/officeart/2005/8/layout/hierarchy2"/>
    <dgm:cxn modelId="{CA7EA835-5391-417D-B9F9-01F7B59B04BD}" type="presOf" srcId="{4F9DC735-17EB-45AB-8D74-7A519926B009}" destId="{13DC7753-7DA7-4C5E-92B9-C80244DBD7F8}" srcOrd="0" destOrd="0" presId="urn:microsoft.com/office/officeart/2005/8/layout/hierarchy2"/>
    <dgm:cxn modelId="{7AC9DC37-1A36-4481-8DD6-8684C0A78AED}" srcId="{59A55517-D386-4A95-AE19-DC100395EA25}" destId="{E7564E9C-7300-479D-A431-94A490CB3976}" srcOrd="1" destOrd="0" parTransId="{263E0F7D-6C96-4E57-B236-9BB577EA35FF}" sibTransId="{1B368260-3DCB-451D-867E-EA7ED43E130C}"/>
    <dgm:cxn modelId="{DF4CAC38-781E-486C-851C-397E47A1A33D}" type="presOf" srcId="{ADAAEA23-E9B8-42E4-AFA5-9891FD2A3C85}" destId="{11359A95-11EF-4E0F-9EB2-5FDFD161D0DE}" srcOrd="0" destOrd="0" presId="urn:microsoft.com/office/officeart/2005/8/layout/hierarchy2"/>
    <dgm:cxn modelId="{4892185F-D5C6-4B0E-BFAF-580C067C801D}" type="presOf" srcId="{2F95943B-3774-41F0-BD0E-9BAE63F76788}" destId="{B130408C-3345-471A-9C0C-6DC06BF14012}" srcOrd="0" destOrd="0" presId="urn:microsoft.com/office/officeart/2005/8/layout/hierarchy2"/>
    <dgm:cxn modelId="{6DF3BA63-C5DA-4E15-88CA-D2517604963B}" type="presOf" srcId="{E34B4B73-5E14-4C27-ADAB-FCFD6C8B6A68}" destId="{8A9D2651-F976-4B4F-8E12-AE48757E301F}" srcOrd="0" destOrd="0" presId="urn:microsoft.com/office/officeart/2005/8/layout/hierarchy2"/>
    <dgm:cxn modelId="{E0CFD145-95AE-45BF-A4F3-3DBE2A40FC0B}" type="presOf" srcId="{763BEF02-A90C-4C80-AC68-0929779C19FD}" destId="{03514591-8C53-4155-BDC8-0F02A17729C2}" srcOrd="0" destOrd="0" presId="urn:microsoft.com/office/officeart/2005/8/layout/hierarchy2"/>
    <dgm:cxn modelId="{55D08A69-7494-45D8-99A6-687E7838780D}" type="presOf" srcId="{50A41400-1C58-4793-A60E-30ACDD26C50D}" destId="{F67F1E10-0892-4B10-B7C1-96DE3F2DEBAF}" srcOrd="0" destOrd="0" presId="urn:microsoft.com/office/officeart/2005/8/layout/hierarchy2"/>
    <dgm:cxn modelId="{4F24B46D-4370-4615-861B-AF659FBEAC32}" type="presOf" srcId="{E7564E9C-7300-479D-A431-94A490CB3976}" destId="{F93192A2-4EF4-4AA4-BA0D-0FB2952D7D81}" srcOrd="0" destOrd="0" presId="urn:microsoft.com/office/officeart/2005/8/layout/hierarchy2"/>
    <dgm:cxn modelId="{CEFC726F-AC14-4BA0-A221-89C49A402216}" type="presOf" srcId="{1F6C4C39-007B-4EDC-B125-E5715AA4B06F}" destId="{1BD3DBAA-AD74-4E8E-B7C7-96DCDB8393B0}" srcOrd="1" destOrd="0" presId="urn:microsoft.com/office/officeart/2005/8/layout/hierarchy2"/>
    <dgm:cxn modelId="{2F5A6875-CA09-440A-8C49-31D1B249E849}" type="presOf" srcId="{263E0F7D-6C96-4E57-B236-9BB577EA35FF}" destId="{EF6F6170-4AC9-4373-AEE0-9409436C3312}" srcOrd="0" destOrd="0" presId="urn:microsoft.com/office/officeart/2005/8/layout/hierarchy2"/>
    <dgm:cxn modelId="{06A4E978-6D03-43DF-8A7D-57F3C5E599DD}" type="presOf" srcId="{3D104F4E-E243-4FA7-8346-7E97637470F6}" destId="{F4E775E5-23BB-4123-A695-F6818E59F09C}" srcOrd="0" destOrd="0" presId="urn:microsoft.com/office/officeart/2005/8/layout/hierarchy2"/>
    <dgm:cxn modelId="{66BBCB5A-7D20-45BE-B4F6-843A6668DC72}" type="presOf" srcId="{81ACAB57-C968-492F-B502-3C2AB1487CBC}" destId="{B57C7AE7-2163-4737-A69B-26655D1C7D29}" srcOrd="0" destOrd="0" presId="urn:microsoft.com/office/officeart/2005/8/layout/hierarchy2"/>
    <dgm:cxn modelId="{B06C7580-69AB-4562-A014-05790787EAF0}" type="presOf" srcId="{E85AF1B9-F792-4A68-A82F-71684645876D}" destId="{3852B00F-3EFE-407A-BDA7-CE855C39F6FB}" srcOrd="0" destOrd="0" presId="urn:microsoft.com/office/officeart/2005/8/layout/hierarchy2"/>
    <dgm:cxn modelId="{8EF4B481-EA1C-4C15-94A3-601A9DBA70C9}" srcId="{134E5128-470C-4D48-8658-4E18450C5A84}" destId="{50A41400-1C58-4793-A60E-30ACDD26C50D}" srcOrd="0" destOrd="0" parTransId="{71377C25-7A7D-414B-8BCA-4D9E6B97F20C}" sibTransId="{245715F9-3F8F-498D-8D02-0F83EBD1A147}"/>
    <dgm:cxn modelId="{A675DB81-40F3-47D0-A240-E9EF73B1D80A}" type="presOf" srcId="{263E0F7D-6C96-4E57-B236-9BB577EA35FF}" destId="{99871064-2409-4122-B1CC-251C982CF0C4}" srcOrd="1" destOrd="0" presId="urn:microsoft.com/office/officeart/2005/8/layout/hierarchy2"/>
    <dgm:cxn modelId="{AAAB7D87-4127-4090-8440-E452881F2261}" type="presOf" srcId="{E34B4B73-5E14-4C27-ADAB-FCFD6C8B6A68}" destId="{684BA150-D289-4B97-AFBB-F5455B6C024A}" srcOrd="1" destOrd="0" presId="urn:microsoft.com/office/officeart/2005/8/layout/hierarchy2"/>
    <dgm:cxn modelId="{4B824788-F89C-4A88-97B8-CA6222581F37}" type="presOf" srcId="{72122AC0-0F88-44DF-BA34-ECFD43981437}" destId="{410C8836-5F11-4795-9E23-11313F4B355F}" srcOrd="0" destOrd="0" presId="urn:microsoft.com/office/officeart/2005/8/layout/hierarchy2"/>
    <dgm:cxn modelId="{669B56A8-7BFE-4514-8AD6-EDBB038013FA}" srcId="{59A55517-D386-4A95-AE19-DC100395EA25}" destId="{763BEF02-A90C-4C80-AC68-0929779C19FD}" srcOrd="0" destOrd="0" parTransId="{3D104F4E-E243-4FA7-8346-7E97637470F6}" sibTransId="{85CC43C2-AB9E-46A2-B848-AC6D361E0D46}"/>
    <dgm:cxn modelId="{4B3293BB-2155-4782-B0C8-BCEA2E082668}" type="presOf" srcId="{1F6C4C39-007B-4EDC-B125-E5715AA4B06F}" destId="{FA68237A-CC14-46C2-A721-942A5D678947}" srcOrd="0" destOrd="0" presId="urn:microsoft.com/office/officeart/2005/8/layout/hierarchy2"/>
    <dgm:cxn modelId="{AA445FBD-225E-4921-86F5-541C387C541E}" srcId="{50A41400-1C58-4793-A60E-30ACDD26C50D}" destId="{4F9DC735-17EB-45AB-8D74-7A519926B009}" srcOrd="0" destOrd="0" parTransId="{81ACAB57-C968-492F-B502-3C2AB1487CBC}" sibTransId="{5EC1C594-32F5-4F56-89B4-C8E5674BDD89}"/>
    <dgm:cxn modelId="{3B4290CA-BE0B-4518-98E9-EE4319C34A5A}" type="presOf" srcId="{134E5128-470C-4D48-8658-4E18450C5A84}" destId="{4F099E28-8371-4237-BF68-7884477944FE}" srcOrd="0" destOrd="0" presId="urn:microsoft.com/office/officeart/2005/8/layout/hierarchy2"/>
    <dgm:cxn modelId="{59AB83CC-DBFE-4573-8E4C-A1C2C947C022}" type="presOf" srcId="{E85AF1B9-F792-4A68-A82F-71684645876D}" destId="{63B46DD0-AE4F-4D13-B39C-8AEC58FEDB98}" srcOrd="1" destOrd="0" presId="urn:microsoft.com/office/officeart/2005/8/layout/hierarchy2"/>
    <dgm:cxn modelId="{A416BBCC-6D30-42F9-B6C7-6C4645CEDD56}" type="presOf" srcId="{0664D9EF-66ED-493C-BA51-BB02DFD7C572}" destId="{3B6A6A92-CD19-49CF-B873-8E521353653C}" srcOrd="0" destOrd="0" presId="urn:microsoft.com/office/officeart/2005/8/layout/hierarchy2"/>
    <dgm:cxn modelId="{8A3D66D2-56AC-43B5-898E-D4A0093E76D8}" srcId="{4F9DC735-17EB-45AB-8D74-7A519926B009}" destId="{ADAAEA23-E9B8-42E4-AFA5-9891FD2A3C85}" srcOrd="2" destOrd="0" parTransId="{E85AF1B9-F792-4A68-A82F-71684645876D}" sibTransId="{A08CC487-4853-47F6-B276-19D54AC3FDD7}"/>
    <dgm:cxn modelId="{59795CD3-BC0C-42E3-A157-31BE356EDB6E}" srcId="{50A41400-1C58-4793-A60E-30ACDD26C50D}" destId="{59A55517-D386-4A95-AE19-DC100395EA25}" srcOrd="1" destOrd="0" parTransId="{E34B4B73-5E14-4C27-ADAB-FCFD6C8B6A68}" sibTransId="{BC067D49-BECC-4784-9DD9-F97DFFC1C7BE}"/>
    <dgm:cxn modelId="{392DBAD3-CFBB-4D9A-B31F-A67DDD798202}" type="presOf" srcId="{2F95943B-3774-41F0-BD0E-9BAE63F76788}" destId="{0776DE5E-0FA7-4F25-B8A1-D5C1EE8750E9}" srcOrd="1" destOrd="0" presId="urn:microsoft.com/office/officeart/2005/8/layout/hierarchy2"/>
    <dgm:cxn modelId="{5B2414DB-1178-4303-A8C8-3191DDB24B26}" srcId="{4F9DC735-17EB-45AB-8D74-7A519926B009}" destId="{72122AC0-0F88-44DF-BA34-ECFD43981437}" srcOrd="0" destOrd="0" parTransId="{1F6C4C39-007B-4EDC-B125-E5715AA4B06F}" sibTransId="{161FCC63-58A6-438E-99D8-A9C5BA7C2477}"/>
    <dgm:cxn modelId="{BFB3AFDB-0461-4716-B98B-C11E03C5EF9B}" type="presOf" srcId="{59A55517-D386-4A95-AE19-DC100395EA25}" destId="{4B15394C-B34D-4051-A2B6-8B8D547ABCF6}" srcOrd="0" destOrd="0" presId="urn:microsoft.com/office/officeart/2005/8/layout/hierarchy2"/>
    <dgm:cxn modelId="{089C5E8A-5301-444C-BD43-A371D0CAC64E}" type="presParOf" srcId="{4F099E28-8371-4237-BF68-7884477944FE}" destId="{D5E0D5E6-0B80-4A83-8D53-08CEA84495BE}" srcOrd="0" destOrd="0" presId="urn:microsoft.com/office/officeart/2005/8/layout/hierarchy2"/>
    <dgm:cxn modelId="{1FE17E6A-F528-45B5-AABA-42717F356E08}" type="presParOf" srcId="{D5E0D5E6-0B80-4A83-8D53-08CEA84495BE}" destId="{F67F1E10-0892-4B10-B7C1-96DE3F2DEBAF}" srcOrd="0" destOrd="0" presId="urn:microsoft.com/office/officeart/2005/8/layout/hierarchy2"/>
    <dgm:cxn modelId="{DB2EA3EA-F097-4B83-B508-0FA6078E5D03}" type="presParOf" srcId="{D5E0D5E6-0B80-4A83-8D53-08CEA84495BE}" destId="{237BAEF0-CE80-4785-B97A-44DD63A587B0}" srcOrd="1" destOrd="0" presId="urn:microsoft.com/office/officeart/2005/8/layout/hierarchy2"/>
    <dgm:cxn modelId="{AC2D2529-D8BF-4F9D-BED5-D068505DE80A}" type="presParOf" srcId="{237BAEF0-CE80-4785-B97A-44DD63A587B0}" destId="{B57C7AE7-2163-4737-A69B-26655D1C7D29}" srcOrd="0" destOrd="0" presId="urn:microsoft.com/office/officeart/2005/8/layout/hierarchy2"/>
    <dgm:cxn modelId="{44EC8694-405A-4DE1-AF93-294636772E34}" type="presParOf" srcId="{B57C7AE7-2163-4737-A69B-26655D1C7D29}" destId="{31212B03-4E7C-4154-9B95-73EB294289BE}" srcOrd="0" destOrd="0" presId="urn:microsoft.com/office/officeart/2005/8/layout/hierarchy2"/>
    <dgm:cxn modelId="{652AADE5-E0B7-4DC6-B539-14074F7E1A4B}" type="presParOf" srcId="{237BAEF0-CE80-4785-B97A-44DD63A587B0}" destId="{C9A19197-BE29-42CD-8EAD-5847D58D71A3}" srcOrd="1" destOrd="0" presId="urn:microsoft.com/office/officeart/2005/8/layout/hierarchy2"/>
    <dgm:cxn modelId="{061CE4D7-2DC9-4F75-94A3-357215D8E15B}" type="presParOf" srcId="{C9A19197-BE29-42CD-8EAD-5847D58D71A3}" destId="{13DC7753-7DA7-4C5E-92B9-C80244DBD7F8}" srcOrd="0" destOrd="0" presId="urn:microsoft.com/office/officeart/2005/8/layout/hierarchy2"/>
    <dgm:cxn modelId="{5B3F514C-365B-4B0F-AD39-081409C760AB}" type="presParOf" srcId="{C9A19197-BE29-42CD-8EAD-5847D58D71A3}" destId="{A0223633-5AED-47C3-A435-7E1879B8B74E}" srcOrd="1" destOrd="0" presId="urn:microsoft.com/office/officeart/2005/8/layout/hierarchy2"/>
    <dgm:cxn modelId="{8E3B937B-807F-44A8-BEB1-916FA23F23DE}" type="presParOf" srcId="{A0223633-5AED-47C3-A435-7E1879B8B74E}" destId="{FA68237A-CC14-46C2-A721-942A5D678947}" srcOrd="0" destOrd="0" presId="urn:microsoft.com/office/officeart/2005/8/layout/hierarchy2"/>
    <dgm:cxn modelId="{21567BDB-7EB5-4393-89C3-4ADD302406C3}" type="presParOf" srcId="{FA68237A-CC14-46C2-A721-942A5D678947}" destId="{1BD3DBAA-AD74-4E8E-B7C7-96DCDB8393B0}" srcOrd="0" destOrd="0" presId="urn:microsoft.com/office/officeart/2005/8/layout/hierarchy2"/>
    <dgm:cxn modelId="{C0F922E7-1844-4D2B-ABF3-F84A89FF28DA}" type="presParOf" srcId="{A0223633-5AED-47C3-A435-7E1879B8B74E}" destId="{E0282C76-9C81-44A1-AAA1-1B0E4275A775}" srcOrd="1" destOrd="0" presId="urn:microsoft.com/office/officeart/2005/8/layout/hierarchy2"/>
    <dgm:cxn modelId="{5559592F-6F7F-497B-972E-9DFB1F7684C5}" type="presParOf" srcId="{E0282C76-9C81-44A1-AAA1-1B0E4275A775}" destId="{410C8836-5F11-4795-9E23-11313F4B355F}" srcOrd="0" destOrd="0" presId="urn:microsoft.com/office/officeart/2005/8/layout/hierarchy2"/>
    <dgm:cxn modelId="{6F644FD0-12EF-4F23-8191-FCBF52A80558}" type="presParOf" srcId="{E0282C76-9C81-44A1-AAA1-1B0E4275A775}" destId="{71D64456-DE82-497B-AD56-1043C7179ED6}" srcOrd="1" destOrd="0" presId="urn:microsoft.com/office/officeart/2005/8/layout/hierarchy2"/>
    <dgm:cxn modelId="{E1E741C0-C403-4691-8C7E-4E21C8D922F4}" type="presParOf" srcId="{A0223633-5AED-47C3-A435-7E1879B8B74E}" destId="{B130408C-3345-471A-9C0C-6DC06BF14012}" srcOrd="2" destOrd="0" presId="urn:microsoft.com/office/officeart/2005/8/layout/hierarchy2"/>
    <dgm:cxn modelId="{2D7D09E3-72F7-43DA-8F01-48C0E3078317}" type="presParOf" srcId="{B130408C-3345-471A-9C0C-6DC06BF14012}" destId="{0776DE5E-0FA7-4F25-B8A1-D5C1EE8750E9}" srcOrd="0" destOrd="0" presId="urn:microsoft.com/office/officeart/2005/8/layout/hierarchy2"/>
    <dgm:cxn modelId="{715AA5E1-7A42-43CC-8AEF-461238842085}" type="presParOf" srcId="{A0223633-5AED-47C3-A435-7E1879B8B74E}" destId="{A62A3F8F-E945-4C90-AB2F-7E3FB380DC45}" srcOrd="3" destOrd="0" presId="urn:microsoft.com/office/officeart/2005/8/layout/hierarchy2"/>
    <dgm:cxn modelId="{D29A562A-58DE-48C1-B656-163C22B09390}" type="presParOf" srcId="{A62A3F8F-E945-4C90-AB2F-7E3FB380DC45}" destId="{3B6A6A92-CD19-49CF-B873-8E521353653C}" srcOrd="0" destOrd="0" presId="urn:microsoft.com/office/officeart/2005/8/layout/hierarchy2"/>
    <dgm:cxn modelId="{CA40C727-6932-4F9B-9AE1-DDA6BC3C506E}" type="presParOf" srcId="{A62A3F8F-E945-4C90-AB2F-7E3FB380DC45}" destId="{91E77D1A-BE96-4CCB-AFE9-E4570EC67907}" srcOrd="1" destOrd="0" presId="urn:microsoft.com/office/officeart/2005/8/layout/hierarchy2"/>
    <dgm:cxn modelId="{18202BDC-34E7-47FE-AE7D-FA261677895A}" type="presParOf" srcId="{A0223633-5AED-47C3-A435-7E1879B8B74E}" destId="{3852B00F-3EFE-407A-BDA7-CE855C39F6FB}" srcOrd="4" destOrd="0" presId="urn:microsoft.com/office/officeart/2005/8/layout/hierarchy2"/>
    <dgm:cxn modelId="{26615824-A9FE-47FC-9CE5-BFEFDE8FDDBC}" type="presParOf" srcId="{3852B00F-3EFE-407A-BDA7-CE855C39F6FB}" destId="{63B46DD0-AE4F-4D13-B39C-8AEC58FEDB98}" srcOrd="0" destOrd="0" presId="urn:microsoft.com/office/officeart/2005/8/layout/hierarchy2"/>
    <dgm:cxn modelId="{DB6389C3-E7AC-4AFB-B337-0BF16B5D9DB6}" type="presParOf" srcId="{A0223633-5AED-47C3-A435-7E1879B8B74E}" destId="{2655ECC7-A965-483E-9F6E-40F58FB74181}" srcOrd="5" destOrd="0" presId="urn:microsoft.com/office/officeart/2005/8/layout/hierarchy2"/>
    <dgm:cxn modelId="{1C1CEBD5-7C1C-406A-9EB8-558C94A7C48C}" type="presParOf" srcId="{2655ECC7-A965-483E-9F6E-40F58FB74181}" destId="{11359A95-11EF-4E0F-9EB2-5FDFD161D0DE}" srcOrd="0" destOrd="0" presId="urn:microsoft.com/office/officeart/2005/8/layout/hierarchy2"/>
    <dgm:cxn modelId="{D1FB209A-66FB-4446-AA1E-3F3A604BBF6F}" type="presParOf" srcId="{2655ECC7-A965-483E-9F6E-40F58FB74181}" destId="{724523B0-6DF2-4AB3-8C2E-3DA4D00D2387}" srcOrd="1" destOrd="0" presId="urn:microsoft.com/office/officeart/2005/8/layout/hierarchy2"/>
    <dgm:cxn modelId="{7C4D9872-DD5B-40A3-AF24-13E820F58D4C}" type="presParOf" srcId="{237BAEF0-CE80-4785-B97A-44DD63A587B0}" destId="{8A9D2651-F976-4B4F-8E12-AE48757E301F}" srcOrd="2" destOrd="0" presId="urn:microsoft.com/office/officeart/2005/8/layout/hierarchy2"/>
    <dgm:cxn modelId="{D51356F3-BBE1-43DE-AE18-2073386B09E6}" type="presParOf" srcId="{8A9D2651-F976-4B4F-8E12-AE48757E301F}" destId="{684BA150-D289-4B97-AFBB-F5455B6C024A}" srcOrd="0" destOrd="0" presId="urn:microsoft.com/office/officeart/2005/8/layout/hierarchy2"/>
    <dgm:cxn modelId="{CC59B69F-3AA2-489A-990D-04ED90C2B4A2}" type="presParOf" srcId="{237BAEF0-CE80-4785-B97A-44DD63A587B0}" destId="{5CDEDF05-798D-43F6-B57C-22265112FE7D}" srcOrd="3" destOrd="0" presId="urn:microsoft.com/office/officeart/2005/8/layout/hierarchy2"/>
    <dgm:cxn modelId="{AED2B1A8-5586-4E64-9F57-F50B1FA8A672}" type="presParOf" srcId="{5CDEDF05-798D-43F6-B57C-22265112FE7D}" destId="{4B15394C-B34D-4051-A2B6-8B8D547ABCF6}" srcOrd="0" destOrd="0" presId="urn:microsoft.com/office/officeart/2005/8/layout/hierarchy2"/>
    <dgm:cxn modelId="{2E537D59-0D4B-4E58-AE56-9AAB789F8211}" type="presParOf" srcId="{5CDEDF05-798D-43F6-B57C-22265112FE7D}" destId="{9EEDF748-46DD-461F-9C46-6682CB1F20C3}" srcOrd="1" destOrd="0" presId="urn:microsoft.com/office/officeart/2005/8/layout/hierarchy2"/>
    <dgm:cxn modelId="{DBE5BDC2-7361-4223-BA25-7D71FFE77653}" type="presParOf" srcId="{9EEDF748-46DD-461F-9C46-6682CB1F20C3}" destId="{F4E775E5-23BB-4123-A695-F6818E59F09C}" srcOrd="0" destOrd="0" presId="urn:microsoft.com/office/officeart/2005/8/layout/hierarchy2"/>
    <dgm:cxn modelId="{2AB8377D-CAFA-4041-AF32-0FE2AE276025}" type="presParOf" srcId="{F4E775E5-23BB-4123-A695-F6818E59F09C}" destId="{22F53BCA-3691-4226-8BE1-D4797F425A2F}" srcOrd="0" destOrd="0" presId="urn:microsoft.com/office/officeart/2005/8/layout/hierarchy2"/>
    <dgm:cxn modelId="{8F00B9BD-444F-44D2-84ED-C007E0B72977}" type="presParOf" srcId="{9EEDF748-46DD-461F-9C46-6682CB1F20C3}" destId="{C9FE715D-AD4B-4514-BB95-43A14F7ECA39}" srcOrd="1" destOrd="0" presId="urn:microsoft.com/office/officeart/2005/8/layout/hierarchy2"/>
    <dgm:cxn modelId="{D500028C-1482-40EB-9ED1-0DE33B073EB2}" type="presParOf" srcId="{C9FE715D-AD4B-4514-BB95-43A14F7ECA39}" destId="{03514591-8C53-4155-BDC8-0F02A17729C2}" srcOrd="0" destOrd="0" presId="urn:microsoft.com/office/officeart/2005/8/layout/hierarchy2"/>
    <dgm:cxn modelId="{65149FB0-F095-40BA-ABE3-6702DD8D1608}" type="presParOf" srcId="{C9FE715D-AD4B-4514-BB95-43A14F7ECA39}" destId="{6DF96E84-CC7A-4AE0-B8C5-A5B4A6CDD716}" srcOrd="1" destOrd="0" presId="urn:microsoft.com/office/officeart/2005/8/layout/hierarchy2"/>
    <dgm:cxn modelId="{2BAB2897-180A-4B65-A5F7-38E32F4D337D}" type="presParOf" srcId="{9EEDF748-46DD-461F-9C46-6682CB1F20C3}" destId="{EF6F6170-4AC9-4373-AEE0-9409436C3312}" srcOrd="2" destOrd="0" presId="urn:microsoft.com/office/officeart/2005/8/layout/hierarchy2"/>
    <dgm:cxn modelId="{1913E1A0-05A8-4FB7-AE61-6A3DD70D03F8}" type="presParOf" srcId="{EF6F6170-4AC9-4373-AEE0-9409436C3312}" destId="{99871064-2409-4122-B1CC-251C982CF0C4}" srcOrd="0" destOrd="0" presId="urn:microsoft.com/office/officeart/2005/8/layout/hierarchy2"/>
    <dgm:cxn modelId="{E35A5D72-228B-465B-91BB-7231BB456A86}" type="presParOf" srcId="{9EEDF748-46DD-461F-9C46-6682CB1F20C3}" destId="{6B91663B-BC6E-4AA4-8E14-0A77DE346992}" srcOrd="3" destOrd="0" presId="urn:microsoft.com/office/officeart/2005/8/layout/hierarchy2"/>
    <dgm:cxn modelId="{EB8326E6-4506-4E56-82FF-A4B5E4108129}" type="presParOf" srcId="{6B91663B-BC6E-4AA4-8E14-0A77DE346992}" destId="{F93192A2-4EF4-4AA4-BA0D-0FB2952D7D81}" srcOrd="0" destOrd="0" presId="urn:microsoft.com/office/officeart/2005/8/layout/hierarchy2"/>
    <dgm:cxn modelId="{A58EE9D8-1775-4622-BB1D-9E9FE76C04D0}" type="presParOf" srcId="{6B91663B-BC6E-4AA4-8E14-0A77DE346992}" destId="{155D473C-8656-4D0D-9916-0943FCF2F7A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037C5D-26F8-4B39-A054-3638BFC89AD9}" type="doc">
      <dgm:prSet loTypeId="urn:microsoft.com/office/officeart/2005/8/layout/hierarchy1" loCatId="hierarchy" qsTypeId="urn:microsoft.com/office/officeart/2005/8/quickstyle/3d3" qsCatId="3D" csTypeId="urn:microsoft.com/office/officeart/2005/8/colors/colorful5" csCatId="colorful" phldr="1"/>
      <dgm:spPr/>
      <dgm:t>
        <a:bodyPr/>
        <a:lstStyle/>
        <a:p>
          <a:endParaRPr lang="en-US"/>
        </a:p>
      </dgm:t>
    </dgm:pt>
    <dgm:pt modelId="{2B8E5462-8FDF-45C2-9AE6-4C0F9236317D}">
      <dgm:prSet phldrT="[Text]"/>
      <dgm:spPr/>
      <dgm:t>
        <a:bodyPr/>
        <a:lstStyle/>
        <a:p>
          <a:r>
            <a:rPr lang="en-US" dirty="0"/>
            <a:t>Financial Statements</a:t>
          </a:r>
        </a:p>
      </dgm:t>
    </dgm:pt>
    <dgm:pt modelId="{A40E67B0-2B3C-4721-A6E0-0E2672749046}" type="parTrans" cxnId="{FB24F1DE-6369-4611-8BF6-E335972592A2}">
      <dgm:prSet/>
      <dgm:spPr/>
      <dgm:t>
        <a:bodyPr/>
        <a:lstStyle/>
        <a:p>
          <a:endParaRPr lang="en-US"/>
        </a:p>
      </dgm:t>
    </dgm:pt>
    <dgm:pt modelId="{3A750699-6531-417A-B7E6-09A00B9A35BB}" type="sibTrans" cxnId="{FB24F1DE-6369-4611-8BF6-E335972592A2}">
      <dgm:prSet/>
      <dgm:spPr/>
      <dgm:t>
        <a:bodyPr/>
        <a:lstStyle/>
        <a:p>
          <a:endParaRPr lang="en-US"/>
        </a:p>
      </dgm:t>
    </dgm:pt>
    <dgm:pt modelId="{D273D507-5DE0-4703-9584-10A4999215F9}">
      <dgm:prSet phldrT="[Text]"/>
      <dgm:spPr/>
      <dgm:t>
        <a:bodyPr/>
        <a:lstStyle/>
        <a:p>
          <a:r>
            <a:rPr lang="en-US" dirty="0"/>
            <a:t>Income Statements</a:t>
          </a:r>
        </a:p>
      </dgm:t>
    </dgm:pt>
    <dgm:pt modelId="{E7A7101E-9C86-4ADD-8467-5D9C109D2A0B}" type="parTrans" cxnId="{B76E15F8-55A6-4246-832B-2C4C15BDEA61}">
      <dgm:prSet/>
      <dgm:spPr/>
      <dgm:t>
        <a:bodyPr/>
        <a:lstStyle/>
        <a:p>
          <a:endParaRPr lang="en-US"/>
        </a:p>
      </dgm:t>
    </dgm:pt>
    <dgm:pt modelId="{7C7E0927-A89B-4B74-8A0F-5781168F88AC}" type="sibTrans" cxnId="{B76E15F8-55A6-4246-832B-2C4C15BDEA61}">
      <dgm:prSet/>
      <dgm:spPr/>
      <dgm:t>
        <a:bodyPr/>
        <a:lstStyle/>
        <a:p>
          <a:endParaRPr lang="en-US"/>
        </a:p>
      </dgm:t>
    </dgm:pt>
    <dgm:pt modelId="{1AD8EEC1-F924-43E0-9873-ABC6167DF972}">
      <dgm:prSet phldrT="[Text]"/>
      <dgm:spPr/>
      <dgm:t>
        <a:bodyPr/>
        <a:lstStyle/>
        <a:p>
          <a:r>
            <a:rPr lang="en-US" dirty="0"/>
            <a:t>Position Statements</a:t>
          </a:r>
        </a:p>
      </dgm:t>
    </dgm:pt>
    <dgm:pt modelId="{6FD6CD5C-776E-476B-A2BB-5C1EB024DA81}" type="parTrans" cxnId="{5D7C5291-EB99-4D46-B128-82A5F98332C1}">
      <dgm:prSet/>
      <dgm:spPr/>
      <dgm:t>
        <a:bodyPr/>
        <a:lstStyle/>
        <a:p>
          <a:endParaRPr lang="en-US"/>
        </a:p>
      </dgm:t>
    </dgm:pt>
    <dgm:pt modelId="{C43277BD-F261-422B-8D52-51A520D472EA}" type="sibTrans" cxnId="{5D7C5291-EB99-4D46-B128-82A5F98332C1}">
      <dgm:prSet/>
      <dgm:spPr/>
      <dgm:t>
        <a:bodyPr/>
        <a:lstStyle/>
        <a:p>
          <a:endParaRPr lang="en-US"/>
        </a:p>
      </dgm:t>
    </dgm:pt>
    <dgm:pt modelId="{F124FF7E-B932-405A-B090-0B0FA1E873F4}">
      <dgm:prSet/>
      <dgm:spPr/>
      <dgm:t>
        <a:bodyPr/>
        <a:lstStyle/>
        <a:p>
          <a:r>
            <a:rPr lang="en-US" dirty="0"/>
            <a:t>Trading Account</a:t>
          </a:r>
        </a:p>
      </dgm:t>
    </dgm:pt>
    <dgm:pt modelId="{D224DF02-74B4-483C-9397-A34329276B5D}" type="parTrans" cxnId="{398F0854-59D8-4AB1-B5F8-5D4C8190D9DF}">
      <dgm:prSet/>
      <dgm:spPr/>
      <dgm:t>
        <a:bodyPr/>
        <a:lstStyle/>
        <a:p>
          <a:endParaRPr lang="en-US"/>
        </a:p>
      </dgm:t>
    </dgm:pt>
    <dgm:pt modelId="{ABB3F6D2-ED8D-4AE4-BF40-A9B014426F42}" type="sibTrans" cxnId="{398F0854-59D8-4AB1-B5F8-5D4C8190D9DF}">
      <dgm:prSet/>
      <dgm:spPr/>
      <dgm:t>
        <a:bodyPr/>
        <a:lstStyle/>
        <a:p>
          <a:endParaRPr lang="en-US"/>
        </a:p>
      </dgm:t>
    </dgm:pt>
    <dgm:pt modelId="{866B965B-8E1A-4973-85C7-EF0B50E23E48}">
      <dgm:prSet/>
      <dgm:spPr/>
      <dgm:t>
        <a:bodyPr/>
        <a:lstStyle/>
        <a:p>
          <a:r>
            <a:rPr lang="en-US" dirty="0"/>
            <a:t>Profit &amp; Loss Account</a:t>
          </a:r>
        </a:p>
      </dgm:t>
    </dgm:pt>
    <dgm:pt modelId="{CF71A617-FECA-43BA-B00F-E1A6A1FE8B8A}" type="parTrans" cxnId="{8D60B014-F9F5-4C9E-8008-228F33618B2B}">
      <dgm:prSet/>
      <dgm:spPr/>
      <dgm:t>
        <a:bodyPr/>
        <a:lstStyle/>
        <a:p>
          <a:endParaRPr lang="en-US"/>
        </a:p>
      </dgm:t>
    </dgm:pt>
    <dgm:pt modelId="{95BF7925-494F-4C1B-86AF-443EF5C79CF7}" type="sibTrans" cxnId="{8D60B014-F9F5-4C9E-8008-228F33618B2B}">
      <dgm:prSet/>
      <dgm:spPr/>
      <dgm:t>
        <a:bodyPr/>
        <a:lstStyle/>
        <a:p>
          <a:endParaRPr lang="en-US"/>
        </a:p>
      </dgm:t>
    </dgm:pt>
    <dgm:pt modelId="{EE30BC6F-8F6E-49D6-A344-1B197F599667}">
      <dgm:prSet/>
      <dgm:spPr/>
      <dgm:t>
        <a:bodyPr/>
        <a:lstStyle/>
        <a:p>
          <a:r>
            <a:rPr lang="en-US" dirty="0"/>
            <a:t>Gross Profit or Gross Loss</a:t>
          </a:r>
        </a:p>
      </dgm:t>
    </dgm:pt>
    <dgm:pt modelId="{B1796726-AA2B-4F50-AC89-A967F4646763}" type="parTrans" cxnId="{7D6D9F18-3AAA-430E-BD0A-0F7C06D3D02F}">
      <dgm:prSet/>
      <dgm:spPr/>
      <dgm:t>
        <a:bodyPr/>
        <a:lstStyle/>
        <a:p>
          <a:endParaRPr lang="en-US"/>
        </a:p>
      </dgm:t>
    </dgm:pt>
    <dgm:pt modelId="{E1B0A09E-8D96-4709-93E4-C4B7D41EB31B}" type="sibTrans" cxnId="{7D6D9F18-3AAA-430E-BD0A-0F7C06D3D02F}">
      <dgm:prSet/>
      <dgm:spPr/>
      <dgm:t>
        <a:bodyPr/>
        <a:lstStyle/>
        <a:p>
          <a:endParaRPr lang="en-US"/>
        </a:p>
      </dgm:t>
    </dgm:pt>
    <dgm:pt modelId="{61469A24-E944-4BE6-9ACC-1C1098BA2D9D}">
      <dgm:prSet/>
      <dgm:spPr/>
      <dgm:t>
        <a:bodyPr/>
        <a:lstStyle/>
        <a:p>
          <a:r>
            <a:rPr lang="en-US" dirty="0"/>
            <a:t>Net Profit or Net Loss</a:t>
          </a:r>
        </a:p>
      </dgm:t>
    </dgm:pt>
    <dgm:pt modelId="{879539A8-875E-49AD-B7FE-AC0336DE961B}" type="parTrans" cxnId="{4D176A98-EC50-4F74-9492-7E138421922D}">
      <dgm:prSet/>
      <dgm:spPr/>
      <dgm:t>
        <a:bodyPr/>
        <a:lstStyle/>
        <a:p>
          <a:endParaRPr lang="en-US"/>
        </a:p>
      </dgm:t>
    </dgm:pt>
    <dgm:pt modelId="{4D8167D4-CAF4-49A2-B203-52BA4091A979}" type="sibTrans" cxnId="{4D176A98-EC50-4F74-9492-7E138421922D}">
      <dgm:prSet/>
      <dgm:spPr/>
      <dgm:t>
        <a:bodyPr/>
        <a:lstStyle/>
        <a:p>
          <a:endParaRPr lang="en-US"/>
        </a:p>
      </dgm:t>
    </dgm:pt>
    <dgm:pt modelId="{5E99AF93-28A4-4D9F-9FE7-E23607F23F72}">
      <dgm:prSet/>
      <dgm:spPr/>
      <dgm:t>
        <a:bodyPr/>
        <a:lstStyle/>
        <a:p>
          <a:r>
            <a:rPr lang="en-US" dirty="0"/>
            <a:t>Balance Sheet</a:t>
          </a:r>
        </a:p>
      </dgm:t>
    </dgm:pt>
    <dgm:pt modelId="{68241CD4-50CB-40ED-B875-40E6AD6A83D5}" type="parTrans" cxnId="{D19868BB-8A00-437A-9AB9-F762D5D45E2D}">
      <dgm:prSet/>
      <dgm:spPr/>
      <dgm:t>
        <a:bodyPr/>
        <a:lstStyle/>
        <a:p>
          <a:endParaRPr lang="en-US"/>
        </a:p>
      </dgm:t>
    </dgm:pt>
    <dgm:pt modelId="{BEFE86AA-9CD3-4E07-A091-DF75330F50E8}" type="sibTrans" cxnId="{D19868BB-8A00-437A-9AB9-F762D5D45E2D}">
      <dgm:prSet/>
      <dgm:spPr/>
      <dgm:t>
        <a:bodyPr/>
        <a:lstStyle/>
        <a:p>
          <a:endParaRPr lang="en-US"/>
        </a:p>
      </dgm:t>
    </dgm:pt>
    <dgm:pt modelId="{7BDB6669-D3B9-405E-B395-F65679A01764}">
      <dgm:prSet/>
      <dgm:spPr/>
      <dgm:t>
        <a:bodyPr/>
        <a:lstStyle/>
        <a:p>
          <a:r>
            <a:rPr lang="en-US" dirty="0"/>
            <a:t>Position of Assets &amp; Liabilities</a:t>
          </a:r>
        </a:p>
      </dgm:t>
    </dgm:pt>
    <dgm:pt modelId="{F191F922-43F5-4B14-8735-7F0A9B0736C1}" type="parTrans" cxnId="{64B11721-9C48-4C24-ADBE-DDCBB2101AA6}">
      <dgm:prSet/>
      <dgm:spPr/>
      <dgm:t>
        <a:bodyPr/>
        <a:lstStyle/>
        <a:p>
          <a:endParaRPr lang="en-US"/>
        </a:p>
      </dgm:t>
    </dgm:pt>
    <dgm:pt modelId="{C2FC2B84-311D-455B-BC2C-6681A20DC192}" type="sibTrans" cxnId="{64B11721-9C48-4C24-ADBE-DDCBB2101AA6}">
      <dgm:prSet/>
      <dgm:spPr/>
      <dgm:t>
        <a:bodyPr/>
        <a:lstStyle/>
        <a:p>
          <a:endParaRPr lang="en-US"/>
        </a:p>
      </dgm:t>
    </dgm:pt>
    <dgm:pt modelId="{65C267B2-378E-44CF-9894-AB8372DBD21A}" type="pres">
      <dgm:prSet presAssocID="{1B037C5D-26F8-4B39-A054-3638BFC89AD9}" presName="hierChild1" presStyleCnt="0">
        <dgm:presLayoutVars>
          <dgm:chPref val="1"/>
          <dgm:dir/>
          <dgm:animOne val="branch"/>
          <dgm:animLvl val="lvl"/>
          <dgm:resizeHandles/>
        </dgm:presLayoutVars>
      </dgm:prSet>
      <dgm:spPr/>
    </dgm:pt>
    <dgm:pt modelId="{4C84D9D6-A47A-4457-8A5A-6F71237BDD04}" type="pres">
      <dgm:prSet presAssocID="{2B8E5462-8FDF-45C2-9AE6-4C0F9236317D}" presName="hierRoot1" presStyleCnt="0"/>
      <dgm:spPr/>
    </dgm:pt>
    <dgm:pt modelId="{C1DD00D3-7106-402C-99FD-D536645F841B}" type="pres">
      <dgm:prSet presAssocID="{2B8E5462-8FDF-45C2-9AE6-4C0F9236317D}" presName="composite" presStyleCnt="0"/>
      <dgm:spPr/>
    </dgm:pt>
    <dgm:pt modelId="{D6621AA6-8077-4BFD-9CC4-33452DAEF784}" type="pres">
      <dgm:prSet presAssocID="{2B8E5462-8FDF-45C2-9AE6-4C0F9236317D}" presName="background" presStyleLbl="node0" presStyleIdx="0" presStyleCnt="1"/>
      <dgm:spPr/>
    </dgm:pt>
    <dgm:pt modelId="{8B799791-8F17-4216-BBD5-22064053DB1F}" type="pres">
      <dgm:prSet presAssocID="{2B8E5462-8FDF-45C2-9AE6-4C0F9236317D}" presName="text" presStyleLbl="fgAcc0" presStyleIdx="0" presStyleCnt="1" custScaleX="285311">
        <dgm:presLayoutVars>
          <dgm:chPref val="3"/>
        </dgm:presLayoutVars>
      </dgm:prSet>
      <dgm:spPr/>
    </dgm:pt>
    <dgm:pt modelId="{25D3C89F-40A0-431F-866C-E4106651F797}" type="pres">
      <dgm:prSet presAssocID="{2B8E5462-8FDF-45C2-9AE6-4C0F9236317D}" presName="hierChild2" presStyleCnt="0"/>
      <dgm:spPr/>
    </dgm:pt>
    <dgm:pt modelId="{D51840F5-C97F-4EFF-A46A-D64E15E0D890}" type="pres">
      <dgm:prSet presAssocID="{E7A7101E-9C86-4ADD-8467-5D9C109D2A0B}" presName="Name10" presStyleLbl="parChTrans1D2" presStyleIdx="0" presStyleCnt="2"/>
      <dgm:spPr/>
    </dgm:pt>
    <dgm:pt modelId="{74E08A22-5333-449E-A407-7F41792D583E}" type="pres">
      <dgm:prSet presAssocID="{D273D507-5DE0-4703-9584-10A4999215F9}" presName="hierRoot2" presStyleCnt="0"/>
      <dgm:spPr/>
    </dgm:pt>
    <dgm:pt modelId="{1260B3F5-497B-4697-BD17-2F2A38BBE841}" type="pres">
      <dgm:prSet presAssocID="{D273D507-5DE0-4703-9584-10A4999215F9}" presName="composite2" presStyleCnt="0"/>
      <dgm:spPr/>
    </dgm:pt>
    <dgm:pt modelId="{2ECBCE3B-2FEC-4635-AF8E-796674448BB9}" type="pres">
      <dgm:prSet presAssocID="{D273D507-5DE0-4703-9584-10A4999215F9}" presName="background2" presStyleLbl="node2" presStyleIdx="0" presStyleCnt="2"/>
      <dgm:spPr/>
    </dgm:pt>
    <dgm:pt modelId="{8332A3DE-E1AC-4033-89B1-FA0F56DC1AC6}" type="pres">
      <dgm:prSet presAssocID="{D273D507-5DE0-4703-9584-10A4999215F9}" presName="text2" presStyleLbl="fgAcc2" presStyleIdx="0" presStyleCnt="2" custScaleX="235795">
        <dgm:presLayoutVars>
          <dgm:chPref val="3"/>
        </dgm:presLayoutVars>
      </dgm:prSet>
      <dgm:spPr/>
    </dgm:pt>
    <dgm:pt modelId="{24F39BA4-D385-4E0D-A40E-668B4E88B83F}" type="pres">
      <dgm:prSet presAssocID="{D273D507-5DE0-4703-9584-10A4999215F9}" presName="hierChild3" presStyleCnt="0"/>
      <dgm:spPr/>
    </dgm:pt>
    <dgm:pt modelId="{BE67AA0F-3738-4FC8-B2B0-42ECCC7BC50C}" type="pres">
      <dgm:prSet presAssocID="{D224DF02-74B4-483C-9397-A34329276B5D}" presName="Name17" presStyleLbl="parChTrans1D3" presStyleIdx="0" presStyleCnt="3"/>
      <dgm:spPr/>
    </dgm:pt>
    <dgm:pt modelId="{337BE280-07F0-460D-AD37-9EA2E80C422B}" type="pres">
      <dgm:prSet presAssocID="{F124FF7E-B932-405A-B090-0B0FA1E873F4}" presName="hierRoot3" presStyleCnt="0"/>
      <dgm:spPr/>
    </dgm:pt>
    <dgm:pt modelId="{8F00C74C-A35B-442E-8330-DC75406BD671}" type="pres">
      <dgm:prSet presAssocID="{F124FF7E-B932-405A-B090-0B0FA1E873F4}" presName="composite3" presStyleCnt="0"/>
      <dgm:spPr/>
    </dgm:pt>
    <dgm:pt modelId="{0D13F150-C2C3-482C-917E-9B2997E956D7}" type="pres">
      <dgm:prSet presAssocID="{F124FF7E-B932-405A-B090-0B0FA1E873F4}" presName="background3" presStyleLbl="node3" presStyleIdx="0" presStyleCnt="3"/>
      <dgm:spPr/>
    </dgm:pt>
    <dgm:pt modelId="{2359B55E-B1DB-4D21-AD1A-3C19394A5D39}" type="pres">
      <dgm:prSet presAssocID="{F124FF7E-B932-405A-B090-0B0FA1E873F4}" presName="text3" presStyleLbl="fgAcc3" presStyleIdx="0" presStyleCnt="3" custScaleX="194872">
        <dgm:presLayoutVars>
          <dgm:chPref val="3"/>
        </dgm:presLayoutVars>
      </dgm:prSet>
      <dgm:spPr/>
    </dgm:pt>
    <dgm:pt modelId="{A87ABCC1-2413-4598-AF1C-F6D4D76F0FB4}" type="pres">
      <dgm:prSet presAssocID="{F124FF7E-B932-405A-B090-0B0FA1E873F4}" presName="hierChild4" presStyleCnt="0"/>
      <dgm:spPr/>
    </dgm:pt>
    <dgm:pt modelId="{29B8CA3D-084A-4113-A479-2324D319BA55}" type="pres">
      <dgm:prSet presAssocID="{B1796726-AA2B-4F50-AC89-A967F4646763}" presName="Name23" presStyleLbl="parChTrans1D4" presStyleIdx="0" presStyleCnt="3"/>
      <dgm:spPr/>
    </dgm:pt>
    <dgm:pt modelId="{D75729F1-A026-4FA7-B52C-0E988EF3F2F0}" type="pres">
      <dgm:prSet presAssocID="{EE30BC6F-8F6E-49D6-A344-1B197F599667}" presName="hierRoot4" presStyleCnt="0"/>
      <dgm:spPr/>
    </dgm:pt>
    <dgm:pt modelId="{A91FFF1C-1898-4C98-943A-FC948DA43D66}" type="pres">
      <dgm:prSet presAssocID="{EE30BC6F-8F6E-49D6-A344-1B197F599667}" presName="composite4" presStyleCnt="0"/>
      <dgm:spPr/>
    </dgm:pt>
    <dgm:pt modelId="{F7F687F2-E4A6-47A4-9ACB-C61266377A5A}" type="pres">
      <dgm:prSet presAssocID="{EE30BC6F-8F6E-49D6-A344-1B197F599667}" presName="background4" presStyleLbl="node4" presStyleIdx="0" presStyleCnt="3"/>
      <dgm:spPr/>
    </dgm:pt>
    <dgm:pt modelId="{8415EC4F-8887-4223-980A-C726B5B1A68D}" type="pres">
      <dgm:prSet presAssocID="{EE30BC6F-8F6E-49D6-A344-1B197F599667}" presName="text4" presStyleLbl="fgAcc4" presStyleIdx="0" presStyleCnt="3" custScaleX="194872">
        <dgm:presLayoutVars>
          <dgm:chPref val="3"/>
        </dgm:presLayoutVars>
      </dgm:prSet>
      <dgm:spPr/>
    </dgm:pt>
    <dgm:pt modelId="{47495CE5-B8F0-441D-8334-DFBECF0DF53E}" type="pres">
      <dgm:prSet presAssocID="{EE30BC6F-8F6E-49D6-A344-1B197F599667}" presName="hierChild5" presStyleCnt="0"/>
      <dgm:spPr/>
    </dgm:pt>
    <dgm:pt modelId="{54266E6A-30DC-4E30-8636-962D13AE6BDF}" type="pres">
      <dgm:prSet presAssocID="{CF71A617-FECA-43BA-B00F-E1A6A1FE8B8A}" presName="Name17" presStyleLbl="parChTrans1D3" presStyleIdx="1" presStyleCnt="3"/>
      <dgm:spPr/>
    </dgm:pt>
    <dgm:pt modelId="{03659392-6333-4008-ABEE-C1C1BDA217E3}" type="pres">
      <dgm:prSet presAssocID="{866B965B-8E1A-4973-85C7-EF0B50E23E48}" presName="hierRoot3" presStyleCnt="0"/>
      <dgm:spPr/>
    </dgm:pt>
    <dgm:pt modelId="{A2A17929-A90B-4279-9235-655BA8D0852D}" type="pres">
      <dgm:prSet presAssocID="{866B965B-8E1A-4973-85C7-EF0B50E23E48}" presName="composite3" presStyleCnt="0"/>
      <dgm:spPr/>
    </dgm:pt>
    <dgm:pt modelId="{83F52C2B-D94D-4E84-A6DA-754C54216A79}" type="pres">
      <dgm:prSet presAssocID="{866B965B-8E1A-4973-85C7-EF0B50E23E48}" presName="background3" presStyleLbl="node3" presStyleIdx="1" presStyleCnt="3"/>
      <dgm:spPr/>
    </dgm:pt>
    <dgm:pt modelId="{DAFC53C6-DC88-4A8B-A6C6-B42BB8769384}" type="pres">
      <dgm:prSet presAssocID="{866B965B-8E1A-4973-85C7-EF0B50E23E48}" presName="text3" presStyleLbl="fgAcc3" presStyleIdx="1" presStyleCnt="3" custScaleX="194872">
        <dgm:presLayoutVars>
          <dgm:chPref val="3"/>
        </dgm:presLayoutVars>
      </dgm:prSet>
      <dgm:spPr/>
    </dgm:pt>
    <dgm:pt modelId="{5EB80A58-FDDE-4E3E-AB2D-9239C1BFA1E2}" type="pres">
      <dgm:prSet presAssocID="{866B965B-8E1A-4973-85C7-EF0B50E23E48}" presName="hierChild4" presStyleCnt="0"/>
      <dgm:spPr/>
    </dgm:pt>
    <dgm:pt modelId="{F4F654EC-4B84-4728-B028-F3D33E5FD4DC}" type="pres">
      <dgm:prSet presAssocID="{879539A8-875E-49AD-B7FE-AC0336DE961B}" presName="Name23" presStyleLbl="parChTrans1D4" presStyleIdx="1" presStyleCnt="3"/>
      <dgm:spPr/>
    </dgm:pt>
    <dgm:pt modelId="{5B1FAC33-ED92-4E29-A61D-C8810EAA7050}" type="pres">
      <dgm:prSet presAssocID="{61469A24-E944-4BE6-9ACC-1C1098BA2D9D}" presName="hierRoot4" presStyleCnt="0"/>
      <dgm:spPr/>
    </dgm:pt>
    <dgm:pt modelId="{80B819D5-6D08-41C6-BCF1-614ECB5B1AA1}" type="pres">
      <dgm:prSet presAssocID="{61469A24-E944-4BE6-9ACC-1C1098BA2D9D}" presName="composite4" presStyleCnt="0"/>
      <dgm:spPr/>
    </dgm:pt>
    <dgm:pt modelId="{E35E325F-43C2-4DCD-A888-1332564A086E}" type="pres">
      <dgm:prSet presAssocID="{61469A24-E944-4BE6-9ACC-1C1098BA2D9D}" presName="background4" presStyleLbl="node4" presStyleIdx="1" presStyleCnt="3"/>
      <dgm:spPr/>
    </dgm:pt>
    <dgm:pt modelId="{2613E6EF-3FB9-42D3-962E-976E7FDEEC1A}" type="pres">
      <dgm:prSet presAssocID="{61469A24-E944-4BE6-9ACC-1C1098BA2D9D}" presName="text4" presStyleLbl="fgAcc4" presStyleIdx="1" presStyleCnt="3" custScaleX="194872">
        <dgm:presLayoutVars>
          <dgm:chPref val="3"/>
        </dgm:presLayoutVars>
      </dgm:prSet>
      <dgm:spPr/>
    </dgm:pt>
    <dgm:pt modelId="{94542666-B4C6-45B0-A377-9D4C81212DEE}" type="pres">
      <dgm:prSet presAssocID="{61469A24-E944-4BE6-9ACC-1C1098BA2D9D}" presName="hierChild5" presStyleCnt="0"/>
      <dgm:spPr/>
    </dgm:pt>
    <dgm:pt modelId="{54CADA92-6D47-4F67-BF45-9C25F3BFD038}" type="pres">
      <dgm:prSet presAssocID="{6FD6CD5C-776E-476B-A2BB-5C1EB024DA81}" presName="Name10" presStyleLbl="parChTrans1D2" presStyleIdx="1" presStyleCnt="2"/>
      <dgm:spPr/>
    </dgm:pt>
    <dgm:pt modelId="{63352FA0-EE61-4FE5-9A52-95CC933FBB89}" type="pres">
      <dgm:prSet presAssocID="{1AD8EEC1-F924-43E0-9873-ABC6167DF972}" presName="hierRoot2" presStyleCnt="0"/>
      <dgm:spPr/>
    </dgm:pt>
    <dgm:pt modelId="{AE021BCB-3D5D-472C-98BD-53B6FBCDC3EE}" type="pres">
      <dgm:prSet presAssocID="{1AD8EEC1-F924-43E0-9873-ABC6167DF972}" presName="composite2" presStyleCnt="0"/>
      <dgm:spPr/>
    </dgm:pt>
    <dgm:pt modelId="{25B17813-394E-48A3-9AB9-2E8C12663D74}" type="pres">
      <dgm:prSet presAssocID="{1AD8EEC1-F924-43E0-9873-ABC6167DF972}" presName="background2" presStyleLbl="node2" presStyleIdx="1" presStyleCnt="2"/>
      <dgm:spPr/>
    </dgm:pt>
    <dgm:pt modelId="{0D2DAD06-09FB-4695-9CDA-1143445EC185}" type="pres">
      <dgm:prSet presAssocID="{1AD8EEC1-F924-43E0-9873-ABC6167DF972}" presName="text2" presStyleLbl="fgAcc2" presStyleIdx="1" presStyleCnt="2" custScaleX="235795">
        <dgm:presLayoutVars>
          <dgm:chPref val="3"/>
        </dgm:presLayoutVars>
      </dgm:prSet>
      <dgm:spPr/>
    </dgm:pt>
    <dgm:pt modelId="{39B0F120-A24D-4679-B2D2-6BEA8227B0C5}" type="pres">
      <dgm:prSet presAssocID="{1AD8EEC1-F924-43E0-9873-ABC6167DF972}" presName="hierChild3" presStyleCnt="0"/>
      <dgm:spPr/>
    </dgm:pt>
    <dgm:pt modelId="{DE125802-CD78-41D8-B55B-F6AEF396BB6E}" type="pres">
      <dgm:prSet presAssocID="{68241CD4-50CB-40ED-B875-40E6AD6A83D5}" presName="Name17" presStyleLbl="parChTrans1D3" presStyleIdx="2" presStyleCnt="3"/>
      <dgm:spPr/>
    </dgm:pt>
    <dgm:pt modelId="{13098FD1-F8FB-4A85-BC2B-430D5C1A143A}" type="pres">
      <dgm:prSet presAssocID="{5E99AF93-28A4-4D9F-9FE7-E23607F23F72}" presName="hierRoot3" presStyleCnt="0"/>
      <dgm:spPr/>
    </dgm:pt>
    <dgm:pt modelId="{4EC41BAE-67B9-4F35-A726-319CF60F5E0F}" type="pres">
      <dgm:prSet presAssocID="{5E99AF93-28A4-4D9F-9FE7-E23607F23F72}" presName="composite3" presStyleCnt="0"/>
      <dgm:spPr/>
    </dgm:pt>
    <dgm:pt modelId="{5CF01508-F5AA-468E-9F01-0A7857C93095}" type="pres">
      <dgm:prSet presAssocID="{5E99AF93-28A4-4D9F-9FE7-E23607F23F72}" presName="background3" presStyleLbl="node3" presStyleIdx="2" presStyleCnt="3"/>
      <dgm:spPr/>
    </dgm:pt>
    <dgm:pt modelId="{EE002B3C-C29B-41C6-8C4D-30920414883C}" type="pres">
      <dgm:prSet presAssocID="{5E99AF93-28A4-4D9F-9FE7-E23607F23F72}" presName="text3" presStyleLbl="fgAcc3" presStyleIdx="2" presStyleCnt="3" custScaleX="235795">
        <dgm:presLayoutVars>
          <dgm:chPref val="3"/>
        </dgm:presLayoutVars>
      </dgm:prSet>
      <dgm:spPr/>
    </dgm:pt>
    <dgm:pt modelId="{51038DF8-867C-4B4A-B113-9E8D7DD76CAD}" type="pres">
      <dgm:prSet presAssocID="{5E99AF93-28A4-4D9F-9FE7-E23607F23F72}" presName="hierChild4" presStyleCnt="0"/>
      <dgm:spPr/>
    </dgm:pt>
    <dgm:pt modelId="{7E02BA0B-96F5-4312-AE9F-045077CDBF08}" type="pres">
      <dgm:prSet presAssocID="{F191F922-43F5-4B14-8735-7F0A9B0736C1}" presName="Name23" presStyleLbl="parChTrans1D4" presStyleIdx="2" presStyleCnt="3"/>
      <dgm:spPr/>
    </dgm:pt>
    <dgm:pt modelId="{92A82183-695F-4210-B414-0C4AFB400B90}" type="pres">
      <dgm:prSet presAssocID="{7BDB6669-D3B9-405E-B395-F65679A01764}" presName="hierRoot4" presStyleCnt="0"/>
      <dgm:spPr/>
    </dgm:pt>
    <dgm:pt modelId="{41D97043-E0A8-472B-BE2A-7824E632BC42}" type="pres">
      <dgm:prSet presAssocID="{7BDB6669-D3B9-405E-B395-F65679A01764}" presName="composite4" presStyleCnt="0"/>
      <dgm:spPr/>
    </dgm:pt>
    <dgm:pt modelId="{D2B7A6DC-05AF-43C4-8F3C-E57B40D4105D}" type="pres">
      <dgm:prSet presAssocID="{7BDB6669-D3B9-405E-B395-F65679A01764}" presName="background4" presStyleLbl="node4" presStyleIdx="2" presStyleCnt="3"/>
      <dgm:spPr/>
    </dgm:pt>
    <dgm:pt modelId="{4543C2BF-16F3-4764-8F6C-4115E00669B2}" type="pres">
      <dgm:prSet presAssocID="{7BDB6669-D3B9-405E-B395-F65679A01764}" presName="text4" presStyleLbl="fgAcc4" presStyleIdx="2" presStyleCnt="3" custScaleX="235795">
        <dgm:presLayoutVars>
          <dgm:chPref val="3"/>
        </dgm:presLayoutVars>
      </dgm:prSet>
      <dgm:spPr/>
    </dgm:pt>
    <dgm:pt modelId="{8340FCE0-9DCE-441D-ACF4-63F9DB980D93}" type="pres">
      <dgm:prSet presAssocID="{7BDB6669-D3B9-405E-B395-F65679A01764}" presName="hierChild5" presStyleCnt="0"/>
      <dgm:spPr/>
    </dgm:pt>
  </dgm:ptLst>
  <dgm:cxnLst>
    <dgm:cxn modelId="{8D60B014-F9F5-4C9E-8008-228F33618B2B}" srcId="{D273D507-5DE0-4703-9584-10A4999215F9}" destId="{866B965B-8E1A-4973-85C7-EF0B50E23E48}" srcOrd="1" destOrd="0" parTransId="{CF71A617-FECA-43BA-B00F-E1A6A1FE8B8A}" sibTransId="{95BF7925-494F-4C1B-86AF-443EF5C79CF7}"/>
    <dgm:cxn modelId="{81782B18-D659-4E56-8AB3-342376BF7A9C}" type="presOf" srcId="{1B037C5D-26F8-4B39-A054-3638BFC89AD9}" destId="{65C267B2-378E-44CF-9894-AB8372DBD21A}" srcOrd="0" destOrd="0" presId="urn:microsoft.com/office/officeart/2005/8/layout/hierarchy1"/>
    <dgm:cxn modelId="{7D6D9F18-3AAA-430E-BD0A-0F7C06D3D02F}" srcId="{F124FF7E-B932-405A-B090-0B0FA1E873F4}" destId="{EE30BC6F-8F6E-49D6-A344-1B197F599667}" srcOrd="0" destOrd="0" parTransId="{B1796726-AA2B-4F50-AC89-A967F4646763}" sibTransId="{E1B0A09E-8D96-4709-93E4-C4B7D41EB31B}"/>
    <dgm:cxn modelId="{045D0A1E-0E60-46EB-AB8F-7008C4DD078A}" type="presOf" srcId="{E7A7101E-9C86-4ADD-8467-5D9C109D2A0B}" destId="{D51840F5-C97F-4EFF-A46A-D64E15E0D890}" srcOrd="0" destOrd="0" presId="urn:microsoft.com/office/officeart/2005/8/layout/hierarchy1"/>
    <dgm:cxn modelId="{64B11721-9C48-4C24-ADBE-DDCBB2101AA6}" srcId="{5E99AF93-28A4-4D9F-9FE7-E23607F23F72}" destId="{7BDB6669-D3B9-405E-B395-F65679A01764}" srcOrd="0" destOrd="0" parTransId="{F191F922-43F5-4B14-8735-7F0A9B0736C1}" sibTransId="{C2FC2B84-311D-455B-BC2C-6681A20DC192}"/>
    <dgm:cxn modelId="{0DA89526-09AB-40C9-987C-D6310D992D87}" type="presOf" srcId="{68241CD4-50CB-40ED-B875-40E6AD6A83D5}" destId="{DE125802-CD78-41D8-B55B-F6AEF396BB6E}" srcOrd="0" destOrd="0" presId="urn:microsoft.com/office/officeart/2005/8/layout/hierarchy1"/>
    <dgm:cxn modelId="{BAE8903F-1424-4853-8474-1DB75F6B7BB2}" type="presOf" srcId="{866B965B-8E1A-4973-85C7-EF0B50E23E48}" destId="{DAFC53C6-DC88-4A8B-A6C6-B42BB8769384}" srcOrd="0" destOrd="0" presId="urn:microsoft.com/office/officeart/2005/8/layout/hierarchy1"/>
    <dgm:cxn modelId="{96F6575E-ED17-4D68-8A92-E132E11C6D64}" type="presOf" srcId="{D224DF02-74B4-483C-9397-A34329276B5D}" destId="{BE67AA0F-3738-4FC8-B2B0-42ECCC7BC50C}" srcOrd="0" destOrd="0" presId="urn:microsoft.com/office/officeart/2005/8/layout/hierarchy1"/>
    <dgm:cxn modelId="{1DCEB75E-0216-41FA-89CC-B93012D25B43}" type="presOf" srcId="{1AD8EEC1-F924-43E0-9873-ABC6167DF972}" destId="{0D2DAD06-09FB-4695-9CDA-1143445EC185}" srcOrd="0" destOrd="0" presId="urn:microsoft.com/office/officeart/2005/8/layout/hierarchy1"/>
    <dgm:cxn modelId="{706D5F65-758A-4937-A6F7-95425F49A9D8}" type="presOf" srcId="{F191F922-43F5-4B14-8735-7F0A9B0736C1}" destId="{7E02BA0B-96F5-4312-AE9F-045077CDBF08}" srcOrd="0" destOrd="0" presId="urn:microsoft.com/office/officeart/2005/8/layout/hierarchy1"/>
    <dgm:cxn modelId="{ABB40C46-8745-4BB0-A3CE-B9EB8A884A0D}" type="presOf" srcId="{2B8E5462-8FDF-45C2-9AE6-4C0F9236317D}" destId="{8B799791-8F17-4216-BBD5-22064053DB1F}" srcOrd="0" destOrd="0" presId="urn:microsoft.com/office/officeart/2005/8/layout/hierarchy1"/>
    <dgm:cxn modelId="{398F0854-59D8-4AB1-B5F8-5D4C8190D9DF}" srcId="{D273D507-5DE0-4703-9584-10A4999215F9}" destId="{F124FF7E-B932-405A-B090-0B0FA1E873F4}" srcOrd="0" destOrd="0" parTransId="{D224DF02-74B4-483C-9397-A34329276B5D}" sibTransId="{ABB3F6D2-ED8D-4AE4-BF40-A9B014426F42}"/>
    <dgm:cxn modelId="{794D0176-4417-43C8-B7ED-2D8A8127E915}" type="presOf" srcId="{D273D507-5DE0-4703-9584-10A4999215F9}" destId="{8332A3DE-E1AC-4033-89B1-FA0F56DC1AC6}" srcOrd="0" destOrd="0" presId="urn:microsoft.com/office/officeart/2005/8/layout/hierarchy1"/>
    <dgm:cxn modelId="{1F68C37D-4512-4BC6-B973-F1D92E77FB53}" type="presOf" srcId="{F124FF7E-B932-405A-B090-0B0FA1E873F4}" destId="{2359B55E-B1DB-4D21-AD1A-3C19394A5D39}" srcOrd="0" destOrd="0" presId="urn:microsoft.com/office/officeart/2005/8/layout/hierarchy1"/>
    <dgm:cxn modelId="{8BB01D82-2FCF-4B21-BA61-683254C108FA}" type="presOf" srcId="{6FD6CD5C-776E-476B-A2BB-5C1EB024DA81}" destId="{54CADA92-6D47-4F67-BF45-9C25F3BFD038}" srcOrd="0" destOrd="0" presId="urn:microsoft.com/office/officeart/2005/8/layout/hierarchy1"/>
    <dgm:cxn modelId="{5D7C5291-EB99-4D46-B128-82A5F98332C1}" srcId="{2B8E5462-8FDF-45C2-9AE6-4C0F9236317D}" destId="{1AD8EEC1-F924-43E0-9873-ABC6167DF972}" srcOrd="1" destOrd="0" parTransId="{6FD6CD5C-776E-476B-A2BB-5C1EB024DA81}" sibTransId="{C43277BD-F261-422B-8D52-51A520D472EA}"/>
    <dgm:cxn modelId="{C108E293-05A9-4413-9E94-4A1751F38A4D}" type="presOf" srcId="{5E99AF93-28A4-4D9F-9FE7-E23607F23F72}" destId="{EE002B3C-C29B-41C6-8C4D-30920414883C}" srcOrd="0" destOrd="0" presId="urn:microsoft.com/office/officeart/2005/8/layout/hierarchy1"/>
    <dgm:cxn modelId="{4D176A98-EC50-4F74-9492-7E138421922D}" srcId="{866B965B-8E1A-4973-85C7-EF0B50E23E48}" destId="{61469A24-E944-4BE6-9ACC-1C1098BA2D9D}" srcOrd="0" destOrd="0" parTransId="{879539A8-875E-49AD-B7FE-AC0336DE961B}" sibTransId="{4D8167D4-CAF4-49A2-B203-52BA4091A979}"/>
    <dgm:cxn modelId="{FD6508B5-A538-4E1D-943D-E002AD36782E}" type="presOf" srcId="{EE30BC6F-8F6E-49D6-A344-1B197F599667}" destId="{8415EC4F-8887-4223-980A-C726B5B1A68D}" srcOrd="0" destOrd="0" presId="urn:microsoft.com/office/officeart/2005/8/layout/hierarchy1"/>
    <dgm:cxn modelId="{AD1050B5-B79D-49B2-B649-2CAC5A8983FA}" type="presOf" srcId="{7BDB6669-D3B9-405E-B395-F65679A01764}" destId="{4543C2BF-16F3-4764-8F6C-4115E00669B2}" srcOrd="0" destOrd="0" presId="urn:microsoft.com/office/officeart/2005/8/layout/hierarchy1"/>
    <dgm:cxn modelId="{D19868BB-8A00-437A-9AB9-F762D5D45E2D}" srcId="{1AD8EEC1-F924-43E0-9873-ABC6167DF972}" destId="{5E99AF93-28A4-4D9F-9FE7-E23607F23F72}" srcOrd="0" destOrd="0" parTransId="{68241CD4-50CB-40ED-B875-40E6AD6A83D5}" sibTransId="{BEFE86AA-9CD3-4E07-A091-DF75330F50E8}"/>
    <dgm:cxn modelId="{C555B9D2-4D86-47CD-AE5D-6D2B5090903D}" type="presOf" srcId="{61469A24-E944-4BE6-9ACC-1C1098BA2D9D}" destId="{2613E6EF-3FB9-42D3-962E-976E7FDEEC1A}" srcOrd="0" destOrd="0" presId="urn:microsoft.com/office/officeart/2005/8/layout/hierarchy1"/>
    <dgm:cxn modelId="{BC3973D6-E89F-4D65-A274-DD7421852696}" type="presOf" srcId="{CF71A617-FECA-43BA-B00F-E1A6A1FE8B8A}" destId="{54266E6A-30DC-4E30-8636-962D13AE6BDF}" srcOrd="0" destOrd="0" presId="urn:microsoft.com/office/officeart/2005/8/layout/hierarchy1"/>
    <dgm:cxn modelId="{FB24F1DE-6369-4611-8BF6-E335972592A2}" srcId="{1B037C5D-26F8-4B39-A054-3638BFC89AD9}" destId="{2B8E5462-8FDF-45C2-9AE6-4C0F9236317D}" srcOrd="0" destOrd="0" parTransId="{A40E67B0-2B3C-4721-A6E0-0E2672749046}" sibTransId="{3A750699-6531-417A-B7E6-09A00B9A35BB}"/>
    <dgm:cxn modelId="{E28EF6E6-65D2-4998-A706-4195C3212DA4}" type="presOf" srcId="{879539A8-875E-49AD-B7FE-AC0336DE961B}" destId="{F4F654EC-4B84-4728-B028-F3D33E5FD4DC}" srcOrd="0" destOrd="0" presId="urn:microsoft.com/office/officeart/2005/8/layout/hierarchy1"/>
    <dgm:cxn modelId="{A184B8E8-C775-4415-8153-3D3F1315663F}" type="presOf" srcId="{B1796726-AA2B-4F50-AC89-A967F4646763}" destId="{29B8CA3D-084A-4113-A479-2324D319BA55}" srcOrd="0" destOrd="0" presId="urn:microsoft.com/office/officeart/2005/8/layout/hierarchy1"/>
    <dgm:cxn modelId="{B76E15F8-55A6-4246-832B-2C4C15BDEA61}" srcId="{2B8E5462-8FDF-45C2-9AE6-4C0F9236317D}" destId="{D273D507-5DE0-4703-9584-10A4999215F9}" srcOrd="0" destOrd="0" parTransId="{E7A7101E-9C86-4ADD-8467-5D9C109D2A0B}" sibTransId="{7C7E0927-A89B-4B74-8A0F-5781168F88AC}"/>
    <dgm:cxn modelId="{68032385-B2E6-4191-BDED-E6496C98890B}" type="presParOf" srcId="{65C267B2-378E-44CF-9894-AB8372DBD21A}" destId="{4C84D9D6-A47A-4457-8A5A-6F71237BDD04}" srcOrd="0" destOrd="0" presId="urn:microsoft.com/office/officeart/2005/8/layout/hierarchy1"/>
    <dgm:cxn modelId="{1AEDD68D-039F-49D4-A509-2FF9DE380EAC}" type="presParOf" srcId="{4C84D9D6-A47A-4457-8A5A-6F71237BDD04}" destId="{C1DD00D3-7106-402C-99FD-D536645F841B}" srcOrd="0" destOrd="0" presId="urn:microsoft.com/office/officeart/2005/8/layout/hierarchy1"/>
    <dgm:cxn modelId="{9DB89F0A-5939-4F00-A25E-79F1364F8283}" type="presParOf" srcId="{C1DD00D3-7106-402C-99FD-D536645F841B}" destId="{D6621AA6-8077-4BFD-9CC4-33452DAEF784}" srcOrd="0" destOrd="0" presId="urn:microsoft.com/office/officeart/2005/8/layout/hierarchy1"/>
    <dgm:cxn modelId="{A078AF2C-074A-452E-9E47-BB04435A723A}" type="presParOf" srcId="{C1DD00D3-7106-402C-99FD-D536645F841B}" destId="{8B799791-8F17-4216-BBD5-22064053DB1F}" srcOrd="1" destOrd="0" presId="urn:microsoft.com/office/officeart/2005/8/layout/hierarchy1"/>
    <dgm:cxn modelId="{001E9C10-4683-47C3-93D9-82953F8E5705}" type="presParOf" srcId="{4C84D9D6-A47A-4457-8A5A-6F71237BDD04}" destId="{25D3C89F-40A0-431F-866C-E4106651F797}" srcOrd="1" destOrd="0" presId="urn:microsoft.com/office/officeart/2005/8/layout/hierarchy1"/>
    <dgm:cxn modelId="{FB9D5129-06AF-482D-A7FF-667AF7DD6A33}" type="presParOf" srcId="{25D3C89F-40A0-431F-866C-E4106651F797}" destId="{D51840F5-C97F-4EFF-A46A-D64E15E0D890}" srcOrd="0" destOrd="0" presId="urn:microsoft.com/office/officeart/2005/8/layout/hierarchy1"/>
    <dgm:cxn modelId="{A00B6F7F-1C40-4559-AE18-6AD997986B2B}" type="presParOf" srcId="{25D3C89F-40A0-431F-866C-E4106651F797}" destId="{74E08A22-5333-449E-A407-7F41792D583E}" srcOrd="1" destOrd="0" presId="urn:microsoft.com/office/officeart/2005/8/layout/hierarchy1"/>
    <dgm:cxn modelId="{1F344969-68D5-483C-AAE2-A8180AB13CAA}" type="presParOf" srcId="{74E08A22-5333-449E-A407-7F41792D583E}" destId="{1260B3F5-497B-4697-BD17-2F2A38BBE841}" srcOrd="0" destOrd="0" presId="urn:microsoft.com/office/officeart/2005/8/layout/hierarchy1"/>
    <dgm:cxn modelId="{1764974A-1D6B-42B7-B348-D3C39EF5359F}" type="presParOf" srcId="{1260B3F5-497B-4697-BD17-2F2A38BBE841}" destId="{2ECBCE3B-2FEC-4635-AF8E-796674448BB9}" srcOrd="0" destOrd="0" presId="urn:microsoft.com/office/officeart/2005/8/layout/hierarchy1"/>
    <dgm:cxn modelId="{55ED7295-6F60-44C6-AC74-776A9D4CE1D3}" type="presParOf" srcId="{1260B3F5-497B-4697-BD17-2F2A38BBE841}" destId="{8332A3DE-E1AC-4033-89B1-FA0F56DC1AC6}" srcOrd="1" destOrd="0" presId="urn:microsoft.com/office/officeart/2005/8/layout/hierarchy1"/>
    <dgm:cxn modelId="{373A88B8-F39C-4B3D-B463-13C99E32A45E}" type="presParOf" srcId="{74E08A22-5333-449E-A407-7F41792D583E}" destId="{24F39BA4-D385-4E0D-A40E-668B4E88B83F}" srcOrd="1" destOrd="0" presId="urn:microsoft.com/office/officeart/2005/8/layout/hierarchy1"/>
    <dgm:cxn modelId="{CDE57620-A8E3-409A-8A21-48898263A5C6}" type="presParOf" srcId="{24F39BA4-D385-4E0D-A40E-668B4E88B83F}" destId="{BE67AA0F-3738-4FC8-B2B0-42ECCC7BC50C}" srcOrd="0" destOrd="0" presId="urn:microsoft.com/office/officeart/2005/8/layout/hierarchy1"/>
    <dgm:cxn modelId="{DE53AB8C-E114-404B-A16F-1ADAFA3C2397}" type="presParOf" srcId="{24F39BA4-D385-4E0D-A40E-668B4E88B83F}" destId="{337BE280-07F0-460D-AD37-9EA2E80C422B}" srcOrd="1" destOrd="0" presId="urn:microsoft.com/office/officeart/2005/8/layout/hierarchy1"/>
    <dgm:cxn modelId="{49539D08-776E-42F4-9124-A8534F29A528}" type="presParOf" srcId="{337BE280-07F0-460D-AD37-9EA2E80C422B}" destId="{8F00C74C-A35B-442E-8330-DC75406BD671}" srcOrd="0" destOrd="0" presId="urn:microsoft.com/office/officeart/2005/8/layout/hierarchy1"/>
    <dgm:cxn modelId="{DA5B01F9-7959-41F5-B7EC-B48B00F0445A}" type="presParOf" srcId="{8F00C74C-A35B-442E-8330-DC75406BD671}" destId="{0D13F150-C2C3-482C-917E-9B2997E956D7}" srcOrd="0" destOrd="0" presId="urn:microsoft.com/office/officeart/2005/8/layout/hierarchy1"/>
    <dgm:cxn modelId="{B7109942-1056-4256-B133-D5C1418D4927}" type="presParOf" srcId="{8F00C74C-A35B-442E-8330-DC75406BD671}" destId="{2359B55E-B1DB-4D21-AD1A-3C19394A5D39}" srcOrd="1" destOrd="0" presId="urn:microsoft.com/office/officeart/2005/8/layout/hierarchy1"/>
    <dgm:cxn modelId="{B87F865B-DA5F-4D34-BED2-9ED3144B99E2}" type="presParOf" srcId="{337BE280-07F0-460D-AD37-9EA2E80C422B}" destId="{A87ABCC1-2413-4598-AF1C-F6D4D76F0FB4}" srcOrd="1" destOrd="0" presId="urn:microsoft.com/office/officeart/2005/8/layout/hierarchy1"/>
    <dgm:cxn modelId="{A3CDF38D-7B2F-4952-81EE-F1682153D705}" type="presParOf" srcId="{A87ABCC1-2413-4598-AF1C-F6D4D76F0FB4}" destId="{29B8CA3D-084A-4113-A479-2324D319BA55}" srcOrd="0" destOrd="0" presId="urn:microsoft.com/office/officeart/2005/8/layout/hierarchy1"/>
    <dgm:cxn modelId="{A25A0242-D346-4838-8F3B-445E7BE56DA2}" type="presParOf" srcId="{A87ABCC1-2413-4598-AF1C-F6D4D76F0FB4}" destId="{D75729F1-A026-4FA7-B52C-0E988EF3F2F0}" srcOrd="1" destOrd="0" presId="urn:microsoft.com/office/officeart/2005/8/layout/hierarchy1"/>
    <dgm:cxn modelId="{9D6594C0-B86C-4B69-A3F5-D1CFEE956CC2}" type="presParOf" srcId="{D75729F1-A026-4FA7-B52C-0E988EF3F2F0}" destId="{A91FFF1C-1898-4C98-943A-FC948DA43D66}" srcOrd="0" destOrd="0" presId="urn:microsoft.com/office/officeart/2005/8/layout/hierarchy1"/>
    <dgm:cxn modelId="{362C1CAB-D1A5-4597-9E94-F97D9F1DD5AA}" type="presParOf" srcId="{A91FFF1C-1898-4C98-943A-FC948DA43D66}" destId="{F7F687F2-E4A6-47A4-9ACB-C61266377A5A}" srcOrd="0" destOrd="0" presId="urn:microsoft.com/office/officeart/2005/8/layout/hierarchy1"/>
    <dgm:cxn modelId="{634D5150-5799-4C81-89B5-882F54904712}" type="presParOf" srcId="{A91FFF1C-1898-4C98-943A-FC948DA43D66}" destId="{8415EC4F-8887-4223-980A-C726B5B1A68D}" srcOrd="1" destOrd="0" presId="urn:microsoft.com/office/officeart/2005/8/layout/hierarchy1"/>
    <dgm:cxn modelId="{AEF211FB-8CEF-4A9E-91C9-33F44F60F668}" type="presParOf" srcId="{D75729F1-A026-4FA7-B52C-0E988EF3F2F0}" destId="{47495CE5-B8F0-441D-8334-DFBECF0DF53E}" srcOrd="1" destOrd="0" presId="urn:microsoft.com/office/officeart/2005/8/layout/hierarchy1"/>
    <dgm:cxn modelId="{79A255AA-5AAA-441D-B749-E806BF94D7A8}" type="presParOf" srcId="{24F39BA4-D385-4E0D-A40E-668B4E88B83F}" destId="{54266E6A-30DC-4E30-8636-962D13AE6BDF}" srcOrd="2" destOrd="0" presId="urn:microsoft.com/office/officeart/2005/8/layout/hierarchy1"/>
    <dgm:cxn modelId="{35248B24-8125-4F11-A154-2346A7B348CD}" type="presParOf" srcId="{24F39BA4-D385-4E0D-A40E-668B4E88B83F}" destId="{03659392-6333-4008-ABEE-C1C1BDA217E3}" srcOrd="3" destOrd="0" presId="urn:microsoft.com/office/officeart/2005/8/layout/hierarchy1"/>
    <dgm:cxn modelId="{6BB97C57-F45C-4176-83E9-CF4E33F184A3}" type="presParOf" srcId="{03659392-6333-4008-ABEE-C1C1BDA217E3}" destId="{A2A17929-A90B-4279-9235-655BA8D0852D}" srcOrd="0" destOrd="0" presId="urn:microsoft.com/office/officeart/2005/8/layout/hierarchy1"/>
    <dgm:cxn modelId="{46D32963-E38C-44F6-BFC3-1299AAC3E343}" type="presParOf" srcId="{A2A17929-A90B-4279-9235-655BA8D0852D}" destId="{83F52C2B-D94D-4E84-A6DA-754C54216A79}" srcOrd="0" destOrd="0" presId="urn:microsoft.com/office/officeart/2005/8/layout/hierarchy1"/>
    <dgm:cxn modelId="{837EDCA5-DF14-4777-A822-830131655627}" type="presParOf" srcId="{A2A17929-A90B-4279-9235-655BA8D0852D}" destId="{DAFC53C6-DC88-4A8B-A6C6-B42BB8769384}" srcOrd="1" destOrd="0" presId="urn:microsoft.com/office/officeart/2005/8/layout/hierarchy1"/>
    <dgm:cxn modelId="{EFD46666-EFDE-4847-9A91-FCBF39FF9D96}" type="presParOf" srcId="{03659392-6333-4008-ABEE-C1C1BDA217E3}" destId="{5EB80A58-FDDE-4E3E-AB2D-9239C1BFA1E2}" srcOrd="1" destOrd="0" presId="urn:microsoft.com/office/officeart/2005/8/layout/hierarchy1"/>
    <dgm:cxn modelId="{1C7AECE9-839A-465B-84CD-B1265FA3D0E5}" type="presParOf" srcId="{5EB80A58-FDDE-4E3E-AB2D-9239C1BFA1E2}" destId="{F4F654EC-4B84-4728-B028-F3D33E5FD4DC}" srcOrd="0" destOrd="0" presId="urn:microsoft.com/office/officeart/2005/8/layout/hierarchy1"/>
    <dgm:cxn modelId="{A77A3CF6-7F7E-4250-A8B5-98F7EFE5AFA3}" type="presParOf" srcId="{5EB80A58-FDDE-4E3E-AB2D-9239C1BFA1E2}" destId="{5B1FAC33-ED92-4E29-A61D-C8810EAA7050}" srcOrd="1" destOrd="0" presId="urn:microsoft.com/office/officeart/2005/8/layout/hierarchy1"/>
    <dgm:cxn modelId="{D99626EC-3C25-4974-91C7-26A6C65D6477}" type="presParOf" srcId="{5B1FAC33-ED92-4E29-A61D-C8810EAA7050}" destId="{80B819D5-6D08-41C6-BCF1-614ECB5B1AA1}" srcOrd="0" destOrd="0" presId="urn:microsoft.com/office/officeart/2005/8/layout/hierarchy1"/>
    <dgm:cxn modelId="{89A04057-129F-4884-A4BD-AA3349C0A818}" type="presParOf" srcId="{80B819D5-6D08-41C6-BCF1-614ECB5B1AA1}" destId="{E35E325F-43C2-4DCD-A888-1332564A086E}" srcOrd="0" destOrd="0" presId="urn:microsoft.com/office/officeart/2005/8/layout/hierarchy1"/>
    <dgm:cxn modelId="{A6D741B2-2AFD-4A46-8A20-58AE54E925FC}" type="presParOf" srcId="{80B819D5-6D08-41C6-BCF1-614ECB5B1AA1}" destId="{2613E6EF-3FB9-42D3-962E-976E7FDEEC1A}" srcOrd="1" destOrd="0" presId="urn:microsoft.com/office/officeart/2005/8/layout/hierarchy1"/>
    <dgm:cxn modelId="{C355D79F-D220-40FE-B323-6EE1D38113E1}" type="presParOf" srcId="{5B1FAC33-ED92-4E29-A61D-C8810EAA7050}" destId="{94542666-B4C6-45B0-A377-9D4C81212DEE}" srcOrd="1" destOrd="0" presId="urn:microsoft.com/office/officeart/2005/8/layout/hierarchy1"/>
    <dgm:cxn modelId="{690EA449-1B34-4A8A-970D-F107D040E32C}" type="presParOf" srcId="{25D3C89F-40A0-431F-866C-E4106651F797}" destId="{54CADA92-6D47-4F67-BF45-9C25F3BFD038}" srcOrd="2" destOrd="0" presId="urn:microsoft.com/office/officeart/2005/8/layout/hierarchy1"/>
    <dgm:cxn modelId="{94F1C3B2-EF87-40BA-B0AC-8B766B6A7825}" type="presParOf" srcId="{25D3C89F-40A0-431F-866C-E4106651F797}" destId="{63352FA0-EE61-4FE5-9A52-95CC933FBB89}" srcOrd="3" destOrd="0" presId="urn:microsoft.com/office/officeart/2005/8/layout/hierarchy1"/>
    <dgm:cxn modelId="{196EC461-937C-4B7F-AF54-F9D3ACD321F5}" type="presParOf" srcId="{63352FA0-EE61-4FE5-9A52-95CC933FBB89}" destId="{AE021BCB-3D5D-472C-98BD-53B6FBCDC3EE}" srcOrd="0" destOrd="0" presId="urn:microsoft.com/office/officeart/2005/8/layout/hierarchy1"/>
    <dgm:cxn modelId="{CBAD922D-F05C-428D-A42A-CF0CB90B1922}" type="presParOf" srcId="{AE021BCB-3D5D-472C-98BD-53B6FBCDC3EE}" destId="{25B17813-394E-48A3-9AB9-2E8C12663D74}" srcOrd="0" destOrd="0" presId="urn:microsoft.com/office/officeart/2005/8/layout/hierarchy1"/>
    <dgm:cxn modelId="{1ABB97A8-BDA4-4663-B391-2B00653CDC47}" type="presParOf" srcId="{AE021BCB-3D5D-472C-98BD-53B6FBCDC3EE}" destId="{0D2DAD06-09FB-4695-9CDA-1143445EC185}" srcOrd="1" destOrd="0" presId="urn:microsoft.com/office/officeart/2005/8/layout/hierarchy1"/>
    <dgm:cxn modelId="{2889AA34-3A94-42AC-AC29-4192EC4F8257}" type="presParOf" srcId="{63352FA0-EE61-4FE5-9A52-95CC933FBB89}" destId="{39B0F120-A24D-4679-B2D2-6BEA8227B0C5}" srcOrd="1" destOrd="0" presId="urn:microsoft.com/office/officeart/2005/8/layout/hierarchy1"/>
    <dgm:cxn modelId="{F4547A2B-AFA6-43E9-BECC-FE4C58F5FD11}" type="presParOf" srcId="{39B0F120-A24D-4679-B2D2-6BEA8227B0C5}" destId="{DE125802-CD78-41D8-B55B-F6AEF396BB6E}" srcOrd="0" destOrd="0" presId="urn:microsoft.com/office/officeart/2005/8/layout/hierarchy1"/>
    <dgm:cxn modelId="{399B0F32-5588-48EA-AE52-0CD5C4AE1E97}" type="presParOf" srcId="{39B0F120-A24D-4679-B2D2-6BEA8227B0C5}" destId="{13098FD1-F8FB-4A85-BC2B-430D5C1A143A}" srcOrd="1" destOrd="0" presId="urn:microsoft.com/office/officeart/2005/8/layout/hierarchy1"/>
    <dgm:cxn modelId="{EFFD3078-C7CB-46B3-8DD4-3FE59EC2806A}" type="presParOf" srcId="{13098FD1-F8FB-4A85-BC2B-430D5C1A143A}" destId="{4EC41BAE-67B9-4F35-A726-319CF60F5E0F}" srcOrd="0" destOrd="0" presId="urn:microsoft.com/office/officeart/2005/8/layout/hierarchy1"/>
    <dgm:cxn modelId="{236BB6DB-0072-45FF-A91B-AB7B8DD50AA4}" type="presParOf" srcId="{4EC41BAE-67B9-4F35-A726-319CF60F5E0F}" destId="{5CF01508-F5AA-468E-9F01-0A7857C93095}" srcOrd="0" destOrd="0" presId="urn:microsoft.com/office/officeart/2005/8/layout/hierarchy1"/>
    <dgm:cxn modelId="{9CB7B75F-73AC-4AEC-A695-E385A9C6FCC3}" type="presParOf" srcId="{4EC41BAE-67B9-4F35-A726-319CF60F5E0F}" destId="{EE002B3C-C29B-41C6-8C4D-30920414883C}" srcOrd="1" destOrd="0" presId="urn:microsoft.com/office/officeart/2005/8/layout/hierarchy1"/>
    <dgm:cxn modelId="{E8EF559E-1471-4F59-9350-B15A30B7C448}" type="presParOf" srcId="{13098FD1-F8FB-4A85-BC2B-430D5C1A143A}" destId="{51038DF8-867C-4B4A-B113-9E8D7DD76CAD}" srcOrd="1" destOrd="0" presId="urn:microsoft.com/office/officeart/2005/8/layout/hierarchy1"/>
    <dgm:cxn modelId="{F830DF24-E7AF-4316-90EB-6905CD7C09D3}" type="presParOf" srcId="{51038DF8-867C-4B4A-B113-9E8D7DD76CAD}" destId="{7E02BA0B-96F5-4312-AE9F-045077CDBF08}" srcOrd="0" destOrd="0" presId="urn:microsoft.com/office/officeart/2005/8/layout/hierarchy1"/>
    <dgm:cxn modelId="{07B0148E-CB88-480A-A12B-D9C0D695E5D4}" type="presParOf" srcId="{51038DF8-867C-4B4A-B113-9E8D7DD76CAD}" destId="{92A82183-695F-4210-B414-0C4AFB400B90}" srcOrd="1" destOrd="0" presId="urn:microsoft.com/office/officeart/2005/8/layout/hierarchy1"/>
    <dgm:cxn modelId="{30CA1E65-6567-4D6F-B70E-83589EA749F3}" type="presParOf" srcId="{92A82183-695F-4210-B414-0C4AFB400B90}" destId="{41D97043-E0A8-472B-BE2A-7824E632BC42}" srcOrd="0" destOrd="0" presId="urn:microsoft.com/office/officeart/2005/8/layout/hierarchy1"/>
    <dgm:cxn modelId="{47B05C44-0AB6-49D5-A702-B54DA0E01108}" type="presParOf" srcId="{41D97043-E0A8-472B-BE2A-7824E632BC42}" destId="{D2B7A6DC-05AF-43C4-8F3C-E57B40D4105D}" srcOrd="0" destOrd="0" presId="urn:microsoft.com/office/officeart/2005/8/layout/hierarchy1"/>
    <dgm:cxn modelId="{93FB7AFC-ADF2-4CBD-8D7E-61D50AEFD217}" type="presParOf" srcId="{41D97043-E0A8-472B-BE2A-7824E632BC42}" destId="{4543C2BF-16F3-4764-8F6C-4115E00669B2}" srcOrd="1" destOrd="0" presId="urn:microsoft.com/office/officeart/2005/8/layout/hierarchy1"/>
    <dgm:cxn modelId="{D2579CD1-834D-4CCB-88BD-268D17FF74A7}" type="presParOf" srcId="{92A82183-695F-4210-B414-0C4AFB400B90}" destId="{8340FCE0-9DCE-441D-ACF4-63F9DB980D9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848C4-2B4B-44B2-B816-A5E9E1229C6A}">
      <dsp:nvSpPr>
        <dsp:cNvPr id="0" name=""/>
        <dsp:cNvSpPr/>
      </dsp:nvSpPr>
      <dsp:spPr>
        <a:xfrm>
          <a:off x="7060241" y="4969864"/>
          <a:ext cx="377492" cy="359653"/>
        </a:xfrm>
        <a:custGeom>
          <a:avLst/>
          <a:gdLst/>
          <a:ahLst/>
          <a:cxnLst/>
          <a:rect l="0" t="0" r="0" b="0"/>
          <a:pathLst>
            <a:path>
              <a:moveTo>
                <a:pt x="0" y="0"/>
              </a:moveTo>
              <a:lnTo>
                <a:pt x="188746" y="0"/>
              </a:lnTo>
              <a:lnTo>
                <a:pt x="188746" y="359653"/>
              </a:lnTo>
              <a:lnTo>
                <a:pt x="377492" y="3596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5136656"/>
        <a:ext cx="26069" cy="26069"/>
      </dsp:txXfrm>
    </dsp:sp>
    <dsp:sp modelId="{F7F443F3-C118-4346-B0EB-CE17CFC6BD92}">
      <dsp:nvSpPr>
        <dsp:cNvPr id="0" name=""/>
        <dsp:cNvSpPr/>
      </dsp:nvSpPr>
      <dsp:spPr>
        <a:xfrm>
          <a:off x="7060241" y="4610210"/>
          <a:ext cx="377492" cy="359653"/>
        </a:xfrm>
        <a:custGeom>
          <a:avLst/>
          <a:gdLst/>
          <a:ahLst/>
          <a:cxnLst/>
          <a:rect l="0" t="0" r="0" b="0"/>
          <a:pathLst>
            <a:path>
              <a:moveTo>
                <a:pt x="0" y="359653"/>
              </a:moveTo>
              <a:lnTo>
                <a:pt x="188746" y="359653"/>
              </a:lnTo>
              <a:lnTo>
                <a:pt x="188746" y="0"/>
              </a:lnTo>
              <a:lnTo>
                <a:pt x="3774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4777002"/>
        <a:ext cx="26069" cy="26069"/>
      </dsp:txXfrm>
    </dsp:sp>
    <dsp:sp modelId="{071261FB-EF47-49DF-A070-43BD33F38138}">
      <dsp:nvSpPr>
        <dsp:cNvPr id="0" name=""/>
        <dsp:cNvSpPr/>
      </dsp:nvSpPr>
      <dsp:spPr>
        <a:xfrm>
          <a:off x="3895116" y="4430383"/>
          <a:ext cx="377492" cy="539480"/>
        </a:xfrm>
        <a:custGeom>
          <a:avLst/>
          <a:gdLst/>
          <a:ahLst/>
          <a:cxnLst/>
          <a:rect l="0" t="0" r="0" b="0"/>
          <a:pathLst>
            <a:path>
              <a:moveTo>
                <a:pt x="0" y="0"/>
              </a:moveTo>
              <a:lnTo>
                <a:pt x="188746" y="0"/>
              </a:lnTo>
              <a:lnTo>
                <a:pt x="188746" y="539480"/>
              </a:lnTo>
              <a:lnTo>
                <a:pt x="377492" y="53948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67401" y="4683663"/>
        <a:ext cx="32921" cy="32921"/>
      </dsp:txXfrm>
    </dsp:sp>
    <dsp:sp modelId="{09976C63-02AC-44B1-AAC1-E91F137B8BEE}">
      <dsp:nvSpPr>
        <dsp:cNvPr id="0" name=""/>
        <dsp:cNvSpPr/>
      </dsp:nvSpPr>
      <dsp:spPr>
        <a:xfrm>
          <a:off x="7060241" y="3845182"/>
          <a:ext cx="377492" cy="91440"/>
        </a:xfrm>
        <a:custGeom>
          <a:avLst/>
          <a:gdLst/>
          <a:ahLst/>
          <a:cxnLst/>
          <a:rect l="0" t="0" r="0" b="0"/>
          <a:pathLst>
            <a:path>
              <a:moveTo>
                <a:pt x="0" y="45720"/>
              </a:moveTo>
              <a:lnTo>
                <a:pt x="377492"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9550" y="3881465"/>
        <a:ext cx="18874" cy="18874"/>
      </dsp:txXfrm>
    </dsp:sp>
    <dsp:sp modelId="{FABE72AE-FE50-41B4-812E-B0042BEB810B}">
      <dsp:nvSpPr>
        <dsp:cNvPr id="0" name=""/>
        <dsp:cNvSpPr/>
      </dsp:nvSpPr>
      <dsp:spPr>
        <a:xfrm>
          <a:off x="3895116" y="3890902"/>
          <a:ext cx="377492" cy="539480"/>
        </a:xfrm>
        <a:custGeom>
          <a:avLst/>
          <a:gdLst/>
          <a:ahLst/>
          <a:cxnLst/>
          <a:rect l="0" t="0" r="0" b="0"/>
          <a:pathLst>
            <a:path>
              <a:moveTo>
                <a:pt x="0" y="539480"/>
              </a:moveTo>
              <a:lnTo>
                <a:pt x="188746" y="539480"/>
              </a:lnTo>
              <a:lnTo>
                <a:pt x="188746" y="0"/>
              </a:lnTo>
              <a:lnTo>
                <a:pt x="37749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67401" y="4144182"/>
        <a:ext cx="32921" cy="32921"/>
      </dsp:txXfrm>
    </dsp:sp>
    <dsp:sp modelId="{6FDFAAD2-ED20-401A-81BC-D4909FC61923}">
      <dsp:nvSpPr>
        <dsp:cNvPr id="0" name=""/>
        <dsp:cNvSpPr/>
      </dsp:nvSpPr>
      <dsp:spPr>
        <a:xfrm>
          <a:off x="994689" y="3171595"/>
          <a:ext cx="377492" cy="1258788"/>
        </a:xfrm>
        <a:custGeom>
          <a:avLst/>
          <a:gdLst/>
          <a:ahLst/>
          <a:cxnLst/>
          <a:rect l="0" t="0" r="0" b="0"/>
          <a:pathLst>
            <a:path>
              <a:moveTo>
                <a:pt x="0" y="0"/>
              </a:moveTo>
              <a:lnTo>
                <a:pt x="188746" y="0"/>
              </a:lnTo>
              <a:lnTo>
                <a:pt x="188746" y="1258788"/>
              </a:lnTo>
              <a:lnTo>
                <a:pt x="377492" y="1258788"/>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1150581" y="3768135"/>
        <a:ext cx="65708" cy="65708"/>
      </dsp:txXfrm>
    </dsp:sp>
    <dsp:sp modelId="{539F5AB5-2BAA-40B2-9735-B96951D80960}">
      <dsp:nvSpPr>
        <dsp:cNvPr id="0" name=""/>
        <dsp:cNvSpPr/>
      </dsp:nvSpPr>
      <dsp:spPr>
        <a:xfrm>
          <a:off x="7060241" y="2811941"/>
          <a:ext cx="377492" cy="359653"/>
        </a:xfrm>
        <a:custGeom>
          <a:avLst/>
          <a:gdLst/>
          <a:ahLst/>
          <a:cxnLst/>
          <a:rect l="0" t="0" r="0" b="0"/>
          <a:pathLst>
            <a:path>
              <a:moveTo>
                <a:pt x="0" y="0"/>
              </a:moveTo>
              <a:lnTo>
                <a:pt x="188746" y="0"/>
              </a:lnTo>
              <a:lnTo>
                <a:pt x="188746" y="359653"/>
              </a:lnTo>
              <a:lnTo>
                <a:pt x="377492" y="35965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2978733"/>
        <a:ext cx="26069" cy="26069"/>
      </dsp:txXfrm>
    </dsp:sp>
    <dsp:sp modelId="{A942852F-D941-49C3-B583-8D1C9D7D199E}">
      <dsp:nvSpPr>
        <dsp:cNvPr id="0" name=""/>
        <dsp:cNvSpPr/>
      </dsp:nvSpPr>
      <dsp:spPr>
        <a:xfrm>
          <a:off x="7060241" y="2452287"/>
          <a:ext cx="377492" cy="359653"/>
        </a:xfrm>
        <a:custGeom>
          <a:avLst/>
          <a:gdLst/>
          <a:ahLst/>
          <a:cxnLst/>
          <a:rect l="0" t="0" r="0" b="0"/>
          <a:pathLst>
            <a:path>
              <a:moveTo>
                <a:pt x="0" y="359653"/>
              </a:moveTo>
              <a:lnTo>
                <a:pt x="188746" y="359653"/>
              </a:lnTo>
              <a:lnTo>
                <a:pt x="188746" y="0"/>
              </a:lnTo>
              <a:lnTo>
                <a:pt x="3774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5952" y="2619079"/>
        <a:ext cx="26069" cy="26069"/>
      </dsp:txXfrm>
    </dsp:sp>
    <dsp:sp modelId="{01356D2A-2C33-4ED9-BB22-FE89B0E0ADF4}">
      <dsp:nvSpPr>
        <dsp:cNvPr id="0" name=""/>
        <dsp:cNvSpPr/>
      </dsp:nvSpPr>
      <dsp:spPr>
        <a:xfrm>
          <a:off x="3895116" y="1912806"/>
          <a:ext cx="377492" cy="899134"/>
        </a:xfrm>
        <a:custGeom>
          <a:avLst/>
          <a:gdLst/>
          <a:ahLst/>
          <a:cxnLst/>
          <a:rect l="0" t="0" r="0" b="0"/>
          <a:pathLst>
            <a:path>
              <a:moveTo>
                <a:pt x="0" y="0"/>
              </a:moveTo>
              <a:lnTo>
                <a:pt x="188746" y="0"/>
              </a:lnTo>
              <a:lnTo>
                <a:pt x="188746" y="899134"/>
              </a:lnTo>
              <a:lnTo>
                <a:pt x="377492" y="8991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59483" y="2337995"/>
        <a:ext cx="48758" cy="48758"/>
      </dsp:txXfrm>
    </dsp:sp>
    <dsp:sp modelId="{3155F91E-ED39-4335-BEAD-3062AA40F613}">
      <dsp:nvSpPr>
        <dsp:cNvPr id="0" name=""/>
        <dsp:cNvSpPr/>
      </dsp:nvSpPr>
      <dsp:spPr>
        <a:xfrm>
          <a:off x="7060241" y="1013672"/>
          <a:ext cx="377492" cy="719307"/>
        </a:xfrm>
        <a:custGeom>
          <a:avLst/>
          <a:gdLst/>
          <a:ahLst/>
          <a:cxnLst/>
          <a:rect l="0" t="0" r="0" b="0"/>
          <a:pathLst>
            <a:path>
              <a:moveTo>
                <a:pt x="0" y="0"/>
              </a:moveTo>
              <a:lnTo>
                <a:pt x="188746" y="0"/>
              </a:lnTo>
              <a:lnTo>
                <a:pt x="188746" y="719307"/>
              </a:lnTo>
              <a:lnTo>
                <a:pt x="377492" y="71930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28679" y="1353017"/>
        <a:ext cx="40617" cy="40617"/>
      </dsp:txXfrm>
    </dsp:sp>
    <dsp:sp modelId="{C2583DF3-D568-4813-8607-64187018816C}">
      <dsp:nvSpPr>
        <dsp:cNvPr id="0" name=""/>
        <dsp:cNvSpPr/>
      </dsp:nvSpPr>
      <dsp:spPr>
        <a:xfrm>
          <a:off x="7060241" y="967952"/>
          <a:ext cx="377492" cy="91440"/>
        </a:xfrm>
        <a:custGeom>
          <a:avLst/>
          <a:gdLst/>
          <a:ahLst/>
          <a:cxnLst/>
          <a:rect l="0" t="0" r="0" b="0"/>
          <a:pathLst>
            <a:path>
              <a:moveTo>
                <a:pt x="0" y="45720"/>
              </a:moveTo>
              <a:lnTo>
                <a:pt x="377492" y="4572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39550" y="1004235"/>
        <a:ext cx="18874" cy="18874"/>
      </dsp:txXfrm>
    </dsp:sp>
    <dsp:sp modelId="{77865B7D-8497-49D6-A308-4252AFFDD7DA}">
      <dsp:nvSpPr>
        <dsp:cNvPr id="0" name=""/>
        <dsp:cNvSpPr/>
      </dsp:nvSpPr>
      <dsp:spPr>
        <a:xfrm>
          <a:off x="7060241" y="294364"/>
          <a:ext cx="377492" cy="719307"/>
        </a:xfrm>
        <a:custGeom>
          <a:avLst/>
          <a:gdLst/>
          <a:ahLst/>
          <a:cxnLst/>
          <a:rect l="0" t="0" r="0" b="0"/>
          <a:pathLst>
            <a:path>
              <a:moveTo>
                <a:pt x="0" y="719307"/>
              </a:moveTo>
              <a:lnTo>
                <a:pt x="188746" y="719307"/>
              </a:lnTo>
              <a:lnTo>
                <a:pt x="188746" y="0"/>
              </a:lnTo>
              <a:lnTo>
                <a:pt x="377492"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228679" y="633709"/>
        <a:ext cx="40617" cy="40617"/>
      </dsp:txXfrm>
    </dsp:sp>
    <dsp:sp modelId="{955B97E7-3A5A-48FB-8B1F-58F6A4BE8F76}">
      <dsp:nvSpPr>
        <dsp:cNvPr id="0" name=""/>
        <dsp:cNvSpPr/>
      </dsp:nvSpPr>
      <dsp:spPr>
        <a:xfrm>
          <a:off x="3895116" y="1013672"/>
          <a:ext cx="377492" cy="899134"/>
        </a:xfrm>
        <a:custGeom>
          <a:avLst/>
          <a:gdLst/>
          <a:ahLst/>
          <a:cxnLst/>
          <a:rect l="0" t="0" r="0" b="0"/>
          <a:pathLst>
            <a:path>
              <a:moveTo>
                <a:pt x="0" y="899134"/>
              </a:moveTo>
              <a:lnTo>
                <a:pt x="188746" y="899134"/>
              </a:lnTo>
              <a:lnTo>
                <a:pt x="188746" y="0"/>
              </a:lnTo>
              <a:lnTo>
                <a:pt x="377492"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4059483" y="1438860"/>
        <a:ext cx="48758" cy="48758"/>
      </dsp:txXfrm>
    </dsp:sp>
    <dsp:sp modelId="{703E49FB-60B0-478C-AB06-BBA95826A680}">
      <dsp:nvSpPr>
        <dsp:cNvPr id="0" name=""/>
        <dsp:cNvSpPr/>
      </dsp:nvSpPr>
      <dsp:spPr>
        <a:xfrm>
          <a:off x="994689" y="1912806"/>
          <a:ext cx="377492" cy="1258788"/>
        </a:xfrm>
        <a:custGeom>
          <a:avLst/>
          <a:gdLst/>
          <a:ahLst/>
          <a:cxnLst/>
          <a:rect l="0" t="0" r="0" b="0"/>
          <a:pathLst>
            <a:path>
              <a:moveTo>
                <a:pt x="0" y="1258788"/>
              </a:moveTo>
              <a:lnTo>
                <a:pt x="188746" y="1258788"/>
              </a:lnTo>
              <a:lnTo>
                <a:pt x="188746" y="0"/>
              </a:lnTo>
              <a:lnTo>
                <a:pt x="377492"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1150581" y="2509346"/>
        <a:ext cx="65708" cy="65708"/>
      </dsp:txXfrm>
    </dsp:sp>
    <dsp:sp modelId="{37B4D18F-45BF-445F-9F5E-898E2EECAEDE}">
      <dsp:nvSpPr>
        <dsp:cNvPr id="0" name=""/>
        <dsp:cNvSpPr/>
      </dsp:nvSpPr>
      <dsp:spPr>
        <a:xfrm rot="16200000">
          <a:off x="-931647" y="2759590"/>
          <a:ext cx="3028663" cy="8240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Forms Of Business Organization</a:t>
          </a:r>
          <a:endParaRPr lang="en-US" sz="2400" kern="1200" dirty="0"/>
        </a:p>
      </dsp:txBody>
      <dsp:txXfrm>
        <a:off x="-931647" y="2759590"/>
        <a:ext cx="3028663" cy="824010"/>
      </dsp:txXfrm>
    </dsp:sp>
    <dsp:sp modelId="{06BB4B93-E52F-4782-B304-4EFE1A881CFD}">
      <dsp:nvSpPr>
        <dsp:cNvPr id="0" name=""/>
        <dsp:cNvSpPr/>
      </dsp:nvSpPr>
      <dsp:spPr>
        <a:xfrm>
          <a:off x="1372181" y="1625083"/>
          <a:ext cx="2522934" cy="5754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u="sng" kern="1200" dirty="0"/>
            <a:t>Private Sector</a:t>
          </a:r>
        </a:p>
      </dsp:txBody>
      <dsp:txXfrm>
        <a:off x="1372181" y="1625083"/>
        <a:ext cx="2522934" cy="575446"/>
      </dsp:txXfrm>
    </dsp:sp>
    <dsp:sp modelId="{0820B561-6384-4A27-A594-F04D4BEF3CE4}">
      <dsp:nvSpPr>
        <dsp:cNvPr id="0" name=""/>
        <dsp:cNvSpPr/>
      </dsp:nvSpPr>
      <dsp:spPr>
        <a:xfrm>
          <a:off x="4272609" y="725949"/>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Non-corporate Status</a:t>
          </a:r>
        </a:p>
      </dsp:txBody>
      <dsp:txXfrm>
        <a:off x="4272609" y="725949"/>
        <a:ext cx="2787632" cy="575446"/>
      </dsp:txXfrm>
    </dsp:sp>
    <dsp:sp modelId="{258A9E21-69CB-4AB4-A83A-24A4C78FFD16}">
      <dsp:nvSpPr>
        <dsp:cNvPr id="0" name=""/>
        <dsp:cNvSpPr/>
      </dsp:nvSpPr>
      <dsp:spPr>
        <a:xfrm>
          <a:off x="7437734" y="6641"/>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Sole Proprietorship</a:t>
          </a:r>
        </a:p>
      </dsp:txBody>
      <dsp:txXfrm>
        <a:off x="7437734" y="6641"/>
        <a:ext cx="4172973" cy="575446"/>
      </dsp:txXfrm>
    </dsp:sp>
    <dsp:sp modelId="{FEEEE56F-7BF4-4D0B-BB6F-05C1D320BFFB}">
      <dsp:nvSpPr>
        <dsp:cNvPr id="0" name=""/>
        <dsp:cNvSpPr/>
      </dsp:nvSpPr>
      <dsp:spPr>
        <a:xfrm>
          <a:off x="7437734" y="725949"/>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Partnership </a:t>
          </a:r>
        </a:p>
      </dsp:txBody>
      <dsp:txXfrm>
        <a:off x="7437734" y="725949"/>
        <a:ext cx="4172973" cy="575446"/>
      </dsp:txXfrm>
    </dsp:sp>
    <dsp:sp modelId="{D3D4870C-7313-411B-BF54-93857D6EC6F3}">
      <dsp:nvSpPr>
        <dsp:cNvPr id="0" name=""/>
        <dsp:cNvSpPr/>
      </dsp:nvSpPr>
      <dsp:spPr>
        <a:xfrm>
          <a:off x="7437734" y="1445256"/>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Joint Hindu Family Business</a:t>
          </a:r>
        </a:p>
      </dsp:txBody>
      <dsp:txXfrm>
        <a:off x="7437734" y="1445256"/>
        <a:ext cx="4172973" cy="575446"/>
      </dsp:txXfrm>
    </dsp:sp>
    <dsp:sp modelId="{ED73B0C0-2C66-4CE2-8DFE-68D8C581F247}">
      <dsp:nvSpPr>
        <dsp:cNvPr id="0" name=""/>
        <dsp:cNvSpPr/>
      </dsp:nvSpPr>
      <dsp:spPr>
        <a:xfrm>
          <a:off x="4272609" y="2524218"/>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Corporate Status</a:t>
          </a:r>
        </a:p>
      </dsp:txBody>
      <dsp:txXfrm>
        <a:off x="4272609" y="2524218"/>
        <a:ext cx="2787632" cy="575446"/>
      </dsp:txXfrm>
    </dsp:sp>
    <dsp:sp modelId="{EF4C4A91-B5C1-4714-9484-DFFFD450C8A1}">
      <dsp:nvSpPr>
        <dsp:cNvPr id="0" name=""/>
        <dsp:cNvSpPr/>
      </dsp:nvSpPr>
      <dsp:spPr>
        <a:xfrm>
          <a:off x="7437734" y="2164564"/>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Joint Stock Company</a:t>
          </a:r>
        </a:p>
      </dsp:txBody>
      <dsp:txXfrm>
        <a:off x="7437734" y="2164564"/>
        <a:ext cx="4172973" cy="575446"/>
      </dsp:txXfrm>
    </dsp:sp>
    <dsp:sp modelId="{5F54F7DE-AE0F-49F9-A8DC-02B026EDD27F}">
      <dsp:nvSpPr>
        <dsp:cNvPr id="0" name=""/>
        <dsp:cNvSpPr/>
      </dsp:nvSpPr>
      <dsp:spPr>
        <a:xfrm>
          <a:off x="7437734" y="2883872"/>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Co-operative Society </a:t>
          </a:r>
        </a:p>
      </dsp:txBody>
      <dsp:txXfrm>
        <a:off x="7437734" y="2883872"/>
        <a:ext cx="4172973" cy="575446"/>
      </dsp:txXfrm>
    </dsp:sp>
    <dsp:sp modelId="{697412CC-23B6-4701-8AFB-98A5B7271D4D}">
      <dsp:nvSpPr>
        <dsp:cNvPr id="0" name=""/>
        <dsp:cNvSpPr/>
      </dsp:nvSpPr>
      <dsp:spPr>
        <a:xfrm>
          <a:off x="1372181" y="4142660"/>
          <a:ext cx="2522934" cy="57544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u="sng" kern="1200" dirty="0"/>
            <a:t>Public Sector</a:t>
          </a:r>
        </a:p>
      </dsp:txBody>
      <dsp:txXfrm>
        <a:off x="1372181" y="4142660"/>
        <a:ext cx="2522934" cy="575446"/>
      </dsp:txXfrm>
    </dsp:sp>
    <dsp:sp modelId="{C5FBF2DD-F132-41A6-9B40-82FE7A06F110}">
      <dsp:nvSpPr>
        <dsp:cNvPr id="0" name=""/>
        <dsp:cNvSpPr/>
      </dsp:nvSpPr>
      <dsp:spPr>
        <a:xfrm>
          <a:off x="4272609" y="3603179"/>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Non-corporate Status</a:t>
          </a:r>
        </a:p>
      </dsp:txBody>
      <dsp:txXfrm>
        <a:off x="4272609" y="3603179"/>
        <a:ext cx="2787632" cy="575446"/>
      </dsp:txXfrm>
    </dsp:sp>
    <dsp:sp modelId="{6B02B909-31D7-457D-960B-4A87E7FEDA1A}">
      <dsp:nvSpPr>
        <dsp:cNvPr id="0" name=""/>
        <dsp:cNvSpPr/>
      </dsp:nvSpPr>
      <dsp:spPr>
        <a:xfrm>
          <a:off x="7437734" y="3603179"/>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Departmental Organization</a:t>
          </a:r>
        </a:p>
      </dsp:txBody>
      <dsp:txXfrm>
        <a:off x="7437734" y="3603179"/>
        <a:ext cx="4172973" cy="575446"/>
      </dsp:txXfrm>
    </dsp:sp>
    <dsp:sp modelId="{B43D0E35-24CB-4C0E-A9A0-40FFF1278472}">
      <dsp:nvSpPr>
        <dsp:cNvPr id="0" name=""/>
        <dsp:cNvSpPr/>
      </dsp:nvSpPr>
      <dsp:spPr>
        <a:xfrm>
          <a:off x="4272609" y="4682141"/>
          <a:ext cx="2787632" cy="57544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Corporate Status</a:t>
          </a:r>
        </a:p>
      </dsp:txBody>
      <dsp:txXfrm>
        <a:off x="4272609" y="4682141"/>
        <a:ext cx="2787632" cy="575446"/>
      </dsp:txXfrm>
    </dsp:sp>
    <dsp:sp modelId="{4CC50FB6-F07A-4A0C-A007-4A8652A83E5F}">
      <dsp:nvSpPr>
        <dsp:cNvPr id="0" name=""/>
        <dsp:cNvSpPr/>
      </dsp:nvSpPr>
      <dsp:spPr>
        <a:xfrm>
          <a:off x="7437734" y="4322487"/>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Corporation</a:t>
          </a:r>
        </a:p>
      </dsp:txBody>
      <dsp:txXfrm>
        <a:off x="7437734" y="4322487"/>
        <a:ext cx="4172973" cy="575446"/>
      </dsp:txXfrm>
    </dsp:sp>
    <dsp:sp modelId="{B9EDB276-547D-4641-B11F-A1005292AC50}">
      <dsp:nvSpPr>
        <dsp:cNvPr id="0" name=""/>
        <dsp:cNvSpPr/>
      </dsp:nvSpPr>
      <dsp:spPr>
        <a:xfrm>
          <a:off x="7437734" y="5041795"/>
          <a:ext cx="4172973" cy="57544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t>Government Company </a:t>
          </a:r>
        </a:p>
      </dsp:txBody>
      <dsp:txXfrm>
        <a:off x="7437734" y="5041795"/>
        <a:ext cx="4172973" cy="575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F1E10-0892-4B10-B7C1-96DE3F2DEBAF}">
      <dsp:nvSpPr>
        <dsp:cNvPr id="0" name=""/>
        <dsp:cNvSpPr/>
      </dsp:nvSpPr>
      <dsp:spPr>
        <a:xfrm>
          <a:off x="0" y="2518344"/>
          <a:ext cx="3050345" cy="996864"/>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Elements of Financial Statements</a:t>
          </a:r>
        </a:p>
      </dsp:txBody>
      <dsp:txXfrm>
        <a:off x="29197" y="2547541"/>
        <a:ext cx="2991951" cy="938470"/>
      </dsp:txXfrm>
    </dsp:sp>
    <dsp:sp modelId="{B57C7AE7-2163-4737-A69B-26655D1C7D29}">
      <dsp:nvSpPr>
        <dsp:cNvPr id="0" name=""/>
        <dsp:cNvSpPr/>
      </dsp:nvSpPr>
      <dsp:spPr>
        <a:xfrm rot="18378171">
          <a:off x="2711922" y="2332175"/>
          <a:ext cx="1659152" cy="32092"/>
        </a:xfrm>
        <a:custGeom>
          <a:avLst/>
          <a:gdLst/>
          <a:ahLst/>
          <a:cxnLst/>
          <a:rect l="0" t="0" r="0" b="0"/>
          <a:pathLst>
            <a:path>
              <a:moveTo>
                <a:pt x="0" y="16046"/>
              </a:moveTo>
              <a:lnTo>
                <a:pt x="1659152" y="160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500020" y="2306743"/>
        <a:ext cx="82957" cy="82957"/>
      </dsp:txXfrm>
    </dsp:sp>
    <dsp:sp modelId="{13DC7753-7DA7-4C5E-92B9-C80244DBD7F8}">
      <dsp:nvSpPr>
        <dsp:cNvPr id="0" name=""/>
        <dsp:cNvSpPr/>
      </dsp:nvSpPr>
      <dsp:spPr>
        <a:xfrm>
          <a:off x="4032652" y="1087121"/>
          <a:ext cx="3050345" cy="1185092"/>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Relating to Measurement of Financial Position</a:t>
          </a:r>
        </a:p>
      </dsp:txBody>
      <dsp:txXfrm>
        <a:off x="4067362" y="1121831"/>
        <a:ext cx="2980925" cy="1115672"/>
      </dsp:txXfrm>
    </dsp:sp>
    <dsp:sp modelId="{FA68237A-CC14-46C2-A721-942A5D678947}">
      <dsp:nvSpPr>
        <dsp:cNvPr id="0" name=""/>
        <dsp:cNvSpPr/>
      </dsp:nvSpPr>
      <dsp:spPr>
        <a:xfrm rot="19189995">
          <a:off x="6875285" y="1095507"/>
          <a:ext cx="1761552" cy="32092"/>
        </a:xfrm>
        <a:custGeom>
          <a:avLst/>
          <a:gdLst/>
          <a:ahLst/>
          <a:cxnLst/>
          <a:rect l="0" t="0" r="0" b="0"/>
          <a:pathLst>
            <a:path>
              <a:moveTo>
                <a:pt x="0" y="16046"/>
              </a:moveTo>
              <a:lnTo>
                <a:pt x="1761552"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712023" y="1067515"/>
        <a:ext cx="88077" cy="88077"/>
      </dsp:txXfrm>
    </dsp:sp>
    <dsp:sp modelId="{410C8836-5F11-4795-9E23-11313F4B355F}">
      <dsp:nvSpPr>
        <dsp:cNvPr id="0" name=""/>
        <dsp:cNvSpPr/>
      </dsp:nvSpPr>
      <dsp:spPr>
        <a:xfrm>
          <a:off x="8429124" y="45008"/>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Asset</a:t>
          </a:r>
        </a:p>
      </dsp:txBody>
      <dsp:txXfrm>
        <a:off x="8458321" y="74205"/>
        <a:ext cx="1935335" cy="938470"/>
      </dsp:txXfrm>
    </dsp:sp>
    <dsp:sp modelId="{B130408C-3345-471A-9C0C-6DC06BF14012}">
      <dsp:nvSpPr>
        <dsp:cNvPr id="0" name=""/>
        <dsp:cNvSpPr/>
      </dsp:nvSpPr>
      <dsp:spPr>
        <a:xfrm rot="25967">
          <a:off x="7082979" y="1668704"/>
          <a:ext cx="1346164" cy="32092"/>
        </a:xfrm>
        <a:custGeom>
          <a:avLst/>
          <a:gdLst/>
          <a:ahLst/>
          <a:cxnLst/>
          <a:rect l="0" t="0" r="0" b="0"/>
          <a:pathLst>
            <a:path>
              <a:moveTo>
                <a:pt x="0" y="16046"/>
              </a:moveTo>
              <a:lnTo>
                <a:pt x="1346164"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22407" y="1651097"/>
        <a:ext cx="67308" cy="67308"/>
      </dsp:txXfrm>
    </dsp:sp>
    <dsp:sp modelId="{3B6A6A92-CD19-49CF-B873-8E521353653C}">
      <dsp:nvSpPr>
        <dsp:cNvPr id="0" name=""/>
        <dsp:cNvSpPr/>
      </dsp:nvSpPr>
      <dsp:spPr>
        <a:xfrm>
          <a:off x="8429124" y="1191403"/>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Liability</a:t>
          </a:r>
        </a:p>
      </dsp:txBody>
      <dsp:txXfrm>
        <a:off x="8458321" y="1220600"/>
        <a:ext cx="1935335" cy="938470"/>
      </dsp:txXfrm>
    </dsp:sp>
    <dsp:sp modelId="{3852B00F-3EFE-407A-BDA7-CE855C39F6FB}">
      <dsp:nvSpPr>
        <dsp:cNvPr id="0" name=""/>
        <dsp:cNvSpPr/>
      </dsp:nvSpPr>
      <dsp:spPr>
        <a:xfrm rot="2440107">
          <a:off x="6868693" y="2241902"/>
          <a:ext cx="1774737" cy="32092"/>
        </a:xfrm>
        <a:custGeom>
          <a:avLst/>
          <a:gdLst/>
          <a:ahLst/>
          <a:cxnLst/>
          <a:rect l="0" t="0" r="0" b="0"/>
          <a:pathLst>
            <a:path>
              <a:moveTo>
                <a:pt x="0" y="16046"/>
              </a:moveTo>
              <a:lnTo>
                <a:pt x="1774737"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711693" y="2213580"/>
        <a:ext cx="88736" cy="88736"/>
      </dsp:txXfrm>
    </dsp:sp>
    <dsp:sp modelId="{11359A95-11EF-4E0F-9EB2-5FDFD161D0DE}">
      <dsp:nvSpPr>
        <dsp:cNvPr id="0" name=""/>
        <dsp:cNvSpPr/>
      </dsp:nvSpPr>
      <dsp:spPr>
        <a:xfrm>
          <a:off x="8429124" y="2337797"/>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Equity</a:t>
          </a:r>
        </a:p>
      </dsp:txBody>
      <dsp:txXfrm>
        <a:off x="8458321" y="2366994"/>
        <a:ext cx="1935335" cy="938470"/>
      </dsp:txXfrm>
    </dsp:sp>
    <dsp:sp modelId="{8A9D2651-F976-4B4F-8E12-AE48757E301F}">
      <dsp:nvSpPr>
        <dsp:cNvPr id="0" name=""/>
        <dsp:cNvSpPr/>
      </dsp:nvSpPr>
      <dsp:spPr>
        <a:xfrm rot="3223792">
          <a:off x="2665685" y="3760089"/>
          <a:ext cx="1883712" cy="32092"/>
        </a:xfrm>
        <a:custGeom>
          <a:avLst/>
          <a:gdLst/>
          <a:ahLst/>
          <a:cxnLst/>
          <a:rect l="0" t="0" r="0" b="0"/>
          <a:pathLst>
            <a:path>
              <a:moveTo>
                <a:pt x="0" y="16046"/>
              </a:moveTo>
              <a:lnTo>
                <a:pt x="1883712" y="1604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560448" y="3729043"/>
        <a:ext cx="94185" cy="94185"/>
      </dsp:txXfrm>
    </dsp:sp>
    <dsp:sp modelId="{4B15394C-B34D-4051-A2B6-8B8D547ABCF6}">
      <dsp:nvSpPr>
        <dsp:cNvPr id="0" name=""/>
        <dsp:cNvSpPr/>
      </dsp:nvSpPr>
      <dsp:spPr>
        <a:xfrm>
          <a:off x="4164737" y="4037062"/>
          <a:ext cx="3050345" cy="996864"/>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Relating to Measurement of Profit</a:t>
          </a:r>
        </a:p>
      </dsp:txBody>
      <dsp:txXfrm>
        <a:off x="4193934" y="4066259"/>
        <a:ext cx="2991951" cy="938470"/>
      </dsp:txXfrm>
    </dsp:sp>
    <dsp:sp modelId="{F4E775E5-23BB-4123-A695-F6818E59F09C}">
      <dsp:nvSpPr>
        <dsp:cNvPr id="0" name=""/>
        <dsp:cNvSpPr/>
      </dsp:nvSpPr>
      <dsp:spPr>
        <a:xfrm rot="20130937">
          <a:off x="7155102" y="4243013"/>
          <a:ext cx="1334002" cy="32092"/>
        </a:xfrm>
        <a:custGeom>
          <a:avLst/>
          <a:gdLst/>
          <a:ahLst/>
          <a:cxnLst/>
          <a:rect l="0" t="0" r="0" b="0"/>
          <a:pathLst>
            <a:path>
              <a:moveTo>
                <a:pt x="0" y="16046"/>
              </a:moveTo>
              <a:lnTo>
                <a:pt x="1334002"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8754" y="4225709"/>
        <a:ext cx="66700" cy="66700"/>
      </dsp:txXfrm>
    </dsp:sp>
    <dsp:sp modelId="{03514591-8C53-4155-BDC8-0F02A17729C2}">
      <dsp:nvSpPr>
        <dsp:cNvPr id="0" name=""/>
        <dsp:cNvSpPr/>
      </dsp:nvSpPr>
      <dsp:spPr>
        <a:xfrm>
          <a:off x="8429124" y="3484191"/>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Income</a:t>
          </a:r>
        </a:p>
      </dsp:txBody>
      <dsp:txXfrm>
        <a:off x="8458321" y="3513388"/>
        <a:ext cx="1935335" cy="938470"/>
      </dsp:txXfrm>
    </dsp:sp>
    <dsp:sp modelId="{EF6F6170-4AC9-4373-AEE0-9409436C3312}">
      <dsp:nvSpPr>
        <dsp:cNvPr id="0" name=""/>
        <dsp:cNvSpPr/>
      </dsp:nvSpPr>
      <dsp:spPr>
        <a:xfrm rot="1383058">
          <a:off x="7162411" y="4777751"/>
          <a:ext cx="1319385" cy="32092"/>
        </a:xfrm>
        <a:custGeom>
          <a:avLst/>
          <a:gdLst/>
          <a:ahLst/>
          <a:cxnLst/>
          <a:rect l="0" t="0" r="0" b="0"/>
          <a:pathLst>
            <a:path>
              <a:moveTo>
                <a:pt x="0" y="16046"/>
              </a:moveTo>
              <a:lnTo>
                <a:pt x="1319385" y="160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9119" y="4760813"/>
        <a:ext cx="65969" cy="65969"/>
      </dsp:txXfrm>
    </dsp:sp>
    <dsp:sp modelId="{F93192A2-4EF4-4AA4-BA0D-0FB2952D7D81}">
      <dsp:nvSpPr>
        <dsp:cNvPr id="0" name=""/>
        <dsp:cNvSpPr/>
      </dsp:nvSpPr>
      <dsp:spPr>
        <a:xfrm>
          <a:off x="8429124" y="4553667"/>
          <a:ext cx="1993729" cy="99686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Expenses</a:t>
          </a:r>
        </a:p>
      </dsp:txBody>
      <dsp:txXfrm>
        <a:off x="8458321" y="4582864"/>
        <a:ext cx="1935335" cy="938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2BA0B-96F5-4312-AE9F-045077CDBF08}">
      <dsp:nvSpPr>
        <dsp:cNvPr id="0" name=""/>
        <dsp:cNvSpPr/>
      </dsp:nvSpPr>
      <dsp:spPr>
        <a:xfrm>
          <a:off x="9278444" y="3951316"/>
          <a:ext cx="91440" cy="461938"/>
        </a:xfrm>
        <a:custGeom>
          <a:avLst/>
          <a:gdLst/>
          <a:ahLst/>
          <a:cxnLst/>
          <a:rect l="0" t="0" r="0" b="0"/>
          <a:pathLst>
            <a:path>
              <a:moveTo>
                <a:pt x="45720" y="0"/>
              </a:moveTo>
              <a:lnTo>
                <a:pt x="45720" y="461938"/>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E125802-CD78-41D8-B55B-F6AEF396BB6E}">
      <dsp:nvSpPr>
        <dsp:cNvPr id="0" name=""/>
        <dsp:cNvSpPr/>
      </dsp:nvSpPr>
      <dsp:spPr>
        <a:xfrm>
          <a:off x="9278444" y="2480789"/>
          <a:ext cx="91440" cy="461938"/>
        </a:xfrm>
        <a:custGeom>
          <a:avLst/>
          <a:gdLst/>
          <a:ahLst/>
          <a:cxnLst/>
          <a:rect l="0" t="0" r="0" b="0"/>
          <a:pathLst>
            <a:path>
              <a:moveTo>
                <a:pt x="45720" y="0"/>
              </a:moveTo>
              <a:lnTo>
                <a:pt x="45720" y="461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CADA92-6D47-4F67-BF45-9C25F3BFD038}">
      <dsp:nvSpPr>
        <dsp:cNvPr id="0" name=""/>
        <dsp:cNvSpPr/>
      </dsp:nvSpPr>
      <dsp:spPr>
        <a:xfrm>
          <a:off x="6575541" y="1010263"/>
          <a:ext cx="2748623" cy="461938"/>
        </a:xfrm>
        <a:custGeom>
          <a:avLst/>
          <a:gdLst/>
          <a:ahLst/>
          <a:cxnLst/>
          <a:rect l="0" t="0" r="0" b="0"/>
          <a:pathLst>
            <a:path>
              <a:moveTo>
                <a:pt x="0" y="0"/>
              </a:moveTo>
              <a:lnTo>
                <a:pt x="0" y="314797"/>
              </a:lnTo>
              <a:lnTo>
                <a:pt x="2748623" y="314797"/>
              </a:lnTo>
              <a:lnTo>
                <a:pt x="2748623" y="46193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4F654EC-4B84-4728-B028-F3D33E5FD4DC}">
      <dsp:nvSpPr>
        <dsp:cNvPr id="0" name=""/>
        <dsp:cNvSpPr/>
      </dsp:nvSpPr>
      <dsp:spPr>
        <a:xfrm>
          <a:off x="5505281" y="3951316"/>
          <a:ext cx="91440" cy="461938"/>
        </a:xfrm>
        <a:custGeom>
          <a:avLst/>
          <a:gdLst/>
          <a:ahLst/>
          <a:cxnLst/>
          <a:rect l="0" t="0" r="0" b="0"/>
          <a:pathLst>
            <a:path>
              <a:moveTo>
                <a:pt x="45720" y="0"/>
              </a:moveTo>
              <a:lnTo>
                <a:pt x="45720" y="461938"/>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54266E6A-30DC-4E30-8636-962D13AE6BDF}">
      <dsp:nvSpPr>
        <dsp:cNvPr id="0" name=""/>
        <dsp:cNvSpPr/>
      </dsp:nvSpPr>
      <dsp:spPr>
        <a:xfrm>
          <a:off x="3826917" y="2480789"/>
          <a:ext cx="1724083" cy="461938"/>
        </a:xfrm>
        <a:custGeom>
          <a:avLst/>
          <a:gdLst/>
          <a:ahLst/>
          <a:cxnLst/>
          <a:rect l="0" t="0" r="0" b="0"/>
          <a:pathLst>
            <a:path>
              <a:moveTo>
                <a:pt x="0" y="0"/>
              </a:moveTo>
              <a:lnTo>
                <a:pt x="0" y="314797"/>
              </a:lnTo>
              <a:lnTo>
                <a:pt x="1724083" y="314797"/>
              </a:lnTo>
              <a:lnTo>
                <a:pt x="1724083" y="461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9B8CA3D-084A-4113-A479-2324D319BA55}">
      <dsp:nvSpPr>
        <dsp:cNvPr id="0" name=""/>
        <dsp:cNvSpPr/>
      </dsp:nvSpPr>
      <dsp:spPr>
        <a:xfrm>
          <a:off x="2057113" y="3951316"/>
          <a:ext cx="91440" cy="461938"/>
        </a:xfrm>
        <a:custGeom>
          <a:avLst/>
          <a:gdLst/>
          <a:ahLst/>
          <a:cxnLst/>
          <a:rect l="0" t="0" r="0" b="0"/>
          <a:pathLst>
            <a:path>
              <a:moveTo>
                <a:pt x="45720" y="0"/>
              </a:moveTo>
              <a:lnTo>
                <a:pt x="45720" y="461938"/>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E67AA0F-3738-4FC8-B2B0-42ECCC7BC50C}">
      <dsp:nvSpPr>
        <dsp:cNvPr id="0" name=""/>
        <dsp:cNvSpPr/>
      </dsp:nvSpPr>
      <dsp:spPr>
        <a:xfrm>
          <a:off x="2102833" y="2480789"/>
          <a:ext cx="1724083" cy="461938"/>
        </a:xfrm>
        <a:custGeom>
          <a:avLst/>
          <a:gdLst/>
          <a:ahLst/>
          <a:cxnLst/>
          <a:rect l="0" t="0" r="0" b="0"/>
          <a:pathLst>
            <a:path>
              <a:moveTo>
                <a:pt x="1724083" y="0"/>
              </a:moveTo>
              <a:lnTo>
                <a:pt x="1724083" y="314797"/>
              </a:lnTo>
              <a:lnTo>
                <a:pt x="0" y="314797"/>
              </a:lnTo>
              <a:lnTo>
                <a:pt x="0" y="461938"/>
              </a:lnTo>
            </a:path>
          </a:pathLst>
        </a:custGeom>
        <a:noFill/>
        <a:ln w="1270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51840F5-C97F-4EFF-A46A-D64E15E0D890}">
      <dsp:nvSpPr>
        <dsp:cNvPr id="0" name=""/>
        <dsp:cNvSpPr/>
      </dsp:nvSpPr>
      <dsp:spPr>
        <a:xfrm>
          <a:off x="3826917" y="1010263"/>
          <a:ext cx="2748623" cy="461938"/>
        </a:xfrm>
        <a:custGeom>
          <a:avLst/>
          <a:gdLst/>
          <a:ahLst/>
          <a:cxnLst/>
          <a:rect l="0" t="0" r="0" b="0"/>
          <a:pathLst>
            <a:path>
              <a:moveTo>
                <a:pt x="2748623" y="0"/>
              </a:moveTo>
              <a:lnTo>
                <a:pt x="2748623" y="314797"/>
              </a:lnTo>
              <a:lnTo>
                <a:pt x="0" y="314797"/>
              </a:lnTo>
              <a:lnTo>
                <a:pt x="0" y="461938"/>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6621AA6-8077-4BFD-9CC4-33452DAEF784}">
      <dsp:nvSpPr>
        <dsp:cNvPr id="0" name=""/>
        <dsp:cNvSpPr/>
      </dsp:nvSpPr>
      <dsp:spPr>
        <a:xfrm>
          <a:off x="4309704" y="1674"/>
          <a:ext cx="4531673" cy="1008588"/>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B799791-8F17-4216-BBD5-22064053DB1F}">
      <dsp:nvSpPr>
        <dsp:cNvPr id="0" name=""/>
        <dsp:cNvSpPr/>
      </dsp:nvSpPr>
      <dsp:spPr>
        <a:xfrm>
          <a:off x="4486185" y="169331"/>
          <a:ext cx="4531673"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Financial Statements</a:t>
          </a:r>
        </a:p>
      </dsp:txBody>
      <dsp:txXfrm>
        <a:off x="4515726" y="198872"/>
        <a:ext cx="4472591" cy="949506"/>
      </dsp:txXfrm>
    </dsp:sp>
    <dsp:sp modelId="{2ECBCE3B-2FEC-4635-AF8E-796674448BB9}">
      <dsp:nvSpPr>
        <dsp:cNvPr id="0" name=""/>
        <dsp:cNvSpPr/>
      </dsp:nvSpPr>
      <dsp:spPr>
        <a:xfrm>
          <a:off x="1954318" y="1472201"/>
          <a:ext cx="3745197" cy="100858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332A3DE-E1AC-4033-89B1-FA0F56DC1AC6}">
      <dsp:nvSpPr>
        <dsp:cNvPr id="0" name=""/>
        <dsp:cNvSpPr/>
      </dsp:nvSpPr>
      <dsp:spPr>
        <a:xfrm>
          <a:off x="2130799" y="1639858"/>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Income Statements</a:t>
          </a:r>
        </a:p>
      </dsp:txBody>
      <dsp:txXfrm>
        <a:off x="2160340" y="1669399"/>
        <a:ext cx="3686115" cy="949506"/>
      </dsp:txXfrm>
    </dsp:sp>
    <dsp:sp modelId="{0D13F150-C2C3-482C-917E-9B2997E956D7}">
      <dsp:nvSpPr>
        <dsp:cNvPr id="0" name=""/>
        <dsp:cNvSpPr/>
      </dsp:nvSpPr>
      <dsp:spPr>
        <a:xfrm>
          <a:off x="555230" y="2942728"/>
          <a:ext cx="3095205" cy="10085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359B55E-B1DB-4D21-AD1A-3C19394A5D39}">
      <dsp:nvSpPr>
        <dsp:cNvPr id="0" name=""/>
        <dsp:cNvSpPr/>
      </dsp:nvSpPr>
      <dsp:spPr>
        <a:xfrm>
          <a:off x="731711" y="3110385"/>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Trading Account</a:t>
          </a:r>
        </a:p>
      </dsp:txBody>
      <dsp:txXfrm>
        <a:off x="761252" y="3139926"/>
        <a:ext cx="3036123" cy="949506"/>
      </dsp:txXfrm>
    </dsp:sp>
    <dsp:sp modelId="{F7F687F2-E4A6-47A4-9ACB-C61266377A5A}">
      <dsp:nvSpPr>
        <dsp:cNvPr id="0" name=""/>
        <dsp:cNvSpPr/>
      </dsp:nvSpPr>
      <dsp:spPr>
        <a:xfrm>
          <a:off x="555230" y="4413255"/>
          <a:ext cx="3095205" cy="1008588"/>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8415EC4F-8887-4223-980A-C726B5B1A68D}">
      <dsp:nvSpPr>
        <dsp:cNvPr id="0" name=""/>
        <dsp:cNvSpPr/>
      </dsp:nvSpPr>
      <dsp:spPr>
        <a:xfrm>
          <a:off x="731711" y="4580911"/>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Gross Profit or Gross Loss</a:t>
          </a:r>
        </a:p>
      </dsp:txBody>
      <dsp:txXfrm>
        <a:off x="761252" y="4610452"/>
        <a:ext cx="3036123" cy="949506"/>
      </dsp:txXfrm>
    </dsp:sp>
    <dsp:sp modelId="{83F52C2B-D94D-4E84-A6DA-754C54216A79}">
      <dsp:nvSpPr>
        <dsp:cNvPr id="0" name=""/>
        <dsp:cNvSpPr/>
      </dsp:nvSpPr>
      <dsp:spPr>
        <a:xfrm>
          <a:off x="4003398" y="2942728"/>
          <a:ext cx="3095205" cy="10085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DAFC53C6-DC88-4A8B-A6C6-B42BB8769384}">
      <dsp:nvSpPr>
        <dsp:cNvPr id="0" name=""/>
        <dsp:cNvSpPr/>
      </dsp:nvSpPr>
      <dsp:spPr>
        <a:xfrm>
          <a:off x="4179879" y="3110385"/>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Profit &amp; Loss Account</a:t>
          </a:r>
        </a:p>
      </dsp:txBody>
      <dsp:txXfrm>
        <a:off x="4209420" y="3139926"/>
        <a:ext cx="3036123" cy="949506"/>
      </dsp:txXfrm>
    </dsp:sp>
    <dsp:sp modelId="{E35E325F-43C2-4DCD-A888-1332564A086E}">
      <dsp:nvSpPr>
        <dsp:cNvPr id="0" name=""/>
        <dsp:cNvSpPr/>
      </dsp:nvSpPr>
      <dsp:spPr>
        <a:xfrm>
          <a:off x="4003398" y="4413255"/>
          <a:ext cx="3095205" cy="1008588"/>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2613E6EF-3FB9-42D3-962E-976E7FDEEC1A}">
      <dsp:nvSpPr>
        <dsp:cNvPr id="0" name=""/>
        <dsp:cNvSpPr/>
      </dsp:nvSpPr>
      <dsp:spPr>
        <a:xfrm>
          <a:off x="4179879" y="4580911"/>
          <a:ext cx="3095205"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Net Profit or Net Loss</a:t>
          </a:r>
        </a:p>
      </dsp:txBody>
      <dsp:txXfrm>
        <a:off x="4209420" y="4610452"/>
        <a:ext cx="3036123" cy="949506"/>
      </dsp:txXfrm>
    </dsp:sp>
    <dsp:sp modelId="{25B17813-394E-48A3-9AB9-2E8C12663D74}">
      <dsp:nvSpPr>
        <dsp:cNvPr id="0" name=""/>
        <dsp:cNvSpPr/>
      </dsp:nvSpPr>
      <dsp:spPr>
        <a:xfrm>
          <a:off x="7451566" y="1472201"/>
          <a:ext cx="3745197" cy="1008588"/>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D2DAD06-09FB-4695-9CDA-1143445EC185}">
      <dsp:nvSpPr>
        <dsp:cNvPr id="0" name=""/>
        <dsp:cNvSpPr/>
      </dsp:nvSpPr>
      <dsp:spPr>
        <a:xfrm>
          <a:off x="7628046" y="1639858"/>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Position Statements</a:t>
          </a:r>
        </a:p>
      </dsp:txBody>
      <dsp:txXfrm>
        <a:off x="7657587" y="1669399"/>
        <a:ext cx="3686115" cy="949506"/>
      </dsp:txXfrm>
    </dsp:sp>
    <dsp:sp modelId="{5CF01508-F5AA-468E-9F01-0A7857C93095}">
      <dsp:nvSpPr>
        <dsp:cNvPr id="0" name=""/>
        <dsp:cNvSpPr/>
      </dsp:nvSpPr>
      <dsp:spPr>
        <a:xfrm>
          <a:off x="7451566" y="2942728"/>
          <a:ext cx="3745197" cy="1008588"/>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EE002B3C-C29B-41C6-8C4D-30920414883C}">
      <dsp:nvSpPr>
        <dsp:cNvPr id="0" name=""/>
        <dsp:cNvSpPr/>
      </dsp:nvSpPr>
      <dsp:spPr>
        <a:xfrm>
          <a:off x="7628046" y="3110385"/>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Balance Sheet</a:t>
          </a:r>
        </a:p>
      </dsp:txBody>
      <dsp:txXfrm>
        <a:off x="7657587" y="3139926"/>
        <a:ext cx="3686115" cy="949506"/>
      </dsp:txXfrm>
    </dsp:sp>
    <dsp:sp modelId="{D2B7A6DC-05AF-43C4-8F3C-E57B40D4105D}">
      <dsp:nvSpPr>
        <dsp:cNvPr id="0" name=""/>
        <dsp:cNvSpPr/>
      </dsp:nvSpPr>
      <dsp:spPr>
        <a:xfrm>
          <a:off x="7451566" y="4413255"/>
          <a:ext cx="3745197" cy="1008588"/>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543C2BF-16F3-4764-8F6C-4115E00669B2}">
      <dsp:nvSpPr>
        <dsp:cNvPr id="0" name=""/>
        <dsp:cNvSpPr/>
      </dsp:nvSpPr>
      <dsp:spPr>
        <a:xfrm>
          <a:off x="7628046" y="4580911"/>
          <a:ext cx="3745197" cy="1008588"/>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Position of Assets &amp; Liabilities</a:t>
          </a:r>
        </a:p>
      </dsp:txBody>
      <dsp:txXfrm>
        <a:off x="7657587" y="4610452"/>
        <a:ext cx="3686115" cy="94950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20-Nov-24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4</a:t>
            </a:fld>
            <a:endParaRPr lang="en-US"/>
          </a:p>
        </p:txBody>
      </p:sp>
    </p:spTree>
    <p:extLst>
      <p:ext uri="{BB962C8B-B14F-4D97-AF65-F5344CB8AC3E}">
        <p14:creationId xmlns:p14="http://schemas.microsoft.com/office/powerpoint/2010/main" val="309118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990f92aca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990f92aca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891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kishan.jani@darshan.ac.in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85110 29905</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Kishan Jani</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Kishan Jani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kishan.jani@darshan.ac.in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4" name="Title 1">
            <a:extLst>
              <a:ext uri="{FF2B5EF4-FFF2-40B4-BE49-F238E27FC236}">
                <a16:creationId xmlns:a16="http://schemas.microsoft.com/office/drawing/2014/main" id="{AEEDD05E-BB00-4E1D-893D-80FB13A36C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7" name="Footer Placeholder 2">
            <a:extLst>
              <a:ext uri="{FF2B5EF4-FFF2-40B4-BE49-F238E27FC236}">
                <a16:creationId xmlns:a16="http://schemas.microsoft.com/office/drawing/2014/main" id="{9EE95B0E-511D-4BA9-BDFD-952767349BA7}"/>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 name="Footer Placeholder 2">
            <a:extLst>
              <a:ext uri="{FF2B5EF4-FFF2-40B4-BE49-F238E27FC236}">
                <a16:creationId xmlns:a16="http://schemas.microsoft.com/office/drawing/2014/main" id="{8B48256E-66A8-FCE2-3BAB-ADA541CF16C9}"/>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
        <p:nvSpPr>
          <p:cNvPr id="5" name="Date Placeholder 1">
            <a:extLst>
              <a:ext uri="{FF2B5EF4-FFF2-40B4-BE49-F238E27FC236}">
                <a16:creationId xmlns:a16="http://schemas.microsoft.com/office/drawing/2014/main" id="{DA0CEE46-236F-EC53-412E-9A9EF56D4D17}"/>
              </a:ext>
            </a:extLst>
          </p:cNvPr>
          <p:cNvSpPr txBox="1">
            <a:spLocks/>
          </p:cNvSpPr>
          <p:nvPr userDrawn="1"/>
        </p:nvSpPr>
        <p:spPr>
          <a:xfrm>
            <a:off x="717050" y="6602873"/>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Tree>
    <p:extLst>
      <p:ext uri="{BB962C8B-B14F-4D97-AF65-F5344CB8AC3E}">
        <p14:creationId xmlns:p14="http://schemas.microsoft.com/office/powerpoint/2010/main" val="2016733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 smtClean="0"/>
              <a:pPr/>
              <a:t>‹#›</a:t>
            </a:fld>
            <a:endParaRPr lang="es"/>
          </a:p>
        </p:txBody>
      </p:sp>
    </p:spTree>
    <p:extLst>
      <p:ext uri="{BB962C8B-B14F-4D97-AF65-F5344CB8AC3E}">
        <p14:creationId xmlns:p14="http://schemas.microsoft.com/office/powerpoint/2010/main" val="2597339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a:solidFill>
                  <a:schemeClr val="tx1"/>
                </a:solidFill>
              </a:rPr>
              <a:t>2305MN101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(FOA)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Financial Statements of Sole Proprietorship</a:t>
            </a: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 id="2147483694" r:id="rId12"/>
    <p:sldLayoutId id="2147483695" r:id="rId13"/>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18.gif"/><Relationship Id="rId4" Type="http://schemas.openxmlformats.org/officeDocument/2006/relationships/diagramLayout" Target="../diagrams/layout1.xml"/><Relationship Id="rId9" Type="http://schemas.openxmlformats.org/officeDocument/2006/relationships/image" Target="../media/image17.gif"/></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Unit-4</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kumimoji="0" lang="en-US" sz="60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t>Financial Statements of Sole Proprietorship</a:t>
            </a:r>
            <a:endParaRPr lang="en-IN" sz="6000" dirty="0"/>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kishan.jani@darshan.ac.in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85110 29905</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Kishan J. Jani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#2305MN101</a:t>
            </a:r>
          </a:p>
        </p:txBody>
      </p:sp>
      <p:pic>
        <p:nvPicPr>
          <p:cNvPr id="7" name="Picture 6">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1DB763-2CA7-457B-BE89-B350ECDE2A68}"/>
              </a:ext>
            </a:extLst>
          </p:cNvPr>
          <p:cNvSpPr>
            <a:spLocks noGrp="1"/>
          </p:cNvSpPr>
          <p:nvPr>
            <p:ph type="title"/>
          </p:nvPr>
        </p:nvSpPr>
        <p:spPr>
          <a:xfrm>
            <a:off x="0" y="1"/>
            <a:ext cx="12192000" cy="711200"/>
          </a:xfrm>
        </p:spPr>
        <p:txBody>
          <a:bodyPr>
            <a:normAutofit/>
          </a:bodyPr>
          <a:lstStyle/>
          <a:p>
            <a:r>
              <a:t>Uses of Financial Statements</a:t>
            </a:r>
          </a:p>
        </p:txBody>
      </p:sp>
      <p:sp>
        <p:nvSpPr>
          <p:cNvPr id="4" name="Content Placeholder 3">
            <a:extLst>
              <a:ext uri="{FF2B5EF4-FFF2-40B4-BE49-F238E27FC236}">
                <a16:creationId xmlns:a16="http://schemas.microsoft.com/office/drawing/2014/main" id="{E335BFEE-8749-494C-B766-C0F7A27C39B8}"/>
              </a:ext>
            </a:extLst>
          </p:cNvPr>
          <p:cNvSpPr>
            <a:spLocks noGrp="1"/>
          </p:cNvSpPr>
          <p:nvPr>
            <p:ph idx="1"/>
          </p:nvPr>
        </p:nvSpPr>
        <p:spPr>
          <a:xfrm>
            <a:off x="131180" y="863445"/>
            <a:ext cx="11929641" cy="5158532"/>
          </a:xfrm>
        </p:spPr>
        <p:txBody>
          <a:bodyPr/>
          <a:lstStyle/>
          <a:p>
            <a:r>
              <a:rPr lang="en-US" dirty="0"/>
              <a:t>Determine the financial position of the business</a:t>
            </a:r>
          </a:p>
          <a:p>
            <a:endParaRPr lang="en-US" dirty="0"/>
          </a:p>
          <a:p>
            <a:r>
              <a:rPr lang="en-US" dirty="0"/>
              <a:t>To obtain credit</a:t>
            </a:r>
          </a:p>
          <a:p>
            <a:endParaRPr lang="en-US" dirty="0"/>
          </a:p>
          <a:p>
            <a:r>
              <a:rPr lang="en-US" dirty="0"/>
              <a:t>Helps investors in decision making</a:t>
            </a:r>
          </a:p>
          <a:p>
            <a:endParaRPr lang="en-US" dirty="0"/>
          </a:p>
          <a:p>
            <a:r>
              <a:rPr lang="en-US" dirty="0"/>
              <a:t>Helps in policy making</a:t>
            </a:r>
          </a:p>
          <a:p>
            <a:endParaRPr lang="en-US" dirty="0"/>
          </a:p>
          <a:p>
            <a:r>
              <a:rPr lang="en-US" dirty="0"/>
              <a:t>Useful for stock traders</a:t>
            </a:r>
          </a:p>
        </p:txBody>
      </p:sp>
    </p:spTree>
    <p:extLst>
      <p:ext uri="{BB962C8B-B14F-4D97-AF65-F5344CB8AC3E}">
        <p14:creationId xmlns:p14="http://schemas.microsoft.com/office/powerpoint/2010/main" val="22903783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1DB763-2CA7-457B-BE89-B350ECDE2A68}"/>
              </a:ext>
            </a:extLst>
          </p:cNvPr>
          <p:cNvSpPr>
            <a:spLocks noGrp="1"/>
          </p:cNvSpPr>
          <p:nvPr>
            <p:ph type="title"/>
          </p:nvPr>
        </p:nvSpPr>
        <p:spPr>
          <a:xfrm>
            <a:off x="0" y="1"/>
            <a:ext cx="12192000" cy="711200"/>
          </a:xfrm>
        </p:spPr>
        <p:txBody>
          <a:bodyPr>
            <a:normAutofit/>
          </a:bodyPr>
          <a:lstStyle/>
          <a:p>
            <a:r>
              <a:rPr lang="en-US" dirty="0">
                <a:solidFill>
                  <a:schemeClr val="tx1"/>
                </a:solidFill>
              </a:rPr>
              <a:t>Objectives of Financial Statement Analysis</a:t>
            </a:r>
            <a:endParaRPr dirty="0"/>
          </a:p>
        </p:txBody>
      </p:sp>
      <p:sp>
        <p:nvSpPr>
          <p:cNvPr id="4" name="Content Placeholder 3">
            <a:extLst>
              <a:ext uri="{FF2B5EF4-FFF2-40B4-BE49-F238E27FC236}">
                <a16:creationId xmlns:a16="http://schemas.microsoft.com/office/drawing/2014/main" id="{E335BFEE-8749-494C-B766-C0F7A27C39B8}"/>
              </a:ext>
            </a:extLst>
          </p:cNvPr>
          <p:cNvSpPr>
            <a:spLocks noGrp="1"/>
          </p:cNvSpPr>
          <p:nvPr>
            <p:ph idx="1"/>
          </p:nvPr>
        </p:nvSpPr>
        <p:spPr>
          <a:xfrm>
            <a:off x="131180" y="863445"/>
            <a:ext cx="11929641" cy="5158532"/>
          </a:xfrm>
        </p:spPr>
        <p:txBody>
          <a:bodyPr/>
          <a:lstStyle/>
          <a:p>
            <a:r>
              <a:rPr lang="en-US" dirty="0"/>
              <a:t>A</a:t>
            </a:r>
            <a:r>
              <a:rPr lang="en-US" sz="2800" dirty="0"/>
              <a:t>nalysis </a:t>
            </a:r>
            <a:r>
              <a:rPr lang="en-IN" sz="2800" dirty="0"/>
              <a:t>of past performance</a:t>
            </a:r>
            <a:endParaRPr lang="en-US" sz="2800" dirty="0"/>
          </a:p>
          <a:p>
            <a:r>
              <a:rPr lang="en-IN" sz="2800" dirty="0"/>
              <a:t>Analysis of Current Financial Position</a:t>
            </a:r>
          </a:p>
          <a:p>
            <a:r>
              <a:rPr lang="en-IN" dirty="0"/>
              <a:t>A</a:t>
            </a:r>
            <a:r>
              <a:rPr lang="en-IN" sz="2800" dirty="0"/>
              <a:t>nalysis of Operating Efficiency</a:t>
            </a:r>
            <a:endParaRPr lang="en-IN" dirty="0"/>
          </a:p>
          <a:p>
            <a:r>
              <a:rPr lang="en-IN" sz="2800" dirty="0"/>
              <a:t>Analysis of Risk</a:t>
            </a:r>
            <a:endParaRPr lang="en-US" dirty="0"/>
          </a:p>
          <a:p>
            <a:r>
              <a:rPr lang="en-IN" sz="2800" dirty="0"/>
              <a:t>Projections of Future Performance</a:t>
            </a:r>
          </a:p>
          <a:p>
            <a:r>
              <a:rPr lang="en-IN" sz="2800" dirty="0"/>
              <a:t>Investment Decisions</a:t>
            </a:r>
          </a:p>
          <a:p>
            <a:r>
              <a:rPr lang="en-IN" sz="2800" dirty="0"/>
              <a:t>Lending Decisions</a:t>
            </a:r>
          </a:p>
          <a:p>
            <a:r>
              <a:rPr lang="en-IN" sz="2800" dirty="0"/>
              <a:t>Prediction of Bankruptcy (</a:t>
            </a:r>
            <a:r>
              <a:rPr lang="gu-IN" sz="2800" dirty="0"/>
              <a:t>નાદારી)</a:t>
            </a:r>
            <a:endParaRPr lang="en-US" dirty="0"/>
          </a:p>
        </p:txBody>
      </p:sp>
    </p:spTree>
    <p:extLst>
      <p:ext uri="{BB962C8B-B14F-4D97-AF65-F5344CB8AC3E}">
        <p14:creationId xmlns:p14="http://schemas.microsoft.com/office/powerpoint/2010/main" val="1503087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Elements of </a:t>
            </a:r>
            <a:br>
              <a:rPr lang="en-US" dirty="0"/>
            </a:br>
            <a:r>
              <a:rPr lang="en-US" dirty="0"/>
              <a:t>Financial Statements</a:t>
            </a:r>
          </a:p>
        </p:txBody>
      </p:sp>
    </p:spTree>
    <p:extLst>
      <p:ext uri="{BB962C8B-B14F-4D97-AF65-F5344CB8AC3E}">
        <p14:creationId xmlns:p14="http://schemas.microsoft.com/office/powerpoint/2010/main" val="1575653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4469DFA-3D0F-B099-BFBF-7691399F779C}"/>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F8311420-52DB-CB9F-A6DB-6C7BF351EE9E}"/>
              </a:ext>
            </a:extLst>
          </p:cNvPr>
          <p:cNvSpPr>
            <a:spLocks noGrp="1"/>
          </p:cNvSpPr>
          <p:nvPr>
            <p:ph type="title"/>
          </p:nvPr>
        </p:nvSpPr>
        <p:spPr/>
        <p:txBody>
          <a:bodyPr/>
          <a:lstStyle/>
          <a:p>
            <a:r>
              <a:rPr lang="en-US" dirty="0"/>
              <a:t>Elements of Financial Statements</a:t>
            </a:r>
          </a:p>
        </p:txBody>
      </p:sp>
    </p:spTree>
    <p:extLst>
      <p:ext uri="{BB962C8B-B14F-4D97-AF65-F5344CB8AC3E}">
        <p14:creationId xmlns:p14="http://schemas.microsoft.com/office/powerpoint/2010/main" val="278775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F67F1E10-0892-4B10-B7C1-96DE3F2DEBA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B57C7AE7-2163-4737-A69B-26655D1C7D2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13DC7753-7DA7-4C5E-92B9-C80244DBD7F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FA68237A-CC14-46C2-A721-942A5D67894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410C8836-5F11-4795-9E23-11313F4B355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B130408C-3345-471A-9C0C-6DC06BF14012}"/>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3B6A6A92-CD19-49CF-B873-8E521353653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3852B00F-3EFE-407A-BDA7-CE855C39F6F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11359A95-11EF-4E0F-9EB2-5FDFD161D0DE}"/>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8A9D2651-F976-4B4F-8E12-AE48757E301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4B15394C-B34D-4051-A2B6-8B8D547ABCF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F4E775E5-23BB-4123-A695-F6818E59F09C}"/>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03514591-8C53-4155-BDC8-0F02A17729C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EF6F6170-4AC9-4373-AEE0-9409436C3312}"/>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graphicEl>
                                              <a:dgm id="{F93192A2-4EF4-4AA4-BA0D-0FB2952D7D8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F17D740-80F4-7F3B-A386-7309F246DB67}"/>
              </a:ext>
            </a:extLst>
          </p:cNvPr>
          <p:cNvSpPr>
            <a:spLocks noGrp="1"/>
          </p:cNvSpPr>
          <p:nvPr>
            <p:ph idx="1"/>
          </p:nvPr>
        </p:nvSpPr>
        <p:spPr/>
        <p:txBody>
          <a:bodyPr/>
          <a:lstStyle/>
          <a:p>
            <a:pPr>
              <a:lnSpc>
                <a:spcPct val="100000"/>
              </a:lnSpc>
            </a:pPr>
            <a:r>
              <a:rPr lang="en-US" dirty="0"/>
              <a:t>The term </a:t>
            </a:r>
            <a:r>
              <a:rPr lang="en-US" b="1" dirty="0">
                <a:solidFill>
                  <a:srgbClr val="C00000"/>
                </a:solidFill>
              </a:rPr>
              <a:t>“Assets”</a:t>
            </a:r>
            <a:r>
              <a:rPr lang="en-US" dirty="0">
                <a:solidFill>
                  <a:srgbClr val="C00000"/>
                </a:solidFill>
              </a:rPr>
              <a:t> </a:t>
            </a:r>
            <a:r>
              <a:rPr lang="en-US" dirty="0"/>
              <a:t>denotes </a:t>
            </a:r>
            <a:r>
              <a:rPr lang="en-US" b="1" dirty="0">
                <a:solidFill>
                  <a:srgbClr val="C00000"/>
                </a:solidFill>
              </a:rPr>
              <a:t>the resources acquired by the business from the funds made available either by the owners of the business or others</a:t>
            </a:r>
            <a:r>
              <a:rPr lang="en-US" dirty="0"/>
              <a:t>.</a:t>
            </a:r>
          </a:p>
          <a:p>
            <a:pPr>
              <a:lnSpc>
                <a:spcPct val="100000"/>
              </a:lnSpc>
            </a:pPr>
            <a:r>
              <a:rPr lang="en-US" dirty="0"/>
              <a:t>An enterprise usually employs its assets </a:t>
            </a:r>
            <a:r>
              <a:rPr lang="en-US" b="1" dirty="0">
                <a:solidFill>
                  <a:srgbClr val="C00000"/>
                </a:solidFill>
              </a:rPr>
              <a:t>to produce goods or services</a:t>
            </a:r>
            <a:r>
              <a:rPr lang="en-US" dirty="0">
                <a:solidFill>
                  <a:srgbClr val="C00000"/>
                </a:solidFill>
              </a:rPr>
              <a:t> </a:t>
            </a:r>
            <a:r>
              <a:rPr lang="en-US" dirty="0"/>
              <a:t>capable of </a:t>
            </a:r>
            <a:r>
              <a:rPr lang="en-US" b="1" dirty="0">
                <a:solidFill>
                  <a:srgbClr val="C00000"/>
                </a:solidFill>
              </a:rPr>
              <a:t>satisfying the wants or needs of customers</a:t>
            </a:r>
            <a:r>
              <a:rPr lang="en-US" dirty="0"/>
              <a:t>.</a:t>
            </a:r>
          </a:p>
          <a:p>
            <a:pPr>
              <a:lnSpc>
                <a:spcPct val="100000"/>
              </a:lnSpc>
            </a:pPr>
            <a:r>
              <a:rPr lang="en-US" dirty="0"/>
              <a:t>Since these goods or services can satisfy wants or needs, the customers are prepared to pay for them and hence contribute to the cash flow of the enterprise.</a:t>
            </a:r>
          </a:p>
          <a:p>
            <a:pPr>
              <a:lnSpc>
                <a:spcPct val="100000"/>
              </a:lnSpc>
            </a:pPr>
            <a:r>
              <a:rPr lang="en-US" b="1" dirty="0">
                <a:solidFill>
                  <a:srgbClr val="C00000"/>
                </a:solidFill>
              </a:rPr>
              <a:t>Many assets have a physical form</a:t>
            </a:r>
            <a:r>
              <a:rPr lang="en-US" dirty="0">
                <a:solidFill>
                  <a:srgbClr val="C00000"/>
                </a:solidFill>
              </a:rPr>
              <a:t>.</a:t>
            </a:r>
            <a:r>
              <a:rPr lang="en-US" dirty="0"/>
              <a:t> </a:t>
            </a:r>
          </a:p>
          <a:p>
            <a:pPr>
              <a:lnSpc>
                <a:spcPct val="100000"/>
              </a:lnSpc>
            </a:pPr>
            <a:r>
              <a:rPr lang="en-US" dirty="0"/>
              <a:t>For Example: land and building, plant, equipment etc. are of physical form.</a:t>
            </a:r>
          </a:p>
          <a:p>
            <a:pPr>
              <a:lnSpc>
                <a:spcPct val="100000"/>
              </a:lnSpc>
            </a:pPr>
            <a:r>
              <a:rPr lang="en-US" dirty="0"/>
              <a:t>However, </a:t>
            </a:r>
            <a:r>
              <a:rPr lang="en-US" b="1" dirty="0">
                <a:solidFill>
                  <a:srgbClr val="C00000"/>
                </a:solidFill>
              </a:rPr>
              <a:t>physical form is not necessary for the existence of an asset</a:t>
            </a:r>
            <a:r>
              <a:rPr lang="en-US" dirty="0"/>
              <a:t>. </a:t>
            </a:r>
          </a:p>
          <a:p>
            <a:pPr>
              <a:lnSpc>
                <a:spcPct val="100000"/>
              </a:lnSpc>
            </a:pPr>
            <a:r>
              <a:rPr lang="en-US" dirty="0"/>
              <a:t>For Example: patent, goodwill, copyright, etc.</a:t>
            </a:r>
          </a:p>
        </p:txBody>
      </p:sp>
      <p:sp>
        <p:nvSpPr>
          <p:cNvPr id="4" name="Title 3">
            <a:extLst>
              <a:ext uri="{FF2B5EF4-FFF2-40B4-BE49-F238E27FC236}">
                <a16:creationId xmlns:a16="http://schemas.microsoft.com/office/drawing/2014/main" id="{9CC6EBE7-9C21-9FB5-88DF-DC5F8A5B3CE7}"/>
              </a:ext>
            </a:extLst>
          </p:cNvPr>
          <p:cNvSpPr>
            <a:spLocks noGrp="1"/>
          </p:cNvSpPr>
          <p:nvPr>
            <p:ph type="title"/>
          </p:nvPr>
        </p:nvSpPr>
        <p:spPr/>
        <p:txBody>
          <a:bodyPr/>
          <a:lstStyle/>
          <a:p>
            <a:r>
              <a:rPr lang="en-US" dirty="0">
                <a:solidFill>
                  <a:schemeClr val="tx1"/>
                </a:solidFill>
              </a:rPr>
              <a:t>Elements of Financial Statements : Asset</a:t>
            </a:r>
          </a:p>
        </p:txBody>
      </p:sp>
    </p:spTree>
    <p:extLst>
      <p:ext uri="{BB962C8B-B14F-4D97-AF65-F5344CB8AC3E}">
        <p14:creationId xmlns:p14="http://schemas.microsoft.com/office/powerpoint/2010/main" val="250212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Assets</a:t>
            </a:r>
            <a:r>
              <a:rPr lang="en-US" dirty="0">
                <a:solidFill>
                  <a:srgbClr val="C00000"/>
                </a:solidFill>
              </a:rPr>
              <a:t> </a:t>
            </a:r>
          </a:p>
          <a:p>
            <a:pPr lvl="1">
              <a:lnSpc>
                <a:spcPct val="100000"/>
              </a:lnSpc>
            </a:pPr>
            <a:r>
              <a:rPr lang="en-US" dirty="0"/>
              <a:t>Current assets are those assets which are acquired with the intention of converting them into cash during the normal business operation of the enterprise. </a:t>
            </a:r>
          </a:p>
          <a:p>
            <a:pPr lvl="1">
              <a:lnSpc>
                <a:spcPct val="100000"/>
              </a:lnSpc>
            </a:pPr>
            <a:r>
              <a:rPr lang="en-US" dirty="0"/>
              <a:t>For Example: </a:t>
            </a:r>
            <a:r>
              <a:rPr lang="en-US" b="1" dirty="0">
                <a:solidFill>
                  <a:srgbClr val="C00000"/>
                </a:solidFill>
              </a:rPr>
              <a:t>debtors, stock, bills receivable</a:t>
            </a:r>
            <a:r>
              <a:rPr lang="en-US" dirty="0"/>
              <a:t>, etc.</a:t>
            </a:r>
          </a:p>
          <a:p>
            <a:pPr>
              <a:lnSpc>
                <a:spcPct val="100000"/>
              </a:lnSpc>
            </a:pPr>
            <a:r>
              <a:rPr lang="en-US" b="1" dirty="0">
                <a:solidFill>
                  <a:srgbClr val="C00000"/>
                </a:solidFill>
              </a:rPr>
              <a:t>Liquid Assets </a:t>
            </a:r>
          </a:p>
          <a:p>
            <a:pPr lvl="1">
              <a:lnSpc>
                <a:spcPct val="100000"/>
              </a:lnSpc>
            </a:pPr>
            <a:r>
              <a:rPr lang="en-US" dirty="0"/>
              <a:t>Liquid assets are those assets which are immediately converted into cash without much loss.</a:t>
            </a:r>
          </a:p>
          <a:p>
            <a:pPr>
              <a:lnSpc>
                <a:spcPct val="100000"/>
              </a:lnSpc>
            </a:pPr>
            <a:r>
              <a:rPr lang="en-US" b="1" dirty="0">
                <a:solidFill>
                  <a:srgbClr val="C00000"/>
                </a:solidFill>
              </a:rPr>
              <a:t>Fixed Assets</a:t>
            </a:r>
            <a:r>
              <a:rPr lang="en-US" dirty="0">
                <a:solidFill>
                  <a:srgbClr val="C00000"/>
                </a:solidFill>
              </a:rPr>
              <a:t> </a:t>
            </a:r>
          </a:p>
          <a:p>
            <a:pPr lvl="1">
              <a:lnSpc>
                <a:spcPct val="100000"/>
              </a:lnSpc>
            </a:pPr>
            <a:r>
              <a:rPr lang="en-US" dirty="0"/>
              <a:t>Fixed assets are those assets which are acquired for relatively long period for carrying on the business of the enterprise.</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3785344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Intangible Assets</a:t>
            </a:r>
            <a:r>
              <a:rPr lang="en-US" dirty="0">
                <a:solidFill>
                  <a:srgbClr val="C00000"/>
                </a:solidFill>
              </a:rPr>
              <a:t> </a:t>
            </a:r>
          </a:p>
          <a:p>
            <a:pPr lvl="1">
              <a:lnSpc>
                <a:spcPct val="100000"/>
              </a:lnSpc>
            </a:pPr>
            <a:r>
              <a:rPr lang="en-US" dirty="0"/>
              <a:t>Intangible assets are those assets which cannot be seen and touched. </a:t>
            </a:r>
          </a:p>
          <a:p>
            <a:pPr lvl="1">
              <a:lnSpc>
                <a:spcPct val="100000"/>
              </a:lnSpc>
            </a:pPr>
            <a:r>
              <a:rPr lang="en-US" dirty="0"/>
              <a:t>For Example: </a:t>
            </a:r>
            <a:r>
              <a:rPr lang="en-US" b="1" dirty="0">
                <a:solidFill>
                  <a:srgbClr val="C00000"/>
                </a:solidFill>
              </a:rPr>
              <a:t>goodwill, patent, trademark</a:t>
            </a:r>
            <a:r>
              <a:rPr lang="en-US" dirty="0"/>
              <a:t>, etc.</a:t>
            </a:r>
          </a:p>
          <a:p>
            <a:pPr>
              <a:lnSpc>
                <a:spcPct val="100000"/>
              </a:lnSpc>
            </a:pPr>
            <a:r>
              <a:rPr lang="en-US" b="1" dirty="0">
                <a:solidFill>
                  <a:srgbClr val="C00000"/>
                </a:solidFill>
              </a:rPr>
              <a:t>Fictitious Assets </a:t>
            </a:r>
          </a:p>
          <a:p>
            <a:pPr lvl="1">
              <a:lnSpc>
                <a:spcPct val="100000"/>
              </a:lnSpc>
            </a:pPr>
            <a:r>
              <a:rPr lang="en-US" dirty="0"/>
              <a:t>There are assets not represented by tangible possession or property.</a:t>
            </a:r>
          </a:p>
          <a:p>
            <a:pPr lvl="1">
              <a:lnSpc>
                <a:spcPct val="100000"/>
              </a:lnSpc>
            </a:pPr>
            <a:r>
              <a:rPr lang="en-US" dirty="0"/>
              <a:t>For Example: </a:t>
            </a:r>
            <a:r>
              <a:rPr lang="en-US" b="1" dirty="0">
                <a:solidFill>
                  <a:srgbClr val="C00000"/>
                </a:solidFill>
              </a:rPr>
              <a:t>promotional expense, Preliminary expense, discount on issue of shares</a:t>
            </a:r>
            <a:r>
              <a:rPr lang="en-US" dirty="0"/>
              <a:t>, etc.</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Assets</a:t>
            </a:r>
          </a:p>
        </p:txBody>
      </p:sp>
    </p:spTree>
    <p:extLst>
      <p:ext uri="{BB962C8B-B14F-4D97-AF65-F5344CB8AC3E}">
        <p14:creationId xmlns:p14="http://schemas.microsoft.com/office/powerpoint/2010/main" val="172297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b="1" dirty="0">
                <a:solidFill>
                  <a:srgbClr val="C00000"/>
                </a:solidFill>
              </a:rPr>
              <a:t>Liabilities are claim of the creditors against the enterprise arising out of past activities</a:t>
            </a:r>
            <a:r>
              <a:rPr lang="en-US" dirty="0"/>
              <a:t> that are to be satisfied by the disbursement or utilization of corporate resources.</a:t>
            </a:r>
          </a:p>
          <a:p>
            <a:pPr>
              <a:lnSpc>
                <a:spcPct val="100000"/>
              </a:lnSpc>
            </a:pPr>
            <a:r>
              <a:rPr lang="en-US" dirty="0"/>
              <a:t>Liabilities result from past transactions or other past events.</a:t>
            </a:r>
          </a:p>
          <a:p>
            <a:pPr>
              <a:lnSpc>
                <a:spcPct val="100000"/>
              </a:lnSpc>
            </a:pPr>
            <a:r>
              <a:rPr lang="en-US" dirty="0"/>
              <a:t>Some liabilities can be measured only by using a substantial degree of estimation.</a:t>
            </a:r>
          </a:p>
          <a:p>
            <a:pPr marL="0" indent="0">
              <a:lnSpc>
                <a:spcPct val="100000"/>
              </a:lnSpc>
              <a:buNone/>
            </a:pPr>
            <a:endParaRPr lang="en-US" dirty="0"/>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lstStyle/>
          <a:p>
            <a:r>
              <a:rPr lang="en-US" dirty="0"/>
              <a:t>Elements of Financial Statements : Liability</a:t>
            </a:r>
          </a:p>
        </p:txBody>
      </p:sp>
    </p:spTree>
    <p:extLst>
      <p:ext uri="{BB962C8B-B14F-4D97-AF65-F5344CB8AC3E}">
        <p14:creationId xmlns:p14="http://schemas.microsoft.com/office/powerpoint/2010/main" val="156478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81E371-6FBB-6887-7C00-C2CEC7B77D00}"/>
              </a:ext>
            </a:extLst>
          </p:cNvPr>
          <p:cNvSpPr>
            <a:spLocks noGrp="1"/>
          </p:cNvSpPr>
          <p:nvPr>
            <p:ph idx="1"/>
          </p:nvPr>
        </p:nvSpPr>
        <p:spPr/>
        <p:txBody>
          <a:bodyPr/>
          <a:lstStyle/>
          <a:p>
            <a:pPr>
              <a:lnSpc>
                <a:spcPct val="100000"/>
              </a:lnSpc>
            </a:pPr>
            <a:r>
              <a:rPr lang="en-US" b="1" dirty="0">
                <a:solidFill>
                  <a:srgbClr val="C00000"/>
                </a:solidFill>
              </a:rPr>
              <a:t>Current Liabilities</a:t>
            </a:r>
          </a:p>
          <a:p>
            <a:pPr lvl="1">
              <a:lnSpc>
                <a:spcPct val="100000"/>
              </a:lnSpc>
            </a:pPr>
            <a:r>
              <a:rPr lang="en-US" dirty="0"/>
              <a:t>The term “Current Liabilities” is used for such liabilities which are payable within a particular accounting period.</a:t>
            </a:r>
          </a:p>
          <a:p>
            <a:pPr lvl="1">
              <a:lnSpc>
                <a:spcPct val="100000"/>
              </a:lnSpc>
            </a:pPr>
            <a:r>
              <a:rPr lang="en-US" dirty="0"/>
              <a:t>For Example: </a:t>
            </a:r>
            <a:r>
              <a:rPr lang="en-US" b="1" dirty="0">
                <a:solidFill>
                  <a:srgbClr val="C00000"/>
                </a:solidFill>
              </a:rPr>
              <a:t>bills payable, outstanding expenses, bank overdraft</a:t>
            </a:r>
            <a:r>
              <a:rPr lang="en-US" dirty="0"/>
              <a:t>, etc.</a:t>
            </a:r>
          </a:p>
          <a:p>
            <a:pPr>
              <a:lnSpc>
                <a:spcPct val="100000"/>
              </a:lnSpc>
            </a:pPr>
            <a:r>
              <a:rPr lang="en-US" b="1" dirty="0">
                <a:solidFill>
                  <a:srgbClr val="C00000"/>
                </a:solidFill>
              </a:rPr>
              <a:t>Fixed Liabilities</a:t>
            </a:r>
          </a:p>
          <a:p>
            <a:pPr lvl="1">
              <a:lnSpc>
                <a:spcPct val="100000"/>
              </a:lnSpc>
            </a:pPr>
            <a:r>
              <a:rPr lang="en-US" dirty="0"/>
              <a:t>All liabilities other than Current Liabilities come within this category.</a:t>
            </a:r>
          </a:p>
          <a:p>
            <a:pPr lvl="1">
              <a:lnSpc>
                <a:spcPct val="100000"/>
              </a:lnSpc>
            </a:pPr>
            <a:r>
              <a:rPr lang="en-US" dirty="0"/>
              <a:t>In other words, these are the liabilities which do not become due for payment in one year and which do not require current assets for their payment.</a:t>
            </a:r>
          </a:p>
        </p:txBody>
      </p:sp>
      <p:sp>
        <p:nvSpPr>
          <p:cNvPr id="3" name="Title 2">
            <a:extLst>
              <a:ext uri="{FF2B5EF4-FFF2-40B4-BE49-F238E27FC236}">
                <a16:creationId xmlns:a16="http://schemas.microsoft.com/office/drawing/2014/main" id="{0C44BEE8-3252-10D0-D875-7F9522A65FCD}"/>
              </a:ext>
            </a:extLst>
          </p:cNvPr>
          <p:cNvSpPr>
            <a:spLocks noGrp="1"/>
          </p:cNvSpPr>
          <p:nvPr>
            <p:ph type="title"/>
          </p:nvPr>
        </p:nvSpPr>
        <p:spPr/>
        <p:txBody>
          <a:bodyPr/>
          <a:lstStyle/>
          <a:p>
            <a:r>
              <a:rPr lang="en-US" dirty="0"/>
              <a:t>Classification of Liabilities</a:t>
            </a:r>
          </a:p>
        </p:txBody>
      </p:sp>
    </p:spTree>
    <p:extLst>
      <p:ext uri="{BB962C8B-B14F-4D97-AF65-F5344CB8AC3E}">
        <p14:creationId xmlns:p14="http://schemas.microsoft.com/office/powerpoint/2010/main" val="372730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3DC4E-AAE4-9E85-4F1C-8879AC39434D}"/>
              </a:ext>
            </a:extLst>
          </p:cNvPr>
          <p:cNvSpPr>
            <a:spLocks noGrp="1"/>
          </p:cNvSpPr>
          <p:nvPr>
            <p:ph idx="1"/>
          </p:nvPr>
        </p:nvSpPr>
        <p:spPr/>
        <p:txBody>
          <a:bodyPr/>
          <a:lstStyle/>
          <a:p>
            <a:pPr>
              <a:lnSpc>
                <a:spcPct val="100000"/>
              </a:lnSpc>
            </a:pPr>
            <a:r>
              <a:rPr lang="en-US" dirty="0"/>
              <a:t>Equity is a residual interest in the assets of the enterprise after deducting its liabilities.</a:t>
            </a:r>
          </a:p>
          <a:p>
            <a:pPr>
              <a:lnSpc>
                <a:spcPct val="100000"/>
              </a:lnSpc>
            </a:pPr>
            <a:r>
              <a:rPr lang="en-US" b="1" dirty="0">
                <a:solidFill>
                  <a:srgbClr val="C00000"/>
                </a:solidFill>
              </a:rPr>
              <a:t>The equity meaning in accounting refers to a company’s book value, which is the difference between liabilities and assets on the balance sheet.</a:t>
            </a:r>
          </a:p>
          <a:p>
            <a:pPr>
              <a:lnSpc>
                <a:spcPct val="100000"/>
              </a:lnSpc>
            </a:pPr>
            <a:r>
              <a:rPr lang="en-US" b="1" dirty="0">
                <a:solidFill>
                  <a:srgbClr val="C00000"/>
                </a:solidFill>
              </a:rPr>
              <a:t>Equity = Assets - Liabilities</a:t>
            </a:r>
          </a:p>
          <a:p>
            <a:pPr>
              <a:lnSpc>
                <a:spcPct val="100000"/>
              </a:lnSpc>
            </a:pPr>
            <a:r>
              <a:rPr lang="en-US" dirty="0"/>
              <a:t>In a corporate enterprise equity is suitable sub-classified in the balance sheet. </a:t>
            </a:r>
          </a:p>
          <a:p>
            <a:pPr>
              <a:lnSpc>
                <a:spcPct val="100000"/>
              </a:lnSpc>
            </a:pPr>
            <a:r>
              <a:rPr lang="en-US" dirty="0"/>
              <a:t>For Example: in India equity is classified as Share Capital and Reserve and Surplus.</a:t>
            </a:r>
          </a:p>
        </p:txBody>
      </p:sp>
      <p:sp>
        <p:nvSpPr>
          <p:cNvPr id="3" name="Title 2">
            <a:extLst>
              <a:ext uri="{FF2B5EF4-FFF2-40B4-BE49-F238E27FC236}">
                <a16:creationId xmlns:a16="http://schemas.microsoft.com/office/drawing/2014/main" id="{0423F59E-D649-1840-E1E5-20045E691074}"/>
              </a:ext>
            </a:extLst>
          </p:cNvPr>
          <p:cNvSpPr>
            <a:spLocks noGrp="1"/>
          </p:cNvSpPr>
          <p:nvPr>
            <p:ph type="title"/>
          </p:nvPr>
        </p:nvSpPr>
        <p:spPr/>
        <p:txBody>
          <a:bodyPr/>
          <a:lstStyle/>
          <a:p>
            <a:r>
              <a:rPr lang="en-US" dirty="0"/>
              <a:t>Elements of Financial Statements : Equity</a:t>
            </a:r>
          </a:p>
        </p:txBody>
      </p:sp>
    </p:spTree>
    <p:extLst>
      <p:ext uri="{BB962C8B-B14F-4D97-AF65-F5344CB8AC3E}">
        <p14:creationId xmlns:p14="http://schemas.microsoft.com/office/powerpoint/2010/main" val="240955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9541583" cy="4478149"/>
          </a:xfrm>
          <a:prstGeom prst="rect">
            <a:avLst/>
          </a:prstGeom>
          <a:noFill/>
        </p:spPr>
        <p:txBody>
          <a:bodyPr wrap="square" rtlCol="0">
            <a:spAutoFit/>
          </a:bodyPr>
          <a:lstStyle/>
          <a:p>
            <a:r>
              <a:rPr lang="en-US" b="1" dirty="0"/>
              <a:t>Topics </a:t>
            </a:r>
          </a:p>
          <a:p>
            <a:pPr marL="742950" lvl="1" indent="-285750">
              <a:lnSpc>
                <a:spcPct val="150000"/>
              </a:lnSpc>
              <a:buFont typeface="Arial" panose="020B0604020202020204" pitchFamily="34" charset="0"/>
              <a:buChar char="•"/>
            </a:pPr>
            <a:r>
              <a:rPr lang="en-US" dirty="0"/>
              <a:t>Sole Proprietorship</a:t>
            </a:r>
          </a:p>
          <a:p>
            <a:pPr marL="1200150" lvl="2" indent="-285750">
              <a:lnSpc>
                <a:spcPct val="150000"/>
              </a:lnSpc>
              <a:buFont typeface="Arial" panose="020B0604020202020204" pitchFamily="34" charset="0"/>
              <a:buChar char="•"/>
            </a:pPr>
            <a:r>
              <a:rPr lang="en-US" dirty="0"/>
              <a:t>Meaning of Sole Proprietorship</a:t>
            </a:r>
          </a:p>
          <a:p>
            <a:pPr marL="1200150" lvl="2" indent="-285750">
              <a:lnSpc>
                <a:spcPct val="150000"/>
              </a:lnSpc>
              <a:buFont typeface="Arial" panose="020B0604020202020204" pitchFamily="34" charset="0"/>
              <a:buChar char="•"/>
            </a:pPr>
            <a:r>
              <a:rPr lang="en-US" dirty="0"/>
              <a:t>Meaning and Uses of Financial Statements</a:t>
            </a:r>
          </a:p>
          <a:p>
            <a:pPr marL="1200150" lvl="2" indent="-285750">
              <a:lnSpc>
                <a:spcPct val="150000"/>
              </a:lnSpc>
              <a:buFont typeface="Arial" panose="020B0604020202020204" pitchFamily="34" charset="0"/>
              <a:buChar char="•"/>
            </a:pPr>
            <a:r>
              <a:rPr lang="en-US" dirty="0"/>
              <a:t>Elements of Financial Statements</a:t>
            </a:r>
          </a:p>
          <a:p>
            <a:pPr marL="1200150" lvl="2" indent="-285750">
              <a:lnSpc>
                <a:spcPct val="150000"/>
              </a:lnSpc>
              <a:buFont typeface="Arial" panose="020B0604020202020204" pitchFamily="34" charset="0"/>
              <a:buChar char="•"/>
            </a:pPr>
            <a:r>
              <a:rPr lang="en-US" dirty="0"/>
              <a:t>Closing Adjustment Entries</a:t>
            </a:r>
          </a:p>
          <a:p>
            <a:pPr marL="1200150" lvl="2" indent="-285750">
              <a:lnSpc>
                <a:spcPct val="150000"/>
              </a:lnSpc>
              <a:buFont typeface="Arial" panose="020B0604020202020204" pitchFamily="34" charset="0"/>
              <a:buChar char="•"/>
            </a:pPr>
            <a:r>
              <a:rPr lang="en-US" dirty="0"/>
              <a:t>Final Accounts</a:t>
            </a:r>
          </a:p>
          <a:p>
            <a:pPr marL="1200150" lvl="2" indent="-285750">
              <a:lnSpc>
                <a:spcPct val="150000"/>
              </a:lnSpc>
              <a:buFont typeface="Arial" panose="020B0604020202020204" pitchFamily="34" charset="0"/>
              <a:buChar char="•"/>
            </a:pPr>
            <a:r>
              <a:rPr lang="en-US" dirty="0"/>
              <a:t>Practice Exercise</a:t>
            </a:r>
          </a:p>
          <a:p>
            <a:pPr marL="742950" lvl="1" indent="-285750">
              <a:lnSpc>
                <a:spcPct val="150000"/>
              </a:lnSpc>
              <a:buFont typeface="Arial" panose="020B0604020202020204" pitchFamily="34" charset="0"/>
              <a:buChar char="•"/>
            </a:pPr>
            <a:r>
              <a:rPr lang="en-US" dirty="0"/>
              <a:t>LLP</a:t>
            </a:r>
          </a:p>
          <a:p>
            <a:pPr marL="742950" lvl="1" indent="-285750">
              <a:lnSpc>
                <a:spcPct val="150000"/>
              </a:lnSpc>
              <a:buFont typeface="Arial" panose="020B0604020202020204" pitchFamily="34" charset="0"/>
              <a:buChar char="•"/>
            </a:pPr>
            <a:r>
              <a:rPr lang="en-US" dirty="0"/>
              <a:t>Private Limited Companies</a:t>
            </a:r>
          </a:p>
          <a:p>
            <a:pPr marL="742950" lvl="1" indent="-285750">
              <a:lnSpc>
                <a:spcPct val="150000"/>
              </a:lnSpc>
              <a:buFont typeface="Arial" panose="020B0604020202020204" pitchFamily="34" charset="0"/>
              <a:buChar char="•"/>
            </a:pPr>
            <a:r>
              <a:rPr lang="en-US" dirty="0"/>
              <a:t>Public Limited Companies</a:t>
            </a:r>
          </a:p>
        </p:txBody>
      </p:sp>
    </p:spTree>
    <p:extLst>
      <p:ext uri="{BB962C8B-B14F-4D97-AF65-F5344CB8AC3E}">
        <p14:creationId xmlns:p14="http://schemas.microsoft.com/office/powerpoint/2010/main" val="59784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4D90E-AF97-7A0B-73B2-DACEA8E3C466}"/>
              </a:ext>
            </a:extLst>
          </p:cNvPr>
          <p:cNvSpPr>
            <a:spLocks noGrp="1"/>
          </p:cNvSpPr>
          <p:nvPr>
            <p:ph idx="1"/>
          </p:nvPr>
        </p:nvSpPr>
        <p:spPr/>
        <p:txBody>
          <a:bodyPr/>
          <a:lstStyle/>
          <a:p>
            <a:pPr>
              <a:lnSpc>
                <a:spcPct val="100000"/>
              </a:lnSpc>
            </a:pPr>
            <a:r>
              <a:rPr lang="en-US" b="1" dirty="0">
                <a:solidFill>
                  <a:srgbClr val="C00000"/>
                </a:solidFill>
              </a:rPr>
              <a:t>Income is increase in economic benefits during the accounting period</a:t>
            </a:r>
            <a:r>
              <a:rPr lang="en-US" dirty="0"/>
              <a:t> in the form of inflows or enhancement of assets or decreases of liabilities that result in increase in equity, other than those relating to contribution from equity participation.</a:t>
            </a:r>
          </a:p>
          <a:p>
            <a:pPr>
              <a:lnSpc>
                <a:spcPct val="100000"/>
              </a:lnSpc>
            </a:pPr>
            <a:r>
              <a:rPr lang="en-US" dirty="0"/>
              <a:t>The definition of </a:t>
            </a:r>
            <a:r>
              <a:rPr lang="en-US" b="1" dirty="0">
                <a:solidFill>
                  <a:srgbClr val="C00000"/>
                </a:solidFill>
              </a:rPr>
              <a:t>income encompasses both revenue and gains</a:t>
            </a:r>
            <a:r>
              <a:rPr lang="en-US" dirty="0"/>
              <a:t>.</a:t>
            </a:r>
          </a:p>
          <a:p>
            <a:pPr>
              <a:lnSpc>
                <a:spcPct val="100000"/>
              </a:lnSpc>
            </a:pPr>
            <a:r>
              <a:rPr lang="en-US" dirty="0"/>
              <a:t>Income may also result from settlement of liabilities.</a:t>
            </a:r>
          </a:p>
          <a:p>
            <a:pPr>
              <a:lnSpc>
                <a:spcPct val="100000"/>
              </a:lnSpc>
            </a:pPr>
            <a:r>
              <a:rPr lang="en-US" dirty="0"/>
              <a:t>Revenue arises in the course of the ordinary activities of an enterprise and is rendered by a variety of different names, including fees, interest, dividends and rent.</a:t>
            </a:r>
          </a:p>
          <a:p>
            <a:pPr>
              <a:lnSpc>
                <a:spcPct val="100000"/>
              </a:lnSpc>
            </a:pPr>
            <a:r>
              <a:rPr lang="en-US" dirty="0"/>
              <a:t>Gain is a general increase in the value of an asset or property.</a:t>
            </a:r>
          </a:p>
        </p:txBody>
      </p:sp>
      <p:sp>
        <p:nvSpPr>
          <p:cNvPr id="3" name="Title 2">
            <a:extLst>
              <a:ext uri="{FF2B5EF4-FFF2-40B4-BE49-F238E27FC236}">
                <a16:creationId xmlns:a16="http://schemas.microsoft.com/office/drawing/2014/main" id="{78271357-3632-F551-8A10-27D10772971C}"/>
              </a:ext>
            </a:extLst>
          </p:cNvPr>
          <p:cNvSpPr>
            <a:spLocks noGrp="1"/>
          </p:cNvSpPr>
          <p:nvPr>
            <p:ph type="title"/>
          </p:nvPr>
        </p:nvSpPr>
        <p:spPr/>
        <p:txBody>
          <a:bodyPr/>
          <a:lstStyle/>
          <a:p>
            <a:r>
              <a:rPr lang="en-US" dirty="0"/>
              <a:t>Elements of Financial Statements : Income</a:t>
            </a:r>
          </a:p>
        </p:txBody>
      </p:sp>
    </p:spTree>
    <p:extLst>
      <p:ext uri="{BB962C8B-B14F-4D97-AF65-F5344CB8AC3E}">
        <p14:creationId xmlns:p14="http://schemas.microsoft.com/office/powerpoint/2010/main" val="135038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CCD8D0-BEF3-9320-28A0-AEA73A848385}"/>
              </a:ext>
            </a:extLst>
          </p:cNvPr>
          <p:cNvSpPr>
            <a:spLocks noGrp="1"/>
          </p:cNvSpPr>
          <p:nvPr>
            <p:ph idx="1"/>
          </p:nvPr>
        </p:nvSpPr>
        <p:spPr/>
        <p:txBody>
          <a:bodyPr/>
          <a:lstStyle/>
          <a:p>
            <a:pPr>
              <a:lnSpc>
                <a:spcPct val="100000"/>
              </a:lnSpc>
            </a:pPr>
            <a:r>
              <a:rPr lang="en-US" b="1" dirty="0">
                <a:solidFill>
                  <a:srgbClr val="C00000"/>
                </a:solidFill>
              </a:rPr>
              <a:t>Expenses are decreases in economic benefits during the accounting period </a:t>
            </a:r>
            <a:r>
              <a:rPr lang="en-US" dirty="0"/>
              <a:t>in the form of outflows or depletions of assets or incurrences in liabilities that result in decreases in equities other than those relating to distribution to equity participants. </a:t>
            </a:r>
          </a:p>
          <a:p>
            <a:pPr>
              <a:lnSpc>
                <a:spcPct val="100000"/>
              </a:lnSpc>
            </a:pPr>
            <a:r>
              <a:rPr lang="en-US" dirty="0"/>
              <a:t>For Example: </a:t>
            </a:r>
            <a:r>
              <a:rPr lang="en-US" b="1" dirty="0">
                <a:solidFill>
                  <a:srgbClr val="C00000"/>
                </a:solidFill>
              </a:rPr>
              <a:t>cost of sales, wages, manufacturing expenses, depreciation</a:t>
            </a:r>
            <a:r>
              <a:rPr lang="en-US" dirty="0"/>
              <a:t>.</a:t>
            </a:r>
          </a:p>
          <a:p>
            <a:pPr>
              <a:lnSpc>
                <a:spcPct val="100000"/>
              </a:lnSpc>
            </a:pPr>
            <a:r>
              <a:rPr lang="en-US" dirty="0"/>
              <a:t>They usually take the form of an outflow or depletion of an asset such as cash and cash equivalent, inventory, property, plant and equipment.</a:t>
            </a:r>
          </a:p>
          <a:p>
            <a:pPr>
              <a:lnSpc>
                <a:spcPct val="100000"/>
              </a:lnSpc>
            </a:pPr>
            <a:r>
              <a:rPr lang="en-US" dirty="0"/>
              <a:t>Losses represents other items that meet the definition of expenses and may or may not arising in the course of the ordinary activities of the enterprise.</a:t>
            </a:r>
          </a:p>
          <a:p>
            <a:pPr>
              <a:lnSpc>
                <a:spcPct val="100000"/>
              </a:lnSpc>
            </a:pPr>
            <a:r>
              <a:rPr lang="en-US" dirty="0"/>
              <a:t> For Example: loss due to fire, loss due to flood, etc.</a:t>
            </a:r>
          </a:p>
        </p:txBody>
      </p:sp>
      <p:sp>
        <p:nvSpPr>
          <p:cNvPr id="3" name="Title 2">
            <a:extLst>
              <a:ext uri="{FF2B5EF4-FFF2-40B4-BE49-F238E27FC236}">
                <a16:creationId xmlns:a16="http://schemas.microsoft.com/office/drawing/2014/main" id="{0DF882E3-638F-B80B-51C0-6A260FB2797C}"/>
              </a:ext>
            </a:extLst>
          </p:cNvPr>
          <p:cNvSpPr>
            <a:spLocks noGrp="1"/>
          </p:cNvSpPr>
          <p:nvPr>
            <p:ph type="title"/>
          </p:nvPr>
        </p:nvSpPr>
        <p:spPr/>
        <p:txBody>
          <a:bodyPr/>
          <a:lstStyle/>
          <a:p>
            <a:r>
              <a:rPr lang="en-US" dirty="0"/>
              <a:t>Elements of Financial Statements : Expenses</a:t>
            </a:r>
          </a:p>
        </p:txBody>
      </p:sp>
    </p:spTree>
    <p:extLst>
      <p:ext uri="{BB962C8B-B14F-4D97-AF65-F5344CB8AC3E}">
        <p14:creationId xmlns:p14="http://schemas.microsoft.com/office/powerpoint/2010/main" val="49325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Closing </a:t>
            </a:r>
            <a:br>
              <a:rPr lang="en-US" dirty="0"/>
            </a:br>
            <a:r>
              <a:rPr lang="en-US" dirty="0"/>
              <a:t>Adjustment </a:t>
            </a:r>
            <a:br>
              <a:rPr lang="en-US" dirty="0"/>
            </a:br>
            <a:r>
              <a:rPr lang="en-US" dirty="0"/>
              <a:t>Entries</a:t>
            </a:r>
          </a:p>
        </p:txBody>
      </p:sp>
    </p:spTree>
    <p:extLst>
      <p:ext uri="{BB962C8B-B14F-4D97-AF65-F5344CB8AC3E}">
        <p14:creationId xmlns:p14="http://schemas.microsoft.com/office/powerpoint/2010/main" val="100117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pPr>
              <a:lnSpc>
                <a:spcPct val="100000"/>
              </a:lnSpc>
            </a:pPr>
            <a:r>
              <a:rPr lang="en-US" dirty="0"/>
              <a:t>Treatment of items of adjustment appearing outside and inside in the Trial Balance.</a:t>
            </a:r>
          </a:p>
          <a:p>
            <a:pPr>
              <a:lnSpc>
                <a:spcPct val="100000"/>
              </a:lnSpc>
            </a:pPr>
            <a:r>
              <a:rPr lang="en-US" dirty="0"/>
              <a:t>If any item of adjustment appears outside the Trial Balance, it will be shown </a:t>
            </a:r>
            <a:r>
              <a:rPr lang="en-US" b="1" dirty="0">
                <a:solidFill>
                  <a:srgbClr val="C00000"/>
                </a:solidFill>
              </a:rPr>
              <a:t>at two appropriate places</a:t>
            </a:r>
            <a:r>
              <a:rPr lang="en-US" dirty="0"/>
              <a:t> in the final accounts.</a:t>
            </a:r>
          </a:p>
          <a:p>
            <a:pPr>
              <a:lnSpc>
                <a:spcPct val="100000"/>
              </a:lnSpc>
            </a:pPr>
            <a:r>
              <a:rPr lang="en-US" dirty="0"/>
              <a:t>If any item of adjustments appears inside the Trial Balance, it will be shown only </a:t>
            </a:r>
            <a:r>
              <a:rPr lang="en-US" b="1" dirty="0">
                <a:solidFill>
                  <a:srgbClr val="C00000"/>
                </a:solidFill>
              </a:rPr>
              <a:t>at one appropriate place</a:t>
            </a:r>
            <a:r>
              <a:rPr lang="en-US" dirty="0"/>
              <a:t> in the final accounts.</a:t>
            </a:r>
          </a:p>
          <a:p>
            <a:pPr marL="457200" lvl="1" indent="0">
              <a:buNone/>
            </a:pPr>
            <a:endParaRPr lang="en-US" dirty="0"/>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Closing Adjustment Entries</a:t>
            </a:r>
          </a:p>
        </p:txBody>
      </p:sp>
    </p:spTree>
    <p:extLst>
      <p:ext uri="{BB962C8B-B14F-4D97-AF65-F5344CB8AC3E}">
        <p14:creationId xmlns:p14="http://schemas.microsoft.com/office/powerpoint/2010/main" val="354842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110190"/>
          <a:ext cx="11866878" cy="649224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1. Closing stock</a:t>
                      </a:r>
                    </a:p>
                  </a:txBody>
                  <a:tcPr anchor="ctr"/>
                </a:tc>
                <a:tc>
                  <a:txBody>
                    <a:bodyPr/>
                    <a:lstStyle/>
                    <a:p>
                      <a:r>
                        <a:rPr lang="en-US" sz="2000" dirty="0"/>
                        <a:t>Balance Sheet – Asset Side</a:t>
                      </a:r>
                    </a:p>
                  </a:txBody>
                  <a:tcPr anchor="ctr"/>
                </a:tc>
                <a:tc>
                  <a:txBody>
                    <a:bodyPr/>
                    <a:lstStyle/>
                    <a:p>
                      <a:pPr marL="457200" indent="-457200">
                        <a:buAutoNum type="alphaLcParenBoth"/>
                      </a:pPr>
                      <a:r>
                        <a:rPr lang="en-US" sz="2000" dirty="0"/>
                        <a:t>Trading A/c – Credit Side</a:t>
                      </a:r>
                    </a:p>
                    <a:p>
                      <a:pPr marL="457200" indent="-457200">
                        <a:buAutoNum type="alphaLcParenBoth"/>
                      </a:pPr>
                      <a:r>
                        <a:rPr lang="en-US" sz="2000" dirty="0"/>
                        <a:t>Balance Sheet – Asset Side </a:t>
                      </a:r>
                    </a:p>
                  </a:txBody>
                  <a:tcPr/>
                </a:tc>
                <a:extLst>
                  <a:ext uri="{0D108BD9-81ED-4DB2-BD59-A6C34878D82A}">
                    <a16:rowId xmlns:a16="http://schemas.microsoft.com/office/drawing/2014/main" val="4292481262"/>
                  </a:ext>
                </a:extLst>
              </a:tr>
              <a:tr h="370840">
                <a:tc>
                  <a:txBody>
                    <a:bodyPr/>
                    <a:lstStyle/>
                    <a:p>
                      <a:r>
                        <a:rPr lang="en-US" sz="2000" dirty="0"/>
                        <a:t>2. Outstanding Expenses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Liability Side</a:t>
                      </a:r>
                    </a:p>
                  </a:txBody>
                  <a:tcPr anchor="ctr"/>
                </a:tc>
                <a:tc>
                  <a:txBody>
                    <a:bodyPr/>
                    <a:lstStyle/>
                    <a:p>
                      <a:pPr marL="457200" indent="-457200">
                        <a:buAutoNum type="alphaLcParenBoth"/>
                      </a:pPr>
                      <a:r>
                        <a:rPr lang="en-US" sz="2000" dirty="0"/>
                        <a:t>Trading/Profit &amp; Loss A/c Debit Side. </a:t>
                      </a:r>
                    </a:p>
                    <a:p>
                      <a:pPr marL="457200" indent="-457200">
                        <a:buAutoNum type="alphaLcParenBoth"/>
                      </a:pPr>
                      <a:r>
                        <a:rPr lang="en-US" sz="2000" dirty="0"/>
                        <a:t>Balance Sheet – Liability Side </a:t>
                      </a:r>
                    </a:p>
                  </a:txBody>
                  <a:tcPr/>
                </a:tc>
                <a:extLst>
                  <a:ext uri="{0D108BD9-81ED-4DB2-BD59-A6C34878D82A}">
                    <a16:rowId xmlns:a16="http://schemas.microsoft.com/office/drawing/2014/main" val="352387546"/>
                  </a:ext>
                </a:extLst>
              </a:tr>
              <a:tr h="370840">
                <a:tc>
                  <a:txBody>
                    <a:bodyPr/>
                    <a:lstStyle/>
                    <a:p>
                      <a:r>
                        <a:rPr lang="en-US" sz="2000" dirty="0"/>
                        <a:t>3. Prepaid Expenses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Asset Side</a:t>
                      </a:r>
                    </a:p>
                  </a:txBody>
                  <a:tcPr anchor="ctr"/>
                </a:tc>
                <a:tc>
                  <a:txBody>
                    <a:bodyPr/>
                    <a:lstStyle/>
                    <a:p>
                      <a:pPr marL="457200" indent="-457200">
                        <a:buAutoNum type="alphaLcParenBoth"/>
                      </a:pPr>
                      <a:r>
                        <a:rPr lang="en-US" sz="2000" dirty="0"/>
                        <a:t>Trading/Profit &amp; Loss A/c Debit Side. Deduct from the concerned expenses.</a:t>
                      </a:r>
                    </a:p>
                    <a:p>
                      <a:pPr marL="457200" indent="-457200">
                        <a:buAutoNum type="alphaLcParenBoth"/>
                      </a:pPr>
                      <a:r>
                        <a:rPr lang="en-US" sz="2000" dirty="0"/>
                        <a:t>Balance Sheet - Asset Side.</a:t>
                      </a:r>
                      <a:endParaRPr lang="en-US" sz="2000" b="1" dirty="0"/>
                    </a:p>
                  </a:txBody>
                  <a:tcPr/>
                </a:tc>
                <a:extLst>
                  <a:ext uri="{0D108BD9-81ED-4DB2-BD59-A6C34878D82A}">
                    <a16:rowId xmlns:a16="http://schemas.microsoft.com/office/drawing/2014/main" val="1380410863"/>
                  </a:ext>
                </a:extLst>
              </a:tr>
              <a:tr h="370840">
                <a:tc>
                  <a:txBody>
                    <a:bodyPr/>
                    <a:lstStyle/>
                    <a:p>
                      <a:r>
                        <a:rPr lang="en-US" sz="2000" dirty="0"/>
                        <a:t>4. Income Outstanding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Asset Side </a:t>
                      </a:r>
                    </a:p>
                  </a:txBody>
                  <a:tcPr anchor="ctr"/>
                </a:tc>
                <a:tc>
                  <a:txBody>
                    <a:bodyPr/>
                    <a:lstStyle/>
                    <a:p>
                      <a:pPr marL="457200" indent="-457200">
                        <a:buAutoNum type="alphaLcParenBoth"/>
                      </a:pPr>
                      <a:r>
                        <a:rPr lang="en-US" sz="2000" dirty="0"/>
                        <a:t>Profit &amp; Loss A/c – Credit Side. Add to the concerned income.</a:t>
                      </a:r>
                    </a:p>
                    <a:p>
                      <a:pPr marL="457200" indent="-457200">
                        <a:buAutoNum type="alphaLcParenBoth"/>
                      </a:pPr>
                      <a:r>
                        <a:rPr lang="en-US" sz="2000" dirty="0"/>
                        <a:t>Balance Sheet – Asset Side. </a:t>
                      </a:r>
                    </a:p>
                  </a:txBody>
                  <a:tcPr/>
                </a:tc>
                <a:extLst>
                  <a:ext uri="{0D108BD9-81ED-4DB2-BD59-A6C34878D82A}">
                    <a16:rowId xmlns:a16="http://schemas.microsoft.com/office/drawing/2014/main" val="2350044888"/>
                  </a:ext>
                </a:extLst>
              </a:tr>
              <a:tr h="370840">
                <a:tc>
                  <a:txBody>
                    <a:bodyPr/>
                    <a:lstStyle/>
                    <a:p>
                      <a:r>
                        <a:rPr lang="en-US" sz="2000" dirty="0"/>
                        <a:t>5. Incomes Received in Advance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Liability Side</a:t>
                      </a:r>
                    </a:p>
                  </a:txBody>
                  <a:tcPr anchor="ctr"/>
                </a:tc>
                <a:tc>
                  <a:txBody>
                    <a:bodyPr/>
                    <a:lstStyle/>
                    <a:p>
                      <a:pPr marL="457200" indent="-457200">
                        <a:buAutoNum type="alphaLcParenBoth"/>
                      </a:pPr>
                      <a:r>
                        <a:rPr lang="en-US" sz="2000" dirty="0"/>
                        <a:t>Profit &amp; Loss A/c – Credit Side.</a:t>
                      </a:r>
                    </a:p>
                    <a:p>
                      <a:pPr marL="457200" indent="-457200">
                        <a:buNone/>
                      </a:pPr>
                      <a:r>
                        <a:rPr lang="en-US" sz="2000" dirty="0"/>
                        <a:t>        Deduct from concerned income.</a:t>
                      </a:r>
                    </a:p>
                    <a:p>
                      <a:r>
                        <a:rPr lang="en-US" sz="2000" dirty="0"/>
                        <a:t>(b)   Balance Sheet – Liability Side </a:t>
                      </a:r>
                    </a:p>
                  </a:txBody>
                  <a:tcPr/>
                </a:tc>
                <a:extLst>
                  <a:ext uri="{0D108BD9-81ED-4DB2-BD59-A6C34878D82A}">
                    <a16:rowId xmlns:a16="http://schemas.microsoft.com/office/drawing/2014/main" val="1999177365"/>
                  </a:ext>
                </a:extLst>
              </a:tr>
              <a:tr h="370840">
                <a:tc>
                  <a:txBody>
                    <a:bodyPr/>
                    <a:lstStyle/>
                    <a:p>
                      <a:r>
                        <a:rPr lang="en-US" sz="2000" dirty="0"/>
                        <a:t>6. Bad Debts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a:t>
                      </a:r>
                    </a:p>
                  </a:txBody>
                  <a:tcPr anchor="ctr"/>
                </a:tc>
                <a:tc>
                  <a:txBody>
                    <a:bodyPr/>
                    <a:lstStyle/>
                    <a:p>
                      <a:pPr marL="457200" indent="-457200">
                        <a:buAutoNum type="alphaLcParenBoth"/>
                      </a:pPr>
                      <a:r>
                        <a:rPr lang="en-US" sz="2000" dirty="0"/>
                        <a:t>Profit &amp; Loss A/c – Debit Side. </a:t>
                      </a:r>
                    </a:p>
                    <a:p>
                      <a:pPr marL="457200" indent="-457200">
                        <a:buAutoNum type="alphaLcParenBoth"/>
                      </a:pPr>
                      <a:r>
                        <a:rPr lang="en-US" sz="2000" dirty="0"/>
                        <a:t>Balance Sheet – Asset Side. Deduct from debtors.</a:t>
                      </a:r>
                    </a:p>
                  </a:txBody>
                  <a:tcPr/>
                </a:tc>
                <a:extLst>
                  <a:ext uri="{0D108BD9-81ED-4DB2-BD59-A6C34878D82A}">
                    <a16:rowId xmlns:a16="http://schemas.microsoft.com/office/drawing/2014/main" val="1882407974"/>
                  </a:ext>
                </a:extLst>
              </a:tr>
            </a:tbl>
          </a:graphicData>
        </a:graphic>
      </p:graphicFrame>
    </p:spTree>
    <p:extLst>
      <p:ext uri="{BB962C8B-B14F-4D97-AF65-F5344CB8AC3E}">
        <p14:creationId xmlns:p14="http://schemas.microsoft.com/office/powerpoint/2010/main" val="147680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110190"/>
          <a:ext cx="11866878" cy="539496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7. Provision for Bad or Doubtful</a:t>
                      </a:r>
                    </a:p>
                    <a:p>
                      <a:r>
                        <a:rPr lang="en-US" sz="2000" dirty="0"/>
                        <a:t>    debts</a:t>
                      </a:r>
                    </a:p>
                  </a:txBody>
                  <a:tcPr/>
                </a:tc>
                <a:tc>
                  <a:txBody>
                    <a:bodyPr/>
                    <a:lstStyle/>
                    <a:p>
                      <a:r>
                        <a:rPr lang="en-US" sz="2000" dirty="0"/>
                        <a:t>Profit &amp; Loss A/c – Debit Side</a:t>
                      </a:r>
                    </a:p>
                  </a:txBody>
                  <a:tcPr/>
                </a:tc>
                <a:tc>
                  <a:txBody>
                    <a:bodyPr/>
                    <a:lstStyle/>
                    <a:p>
                      <a:pPr marL="457200" indent="-457200">
                        <a:buAutoNum type="alphaLcParenBoth"/>
                      </a:pPr>
                      <a:r>
                        <a:rPr lang="en-US" sz="2000" dirty="0"/>
                        <a:t>Profit &amp; Loss A/c – Debit Side.</a:t>
                      </a:r>
                    </a:p>
                    <a:p>
                      <a:pPr marL="457200" marR="0" lvl="0" indent="-457200" algn="l" defTabSz="914400" rtl="0" eaLnBrk="1" fontAlgn="auto" latinLnBrk="0" hangingPunct="1">
                        <a:lnSpc>
                          <a:spcPct val="100000"/>
                        </a:lnSpc>
                        <a:spcBef>
                          <a:spcPts val="0"/>
                        </a:spcBef>
                        <a:spcAft>
                          <a:spcPts val="0"/>
                        </a:spcAft>
                        <a:buClrTx/>
                        <a:buSzTx/>
                        <a:buFontTx/>
                        <a:buAutoNum type="alphaLcParenBoth"/>
                        <a:tabLst/>
                        <a:defRPr/>
                      </a:pPr>
                      <a:r>
                        <a:rPr lang="en-US" sz="2000" dirty="0"/>
                        <a:t>Balance Sheet – Asset Side. Deduct from debtors after addition bad debts, if any.</a:t>
                      </a:r>
                    </a:p>
                  </a:txBody>
                  <a:tcPr/>
                </a:tc>
                <a:extLst>
                  <a:ext uri="{0D108BD9-81ED-4DB2-BD59-A6C34878D82A}">
                    <a16:rowId xmlns:a16="http://schemas.microsoft.com/office/drawing/2014/main" val="4292481262"/>
                  </a:ext>
                </a:extLst>
              </a:tr>
              <a:tr h="370840">
                <a:tc>
                  <a:txBody>
                    <a:bodyPr/>
                    <a:lstStyle/>
                    <a:p>
                      <a:r>
                        <a:rPr lang="en-US" sz="2000" dirty="0"/>
                        <a:t>8. Provision for Discount on Debtors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Balance Sheet – Asset Side Deduct from Debtors.</a:t>
                      </a:r>
                    </a:p>
                  </a:txBody>
                  <a:tcPr/>
                </a:tc>
                <a:tc>
                  <a:txBody>
                    <a:bodyPr/>
                    <a:lstStyle/>
                    <a:p>
                      <a:pPr marL="457200" indent="-457200">
                        <a:buAutoNum type="alphaLcParenBoth"/>
                      </a:pPr>
                      <a:r>
                        <a:rPr lang="en-US" sz="2000" dirty="0"/>
                        <a:t>Profit &amp; Loss A/c – Debit Side.</a:t>
                      </a:r>
                    </a:p>
                    <a:p>
                      <a:pPr marL="457200" indent="-457200">
                        <a:buAutoNum type="alphaLcParenBoth"/>
                      </a:pPr>
                      <a:r>
                        <a:rPr lang="en-US" sz="2000" dirty="0"/>
                        <a:t>Balance Sheet – Asset Side. Deduct from debtors after providing for provision for bad debts</a:t>
                      </a:r>
                    </a:p>
                  </a:txBody>
                  <a:tcPr/>
                </a:tc>
                <a:extLst>
                  <a:ext uri="{0D108BD9-81ED-4DB2-BD59-A6C34878D82A}">
                    <a16:rowId xmlns:a16="http://schemas.microsoft.com/office/drawing/2014/main" val="352387546"/>
                  </a:ext>
                </a:extLst>
              </a:tr>
              <a:tr h="370840">
                <a:tc>
                  <a:txBody>
                    <a:bodyPr/>
                    <a:lstStyle/>
                    <a:p>
                      <a:r>
                        <a:rPr lang="en-US" sz="2000" dirty="0"/>
                        <a:t>9. Depreciation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 </a:t>
                      </a:r>
                    </a:p>
                  </a:txBody>
                  <a:tcPr/>
                </a:tc>
                <a:tc>
                  <a:txBody>
                    <a:bodyPr/>
                    <a:lstStyle/>
                    <a:p>
                      <a:pPr marL="457200" indent="-457200">
                        <a:buAutoNum type="alphaLcParenBoth"/>
                      </a:pPr>
                      <a:r>
                        <a:rPr lang="en-US" sz="2000" dirty="0"/>
                        <a:t>Profit &amp; Loss A/c – Debit Side.</a:t>
                      </a:r>
                    </a:p>
                    <a:p>
                      <a:pPr marL="457200" indent="-457200">
                        <a:buAutoNum type="alphaLcParenBoth"/>
                      </a:pPr>
                      <a:r>
                        <a:rPr lang="en-US" sz="2000" dirty="0"/>
                        <a:t>Balance Sheet – Asset Side. Deduct from Respective Asset.</a:t>
                      </a:r>
                      <a:endParaRPr lang="en-US" sz="2000" b="1" dirty="0"/>
                    </a:p>
                  </a:txBody>
                  <a:tcPr/>
                </a:tc>
                <a:extLst>
                  <a:ext uri="{0D108BD9-81ED-4DB2-BD59-A6C34878D82A}">
                    <a16:rowId xmlns:a16="http://schemas.microsoft.com/office/drawing/2014/main" val="1380410863"/>
                  </a:ext>
                </a:extLst>
              </a:tr>
              <a:tr h="370840">
                <a:tc>
                  <a:txBody>
                    <a:bodyPr/>
                    <a:lstStyle/>
                    <a:p>
                      <a:r>
                        <a:rPr lang="en-US" sz="2000" dirty="0"/>
                        <a:t>10. Interest on Capital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a:t>
                      </a:r>
                    </a:p>
                  </a:txBody>
                  <a:tcPr/>
                </a:tc>
                <a:tc>
                  <a:txBody>
                    <a:bodyPr/>
                    <a:lstStyle/>
                    <a:p>
                      <a:pPr marL="457200" indent="-457200">
                        <a:buAutoNum type="alphaLcParenBoth"/>
                      </a:pPr>
                      <a:r>
                        <a:rPr lang="en-US" sz="2000" dirty="0"/>
                        <a:t>Profit &amp; Loss A/c – Debit Side. </a:t>
                      </a:r>
                    </a:p>
                    <a:p>
                      <a:pPr marL="457200" indent="-457200">
                        <a:buAutoNum type="alphaLcParenBoth"/>
                      </a:pPr>
                      <a:r>
                        <a:rPr lang="en-US" sz="2000" dirty="0"/>
                        <a:t>Balance Sheet – Liability Side. Add to Capital.</a:t>
                      </a:r>
                    </a:p>
                  </a:txBody>
                  <a:tcPr/>
                </a:tc>
                <a:extLst>
                  <a:ext uri="{0D108BD9-81ED-4DB2-BD59-A6C34878D82A}">
                    <a16:rowId xmlns:a16="http://schemas.microsoft.com/office/drawing/2014/main" val="2350044888"/>
                  </a:ext>
                </a:extLst>
              </a:tr>
            </a:tbl>
          </a:graphicData>
        </a:graphic>
      </p:graphicFrame>
    </p:spTree>
    <p:extLst>
      <p:ext uri="{BB962C8B-B14F-4D97-AF65-F5344CB8AC3E}">
        <p14:creationId xmlns:p14="http://schemas.microsoft.com/office/powerpoint/2010/main" val="394018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385763"/>
          <a:ext cx="11866878" cy="530352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11. Interest on Drawings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Credit Side</a:t>
                      </a:r>
                    </a:p>
                  </a:txBody>
                  <a:tcPr/>
                </a:tc>
                <a:tc>
                  <a:txBody>
                    <a:bodyPr/>
                    <a:lstStyle/>
                    <a:p>
                      <a:pPr marL="457200" indent="-457200">
                        <a:buAutoNum type="alphaLcParenBoth"/>
                      </a:pPr>
                      <a:r>
                        <a:rPr lang="en-US" sz="2000" dirty="0"/>
                        <a:t>Profit &amp; Loss A/c – Credit Side. </a:t>
                      </a:r>
                    </a:p>
                    <a:p>
                      <a:pPr marL="457200" marR="0" lvl="0" indent="-457200" algn="l" defTabSz="914400" rtl="0" eaLnBrk="1" fontAlgn="auto" latinLnBrk="0" hangingPunct="1">
                        <a:lnSpc>
                          <a:spcPct val="100000"/>
                        </a:lnSpc>
                        <a:spcBef>
                          <a:spcPts val="0"/>
                        </a:spcBef>
                        <a:spcAft>
                          <a:spcPts val="0"/>
                        </a:spcAft>
                        <a:buClrTx/>
                        <a:buSzTx/>
                        <a:buFontTx/>
                        <a:buAutoNum type="alphaLcParenBoth"/>
                        <a:tabLst/>
                        <a:defRPr/>
                      </a:pPr>
                      <a:r>
                        <a:rPr lang="en-US" sz="2000" dirty="0"/>
                        <a:t>Balance Sheet – Liability Side. Deduct from Capital.</a:t>
                      </a:r>
                    </a:p>
                    <a:p>
                      <a:pPr marL="0" indent="0">
                        <a:buNone/>
                      </a:pPr>
                      <a:endParaRPr lang="en-US" sz="2000" dirty="0"/>
                    </a:p>
                  </a:txBody>
                  <a:tcPr/>
                </a:tc>
                <a:extLst>
                  <a:ext uri="{0D108BD9-81ED-4DB2-BD59-A6C34878D82A}">
                    <a16:rowId xmlns:a16="http://schemas.microsoft.com/office/drawing/2014/main" val="352387546"/>
                  </a:ext>
                </a:extLst>
              </a:tr>
              <a:tr h="370840">
                <a:tc>
                  <a:txBody>
                    <a:bodyPr/>
                    <a:lstStyle/>
                    <a:p>
                      <a:r>
                        <a:rPr lang="en-US" sz="2000" dirty="0"/>
                        <a:t>12. Loss by Fire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Profit &amp; Loss A/c – Debit Side</a:t>
                      </a:r>
                    </a:p>
                  </a:txBody>
                  <a:tcPr/>
                </a:tc>
                <a:tc>
                  <a:txBody>
                    <a:bodyPr/>
                    <a:lstStyle/>
                    <a:p>
                      <a:pPr marL="457200" indent="-457200">
                        <a:buAutoNum type="alphaLcParenBoth"/>
                      </a:pPr>
                      <a:r>
                        <a:rPr lang="en-US" sz="2000" dirty="0"/>
                        <a:t>Trading A/c – Credit Side (with full amount of loss)</a:t>
                      </a:r>
                    </a:p>
                    <a:p>
                      <a:pPr marL="457200" indent="-457200">
                        <a:buAutoNum type="alphaLcParenBoth"/>
                      </a:pPr>
                      <a:r>
                        <a:rPr lang="en-US" sz="2000" dirty="0"/>
                        <a:t>Profit &amp; Loss A/c – Debit Side</a:t>
                      </a:r>
                    </a:p>
                    <a:p>
                      <a:pPr marL="0" indent="0">
                        <a:buNone/>
                      </a:pPr>
                      <a:r>
                        <a:rPr lang="en-US" sz="2000" dirty="0"/>
                        <a:t>        (Actual loss, if any).</a:t>
                      </a:r>
                    </a:p>
                    <a:p>
                      <a:pPr marL="0" indent="0">
                        <a:buNone/>
                      </a:pPr>
                      <a:r>
                        <a:rPr lang="en-US" sz="2000" dirty="0"/>
                        <a:t>(c)  Balance Sheet – Asset Side (with                 insurance claim admitted by Insurance Co.)</a:t>
                      </a:r>
                    </a:p>
                  </a:txBody>
                  <a:tcPr/>
                </a:tc>
                <a:extLst>
                  <a:ext uri="{0D108BD9-81ED-4DB2-BD59-A6C34878D82A}">
                    <a16:rowId xmlns:a16="http://schemas.microsoft.com/office/drawing/2014/main" val="1380410863"/>
                  </a:ext>
                </a:extLst>
              </a:tr>
              <a:tr h="370840">
                <a:tc>
                  <a:txBody>
                    <a:bodyPr/>
                    <a:lstStyle/>
                    <a:p>
                      <a:r>
                        <a:rPr lang="en-US" sz="2000" dirty="0"/>
                        <a:t>13. Goods withdrawn for personal use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Trading A/c - Credit Side</a:t>
                      </a:r>
                    </a:p>
                  </a:txBody>
                  <a:tcPr/>
                </a:tc>
                <a:tc>
                  <a:txBody>
                    <a:bodyPr/>
                    <a:lstStyle/>
                    <a:p>
                      <a:r>
                        <a:rPr lang="en-US" sz="2000" dirty="0"/>
                        <a:t>(a) Trading A/c – Credit Side or</a:t>
                      </a:r>
                    </a:p>
                    <a:p>
                      <a:r>
                        <a:rPr lang="en-US" sz="2000" dirty="0"/>
                        <a:t>Deduct from purchases.</a:t>
                      </a:r>
                    </a:p>
                    <a:p>
                      <a:r>
                        <a:rPr lang="en-US" sz="2000" dirty="0"/>
                        <a:t>(b) Balance Sheet – Liability Side (Deduct from Capital as Drawings)</a:t>
                      </a:r>
                    </a:p>
                  </a:txBody>
                  <a:tcPr/>
                </a:tc>
                <a:extLst>
                  <a:ext uri="{0D108BD9-81ED-4DB2-BD59-A6C34878D82A}">
                    <a16:rowId xmlns:a16="http://schemas.microsoft.com/office/drawing/2014/main" val="2350044888"/>
                  </a:ext>
                </a:extLst>
              </a:tr>
            </a:tbl>
          </a:graphicData>
        </a:graphic>
      </p:graphicFrame>
    </p:spTree>
    <p:extLst>
      <p:ext uri="{BB962C8B-B14F-4D97-AF65-F5344CB8AC3E}">
        <p14:creationId xmlns:p14="http://schemas.microsoft.com/office/powerpoint/2010/main" val="42042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E38E5E55-FDA9-0EF3-13FA-C875D0327137}"/>
              </a:ext>
            </a:extLst>
          </p:cNvPr>
          <p:cNvGraphicFramePr>
            <a:graphicFrameLocks noGrp="1"/>
          </p:cNvGraphicFramePr>
          <p:nvPr>
            <p:ph idx="4294967295"/>
          </p:nvPr>
        </p:nvGraphicFramePr>
        <p:xfrm>
          <a:off x="162561" y="110190"/>
          <a:ext cx="11866878" cy="4297680"/>
        </p:xfrm>
        <a:graphic>
          <a:graphicData uri="http://schemas.openxmlformats.org/drawingml/2006/table">
            <a:tbl>
              <a:tblPr firstRow="1" bandRow="1">
                <a:tableStyleId>{5940675A-B579-460E-94D1-54222C63F5DA}</a:tableStyleId>
              </a:tblPr>
              <a:tblGrid>
                <a:gridCol w="3955626">
                  <a:extLst>
                    <a:ext uri="{9D8B030D-6E8A-4147-A177-3AD203B41FA5}">
                      <a16:colId xmlns:a16="http://schemas.microsoft.com/office/drawing/2014/main" val="50345232"/>
                    </a:ext>
                  </a:extLst>
                </a:gridCol>
                <a:gridCol w="3955626">
                  <a:extLst>
                    <a:ext uri="{9D8B030D-6E8A-4147-A177-3AD203B41FA5}">
                      <a16:colId xmlns:a16="http://schemas.microsoft.com/office/drawing/2014/main" val="3871955314"/>
                    </a:ext>
                  </a:extLst>
                </a:gridCol>
                <a:gridCol w="3955626">
                  <a:extLst>
                    <a:ext uri="{9D8B030D-6E8A-4147-A177-3AD203B41FA5}">
                      <a16:colId xmlns:a16="http://schemas.microsoft.com/office/drawing/2014/main" val="3531073226"/>
                    </a:ext>
                  </a:extLst>
                </a:gridCol>
              </a:tblGrid>
              <a:tr h="370840">
                <a:tc>
                  <a:txBody>
                    <a:bodyPr/>
                    <a:lstStyle/>
                    <a:p>
                      <a:r>
                        <a:rPr lang="en-US" sz="2400" b="1" dirty="0"/>
                        <a:t>Adjustment</a:t>
                      </a:r>
                    </a:p>
                  </a:txBody>
                  <a:tcPr/>
                </a:tc>
                <a:tc>
                  <a:txBody>
                    <a:bodyPr/>
                    <a:lstStyle/>
                    <a:p>
                      <a:r>
                        <a:rPr lang="en-US" sz="2400" b="1" dirty="0"/>
                        <a:t>If given in Trial Balance</a:t>
                      </a:r>
                    </a:p>
                  </a:txBody>
                  <a:tcPr/>
                </a:tc>
                <a:tc>
                  <a:txBody>
                    <a:bodyPr/>
                    <a:lstStyle/>
                    <a:p>
                      <a:r>
                        <a:rPr lang="en-US" sz="2400" b="1" dirty="0"/>
                        <a:t>If not given in Trial Balance</a:t>
                      </a:r>
                    </a:p>
                  </a:txBody>
                  <a:tcPr/>
                </a:tc>
                <a:extLst>
                  <a:ext uri="{0D108BD9-81ED-4DB2-BD59-A6C34878D82A}">
                    <a16:rowId xmlns:a16="http://schemas.microsoft.com/office/drawing/2014/main" val="3672012837"/>
                  </a:ext>
                </a:extLst>
              </a:tr>
              <a:tr h="370840">
                <a:tc>
                  <a:txBody>
                    <a:bodyPr/>
                    <a:lstStyle/>
                    <a:p>
                      <a:r>
                        <a:rPr lang="en-US" sz="2000" dirty="0"/>
                        <a:t>14. Goods Distributed as free samples</a:t>
                      </a:r>
                    </a:p>
                  </a:txBody>
                  <a:tcPr/>
                </a:tc>
                <a:tc>
                  <a:txBody>
                    <a:bodyPr/>
                    <a:lstStyle/>
                    <a:p>
                      <a:r>
                        <a:rPr lang="en-US" sz="2000"/>
                        <a:t>Profit &amp; Loss A/c – Debit Side</a:t>
                      </a:r>
                      <a:endParaRPr lang="en-US" sz="2000" dirty="0"/>
                    </a:p>
                  </a:txBody>
                  <a:tcPr/>
                </a:tc>
                <a:tc>
                  <a:txBody>
                    <a:bodyPr/>
                    <a:lstStyle/>
                    <a:p>
                      <a:pPr marL="457200" indent="-457200">
                        <a:buAutoNum type="alphaLcParenBoth"/>
                      </a:pPr>
                      <a:r>
                        <a:rPr lang="en-US" sz="2000" dirty="0"/>
                        <a:t>Trading A/c – Credit Side or Deduct from Purchases</a:t>
                      </a:r>
                    </a:p>
                    <a:p>
                      <a:pPr marL="457200" indent="-457200">
                        <a:buAutoNum type="alphaLcParenBoth"/>
                      </a:pPr>
                      <a:r>
                        <a:rPr lang="en-US" sz="2000" dirty="0"/>
                        <a:t>Profit &amp; Loss A/c – Debit Side </a:t>
                      </a:r>
                    </a:p>
                  </a:txBody>
                  <a:tcPr/>
                </a:tc>
                <a:extLst>
                  <a:ext uri="{0D108BD9-81ED-4DB2-BD59-A6C34878D82A}">
                    <a16:rowId xmlns:a16="http://schemas.microsoft.com/office/drawing/2014/main" val="4292481262"/>
                  </a:ext>
                </a:extLst>
              </a:tr>
              <a:tr h="370840">
                <a:tc>
                  <a:txBody>
                    <a:bodyPr/>
                    <a:lstStyle/>
                    <a:p>
                      <a:r>
                        <a:rPr lang="en-US" sz="2000" dirty="0"/>
                        <a:t>15. Sale of Goods on Approval Basis, approval not yet received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Usually it is not given in Trial Balance</a:t>
                      </a:r>
                    </a:p>
                  </a:txBody>
                  <a:tcPr/>
                </a:tc>
                <a:tc>
                  <a:txBody>
                    <a:bodyPr/>
                    <a:lstStyle/>
                    <a:p>
                      <a:pPr marL="457200" indent="-457200">
                        <a:buAutoNum type="alphaLcParenBoth"/>
                      </a:pPr>
                      <a:r>
                        <a:rPr lang="en-US" sz="2000" dirty="0"/>
                        <a:t>Trading A/c – Credit Side. Deduct from Sales the selling price of goods sold and add to stock at cost price.</a:t>
                      </a:r>
                    </a:p>
                    <a:p>
                      <a:pPr marL="457200" indent="-457200">
                        <a:buAutoNum type="alphaLcParenBoth"/>
                      </a:pPr>
                      <a:r>
                        <a:rPr lang="en-US" sz="2000" dirty="0"/>
                        <a:t>Balance Sheet – Asset Side. Deduct from Debtors the selling price of such sales and show the cost price of such sales along with closing stock. </a:t>
                      </a:r>
                    </a:p>
                  </a:txBody>
                  <a:tcPr/>
                </a:tc>
                <a:extLst>
                  <a:ext uri="{0D108BD9-81ED-4DB2-BD59-A6C34878D82A}">
                    <a16:rowId xmlns:a16="http://schemas.microsoft.com/office/drawing/2014/main" val="352387546"/>
                  </a:ext>
                </a:extLst>
              </a:tr>
            </a:tbl>
          </a:graphicData>
        </a:graphic>
      </p:graphicFrame>
    </p:spTree>
    <p:extLst>
      <p:ext uri="{BB962C8B-B14F-4D97-AF65-F5344CB8AC3E}">
        <p14:creationId xmlns:p14="http://schemas.microsoft.com/office/powerpoint/2010/main" val="394276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A8B839C-A981-ADA3-3B2B-05AC6F1021BF}"/>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6585A33-38D4-5987-ADDF-4E690A193DF0}"/>
              </a:ext>
            </a:extLst>
          </p:cNvPr>
          <p:cNvSpPr>
            <a:spLocks noGrp="1"/>
          </p:cNvSpPr>
          <p:nvPr>
            <p:ph type="title"/>
          </p:nvPr>
        </p:nvSpPr>
        <p:spPr/>
        <p:txBody>
          <a:bodyPr/>
          <a:lstStyle/>
          <a:p>
            <a:r>
              <a:rPr lang="en-US" dirty="0"/>
              <a:t>Financial Statement/Final Accounts</a:t>
            </a:r>
          </a:p>
        </p:txBody>
      </p:sp>
    </p:spTree>
    <p:extLst>
      <p:ext uri="{BB962C8B-B14F-4D97-AF65-F5344CB8AC3E}">
        <p14:creationId xmlns:p14="http://schemas.microsoft.com/office/powerpoint/2010/main" val="380267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6621AA6-8077-4BFD-9CC4-33452DAEF784}"/>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8B799791-8F17-4216-BBD5-22064053DB1F}"/>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D51840F5-C97F-4EFF-A46A-D64E15E0D89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graphicEl>
                                              <a:dgm id="{2ECBCE3B-2FEC-4635-AF8E-796674448BB9}"/>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8332A3DE-E1AC-4033-89B1-FA0F56DC1AC6}"/>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graphicEl>
                                              <a:dgm id="{BE67AA0F-3738-4FC8-B2B0-42ECCC7BC50C}"/>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0D13F150-C2C3-482C-917E-9B2997E956D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2359B55E-B1DB-4D21-AD1A-3C19394A5D39}"/>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29B8CA3D-084A-4113-A479-2324D319BA55}"/>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F7F687F2-E4A6-47A4-9ACB-C61266377A5A}"/>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graphicEl>
                                              <a:dgm id="{8415EC4F-8887-4223-980A-C726B5B1A68D}"/>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54266E6A-30DC-4E30-8636-962D13AE6BDF}"/>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83F52C2B-D94D-4E84-A6DA-754C54216A79}"/>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graphicEl>
                                              <a:dgm id="{DAFC53C6-DC88-4A8B-A6C6-B42BB8769384}"/>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graphicEl>
                                              <a:dgm id="{F4F654EC-4B84-4728-B028-F3D33E5FD4DC}"/>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graphicEl>
                                              <a:dgm id="{E35E325F-43C2-4DCD-A888-1332564A086E}"/>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2613E6EF-3FB9-42D3-962E-976E7FDEEC1A}"/>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54CADA92-6D47-4F67-BF45-9C25F3BFD038}"/>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25B17813-394E-48A3-9AB9-2E8C12663D74}"/>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graphicEl>
                                              <a:dgm id="{0D2DAD06-09FB-4695-9CDA-1143445EC185}"/>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graphicEl>
                                              <a:dgm id="{DE125802-CD78-41D8-B55B-F6AEF396BB6E}"/>
                                            </p:graphic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graphicEl>
                                              <a:dgm id="{5CF01508-F5AA-468E-9F01-0A7857C93095}"/>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
                                            <p:graphicEl>
                                              <a:dgm id="{EE002B3C-C29B-41C6-8C4D-30920414883C}"/>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graphicEl>
                                              <a:dgm id="{7E02BA0B-96F5-4312-AE9F-045077CDBF08}"/>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graphicEl>
                                              <a:dgm id="{D2B7A6DC-05AF-43C4-8F3C-E57B40D4105D}"/>
                                            </p:graphic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graphicEl>
                                              <a:dgm id="{4543C2BF-16F3-4764-8F6C-4115E00669B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82A0DD-3FEF-C9ED-19A1-BDEFA1595EDC}"/>
              </a:ext>
            </a:extLst>
          </p:cNvPr>
          <p:cNvSpPr>
            <a:spLocks noGrp="1"/>
          </p:cNvSpPr>
          <p:nvPr>
            <p:ph idx="1"/>
          </p:nvPr>
        </p:nvSpPr>
        <p:spPr/>
        <p:txBody>
          <a:bodyPr/>
          <a:lstStyle/>
          <a:p>
            <a:pPr>
              <a:lnSpc>
                <a:spcPct val="100000"/>
              </a:lnSpc>
            </a:pPr>
            <a:r>
              <a:rPr lang="en-US" b="1" dirty="0">
                <a:solidFill>
                  <a:srgbClr val="C00000"/>
                </a:solidFill>
              </a:rPr>
              <a:t>Trading account is one of the financial statements which shows the result of buying and selling of goods and/or services during an accounting period.</a:t>
            </a:r>
          </a:p>
          <a:p>
            <a:pPr>
              <a:lnSpc>
                <a:spcPct val="100000"/>
              </a:lnSpc>
            </a:pPr>
            <a:r>
              <a:rPr lang="en-US" dirty="0"/>
              <a:t>Trading account is </a:t>
            </a:r>
            <a:r>
              <a:rPr lang="en-US" b="1" dirty="0">
                <a:solidFill>
                  <a:srgbClr val="C00000"/>
                </a:solidFill>
              </a:rPr>
              <a:t>prepared to know the gross profit or gross loss </a:t>
            </a:r>
            <a:r>
              <a:rPr lang="en-US" dirty="0"/>
              <a:t>during the accounting period.</a:t>
            </a:r>
          </a:p>
          <a:p>
            <a:pPr>
              <a:lnSpc>
                <a:spcPct val="100000"/>
              </a:lnSpc>
            </a:pPr>
            <a:r>
              <a:rPr lang="en-US" dirty="0"/>
              <a:t>At the end of the year, it is necessary to ascertain the net profit or the net loss.</a:t>
            </a:r>
          </a:p>
          <a:p>
            <a:pPr>
              <a:lnSpc>
                <a:spcPct val="100000"/>
              </a:lnSpc>
            </a:pPr>
            <a:r>
              <a:rPr lang="en-US" dirty="0"/>
              <a:t>For this purpose, it is first necessary to know the gross profit or gross loss.</a:t>
            </a:r>
          </a:p>
          <a:p>
            <a:pPr>
              <a:lnSpc>
                <a:spcPct val="100000"/>
              </a:lnSpc>
            </a:pPr>
            <a:r>
              <a:rPr lang="en-US" b="1" dirty="0">
                <a:solidFill>
                  <a:srgbClr val="C00000"/>
                </a:solidFill>
              </a:rPr>
              <a:t>Gross Profit is the difference between the selling price and the cost of the goods sold. </a:t>
            </a:r>
          </a:p>
        </p:txBody>
      </p:sp>
      <p:sp>
        <p:nvSpPr>
          <p:cNvPr id="3" name="Title 2">
            <a:extLst>
              <a:ext uri="{FF2B5EF4-FFF2-40B4-BE49-F238E27FC236}">
                <a16:creationId xmlns:a16="http://schemas.microsoft.com/office/drawing/2014/main" id="{513923C2-0789-FA6D-BDB4-C3FF4342CE34}"/>
              </a:ext>
            </a:extLst>
          </p:cNvPr>
          <p:cNvSpPr>
            <a:spLocks noGrp="1"/>
          </p:cNvSpPr>
          <p:nvPr>
            <p:ph type="title"/>
          </p:nvPr>
        </p:nvSpPr>
        <p:spPr/>
        <p:txBody>
          <a:bodyPr/>
          <a:lstStyle/>
          <a:p>
            <a:r>
              <a:rPr lang="en-US" dirty="0"/>
              <a:t>Trading Account</a:t>
            </a:r>
          </a:p>
        </p:txBody>
      </p:sp>
    </p:spTree>
    <p:extLst>
      <p:ext uri="{BB962C8B-B14F-4D97-AF65-F5344CB8AC3E}">
        <p14:creationId xmlns:p14="http://schemas.microsoft.com/office/powerpoint/2010/main" val="305862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531859-AB66-496A-B6D5-DF73C12B9157}"/>
              </a:ext>
            </a:extLst>
          </p:cNvPr>
          <p:cNvSpPr>
            <a:spLocks noGrp="1"/>
          </p:cNvSpPr>
          <p:nvPr>
            <p:ph idx="1"/>
          </p:nvPr>
        </p:nvSpPr>
        <p:spPr/>
        <p:txBody>
          <a:bodyPr/>
          <a:lstStyle/>
          <a:p>
            <a:r>
              <a:rPr lang="en-US" dirty="0"/>
              <a:t>A business organisation is </a:t>
            </a:r>
            <a:r>
              <a:rPr lang="en-US" b="1" dirty="0">
                <a:solidFill>
                  <a:srgbClr val="C00000"/>
                </a:solidFill>
              </a:rPr>
              <a:t>an establishment intended to carry commercial business</a:t>
            </a:r>
            <a:r>
              <a:rPr lang="en-US" dirty="0"/>
              <a:t> by producing goods or services and meet the customers’ needs.</a:t>
            </a:r>
          </a:p>
          <a:p>
            <a:r>
              <a:rPr lang="en-US" dirty="0"/>
              <a:t>Main aim of the business organization is </a:t>
            </a:r>
            <a:r>
              <a:rPr lang="en-US" b="1" dirty="0">
                <a:solidFill>
                  <a:srgbClr val="C00000"/>
                </a:solidFill>
              </a:rPr>
              <a:t>to generate profit from business operations.</a:t>
            </a:r>
          </a:p>
          <a:p>
            <a:pPr marL="0" indent="0">
              <a:buNone/>
            </a:pPr>
            <a:endParaRPr lang="en-US" dirty="0"/>
          </a:p>
        </p:txBody>
      </p:sp>
      <p:sp>
        <p:nvSpPr>
          <p:cNvPr id="3" name="Title 2">
            <a:extLst>
              <a:ext uri="{FF2B5EF4-FFF2-40B4-BE49-F238E27FC236}">
                <a16:creationId xmlns:a16="http://schemas.microsoft.com/office/drawing/2014/main" id="{FCD866C2-136E-78F0-B931-8D75CE57082D}"/>
              </a:ext>
            </a:extLst>
          </p:cNvPr>
          <p:cNvSpPr>
            <a:spLocks noGrp="1"/>
          </p:cNvSpPr>
          <p:nvPr>
            <p:ph type="title"/>
          </p:nvPr>
        </p:nvSpPr>
        <p:spPr/>
        <p:txBody>
          <a:bodyPr/>
          <a:lstStyle/>
          <a:p>
            <a:r>
              <a:rPr lang="en-US" dirty="0"/>
              <a:t>Meaning of Business Organisation</a:t>
            </a:r>
          </a:p>
        </p:txBody>
      </p:sp>
    </p:spTree>
    <p:extLst>
      <p:ext uri="{BB962C8B-B14F-4D97-AF65-F5344CB8AC3E}">
        <p14:creationId xmlns:p14="http://schemas.microsoft.com/office/powerpoint/2010/main" val="250649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82A0DD-3FEF-C9ED-19A1-BDEFA1595EDC}"/>
              </a:ext>
            </a:extLst>
          </p:cNvPr>
          <p:cNvSpPr>
            <a:spLocks noGrp="1"/>
          </p:cNvSpPr>
          <p:nvPr>
            <p:ph idx="1"/>
          </p:nvPr>
        </p:nvSpPr>
        <p:spPr/>
        <p:txBody>
          <a:bodyPr/>
          <a:lstStyle/>
          <a:p>
            <a:pPr>
              <a:lnSpc>
                <a:spcPct val="100000"/>
              </a:lnSpc>
            </a:pPr>
            <a:r>
              <a:rPr lang="en-US" dirty="0"/>
              <a:t>For a trading firm, the cost of goods sold can be ascertained by adjusting the cost of goods still on hand at the end of the year against the purchases. It is done as follow:</a:t>
            </a:r>
          </a:p>
          <a:p>
            <a:pPr>
              <a:lnSpc>
                <a:spcPct val="100000"/>
              </a:lnSpc>
            </a:pPr>
            <a:r>
              <a:rPr lang="en-US" b="1" dirty="0">
                <a:solidFill>
                  <a:srgbClr val="C00000"/>
                </a:solidFill>
              </a:rPr>
              <a:t>Cost of Goods Sold = Net Purchases – Closing Stock</a:t>
            </a:r>
          </a:p>
          <a:p>
            <a:pPr>
              <a:lnSpc>
                <a:spcPct val="100000"/>
              </a:lnSpc>
            </a:pPr>
            <a:r>
              <a:rPr lang="en-US" b="1" dirty="0">
                <a:solidFill>
                  <a:srgbClr val="C00000"/>
                </a:solidFill>
              </a:rPr>
              <a:t>Closing Stock = Opening Stock + Purchases (Net) + Direct Expenses – Cost of 		          Goods Sold </a:t>
            </a:r>
          </a:p>
          <a:p>
            <a:pPr>
              <a:lnSpc>
                <a:spcPct val="100000"/>
              </a:lnSpc>
            </a:pPr>
            <a:r>
              <a:rPr lang="en-US" b="1" dirty="0">
                <a:solidFill>
                  <a:srgbClr val="C00000"/>
                </a:solidFill>
              </a:rPr>
              <a:t>Gross Profit = Net Sales – Cost of Goods Sold</a:t>
            </a:r>
          </a:p>
        </p:txBody>
      </p:sp>
      <p:sp>
        <p:nvSpPr>
          <p:cNvPr id="3" name="Title 2">
            <a:extLst>
              <a:ext uri="{FF2B5EF4-FFF2-40B4-BE49-F238E27FC236}">
                <a16:creationId xmlns:a16="http://schemas.microsoft.com/office/drawing/2014/main" id="{513923C2-0789-FA6D-BDB4-C3FF4342CE34}"/>
              </a:ext>
            </a:extLst>
          </p:cNvPr>
          <p:cNvSpPr>
            <a:spLocks noGrp="1"/>
          </p:cNvSpPr>
          <p:nvPr>
            <p:ph type="title"/>
          </p:nvPr>
        </p:nvSpPr>
        <p:spPr/>
        <p:txBody>
          <a:bodyPr/>
          <a:lstStyle/>
          <a:p>
            <a:r>
              <a:rPr lang="en-US" dirty="0"/>
              <a:t>Trading Account</a:t>
            </a:r>
          </a:p>
        </p:txBody>
      </p:sp>
    </p:spTree>
    <p:extLst>
      <p:ext uri="{BB962C8B-B14F-4D97-AF65-F5344CB8AC3E}">
        <p14:creationId xmlns:p14="http://schemas.microsoft.com/office/powerpoint/2010/main" val="55580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Trading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1086542" y="1114245"/>
          <a:ext cx="10018916" cy="4450080"/>
        </p:xfrm>
        <a:graphic>
          <a:graphicData uri="http://schemas.openxmlformats.org/drawingml/2006/table">
            <a:tbl>
              <a:tblPr firstRow="1" bandRow="1">
                <a:tableStyleId>{5940675A-B579-460E-94D1-54222C63F5DA}</a:tableStyleId>
              </a:tblPr>
              <a:tblGrid>
                <a:gridCol w="2755816">
                  <a:extLst>
                    <a:ext uri="{9D8B030D-6E8A-4147-A177-3AD203B41FA5}">
                      <a16:colId xmlns:a16="http://schemas.microsoft.com/office/drawing/2014/main" val="3343977590"/>
                    </a:ext>
                  </a:extLst>
                </a:gridCol>
                <a:gridCol w="1122358">
                  <a:extLst>
                    <a:ext uri="{9D8B030D-6E8A-4147-A177-3AD203B41FA5}">
                      <a16:colId xmlns:a16="http://schemas.microsoft.com/office/drawing/2014/main" val="1102382723"/>
                    </a:ext>
                  </a:extLst>
                </a:gridCol>
                <a:gridCol w="1124125">
                  <a:extLst>
                    <a:ext uri="{9D8B030D-6E8A-4147-A177-3AD203B41FA5}">
                      <a16:colId xmlns:a16="http://schemas.microsoft.com/office/drawing/2014/main" val="1055174130"/>
                    </a:ext>
                  </a:extLst>
                </a:gridCol>
                <a:gridCol w="2869401">
                  <a:extLst>
                    <a:ext uri="{9D8B030D-6E8A-4147-A177-3AD203B41FA5}">
                      <a16:colId xmlns:a16="http://schemas.microsoft.com/office/drawing/2014/main" val="3837956293"/>
                    </a:ext>
                  </a:extLst>
                </a:gridCol>
                <a:gridCol w="1073425">
                  <a:extLst>
                    <a:ext uri="{9D8B030D-6E8A-4147-A177-3AD203B41FA5}">
                      <a16:colId xmlns:a16="http://schemas.microsoft.com/office/drawing/2014/main" val="1596165234"/>
                    </a:ext>
                  </a:extLst>
                </a:gridCol>
                <a:gridCol w="1073791">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dirty="0"/>
                        <a:t>To Opening Stock</a:t>
                      </a:r>
                    </a:p>
                    <a:p>
                      <a:r>
                        <a:rPr lang="en-US" sz="2000" dirty="0"/>
                        <a:t>To Purchases</a:t>
                      </a:r>
                    </a:p>
                    <a:p>
                      <a:r>
                        <a:rPr lang="en-US" sz="2000" dirty="0"/>
                        <a:t>Less: Returns outwards</a:t>
                      </a:r>
                    </a:p>
                    <a:p>
                      <a:r>
                        <a:rPr lang="en-US" sz="2000" dirty="0"/>
                        <a:t>To Direct expenses: </a:t>
                      </a:r>
                    </a:p>
                    <a:p>
                      <a:pPr marL="339725" indent="0"/>
                      <a:r>
                        <a:rPr lang="en-US" sz="2000" dirty="0"/>
                        <a:t>Freight &amp; Carriage</a:t>
                      </a:r>
                    </a:p>
                    <a:p>
                      <a:pPr marL="339725" indent="0"/>
                      <a:r>
                        <a:rPr lang="en-US" sz="2000" dirty="0"/>
                        <a:t>Customs &amp; Insurance</a:t>
                      </a:r>
                    </a:p>
                    <a:p>
                      <a:pPr marL="339725" indent="0"/>
                      <a:r>
                        <a:rPr lang="en-US" sz="2000" dirty="0"/>
                        <a:t>Wages</a:t>
                      </a:r>
                    </a:p>
                    <a:p>
                      <a:pPr marL="339725" indent="0"/>
                      <a:r>
                        <a:rPr lang="en-US" sz="2000" dirty="0"/>
                        <a:t>Gas, Water &amp; Fuel </a:t>
                      </a:r>
                    </a:p>
                    <a:p>
                      <a:pPr marL="339725" indent="0"/>
                      <a:r>
                        <a:rPr lang="en-US" sz="2000" dirty="0"/>
                        <a:t>Factory Expenses </a:t>
                      </a:r>
                    </a:p>
                    <a:p>
                      <a:pPr marL="339725" indent="0"/>
                      <a:r>
                        <a:rPr lang="en-US" sz="2000" dirty="0"/>
                        <a:t>Royalty on production </a:t>
                      </a:r>
                    </a:p>
                    <a:p>
                      <a:r>
                        <a:rPr lang="en-US" sz="2000" dirty="0"/>
                        <a:t>To Gross Profit c/d*</a:t>
                      </a:r>
                    </a:p>
                    <a:p>
                      <a:r>
                        <a:rPr lang="en-US" sz="2000" b="1" dirty="0"/>
                        <a:t>(Transferred to P&amp;L A/c)</a:t>
                      </a:r>
                    </a:p>
                    <a:p>
                      <a:endParaRPr lang="en-US" sz="2000" dirty="0"/>
                    </a:p>
                  </a:txBody>
                  <a:tcPr/>
                </a:tc>
                <a:tc>
                  <a:txBody>
                    <a:bodyPr/>
                    <a:lstStyle/>
                    <a:p>
                      <a:endParaRPr lang="en-US" sz="2000" dirty="0"/>
                    </a:p>
                    <a:p>
                      <a:pPr algn="r"/>
                      <a:r>
                        <a:rPr lang="en-US" sz="2000" dirty="0"/>
                        <a:t>   XXX</a:t>
                      </a:r>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XXX</a:t>
                      </a:r>
                    </a:p>
                    <a:p>
                      <a:pPr algn="r"/>
                      <a:r>
                        <a:rPr lang="en-US" sz="2000" u="sng" dirty="0"/>
                        <a:t>XXX</a:t>
                      </a:r>
                    </a:p>
                  </a:txBody>
                  <a:tcPr/>
                </a:tc>
                <a:tc>
                  <a:txBody>
                    <a:bodyPr/>
                    <a:lstStyle/>
                    <a:p>
                      <a:pPr algn="r"/>
                      <a:r>
                        <a:rPr lang="en-US" sz="2000" dirty="0"/>
                        <a:t>   XXX</a:t>
                      </a:r>
                    </a:p>
                    <a:p>
                      <a:pPr algn="r"/>
                      <a:endParaRPr lang="en-US" sz="2000" dirty="0"/>
                    </a:p>
                    <a:p>
                      <a:pPr algn="r"/>
                      <a:r>
                        <a:rPr lang="en-US" sz="2000" dirty="0"/>
                        <a:t>    XXX</a:t>
                      </a:r>
                    </a:p>
                    <a:p>
                      <a:pPr algn="r"/>
                      <a:r>
                        <a:rPr lang="en-US" sz="2000" dirty="0"/>
                        <a:t>XXX</a:t>
                      </a:r>
                    </a:p>
                    <a:p>
                      <a:pPr algn="r"/>
                      <a:r>
                        <a:rPr lang="en-US" sz="2000" dirty="0"/>
                        <a:t>XXX</a:t>
                      </a:r>
                    </a:p>
                    <a:p>
                      <a:pPr algn="r"/>
                      <a:endParaRPr lang="en-US" sz="2000" dirty="0"/>
                    </a:p>
                    <a:p>
                      <a:pPr algn="r"/>
                      <a:endParaRPr lang="en-US" sz="2000" dirty="0"/>
                    </a:p>
                    <a:p>
                      <a:pPr algn="r"/>
                      <a:endParaRPr lang="en-US" sz="2000" dirty="0"/>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r>
                        <a:rPr lang="en-US" sz="2000" dirty="0"/>
                        <a:t>XXX</a:t>
                      </a:r>
                    </a:p>
                  </a:txBody>
                  <a:tcPr/>
                </a:tc>
                <a:tc>
                  <a:txBody>
                    <a:bodyPr/>
                    <a:lstStyle/>
                    <a:p>
                      <a:r>
                        <a:rPr lang="en-US" sz="2000" dirty="0"/>
                        <a:t>By Sales</a:t>
                      </a:r>
                    </a:p>
                    <a:p>
                      <a:r>
                        <a:rPr lang="en-US" sz="2000" dirty="0"/>
                        <a:t>Less: Returns Inwards</a:t>
                      </a:r>
                    </a:p>
                    <a:p>
                      <a:r>
                        <a:rPr lang="en-US" sz="2000" dirty="0"/>
                        <a:t>By Closing Stock</a:t>
                      </a:r>
                    </a:p>
                    <a:p>
                      <a:r>
                        <a:rPr lang="en-US" sz="2000" dirty="0"/>
                        <a:t>By Gross Loss c/d*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(Transferred to P&amp;L A/c)</a:t>
                      </a:r>
                    </a:p>
                    <a:p>
                      <a:endParaRPr lang="en-US" sz="2000" dirty="0"/>
                    </a:p>
                  </a:txBody>
                  <a:tcPr/>
                </a:tc>
                <a:tc>
                  <a:txBody>
                    <a:bodyPr/>
                    <a:lstStyle/>
                    <a:p>
                      <a:pPr algn="r"/>
                      <a:r>
                        <a:rPr lang="en-US" sz="2000" dirty="0"/>
                        <a:t>XXX</a:t>
                      </a:r>
                    </a:p>
                    <a:p>
                      <a:pPr algn="r"/>
                      <a:r>
                        <a:rPr lang="en-US" sz="2000" dirty="0"/>
                        <a:t>XXX</a:t>
                      </a:r>
                    </a:p>
                  </a:txBody>
                  <a:tcPr/>
                </a:tc>
                <a:tc>
                  <a:txBody>
                    <a:bodyPr/>
                    <a:lstStyle/>
                    <a:p>
                      <a:pPr algn="r"/>
                      <a:endParaRPr lang="en-US" sz="2000" dirty="0"/>
                    </a:p>
                    <a:p>
                      <a:pPr algn="r"/>
                      <a:r>
                        <a:rPr lang="en-US" sz="2000" dirty="0"/>
                        <a:t>XXX</a:t>
                      </a:r>
                    </a:p>
                    <a:p>
                      <a:pPr algn="r"/>
                      <a:r>
                        <a:rPr lang="en-US" sz="2000" dirty="0"/>
                        <a:t>XXX</a:t>
                      </a:r>
                    </a:p>
                    <a:p>
                      <a:pPr algn="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extLst>
                  <a:ext uri="{0D108BD9-81ED-4DB2-BD59-A6C34878D82A}">
                    <a16:rowId xmlns:a16="http://schemas.microsoft.com/office/drawing/2014/main" val="356715822"/>
                  </a:ext>
                </a:extLst>
              </a:tr>
            </a:tbl>
          </a:graphicData>
        </a:graphic>
      </p:graphicFrame>
      <p:cxnSp>
        <p:nvCxnSpPr>
          <p:cNvPr id="8" name="Straight Connector 7">
            <a:extLst>
              <a:ext uri="{FF2B5EF4-FFF2-40B4-BE49-F238E27FC236}">
                <a16:creationId xmlns:a16="http://schemas.microsoft.com/office/drawing/2014/main" id="{94082F93-553A-C35D-A6FE-D25841542DE0}"/>
              </a:ext>
            </a:extLst>
          </p:cNvPr>
          <p:cNvCxnSpPr>
            <a:cxnSpLocks/>
          </p:cNvCxnSpPr>
          <p:nvPr/>
        </p:nvCxnSpPr>
        <p:spPr>
          <a:xfrm>
            <a:off x="4018531" y="4636129"/>
            <a:ext cx="2255409"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A8C88CE-49B8-367E-C0F6-6D745C131FF8}"/>
              </a:ext>
            </a:extLst>
          </p:cNvPr>
          <p:cNvCxnSpPr>
            <a:cxnSpLocks/>
          </p:cNvCxnSpPr>
          <p:nvPr/>
        </p:nvCxnSpPr>
        <p:spPr>
          <a:xfrm>
            <a:off x="9159213" y="4636129"/>
            <a:ext cx="2114025"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5680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880F51-8447-1893-CACD-B9CFB7C77B4A}"/>
              </a:ext>
            </a:extLst>
          </p:cNvPr>
          <p:cNvSpPr>
            <a:spLocks noGrp="1"/>
          </p:cNvSpPr>
          <p:nvPr>
            <p:ph idx="1"/>
          </p:nvPr>
        </p:nvSpPr>
        <p:spPr/>
        <p:txBody>
          <a:bodyPr/>
          <a:lstStyle/>
          <a:p>
            <a:pPr>
              <a:lnSpc>
                <a:spcPct val="100000"/>
              </a:lnSpc>
            </a:pPr>
            <a:r>
              <a:rPr lang="en-US" sz="2600" dirty="0"/>
              <a:t>The Profit and Loss Account starts with gross profit on the credit side.</a:t>
            </a:r>
          </a:p>
          <a:p>
            <a:pPr>
              <a:lnSpc>
                <a:spcPct val="100000"/>
              </a:lnSpc>
            </a:pPr>
            <a:r>
              <a:rPr lang="en-US" sz="2600" dirty="0"/>
              <a:t>If there is gross loss, it will be written on the debit side. </a:t>
            </a:r>
          </a:p>
          <a:p>
            <a:pPr>
              <a:lnSpc>
                <a:spcPct val="100000"/>
              </a:lnSpc>
            </a:pPr>
            <a:r>
              <a:rPr lang="en-US" sz="2600" dirty="0"/>
              <a:t>After that all those </a:t>
            </a:r>
            <a:r>
              <a:rPr lang="en-US" sz="2600" b="1" dirty="0">
                <a:solidFill>
                  <a:srgbClr val="C00000"/>
                </a:solidFill>
              </a:rPr>
              <a:t>expenses and losses</a:t>
            </a:r>
            <a:r>
              <a:rPr lang="en-US" sz="2600" dirty="0"/>
              <a:t>, which have not been entered in the Trading Account, </a:t>
            </a:r>
            <a:r>
              <a:rPr lang="en-US" sz="2600" b="1" dirty="0">
                <a:solidFill>
                  <a:srgbClr val="C00000"/>
                </a:solidFill>
              </a:rPr>
              <a:t>will be written on the debit side of Profit and Loss Account</a:t>
            </a:r>
            <a:r>
              <a:rPr lang="en-US" sz="2600" dirty="0"/>
              <a:t>.</a:t>
            </a:r>
          </a:p>
          <a:p>
            <a:pPr>
              <a:lnSpc>
                <a:spcPct val="100000"/>
              </a:lnSpc>
            </a:pPr>
            <a:r>
              <a:rPr lang="en-US" sz="2600" b="1" dirty="0">
                <a:solidFill>
                  <a:srgbClr val="C00000"/>
                </a:solidFill>
              </a:rPr>
              <a:t>Incomes and gains</a:t>
            </a:r>
            <a:r>
              <a:rPr lang="en-US" sz="2600" dirty="0"/>
              <a:t>, other than sales, </a:t>
            </a:r>
            <a:r>
              <a:rPr lang="en-US" sz="2600" b="1" dirty="0">
                <a:solidFill>
                  <a:srgbClr val="C00000"/>
                </a:solidFill>
              </a:rPr>
              <a:t>will be written on the credit side</a:t>
            </a:r>
            <a:r>
              <a:rPr lang="en-US" sz="2600" dirty="0"/>
              <a:t>. </a:t>
            </a:r>
          </a:p>
          <a:p>
            <a:pPr>
              <a:lnSpc>
                <a:spcPct val="100000"/>
              </a:lnSpc>
            </a:pPr>
            <a:r>
              <a:rPr lang="en-US" sz="2600" dirty="0"/>
              <a:t>Further, it may be noted that the expenses which are personal in nature will not be charged to Profit and Loss A/c. Only those revenue expenses and losses which are related to the current year, are debited to Profit and Loss Account. </a:t>
            </a:r>
          </a:p>
          <a:p>
            <a:pPr>
              <a:lnSpc>
                <a:spcPct val="100000"/>
              </a:lnSpc>
            </a:pPr>
            <a:r>
              <a:rPr lang="en-US" sz="2600" dirty="0"/>
              <a:t>Profit and Loss Account should be </a:t>
            </a:r>
            <a:r>
              <a:rPr lang="en-US" sz="2600" b="1" dirty="0">
                <a:solidFill>
                  <a:srgbClr val="C00000"/>
                </a:solidFill>
              </a:rPr>
              <a:t>prepared in such a manner as will enable the reader to form a correct idea about the profit earned or loss suffered by the firm.</a:t>
            </a:r>
          </a:p>
          <a:p>
            <a:pPr>
              <a:lnSpc>
                <a:spcPct val="100000"/>
              </a:lnSpc>
            </a:pPr>
            <a:r>
              <a:rPr lang="en-US" sz="2600" dirty="0"/>
              <a:t>All other expenses like Administrative expenses, Selling and Distribution expenses and Finance related expenses are recorded in Profit &amp; Loss account.</a:t>
            </a:r>
          </a:p>
        </p:txBody>
      </p:sp>
      <p:sp>
        <p:nvSpPr>
          <p:cNvPr id="3" name="Title 2">
            <a:extLst>
              <a:ext uri="{FF2B5EF4-FFF2-40B4-BE49-F238E27FC236}">
                <a16:creationId xmlns:a16="http://schemas.microsoft.com/office/drawing/2014/main" id="{C012106E-66BD-7D82-585F-84E24CC7B937}"/>
              </a:ext>
            </a:extLst>
          </p:cNvPr>
          <p:cNvSpPr>
            <a:spLocks noGrp="1"/>
          </p:cNvSpPr>
          <p:nvPr>
            <p:ph type="title"/>
          </p:nvPr>
        </p:nvSpPr>
        <p:spPr/>
        <p:txBody>
          <a:bodyPr/>
          <a:lstStyle/>
          <a:p>
            <a:r>
              <a:rPr lang="en-US" dirty="0"/>
              <a:t>Profit and Loss Account</a:t>
            </a:r>
          </a:p>
        </p:txBody>
      </p:sp>
    </p:spTree>
    <p:extLst>
      <p:ext uri="{BB962C8B-B14F-4D97-AF65-F5344CB8AC3E}">
        <p14:creationId xmlns:p14="http://schemas.microsoft.com/office/powerpoint/2010/main" val="68532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Profit and Loss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478759" y="899160"/>
          <a:ext cx="11218870" cy="5059680"/>
        </p:xfrm>
        <a:graphic>
          <a:graphicData uri="http://schemas.openxmlformats.org/drawingml/2006/table">
            <a:tbl>
              <a:tblPr firstRow="1" bandRow="1">
                <a:tableStyleId>{5940675A-B579-460E-94D1-54222C63F5DA}</a:tableStyleId>
              </a:tblPr>
              <a:tblGrid>
                <a:gridCol w="3085877">
                  <a:extLst>
                    <a:ext uri="{9D8B030D-6E8A-4147-A177-3AD203B41FA5}">
                      <a16:colId xmlns:a16="http://schemas.microsoft.com/office/drawing/2014/main" val="3343977590"/>
                    </a:ext>
                  </a:extLst>
                </a:gridCol>
                <a:gridCol w="1256782">
                  <a:extLst>
                    <a:ext uri="{9D8B030D-6E8A-4147-A177-3AD203B41FA5}">
                      <a16:colId xmlns:a16="http://schemas.microsoft.com/office/drawing/2014/main" val="1102382723"/>
                    </a:ext>
                  </a:extLst>
                </a:gridCol>
                <a:gridCol w="1258760">
                  <a:extLst>
                    <a:ext uri="{9D8B030D-6E8A-4147-A177-3AD203B41FA5}">
                      <a16:colId xmlns:a16="http://schemas.microsoft.com/office/drawing/2014/main" val="1055174130"/>
                    </a:ext>
                  </a:extLst>
                </a:gridCol>
                <a:gridCol w="3213065">
                  <a:extLst>
                    <a:ext uri="{9D8B030D-6E8A-4147-A177-3AD203B41FA5}">
                      <a16:colId xmlns:a16="http://schemas.microsoft.com/office/drawing/2014/main" val="3837956293"/>
                    </a:ext>
                  </a:extLst>
                </a:gridCol>
                <a:gridCol w="1201988">
                  <a:extLst>
                    <a:ext uri="{9D8B030D-6E8A-4147-A177-3AD203B41FA5}">
                      <a16:colId xmlns:a16="http://schemas.microsoft.com/office/drawing/2014/main" val="1596165234"/>
                    </a:ext>
                  </a:extLst>
                </a:gridCol>
                <a:gridCol w="1202398">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dirty="0"/>
                        <a:t>To Gross Loss b/d*</a:t>
                      </a:r>
                    </a:p>
                    <a:p>
                      <a:r>
                        <a:rPr lang="en-US" sz="2000" b="1" dirty="0"/>
                        <a:t>Management expenses</a:t>
                      </a:r>
                    </a:p>
                    <a:p>
                      <a:pPr marL="627063" indent="-457200"/>
                      <a:r>
                        <a:rPr lang="en-US" sz="2000" dirty="0"/>
                        <a:t>To Salaries (administrative)</a:t>
                      </a:r>
                    </a:p>
                    <a:p>
                      <a:pPr marL="233363" indent="-63500"/>
                      <a:r>
                        <a:rPr lang="en-US" sz="2000" dirty="0"/>
                        <a:t>To Office rent, rates and Taxes</a:t>
                      </a:r>
                    </a:p>
                    <a:p>
                      <a:pPr marL="627063" indent="-457200"/>
                      <a:r>
                        <a:rPr lang="en-US" sz="2000" dirty="0"/>
                        <a:t>To Printing and stationery</a:t>
                      </a:r>
                    </a:p>
                    <a:p>
                      <a:pPr marL="627063" indent="-457200"/>
                      <a:r>
                        <a:rPr lang="en-US" sz="2000" dirty="0"/>
                        <a:t>To Telephone charges</a:t>
                      </a:r>
                    </a:p>
                    <a:p>
                      <a:pPr marL="627063" indent="-457200"/>
                      <a:r>
                        <a:rPr lang="en-US" sz="2000" dirty="0"/>
                        <a:t>To Postage and telegrams</a:t>
                      </a:r>
                    </a:p>
                    <a:p>
                      <a:pPr marL="627063" indent="-457200"/>
                      <a:r>
                        <a:rPr lang="en-US" sz="2000" dirty="0"/>
                        <a:t>To Insurance</a:t>
                      </a:r>
                    </a:p>
                    <a:p>
                      <a:pPr marL="627063" indent="-457200"/>
                      <a:r>
                        <a:rPr lang="en-US" sz="2000" dirty="0"/>
                        <a:t>To Audit Fees</a:t>
                      </a:r>
                    </a:p>
                    <a:p>
                      <a:pPr marL="627063" indent="-457200"/>
                      <a:r>
                        <a:rPr lang="en-US" sz="2000" dirty="0"/>
                        <a:t>To Legal Charges</a:t>
                      </a:r>
                    </a:p>
                    <a:p>
                      <a:pPr marL="627063" indent="-457200"/>
                      <a:r>
                        <a:rPr lang="en-US" sz="2000" dirty="0"/>
                        <a:t>To Electricity Charges</a:t>
                      </a:r>
                    </a:p>
                  </a:txBody>
                  <a:tcPr/>
                </a:tc>
                <a:tc>
                  <a:txBody>
                    <a:bodyPr/>
                    <a:lstStyle/>
                    <a:p>
                      <a:endParaRPr lang="en-US" sz="2000" dirty="0"/>
                    </a:p>
                    <a:p>
                      <a:pPr algn="r"/>
                      <a:r>
                        <a:rPr lang="en-US" sz="2000" dirty="0"/>
                        <a:t>  </a:t>
                      </a:r>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 XXX</a:t>
                      </a:r>
                    </a:p>
                    <a:p>
                      <a:pPr algn="r"/>
                      <a:r>
                        <a:rPr lang="en-US" sz="2000" dirty="0"/>
                        <a:t> XXX</a:t>
                      </a:r>
                    </a:p>
                  </a:txBody>
                  <a:tcPr/>
                </a:tc>
                <a:tc>
                  <a:txBody>
                    <a:bodyPr/>
                    <a:lstStyle/>
                    <a:p>
                      <a:pPr algn="r"/>
                      <a:r>
                        <a:rPr lang="en-US" sz="2000" dirty="0"/>
                        <a:t>   XXX</a:t>
                      </a:r>
                    </a:p>
                    <a:p>
                      <a:pPr algn="r"/>
                      <a:endParaRPr lang="en-US" sz="2000" dirty="0"/>
                    </a:p>
                    <a:p>
                      <a:pPr algn="r"/>
                      <a:r>
                        <a:rPr lang="en-US" sz="2000" dirty="0"/>
                        <a:t>    </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txBody>
                  <a:tcPr/>
                </a:tc>
                <a:tc>
                  <a:txBody>
                    <a:bodyPr/>
                    <a:lstStyle/>
                    <a:p>
                      <a:r>
                        <a:rPr lang="en-US" sz="2000" dirty="0"/>
                        <a:t>By Gross Profit b/d*</a:t>
                      </a:r>
                    </a:p>
                    <a:p>
                      <a:r>
                        <a:rPr lang="en-US" sz="2000" b="1" dirty="0"/>
                        <a:t>Other Income</a:t>
                      </a:r>
                    </a:p>
                    <a:p>
                      <a:pPr marL="0" indent="233363"/>
                      <a:r>
                        <a:rPr lang="en-US" sz="2000" b="0" dirty="0"/>
                        <a:t>By Discount Received</a:t>
                      </a:r>
                    </a:p>
                    <a:p>
                      <a:pPr marL="0" indent="233363"/>
                      <a:r>
                        <a:rPr lang="en-US" sz="2000" b="0" dirty="0"/>
                        <a:t>By Commission Received</a:t>
                      </a:r>
                    </a:p>
                    <a:p>
                      <a:r>
                        <a:rPr lang="en-US" sz="2000" b="1" dirty="0"/>
                        <a:t>Non-Trading Income</a:t>
                      </a:r>
                    </a:p>
                    <a:p>
                      <a:pPr marL="0" indent="233363"/>
                      <a:r>
                        <a:rPr lang="en-US" sz="2000" b="0" dirty="0"/>
                        <a:t>By Bank Interest</a:t>
                      </a:r>
                    </a:p>
                    <a:p>
                      <a:pPr marL="0" indent="233363"/>
                      <a:r>
                        <a:rPr lang="en-US" sz="2000" b="0" dirty="0"/>
                        <a:t>By Rent of property let-out</a:t>
                      </a:r>
                    </a:p>
                    <a:p>
                      <a:pPr marL="0" indent="233363"/>
                      <a:r>
                        <a:rPr lang="en-US" sz="2000" b="0" dirty="0"/>
                        <a:t>By Dividend from shares</a:t>
                      </a:r>
                    </a:p>
                    <a:p>
                      <a:r>
                        <a:rPr lang="en-US" sz="2000" b="1" dirty="0"/>
                        <a:t>Abnormal Gains</a:t>
                      </a:r>
                    </a:p>
                    <a:p>
                      <a:pPr marL="233363" indent="0"/>
                      <a:r>
                        <a:rPr lang="en-US" sz="2000" b="0" dirty="0"/>
                        <a:t>By Profit on sale of    machinery</a:t>
                      </a:r>
                    </a:p>
                    <a:p>
                      <a:pPr marL="233363" indent="0"/>
                      <a:r>
                        <a:rPr lang="en-US" sz="2000" b="0" dirty="0"/>
                        <a:t>By Profit on sale of investment</a:t>
                      </a:r>
                    </a:p>
                    <a:p>
                      <a:r>
                        <a:rPr lang="en-US" sz="2000" b="1" dirty="0"/>
                        <a:t>By Net Loss</a:t>
                      </a:r>
                    </a:p>
                    <a:p>
                      <a:r>
                        <a:rPr lang="en-US" sz="2000" b="1" dirty="0"/>
                        <a:t>(Transferred to Capital A/c)</a:t>
                      </a:r>
                    </a:p>
                  </a:txBody>
                  <a:tcPr/>
                </a:tc>
                <a:tc>
                  <a:txBody>
                    <a:bodyPr/>
                    <a:lstStyle/>
                    <a:p>
                      <a:pPr algn="r"/>
                      <a:r>
                        <a:rPr lang="en-US" sz="2000" dirty="0"/>
                        <a:t>XXX</a:t>
                      </a:r>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algn="r"/>
                      <a:endParaRPr lang="en-US" sz="2000" dirty="0"/>
                    </a:p>
                    <a:p>
                      <a:pPr algn="r"/>
                      <a:endParaRPr lang="en-US" sz="2000" dirty="0"/>
                    </a:p>
                    <a:p>
                      <a:pPr algn="r"/>
                      <a:endParaRPr lang="en-US" sz="2000" dirty="0"/>
                    </a:p>
                    <a:p>
                      <a:pPr algn="r"/>
                      <a:r>
                        <a:rPr lang="en-US" sz="2000" dirty="0"/>
                        <a:t>XXX</a:t>
                      </a:r>
                    </a:p>
                    <a:p>
                      <a:pPr algn="r"/>
                      <a:endParaRPr lang="en-US" sz="2000" dirty="0"/>
                    </a:p>
                    <a:p>
                      <a:pPr algn="r"/>
                      <a:endParaRPr lang="en-US" sz="2000" dirty="0"/>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r>
                        <a:rPr lang="en-US" sz="2000" dirty="0"/>
                        <a:t>XXX</a:t>
                      </a:r>
                    </a:p>
                  </a:txBody>
                  <a:tcPr/>
                </a:tc>
                <a:extLst>
                  <a:ext uri="{0D108BD9-81ED-4DB2-BD59-A6C34878D82A}">
                    <a16:rowId xmlns:a16="http://schemas.microsoft.com/office/drawing/2014/main" val="356715822"/>
                  </a:ext>
                </a:extLst>
              </a:tr>
            </a:tbl>
          </a:graphicData>
        </a:graphic>
      </p:graphicFrame>
    </p:spTree>
    <p:extLst>
      <p:ext uri="{BB962C8B-B14F-4D97-AF65-F5344CB8AC3E}">
        <p14:creationId xmlns:p14="http://schemas.microsoft.com/office/powerpoint/2010/main" val="307435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Profit and Loss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extLst>
              <p:ext uri="{D42A27DB-BD31-4B8C-83A1-F6EECF244321}">
                <p14:modId xmlns:p14="http://schemas.microsoft.com/office/powerpoint/2010/main" val="1016968919"/>
              </p:ext>
            </p:extLst>
          </p:nvPr>
        </p:nvGraphicFramePr>
        <p:xfrm>
          <a:off x="574040" y="935826"/>
          <a:ext cx="9718536" cy="5364480"/>
        </p:xfrm>
        <a:graphic>
          <a:graphicData uri="http://schemas.openxmlformats.org/drawingml/2006/table">
            <a:tbl>
              <a:tblPr firstRow="1" bandRow="1">
                <a:tableStyleId>{5940675A-B579-460E-94D1-54222C63F5DA}</a:tableStyleId>
              </a:tblPr>
              <a:tblGrid>
                <a:gridCol w="3037755">
                  <a:extLst>
                    <a:ext uri="{9D8B030D-6E8A-4147-A177-3AD203B41FA5}">
                      <a16:colId xmlns:a16="http://schemas.microsoft.com/office/drawing/2014/main" val="3343977590"/>
                    </a:ext>
                  </a:extLst>
                </a:gridCol>
                <a:gridCol w="1237183">
                  <a:extLst>
                    <a:ext uri="{9D8B030D-6E8A-4147-A177-3AD203B41FA5}">
                      <a16:colId xmlns:a16="http://schemas.microsoft.com/office/drawing/2014/main" val="1102382723"/>
                    </a:ext>
                  </a:extLst>
                </a:gridCol>
                <a:gridCol w="1239131">
                  <a:extLst>
                    <a:ext uri="{9D8B030D-6E8A-4147-A177-3AD203B41FA5}">
                      <a16:colId xmlns:a16="http://schemas.microsoft.com/office/drawing/2014/main" val="1055174130"/>
                    </a:ext>
                  </a:extLst>
                </a:gridCol>
                <a:gridCol w="2141491">
                  <a:extLst>
                    <a:ext uri="{9D8B030D-6E8A-4147-A177-3AD203B41FA5}">
                      <a16:colId xmlns:a16="http://schemas.microsoft.com/office/drawing/2014/main" val="3837956293"/>
                    </a:ext>
                  </a:extLst>
                </a:gridCol>
                <a:gridCol w="1137424">
                  <a:extLst>
                    <a:ext uri="{9D8B030D-6E8A-4147-A177-3AD203B41FA5}">
                      <a16:colId xmlns:a16="http://schemas.microsoft.com/office/drawing/2014/main" val="1596165234"/>
                    </a:ext>
                  </a:extLst>
                </a:gridCol>
                <a:gridCol w="925552">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b="1" dirty="0"/>
                        <a:t>Maintenance expenses</a:t>
                      </a:r>
                    </a:p>
                    <a:p>
                      <a:r>
                        <a:rPr lang="en-US" sz="2000" dirty="0"/>
                        <a:t>To Repairs &amp; renewals</a:t>
                      </a:r>
                    </a:p>
                    <a:p>
                      <a:r>
                        <a:rPr lang="en-US" sz="2000" dirty="0"/>
                        <a:t>To Depreciation on:</a:t>
                      </a:r>
                    </a:p>
                    <a:p>
                      <a:r>
                        <a:rPr lang="en-US" sz="2000" dirty="0"/>
                        <a:t>      Office Equipment</a:t>
                      </a:r>
                    </a:p>
                    <a:p>
                      <a:r>
                        <a:rPr lang="en-US" sz="2000" dirty="0"/>
                        <a:t>      Office Furniture</a:t>
                      </a:r>
                    </a:p>
                    <a:p>
                      <a:r>
                        <a:rPr lang="en-US" sz="2000" dirty="0"/>
                        <a:t>      Office Buildings</a:t>
                      </a:r>
                      <a:endParaRPr lang="en-US" sz="2000" b="1" dirty="0"/>
                    </a:p>
                    <a:p>
                      <a:r>
                        <a:rPr lang="en-US" sz="2000" b="1" dirty="0"/>
                        <a:t>Selling and Distribution expenses</a:t>
                      </a:r>
                    </a:p>
                    <a:p>
                      <a:pPr marL="0" indent="287338"/>
                      <a:r>
                        <a:rPr lang="en-US" sz="2000" b="0" dirty="0"/>
                        <a:t>To Salaries (selling staff)</a:t>
                      </a:r>
                    </a:p>
                    <a:p>
                      <a:pPr marL="0" indent="287338"/>
                      <a:r>
                        <a:rPr lang="en-US" sz="2000" b="0" dirty="0"/>
                        <a:t>To Advertisement</a:t>
                      </a:r>
                    </a:p>
                    <a:p>
                      <a:pPr marL="0" indent="287338"/>
                      <a:r>
                        <a:rPr lang="en-US" sz="2000" b="0" dirty="0"/>
                        <a:t>To Godown rent</a:t>
                      </a:r>
                    </a:p>
                    <a:p>
                      <a:pPr marL="0" indent="287338"/>
                      <a:r>
                        <a:rPr lang="en-US" sz="2000" b="0" dirty="0"/>
                        <a:t>To Carriage Outward</a:t>
                      </a:r>
                    </a:p>
                    <a:p>
                      <a:pPr marL="0" indent="287338"/>
                      <a:r>
                        <a:rPr lang="en-US" sz="2000" b="0" dirty="0"/>
                        <a:t>To Bad Debts</a:t>
                      </a:r>
                    </a:p>
                    <a:p>
                      <a:pPr marL="287338" indent="0"/>
                      <a:r>
                        <a:rPr lang="en-US" sz="2000" b="0" dirty="0"/>
                        <a:t>To Provision for bad debts</a:t>
                      </a:r>
                    </a:p>
                    <a:p>
                      <a:pPr marL="0" indent="287338"/>
                      <a:r>
                        <a:rPr lang="en-US" sz="2000" b="0" dirty="0"/>
                        <a:t>To Selling commission</a:t>
                      </a:r>
                    </a:p>
                  </a:txBody>
                  <a:tcPr/>
                </a:tc>
                <a:tc>
                  <a:txBody>
                    <a:bodyPr/>
                    <a:lstStyle/>
                    <a:p>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  </a:t>
                      </a:r>
                    </a:p>
                    <a:p>
                      <a:pPr algn="r"/>
                      <a:endParaRPr lang="en-US" sz="2000" dirty="0"/>
                    </a:p>
                    <a:p>
                      <a:pPr algn="r"/>
                      <a:r>
                        <a:rPr lang="en-US" sz="2000" dirty="0"/>
                        <a:t>XXX</a:t>
                      </a:r>
                    </a:p>
                    <a:p>
                      <a:pPr algn="r"/>
                      <a:r>
                        <a:rPr lang="en-US" sz="2000" dirty="0"/>
                        <a:t>XXX</a:t>
                      </a:r>
                    </a:p>
                    <a:p>
                      <a:pPr algn="r"/>
                      <a:r>
                        <a:rPr lang="en-US" sz="2000" dirty="0"/>
                        <a:t>XXX</a:t>
                      </a:r>
                    </a:p>
                    <a:p>
                      <a:pPr algn="r"/>
                      <a:endParaRPr lang="en-US" sz="2000" dirty="0"/>
                    </a:p>
                    <a:p>
                      <a:pPr algn="r"/>
                      <a:endParaRPr lang="en-US" sz="2000" dirty="0"/>
                    </a:p>
                    <a:p>
                      <a:pPr algn="r"/>
                      <a:r>
                        <a:rPr lang="en-US" sz="2000" dirty="0"/>
                        <a:t>XXX</a:t>
                      </a:r>
                    </a:p>
                    <a:p>
                      <a:pPr algn="r"/>
                      <a:r>
                        <a:rPr lang="en-US" sz="2000" dirty="0"/>
                        <a:t>XXX</a:t>
                      </a:r>
                    </a:p>
                    <a:p>
                      <a:pPr algn="r"/>
                      <a:r>
                        <a:rPr lang="en-US" sz="2000" dirty="0"/>
                        <a:t>XXX</a:t>
                      </a:r>
                    </a:p>
                    <a:p>
                      <a:pPr algn="r"/>
                      <a:r>
                        <a:rPr lang="en-US" sz="2000" dirty="0"/>
                        <a:t>XXX</a:t>
                      </a:r>
                    </a:p>
                    <a:p>
                      <a:pPr algn="r"/>
                      <a:r>
                        <a:rPr lang="en-US" sz="2000" dirty="0"/>
                        <a:t> XXX</a:t>
                      </a:r>
                    </a:p>
                    <a:p>
                      <a:pPr algn="r"/>
                      <a:r>
                        <a:rPr lang="en-US" sz="2000" dirty="0"/>
                        <a:t> 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tc>
                  <a:txBody>
                    <a:bodyPr/>
                    <a:lstStyle/>
                    <a:p>
                      <a:pPr algn="r"/>
                      <a:r>
                        <a:rPr lang="en-US" sz="2000" dirty="0"/>
                        <a:t>   </a:t>
                      </a:r>
                    </a:p>
                    <a:p>
                      <a:pPr algn="r"/>
                      <a:endParaRPr lang="en-US" sz="2000" dirty="0"/>
                    </a:p>
                    <a:p>
                      <a:pPr algn="r"/>
                      <a:r>
                        <a:rPr lang="en-US" sz="2000" dirty="0"/>
                        <a:t>    </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txBody>
                  <a:tcPr/>
                </a:tc>
                <a:tc>
                  <a:txBody>
                    <a:bodyPr/>
                    <a:lstStyle/>
                    <a:p>
                      <a:endParaRPr lang="en-US" sz="2000" dirty="0"/>
                    </a:p>
                  </a:txBody>
                  <a:tcPr/>
                </a:tc>
                <a:tc>
                  <a:txBody>
                    <a:bodyPr/>
                    <a:lstStyle/>
                    <a:p>
                      <a:pPr algn="r"/>
                      <a:endParaRPr lang="en-US" sz="2000" dirty="0"/>
                    </a:p>
                  </a:txBody>
                  <a:tcPr/>
                </a:tc>
                <a:tc>
                  <a:txBody>
                    <a:bodyPr/>
                    <a:lstStyle/>
                    <a:p>
                      <a:pPr algn="r"/>
                      <a:endParaRPr lang="en-US" sz="2000" dirty="0"/>
                    </a:p>
                  </a:txBody>
                  <a:tcPr/>
                </a:tc>
                <a:extLst>
                  <a:ext uri="{0D108BD9-81ED-4DB2-BD59-A6C34878D82A}">
                    <a16:rowId xmlns:a16="http://schemas.microsoft.com/office/drawing/2014/main" val="356715822"/>
                  </a:ext>
                </a:extLst>
              </a:tr>
            </a:tbl>
          </a:graphicData>
        </a:graphic>
      </p:graphicFrame>
    </p:spTree>
    <p:extLst>
      <p:ext uri="{BB962C8B-B14F-4D97-AF65-F5344CB8AC3E}">
        <p14:creationId xmlns:p14="http://schemas.microsoft.com/office/powerpoint/2010/main" val="396450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dirty="0"/>
              <a:t>Dr.        </a:t>
            </a:r>
            <a:r>
              <a:rPr lang="en-US" sz="3400" b="1" dirty="0">
                <a:solidFill>
                  <a:srgbClr val="C00000"/>
                </a:solidFill>
              </a:rPr>
              <a:t>Profit and Loss Account of……for the year ended……</a:t>
            </a:r>
            <a:r>
              <a:rPr lang="en-US" sz="3400" dirty="0"/>
              <a:t>       Cr.</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579120" y="899160"/>
          <a:ext cx="11043920" cy="5059680"/>
        </p:xfrm>
        <a:graphic>
          <a:graphicData uri="http://schemas.openxmlformats.org/drawingml/2006/table">
            <a:tbl>
              <a:tblPr firstRow="1" bandRow="1">
                <a:tableStyleId>{5940675A-B579-460E-94D1-54222C63F5DA}</a:tableStyleId>
              </a:tblPr>
              <a:tblGrid>
                <a:gridCol w="3037755">
                  <a:extLst>
                    <a:ext uri="{9D8B030D-6E8A-4147-A177-3AD203B41FA5}">
                      <a16:colId xmlns:a16="http://schemas.microsoft.com/office/drawing/2014/main" val="3343977590"/>
                    </a:ext>
                  </a:extLst>
                </a:gridCol>
                <a:gridCol w="1237183">
                  <a:extLst>
                    <a:ext uri="{9D8B030D-6E8A-4147-A177-3AD203B41FA5}">
                      <a16:colId xmlns:a16="http://schemas.microsoft.com/office/drawing/2014/main" val="1102382723"/>
                    </a:ext>
                  </a:extLst>
                </a:gridCol>
                <a:gridCol w="1239131">
                  <a:extLst>
                    <a:ext uri="{9D8B030D-6E8A-4147-A177-3AD203B41FA5}">
                      <a16:colId xmlns:a16="http://schemas.microsoft.com/office/drawing/2014/main" val="1055174130"/>
                    </a:ext>
                  </a:extLst>
                </a:gridCol>
                <a:gridCol w="3162960">
                  <a:extLst>
                    <a:ext uri="{9D8B030D-6E8A-4147-A177-3AD203B41FA5}">
                      <a16:colId xmlns:a16="http://schemas.microsoft.com/office/drawing/2014/main" val="3837956293"/>
                    </a:ext>
                  </a:extLst>
                </a:gridCol>
                <a:gridCol w="1183244">
                  <a:extLst>
                    <a:ext uri="{9D8B030D-6E8A-4147-A177-3AD203B41FA5}">
                      <a16:colId xmlns:a16="http://schemas.microsoft.com/office/drawing/2014/main" val="1596165234"/>
                    </a:ext>
                  </a:extLst>
                </a:gridCol>
                <a:gridCol w="1183647">
                  <a:extLst>
                    <a:ext uri="{9D8B030D-6E8A-4147-A177-3AD203B41FA5}">
                      <a16:colId xmlns:a16="http://schemas.microsoft.com/office/drawing/2014/main" val="252713967"/>
                    </a:ext>
                  </a:extLst>
                </a:gridCol>
              </a:tblGrid>
              <a:tr h="0">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Particulars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b="1" dirty="0"/>
                        <a:t>Financial expenses</a:t>
                      </a:r>
                    </a:p>
                    <a:p>
                      <a:pPr marL="0" indent="233363"/>
                      <a:r>
                        <a:rPr lang="en-US" sz="2000" dirty="0"/>
                        <a:t>To Bank charges</a:t>
                      </a:r>
                    </a:p>
                    <a:p>
                      <a:pPr marL="0" indent="233363"/>
                      <a:r>
                        <a:rPr lang="en-US" sz="2000" dirty="0"/>
                        <a:t>To Interest on loans</a:t>
                      </a:r>
                    </a:p>
                    <a:p>
                      <a:pPr marL="0" indent="233363"/>
                      <a:r>
                        <a:rPr lang="en-US" sz="2000" dirty="0"/>
                        <a:t>To Discount on bills</a:t>
                      </a:r>
                    </a:p>
                    <a:p>
                      <a:pPr marL="233363" indent="0"/>
                      <a:r>
                        <a:rPr lang="en-US" sz="2000" dirty="0"/>
                        <a:t>To discount allowed to customers</a:t>
                      </a:r>
                    </a:p>
                    <a:p>
                      <a:r>
                        <a:rPr lang="en-US" sz="2000" b="1" dirty="0"/>
                        <a:t>Abnormal Losses</a:t>
                      </a:r>
                    </a:p>
                    <a:p>
                      <a:pPr marL="287338" indent="0"/>
                      <a:r>
                        <a:rPr lang="en-US" sz="2000" b="0" dirty="0"/>
                        <a:t>To Loss on sale of machinery</a:t>
                      </a:r>
                    </a:p>
                    <a:p>
                      <a:pPr marL="287338" indent="0"/>
                      <a:r>
                        <a:rPr lang="en-US" sz="2000" b="0" dirty="0"/>
                        <a:t>To Loss on sale of investment</a:t>
                      </a:r>
                    </a:p>
                    <a:p>
                      <a:pPr marL="0" indent="287338"/>
                      <a:r>
                        <a:rPr lang="en-US" sz="2000" b="0" dirty="0"/>
                        <a:t>To Loss by fire</a:t>
                      </a:r>
                    </a:p>
                    <a:p>
                      <a:r>
                        <a:rPr lang="en-US" sz="2000" b="1" dirty="0"/>
                        <a:t>To Net Profit</a:t>
                      </a:r>
                    </a:p>
                    <a:p>
                      <a:r>
                        <a:rPr lang="en-US" sz="2000" b="1" dirty="0"/>
                        <a:t>(Transferred to Capital A/c)</a:t>
                      </a:r>
                    </a:p>
                  </a:txBody>
                  <a:tcPr/>
                </a:tc>
                <a:tc>
                  <a:txBody>
                    <a:bodyPr/>
                    <a:lstStyle/>
                    <a:p>
                      <a:endParaRPr lang="en-US" sz="2000" dirty="0"/>
                    </a:p>
                    <a:p>
                      <a:pPr algn="r"/>
                      <a:r>
                        <a:rPr lang="en-US" sz="2000" dirty="0"/>
                        <a:t>XXX</a:t>
                      </a:r>
                    </a:p>
                    <a:p>
                      <a:pPr algn="r"/>
                      <a:r>
                        <a:rPr lang="en-US" sz="2000" dirty="0"/>
                        <a:t>XXX</a:t>
                      </a:r>
                    </a:p>
                    <a:p>
                      <a:pPr algn="r"/>
                      <a:r>
                        <a:rPr lang="en-US" sz="2000" dirty="0"/>
                        <a:t>XXX</a:t>
                      </a:r>
                    </a:p>
                    <a:p>
                      <a:pPr algn="r"/>
                      <a:endParaRPr lang="en-US" sz="2000" dirty="0"/>
                    </a:p>
                    <a:p>
                      <a:pPr algn="r"/>
                      <a:r>
                        <a:rPr lang="en-US" sz="2000" dirty="0"/>
                        <a:t>XXX</a:t>
                      </a:r>
                    </a:p>
                    <a:p>
                      <a:pPr algn="r"/>
                      <a:endParaRPr lang="en-US" sz="2000" dirty="0"/>
                    </a:p>
                    <a:p>
                      <a:pPr algn="r"/>
                      <a:endParaRPr lang="en-US" sz="2000" dirty="0"/>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 </a:t>
                      </a:r>
                    </a:p>
                  </a:txBody>
                  <a:tcPr/>
                </a:tc>
                <a:tc>
                  <a:txBody>
                    <a:bodyPr/>
                    <a:lstStyle/>
                    <a:p>
                      <a:pPr algn="r"/>
                      <a:r>
                        <a:rPr lang="en-US" sz="2000" dirty="0"/>
                        <a:t>   </a:t>
                      </a:r>
                    </a:p>
                    <a:p>
                      <a:pPr algn="r"/>
                      <a:endParaRPr lang="en-US" sz="2000" dirty="0"/>
                    </a:p>
                    <a:p>
                      <a:pPr algn="r"/>
                      <a:r>
                        <a:rPr lang="en-US" sz="2000" dirty="0"/>
                        <a:t>    </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p>
                      <a:pPr algn="r"/>
                      <a:r>
                        <a:rPr lang="en-US" sz="2000" dirty="0"/>
                        <a:t>XXX</a:t>
                      </a:r>
                    </a:p>
                  </a:txBody>
                  <a:tcPr/>
                </a:tc>
                <a:tc>
                  <a:txBody>
                    <a:bodyPr/>
                    <a:lstStyle/>
                    <a:p>
                      <a:endParaRPr lang="en-US" sz="2000" dirty="0"/>
                    </a:p>
                  </a:txBody>
                  <a:tcPr/>
                </a:tc>
                <a:tc>
                  <a:txBody>
                    <a:bodyPr/>
                    <a:lstStyle/>
                    <a:p>
                      <a:pPr algn="r"/>
                      <a:endParaRPr lang="en-US" sz="2000" dirty="0"/>
                    </a:p>
                  </a:txBody>
                  <a:tcPr/>
                </a:tc>
                <a:tc>
                  <a:txBody>
                    <a:bodyPr/>
                    <a:lstStyle/>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txBody>
                  <a:tcPr/>
                </a:tc>
                <a:extLst>
                  <a:ext uri="{0D108BD9-81ED-4DB2-BD59-A6C34878D82A}">
                    <a16:rowId xmlns:a16="http://schemas.microsoft.com/office/drawing/2014/main" val="356715822"/>
                  </a:ext>
                </a:extLst>
              </a:tr>
            </a:tbl>
          </a:graphicData>
        </a:graphic>
      </p:graphicFrame>
      <p:cxnSp>
        <p:nvCxnSpPr>
          <p:cNvPr id="2" name="Straight Connector 1">
            <a:extLst>
              <a:ext uri="{FF2B5EF4-FFF2-40B4-BE49-F238E27FC236}">
                <a16:creationId xmlns:a16="http://schemas.microsoft.com/office/drawing/2014/main" id="{6D3631D6-A491-81A3-807B-BC158F2B6795}"/>
              </a:ext>
            </a:extLst>
          </p:cNvPr>
          <p:cNvCxnSpPr>
            <a:cxnSpLocks/>
          </p:cNvCxnSpPr>
          <p:nvPr/>
        </p:nvCxnSpPr>
        <p:spPr>
          <a:xfrm>
            <a:off x="3601971" y="5337169"/>
            <a:ext cx="2494029"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C86BC907-8A2F-B207-8629-F5D6C084F733}"/>
              </a:ext>
            </a:extLst>
          </p:cNvPr>
          <p:cNvCxnSpPr>
            <a:cxnSpLocks/>
          </p:cNvCxnSpPr>
          <p:nvPr/>
        </p:nvCxnSpPr>
        <p:spPr>
          <a:xfrm>
            <a:off x="9230611" y="5320018"/>
            <a:ext cx="23924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3151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B136A5-C21D-62EB-BD75-BB8875099604}"/>
              </a:ext>
            </a:extLst>
          </p:cNvPr>
          <p:cNvSpPr>
            <a:spLocks noGrp="1"/>
          </p:cNvSpPr>
          <p:nvPr>
            <p:ph idx="1"/>
          </p:nvPr>
        </p:nvSpPr>
        <p:spPr/>
        <p:txBody>
          <a:bodyPr/>
          <a:lstStyle/>
          <a:p>
            <a:pPr>
              <a:lnSpc>
                <a:spcPct val="100000"/>
              </a:lnSpc>
            </a:pPr>
            <a:r>
              <a:rPr lang="en-US" dirty="0"/>
              <a:t>The balance sheet may be defined as </a:t>
            </a:r>
            <a:r>
              <a:rPr lang="en-US" b="1" dirty="0">
                <a:solidFill>
                  <a:srgbClr val="C00000"/>
                </a:solidFill>
              </a:rPr>
              <a:t>“a statement which sets out the assets and liabilities of a firm or an institution as at a certain date.” </a:t>
            </a:r>
          </a:p>
          <a:p>
            <a:pPr>
              <a:lnSpc>
                <a:spcPct val="100000"/>
              </a:lnSpc>
            </a:pPr>
            <a:r>
              <a:rPr lang="en-US" dirty="0"/>
              <a:t>It is called a Balance Sheet because it is a sheet of balances of those ledger accounts </a:t>
            </a:r>
          </a:p>
          <a:p>
            <a:pPr lvl="1">
              <a:lnSpc>
                <a:spcPct val="100000"/>
              </a:lnSpc>
            </a:pPr>
            <a:r>
              <a:rPr lang="en-US" dirty="0"/>
              <a:t>which have not been closed till the preparation of the Trading and Profit and Loss Account.</a:t>
            </a:r>
          </a:p>
          <a:p>
            <a:pPr>
              <a:lnSpc>
                <a:spcPct val="100000"/>
              </a:lnSpc>
            </a:pPr>
            <a:r>
              <a:rPr lang="en-US" dirty="0"/>
              <a:t>Since even a single transaction will make a difference to some of the assets or liabilities, the balance sheet is true only at a particular point of time. </a:t>
            </a:r>
          </a:p>
          <a:p>
            <a:pPr>
              <a:lnSpc>
                <a:spcPct val="100000"/>
              </a:lnSpc>
            </a:pPr>
            <a:r>
              <a:rPr lang="en-US" dirty="0"/>
              <a:t>That is the significance of the word “as at.” </a:t>
            </a:r>
          </a:p>
          <a:p>
            <a:pPr>
              <a:lnSpc>
                <a:spcPct val="100000"/>
              </a:lnSpc>
            </a:pPr>
            <a:r>
              <a:rPr lang="en-US" b="1" dirty="0">
                <a:solidFill>
                  <a:srgbClr val="C00000"/>
                </a:solidFill>
              </a:rPr>
              <a:t>The assets are shown on the right hand side and liabilities and capital on the left hand side. </a:t>
            </a:r>
          </a:p>
        </p:txBody>
      </p:sp>
      <p:sp>
        <p:nvSpPr>
          <p:cNvPr id="3" name="Title 2">
            <a:extLst>
              <a:ext uri="{FF2B5EF4-FFF2-40B4-BE49-F238E27FC236}">
                <a16:creationId xmlns:a16="http://schemas.microsoft.com/office/drawing/2014/main" id="{C383EC2A-A22E-F673-5C8E-98A88EFB0AC2}"/>
              </a:ext>
            </a:extLst>
          </p:cNvPr>
          <p:cNvSpPr>
            <a:spLocks noGrp="1"/>
          </p:cNvSpPr>
          <p:nvPr>
            <p:ph type="title"/>
          </p:nvPr>
        </p:nvSpPr>
        <p:spPr/>
        <p:txBody>
          <a:bodyPr/>
          <a:lstStyle/>
          <a:p>
            <a:r>
              <a:rPr lang="en-US" dirty="0"/>
              <a:t>Balance Sheet</a:t>
            </a:r>
          </a:p>
        </p:txBody>
      </p:sp>
    </p:spTree>
    <p:extLst>
      <p:ext uri="{BB962C8B-B14F-4D97-AF65-F5344CB8AC3E}">
        <p14:creationId xmlns:p14="http://schemas.microsoft.com/office/powerpoint/2010/main" val="222042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EA676D-2D74-FA71-7783-49A57AE2506E}"/>
              </a:ext>
            </a:extLst>
          </p:cNvPr>
          <p:cNvSpPr>
            <a:spLocks noGrp="1"/>
          </p:cNvSpPr>
          <p:nvPr>
            <p:ph idx="1"/>
          </p:nvPr>
        </p:nvSpPr>
        <p:spPr/>
        <p:txBody>
          <a:bodyPr/>
          <a:lstStyle/>
          <a:p>
            <a:pPr>
              <a:lnSpc>
                <a:spcPct val="100000"/>
              </a:lnSpc>
            </a:pPr>
            <a:r>
              <a:rPr lang="en-US" sz="2700" dirty="0"/>
              <a:t>It is </a:t>
            </a:r>
            <a:r>
              <a:rPr lang="en-US" sz="2700" b="1" dirty="0">
                <a:solidFill>
                  <a:srgbClr val="C00000"/>
                </a:solidFill>
              </a:rPr>
              <a:t>prepared at a particular date</a:t>
            </a:r>
            <a:r>
              <a:rPr lang="en-US" sz="2700" dirty="0"/>
              <a:t>, rather the close of a day and not for a period. It is true only on that date and not later. </a:t>
            </a:r>
          </a:p>
          <a:p>
            <a:pPr>
              <a:lnSpc>
                <a:spcPct val="100000"/>
              </a:lnSpc>
            </a:pPr>
            <a:r>
              <a:rPr lang="en-US" sz="2700" dirty="0"/>
              <a:t>The balance sheet is </a:t>
            </a:r>
            <a:r>
              <a:rPr lang="en-US" sz="2700" b="1" dirty="0">
                <a:solidFill>
                  <a:srgbClr val="C00000"/>
                </a:solidFill>
              </a:rPr>
              <a:t>prepared only after the preparation of the Profit and Loss Account</a:t>
            </a:r>
            <a:r>
              <a:rPr lang="en-US" sz="2700" dirty="0"/>
              <a:t>. </a:t>
            </a:r>
          </a:p>
          <a:p>
            <a:pPr>
              <a:lnSpc>
                <a:spcPct val="100000"/>
              </a:lnSpc>
            </a:pPr>
            <a:r>
              <a:rPr lang="en-US" sz="2700" dirty="0"/>
              <a:t>This is the reason why the Profit and Loss Account (including the Trading Account) and the Balance Sheet are together called Final Accounts.</a:t>
            </a:r>
          </a:p>
          <a:p>
            <a:pPr>
              <a:lnSpc>
                <a:spcPct val="100000"/>
              </a:lnSpc>
            </a:pPr>
            <a:r>
              <a:rPr lang="en-US" sz="2700" b="1" dirty="0">
                <a:solidFill>
                  <a:srgbClr val="C00000"/>
                </a:solidFill>
              </a:rPr>
              <a:t>A Balance Sheet is only a statement and not an account. It has no debit side or credit side. The headings of the two sides are ‘Assets’ and ‘Liabilities’.</a:t>
            </a:r>
          </a:p>
          <a:p>
            <a:pPr>
              <a:lnSpc>
                <a:spcPct val="100000"/>
              </a:lnSpc>
            </a:pPr>
            <a:r>
              <a:rPr lang="en-US" sz="2700" dirty="0"/>
              <a:t>Capital always equals the difference between assets and liabilities.</a:t>
            </a:r>
          </a:p>
          <a:p>
            <a:pPr>
              <a:lnSpc>
                <a:spcPct val="100000"/>
              </a:lnSpc>
            </a:pPr>
            <a:r>
              <a:rPr lang="en-US" sz="2700" dirty="0"/>
              <a:t>The </a:t>
            </a:r>
            <a:r>
              <a:rPr lang="en-US" sz="2700" b="1" dirty="0">
                <a:solidFill>
                  <a:srgbClr val="C00000"/>
                </a:solidFill>
              </a:rPr>
              <a:t>two sides of the Balance Sheet must have the same totals</a:t>
            </a:r>
            <a:r>
              <a:rPr lang="en-US" sz="2700" dirty="0"/>
              <a:t>.</a:t>
            </a:r>
          </a:p>
          <a:p>
            <a:pPr lvl="1">
              <a:lnSpc>
                <a:spcPct val="100000"/>
              </a:lnSpc>
            </a:pPr>
            <a:r>
              <a:rPr lang="en-US" sz="2500" dirty="0"/>
              <a:t>If it is not so, there is certainly an error somewhere. </a:t>
            </a:r>
          </a:p>
        </p:txBody>
      </p:sp>
      <p:sp>
        <p:nvSpPr>
          <p:cNvPr id="3" name="Title 2">
            <a:extLst>
              <a:ext uri="{FF2B5EF4-FFF2-40B4-BE49-F238E27FC236}">
                <a16:creationId xmlns:a16="http://schemas.microsoft.com/office/drawing/2014/main" id="{3FEA3F99-FE01-FCD4-9D08-274D996041C6}"/>
              </a:ext>
            </a:extLst>
          </p:cNvPr>
          <p:cNvSpPr>
            <a:spLocks noGrp="1"/>
          </p:cNvSpPr>
          <p:nvPr>
            <p:ph type="title"/>
          </p:nvPr>
        </p:nvSpPr>
        <p:spPr/>
        <p:txBody>
          <a:bodyPr/>
          <a:lstStyle/>
          <a:p>
            <a:r>
              <a:rPr lang="en-US" dirty="0"/>
              <a:t>Characteristics of Balance Sheet</a:t>
            </a:r>
          </a:p>
        </p:txBody>
      </p:sp>
    </p:spTree>
    <p:extLst>
      <p:ext uri="{BB962C8B-B14F-4D97-AF65-F5344CB8AC3E}">
        <p14:creationId xmlns:p14="http://schemas.microsoft.com/office/powerpoint/2010/main" val="4743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b="1" dirty="0">
                <a:solidFill>
                  <a:srgbClr val="C00000"/>
                </a:solidFill>
              </a:rPr>
              <a:t>   Balance Sheet of……as on……       </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838201" y="951199"/>
          <a:ext cx="10515597" cy="4754880"/>
        </p:xfrm>
        <a:graphic>
          <a:graphicData uri="http://schemas.openxmlformats.org/drawingml/2006/table">
            <a:tbl>
              <a:tblPr firstRow="1" bandRow="1">
                <a:tableStyleId>{5940675A-B579-460E-94D1-54222C63F5DA}</a:tableStyleId>
              </a:tblPr>
              <a:tblGrid>
                <a:gridCol w="2892434">
                  <a:extLst>
                    <a:ext uri="{9D8B030D-6E8A-4147-A177-3AD203B41FA5}">
                      <a16:colId xmlns:a16="http://schemas.microsoft.com/office/drawing/2014/main" val="3343977590"/>
                    </a:ext>
                  </a:extLst>
                </a:gridCol>
                <a:gridCol w="1177998">
                  <a:extLst>
                    <a:ext uri="{9D8B030D-6E8A-4147-A177-3AD203B41FA5}">
                      <a16:colId xmlns:a16="http://schemas.microsoft.com/office/drawing/2014/main" val="1102382723"/>
                    </a:ext>
                  </a:extLst>
                </a:gridCol>
                <a:gridCol w="1179853">
                  <a:extLst>
                    <a:ext uri="{9D8B030D-6E8A-4147-A177-3AD203B41FA5}">
                      <a16:colId xmlns:a16="http://schemas.microsoft.com/office/drawing/2014/main" val="1055174130"/>
                    </a:ext>
                  </a:extLst>
                </a:gridCol>
                <a:gridCol w="3011650">
                  <a:extLst>
                    <a:ext uri="{9D8B030D-6E8A-4147-A177-3AD203B41FA5}">
                      <a16:colId xmlns:a16="http://schemas.microsoft.com/office/drawing/2014/main" val="3837956293"/>
                    </a:ext>
                  </a:extLst>
                </a:gridCol>
                <a:gridCol w="1126639">
                  <a:extLst>
                    <a:ext uri="{9D8B030D-6E8A-4147-A177-3AD203B41FA5}">
                      <a16:colId xmlns:a16="http://schemas.microsoft.com/office/drawing/2014/main" val="1596165234"/>
                    </a:ext>
                  </a:extLst>
                </a:gridCol>
                <a:gridCol w="1127023">
                  <a:extLst>
                    <a:ext uri="{9D8B030D-6E8A-4147-A177-3AD203B41FA5}">
                      <a16:colId xmlns:a16="http://schemas.microsoft.com/office/drawing/2014/main" val="252713967"/>
                    </a:ext>
                  </a:extLst>
                </a:gridCol>
              </a:tblGrid>
              <a:tr h="315218">
                <a:tc>
                  <a:txBody>
                    <a:bodyPr/>
                    <a:lstStyle/>
                    <a:p>
                      <a:pPr algn="ctr"/>
                      <a:r>
                        <a:rPr lang="en-US" sz="2000" b="1" dirty="0"/>
                        <a:t>Liabilities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Assets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4194823">
                <a:tc>
                  <a:txBody>
                    <a:bodyPr/>
                    <a:lstStyle/>
                    <a:p>
                      <a:r>
                        <a:rPr lang="en-US" sz="2000" b="1" dirty="0"/>
                        <a:t>Capital A/c:</a:t>
                      </a:r>
                    </a:p>
                    <a:p>
                      <a:r>
                        <a:rPr lang="en-US" sz="2000" dirty="0"/>
                        <a:t>Balance</a:t>
                      </a:r>
                    </a:p>
                    <a:p>
                      <a:r>
                        <a:rPr lang="en-US" sz="2000" b="1" dirty="0"/>
                        <a:t>Add: </a:t>
                      </a:r>
                      <a:r>
                        <a:rPr lang="en-US" sz="2000" dirty="0"/>
                        <a:t>Net Profit/</a:t>
                      </a:r>
                      <a:r>
                        <a:rPr lang="en-US" sz="2000" b="1" dirty="0"/>
                        <a:t>Less:</a:t>
                      </a:r>
                      <a:r>
                        <a:rPr lang="en-US" sz="2000" dirty="0"/>
                        <a:t> Net Loss</a:t>
                      </a:r>
                    </a:p>
                    <a:p>
                      <a:r>
                        <a:rPr lang="en-US" sz="2000" b="1" dirty="0"/>
                        <a:t>Less:</a:t>
                      </a:r>
                      <a:r>
                        <a:rPr lang="en-US" sz="2000" dirty="0"/>
                        <a:t> Drawings</a:t>
                      </a:r>
                    </a:p>
                    <a:p>
                      <a:r>
                        <a:rPr lang="en-US" sz="2000" b="1" dirty="0"/>
                        <a:t>Long Term Loans :</a:t>
                      </a:r>
                    </a:p>
                    <a:p>
                      <a:pPr marL="0" indent="233363"/>
                      <a:r>
                        <a:rPr lang="en-US" sz="2000" dirty="0"/>
                        <a:t>Term Loans</a:t>
                      </a:r>
                    </a:p>
                    <a:p>
                      <a:pPr marL="0" indent="233363"/>
                      <a:r>
                        <a:rPr lang="en-US" sz="2000" dirty="0"/>
                        <a:t>Other Loans</a:t>
                      </a:r>
                    </a:p>
                    <a:p>
                      <a:r>
                        <a:rPr lang="en-US" sz="2000" b="1" dirty="0"/>
                        <a:t>Short Term Loans :</a:t>
                      </a:r>
                    </a:p>
                    <a:p>
                      <a:pPr marL="0" indent="233363"/>
                      <a:r>
                        <a:rPr lang="en-US" sz="2000" dirty="0"/>
                        <a:t>Cash Credit</a:t>
                      </a:r>
                    </a:p>
                    <a:p>
                      <a:pPr marL="0" indent="233363"/>
                      <a:r>
                        <a:rPr lang="en-US" sz="2000" dirty="0"/>
                        <a:t>Bank Overdrafts</a:t>
                      </a:r>
                    </a:p>
                    <a:p>
                      <a:pPr marL="0" indent="233363"/>
                      <a:r>
                        <a:rPr lang="en-US" sz="2000" dirty="0"/>
                        <a:t>Other Loans</a:t>
                      </a:r>
                    </a:p>
                    <a:p>
                      <a:endParaRPr lang="en-US" sz="2000" dirty="0"/>
                    </a:p>
                  </a:txBody>
                  <a:tcPr/>
                </a:tc>
                <a:tc>
                  <a:txBody>
                    <a:bodyPr/>
                    <a:lstStyle/>
                    <a:p>
                      <a:endParaRPr lang="en-US" sz="2000" dirty="0"/>
                    </a:p>
                    <a:p>
                      <a:pPr algn="r"/>
                      <a:r>
                        <a:rPr lang="en-US" sz="2000" dirty="0"/>
                        <a:t>  </a:t>
                      </a:r>
                    </a:p>
                    <a:p>
                      <a:pPr algn="r"/>
                      <a:r>
                        <a:rPr lang="en-US" sz="2000" dirty="0"/>
                        <a:t>XXX</a:t>
                      </a:r>
                    </a:p>
                    <a:p>
                      <a:pPr algn="r"/>
                      <a:endParaRPr lang="en-US" sz="2000" dirty="0"/>
                    </a:p>
                    <a:p>
                      <a:pPr algn="r"/>
                      <a:r>
                        <a:rPr lang="en-US" sz="2000" dirty="0"/>
                        <a:t>XXX</a:t>
                      </a:r>
                    </a:p>
                    <a:p>
                      <a:pPr algn="r"/>
                      <a:endParaRPr lang="en-US" sz="2000" dirty="0"/>
                    </a:p>
                    <a:p>
                      <a:pPr algn="r"/>
                      <a:r>
                        <a:rPr lang="en-US" sz="2000" dirty="0"/>
                        <a:t>XXX</a:t>
                      </a:r>
                    </a:p>
                    <a:p>
                      <a:pPr algn="r"/>
                      <a:r>
                        <a:rPr lang="en-US" sz="2000" dirty="0"/>
                        <a:t>XXX</a:t>
                      </a:r>
                    </a:p>
                    <a:p>
                      <a:pPr algn="r"/>
                      <a:endParaRPr lang="en-US" sz="2000" dirty="0"/>
                    </a:p>
                    <a:p>
                      <a:pPr algn="r"/>
                      <a:r>
                        <a:rPr lang="en-US" sz="2000" dirty="0"/>
                        <a:t>XXX</a:t>
                      </a:r>
                    </a:p>
                    <a:p>
                      <a:pPr algn="r"/>
                      <a:r>
                        <a:rPr lang="en-US" sz="2000" dirty="0"/>
                        <a:t>XXX</a:t>
                      </a:r>
                    </a:p>
                    <a:p>
                      <a:pPr algn="r"/>
                      <a:r>
                        <a:rPr lang="en-US" sz="2000" dirty="0"/>
                        <a:t> XXX</a:t>
                      </a:r>
                    </a:p>
                    <a:p>
                      <a:pPr algn="r"/>
                      <a:r>
                        <a:rPr lang="en-US" sz="2000" dirty="0"/>
                        <a:t> </a:t>
                      </a:r>
                    </a:p>
                    <a:p>
                      <a:pPr algn="r"/>
                      <a:endParaRPr lang="en-US" sz="2000" dirty="0"/>
                    </a:p>
                  </a:txBody>
                  <a:tcPr/>
                </a:tc>
                <a:tc>
                  <a:txBody>
                    <a:bodyPr/>
                    <a:lstStyle/>
                    <a:p>
                      <a:pPr algn="r"/>
                      <a:r>
                        <a:rPr lang="en-US" sz="2000" dirty="0"/>
                        <a:t> </a:t>
                      </a:r>
                    </a:p>
                    <a:p>
                      <a:pPr algn="r"/>
                      <a:r>
                        <a:rPr lang="en-US" sz="2000" dirty="0"/>
                        <a:t>    </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txBody>
                  <a:tcPr/>
                </a:tc>
                <a:tc>
                  <a:txBody>
                    <a:bodyPr/>
                    <a:lstStyle/>
                    <a:p>
                      <a:r>
                        <a:rPr lang="en-US" sz="2000" b="1" dirty="0"/>
                        <a:t>Tangible Fixed Assets :</a:t>
                      </a:r>
                    </a:p>
                    <a:p>
                      <a:pPr marL="0" indent="233363"/>
                      <a:r>
                        <a:rPr lang="en-US" sz="2000" b="0" dirty="0"/>
                        <a:t>Land and Building</a:t>
                      </a:r>
                    </a:p>
                    <a:p>
                      <a:pPr marL="0" indent="233363"/>
                      <a:r>
                        <a:rPr lang="en-US" sz="2000" b="0" dirty="0"/>
                        <a:t>Plant and Machinery</a:t>
                      </a:r>
                    </a:p>
                    <a:p>
                      <a:pPr marL="0" indent="233363"/>
                      <a:r>
                        <a:rPr lang="en-US" sz="2000" b="0" dirty="0"/>
                        <a:t>Furniture and Fixture</a:t>
                      </a:r>
                    </a:p>
                    <a:p>
                      <a:pPr marL="0" indent="233363"/>
                      <a:r>
                        <a:rPr lang="en-US" sz="2000" b="0" dirty="0"/>
                        <a:t>Vehicles</a:t>
                      </a:r>
                    </a:p>
                    <a:p>
                      <a:r>
                        <a:rPr lang="en-US" sz="2000" b="1" dirty="0"/>
                        <a:t>Intangibles Fixed Assets :</a:t>
                      </a:r>
                    </a:p>
                    <a:p>
                      <a:pPr marL="0" indent="233363"/>
                      <a:r>
                        <a:rPr lang="en-US" sz="2000" b="0" dirty="0"/>
                        <a:t>Goodwill</a:t>
                      </a:r>
                    </a:p>
                    <a:p>
                      <a:pPr marL="0" indent="233363"/>
                      <a:r>
                        <a:rPr lang="en-US" sz="2000" b="0" dirty="0"/>
                        <a:t>Patent Rights</a:t>
                      </a:r>
                    </a:p>
                    <a:p>
                      <a:pPr marL="0" indent="233363"/>
                      <a:r>
                        <a:rPr lang="en-US" sz="2000" b="0" dirty="0"/>
                        <a:t>Trademark</a:t>
                      </a:r>
                    </a:p>
                    <a:p>
                      <a:pPr marL="0" indent="233363"/>
                      <a:r>
                        <a:rPr lang="en-US" sz="2000" b="0" dirty="0"/>
                        <a:t>Copyright</a:t>
                      </a:r>
                    </a:p>
                    <a:p>
                      <a:r>
                        <a:rPr lang="en-US" sz="2000" b="1" dirty="0"/>
                        <a:t>Investments :</a:t>
                      </a:r>
                    </a:p>
                    <a:p>
                      <a:pPr marL="0" indent="233363"/>
                      <a:r>
                        <a:rPr lang="en-US" sz="2000" b="0" dirty="0"/>
                        <a:t>Long term investments</a:t>
                      </a:r>
                    </a:p>
                    <a:p>
                      <a:endParaRPr lang="en-US" sz="2000" b="0" dirty="0"/>
                    </a:p>
                  </a:txBody>
                  <a:tcPr/>
                </a:tc>
                <a:tc>
                  <a:txBody>
                    <a:bodyPr/>
                    <a:lstStyle/>
                    <a:p>
                      <a:pPr algn="r"/>
                      <a:endParaRPr lang="en-US" sz="2000" dirty="0"/>
                    </a:p>
                    <a:p>
                      <a:pPr algn="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txBody>
                  <a:tcPr/>
                </a:tc>
                <a:tc>
                  <a:txBody>
                    <a:bodyPr/>
                    <a:lstStyle/>
                    <a:p>
                      <a:pPr algn="r"/>
                      <a:endParaRPr lang="en-US" sz="2000" dirty="0"/>
                    </a:p>
                    <a:p>
                      <a:pPr algn="r"/>
                      <a:endParaRPr lang="en-US" sz="2000" dirty="0"/>
                    </a:p>
                    <a:p>
                      <a:pPr algn="r"/>
                      <a:endParaRPr lang="en-US" sz="2000" dirty="0"/>
                    </a:p>
                    <a:p>
                      <a:pPr algn="r"/>
                      <a:endParaRPr lang="en-US" sz="2000" dirty="0"/>
                    </a:p>
                    <a:p>
                      <a:pPr algn="r"/>
                      <a:r>
                        <a:rPr lang="en-US" sz="2000" dirty="0"/>
                        <a:t>XXX</a:t>
                      </a:r>
                    </a:p>
                    <a:p>
                      <a:pPr algn="r"/>
                      <a:endParaRPr lang="en-US" sz="2000" dirty="0"/>
                    </a:p>
                    <a:p>
                      <a:pPr algn="r"/>
                      <a:endParaRPr lang="en-US" sz="2000" dirty="0"/>
                    </a:p>
                    <a:p>
                      <a:pPr algn="r"/>
                      <a:endParaRPr lang="en-US" sz="2000" dirty="0"/>
                    </a:p>
                    <a:p>
                      <a:pPr algn="r"/>
                      <a:endParaRPr lang="en-US" sz="2000" dirty="0"/>
                    </a:p>
                    <a:p>
                      <a:pPr algn="r"/>
                      <a:r>
                        <a:rPr lang="en-US" sz="2000" dirty="0"/>
                        <a:t>XXX</a:t>
                      </a:r>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endParaRPr lang="en-US" sz="2000" dirty="0"/>
                    </a:p>
                  </a:txBody>
                  <a:tcPr/>
                </a:tc>
                <a:extLst>
                  <a:ext uri="{0D108BD9-81ED-4DB2-BD59-A6C34878D82A}">
                    <a16:rowId xmlns:a16="http://schemas.microsoft.com/office/drawing/2014/main" val="356715822"/>
                  </a:ext>
                </a:extLst>
              </a:tr>
            </a:tbl>
          </a:graphicData>
        </a:graphic>
      </p:graphicFrame>
    </p:spTree>
    <p:extLst>
      <p:ext uri="{BB962C8B-B14F-4D97-AF65-F5344CB8AC3E}">
        <p14:creationId xmlns:p14="http://schemas.microsoft.com/office/powerpoint/2010/main" val="22281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924BE3-5D30-3B47-5143-819BEA29A520}"/>
              </a:ext>
            </a:extLst>
          </p:cNvPr>
          <p:cNvSpPr>
            <a:spLocks noGrp="1"/>
          </p:cNvSpPr>
          <p:nvPr>
            <p:ph type="title" idx="4294967295"/>
          </p:nvPr>
        </p:nvSpPr>
        <p:spPr>
          <a:xfrm>
            <a:off x="0" y="0"/>
            <a:ext cx="12192000" cy="711200"/>
          </a:xfrm>
        </p:spPr>
        <p:txBody>
          <a:bodyPr>
            <a:normAutofit/>
          </a:bodyPr>
          <a:lstStyle/>
          <a:p>
            <a:pPr algn="ctr"/>
            <a:r>
              <a:rPr lang="en-US" sz="3400" b="1" dirty="0">
                <a:solidFill>
                  <a:srgbClr val="C00000"/>
                </a:solidFill>
              </a:rPr>
              <a:t>   Balance Sheet of……as on……       </a:t>
            </a:r>
          </a:p>
        </p:txBody>
      </p:sp>
      <p:graphicFrame>
        <p:nvGraphicFramePr>
          <p:cNvPr id="4" name="Table 4">
            <a:extLst>
              <a:ext uri="{FF2B5EF4-FFF2-40B4-BE49-F238E27FC236}">
                <a16:creationId xmlns:a16="http://schemas.microsoft.com/office/drawing/2014/main" id="{B54C8D51-F1C5-B5DE-D5BF-471B356CE638}"/>
              </a:ext>
            </a:extLst>
          </p:cNvPr>
          <p:cNvGraphicFramePr>
            <a:graphicFrameLocks noGrp="1"/>
          </p:cNvGraphicFramePr>
          <p:nvPr>
            <p:ph idx="4294967295"/>
          </p:nvPr>
        </p:nvGraphicFramePr>
        <p:xfrm>
          <a:off x="579120" y="935825"/>
          <a:ext cx="11043920" cy="4754880"/>
        </p:xfrm>
        <a:graphic>
          <a:graphicData uri="http://schemas.openxmlformats.org/drawingml/2006/table">
            <a:tbl>
              <a:tblPr firstRow="1" bandRow="1">
                <a:tableStyleId>{5940675A-B579-460E-94D1-54222C63F5DA}</a:tableStyleId>
              </a:tblPr>
              <a:tblGrid>
                <a:gridCol w="3037755">
                  <a:extLst>
                    <a:ext uri="{9D8B030D-6E8A-4147-A177-3AD203B41FA5}">
                      <a16:colId xmlns:a16="http://schemas.microsoft.com/office/drawing/2014/main" val="3343977590"/>
                    </a:ext>
                  </a:extLst>
                </a:gridCol>
                <a:gridCol w="1237183">
                  <a:extLst>
                    <a:ext uri="{9D8B030D-6E8A-4147-A177-3AD203B41FA5}">
                      <a16:colId xmlns:a16="http://schemas.microsoft.com/office/drawing/2014/main" val="1102382723"/>
                    </a:ext>
                  </a:extLst>
                </a:gridCol>
                <a:gridCol w="1239131">
                  <a:extLst>
                    <a:ext uri="{9D8B030D-6E8A-4147-A177-3AD203B41FA5}">
                      <a16:colId xmlns:a16="http://schemas.microsoft.com/office/drawing/2014/main" val="1055174130"/>
                    </a:ext>
                  </a:extLst>
                </a:gridCol>
                <a:gridCol w="3162960">
                  <a:extLst>
                    <a:ext uri="{9D8B030D-6E8A-4147-A177-3AD203B41FA5}">
                      <a16:colId xmlns:a16="http://schemas.microsoft.com/office/drawing/2014/main" val="3837956293"/>
                    </a:ext>
                  </a:extLst>
                </a:gridCol>
                <a:gridCol w="1183244">
                  <a:extLst>
                    <a:ext uri="{9D8B030D-6E8A-4147-A177-3AD203B41FA5}">
                      <a16:colId xmlns:a16="http://schemas.microsoft.com/office/drawing/2014/main" val="1596165234"/>
                    </a:ext>
                  </a:extLst>
                </a:gridCol>
                <a:gridCol w="1183647">
                  <a:extLst>
                    <a:ext uri="{9D8B030D-6E8A-4147-A177-3AD203B41FA5}">
                      <a16:colId xmlns:a16="http://schemas.microsoft.com/office/drawing/2014/main" val="252713967"/>
                    </a:ext>
                  </a:extLst>
                </a:gridCol>
              </a:tblGrid>
              <a:tr h="0">
                <a:tc>
                  <a:txBody>
                    <a:bodyPr/>
                    <a:lstStyle/>
                    <a:p>
                      <a:pPr algn="ctr"/>
                      <a:r>
                        <a:rPr lang="en-US" sz="2000" b="1" dirty="0"/>
                        <a:t>Liabilities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tc>
                  <a:txBody>
                    <a:bodyPr/>
                    <a:lstStyle/>
                    <a:p>
                      <a:pPr algn="ctr"/>
                      <a:r>
                        <a:rPr lang="en-US" sz="2000" b="1" dirty="0"/>
                        <a:t>Assets</a:t>
                      </a:r>
                    </a:p>
                  </a:txBody>
                  <a:tcPr/>
                </a:tc>
                <a:tc>
                  <a:txBody>
                    <a:bodyPr/>
                    <a:lstStyle/>
                    <a:p>
                      <a:pPr algn="ctr"/>
                      <a:r>
                        <a:rPr lang="en-IN" sz="2000" b="1" dirty="0"/>
                        <a:t>₹</a:t>
                      </a:r>
                      <a:endParaRPr lang="en-US" sz="2000" b="1" dirty="0"/>
                    </a:p>
                  </a:txBody>
                  <a:tcPr/>
                </a:tc>
                <a:tc>
                  <a:txBody>
                    <a:bodyPr/>
                    <a:lstStyle/>
                    <a:p>
                      <a:pPr algn="ctr"/>
                      <a:r>
                        <a:rPr lang="en-IN" sz="2000" b="1" dirty="0"/>
                        <a:t>₹</a:t>
                      </a:r>
                      <a:endParaRPr lang="en-US" sz="2000" b="1" dirty="0"/>
                    </a:p>
                  </a:txBody>
                  <a:tcPr/>
                </a:tc>
                <a:extLst>
                  <a:ext uri="{0D108BD9-81ED-4DB2-BD59-A6C34878D82A}">
                    <a16:rowId xmlns:a16="http://schemas.microsoft.com/office/drawing/2014/main" val="3954651688"/>
                  </a:ext>
                </a:extLst>
              </a:tr>
              <a:tr h="3431348">
                <a:tc>
                  <a:txBody>
                    <a:bodyPr/>
                    <a:lstStyle/>
                    <a:p>
                      <a:r>
                        <a:rPr lang="en-US" sz="2000" b="1" dirty="0"/>
                        <a:t>Current Liabilities :</a:t>
                      </a:r>
                    </a:p>
                    <a:p>
                      <a:pPr marL="0" indent="287338"/>
                      <a:r>
                        <a:rPr lang="en-US" sz="2000" dirty="0"/>
                        <a:t>Trade Payables</a:t>
                      </a:r>
                    </a:p>
                    <a:p>
                      <a:pPr marL="0" indent="287338"/>
                      <a:r>
                        <a:rPr lang="en-US" sz="2000" dirty="0"/>
                        <a:t>Outstanding Expenses</a:t>
                      </a:r>
                    </a:p>
                    <a:p>
                      <a:pPr marL="0" indent="287338"/>
                      <a:r>
                        <a:rPr lang="en-US" sz="2000" dirty="0"/>
                        <a:t>Advance Taken</a:t>
                      </a:r>
                      <a:endParaRPr lang="en-US" sz="2000" b="1" dirty="0"/>
                    </a:p>
                    <a:p>
                      <a:r>
                        <a:rPr lang="en-US" sz="2000" b="1" dirty="0"/>
                        <a:t>Provision :</a:t>
                      </a:r>
                    </a:p>
                    <a:p>
                      <a:pPr marL="0" indent="339725"/>
                      <a:r>
                        <a:rPr lang="en-US" sz="2000" dirty="0"/>
                        <a:t>Provision for Bad debts</a:t>
                      </a:r>
                    </a:p>
                    <a:p>
                      <a:pPr marL="339725" indent="0"/>
                      <a:r>
                        <a:rPr lang="en-US" sz="2000" dirty="0"/>
                        <a:t>Provision for Retirement Benefits</a:t>
                      </a:r>
                    </a:p>
                    <a:p>
                      <a:pPr marL="0" indent="339725"/>
                      <a:r>
                        <a:rPr lang="en-US" sz="2000" dirty="0"/>
                        <a:t>Provision for Taxation</a:t>
                      </a:r>
                    </a:p>
                  </a:txBody>
                  <a:tcPr/>
                </a:tc>
                <a:tc>
                  <a:txBody>
                    <a:bodyPr/>
                    <a:lstStyle/>
                    <a:p>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  </a:t>
                      </a:r>
                    </a:p>
                    <a:p>
                      <a:pPr algn="r"/>
                      <a:r>
                        <a:rPr lang="en-US" sz="2000" dirty="0"/>
                        <a:t>XXX</a:t>
                      </a:r>
                    </a:p>
                    <a:p>
                      <a:pPr algn="r"/>
                      <a:endParaRPr lang="en-US" sz="2000" dirty="0"/>
                    </a:p>
                    <a:p>
                      <a:pPr algn="r"/>
                      <a:r>
                        <a:rPr lang="en-US" sz="2000" dirty="0"/>
                        <a:t>XXX</a:t>
                      </a:r>
                    </a:p>
                    <a:p>
                      <a:pPr algn="r"/>
                      <a:r>
                        <a:rPr lang="en-US" sz="2000" dirty="0"/>
                        <a:t>XXX</a:t>
                      </a:r>
                    </a:p>
                  </a:txBody>
                  <a:tcPr/>
                </a:tc>
                <a:tc>
                  <a:txBody>
                    <a:bodyPr/>
                    <a:lstStyle/>
                    <a:p>
                      <a:pPr algn="r"/>
                      <a:endParaRPr lang="en-US" sz="2000" dirty="0"/>
                    </a:p>
                    <a:p>
                      <a:pPr algn="r"/>
                      <a:endParaRPr lang="en-US" sz="2000" dirty="0"/>
                    </a:p>
                    <a:p>
                      <a:pPr algn="r"/>
                      <a:endParaRPr lang="en-US" sz="2000" dirty="0"/>
                    </a:p>
                    <a:p>
                      <a:pPr algn="r"/>
                      <a:r>
                        <a:rPr lang="en-US" sz="2000" dirty="0"/>
                        <a:t>   XXX</a:t>
                      </a:r>
                    </a:p>
                    <a:p>
                      <a:pPr algn="r"/>
                      <a:endParaRPr lang="en-US" sz="2000" dirty="0"/>
                    </a:p>
                    <a:p>
                      <a:pPr algn="r"/>
                      <a:r>
                        <a:rPr lang="en-US" sz="2000" dirty="0"/>
                        <a:t>    </a:t>
                      </a:r>
                    </a:p>
                    <a:p>
                      <a:pPr algn="r"/>
                      <a:endParaRPr lang="en-US" sz="2000" dirty="0"/>
                    </a:p>
                    <a:p>
                      <a:pPr algn="r"/>
                      <a:endParaRPr lang="en-US" sz="2000" dirty="0"/>
                    </a:p>
                    <a:p>
                      <a:pPr algn="r"/>
                      <a:r>
                        <a:rPr lang="en-US" sz="2000" dirty="0"/>
                        <a:t>XXX</a:t>
                      </a:r>
                    </a:p>
                    <a:p>
                      <a:pPr algn="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tc>
                  <a:txBody>
                    <a:bodyPr/>
                    <a:lstStyle/>
                    <a:p>
                      <a:r>
                        <a:rPr lang="en-US" sz="2000" b="1" dirty="0"/>
                        <a:t>Current Assets :</a:t>
                      </a:r>
                    </a:p>
                    <a:p>
                      <a:pPr marL="0" indent="287338"/>
                      <a:r>
                        <a:rPr lang="en-US" sz="2000" b="0" dirty="0"/>
                        <a:t>Inventory in Trade</a:t>
                      </a:r>
                    </a:p>
                    <a:p>
                      <a:pPr marL="0" indent="287338"/>
                      <a:r>
                        <a:rPr lang="en-US" sz="2000" b="0" dirty="0"/>
                        <a:t>Trade receivables</a:t>
                      </a:r>
                    </a:p>
                    <a:p>
                      <a:pPr marL="0" indent="287338"/>
                      <a:r>
                        <a:rPr lang="en-US" sz="2000" b="0" dirty="0"/>
                        <a:t>Short term investments</a:t>
                      </a:r>
                    </a:p>
                    <a:p>
                      <a:pPr marL="0" indent="287338"/>
                      <a:r>
                        <a:rPr lang="en-US" sz="2000" b="0" dirty="0"/>
                        <a:t>Prepayments</a:t>
                      </a:r>
                    </a:p>
                    <a:p>
                      <a:pPr marL="0" indent="287338"/>
                      <a:r>
                        <a:rPr lang="en-US" sz="2000" b="0" dirty="0"/>
                        <a:t>Advances</a:t>
                      </a:r>
                    </a:p>
                    <a:p>
                      <a:pPr marL="0" indent="287338"/>
                      <a:r>
                        <a:rPr lang="en-US" sz="2000" b="0" dirty="0"/>
                        <a:t>Bank Balance</a:t>
                      </a:r>
                    </a:p>
                    <a:p>
                      <a:pPr marL="0" indent="287338"/>
                      <a:r>
                        <a:rPr lang="en-US" sz="2000" b="0" dirty="0"/>
                        <a:t>Cash In Hand</a:t>
                      </a:r>
                    </a:p>
                  </a:txBody>
                  <a:tcPr/>
                </a:tc>
                <a:tc>
                  <a:txBody>
                    <a:bodyPr/>
                    <a:lstStyle/>
                    <a:p>
                      <a:pPr algn="r"/>
                      <a:endParaRPr lang="en-US" sz="2000" dirty="0"/>
                    </a:p>
                    <a:p>
                      <a:pPr algn="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endParaRPr lang="en-US" sz="2000" dirty="0"/>
                    </a:p>
                  </a:txBody>
                  <a:tcPr/>
                </a:tc>
                <a:tc>
                  <a:txBody>
                    <a:bodyPr/>
                    <a:lstStyle/>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endParaRPr lang="en-US" sz="2000" dirty="0"/>
                    </a:p>
                    <a:p>
                      <a:pPr algn="r"/>
                      <a:r>
                        <a:rPr lang="en-US" sz="2000" dirty="0"/>
                        <a:t>XXX</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dirty="0"/>
                    </a:p>
                    <a:p>
                      <a:pPr algn="r"/>
                      <a:endParaRPr lang="en-US" sz="2000" dirty="0"/>
                    </a:p>
                    <a:p>
                      <a:pPr algn="r"/>
                      <a:endParaRPr lang="en-US" sz="2000" dirty="0"/>
                    </a:p>
                    <a:p>
                      <a:pPr algn="r"/>
                      <a:endParaRPr lang="en-US" sz="2000" dirty="0"/>
                    </a:p>
                    <a:p>
                      <a:pPr algn="r"/>
                      <a:endParaRPr lang="en-US" sz="2000" dirty="0"/>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dirty="0"/>
                        <a:t>XXX</a:t>
                      </a:r>
                    </a:p>
                  </a:txBody>
                  <a:tcPr/>
                </a:tc>
                <a:extLst>
                  <a:ext uri="{0D108BD9-81ED-4DB2-BD59-A6C34878D82A}">
                    <a16:rowId xmlns:a16="http://schemas.microsoft.com/office/drawing/2014/main" val="356715822"/>
                  </a:ext>
                </a:extLst>
              </a:tr>
            </a:tbl>
          </a:graphicData>
        </a:graphic>
      </p:graphicFrame>
      <p:cxnSp>
        <p:nvCxnSpPr>
          <p:cNvPr id="2" name="Straight Connector 1">
            <a:extLst>
              <a:ext uri="{FF2B5EF4-FFF2-40B4-BE49-F238E27FC236}">
                <a16:creationId xmlns:a16="http://schemas.microsoft.com/office/drawing/2014/main" id="{876E0329-89DA-04DB-F964-1AC6B6A2B353}"/>
              </a:ext>
            </a:extLst>
          </p:cNvPr>
          <p:cNvCxnSpPr>
            <a:cxnSpLocks/>
          </p:cNvCxnSpPr>
          <p:nvPr/>
        </p:nvCxnSpPr>
        <p:spPr>
          <a:xfrm>
            <a:off x="3601971" y="4978666"/>
            <a:ext cx="2494029"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C025348E-3AE0-2F3A-EAD1-824C61DAAAD1}"/>
              </a:ext>
            </a:extLst>
          </p:cNvPr>
          <p:cNvCxnSpPr>
            <a:cxnSpLocks/>
          </p:cNvCxnSpPr>
          <p:nvPr/>
        </p:nvCxnSpPr>
        <p:spPr>
          <a:xfrm>
            <a:off x="9218999" y="4978666"/>
            <a:ext cx="240404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8627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a:xfrm>
            <a:off x="368047" y="97811"/>
            <a:ext cx="11360800" cy="763600"/>
          </a:xfrm>
        </p:spPr>
        <p:txBody>
          <a:bodyPr>
            <a:normAutofit fontScale="90000"/>
          </a:bodyPr>
          <a:lstStyle/>
          <a:p>
            <a:r>
              <a:rPr lang="en-US" b="1" dirty="0"/>
              <a:t>Various Forms Of Business Organization</a:t>
            </a:r>
          </a:p>
        </p:txBody>
      </p:sp>
      <p:sp>
        <p:nvSpPr>
          <p:cNvPr id="3" name="Text Placeholder 2">
            <a:extLst>
              <a:ext uri="{FF2B5EF4-FFF2-40B4-BE49-F238E27FC236}">
                <a16:creationId xmlns:a16="http://schemas.microsoft.com/office/drawing/2014/main" id="{BCB96D18-04B4-0E1E-635A-CAD0A6AB211C}"/>
              </a:ext>
            </a:extLst>
          </p:cNvPr>
          <p:cNvSpPr>
            <a:spLocks noGrp="1"/>
          </p:cNvSpPr>
          <p:nvPr>
            <p:ph type="body" idx="1"/>
          </p:nvPr>
        </p:nvSpPr>
        <p:spPr/>
        <p:txBody>
          <a:bodyPr/>
          <a:lstStyle/>
          <a:p>
            <a:endParaRPr lang="en-IN"/>
          </a:p>
        </p:txBody>
      </p:sp>
      <p:graphicFrame>
        <p:nvGraphicFramePr>
          <p:cNvPr id="4" name="Content Placeholder 3">
            <a:extLst>
              <a:ext uri="{FF2B5EF4-FFF2-40B4-BE49-F238E27FC236}">
                <a16:creationId xmlns:a16="http://schemas.microsoft.com/office/drawing/2014/main" id="{5145A20E-762A-41DE-9EFF-5C543A2C8B52}"/>
              </a:ext>
            </a:extLst>
          </p:cNvPr>
          <p:cNvGraphicFramePr>
            <a:graphicFrameLocks/>
          </p:cNvGraphicFramePr>
          <p:nvPr/>
        </p:nvGraphicFramePr>
        <p:xfrm>
          <a:off x="134911" y="854439"/>
          <a:ext cx="11781387" cy="5623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48FAF0C2-6E36-4963-83A0-BE26188E5A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20941" y="949788"/>
            <a:ext cx="1421623" cy="1086787"/>
          </a:xfrm>
          <a:prstGeom prst="rect">
            <a:avLst/>
          </a:prstGeom>
        </p:spPr>
      </p:pic>
      <p:pic>
        <p:nvPicPr>
          <p:cNvPr id="9" name="Picture 8">
            <a:extLst>
              <a:ext uri="{FF2B5EF4-FFF2-40B4-BE49-F238E27FC236}">
                <a16:creationId xmlns:a16="http://schemas.microsoft.com/office/drawing/2014/main" id="{E9A0820F-C177-4B48-B4B7-39A135A1DC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20941" y="3487611"/>
            <a:ext cx="1156411" cy="1156411"/>
          </a:xfrm>
          <a:prstGeom prst="rect">
            <a:avLst/>
          </a:prstGeom>
        </p:spPr>
      </p:pic>
      <p:pic>
        <p:nvPicPr>
          <p:cNvPr id="10" name="Picture 9">
            <a:extLst>
              <a:ext uri="{FF2B5EF4-FFF2-40B4-BE49-F238E27FC236}">
                <a16:creationId xmlns:a16="http://schemas.microsoft.com/office/drawing/2014/main" id="{915C2EAC-8F90-4135-BAC5-021BEE0152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2246" y="949788"/>
            <a:ext cx="1421623" cy="1321417"/>
          </a:xfrm>
          <a:prstGeom prst="rect">
            <a:avLst/>
          </a:prstGeom>
        </p:spPr>
      </p:pic>
    </p:spTree>
    <p:extLst>
      <p:ext uri="{BB962C8B-B14F-4D97-AF65-F5344CB8AC3E}">
        <p14:creationId xmlns:p14="http://schemas.microsoft.com/office/powerpoint/2010/main" val="50429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graphicEl>
                                              <a:dgm id="{37B4D18F-45BF-445F-9F5E-898E2EECAEDE}"/>
                                            </p:graphicEl>
                                          </p:spTgt>
                                        </p:tgtEl>
                                        <p:attrNameLst>
                                          <p:attrName>style.visibility</p:attrName>
                                        </p:attrNameLst>
                                      </p:cBhvr>
                                      <p:to>
                                        <p:strVal val="visible"/>
                                      </p:to>
                                    </p:set>
                                    <p:animEffect transition="in" filter="randombar(horizontal)">
                                      <p:cBhvr>
                                        <p:cTn id="7" dur="500"/>
                                        <p:tgtEl>
                                          <p:spTgt spid="4">
                                            <p:graphicEl>
                                              <a:dgm id="{37B4D18F-45BF-445F-9F5E-898E2EECAED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graphicEl>
                                              <a:dgm id="{703E49FB-60B0-478C-AB06-BBA95826A680}"/>
                                            </p:graphicEl>
                                          </p:spTgt>
                                        </p:tgtEl>
                                        <p:attrNameLst>
                                          <p:attrName>style.visibility</p:attrName>
                                        </p:attrNameLst>
                                      </p:cBhvr>
                                      <p:to>
                                        <p:strVal val="visible"/>
                                      </p:to>
                                    </p:set>
                                    <p:animEffect transition="in" filter="randombar(horizontal)">
                                      <p:cBhvr>
                                        <p:cTn id="12" dur="500"/>
                                        <p:tgtEl>
                                          <p:spTgt spid="4">
                                            <p:graphicEl>
                                              <a:dgm id="{703E49FB-60B0-478C-AB06-BBA95826A680}"/>
                                            </p:graphic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
                                            <p:graphicEl>
                                              <a:dgm id="{06BB4B93-E52F-4782-B304-4EFE1A881CFD}"/>
                                            </p:graphicEl>
                                          </p:spTgt>
                                        </p:tgtEl>
                                        <p:attrNameLst>
                                          <p:attrName>style.visibility</p:attrName>
                                        </p:attrNameLst>
                                      </p:cBhvr>
                                      <p:to>
                                        <p:strVal val="visible"/>
                                      </p:to>
                                    </p:set>
                                    <p:animEffect transition="in" filter="randombar(horizontal)">
                                      <p:cBhvr>
                                        <p:cTn id="15" dur="500"/>
                                        <p:tgtEl>
                                          <p:spTgt spid="4">
                                            <p:graphicEl>
                                              <a:dgm id="{06BB4B93-E52F-4782-B304-4EFE1A881CF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graphicEl>
                                              <a:dgm id="{6FDFAAD2-ED20-401A-81BC-D4909FC61923}"/>
                                            </p:graphicEl>
                                          </p:spTgt>
                                        </p:tgtEl>
                                        <p:attrNameLst>
                                          <p:attrName>style.visibility</p:attrName>
                                        </p:attrNameLst>
                                      </p:cBhvr>
                                      <p:to>
                                        <p:strVal val="visible"/>
                                      </p:to>
                                    </p:set>
                                    <p:animEffect transition="in" filter="randombar(horizontal)">
                                      <p:cBhvr>
                                        <p:cTn id="25" dur="500"/>
                                        <p:tgtEl>
                                          <p:spTgt spid="4">
                                            <p:graphicEl>
                                              <a:dgm id="{6FDFAAD2-ED20-401A-81BC-D4909FC61923}"/>
                                            </p:graphic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
                                            <p:graphicEl>
                                              <a:dgm id="{697412CC-23B6-4701-8AFB-98A5B7271D4D}"/>
                                            </p:graphicEl>
                                          </p:spTgt>
                                        </p:tgtEl>
                                        <p:attrNameLst>
                                          <p:attrName>style.visibility</p:attrName>
                                        </p:attrNameLst>
                                      </p:cBhvr>
                                      <p:to>
                                        <p:strVal val="visible"/>
                                      </p:to>
                                    </p:set>
                                    <p:animEffect transition="in" filter="randombar(horizontal)">
                                      <p:cBhvr>
                                        <p:cTn id="28" dur="500"/>
                                        <p:tgtEl>
                                          <p:spTgt spid="4">
                                            <p:graphicEl>
                                              <a:dgm id="{697412CC-23B6-4701-8AFB-98A5B7271D4D}"/>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4">
                                            <p:graphicEl>
                                              <a:dgm id="{955B97E7-3A5A-48FB-8B1F-58F6A4BE8F76}"/>
                                            </p:graphicEl>
                                          </p:spTgt>
                                        </p:tgtEl>
                                        <p:attrNameLst>
                                          <p:attrName>style.visibility</p:attrName>
                                        </p:attrNameLst>
                                      </p:cBhvr>
                                      <p:to>
                                        <p:strVal val="visible"/>
                                      </p:to>
                                    </p:set>
                                    <p:animEffect transition="in" filter="randombar(horizontal)">
                                      <p:cBhvr>
                                        <p:cTn id="38" dur="500"/>
                                        <p:tgtEl>
                                          <p:spTgt spid="4">
                                            <p:graphicEl>
                                              <a:dgm id="{955B97E7-3A5A-48FB-8B1F-58F6A4BE8F76}"/>
                                            </p:graphic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4">
                                            <p:graphicEl>
                                              <a:dgm id="{0820B561-6384-4A27-A594-F04D4BEF3CE4}"/>
                                            </p:graphicEl>
                                          </p:spTgt>
                                        </p:tgtEl>
                                        <p:attrNameLst>
                                          <p:attrName>style.visibility</p:attrName>
                                        </p:attrNameLst>
                                      </p:cBhvr>
                                      <p:to>
                                        <p:strVal val="visible"/>
                                      </p:to>
                                    </p:set>
                                    <p:animEffect transition="in" filter="randombar(horizontal)">
                                      <p:cBhvr>
                                        <p:cTn id="41" dur="500"/>
                                        <p:tgtEl>
                                          <p:spTgt spid="4">
                                            <p:graphicEl>
                                              <a:dgm id="{0820B561-6384-4A27-A594-F04D4BEF3CE4}"/>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4">
                                            <p:graphicEl>
                                              <a:dgm id="{01356D2A-2C33-4ED9-BB22-FE89B0E0ADF4}"/>
                                            </p:graphicEl>
                                          </p:spTgt>
                                        </p:tgtEl>
                                        <p:attrNameLst>
                                          <p:attrName>style.visibility</p:attrName>
                                        </p:attrNameLst>
                                      </p:cBhvr>
                                      <p:to>
                                        <p:strVal val="visible"/>
                                      </p:to>
                                    </p:set>
                                    <p:animEffect transition="in" filter="randombar(horizontal)">
                                      <p:cBhvr>
                                        <p:cTn id="46" dur="500"/>
                                        <p:tgtEl>
                                          <p:spTgt spid="4">
                                            <p:graphicEl>
                                              <a:dgm id="{01356D2A-2C33-4ED9-BB22-FE89B0E0ADF4}"/>
                                            </p:graphic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
                                            <p:graphicEl>
                                              <a:dgm id="{ED73B0C0-2C66-4CE2-8DFE-68D8C581F247}"/>
                                            </p:graphicEl>
                                          </p:spTgt>
                                        </p:tgtEl>
                                        <p:attrNameLst>
                                          <p:attrName>style.visibility</p:attrName>
                                        </p:attrNameLst>
                                      </p:cBhvr>
                                      <p:to>
                                        <p:strVal val="visible"/>
                                      </p:to>
                                    </p:set>
                                    <p:animEffect transition="in" filter="randombar(horizontal)">
                                      <p:cBhvr>
                                        <p:cTn id="49" dur="500"/>
                                        <p:tgtEl>
                                          <p:spTgt spid="4">
                                            <p:graphicEl>
                                              <a:dgm id="{ED73B0C0-2C66-4CE2-8DFE-68D8C581F247}"/>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
                                            <p:graphicEl>
                                              <a:dgm id="{FABE72AE-FE50-41B4-812E-B0042BEB810B}"/>
                                            </p:graphicEl>
                                          </p:spTgt>
                                        </p:tgtEl>
                                        <p:attrNameLst>
                                          <p:attrName>style.visibility</p:attrName>
                                        </p:attrNameLst>
                                      </p:cBhvr>
                                      <p:to>
                                        <p:strVal val="visible"/>
                                      </p:to>
                                    </p:set>
                                    <p:animEffect transition="in" filter="randombar(horizontal)">
                                      <p:cBhvr>
                                        <p:cTn id="59" dur="500"/>
                                        <p:tgtEl>
                                          <p:spTgt spid="4">
                                            <p:graphicEl>
                                              <a:dgm id="{FABE72AE-FE50-41B4-812E-B0042BEB810B}"/>
                                            </p:graphicEl>
                                          </p:spTgt>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4">
                                            <p:graphicEl>
                                              <a:dgm id="{C5FBF2DD-F132-41A6-9B40-82FE7A06F110}"/>
                                            </p:graphicEl>
                                          </p:spTgt>
                                        </p:tgtEl>
                                        <p:attrNameLst>
                                          <p:attrName>style.visibility</p:attrName>
                                        </p:attrNameLst>
                                      </p:cBhvr>
                                      <p:to>
                                        <p:strVal val="visible"/>
                                      </p:to>
                                    </p:set>
                                    <p:animEffect transition="in" filter="randombar(horizontal)">
                                      <p:cBhvr>
                                        <p:cTn id="62" dur="500"/>
                                        <p:tgtEl>
                                          <p:spTgt spid="4">
                                            <p:graphicEl>
                                              <a:dgm id="{C5FBF2DD-F132-41A6-9B40-82FE7A06F110}"/>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
                                            <p:graphicEl>
                                              <a:dgm id="{071261FB-EF47-49DF-A070-43BD33F38138}"/>
                                            </p:graphicEl>
                                          </p:spTgt>
                                        </p:tgtEl>
                                        <p:attrNameLst>
                                          <p:attrName>style.visibility</p:attrName>
                                        </p:attrNameLst>
                                      </p:cBhvr>
                                      <p:to>
                                        <p:strVal val="visible"/>
                                      </p:to>
                                    </p:set>
                                    <p:animEffect transition="in" filter="randombar(horizontal)">
                                      <p:cBhvr>
                                        <p:cTn id="67" dur="500"/>
                                        <p:tgtEl>
                                          <p:spTgt spid="4">
                                            <p:graphicEl>
                                              <a:dgm id="{071261FB-EF47-49DF-A070-43BD33F38138}"/>
                                            </p:graphicEl>
                                          </p:spTgt>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4">
                                            <p:graphicEl>
                                              <a:dgm id="{B43D0E35-24CB-4C0E-A9A0-40FFF1278472}"/>
                                            </p:graphicEl>
                                          </p:spTgt>
                                        </p:tgtEl>
                                        <p:attrNameLst>
                                          <p:attrName>style.visibility</p:attrName>
                                        </p:attrNameLst>
                                      </p:cBhvr>
                                      <p:to>
                                        <p:strVal val="visible"/>
                                      </p:to>
                                    </p:set>
                                    <p:animEffect transition="in" filter="randombar(horizontal)">
                                      <p:cBhvr>
                                        <p:cTn id="70" dur="500"/>
                                        <p:tgtEl>
                                          <p:spTgt spid="4">
                                            <p:graphicEl>
                                              <a:dgm id="{B43D0E35-24CB-4C0E-A9A0-40FFF1278472}"/>
                                            </p:graphicEl>
                                          </p:spTgt>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4">
                                            <p:graphicEl>
                                              <a:dgm id="{77865B7D-8497-49D6-A308-4252AFFDD7DA}"/>
                                            </p:graphicEl>
                                          </p:spTgt>
                                        </p:tgtEl>
                                        <p:attrNameLst>
                                          <p:attrName>style.visibility</p:attrName>
                                        </p:attrNameLst>
                                      </p:cBhvr>
                                      <p:to>
                                        <p:strVal val="visible"/>
                                      </p:to>
                                    </p:set>
                                    <p:animEffect transition="in" filter="randombar(horizontal)">
                                      <p:cBhvr>
                                        <p:cTn id="75" dur="500"/>
                                        <p:tgtEl>
                                          <p:spTgt spid="4">
                                            <p:graphicEl>
                                              <a:dgm id="{77865B7D-8497-49D6-A308-4252AFFDD7DA}"/>
                                            </p:graphicEl>
                                          </p:spTgt>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
                                            <p:graphicEl>
                                              <a:dgm id="{258A9E21-69CB-4AB4-A83A-24A4C78FFD16}"/>
                                            </p:graphicEl>
                                          </p:spTgt>
                                        </p:tgtEl>
                                        <p:attrNameLst>
                                          <p:attrName>style.visibility</p:attrName>
                                        </p:attrNameLst>
                                      </p:cBhvr>
                                      <p:to>
                                        <p:strVal val="visible"/>
                                      </p:to>
                                    </p:set>
                                    <p:animEffect transition="in" filter="randombar(horizontal)">
                                      <p:cBhvr>
                                        <p:cTn id="78" dur="500"/>
                                        <p:tgtEl>
                                          <p:spTgt spid="4">
                                            <p:graphicEl>
                                              <a:dgm id="{258A9E21-69CB-4AB4-A83A-24A4C78FFD16}"/>
                                            </p:graphicEl>
                                          </p:spTgt>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grpId="0" nodeType="clickEffect">
                                  <p:stCondLst>
                                    <p:cond delay="0"/>
                                  </p:stCondLst>
                                  <p:childTnLst>
                                    <p:set>
                                      <p:cBhvr>
                                        <p:cTn id="82" dur="1" fill="hold">
                                          <p:stCondLst>
                                            <p:cond delay="0"/>
                                          </p:stCondLst>
                                        </p:cTn>
                                        <p:tgtEl>
                                          <p:spTgt spid="4">
                                            <p:graphicEl>
                                              <a:dgm id="{C2583DF3-D568-4813-8607-64187018816C}"/>
                                            </p:graphicEl>
                                          </p:spTgt>
                                        </p:tgtEl>
                                        <p:attrNameLst>
                                          <p:attrName>style.visibility</p:attrName>
                                        </p:attrNameLst>
                                      </p:cBhvr>
                                      <p:to>
                                        <p:strVal val="visible"/>
                                      </p:to>
                                    </p:set>
                                    <p:animEffect transition="in" filter="randombar(horizontal)">
                                      <p:cBhvr>
                                        <p:cTn id="83" dur="500"/>
                                        <p:tgtEl>
                                          <p:spTgt spid="4">
                                            <p:graphicEl>
                                              <a:dgm id="{C2583DF3-D568-4813-8607-64187018816C}"/>
                                            </p:graphicEl>
                                          </p:spTgt>
                                        </p:tgtEl>
                                      </p:cBhvr>
                                    </p:animEffect>
                                  </p:childTnLst>
                                </p:cTn>
                              </p:par>
                              <p:par>
                                <p:cTn id="84" presetID="14" presetClass="entr" presetSubtype="10" fill="hold" grpId="0" nodeType="withEffect">
                                  <p:stCondLst>
                                    <p:cond delay="0"/>
                                  </p:stCondLst>
                                  <p:childTnLst>
                                    <p:set>
                                      <p:cBhvr>
                                        <p:cTn id="85" dur="1" fill="hold">
                                          <p:stCondLst>
                                            <p:cond delay="0"/>
                                          </p:stCondLst>
                                        </p:cTn>
                                        <p:tgtEl>
                                          <p:spTgt spid="4">
                                            <p:graphicEl>
                                              <a:dgm id="{FEEEE56F-7BF4-4D0B-BB6F-05C1D320BFFB}"/>
                                            </p:graphicEl>
                                          </p:spTgt>
                                        </p:tgtEl>
                                        <p:attrNameLst>
                                          <p:attrName>style.visibility</p:attrName>
                                        </p:attrNameLst>
                                      </p:cBhvr>
                                      <p:to>
                                        <p:strVal val="visible"/>
                                      </p:to>
                                    </p:set>
                                    <p:animEffect transition="in" filter="randombar(horizontal)">
                                      <p:cBhvr>
                                        <p:cTn id="86" dur="500"/>
                                        <p:tgtEl>
                                          <p:spTgt spid="4">
                                            <p:graphicEl>
                                              <a:dgm id="{FEEEE56F-7BF4-4D0B-BB6F-05C1D320BFFB}"/>
                                            </p:graphicEl>
                                          </p:spTgt>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
                                            <p:graphicEl>
                                              <a:dgm id="{3155F91E-ED39-4335-BEAD-3062AA40F613}"/>
                                            </p:graphicEl>
                                          </p:spTgt>
                                        </p:tgtEl>
                                        <p:attrNameLst>
                                          <p:attrName>style.visibility</p:attrName>
                                        </p:attrNameLst>
                                      </p:cBhvr>
                                      <p:to>
                                        <p:strVal val="visible"/>
                                      </p:to>
                                    </p:set>
                                    <p:animEffect transition="in" filter="randombar(horizontal)">
                                      <p:cBhvr>
                                        <p:cTn id="91" dur="500"/>
                                        <p:tgtEl>
                                          <p:spTgt spid="4">
                                            <p:graphicEl>
                                              <a:dgm id="{3155F91E-ED39-4335-BEAD-3062AA40F613}"/>
                                            </p:graphicEl>
                                          </p:spTgt>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4">
                                            <p:graphicEl>
                                              <a:dgm id="{D3D4870C-7313-411B-BF54-93857D6EC6F3}"/>
                                            </p:graphicEl>
                                          </p:spTgt>
                                        </p:tgtEl>
                                        <p:attrNameLst>
                                          <p:attrName>style.visibility</p:attrName>
                                        </p:attrNameLst>
                                      </p:cBhvr>
                                      <p:to>
                                        <p:strVal val="visible"/>
                                      </p:to>
                                    </p:set>
                                    <p:animEffect transition="in" filter="randombar(horizontal)">
                                      <p:cBhvr>
                                        <p:cTn id="94" dur="500"/>
                                        <p:tgtEl>
                                          <p:spTgt spid="4">
                                            <p:graphicEl>
                                              <a:dgm id="{D3D4870C-7313-411B-BF54-93857D6EC6F3}"/>
                                            </p:graphicEl>
                                          </p:spTgt>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4">
                                            <p:graphicEl>
                                              <a:dgm id="{A942852F-D941-49C3-B583-8D1C9D7D199E}"/>
                                            </p:graphicEl>
                                          </p:spTgt>
                                        </p:tgtEl>
                                        <p:attrNameLst>
                                          <p:attrName>style.visibility</p:attrName>
                                        </p:attrNameLst>
                                      </p:cBhvr>
                                      <p:to>
                                        <p:strVal val="visible"/>
                                      </p:to>
                                    </p:set>
                                    <p:animEffect transition="in" filter="randombar(horizontal)">
                                      <p:cBhvr>
                                        <p:cTn id="99" dur="500"/>
                                        <p:tgtEl>
                                          <p:spTgt spid="4">
                                            <p:graphicEl>
                                              <a:dgm id="{A942852F-D941-49C3-B583-8D1C9D7D199E}"/>
                                            </p:graphicEl>
                                          </p:spTgt>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
                                            <p:graphicEl>
                                              <a:dgm id="{EF4C4A91-B5C1-4714-9484-DFFFD450C8A1}"/>
                                            </p:graphicEl>
                                          </p:spTgt>
                                        </p:tgtEl>
                                        <p:attrNameLst>
                                          <p:attrName>style.visibility</p:attrName>
                                        </p:attrNameLst>
                                      </p:cBhvr>
                                      <p:to>
                                        <p:strVal val="visible"/>
                                      </p:to>
                                    </p:set>
                                    <p:animEffect transition="in" filter="randombar(horizontal)">
                                      <p:cBhvr>
                                        <p:cTn id="102" dur="500"/>
                                        <p:tgtEl>
                                          <p:spTgt spid="4">
                                            <p:graphicEl>
                                              <a:dgm id="{EF4C4A91-B5C1-4714-9484-DFFFD450C8A1}"/>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4">
                                            <p:graphicEl>
                                              <a:dgm id="{539F5AB5-2BAA-40B2-9735-B96951D80960}"/>
                                            </p:graphicEl>
                                          </p:spTgt>
                                        </p:tgtEl>
                                        <p:attrNameLst>
                                          <p:attrName>style.visibility</p:attrName>
                                        </p:attrNameLst>
                                      </p:cBhvr>
                                      <p:to>
                                        <p:strVal val="visible"/>
                                      </p:to>
                                    </p:set>
                                    <p:animEffect transition="in" filter="randombar(horizontal)">
                                      <p:cBhvr>
                                        <p:cTn id="107" dur="500"/>
                                        <p:tgtEl>
                                          <p:spTgt spid="4">
                                            <p:graphicEl>
                                              <a:dgm id="{539F5AB5-2BAA-40B2-9735-B96951D80960}"/>
                                            </p:graphicEl>
                                          </p:spTgt>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4">
                                            <p:graphicEl>
                                              <a:dgm id="{5F54F7DE-AE0F-49F9-A8DC-02B026EDD27F}"/>
                                            </p:graphicEl>
                                          </p:spTgt>
                                        </p:tgtEl>
                                        <p:attrNameLst>
                                          <p:attrName>style.visibility</p:attrName>
                                        </p:attrNameLst>
                                      </p:cBhvr>
                                      <p:to>
                                        <p:strVal val="visible"/>
                                      </p:to>
                                    </p:set>
                                    <p:animEffect transition="in" filter="randombar(horizontal)">
                                      <p:cBhvr>
                                        <p:cTn id="110" dur="500"/>
                                        <p:tgtEl>
                                          <p:spTgt spid="4">
                                            <p:graphicEl>
                                              <a:dgm id="{5F54F7DE-AE0F-49F9-A8DC-02B026EDD27F}"/>
                                            </p:graphic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4">
                                            <p:graphicEl>
                                              <a:dgm id="{09976C63-02AC-44B1-AAC1-E91F137B8BEE}"/>
                                            </p:graphicEl>
                                          </p:spTgt>
                                        </p:tgtEl>
                                        <p:attrNameLst>
                                          <p:attrName>style.visibility</p:attrName>
                                        </p:attrNameLst>
                                      </p:cBhvr>
                                      <p:to>
                                        <p:strVal val="visible"/>
                                      </p:to>
                                    </p:set>
                                    <p:animEffect transition="in" filter="randombar(horizontal)">
                                      <p:cBhvr>
                                        <p:cTn id="115" dur="500"/>
                                        <p:tgtEl>
                                          <p:spTgt spid="4">
                                            <p:graphicEl>
                                              <a:dgm id="{09976C63-02AC-44B1-AAC1-E91F137B8BEE}"/>
                                            </p:graphicEl>
                                          </p:spTgt>
                                        </p:tgtEl>
                                      </p:cBhvr>
                                    </p:animEffect>
                                  </p:childTnLst>
                                </p:cTn>
                              </p:par>
                              <p:par>
                                <p:cTn id="116" presetID="14" presetClass="entr" presetSubtype="10" fill="hold" grpId="0" nodeType="withEffect">
                                  <p:stCondLst>
                                    <p:cond delay="0"/>
                                  </p:stCondLst>
                                  <p:childTnLst>
                                    <p:set>
                                      <p:cBhvr>
                                        <p:cTn id="117" dur="1" fill="hold">
                                          <p:stCondLst>
                                            <p:cond delay="0"/>
                                          </p:stCondLst>
                                        </p:cTn>
                                        <p:tgtEl>
                                          <p:spTgt spid="4">
                                            <p:graphicEl>
                                              <a:dgm id="{6B02B909-31D7-457D-960B-4A87E7FEDA1A}"/>
                                            </p:graphicEl>
                                          </p:spTgt>
                                        </p:tgtEl>
                                        <p:attrNameLst>
                                          <p:attrName>style.visibility</p:attrName>
                                        </p:attrNameLst>
                                      </p:cBhvr>
                                      <p:to>
                                        <p:strVal val="visible"/>
                                      </p:to>
                                    </p:set>
                                    <p:animEffect transition="in" filter="randombar(horizontal)">
                                      <p:cBhvr>
                                        <p:cTn id="118" dur="500"/>
                                        <p:tgtEl>
                                          <p:spTgt spid="4">
                                            <p:graphicEl>
                                              <a:dgm id="{6B02B909-31D7-457D-960B-4A87E7FEDA1A}"/>
                                            </p:graphic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4" presetClass="entr" presetSubtype="10" fill="hold" grpId="0" nodeType="clickEffect">
                                  <p:stCondLst>
                                    <p:cond delay="0"/>
                                  </p:stCondLst>
                                  <p:childTnLst>
                                    <p:set>
                                      <p:cBhvr>
                                        <p:cTn id="122" dur="1" fill="hold">
                                          <p:stCondLst>
                                            <p:cond delay="0"/>
                                          </p:stCondLst>
                                        </p:cTn>
                                        <p:tgtEl>
                                          <p:spTgt spid="4">
                                            <p:graphicEl>
                                              <a:dgm id="{F7F443F3-C118-4346-B0EB-CE17CFC6BD92}"/>
                                            </p:graphicEl>
                                          </p:spTgt>
                                        </p:tgtEl>
                                        <p:attrNameLst>
                                          <p:attrName>style.visibility</p:attrName>
                                        </p:attrNameLst>
                                      </p:cBhvr>
                                      <p:to>
                                        <p:strVal val="visible"/>
                                      </p:to>
                                    </p:set>
                                    <p:animEffect transition="in" filter="randombar(horizontal)">
                                      <p:cBhvr>
                                        <p:cTn id="123" dur="500"/>
                                        <p:tgtEl>
                                          <p:spTgt spid="4">
                                            <p:graphicEl>
                                              <a:dgm id="{F7F443F3-C118-4346-B0EB-CE17CFC6BD92}"/>
                                            </p:graphicEl>
                                          </p:spTgt>
                                        </p:tgtEl>
                                      </p:cBhvr>
                                    </p:animEffect>
                                  </p:childTnLst>
                                </p:cTn>
                              </p:par>
                              <p:par>
                                <p:cTn id="124" presetID="14" presetClass="entr" presetSubtype="10" fill="hold" grpId="0" nodeType="withEffect">
                                  <p:stCondLst>
                                    <p:cond delay="0"/>
                                  </p:stCondLst>
                                  <p:childTnLst>
                                    <p:set>
                                      <p:cBhvr>
                                        <p:cTn id="125" dur="1" fill="hold">
                                          <p:stCondLst>
                                            <p:cond delay="0"/>
                                          </p:stCondLst>
                                        </p:cTn>
                                        <p:tgtEl>
                                          <p:spTgt spid="4">
                                            <p:graphicEl>
                                              <a:dgm id="{4CC50FB6-F07A-4A0C-A007-4A8652A83E5F}"/>
                                            </p:graphicEl>
                                          </p:spTgt>
                                        </p:tgtEl>
                                        <p:attrNameLst>
                                          <p:attrName>style.visibility</p:attrName>
                                        </p:attrNameLst>
                                      </p:cBhvr>
                                      <p:to>
                                        <p:strVal val="visible"/>
                                      </p:to>
                                    </p:set>
                                    <p:animEffect transition="in" filter="randombar(horizontal)">
                                      <p:cBhvr>
                                        <p:cTn id="126" dur="500"/>
                                        <p:tgtEl>
                                          <p:spTgt spid="4">
                                            <p:graphicEl>
                                              <a:dgm id="{4CC50FB6-F07A-4A0C-A007-4A8652A83E5F}"/>
                                            </p:graphic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4" presetClass="entr" presetSubtype="10" fill="hold" grpId="0" nodeType="clickEffect">
                                  <p:stCondLst>
                                    <p:cond delay="0"/>
                                  </p:stCondLst>
                                  <p:childTnLst>
                                    <p:set>
                                      <p:cBhvr>
                                        <p:cTn id="130" dur="1" fill="hold">
                                          <p:stCondLst>
                                            <p:cond delay="0"/>
                                          </p:stCondLst>
                                        </p:cTn>
                                        <p:tgtEl>
                                          <p:spTgt spid="4">
                                            <p:graphicEl>
                                              <a:dgm id="{8D2848C4-2B4B-44B2-B816-A5E9E1229C6A}"/>
                                            </p:graphicEl>
                                          </p:spTgt>
                                        </p:tgtEl>
                                        <p:attrNameLst>
                                          <p:attrName>style.visibility</p:attrName>
                                        </p:attrNameLst>
                                      </p:cBhvr>
                                      <p:to>
                                        <p:strVal val="visible"/>
                                      </p:to>
                                    </p:set>
                                    <p:animEffect transition="in" filter="randombar(horizontal)">
                                      <p:cBhvr>
                                        <p:cTn id="131" dur="500"/>
                                        <p:tgtEl>
                                          <p:spTgt spid="4">
                                            <p:graphicEl>
                                              <a:dgm id="{8D2848C4-2B4B-44B2-B816-A5E9E1229C6A}"/>
                                            </p:graphicEl>
                                          </p:spTgt>
                                        </p:tgtEl>
                                      </p:cBhvr>
                                    </p:animEffect>
                                  </p:childTnLst>
                                </p:cTn>
                              </p:par>
                              <p:par>
                                <p:cTn id="132" presetID="14" presetClass="entr" presetSubtype="10" fill="hold" grpId="0" nodeType="withEffect">
                                  <p:stCondLst>
                                    <p:cond delay="0"/>
                                  </p:stCondLst>
                                  <p:childTnLst>
                                    <p:set>
                                      <p:cBhvr>
                                        <p:cTn id="133" dur="1" fill="hold">
                                          <p:stCondLst>
                                            <p:cond delay="0"/>
                                          </p:stCondLst>
                                        </p:cTn>
                                        <p:tgtEl>
                                          <p:spTgt spid="4">
                                            <p:graphicEl>
                                              <a:dgm id="{B9EDB276-547D-4641-B11F-A1005292AC50}"/>
                                            </p:graphicEl>
                                          </p:spTgt>
                                        </p:tgtEl>
                                        <p:attrNameLst>
                                          <p:attrName>style.visibility</p:attrName>
                                        </p:attrNameLst>
                                      </p:cBhvr>
                                      <p:to>
                                        <p:strVal val="visible"/>
                                      </p:to>
                                    </p:set>
                                    <p:animEffect transition="in" filter="randombar(horizontal)">
                                      <p:cBhvr>
                                        <p:cTn id="134" dur="500"/>
                                        <p:tgtEl>
                                          <p:spTgt spid="4">
                                            <p:graphicEl>
                                              <a:dgm id="{B9EDB276-547D-4641-B11F-A1005292AC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1322504" y="1899309"/>
            <a:ext cx="10515600" cy="2852737"/>
          </a:xfrm>
        </p:spPr>
        <p:txBody>
          <a:bodyPr>
            <a:normAutofit fontScale="90000"/>
          </a:bodyPr>
          <a:lstStyle/>
          <a:p>
            <a:r>
              <a:rPr lang="en-US" dirty="0"/>
              <a:t>Limited </a:t>
            </a:r>
            <a:br>
              <a:rPr lang="en-US" dirty="0"/>
            </a:br>
            <a:r>
              <a:rPr lang="en-US" dirty="0"/>
              <a:t>Liability </a:t>
            </a:r>
            <a:br>
              <a:rPr lang="en-US" dirty="0"/>
            </a:br>
            <a:r>
              <a:rPr lang="en-US" dirty="0"/>
              <a:t>Partnership </a:t>
            </a:r>
            <a:br>
              <a:rPr lang="en-US" dirty="0"/>
            </a:br>
            <a:r>
              <a:rPr lang="en-US" dirty="0"/>
              <a:t>(LLP)</a:t>
            </a:r>
          </a:p>
        </p:txBody>
      </p:sp>
      <p:pic>
        <p:nvPicPr>
          <p:cNvPr id="1026" name="Picture 2" descr="Limited Liability Partnership">
            <a:extLst>
              <a:ext uri="{FF2B5EF4-FFF2-40B4-BE49-F238E27FC236}">
                <a16:creationId xmlns:a16="http://schemas.microsoft.com/office/drawing/2014/main" id="{CB65E838-9CD3-C962-FC7C-50906F9F7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471" y="1021499"/>
            <a:ext cx="591502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66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sz="2400" dirty="0"/>
              <a:t>A </a:t>
            </a:r>
            <a:r>
              <a:rPr lang="en-US" sz="2400" b="1" dirty="0">
                <a:solidFill>
                  <a:srgbClr val="C00000"/>
                </a:solidFill>
              </a:rPr>
              <a:t>limited liability partnership (LLP) </a:t>
            </a:r>
            <a:r>
              <a:rPr lang="en-US" sz="2400" dirty="0"/>
              <a:t>is a flexible legal and tax entity where every partner has a limited personal liability for the debts or claims of the partnership.</a:t>
            </a:r>
          </a:p>
          <a:p>
            <a:r>
              <a:rPr lang="en-US" sz="2400" dirty="0"/>
              <a:t>A limited liability partnership (LLP) is a partnership in which some or all partners (depending on the jurisdiction) have </a:t>
            </a:r>
            <a:r>
              <a:rPr lang="en-US" sz="2400" b="1" dirty="0">
                <a:solidFill>
                  <a:srgbClr val="C00000"/>
                </a:solidFill>
              </a:rPr>
              <a:t>limited liabilities</a:t>
            </a:r>
            <a:r>
              <a:rPr lang="en-US" sz="2400" dirty="0"/>
              <a:t>. It therefore can exhibit aspects of both partnerships and corporations. </a:t>
            </a:r>
          </a:p>
          <a:p>
            <a:r>
              <a:rPr lang="en-US" sz="2400" dirty="0"/>
              <a:t>In an LLP, </a:t>
            </a:r>
            <a:r>
              <a:rPr lang="en-US" sz="2400" b="1" dirty="0">
                <a:solidFill>
                  <a:srgbClr val="C00000"/>
                </a:solidFill>
              </a:rPr>
              <a:t>each partner is not responsible or liable for another partner's misconduct or negligence. </a:t>
            </a:r>
          </a:p>
          <a:p>
            <a:r>
              <a:rPr lang="en-US" sz="2400" dirty="0"/>
              <a:t>Unlike corporate shareholders, the partners have the power to manage the business directly.</a:t>
            </a:r>
          </a:p>
          <a:p>
            <a:r>
              <a:rPr lang="en-US" sz="2400" dirty="0"/>
              <a:t>LLP is an alternative corporate business form that gives the benefits of limited liability of a company and the flexibility of a partnership.</a:t>
            </a:r>
          </a:p>
          <a:p>
            <a:r>
              <a:rPr lang="en-US" sz="2400" dirty="0"/>
              <a:t>The </a:t>
            </a:r>
            <a:r>
              <a:rPr lang="en-US" sz="2400" b="1" dirty="0">
                <a:solidFill>
                  <a:srgbClr val="C00000"/>
                </a:solidFill>
              </a:rPr>
              <a:t>LLP can continue its existence irrespective of changes in partners</a:t>
            </a:r>
            <a:r>
              <a:rPr lang="en-US" sz="2400" dirty="0"/>
              <a:t>. It is capable of entering into contracts and holding property in its own name.</a:t>
            </a:r>
          </a:p>
          <a:p>
            <a:r>
              <a:rPr lang="en-US" sz="2400" dirty="0"/>
              <a:t>Since LLP contains elements of both ‘a corporate structure’ as well as ‘a partnership firm structure’ LLP is called a </a:t>
            </a:r>
            <a:r>
              <a:rPr lang="en-US" sz="2400" b="1" dirty="0">
                <a:solidFill>
                  <a:srgbClr val="C00000"/>
                </a:solidFill>
              </a:rPr>
              <a:t>hybrid between a company and a partnership</a:t>
            </a:r>
            <a:r>
              <a:rPr lang="en-US" sz="2400" dirty="0"/>
              <a:t>.</a:t>
            </a:r>
            <a:endParaRPr lang="en-US" sz="2400" baseline="30000" dirty="0"/>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noAutofit/>
          </a:bodyPr>
          <a:lstStyle/>
          <a:p>
            <a:pPr>
              <a:lnSpc>
                <a:spcPct val="100000"/>
              </a:lnSpc>
            </a:pPr>
            <a:r>
              <a:rPr lang="en-US" dirty="0">
                <a:latin typeface="+mn-lt"/>
              </a:rPr>
              <a:t>Concept of LLP</a:t>
            </a:r>
          </a:p>
        </p:txBody>
      </p:sp>
    </p:spTree>
    <p:extLst>
      <p:ext uri="{BB962C8B-B14F-4D97-AF65-F5344CB8AC3E}">
        <p14:creationId xmlns:p14="http://schemas.microsoft.com/office/powerpoint/2010/main" val="183195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sz="2400" b="1" dirty="0">
                <a:solidFill>
                  <a:srgbClr val="C00000"/>
                </a:solidFill>
              </a:rPr>
              <a:t>Liability of Partners - </a:t>
            </a:r>
            <a:r>
              <a:rPr lang="en-US" sz="2400" dirty="0"/>
              <a:t>The </a:t>
            </a:r>
            <a:r>
              <a:rPr lang="en-US" sz="2400" b="1" dirty="0">
                <a:solidFill>
                  <a:srgbClr val="C00000"/>
                </a:solidFill>
              </a:rPr>
              <a:t>liability of Partners is limited to their contribution of share in the business</a:t>
            </a:r>
            <a:r>
              <a:rPr lang="en-US" sz="2400" dirty="0"/>
              <a:t>. A partner is liable for his own wrongful acts. One Partner is not responsible for the acts of others due to negligence or misconduct.</a:t>
            </a:r>
          </a:p>
          <a:p>
            <a:r>
              <a:rPr lang="en-US" sz="2400" b="1" dirty="0">
                <a:solidFill>
                  <a:srgbClr val="C00000"/>
                </a:solidFill>
              </a:rPr>
              <a:t>Legal entity -</a:t>
            </a:r>
            <a:r>
              <a:rPr lang="en-US" sz="2400" dirty="0">
                <a:solidFill>
                  <a:srgbClr val="C00000"/>
                </a:solidFill>
              </a:rPr>
              <a:t> </a:t>
            </a:r>
            <a:r>
              <a:rPr lang="en-US" sz="2400" dirty="0"/>
              <a:t>LLP is a body incorporated and </a:t>
            </a:r>
            <a:r>
              <a:rPr lang="en-US" sz="2400" b="1" dirty="0">
                <a:solidFill>
                  <a:srgbClr val="C00000"/>
                </a:solidFill>
              </a:rPr>
              <a:t>a legal entity separate from its partners</a:t>
            </a:r>
            <a:r>
              <a:rPr lang="en-US" sz="2400" dirty="0"/>
              <a:t> having perpetual succession </a:t>
            </a:r>
            <a:r>
              <a:rPr lang="en-US" sz="2400" b="1" dirty="0">
                <a:solidFill>
                  <a:srgbClr val="C00000"/>
                </a:solidFill>
              </a:rPr>
              <a:t>as per Section 3 of the Limited Liability Partnership Act, 2008</a:t>
            </a:r>
            <a:r>
              <a:rPr lang="en-US" sz="2400" dirty="0"/>
              <a:t>.</a:t>
            </a:r>
          </a:p>
          <a:p>
            <a:r>
              <a:rPr lang="en-US" sz="2400" b="1" dirty="0">
                <a:solidFill>
                  <a:srgbClr val="C00000"/>
                </a:solidFill>
              </a:rPr>
              <a:t>Limit of Partners -</a:t>
            </a:r>
            <a:r>
              <a:rPr lang="en-US" sz="2400" dirty="0"/>
              <a:t> A </a:t>
            </a:r>
            <a:r>
              <a:rPr lang="en-US" sz="2400" b="1" dirty="0">
                <a:solidFill>
                  <a:srgbClr val="C00000"/>
                </a:solidFill>
              </a:rPr>
              <a:t>minimum of two partners </a:t>
            </a:r>
            <a:r>
              <a:rPr lang="en-US" sz="2400" dirty="0"/>
              <a:t>are required to form an LLP as per </a:t>
            </a:r>
            <a:r>
              <a:rPr lang="en-US" sz="2400" b="1" dirty="0">
                <a:solidFill>
                  <a:srgbClr val="C00000"/>
                </a:solidFill>
              </a:rPr>
              <a:t>Section 6(1)</a:t>
            </a:r>
            <a:r>
              <a:rPr lang="en-US" sz="2400" dirty="0"/>
              <a:t> of the Limited Liability Partnership Act, 2008. There is </a:t>
            </a:r>
            <a:r>
              <a:rPr lang="en-US" sz="2400" b="1" dirty="0">
                <a:solidFill>
                  <a:srgbClr val="C00000"/>
                </a:solidFill>
              </a:rPr>
              <a:t>no maximum limit on the number of partners</a:t>
            </a:r>
            <a:r>
              <a:rPr lang="en-US" sz="2400" dirty="0"/>
              <a:t>.</a:t>
            </a:r>
          </a:p>
          <a:p>
            <a:r>
              <a:rPr lang="en-US" sz="2400" b="1" dirty="0">
                <a:solidFill>
                  <a:srgbClr val="C00000"/>
                </a:solidFill>
              </a:rPr>
              <a:t>Audit of Accounts -</a:t>
            </a:r>
            <a:r>
              <a:rPr lang="en-US" sz="2400" b="1" dirty="0"/>
              <a:t> </a:t>
            </a:r>
            <a:r>
              <a:rPr lang="en-US" sz="2400" dirty="0"/>
              <a:t>LLP shall maintain annual accounts where </a:t>
            </a:r>
            <a:r>
              <a:rPr lang="en-US" sz="2400" b="1" dirty="0">
                <a:solidFill>
                  <a:srgbClr val="C00000"/>
                </a:solidFill>
              </a:rPr>
              <a:t>audit of the accounts is required only if the contribution exceeds Rs. 25 lakh or annual turnover exceeds Rs. 40 lakh</a:t>
            </a:r>
            <a:r>
              <a:rPr lang="en-US" sz="2400" dirty="0"/>
              <a:t>.  </a:t>
            </a:r>
          </a:p>
          <a:p>
            <a:r>
              <a:rPr lang="en-US" sz="2400" b="1" dirty="0">
                <a:solidFill>
                  <a:srgbClr val="C00000"/>
                </a:solidFill>
              </a:rPr>
              <a:t>Admission or Retirement of Partner -</a:t>
            </a:r>
            <a:r>
              <a:rPr lang="en-US" sz="2400" b="1" dirty="0"/>
              <a:t> </a:t>
            </a:r>
            <a:r>
              <a:rPr lang="en-US" sz="2400" dirty="0"/>
              <a:t>LLP can </a:t>
            </a:r>
            <a:r>
              <a:rPr lang="en-US" sz="2400" b="1" dirty="0">
                <a:solidFill>
                  <a:srgbClr val="C00000"/>
                </a:solidFill>
              </a:rPr>
              <a:t>continue its existence irrespective of changes in partners</a:t>
            </a:r>
            <a:r>
              <a:rPr lang="en-US" sz="2400" dirty="0"/>
              <a:t>. </a:t>
            </a:r>
          </a:p>
          <a:p>
            <a:r>
              <a:rPr lang="en-US" sz="2400" b="1" dirty="0">
                <a:solidFill>
                  <a:srgbClr val="C00000"/>
                </a:solidFill>
              </a:rPr>
              <a:t>Designated Partners -</a:t>
            </a:r>
            <a:r>
              <a:rPr lang="en-US" sz="2400" b="1" dirty="0"/>
              <a:t> </a:t>
            </a:r>
            <a:r>
              <a:rPr lang="en-US" sz="2400" dirty="0"/>
              <a:t>LLP shall have </a:t>
            </a:r>
            <a:r>
              <a:rPr lang="en-US" sz="2400" b="1" dirty="0">
                <a:solidFill>
                  <a:srgbClr val="C00000"/>
                </a:solidFill>
              </a:rPr>
              <a:t>two individuals as designated partners and one of them shall be resident of India</a:t>
            </a:r>
            <a:r>
              <a:rPr lang="en-US" sz="2400"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LLP</a:t>
            </a:r>
          </a:p>
        </p:txBody>
      </p:sp>
    </p:spTree>
    <p:extLst>
      <p:ext uri="{BB962C8B-B14F-4D97-AF65-F5344CB8AC3E}">
        <p14:creationId xmlns:p14="http://schemas.microsoft.com/office/powerpoint/2010/main" val="70959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9" name="Google Shape;609;p25"/>
          <p:cNvSpPr/>
          <p:nvPr/>
        </p:nvSpPr>
        <p:spPr>
          <a:xfrm>
            <a:off x="759454" y="2606062"/>
            <a:ext cx="10697005" cy="2282468"/>
          </a:xfrm>
          <a:custGeom>
            <a:avLst/>
            <a:gdLst/>
            <a:ahLst/>
            <a:cxnLst/>
            <a:rect l="l" t="t" r="r" b="b"/>
            <a:pathLst>
              <a:path w="98845" h="21091" extrusionOk="0">
                <a:moveTo>
                  <a:pt x="10546" y="0"/>
                </a:moveTo>
                <a:cubicBezTo>
                  <a:pt x="4731" y="0"/>
                  <a:pt x="1" y="4730"/>
                  <a:pt x="1" y="10545"/>
                </a:cubicBezTo>
                <a:lnTo>
                  <a:pt x="3430" y="10545"/>
                </a:lnTo>
                <a:cubicBezTo>
                  <a:pt x="3430" y="6621"/>
                  <a:pt x="6622" y="3430"/>
                  <a:pt x="10546" y="3430"/>
                </a:cubicBezTo>
                <a:cubicBezTo>
                  <a:pt x="14469" y="3430"/>
                  <a:pt x="17660" y="6621"/>
                  <a:pt x="17660" y="10545"/>
                </a:cubicBezTo>
                <a:lnTo>
                  <a:pt x="17661" y="10545"/>
                </a:lnTo>
                <a:cubicBezTo>
                  <a:pt x="17661" y="16360"/>
                  <a:pt x="22392" y="21090"/>
                  <a:pt x="28206" y="21090"/>
                </a:cubicBezTo>
                <a:cubicBezTo>
                  <a:pt x="34021" y="21090"/>
                  <a:pt x="38751" y="16360"/>
                  <a:pt x="38751" y="10545"/>
                </a:cubicBezTo>
                <a:cubicBezTo>
                  <a:pt x="38751" y="6621"/>
                  <a:pt x="41942" y="3430"/>
                  <a:pt x="45866" y="3430"/>
                </a:cubicBezTo>
                <a:cubicBezTo>
                  <a:pt x="49789" y="3430"/>
                  <a:pt x="52980" y="6621"/>
                  <a:pt x="52980" y="10545"/>
                </a:cubicBezTo>
                <a:cubicBezTo>
                  <a:pt x="52980" y="16360"/>
                  <a:pt x="57711" y="21090"/>
                  <a:pt x="63525" y="21090"/>
                </a:cubicBezTo>
                <a:cubicBezTo>
                  <a:pt x="69340" y="21090"/>
                  <a:pt x="74070" y="16360"/>
                  <a:pt x="74070" y="10545"/>
                </a:cubicBezTo>
                <a:cubicBezTo>
                  <a:pt x="74070" y="6621"/>
                  <a:pt x="77263" y="3430"/>
                  <a:pt x="81185" y="3430"/>
                </a:cubicBezTo>
                <a:cubicBezTo>
                  <a:pt x="85108" y="3430"/>
                  <a:pt x="88301" y="6621"/>
                  <a:pt x="88301" y="10545"/>
                </a:cubicBezTo>
                <a:cubicBezTo>
                  <a:pt x="88301" y="16360"/>
                  <a:pt x="93031" y="21090"/>
                  <a:pt x="98845" y="21090"/>
                </a:cubicBezTo>
                <a:lnTo>
                  <a:pt x="98845" y="17660"/>
                </a:lnTo>
                <a:cubicBezTo>
                  <a:pt x="94922" y="17660"/>
                  <a:pt x="91730" y="14468"/>
                  <a:pt x="91730" y="10545"/>
                </a:cubicBezTo>
                <a:cubicBezTo>
                  <a:pt x="91730" y="4730"/>
                  <a:pt x="87000" y="0"/>
                  <a:pt x="81185" y="0"/>
                </a:cubicBezTo>
                <a:cubicBezTo>
                  <a:pt x="75371" y="0"/>
                  <a:pt x="70640" y="4730"/>
                  <a:pt x="70640" y="10545"/>
                </a:cubicBezTo>
                <a:cubicBezTo>
                  <a:pt x="70640" y="14468"/>
                  <a:pt x="67449" y="17660"/>
                  <a:pt x="63526" y="17660"/>
                </a:cubicBezTo>
                <a:cubicBezTo>
                  <a:pt x="59602" y="17660"/>
                  <a:pt x="56411" y="14468"/>
                  <a:pt x="56411" y="10545"/>
                </a:cubicBezTo>
                <a:cubicBezTo>
                  <a:pt x="56411" y="4730"/>
                  <a:pt x="51680" y="0"/>
                  <a:pt x="45866" y="0"/>
                </a:cubicBezTo>
                <a:cubicBezTo>
                  <a:pt x="40051" y="0"/>
                  <a:pt x="35321" y="4730"/>
                  <a:pt x="35321" y="10545"/>
                </a:cubicBezTo>
                <a:cubicBezTo>
                  <a:pt x="35321" y="14468"/>
                  <a:pt x="32130" y="17660"/>
                  <a:pt x="28207" y="17660"/>
                </a:cubicBezTo>
                <a:cubicBezTo>
                  <a:pt x="24283" y="17660"/>
                  <a:pt x="21092" y="14468"/>
                  <a:pt x="21092" y="10545"/>
                </a:cubicBezTo>
                <a:lnTo>
                  <a:pt x="21091" y="10545"/>
                </a:lnTo>
                <a:cubicBezTo>
                  <a:pt x="21091" y="4730"/>
                  <a:pt x="16359" y="0"/>
                  <a:pt x="10546" y="0"/>
                </a:cubicBezTo>
                <a:close/>
              </a:path>
            </a:pathLst>
          </a:custGeom>
          <a:gradFill>
            <a:gsLst>
              <a:gs pos="0">
                <a:schemeClr val="accent1"/>
              </a:gs>
              <a:gs pos="25000">
                <a:schemeClr val="accent2"/>
              </a:gs>
              <a:gs pos="50000">
                <a:schemeClr val="accent3"/>
              </a:gs>
              <a:gs pos="74000">
                <a:schemeClr val="accent4"/>
              </a:gs>
              <a:gs pos="100000">
                <a:schemeClr val="accent5"/>
              </a:gs>
            </a:gsLst>
            <a:lin ang="0" scaled="0"/>
          </a:gradFill>
          <a:ln>
            <a:noFill/>
          </a:ln>
        </p:spPr>
        <p:txBody>
          <a:bodyPr spcFirstLastPara="1" wrap="square" lIns="121900" tIns="121900" rIns="121900" bIns="121900" anchor="ctr" anchorCtr="0">
            <a:noAutofit/>
          </a:bodyPr>
          <a:lstStyle/>
          <a:p>
            <a:endParaRPr sz="2400"/>
          </a:p>
        </p:txBody>
      </p:sp>
      <p:sp>
        <p:nvSpPr>
          <p:cNvPr id="613" name="Google Shape;613;p25"/>
          <p:cNvSpPr txBox="1"/>
          <p:nvPr/>
        </p:nvSpPr>
        <p:spPr>
          <a:xfrm>
            <a:off x="6666910" y="1378596"/>
            <a:ext cx="1936684"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4"/>
                </a:solidFill>
                <a:latin typeface="Fira Sans Extra Condensed"/>
                <a:ea typeface="Fira Sans Extra Condensed"/>
                <a:cs typeface="Fira Sans Extra Condensed"/>
                <a:sym typeface="Fira Sans Extra Condensed"/>
              </a:rPr>
              <a:t>Incorporation of LLP</a:t>
            </a:r>
          </a:p>
        </p:txBody>
      </p:sp>
      <p:sp>
        <p:nvSpPr>
          <p:cNvPr id="614" name="Google Shape;614;p25"/>
          <p:cNvSpPr txBox="1"/>
          <p:nvPr/>
        </p:nvSpPr>
        <p:spPr>
          <a:xfrm>
            <a:off x="8361763" y="4949767"/>
            <a:ext cx="2362124"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5"/>
                </a:solidFill>
                <a:latin typeface="Fira Sans Extra Condensed"/>
                <a:ea typeface="Fira Sans Extra Condensed"/>
                <a:cs typeface="Fira Sans Extra Condensed"/>
                <a:sym typeface="Fira Sans Extra Condensed"/>
              </a:rPr>
              <a:t>File LLP Agreement</a:t>
            </a:r>
          </a:p>
        </p:txBody>
      </p:sp>
      <p:sp>
        <p:nvSpPr>
          <p:cNvPr id="615" name="Google Shape;615;p25"/>
          <p:cNvSpPr txBox="1"/>
          <p:nvPr/>
        </p:nvSpPr>
        <p:spPr>
          <a:xfrm>
            <a:off x="964140" y="4941076"/>
            <a:ext cx="1987711"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1"/>
                </a:solidFill>
                <a:latin typeface="Fira Sans Extra Condensed"/>
                <a:ea typeface="Fira Sans Extra Condensed"/>
                <a:cs typeface="Fira Sans Extra Condensed"/>
                <a:sym typeface="Fira Sans Extra Condensed"/>
              </a:rPr>
              <a:t>Obtain DSC</a:t>
            </a:r>
          </a:p>
        </p:txBody>
      </p:sp>
      <p:sp>
        <p:nvSpPr>
          <p:cNvPr id="616" name="Google Shape;616;p25"/>
          <p:cNvSpPr txBox="1"/>
          <p:nvPr/>
        </p:nvSpPr>
        <p:spPr>
          <a:xfrm>
            <a:off x="2858584" y="1444949"/>
            <a:ext cx="1936684" cy="5096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n-IN" sz="2400" b="1" dirty="0">
                <a:solidFill>
                  <a:schemeClr val="accent2"/>
                </a:solidFill>
                <a:latin typeface="Fira Sans Extra Condensed"/>
                <a:ea typeface="Fira Sans Extra Condensed"/>
                <a:cs typeface="Fira Sans Extra Condensed"/>
                <a:sym typeface="Fira Sans Extra Condensed"/>
              </a:rPr>
              <a:t>Apply for DIN</a:t>
            </a:r>
          </a:p>
        </p:txBody>
      </p:sp>
      <p:sp>
        <p:nvSpPr>
          <p:cNvPr id="618" name="Google Shape;618;p25"/>
          <p:cNvSpPr txBox="1">
            <a:spLocks noGrp="1"/>
          </p:cNvSpPr>
          <p:nvPr>
            <p:ph type="body" idx="1"/>
          </p:nvPr>
        </p:nvSpPr>
        <p:spPr>
          <a:xfrm>
            <a:off x="4493606" y="5085358"/>
            <a:ext cx="2450059" cy="5096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IN" sz="2400" b="1" dirty="0">
                <a:solidFill>
                  <a:schemeClr val="accent3"/>
                </a:solidFill>
                <a:latin typeface="Fira Sans Extra Condensed"/>
                <a:ea typeface="Fira Sans Extra Condensed"/>
                <a:cs typeface="Fira Sans Extra Condensed"/>
                <a:sym typeface="Fira Sans Extra Condensed"/>
              </a:rPr>
              <a:t>Name Approval</a:t>
            </a:r>
          </a:p>
        </p:txBody>
      </p:sp>
      <p:grpSp>
        <p:nvGrpSpPr>
          <p:cNvPr id="620" name="Google Shape;620;p25"/>
          <p:cNvGrpSpPr/>
          <p:nvPr/>
        </p:nvGrpSpPr>
        <p:grpSpPr>
          <a:xfrm>
            <a:off x="6793149" y="2666447"/>
            <a:ext cx="1684336" cy="1919276"/>
            <a:chOff x="5094862" y="1999835"/>
            <a:chExt cx="1263252" cy="1439457"/>
          </a:xfrm>
        </p:grpSpPr>
        <p:sp>
          <p:nvSpPr>
            <p:cNvPr id="621" name="Google Shape;621;p25"/>
            <p:cNvSpPr/>
            <p:nvPr/>
          </p:nvSpPr>
          <p:spPr>
            <a:xfrm>
              <a:off x="5566260" y="1999835"/>
              <a:ext cx="320358" cy="562636"/>
            </a:xfrm>
            <a:custGeom>
              <a:avLst/>
              <a:gdLst/>
              <a:ahLst/>
              <a:cxnLst/>
              <a:rect l="l" t="t" r="r" b="b"/>
              <a:pathLst>
                <a:path w="3947" h="6932" extrusionOk="0">
                  <a:moveTo>
                    <a:pt x="1974" y="1"/>
                  </a:moveTo>
                  <a:lnTo>
                    <a:pt x="1" y="1422"/>
                  </a:lnTo>
                  <a:lnTo>
                    <a:pt x="2" y="6932"/>
                  </a:lnTo>
                  <a:lnTo>
                    <a:pt x="3946" y="6932"/>
                  </a:lnTo>
                  <a:lnTo>
                    <a:pt x="3946" y="1423"/>
                  </a:lnTo>
                  <a:lnTo>
                    <a:pt x="1974"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22" name="Google Shape;622;p25"/>
            <p:cNvSpPr/>
            <p:nvPr/>
          </p:nvSpPr>
          <p:spPr>
            <a:xfrm>
              <a:off x="5126354" y="2207532"/>
              <a:ext cx="1200187" cy="1200106"/>
            </a:xfrm>
            <a:custGeom>
              <a:avLst/>
              <a:gdLst/>
              <a:ahLst/>
              <a:cxnLst/>
              <a:rect l="l" t="t" r="r" b="b"/>
              <a:pathLst>
                <a:path w="14787" h="14786" extrusionOk="0">
                  <a:moveTo>
                    <a:pt x="7394" y="1"/>
                  </a:moveTo>
                  <a:cubicBezTo>
                    <a:pt x="3311" y="1"/>
                    <a:pt x="1" y="3311"/>
                    <a:pt x="1" y="7393"/>
                  </a:cubicBezTo>
                  <a:cubicBezTo>
                    <a:pt x="1" y="11478"/>
                    <a:pt x="3310" y="14786"/>
                    <a:pt x="7394" y="14786"/>
                  </a:cubicBezTo>
                  <a:cubicBezTo>
                    <a:pt x="11476" y="14786"/>
                    <a:pt x="14786" y="11477"/>
                    <a:pt x="14786" y="7392"/>
                  </a:cubicBezTo>
                  <a:cubicBezTo>
                    <a:pt x="14786" y="3310"/>
                    <a:pt x="11477" y="1"/>
                    <a:pt x="739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3" name="Google Shape;623;p25"/>
            <p:cNvSpPr/>
            <p:nvPr/>
          </p:nvSpPr>
          <p:spPr>
            <a:xfrm>
              <a:off x="5094862" y="2176040"/>
              <a:ext cx="1263252" cy="1263252"/>
            </a:xfrm>
            <a:custGeom>
              <a:avLst/>
              <a:gdLst/>
              <a:ahLst/>
              <a:cxnLst/>
              <a:rect l="l" t="t" r="r" b="b"/>
              <a:pathLst>
                <a:path w="15564" h="15564" extrusionOk="0">
                  <a:moveTo>
                    <a:pt x="7783" y="420"/>
                  </a:moveTo>
                  <a:cubicBezTo>
                    <a:pt x="11842" y="420"/>
                    <a:pt x="15144" y="3721"/>
                    <a:pt x="15144" y="7780"/>
                  </a:cubicBezTo>
                  <a:cubicBezTo>
                    <a:pt x="15144" y="9748"/>
                    <a:pt x="14378" y="11597"/>
                    <a:pt x="12987" y="12987"/>
                  </a:cubicBezTo>
                  <a:cubicBezTo>
                    <a:pt x="11597" y="14379"/>
                    <a:pt x="9748" y="15144"/>
                    <a:pt x="7782" y="15144"/>
                  </a:cubicBezTo>
                  <a:cubicBezTo>
                    <a:pt x="3723" y="15144"/>
                    <a:pt x="420" y="11841"/>
                    <a:pt x="419" y="7781"/>
                  </a:cubicBezTo>
                  <a:cubicBezTo>
                    <a:pt x="419" y="3721"/>
                    <a:pt x="3721" y="420"/>
                    <a:pt x="7783" y="420"/>
                  </a:cubicBezTo>
                  <a:close/>
                  <a:moveTo>
                    <a:pt x="7782" y="0"/>
                  </a:moveTo>
                  <a:cubicBezTo>
                    <a:pt x="3484" y="0"/>
                    <a:pt x="0" y="3484"/>
                    <a:pt x="0" y="7781"/>
                  </a:cubicBezTo>
                  <a:cubicBezTo>
                    <a:pt x="0" y="12081"/>
                    <a:pt x="3483" y="15563"/>
                    <a:pt x="7782" y="15564"/>
                  </a:cubicBezTo>
                  <a:cubicBezTo>
                    <a:pt x="12079" y="15564"/>
                    <a:pt x="15564" y="12080"/>
                    <a:pt x="15563" y="7780"/>
                  </a:cubicBezTo>
                  <a:cubicBezTo>
                    <a:pt x="15563" y="3483"/>
                    <a:pt x="12080" y="0"/>
                    <a:pt x="7782"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624" name="Google Shape;624;p25"/>
            <p:cNvSpPr txBox="1"/>
            <p:nvPr/>
          </p:nvSpPr>
          <p:spPr>
            <a:xfrm>
              <a:off x="5347407"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dirty="0">
                  <a:solidFill>
                    <a:schemeClr val="accent4"/>
                  </a:solidFill>
                  <a:latin typeface="Fira Sans Extra Condensed"/>
                  <a:ea typeface="Fira Sans Extra Condensed"/>
                  <a:cs typeface="Fira Sans Extra Condensed"/>
                  <a:sym typeface="Fira Sans Extra Condensed"/>
                </a:rPr>
                <a:t>04</a:t>
              </a:r>
              <a:endParaRPr sz="4800" b="1" dirty="0">
                <a:solidFill>
                  <a:schemeClr val="accent4"/>
                </a:solidFill>
                <a:latin typeface="Fira Sans Extra Condensed"/>
                <a:ea typeface="Fira Sans Extra Condensed"/>
                <a:cs typeface="Fira Sans Extra Condensed"/>
                <a:sym typeface="Fira Sans Extra Condensed"/>
              </a:endParaRPr>
            </a:p>
          </p:txBody>
        </p:sp>
      </p:grpSp>
      <p:grpSp>
        <p:nvGrpSpPr>
          <p:cNvPr id="625" name="Google Shape;625;p25"/>
          <p:cNvGrpSpPr/>
          <p:nvPr/>
        </p:nvGrpSpPr>
        <p:grpSpPr>
          <a:xfrm>
            <a:off x="4875093" y="2901387"/>
            <a:ext cx="1684336" cy="1919148"/>
            <a:chOff x="3656320" y="2176040"/>
            <a:chExt cx="1263252" cy="1439361"/>
          </a:xfrm>
        </p:grpSpPr>
        <p:sp>
          <p:nvSpPr>
            <p:cNvPr id="626" name="Google Shape;626;p25"/>
            <p:cNvSpPr/>
            <p:nvPr/>
          </p:nvSpPr>
          <p:spPr>
            <a:xfrm>
              <a:off x="4127718" y="3052765"/>
              <a:ext cx="320358" cy="562636"/>
            </a:xfrm>
            <a:custGeom>
              <a:avLst/>
              <a:gdLst/>
              <a:ahLst/>
              <a:cxnLst/>
              <a:rect l="l" t="t" r="r" b="b"/>
              <a:pathLst>
                <a:path w="3947" h="6932" extrusionOk="0">
                  <a:moveTo>
                    <a:pt x="0" y="1"/>
                  </a:moveTo>
                  <a:lnTo>
                    <a:pt x="1" y="5510"/>
                  </a:lnTo>
                  <a:lnTo>
                    <a:pt x="1974" y="6932"/>
                  </a:lnTo>
                  <a:lnTo>
                    <a:pt x="3947" y="5511"/>
                  </a:lnTo>
                  <a:lnTo>
                    <a:pt x="394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27" name="Google Shape;627;p25"/>
            <p:cNvSpPr/>
            <p:nvPr/>
          </p:nvSpPr>
          <p:spPr>
            <a:xfrm>
              <a:off x="3687893" y="2207532"/>
              <a:ext cx="1200106" cy="1200106"/>
            </a:xfrm>
            <a:custGeom>
              <a:avLst/>
              <a:gdLst/>
              <a:ahLst/>
              <a:cxnLst/>
              <a:rect l="l" t="t" r="r" b="b"/>
              <a:pathLst>
                <a:path w="14786" h="14786" extrusionOk="0">
                  <a:moveTo>
                    <a:pt x="7393" y="1"/>
                  </a:moveTo>
                  <a:cubicBezTo>
                    <a:pt x="3310" y="1"/>
                    <a:pt x="0" y="3310"/>
                    <a:pt x="0" y="7393"/>
                  </a:cubicBezTo>
                  <a:cubicBezTo>
                    <a:pt x="0" y="11477"/>
                    <a:pt x="3310" y="14786"/>
                    <a:pt x="7393" y="14786"/>
                  </a:cubicBezTo>
                  <a:cubicBezTo>
                    <a:pt x="11475" y="14786"/>
                    <a:pt x="14785" y="11477"/>
                    <a:pt x="14785" y="7393"/>
                  </a:cubicBezTo>
                  <a:cubicBezTo>
                    <a:pt x="14785" y="3311"/>
                    <a:pt x="11475" y="1"/>
                    <a:pt x="73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28" name="Google Shape;628;p25"/>
            <p:cNvSpPr/>
            <p:nvPr/>
          </p:nvSpPr>
          <p:spPr>
            <a:xfrm>
              <a:off x="3656320" y="2176040"/>
              <a:ext cx="1263252" cy="1263252"/>
            </a:xfrm>
            <a:custGeom>
              <a:avLst/>
              <a:gdLst/>
              <a:ahLst/>
              <a:cxnLst/>
              <a:rect l="l" t="t" r="r" b="b"/>
              <a:pathLst>
                <a:path w="15564" h="15564" extrusionOk="0">
                  <a:moveTo>
                    <a:pt x="7782" y="420"/>
                  </a:moveTo>
                  <a:cubicBezTo>
                    <a:pt x="9748" y="420"/>
                    <a:pt x="11597" y="1185"/>
                    <a:pt x="12988" y="2575"/>
                  </a:cubicBezTo>
                  <a:cubicBezTo>
                    <a:pt x="14378" y="3966"/>
                    <a:pt x="15145" y="5815"/>
                    <a:pt x="15145" y="7781"/>
                  </a:cubicBezTo>
                  <a:cubicBezTo>
                    <a:pt x="15145" y="9748"/>
                    <a:pt x="14378" y="11598"/>
                    <a:pt x="12988" y="12988"/>
                  </a:cubicBezTo>
                  <a:cubicBezTo>
                    <a:pt x="11597" y="14379"/>
                    <a:pt x="9748" y="15144"/>
                    <a:pt x="7782" y="15144"/>
                  </a:cubicBezTo>
                  <a:cubicBezTo>
                    <a:pt x="5815" y="15144"/>
                    <a:pt x="3966" y="14379"/>
                    <a:pt x="2576" y="12988"/>
                  </a:cubicBezTo>
                  <a:cubicBezTo>
                    <a:pt x="1185" y="11598"/>
                    <a:pt x="419" y="9748"/>
                    <a:pt x="420" y="7781"/>
                  </a:cubicBezTo>
                  <a:cubicBezTo>
                    <a:pt x="419" y="5815"/>
                    <a:pt x="1185" y="3966"/>
                    <a:pt x="2576" y="2575"/>
                  </a:cubicBezTo>
                  <a:cubicBezTo>
                    <a:pt x="3966" y="1185"/>
                    <a:pt x="5815" y="420"/>
                    <a:pt x="7782" y="420"/>
                  </a:cubicBezTo>
                  <a:close/>
                  <a:moveTo>
                    <a:pt x="7782" y="0"/>
                  </a:moveTo>
                  <a:cubicBezTo>
                    <a:pt x="3483" y="0"/>
                    <a:pt x="1" y="3483"/>
                    <a:pt x="1" y="7781"/>
                  </a:cubicBezTo>
                  <a:cubicBezTo>
                    <a:pt x="1" y="12080"/>
                    <a:pt x="3483" y="15564"/>
                    <a:pt x="7782" y="15564"/>
                  </a:cubicBezTo>
                  <a:cubicBezTo>
                    <a:pt x="12079" y="15564"/>
                    <a:pt x="15563" y="12080"/>
                    <a:pt x="15563" y="7781"/>
                  </a:cubicBezTo>
                  <a:cubicBezTo>
                    <a:pt x="15563" y="3484"/>
                    <a:pt x="12079" y="0"/>
                    <a:pt x="7782"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29" name="Google Shape;629;p25"/>
            <p:cNvSpPr txBox="1"/>
            <p:nvPr/>
          </p:nvSpPr>
          <p:spPr>
            <a:xfrm>
              <a:off x="3923783"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dirty="0">
                  <a:solidFill>
                    <a:schemeClr val="accent3"/>
                  </a:solidFill>
                  <a:latin typeface="Fira Sans Extra Condensed"/>
                  <a:ea typeface="Fira Sans Extra Condensed"/>
                  <a:cs typeface="Fira Sans Extra Condensed"/>
                  <a:sym typeface="Fira Sans Extra Condensed"/>
                </a:rPr>
                <a:t>03</a:t>
              </a:r>
              <a:endParaRPr sz="4800" b="1" dirty="0">
                <a:solidFill>
                  <a:schemeClr val="accent3"/>
                </a:solidFill>
                <a:latin typeface="Fira Sans Extra Condensed"/>
                <a:ea typeface="Fira Sans Extra Condensed"/>
                <a:cs typeface="Fira Sans Extra Condensed"/>
                <a:sym typeface="Fira Sans Extra Condensed"/>
              </a:endParaRPr>
            </a:p>
          </p:txBody>
        </p:sp>
      </p:grpSp>
      <p:grpSp>
        <p:nvGrpSpPr>
          <p:cNvPr id="630" name="Google Shape;630;p25"/>
          <p:cNvGrpSpPr/>
          <p:nvPr/>
        </p:nvGrpSpPr>
        <p:grpSpPr>
          <a:xfrm>
            <a:off x="1115893" y="2901387"/>
            <a:ext cx="1684336" cy="1919148"/>
            <a:chOff x="836920" y="2176040"/>
            <a:chExt cx="1263252" cy="1439361"/>
          </a:xfrm>
        </p:grpSpPr>
        <p:sp>
          <p:nvSpPr>
            <p:cNvPr id="631" name="Google Shape;631;p25"/>
            <p:cNvSpPr/>
            <p:nvPr/>
          </p:nvSpPr>
          <p:spPr>
            <a:xfrm>
              <a:off x="1308318" y="3052765"/>
              <a:ext cx="320358" cy="562636"/>
            </a:xfrm>
            <a:custGeom>
              <a:avLst/>
              <a:gdLst/>
              <a:ahLst/>
              <a:cxnLst/>
              <a:rect l="l" t="t" r="r" b="b"/>
              <a:pathLst>
                <a:path w="3947" h="6932" extrusionOk="0">
                  <a:moveTo>
                    <a:pt x="0" y="1"/>
                  </a:moveTo>
                  <a:lnTo>
                    <a:pt x="1" y="5510"/>
                  </a:lnTo>
                  <a:lnTo>
                    <a:pt x="1974" y="6932"/>
                  </a:lnTo>
                  <a:lnTo>
                    <a:pt x="3947" y="5511"/>
                  </a:lnTo>
                  <a:lnTo>
                    <a:pt x="394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2" name="Google Shape;632;p25"/>
            <p:cNvSpPr/>
            <p:nvPr/>
          </p:nvSpPr>
          <p:spPr>
            <a:xfrm>
              <a:off x="868493" y="2207532"/>
              <a:ext cx="1200106" cy="1200106"/>
            </a:xfrm>
            <a:custGeom>
              <a:avLst/>
              <a:gdLst/>
              <a:ahLst/>
              <a:cxnLst/>
              <a:rect l="l" t="t" r="r" b="b"/>
              <a:pathLst>
                <a:path w="14786" h="14786" extrusionOk="0">
                  <a:moveTo>
                    <a:pt x="7393" y="1"/>
                  </a:moveTo>
                  <a:cubicBezTo>
                    <a:pt x="3310" y="1"/>
                    <a:pt x="0" y="3310"/>
                    <a:pt x="0" y="7393"/>
                  </a:cubicBezTo>
                  <a:cubicBezTo>
                    <a:pt x="0" y="11477"/>
                    <a:pt x="3310" y="14786"/>
                    <a:pt x="7393" y="14786"/>
                  </a:cubicBezTo>
                  <a:cubicBezTo>
                    <a:pt x="11475" y="14786"/>
                    <a:pt x="14785" y="11477"/>
                    <a:pt x="14785" y="7393"/>
                  </a:cubicBezTo>
                  <a:cubicBezTo>
                    <a:pt x="14785" y="3311"/>
                    <a:pt x="11475" y="1"/>
                    <a:pt x="73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33" name="Google Shape;633;p25"/>
            <p:cNvSpPr/>
            <p:nvPr/>
          </p:nvSpPr>
          <p:spPr>
            <a:xfrm>
              <a:off x="836920" y="2176040"/>
              <a:ext cx="1263252" cy="1263252"/>
            </a:xfrm>
            <a:custGeom>
              <a:avLst/>
              <a:gdLst/>
              <a:ahLst/>
              <a:cxnLst/>
              <a:rect l="l" t="t" r="r" b="b"/>
              <a:pathLst>
                <a:path w="15564" h="15564" extrusionOk="0">
                  <a:moveTo>
                    <a:pt x="7782" y="420"/>
                  </a:moveTo>
                  <a:cubicBezTo>
                    <a:pt x="9748" y="420"/>
                    <a:pt x="11597" y="1185"/>
                    <a:pt x="12988" y="2575"/>
                  </a:cubicBezTo>
                  <a:cubicBezTo>
                    <a:pt x="14378" y="3966"/>
                    <a:pt x="15145" y="5815"/>
                    <a:pt x="15145" y="7781"/>
                  </a:cubicBezTo>
                  <a:cubicBezTo>
                    <a:pt x="15145" y="9748"/>
                    <a:pt x="14378" y="11598"/>
                    <a:pt x="12988" y="12988"/>
                  </a:cubicBezTo>
                  <a:cubicBezTo>
                    <a:pt x="11597" y="14379"/>
                    <a:pt x="9748" y="15144"/>
                    <a:pt x="7782" y="15144"/>
                  </a:cubicBezTo>
                  <a:cubicBezTo>
                    <a:pt x="5815" y="15144"/>
                    <a:pt x="3966" y="14379"/>
                    <a:pt x="2576" y="12988"/>
                  </a:cubicBezTo>
                  <a:cubicBezTo>
                    <a:pt x="1185" y="11598"/>
                    <a:pt x="419" y="9748"/>
                    <a:pt x="420" y="7781"/>
                  </a:cubicBezTo>
                  <a:cubicBezTo>
                    <a:pt x="419" y="5815"/>
                    <a:pt x="1185" y="3966"/>
                    <a:pt x="2576" y="2575"/>
                  </a:cubicBezTo>
                  <a:cubicBezTo>
                    <a:pt x="3966" y="1185"/>
                    <a:pt x="5815" y="420"/>
                    <a:pt x="7782" y="420"/>
                  </a:cubicBezTo>
                  <a:close/>
                  <a:moveTo>
                    <a:pt x="7782" y="0"/>
                  </a:moveTo>
                  <a:cubicBezTo>
                    <a:pt x="3483" y="0"/>
                    <a:pt x="1" y="3483"/>
                    <a:pt x="1" y="7781"/>
                  </a:cubicBezTo>
                  <a:cubicBezTo>
                    <a:pt x="1" y="12080"/>
                    <a:pt x="3483" y="15564"/>
                    <a:pt x="7782" y="15564"/>
                  </a:cubicBezTo>
                  <a:cubicBezTo>
                    <a:pt x="12079" y="15564"/>
                    <a:pt x="15563" y="12080"/>
                    <a:pt x="15563" y="7781"/>
                  </a:cubicBezTo>
                  <a:cubicBezTo>
                    <a:pt x="15563" y="3484"/>
                    <a:pt x="12079" y="0"/>
                    <a:pt x="778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4" name="Google Shape;634;p25"/>
            <p:cNvSpPr txBox="1"/>
            <p:nvPr/>
          </p:nvSpPr>
          <p:spPr>
            <a:xfrm>
              <a:off x="1096684"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a:solidFill>
                    <a:schemeClr val="accent1"/>
                  </a:solidFill>
                  <a:latin typeface="Fira Sans Extra Condensed"/>
                  <a:ea typeface="Fira Sans Extra Condensed"/>
                  <a:cs typeface="Fira Sans Extra Condensed"/>
                  <a:sym typeface="Fira Sans Extra Condensed"/>
                </a:rPr>
                <a:t>01</a:t>
              </a:r>
              <a:endParaRPr sz="4800" b="1">
                <a:solidFill>
                  <a:schemeClr val="accent1"/>
                </a:solidFill>
                <a:latin typeface="Fira Sans Extra Condensed"/>
                <a:ea typeface="Fira Sans Extra Condensed"/>
                <a:cs typeface="Fira Sans Extra Condensed"/>
                <a:sym typeface="Fira Sans Extra Condensed"/>
              </a:endParaRPr>
            </a:p>
          </p:txBody>
        </p:sp>
      </p:grpSp>
      <p:grpSp>
        <p:nvGrpSpPr>
          <p:cNvPr id="635" name="Google Shape;635;p25"/>
          <p:cNvGrpSpPr/>
          <p:nvPr/>
        </p:nvGrpSpPr>
        <p:grpSpPr>
          <a:xfrm>
            <a:off x="2976192" y="2666447"/>
            <a:ext cx="1684552" cy="1919276"/>
            <a:chOff x="2232144" y="1999835"/>
            <a:chExt cx="1263414" cy="1439457"/>
          </a:xfrm>
        </p:grpSpPr>
        <p:sp>
          <p:nvSpPr>
            <p:cNvPr id="636" name="Google Shape;636;p25"/>
            <p:cNvSpPr/>
            <p:nvPr/>
          </p:nvSpPr>
          <p:spPr>
            <a:xfrm>
              <a:off x="2703704" y="1999835"/>
              <a:ext cx="320277" cy="562636"/>
            </a:xfrm>
            <a:custGeom>
              <a:avLst/>
              <a:gdLst/>
              <a:ahLst/>
              <a:cxnLst/>
              <a:rect l="l" t="t" r="r" b="b"/>
              <a:pathLst>
                <a:path w="3946" h="6932" extrusionOk="0">
                  <a:moveTo>
                    <a:pt x="1973" y="1"/>
                  </a:moveTo>
                  <a:lnTo>
                    <a:pt x="1" y="1423"/>
                  </a:lnTo>
                  <a:lnTo>
                    <a:pt x="1" y="6932"/>
                  </a:lnTo>
                  <a:lnTo>
                    <a:pt x="3946" y="6932"/>
                  </a:lnTo>
                  <a:lnTo>
                    <a:pt x="3946" y="1423"/>
                  </a:lnTo>
                  <a:lnTo>
                    <a:pt x="1973"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37" name="Google Shape;637;p25"/>
            <p:cNvSpPr/>
            <p:nvPr/>
          </p:nvSpPr>
          <p:spPr>
            <a:xfrm>
              <a:off x="2263716" y="2207532"/>
              <a:ext cx="1200268" cy="1200187"/>
            </a:xfrm>
            <a:custGeom>
              <a:avLst/>
              <a:gdLst/>
              <a:ahLst/>
              <a:cxnLst/>
              <a:rect l="l" t="t" r="r" b="b"/>
              <a:pathLst>
                <a:path w="14788" h="14787" extrusionOk="0">
                  <a:moveTo>
                    <a:pt x="7394" y="1"/>
                  </a:moveTo>
                  <a:cubicBezTo>
                    <a:pt x="3312" y="1"/>
                    <a:pt x="2" y="3310"/>
                    <a:pt x="1" y="7393"/>
                  </a:cubicBezTo>
                  <a:cubicBezTo>
                    <a:pt x="1" y="11477"/>
                    <a:pt x="3312" y="14786"/>
                    <a:pt x="7394" y="14787"/>
                  </a:cubicBezTo>
                  <a:cubicBezTo>
                    <a:pt x="11477" y="14787"/>
                    <a:pt x="14787" y="11477"/>
                    <a:pt x="14787" y="7393"/>
                  </a:cubicBezTo>
                  <a:cubicBezTo>
                    <a:pt x="14788" y="3311"/>
                    <a:pt x="11477" y="1"/>
                    <a:pt x="739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38" name="Google Shape;638;p25"/>
            <p:cNvSpPr/>
            <p:nvPr/>
          </p:nvSpPr>
          <p:spPr>
            <a:xfrm>
              <a:off x="2232144" y="2175878"/>
              <a:ext cx="1263414" cy="1263414"/>
            </a:xfrm>
            <a:custGeom>
              <a:avLst/>
              <a:gdLst/>
              <a:ahLst/>
              <a:cxnLst/>
              <a:rect l="l" t="t" r="r" b="b"/>
              <a:pathLst>
                <a:path w="15566" h="15566" extrusionOk="0">
                  <a:moveTo>
                    <a:pt x="7783" y="505"/>
                  </a:moveTo>
                  <a:cubicBezTo>
                    <a:pt x="9727" y="505"/>
                    <a:pt x="11555" y="1263"/>
                    <a:pt x="12929" y="2638"/>
                  </a:cubicBezTo>
                  <a:cubicBezTo>
                    <a:pt x="14304" y="4012"/>
                    <a:pt x="15061" y="5839"/>
                    <a:pt x="15061" y="7783"/>
                  </a:cubicBezTo>
                  <a:cubicBezTo>
                    <a:pt x="15061" y="11796"/>
                    <a:pt x="11796" y="15061"/>
                    <a:pt x="7783" y="15061"/>
                  </a:cubicBezTo>
                  <a:cubicBezTo>
                    <a:pt x="3770" y="15061"/>
                    <a:pt x="505" y="11796"/>
                    <a:pt x="505" y="7783"/>
                  </a:cubicBezTo>
                  <a:cubicBezTo>
                    <a:pt x="505" y="3770"/>
                    <a:pt x="3770" y="506"/>
                    <a:pt x="7783" y="505"/>
                  </a:cubicBezTo>
                  <a:close/>
                  <a:moveTo>
                    <a:pt x="7783" y="1"/>
                  </a:moveTo>
                  <a:cubicBezTo>
                    <a:pt x="3485" y="2"/>
                    <a:pt x="2" y="3485"/>
                    <a:pt x="1" y="7783"/>
                  </a:cubicBezTo>
                  <a:cubicBezTo>
                    <a:pt x="1" y="12082"/>
                    <a:pt x="3486" y="15565"/>
                    <a:pt x="7783" y="15566"/>
                  </a:cubicBezTo>
                  <a:cubicBezTo>
                    <a:pt x="12081" y="15566"/>
                    <a:pt x="15566" y="12082"/>
                    <a:pt x="15566" y="7783"/>
                  </a:cubicBezTo>
                  <a:cubicBezTo>
                    <a:pt x="15566" y="3486"/>
                    <a:pt x="12081" y="2"/>
                    <a:pt x="778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39" name="Google Shape;639;p25"/>
            <p:cNvSpPr txBox="1"/>
            <p:nvPr/>
          </p:nvSpPr>
          <p:spPr>
            <a:xfrm>
              <a:off x="2502865"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a:solidFill>
                    <a:schemeClr val="accent2"/>
                  </a:solidFill>
                  <a:latin typeface="Fira Sans Extra Condensed"/>
                  <a:ea typeface="Fira Sans Extra Condensed"/>
                  <a:cs typeface="Fira Sans Extra Condensed"/>
                  <a:sym typeface="Fira Sans Extra Condensed"/>
                </a:rPr>
                <a:t>02</a:t>
              </a:r>
              <a:endParaRPr sz="4800" b="1">
                <a:solidFill>
                  <a:schemeClr val="accent2"/>
                </a:solidFill>
                <a:latin typeface="Fira Sans Extra Condensed"/>
                <a:ea typeface="Fira Sans Extra Condensed"/>
                <a:cs typeface="Fira Sans Extra Condensed"/>
                <a:sym typeface="Fira Sans Extra Condensed"/>
              </a:endParaRPr>
            </a:p>
          </p:txBody>
        </p:sp>
      </p:grpSp>
      <p:grpSp>
        <p:nvGrpSpPr>
          <p:cNvPr id="640" name="Google Shape;640;p25"/>
          <p:cNvGrpSpPr/>
          <p:nvPr/>
        </p:nvGrpSpPr>
        <p:grpSpPr>
          <a:xfrm>
            <a:off x="8702224" y="2901387"/>
            <a:ext cx="1684552" cy="1919148"/>
            <a:chOff x="6526668" y="2176040"/>
            <a:chExt cx="1263414" cy="1439361"/>
          </a:xfrm>
        </p:grpSpPr>
        <p:sp>
          <p:nvSpPr>
            <p:cNvPr id="641" name="Google Shape;641;p25"/>
            <p:cNvSpPr/>
            <p:nvPr/>
          </p:nvSpPr>
          <p:spPr>
            <a:xfrm>
              <a:off x="6998147" y="3052765"/>
              <a:ext cx="320439" cy="562636"/>
            </a:xfrm>
            <a:custGeom>
              <a:avLst/>
              <a:gdLst/>
              <a:ahLst/>
              <a:cxnLst/>
              <a:rect l="l" t="t" r="r" b="b"/>
              <a:pathLst>
                <a:path w="3948" h="6932" extrusionOk="0">
                  <a:moveTo>
                    <a:pt x="1" y="1"/>
                  </a:moveTo>
                  <a:lnTo>
                    <a:pt x="1" y="5510"/>
                  </a:lnTo>
                  <a:lnTo>
                    <a:pt x="1974" y="6932"/>
                  </a:lnTo>
                  <a:lnTo>
                    <a:pt x="3947" y="5511"/>
                  </a:lnTo>
                  <a:lnTo>
                    <a:pt x="3947"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42" name="Google Shape;642;p25"/>
            <p:cNvSpPr/>
            <p:nvPr/>
          </p:nvSpPr>
          <p:spPr>
            <a:xfrm>
              <a:off x="6558322" y="2207532"/>
              <a:ext cx="1200106" cy="1200187"/>
            </a:xfrm>
            <a:custGeom>
              <a:avLst/>
              <a:gdLst/>
              <a:ahLst/>
              <a:cxnLst/>
              <a:rect l="l" t="t" r="r" b="b"/>
              <a:pathLst>
                <a:path w="14786" h="14787" extrusionOk="0">
                  <a:moveTo>
                    <a:pt x="7393" y="1"/>
                  </a:moveTo>
                  <a:cubicBezTo>
                    <a:pt x="3311" y="1"/>
                    <a:pt x="1" y="3310"/>
                    <a:pt x="1" y="7393"/>
                  </a:cubicBezTo>
                  <a:cubicBezTo>
                    <a:pt x="1" y="11477"/>
                    <a:pt x="3311" y="14786"/>
                    <a:pt x="7392" y="14787"/>
                  </a:cubicBezTo>
                  <a:cubicBezTo>
                    <a:pt x="11476" y="14787"/>
                    <a:pt x="14786" y="11477"/>
                    <a:pt x="14786" y="7393"/>
                  </a:cubicBezTo>
                  <a:cubicBezTo>
                    <a:pt x="14786" y="3311"/>
                    <a:pt x="11476" y="1"/>
                    <a:pt x="73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43" name="Google Shape;643;p25"/>
            <p:cNvSpPr/>
            <p:nvPr/>
          </p:nvSpPr>
          <p:spPr>
            <a:xfrm>
              <a:off x="6526668" y="2176040"/>
              <a:ext cx="1263414" cy="1263252"/>
            </a:xfrm>
            <a:custGeom>
              <a:avLst/>
              <a:gdLst/>
              <a:ahLst/>
              <a:cxnLst/>
              <a:rect l="l" t="t" r="r" b="b"/>
              <a:pathLst>
                <a:path w="15566" h="15564" extrusionOk="0">
                  <a:moveTo>
                    <a:pt x="7783" y="418"/>
                  </a:moveTo>
                  <a:cubicBezTo>
                    <a:pt x="9750" y="418"/>
                    <a:pt x="11599" y="1185"/>
                    <a:pt x="12989" y="2575"/>
                  </a:cubicBezTo>
                  <a:cubicBezTo>
                    <a:pt x="14380" y="3966"/>
                    <a:pt x="15146" y="5815"/>
                    <a:pt x="15145" y="7781"/>
                  </a:cubicBezTo>
                  <a:cubicBezTo>
                    <a:pt x="15145" y="11841"/>
                    <a:pt x="11842" y="15144"/>
                    <a:pt x="7782" y="15144"/>
                  </a:cubicBezTo>
                  <a:cubicBezTo>
                    <a:pt x="3723" y="15144"/>
                    <a:pt x="420" y="11841"/>
                    <a:pt x="420" y="7781"/>
                  </a:cubicBezTo>
                  <a:cubicBezTo>
                    <a:pt x="420" y="3721"/>
                    <a:pt x="3723" y="418"/>
                    <a:pt x="7783" y="418"/>
                  </a:cubicBezTo>
                  <a:close/>
                  <a:moveTo>
                    <a:pt x="7783" y="0"/>
                  </a:moveTo>
                  <a:cubicBezTo>
                    <a:pt x="3486" y="0"/>
                    <a:pt x="1" y="3483"/>
                    <a:pt x="1" y="7781"/>
                  </a:cubicBezTo>
                  <a:cubicBezTo>
                    <a:pt x="1" y="12080"/>
                    <a:pt x="3485" y="15564"/>
                    <a:pt x="7782" y="15564"/>
                  </a:cubicBezTo>
                  <a:cubicBezTo>
                    <a:pt x="12081" y="15564"/>
                    <a:pt x="15565" y="12080"/>
                    <a:pt x="15565" y="7781"/>
                  </a:cubicBezTo>
                  <a:cubicBezTo>
                    <a:pt x="15566" y="3484"/>
                    <a:pt x="12081" y="0"/>
                    <a:pt x="7783"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44" name="Google Shape;644;p25"/>
            <p:cNvSpPr txBox="1"/>
            <p:nvPr/>
          </p:nvSpPr>
          <p:spPr>
            <a:xfrm>
              <a:off x="6796519" y="2438041"/>
              <a:ext cx="721200" cy="5178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pPr>
              <a:r>
                <a:rPr lang="es" sz="4800" b="1">
                  <a:solidFill>
                    <a:schemeClr val="accent5"/>
                  </a:solidFill>
                  <a:latin typeface="Fira Sans Extra Condensed"/>
                  <a:ea typeface="Fira Sans Extra Condensed"/>
                  <a:cs typeface="Fira Sans Extra Condensed"/>
                  <a:sym typeface="Fira Sans Extra Condensed"/>
                </a:rPr>
                <a:t>05</a:t>
              </a:r>
              <a:endParaRPr sz="4800" b="1">
                <a:solidFill>
                  <a:schemeClr val="accent5"/>
                </a:solidFill>
                <a:latin typeface="Fira Sans Extra Condensed"/>
                <a:ea typeface="Fira Sans Extra Condensed"/>
                <a:cs typeface="Fira Sans Extra Condensed"/>
                <a:sym typeface="Fira Sans Extra Condensed"/>
              </a:endParaRPr>
            </a:p>
          </p:txBody>
        </p:sp>
      </p:grpSp>
      <p:sp>
        <p:nvSpPr>
          <p:cNvPr id="41" name="Title 2"/>
          <p:cNvSpPr>
            <a:spLocks noGrp="1"/>
          </p:cNvSpPr>
          <p:nvPr>
            <p:ph type="title"/>
          </p:nvPr>
        </p:nvSpPr>
        <p:spPr>
          <a:xfrm>
            <a:off x="0" y="1"/>
            <a:ext cx="12192000" cy="711200"/>
          </a:xfrm>
        </p:spPr>
        <p:txBody>
          <a:bodyPr>
            <a:normAutofit/>
          </a:bodyPr>
          <a:lstStyle/>
          <a:p>
            <a:r>
              <a:rPr lang="en-US" sz="3400" b="1" dirty="0"/>
              <a:t>Process of Registration of LLP</a:t>
            </a:r>
            <a:endParaRPr lang="en-IN" altLang="en-US" sz="3400" b="1"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733234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9"/>
                                        </p:tgtEl>
                                        <p:attrNameLst>
                                          <p:attrName>style.visibility</p:attrName>
                                        </p:attrNameLst>
                                      </p:cBhvr>
                                      <p:to>
                                        <p:strVal val="visible"/>
                                      </p:to>
                                    </p:set>
                                    <p:animEffect transition="in" filter="wipe(left)">
                                      <p:cBhvr>
                                        <p:cTn id="7" dur="500"/>
                                        <p:tgtEl>
                                          <p:spTgt spid="6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3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6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18">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1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4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 grpId="0" animBg="1"/>
      <p:bldP spid="613" grpId="0"/>
      <p:bldP spid="614" grpId="0"/>
      <p:bldP spid="615" grpId="0"/>
      <p:bldP spid="616" grpId="0"/>
      <p:bldP spid="61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453483" y="863444"/>
            <a:ext cx="5320214" cy="5590565"/>
          </a:xfrm>
        </p:spPr>
        <p:txBody>
          <a:bodyPr/>
          <a:lstStyle/>
          <a:p>
            <a:r>
              <a:rPr lang="en-US" dirty="0"/>
              <a:t>Obtain Digital Signature Certificate (DSC)</a:t>
            </a:r>
          </a:p>
          <a:p>
            <a:r>
              <a:rPr lang="en-US" dirty="0"/>
              <a:t>Apply for Director Identification Number (DIN)</a:t>
            </a:r>
          </a:p>
          <a:p>
            <a:r>
              <a:rPr lang="en-US" dirty="0"/>
              <a:t>Name Approval</a:t>
            </a:r>
          </a:p>
          <a:p>
            <a:r>
              <a:rPr lang="en-US" dirty="0"/>
              <a:t>Incorporation of LLP</a:t>
            </a:r>
          </a:p>
          <a:p>
            <a:r>
              <a:rPr lang="en-US" dirty="0"/>
              <a:t>File LLP Agreement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Process of Registration of LLP</a:t>
            </a:r>
          </a:p>
        </p:txBody>
      </p:sp>
      <p:pic>
        <p:nvPicPr>
          <p:cNvPr id="2050" name="Picture 2" descr="process of forming LLP">
            <a:extLst>
              <a:ext uri="{FF2B5EF4-FFF2-40B4-BE49-F238E27FC236}">
                <a16:creationId xmlns:a16="http://schemas.microsoft.com/office/drawing/2014/main" id="{7C595D4A-52BB-0EB9-E96A-4D6A9EA88D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326995"/>
            <a:ext cx="5642517" cy="295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36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pPr fontAlgn="base"/>
            <a:r>
              <a:rPr lang="en-US" sz="2200" dirty="0"/>
              <a:t>An LLP functions as a </a:t>
            </a:r>
            <a:r>
              <a:rPr lang="en-US" sz="2200" b="1" dirty="0">
                <a:solidFill>
                  <a:srgbClr val="C00000"/>
                </a:solidFill>
              </a:rPr>
              <a:t>distinct legal entity</a:t>
            </a:r>
            <a:r>
              <a:rPr lang="en-US" sz="2200" dirty="0"/>
              <a:t>, similar to a company. It can enter into contracts and legal proceedings in its name. </a:t>
            </a:r>
          </a:p>
          <a:p>
            <a:pPr fontAlgn="base"/>
            <a:r>
              <a:rPr lang="en-US" sz="2200" dirty="0"/>
              <a:t>An LLP also gives the benefit of </a:t>
            </a:r>
            <a:r>
              <a:rPr lang="en-US" sz="2200" b="1" dirty="0">
                <a:solidFill>
                  <a:srgbClr val="C00000"/>
                </a:solidFill>
              </a:rPr>
              <a:t>perpetual succession </a:t>
            </a:r>
            <a:r>
              <a:rPr lang="en-US" sz="2200" dirty="0"/>
              <a:t>– this means that the partnership continues to exist even if a partner drops out of the business.</a:t>
            </a:r>
          </a:p>
          <a:p>
            <a:pPr fontAlgn="base"/>
            <a:r>
              <a:rPr lang="en-US" sz="2200" b="1" dirty="0">
                <a:solidFill>
                  <a:srgbClr val="C00000"/>
                </a:solidFill>
              </a:rPr>
              <a:t>Partners can add new partners</a:t>
            </a:r>
            <a:r>
              <a:rPr lang="en-US" sz="2200" dirty="0"/>
              <a:t> who can bring more expertise or resources to the business.</a:t>
            </a:r>
          </a:p>
          <a:p>
            <a:pPr fontAlgn="base"/>
            <a:r>
              <a:rPr lang="en-US" sz="2200" dirty="0"/>
              <a:t>Limited Liability Partnerships are </a:t>
            </a:r>
            <a:r>
              <a:rPr lang="en-US" sz="2200" b="1" dirty="0">
                <a:solidFill>
                  <a:srgbClr val="C00000"/>
                </a:solidFill>
              </a:rPr>
              <a:t>ideal forms of business for professionals</a:t>
            </a:r>
            <a:r>
              <a:rPr lang="en-US" sz="2200" dirty="0"/>
              <a:t> who want to start their own practice. For example, many law firms choose to register as LLPs.</a:t>
            </a:r>
          </a:p>
          <a:p>
            <a:r>
              <a:rPr lang="en-US" sz="2200" dirty="0"/>
              <a:t>Partners enjoy </a:t>
            </a:r>
            <a:r>
              <a:rPr lang="en-US" sz="2200" b="1" dirty="0">
                <a:solidFill>
                  <a:srgbClr val="C00000"/>
                </a:solidFill>
              </a:rPr>
              <a:t>limited liability</a:t>
            </a:r>
            <a:r>
              <a:rPr lang="en-US" sz="2200" dirty="0"/>
              <a:t>, restricting their financial exposure to their contributed capital. In insolvency cases, only LLP assets are used to settle debts, shielding partners from personal financial obligations. </a:t>
            </a:r>
            <a:r>
              <a:rPr lang="en-US" sz="2200" b="1" dirty="0">
                <a:solidFill>
                  <a:srgbClr val="C00000"/>
                </a:solidFill>
              </a:rPr>
              <a:t>It protects the personal liability of its founders in case of litigation and losses.</a:t>
            </a:r>
          </a:p>
          <a:p>
            <a:r>
              <a:rPr lang="en-US" sz="2200" dirty="0"/>
              <a:t>Forming an </a:t>
            </a:r>
            <a:r>
              <a:rPr lang="en-US" sz="2200" b="1" dirty="0">
                <a:solidFill>
                  <a:srgbClr val="C00000"/>
                </a:solidFill>
              </a:rPr>
              <a:t>LLP is cost-effective</a:t>
            </a:r>
            <a:r>
              <a:rPr lang="en-US" sz="2200" dirty="0"/>
              <a:t> compared to public or private limited companies. You only need to file two statements annually: the Annual Return and the Statement of Accounts and Solvency for the compliance requirements.</a:t>
            </a:r>
          </a:p>
          <a:p>
            <a:r>
              <a:rPr lang="en-US" sz="2200" dirty="0"/>
              <a:t>LLP formation </a:t>
            </a:r>
            <a:r>
              <a:rPr lang="en-US" sz="2200" b="1" dirty="0">
                <a:solidFill>
                  <a:srgbClr val="C00000"/>
                </a:solidFill>
              </a:rPr>
              <a:t>doesn't demand a minimum capital contribution</a:t>
            </a:r>
            <a:r>
              <a:rPr lang="en-US" sz="2200" dirty="0"/>
              <a:t>, offering flexibility to partners.</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Benefits of LLP</a:t>
            </a:r>
          </a:p>
        </p:txBody>
      </p:sp>
    </p:spTree>
    <p:extLst>
      <p:ext uri="{BB962C8B-B14F-4D97-AF65-F5344CB8AC3E}">
        <p14:creationId xmlns:p14="http://schemas.microsoft.com/office/powerpoint/2010/main" val="203238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Private Limited Companies and Public Limited Companies</a:t>
            </a:r>
          </a:p>
        </p:txBody>
      </p:sp>
    </p:spTree>
    <p:extLst>
      <p:ext uri="{BB962C8B-B14F-4D97-AF65-F5344CB8AC3E}">
        <p14:creationId xmlns:p14="http://schemas.microsoft.com/office/powerpoint/2010/main" val="201802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dirty="0"/>
              <a:t>A private limited company, also known as </a:t>
            </a:r>
            <a:r>
              <a:rPr lang="en-US" b="1" dirty="0">
                <a:solidFill>
                  <a:srgbClr val="C00000"/>
                </a:solidFill>
              </a:rPr>
              <a:t>Pvt Ltd company</a:t>
            </a:r>
            <a:r>
              <a:rPr lang="en-US" b="1" dirty="0"/>
              <a:t>,</a:t>
            </a:r>
            <a:r>
              <a:rPr lang="en-US" dirty="0"/>
              <a:t> is an organization that </a:t>
            </a:r>
            <a:r>
              <a:rPr lang="en-US" b="1" dirty="0">
                <a:solidFill>
                  <a:srgbClr val="C00000"/>
                </a:solidFill>
              </a:rPr>
              <a:t>limits the owners' liability and restricts the ability to transfer its shares</a:t>
            </a:r>
            <a:r>
              <a:rPr lang="en-US" dirty="0"/>
              <a:t>. </a:t>
            </a:r>
          </a:p>
          <a:p>
            <a:r>
              <a:rPr lang="en-US" dirty="0"/>
              <a:t>The </a:t>
            </a:r>
            <a:r>
              <a:rPr lang="en-US" b="1" dirty="0">
                <a:solidFill>
                  <a:srgbClr val="C00000"/>
                </a:solidFill>
              </a:rPr>
              <a:t>maximum number of shareholders is 50</a:t>
            </a:r>
            <a:r>
              <a:rPr lang="en-US" dirty="0"/>
              <a:t>. A private limited company is registered under the </a:t>
            </a:r>
            <a:r>
              <a:rPr lang="en-US" b="1" dirty="0">
                <a:solidFill>
                  <a:srgbClr val="C00000"/>
                </a:solidFill>
              </a:rPr>
              <a:t>Companies Act 2013</a:t>
            </a:r>
            <a:r>
              <a:rPr lang="en-US" dirty="0"/>
              <a:t>.</a:t>
            </a:r>
          </a:p>
          <a:p>
            <a:r>
              <a:rPr lang="en-US" dirty="0"/>
              <a:t>Private limited companies are popular among small and medium-sized businesses (SMEs) due to their </a:t>
            </a:r>
            <a:r>
              <a:rPr lang="en-US" b="1" dirty="0">
                <a:solidFill>
                  <a:srgbClr val="C00000"/>
                </a:solidFill>
              </a:rPr>
              <a:t>flexibility, limited liability protection, and simplicity of ownership control</a:t>
            </a:r>
            <a:r>
              <a:rPr lang="en-US" dirty="0"/>
              <a:t>.</a:t>
            </a:r>
          </a:p>
          <a:p>
            <a:r>
              <a:rPr lang="en-US" dirty="0"/>
              <a:t>Private limited companies have an advantage over public companies in terms of </a:t>
            </a:r>
            <a:r>
              <a:rPr lang="en-US" b="1" dirty="0">
                <a:solidFill>
                  <a:srgbClr val="C00000"/>
                </a:solidFill>
              </a:rPr>
              <a:t>long-term investment, keeping data confidential, operational independence, and flexibility</a:t>
            </a:r>
            <a:r>
              <a:rPr lang="en-US"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a:t>
            </a:r>
          </a:p>
        </p:txBody>
      </p:sp>
    </p:spTree>
    <p:extLst>
      <p:ext uri="{BB962C8B-B14F-4D97-AF65-F5344CB8AC3E}">
        <p14:creationId xmlns:p14="http://schemas.microsoft.com/office/powerpoint/2010/main" val="273210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156117" y="711202"/>
            <a:ext cx="11786840" cy="5742808"/>
          </a:xfrm>
        </p:spPr>
        <p:txBody>
          <a:bodyPr/>
          <a:lstStyle/>
          <a:p>
            <a:pPr fontAlgn="base"/>
            <a:r>
              <a:rPr lang="en-US" sz="2400" b="1" dirty="0">
                <a:solidFill>
                  <a:srgbClr val="C00000"/>
                </a:solidFill>
              </a:rPr>
              <a:t>Membership</a:t>
            </a:r>
          </a:p>
          <a:p>
            <a:pPr lvl="1" fontAlgn="base"/>
            <a:r>
              <a:rPr lang="en-US" sz="2200" dirty="0"/>
              <a:t>Like any other company, a </a:t>
            </a:r>
            <a:r>
              <a:rPr lang="en-US" sz="2200" b="1" dirty="0">
                <a:solidFill>
                  <a:srgbClr val="C00000"/>
                </a:solidFill>
              </a:rPr>
              <a:t>minimum of 2 shareholders</a:t>
            </a:r>
            <a:r>
              <a:rPr lang="en-US" sz="2200" dirty="0"/>
              <a:t> are required to start such a company. But since it remains a small entity, there is also a </a:t>
            </a:r>
            <a:r>
              <a:rPr lang="en-US" sz="2200" b="1" dirty="0">
                <a:solidFill>
                  <a:srgbClr val="C00000"/>
                </a:solidFill>
              </a:rPr>
              <a:t>maximum</a:t>
            </a:r>
            <a:r>
              <a:rPr lang="en-US" sz="2200" dirty="0"/>
              <a:t> cap on the number of members fixed at </a:t>
            </a:r>
            <a:r>
              <a:rPr lang="en-US" sz="2200" b="1" dirty="0">
                <a:solidFill>
                  <a:srgbClr val="C00000"/>
                </a:solidFill>
              </a:rPr>
              <a:t>200</a:t>
            </a:r>
            <a:r>
              <a:rPr lang="en-US" sz="2200" dirty="0"/>
              <a:t>. </a:t>
            </a:r>
          </a:p>
          <a:p>
            <a:pPr fontAlgn="base"/>
            <a:r>
              <a:rPr lang="en-US" sz="2400" b="1" dirty="0">
                <a:solidFill>
                  <a:srgbClr val="C00000"/>
                </a:solidFill>
              </a:rPr>
              <a:t>Limited Liability Structure</a:t>
            </a:r>
          </a:p>
          <a:p>
            <a:pPr lvl="1" fontAlgn="base"/>
            <a:r>
              <a:rPr lang="en-US" sz="2200" dirty="0"/>
              <a:t>In a private limited company, </a:t>
            </a:r>
            <a:r>
              <a:rPr lang="en-US" sz="2200" b="1" dirty="0">
                <a:solidFill>
                  <a:srgbClr val="C00000"/>
                </a:solidFill>
              </a:rPr>
              <a:t>the liability of each member or shareholder is limited</a:t>
            </a:r>
            <a:r>
              <a:rPr lang="en-US" sz="2200" dirty="0"/>
              <a:t>. Therefore, even in the case of loss under any circumstances, the shareholders are liable to sell their assets for repayment. However, the personal and individual assets of the shareholders are not at risk.</a:t>
            </a:r>
          </a:p>
          <a:p>
            <a:pPr fontAlgn="base"/>
            <a:r>
              <a:rPr lang="en-US" sz="2400" b="1" dirty="0">
                <a:solidFill>
                  <a:srgbClr val="C00000"/>
                </a:solidFill>
              </a:rPr>
              <a:t>Separate Legal Entity</a:t>
            </a:r>
          </a:p>
          <a:p>
            <a:pPr lvl="1" fontAlgn="base"/>
            <a:r>
              <a:rPr lang="en-US" sz="2200" dirty="0"/>
              <a:t>This is a </a:t>
            </a:r>
            <a:r>
              <a:rPr lang="en-US" sz="2200" b="1" dirty="0">
                <a:solidFill>
                  <a:srgbClr val="C00000"/>
                </a:solidFill>
              </a:rPr>
              <a:t>separate legal entity and continues in perpetual succession</a:t>
            </a:r>
            <a:r>
              <a:rPr lang="en-US" sz="2200" dirty="0"/>
              <a:t>. This means that even if all the members die, or the company becomes insolvent or bankrupt, the company still exists in the eyes of the law. The life of the company will be perpetual, not affected by the lives of its shareholders or members unless dissolved by way of resolution.</a:t>
            </a:r>
          </a:p>
          <a:p>
            <a:pPr fontAlgn="base"/>
            <a:r>
              <a:rPr lang="en-US" sz="2400" b="1" dirty="0">
                <a:solidFill>
                  <a:srgbClr val="C00000"/>
                </a:solidFill>
              </a:rPr>
              <a:t>Minimum Paid-Up Capital</a:t>
            </a:r>
          </a:p>
          <a:p>
            <a:pPr lvl="1" fontAlgn="base"/>
            <a:r>
              <a:rPr lang="en-US" sz="2200" dirty="0"/>
              <a:t>A private limited company is required to have and </a:t>
            </a:r>
            <a:r>
              <a:rPr lang="en-US" sz="2200" b="1" dirty="0">
                <a:solidFill>
                  <a:srgbClr val="C00000"/>
                </a:solidFill>
              </a:rPr>
              <a:t>maintain a minimum paid-up capital of ₹1 lakh</a:t>
            </a:r>
            <a:r>
              <a:rPr lang="en-US" sz="2200"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Private Limited Companies</a:t>
            </a:r>
          </a:p>
        </p:txBody>
      </p:sp>
    </p:spTree>
    <p:extLst>
      <p:ext uri="{BB962C8B-B14F-4D97-AF65-F5344CB8AC3E}">
        <p14:creationId xmlns:p14="http://schemas.microsoft.com/office/powerpoint/2010/main" val="85826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sz="2400" b="1" dirty="0">
                <a:solidFill>
                  <a:srgbClr val="C00000"/>
                </a:solidFill>
              </a:rPr>
              <a:t>Company limited by shares</a:t>
            </a:r>
          </a:p>
          <a:p>
            <a:pPr lvl="1"/>
            <a:r>
              <a:rPr lang="en-US" sz="2000" dirty="0"/>
              <a:t>A company limited by shares is a legal entity independent of its directors and shareholders. It can make contracts as an organization and own assets in its name since it is a legal entity that can exist independently.</a:t>
            </a:r>
          </a:p>
          <a:p>
            <a:pPr lvl="1"/>
            <a:r>
              <a:rPr lang="en-US" sz="2000" dirty="0"/>
              <a:t>The word ‘limited’ relates to the shareholders' limited obligation. They are solely liable for any company responsibilities according to the value of their shares in that firm. No personal assets are at risk.</a:t>
            </a:r>
          </a:p>
          <a:p>
            <a:r>
              <a:rPr lang="en-US" sz="2400" b="1" dirty="0">
                <a:solidFill>
                  <a:srgbClr val="C00000"/>
                </a:solidFill>
              </a:rPr>
              <a:t>Company limited by guarantee</a:t>
            </a:r>
          </a:p>
          <a:p>
            <a:pPr lvl="1"/>
            <a:r>
              <a:rPr lang="en-US" sz="2000" dirty="0"/>
              <a:t>A company limited by guarantee has no shareholders or share capital. It is backed by guarantors who agree to pay a fixed amount towards the company's debts if required.</a:t>
            </a:r>
          </a:p>
          <a:p>
            <a:pPr lvl="1"/>
            <a:r>
              <a:rPr lang="en-US" sz="2000" dirty="0"/>
              <a:t>Profits are typically not distributed to guarantors since they are reinvested in the firm to assist and promote the company's non-profit aims.</a:t>
            </a:r>
          </a:p>
          <a:p>
            <a:r>
              <a:rPr lang="en-US" sz="2400" b="1" dirty="0">
                <a:solidFill>
                  <a:srgbClr val="C00000"/>
                </a:solidFill>
              </a:rPr>
              <a:t>Unlimited company</a:t>
            </a:r>
          </a:p>
          <a:p>
            <a:pPr lvl="1"/>
            <a:r>
              <a:rPr lang="en-US" sz="2000" dirty="0"/>
              <a:t>Section 2(92) of the Companies Act of 2013 defines an unlimited company as one with unlimited shareholders' liability.</a:t>
            </a:r>
          </a:p>
          <a:p>
            <a:pPr lvl="1"/>
            <a:r>
              <a:rPr lang="en-US" sz="2000" dirty="0"/>
              <a:t>Unlimited companies have no restrictions on their liabilities. As a result, the company can utilize all of its assets to pay down its obligations while dissolving.</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Types of Private Limited Companies</a:t>
            </a:r>
          </a:p>
        </p:txBody>
      </p:sp>
    </p:spTree>
    <p:extLst>
      <p:ext uri="{BB962C8B-B14F-4D97-AF65-F5344CB8AC3E}">
        <p14:creationId xmlns:p14="http://schemas.microsoft.com/office/powerpoint/2010/main" val="135090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Sole Proprietorship</a:t>
            </a:r>
          </a:p>
        </p:txBody>
      </p:sp>
    </p:spTree>
    <p:extLst>
      <p:ext uri="{BB962C8B-B14F-4D97-AF65-F5344CB8AC3E}">
        <p14:creationId xmlns:p14="http://schemas.microsoft.com/office/powerpoint/2010/main" val="191365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pPr>
              <a:lnSpc>
                <a:spcPct val="100000"/>
              </a:lnSpc>
            </a:pPr>
            <a:r>
              <a:rPr lang="en-US" sz="2400" dirty="0"/>
              <a:t>The Companies Act, 2013 regulates the establishment and working of a public limited company. </a:t>
            </a:r>
          </a:p>
          <a:p>
            <a:pPr>
              <a:lnSpc>
                <a:spcPct val="100000"/>
              </a:lnSpc>
            </a:pPr>
            <a:r>
              <a:rPr lang="en-US" sz="2400" dirty="0"/>
              <a:t>A public limited company </a:t>
            </a:r>
            <a:r>
              <a:rPr lang="en-US" sz="2400" b="1" dirty="0">
                <a:solidFill>
                  <a:srgbClr val="C00000"/>
                </a:solidFill>
              </a:rPr>
              <a:t>offers shares to the general public and has limited liability</a:t>
            </a:r>
            <a:r>
              <a:rPr lang="en-US" sz="2400" dirty="0"/>
              <a:t>. </a:t>
            </a:r>
          </a:p>
          <a:p>
            <a:pPr>
              <a:lnSpc>
                <a:spcPct val="100000"/>
              </a:lnSpc>
            </a:pPr>
            <a:r>
              <a:rPr lang="en-US" sz="2400" dirty="0"/>
              <a:t>Its stock can be acquired by anyone, either privately </a:t>
            </a:r>
            <a:r>
              <a:rPr lang="en-US" sz="2400" b="1" dirty="0">
                <a:solidFill>
                  <a:srgbClr val="C00000"/>
                </a:solidFill>
              </a:rPr>
              <a:t>through Initial Public Offering (IPO) or via trades on the stock market</a:t>
            </a:r>
            <a:r>
              <a:rPr lang="en-US" sz="2400" dirty="0"/>
              <a:t>. </a:t>
            </a:r>
          </a:p>
          <a:p>
            <a:pPr>
              <a:lnSpc>
                <a:spcPct val="100000"/>
              </a:lnSpc>
            </a:pPr>
            <a:r>
              <a:rPr lang="en-US" sz="2400" dirty="0"/>
              <a:t>It is strictly regulated and is required to publish its true financial health to its shareholders.</a:t>
            </a:r>
          </a:p>
          <a:p>
            <a:pPr>
              <a:lnSpc>
                <a:spcPct val="100000"/>
              </a:lnSpc>
            </a:pPr>
            <a:r>
              <a:rPr lang="en-US" sz="2400" b="1" dirty="0">
                <a:solidFill>
                  <a:srgbClr val="C00000"/>
                </a:solidFill>
              </a:rPr>
              <a:t>Public Limited Company is governed by the Companies Act of 2013, which defines it as a company which is not a “private company”, “has a minimum amount of capital as prescribed” and “has a minimum of seven shareholders”.</a:t>
            </a:r>
            <a:r>
              <a:rPr lang="en-US" sz="2400" dirty="0">
                <a:solidFill>
                  <a:srgbClr val="C00000"/>
                </a:solidFill>
              </a:rPr>
              <a:t> </a:t>
            </a:r>
          </a:p>
          <a:p>
            <a:r>
              <a:rPr lang="en-US" sz="2400" dirty="0"/>
              <a:t>Few examples of Public Limited Company are:</a:t>
            </a:r>
          </a:p>
          <a:p>
            <a:pPr lvl="1"/>
            <a:r>
              <a:rPr lang="en-US" sz="2200" b="1" dirty="0">
                <a:solidFill>
                  <a:srgbClr val="C00000"/>
                </a:solidFill>
              </a:rPr>
              <a:t>Indian Oil Corporation Ltd</a:t>
            </a:r>
            <a:r>
              <a:rPr lang="en-US" sz="2200" dirty="0">
                <a:solidFill>
                  <a:srgbClr val="C00000"/>
                </a:solidFill>
              </a:rPr>
              <a:t>, </a:t>
            </a:r>
            <a:r>
              <a:rPr lang="en-US" sz="2200" b="1" dirty="0">
                <a:solidFill>
                  <a:srgbClr val="C00000"/>
                </a:solidFill>
              </a:rPr>
              <a:t>Bharat Petroleum Corporation Ltd</a:t>
            </a:r>
            <a:r>
              <a:rPr lang="en-US" sz="2200" dirty="0">
                <a:solidFill>
                  <a:srgbClr val="C00000"/>
                </a:solidFill>
              </a:rPr>
              <a:t>, </a:t>
            </a:r>
            <a:r>
              <a:rPr lang="en-US" sz="2200" b="1" dirty="0">
                <a:solidFill>
                  <a:srgbClr val="C00000"/>
                </a:solidFill>
              </a:rPr>
              <a:t>State Bank of India, Hindustan Petroleum Corporation Ltd</a:t>
            </a:r>
            <a:r>
              <a:rPr lang="en-US" sz="2200" dirty="0">
                <a:solidFill>
                  <a:srgbClr val="C00000"/>
                </a:solidFill>
              </a:rPr>
              <a:t>, </a:t>
            </a:r>
            <a:r>
              <a:rPr lang="en-US" sz="2200" b="1" dirty="0">
                <a:solidFill>
                  <a:srgbClr val="C00000"/>
                </a:solidFill>
              </a:rPr>
              <a:t>Oil and Natural Gas Corporation Ltd</a:t>
            </a:r>
            <a:endParaRPr lang="en-US" sz="2200" dirty="0">
              <a:solidFill>
                <a:srgbClr val="C00000"/>
              </a:solidFill>
            </a:endParaRP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Public Limited Companies</a:t>
            </a:r>
          </a:p>
        </p:txBody>
      </p:sp>
    </p:spTree>
    <p:extLst>
      <p:ext uri="{BB962C8B-B14F-4D97-AF65-F5344CB8AC3E}">
        <p14:creationId xmlns:p14="http://schemas.microsoft.com/office/powerpoint/2010/main" val="162836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131180" y="711202"/>
            <a:ext cx="11929641" cy="5742808"/>
          </a:xfrm>
        </p:spPr>
        <p:txBody>
          <a:bodyPr/>
          <a:lstStyle/>
          <a:p>
            <a:r>
              <a:rPr lang="en-US" b="1" dirty="0">
                <a:solidFill>
                  <a:srgbClr val="C00000"/>
                </a:solidFill>
              </a:rPr>
              <a:t>Separate legal entity: </a:t>
            </a:r>
            <a:r>
              <a:rPr lang="en-US" dirty="0"/>
              <a:t>This is a </a:t>
            </a:r>
            <a:r>
              <a:rPr lang="en-US" b="1" dirty="0">
                <a:solidFill>
                  <a:srgbClr val="C00000"/>
                </a:solidFill>
              </a:rPr>
              <a:t>separate legal entity and continues in perpetual succession</a:t>
            </a:r>
            <a:r>
              <a:rPr lang="en-US" dirty="0"/>
              <a:t>. This means that even if all the members die, or the company becomes insolvent or bankrupt, the company still exists in the eyes of the law.</a:t>
            </a:r>
            <a:endParaRPr lang="en-US" dirty="0">
              <a:solidFill>
                <a:srgbClr val="C00000"/>
              </a:solidFill>
            </a:endParaRPr>
          </a:p>
          <a:p>
            <a:r>
              <a:rPr lang="en-US" b="1" dirty="0">
                <a:solidFill>
                  <a:srgbClr val="C00000"/>
                </a:solidFill>
              </a:rPr>
              <a:t>Easy Transferability: Shares of public limited companies can be easily transferred </a:t>
            </a:r>
            <a:r>
              <a:rPr lang="en-US" dirty="0"/>
              <a:t>by one member to other members.</a:t>
            </a:r>
            <a:endParaRPr lang="en-US" dirty="0">
              <a:solidFill>
                <a:srgbClr val="C00000"/>
              </a:solidFill>
            </a:endParaRPr>
          </a:p>
          <a:p>
            <a:r>
              <a:rPr lang="en-US" b="1" dirty="0">
                <a:solidFill>
                  <a:srgbClr val="C00000"/>
                </a:solidFill>
              </a:rPr>
              <a:t>Name: </a:t>
            </a:r>
            <a:r>
              <a:rPr lang="en-US" dirty="0"/>
              <a:t>In the Public limited company, they add </a:t>
            </a:r>
            <a:r>
              <a:rPr lang="en-US" b="1" dirty="0">
                <a:solidFill>
                  <a:srgbClr val="C00000"/>
                </a:solidFill>
              </a:rPr>
              <a:t>(Ltd.) at the end of the name of a company.</a:t>
            </a:r>
          </a:p>
          <a:p>
            <a:r>
              <a:rPr lang="en-US" b="1" dirty="0">
                <a:solidFill>
                  <a:srgbClr val="C00000"/>
                </a:solidFill>
              </a:rPr>
              <a:t>Number of members</a:t>
            </a:r>
            <a:r>
              <a:rPr lang="en-US" b="1" dirty="0"/>
              <a:t> </a:t>
            </a:r>
            <a:r>
              <a:rPr lang="en-US" dirty="0"/>
              <a:t>There must be </a:t>
            </a:r>
            <a:r>
              <a:rPr lang="en-US" b="1" dirty="0">
                <a:solidFill>
                  <a:srgbClr val="C00000"/>
                </a:solidFill>
              </a:rPr>
              <a:t>7 members</a:t>
            </a:r>
            <a:r>
              <a:rPr lang="en-US" dirty="0"/>
              <a:t> in a Public company, there is </a:t>
            </a:r>
            <a:r>
              <a:rPr lang="en-US" b="1" dirty="0">
                <a:solidFill>
                  <a:srgbClr val="C00000"/>
                </a:solidFill>
              </a:rPr>
              <a:t>no upper or lower limit to this number.</a:t>
            </a:r>
          </a:p>
          <a:p>
            <a:r>
              <a:rPr lang="en-US" b="1" dirty="0">
                <a:solidFill>
                  <a:srgbClr val="C00000"/>
                </a:solidFill>
              </a:rPr>
              <a:t>Prospectus:</a:t>
            </a:r>
            <a:r>
              <a:rPr lang="en-US" b="1" dirty="0"/>
              <a:t> </a:t>
            </a:r>
            <a:r>
              <a:rPr lang="en-US" dirty="0"/>
              <a:t>A prospectus can be </a:t>
            </a:r>
            <a:r>
              <a:rPr lang="en-US" b="1" dirty="0">
                <a:solidFill>
                  <a:srgbClr val="C00000"/>
                </a:solidFill>
              </a:rPr>
              <a:t>issued to invite the public to subscribe to its shares</a:t>
            </a:r>
            <a:r>
              <a:rPr lang="en-US" dirty="0"/>
              <a:t> by registering a public limited company. A prospectus is </a:t>
            </a:r>
            <a:r>
              <a:rPr lang="en-US" b="1" dirty="0">
                <a:solidFill>
                  <a:srgbClr val="C00000"/>
                </a:solidFill>
              </a:rPr>
              <a:t>a statement that contains detailed information about the company as well as the number of shares requested by the company for an IPO or subsequent listing</a:t>
            </a:r>
            <a:r>
              <a:rPr lang="en-US" dirty="0"/>
              <a:t>.</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Public Limited Companies</a:t>
            </a:r>
          </a:p>
        </p:txBody>
      </p:sp>
    </p:spTree>
    <p:extLst>
      <p:ext uri="{BB962C8B-B14F-4D97-AF65-F5344CB8AC3E}">
        <p14:creationId xmlns:p14="http://schemas.microsoft.com/office/powerpoint/2010/main" val="140715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a:xfrm>
            <a:off x="131180" y="825190"/>
            <a:ext cx="11929641" cy="5628819"/>
          </a:xfrm>
        </p:spPr>
        <p:txBody>
          <a:bodyPr/>
          <a:lstStyle/>
          <a:p>
            <a:r>
              <a:rPr lang="en-US" sz="2600" b="1" dirty="0">
                <a:solidFill>
                  <a:srgbClr val="C00000"/>
                </a:solidFill>
              </a:rPr>
              <a:t>Borrowing capacity:</a:t>
            </a:r>
            <a:r>
              <a:rPr lang="en-US" sz="2600" dirty="0">
                <a:solidFill>
                  <a:srgbClr val="C00000"/>
                </a:solidFill>
              </a:rPr>
              <a:t> </a:t>
            </a:r>
            <a:r>
              <a:rPr lang="en-US" sz="2600" dirty="0"/>
              <a:t>Public companies have the advantage of being able to </a:t>
            </a:r>
            <a:r>
              <a:rPr lang="en-US" sz="2600" b="1" dirty="0">
                <a:solidFill>
                  <a:srgbClr val="C00000"/>
                </a:solidFill>
              </a:rPr>
              <a:t>borrow money from many sources</a:t>
            </a:r>
            <a:r>
              <a:rPr lang="en-US" sz="2600" dirty="0"/>
              <a:t>. Public companies can issue debts (secured and unsecured) to raise money. It can also issue preference or equity shares to the public. The company can receive financial aid and loans from banks and other financial institutions.</a:t>
            </a:r>
          </a:p>
          <a:p>
            <a:r>
              <a:rPr lang="en-US" sz="2600" b="1" dirty="0">
                <a:solidFill>
                  <a:srgbClr val="C00000"/>
                </a:solidFill>
              </a:rPr>
              <a:t>Voluntary Association: </a:t>
            </a:r>
            <a:r>
              <a:rPr lang="en-US" sz="2600" dirty="0"/>
              <a:t>It’s </a:t>
            </a:r>
            <a:r>
              <a:rPr lang="en-US" sz="2600" b="1" dirty="0">
                <a:solidFill>
                  <a:srgbClr val="C00000"/>
                </a:solidFill>
              </a:rPr>
              <a:t>easy to purchase shares </a:t>
            </a:r>
            <a:r>
              <a:rPr lang="en-US" sz="2600" dirty="0"/>
              <a:t>in a public company, and it’s just as </a:t>
            </a:r>
            <a:r>
              <a:rPr lang="en-US" sz="2600" b="1" dirty="0">
                <a:solidFill>
                  <a:srgbClr val="C00000"/>
                </a:solidFill>
              </a:rPr>
              <a:t>easy to leave the public company</a:t>
            </a:r>
            <a:r>
              <a:rPr lang="en-US" sz="2600" dirty="0"/>
              <a:t>.</a:t>
            </a:r>
          </a:p>
          <a:p>
            <a:r>
              <a:rPr lang="en-US" sz="2600" b="1" dirty="0">
                <a:solidFill>
                  <a:srgbClr val="C00000"/>
                </a:solidFill>
              </a:rPr>
              <a:t>Certificate of Commencement: </a:t>
            </a:r>
            <a:r>
              <a:rPr lang="en-US" sz="2600" dirty="0"/>
              <a:t>This is a vital document that must be obtained by the public company before starting a business. The Certificate of Incorporation is the last document needed for a private company. But, </a:t>
            </a:r>
            <a:r>
              <a:rPr lang="en-US" sz="2600" b="1" dirty="0">
                <a:solidFill>
                  <a:srgbClr val="C00000"/>
                </a:solidFill>
              </a:rPr>
              <a:t>for public companies, both the Certificate of Incorporation and Certificate of Commencement is required</a:t>
            </a:r>
            <a:r>
              <a:rPr lang="en-US" sz="2600" dirty="0"/>
              <a:t>.</a:t>
            </a:r>
          </a:p>
          <a:p>
            <a:r>
              <a:rPr lang="en-US" sz="2600" b="1" dirty="0">
                <a:solidFill>
                  <a:srgbClr val="C00000"/>
                </a:solidFill>
              </a:rPr>
              <a:t>Memorandum of Association: </a:t>
            </a:r>
            <a:r>
              <a:rPr lang="en-US" sz="2600" dirty="0"/>
              <a:t>The MOA, which is an important document for the formation of a public company, is essential. After completing the Articles of Association, a private company can begin its business. But, </a:t>
            </a:r>
            <a:r>
              <a:rPr lang="en-US" sz="2600" b="1" dirty="0">
                <a:solidFill>
                  <a:srgbClr val="C00000"/>
                </a:solidFill>
              </a:rPr>
              <a:t>for a public company, the Memorandum must be submitted along with the company’s registration.</a:t>
            </a:r>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Features of Public Limited Companies</a:t>
            </a:r>
          </a:p>
        </p:txBody>
      </p:sp>
    </p:spTree>
    <p:extLst>
      <p:ext uri="{BB962C8B-B14F-4D97-AF65-F5344CB8AC3E}">
        <p14:creationId xmlns:p14="http://schemas.microsoft.com/office/powerpoint/2010/main" val="22522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9559B8-FFA0-EE44-5AC1-F37C00DD9FDC}"/>
              </a:ext>
            </a:extLst>
          </p:cNvPr>
          <p:cNvSpPr>
            <a:spLocks noGrp="1"/>
          </p:cNvSpPr>
          <p:nvPr>
            <p:ph idx="1"/>
          </p:nvPr>
        </p:nvSpPr>
        <p:spPr/>
        <p:txBody>
          <a:bodyPr/>
          <a:lstStyle/>
          <a:p>
            <a:r>
              <a:rPr lang="en-US" b="1" dirty="0">
                <a:solidFill>
                  <a:srgbClr val="C00000"/>
                </a:solidFill>
              </a:rPr>
              <a:t>Listed Company</a:t>
            </a:r>
          </a:p>
          <a:p>
            <a:pPr lvl="1"/>
            <a:r>
              <a:rPr lang="en-US" dirty="0"/>
              <a:t>This type of public limited company has its shares actively listed and available for trading on one or more stock exchanges. This accessibility allows the public and various financial entities to buy and sell the company's shares, providing greater liquidity and exposure to a diverse pool of investors.</a:t>
            </a:r>
          </a:p>
          <a:p>
            <a:pPr marL="457200" lvl="1" indent="0">
              <a:buNone/>
            </a:pPr>
            <a:endParaRPr lang="en-US" dirty="0"/>
          </a:p>
          <a:p>
            <a:r>
              <a:rPr lang="en-US" b="1" dirty="0">
                <a:solidFill>
                  <a:srgbClr val="C00000"/>
                </a:solidFill>
              </a:rPr>
              <a:t>Unlisted Company </a:t>
            </a:r>
          </a:p>
          <a:p>
            <a:pPr lvl="1"/>
            <a:r>
              <a:rPr lang="en-US" dirty="0"/>
              <a:t>Unlike its listed counterparts, an unlisted public limited company does not have its shares traded on any stock exchange. As a result, its shares are not as easily transferable, and the company does not experience the same level of public scrutiny or regulatory requirements as a listed company. This category of public limited company may appeal to businesses seeking to benefit from a broader base of shareholders while avoiding the complexities of full public trading.</a:t>
            </a:r>
          </a:p>
          <a:p>
            <a:endParaRPr lang="en-US" sz="1800" dirty="0"/>
          </a:p>
        </p:txBody>
      </p:sp>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Types of Public Limited Companies</a:t>
            </a:r>
          </a:p>
        </p:txBody>
      </p:sp>
    </p:spTree>
    <p:extLst>
      <p:ext uri="{BB962C8B-B14F-4D97-AF65-F5344CB8AC3E}">
        <p14:creationId xmlns:p14="http://schemas.microsoft.com/office/powerpoint/2010/main" val="251600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 VS Public Limited Companies</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3702009456"/>
              </p:ext>
            </p:extLst>
          </p:nvPr>
        </p:nvGraphicFramePr>
        <p:xfrm>
          <a:off x="702528" y="719665"/>
          <a:ext cx="9879978" cy="5600809"/>
        </p:xfrm>
        <a:graphic>
          <a:graphicData uri="http://schemas.openxmlformats.org/drawingml/2006/table">
            <a:tbl>
              <a:tblPr firstRow="1" bandRow="1">
                <a:tableStyleId>{5C22544A-7EE6-4342-B048-85BDC9FD1C3A}</a:tableStyleId>
              </a:tblPr>
              <a:tblGrid>
                <a:gridCol w="1784194">
                  <a:extLst>
                    <a:ext uri="{9D8B030D-6E8A-4147-A177-3AD203B41FA5}">
                      <a16:colId xmlns:a16="http://schemas.microsoft.com/office/drawing/2014/main" val="4122127827"/>
                    </a:ext>
                  </a:extLst>
                </a:gridCol>
                <a:gridCol w="3992137">
                  <a:extLst>
                    <a:ext uri="{9D8B030D-6E8A-4147-A177-3AD203B41FA5}">
                      <a16:colId xmlns:a16="http://schemas.microsoft.com/office/drawing/2014/main" val="2796557541"/>
                    </a:ext>
                  </a:extLst>
                </a:gridCol>
                <a:gridCol w="4103647">
                  <a:extLst>
                    <a:ext uri="{9D8B030D-6E8A-4147-A177-3AD203B41FA5}">
                      <a16:colId xmlns:a16="http://schemas.microsoft.com/office/drawing/2014/main" val="1659079330"/>
                    </a:ext>
                  </a:extLst>
                </a:gridCol>
              </a:tblGrid>
              <a:tr h="829623">
                <a:tc>
                  <a:txBody>
                    <a:bodyPr/>
                    <a:lstStyle/>
                    <a:p>
                      <a:endParaRPr lang="en-IN" sz="2000" dirty="0"/>
                    </a:p>
                  </a:txBody>
                  <a:tcPr/>
                </a:tc>
                <a:tc>
                  <a:txBody>
                    <a:bodyPr/>
                    <a:lstStyle/>
                    <a:p>
                      <a:pPr algn="ctr"/>
                      <a:r>
                        <a:rPr lang="en-IN" sz="2000" dirty="0"/>
                        <a:t>Private Limited Company</a:t>
                      </a:r>
                    </a:p>
                  </a:txBody>
                  <a:tcPr/>
                </a:tc>
                <a:tc>
                  <a:txBody>
                    <a:bodyPr/>
                    <a:lstStyle/>
                    <a:p>
                      <a:pPr algn="ctr"/>
                      <a:r>
                        <a:rPr lang="en-IN" sz="2000" dirty="0"/>
                        <a:t>Public Limited Company</a:t>
                      </a:r>
                    </a:p>
                  </a:txBody>
                  <a:tcPr/>
                </a:tc>
                <a:extLst>
                  <a:ext uri="{0D108BD9-81ED-4DB2-BD59-A6C34878D82A}">
                    <a16:rowId xmlns:a16="http://schemas.microsoft.com/office/drawing/2014/main" val="2976004398"/>
                  </a:ext>
                </a:extLst>
              </a:tr>
              <a:tr h="2442849">
                <a:tc>
                  <a:txBody>
                    <a:bodyPr/>
                    <a:lstStyle/>
                    <a:p>
                      <a:r>
                        <a:rPr lang="en-IN" sz="2000" b="1" dirty="0"/>
                        <a:t>Ownership </a:t>
                      </a:r>
                    </a:p>
                  </a:txBody>
                  <a:tcPr/>
                </a:tc>
                <a:tc>
                  <a:txBody>
                    <a:bodyPr/>
                    <a:lstStyle/>
                    <a:p>
                      <a:pPr algn="just"/>
                      <a:r>
                        <a:rPr lang="en-US" sz="2000" dirty="0"/>
                        <a:t>A private limited company is privately held and owned by a small group of individuals or entities. The number of shareholders is limited, often to a maximum of 50. Shares of a private company are not traded on the stock exchange. </a:t>
                      </a:r>
                      <a:endParaRPr lang="en-IN" sz="2000" dirty="0"/>
                    </a:p>
                  </a:txBody>
                  <a:tcPr/>
                </a:tc>
                <a:tc>
                  <a:txBody>
                    <a:bodyPr/>
                    <a:lstStyle/>
                    <a:p>
                      <a:pPr algn="just"/>
                      <a:r>
                        <a:rPr lang="en-US" sz="2000" dirty="0"/>
                        <a:t>A public company, on the other hand, is owned by a large number of shareholders and the shares are freely traded on the stock exchange. There is no limit to the number of shareholders in a public company.</a:t>
                      </a:r>
                      <a:endParaRPr lang="en-IN" sz="2000" dirty="0"/>
                    </a:p>
                  </a:txBody>
                  <a:tcPr/>
                </a:tc>
                <a:extLst>
                  <a:ext uri="{0D108BD9-81ED-4DB2-BD59-A6C34878D82A}">
                    <a16:rowId xmlns:a16="http://schemas.microsoft.com/office/drawing/2014/main" val="3637854266"/>
                  </a:ext>
                </a:extLst>
              </a:tr>
              <a:tr h="2328337">
                <a:tc>
                  <a:txBody>
                    <a:bodyPr/>
                    <a:lstStyle/>
                    <a:p>
                      <a:r>
                        <a:rPr lang="en-IN" sz="2000" b="1" dirty="0"/>
                        <a:t>Share Transferability</a:t>
                      </a:r>
                    </a:p>
                  </a:txBody>
                  <a:tcPr/>
                </a:tc>
                <a:tc>
                  <a:txBody>
                    <a:bodyPr/>
                    <a:lstStyle/>
                    <a:p>
                      <a:pPr algn="just"/>
                      <a:r>
                        <a:rPr lang="en-US" sz="2000" dirty="0"/>
                        <a:t>In a private limited company, the transfer of shares is usually restricted and requires the approval of existing shareholders. This restriction helps maintain control over </a:t>
                      </a:r>
                      <a:r>
                        <a:rPr lang="en-IN" sz="2000" dirty="0"/>
                        <a:t>ownership and decision-making.</a:t>
                      </a:r>
                    </a:p>
                  </a:txBody>
                  <a:tcPr/>
                </a:tc>
                <a:tc>
                  <a:txBody>
                    <a:bodyPr/>
                    <a:lstStyle/>
                    <a:p>
                      <a:pPr algn="just"/>
                      <a:r>
                        <a:rPr lang="en-US" sz="2000" dirty="0"/>
                        <a:t>Shares of a public company can be freely bought and sold on the stock exchange without the need for approval from other shareholders. This liquidity makes it easier for investors to enter or exit their positions </a:t>
                      </a:r>
                      <a:endParaRPr lang="en-IN" sz="2000" dirty="0"/>
                    </a:p>
                  </a:txBody>
                  <a:tcPr/>
                </a:tc>
                <a:extLst>
                  <a:ext uri="{0D108BD9-81ED-4DB2-BD59-A6C34878D82A}">
                    <a16:rowId xmlns:a16="http://schemas.microsoft.com/office/drawing/2014/main" val="1246988824"/>
                  </a:ext>
                </a:extLst>
              </a:tr>
            </a:tbl>
          </a:graphicData>
        </a:graphic>
      </p:graphicFrame>
    </p:spTree>
    <p:extLst>
      <p:ext uri="{BB962C8B-B14F-4D97-AF65-F5344CB8AC3E}">
        <p14:creationId xmlns:p14="http://schemas.microsoft.com/office/powerpoint/2010/main" val="258234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 VS Public Limited Companies</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3900340539"/>
              </p:ext>
            </p:extLst>
          </p:nvPr>
        </p:nvGraphicFramePr>
        <p:xfrm>
          <a:off x="702528" y="719665"/>
          <a:ext cx="9879978" cy="5669985"/>
        </p:xfrm>
        <a:graphic>
          <a:graphicData uri="http://schemas.openxmlformats.org/drawingml/2006/table">
            <a:tbl>
              <a:tblPr firstRow="1" bandRow="1">
                <a:tableStyleId>{5C22544A-7EE6-4342-B048-85BDC9FD1C3A}</a:tableStyleId>
              </a:tblPr>
              <a:tblGrid>
                <a:gridCol w="1895706">
                  <a:extLst>
                    <a:ext uri="{9D8B030D-6E8A-4147-A177-3AD203B41FA5}">
                      <a16:colId xmlns:a16="http://schemas.microsoft.com/office/drawing/2014/main" val="4122127827"/>
                    </a:ext>
                  </a:extLst>
                </a:gridCol>
                <a:gridCol w="3902927">
                  <a:extLst>
                    <a:ext uri="{9D8B030D-6E8A-4147-A177-3AD203B41FA5}">
                      <a16:colId xmlns:a16="http://schemas.microsoft.com/office/drawing/2014/main" val="2796557541"/>
                    </a:ext>
                  </a:extLst>
                </a:gridCol>
                <a:gridCol w="4081345">
                  <a:extLst>
                    <a:ext uri="{9D8B030D-6E8A-4147-A177-3AD203B41FA5}">
                      <a16:colId xmlns:a16="http://schemas.microsoft.com/office/drawing/2014/main" val="1659079330"/>
                    </a:ext>
                  </a:extLst>
                </a:gridCol>
              </a:tblGrid>
              <a:tr h="786589">
                <a:tc>
                  <a:txBody>
                    <a:bodyPr/>
                    <a:lstStyle/>
                    <a:p>
                      <a:endParaRPr lang="en-IN" sz="2000" b="1" dirty="0"/>
                    </a:p>
                  </a:txBody>
                  <a:tcPr/>
                </a:tc>
                <a:tc>
                  <a:txBody>
                    <a:bodyPr/>
                    <a:lstStyle/>
                    <a:p>
                      <a:pPr algn="ctr"/>
                      <a:r>
                        <a:rPr lang="en-IN" sz="2000" dirty="0"/>
                        <a:t>Private Limited Company</a:t>
                      </a:r>
                    </a:p>
                  </a:txBody>
                  <a:tcPr/>
                </a:tc>
                <a:tc>
                  <a:txBody>
                    <a:bodyPr/>
                    <a:lstStyle/>
                    <a:p>
                      <a:pPr algn="ctr"/>
                      <a:r>
                        <a:rPr lang="en-IN" sz="2000" dirty="0"/>
                        <a:t>Public Limited Company</a:t>
                      </a:r>
                    </a:p>
                  </a:txBody>
                  <a:tcPr/>
                </a:tc>
                <a:extLst>
                  <a:ext uri="{0D108BD9-81ED-4DB2-BD59-A6C34878D82A}">
                    <a16:rowId xmlns:a16="http://schemas.microsoft.com/office/drawing/2014/main" val="2976004398"/>
                  </a:ext>
                </a:extLst>
              </a:tr>
              <a:tr h="2441698">
                <a:tc>
                  <a:txBody>
                    <a:bodyPr/>
                    <a:lstStyle/>
                    <a:p>
                      <a:r>
                        <a:rPr lang="en-IN" sz="2000" b="1" dirty="0"/>
                        <a:t>Capital Raising</a:t>
                      </a:r>
                    </a:p>
                  </a:txBody>
                  <a:tcPr/>
                </a:tc>
                <a:tc>
                  <a:txBody>
                    <a:bodyPr/>
                    <a:lstStyle/>
                    <a:p>
                      <a:pPr algn="just"/>
                      <a:r>
                        <a:rPr lang="en-US" sz="2000" dirty="0"/>
                        <a:t>Private companies typically raise capital through contributions from a small group of investors, loans, or retained earnings. They cannot raise capital by issuing shares to the public.</a:t>
                      </a:r>
                      <a:endParaRPr lang="en-IN" sz="2000" dirty="0"/>
                    </a:p>
                  </a:txBody>
                  <a:tcPr/>
                </a:tc>
                <a:tc>
                  <a:txBody>
                    <a:bodyPr/>
                    <a:lstStyle/>
                    <a:p>
                      <a:pPr algn="just"/>
                      <a:r>
                        <a:rPr lang="en-US" sz="2000" dirty="0"/>
                        <a:t>Public companies can raise capital by issuing shares to the public through an initial public offering (IPO) and subsequent offerings on the stock market. This allows them to access a larger pool of investors and raise substantial funds for expansion</a:t>
                      </a:r>
                      <a:endParaRPr lang="en-IN" sz="2000" dirty="0"/>
                    </a:p>
                  </a:txBody>
                  <a:tcPr/>
                </a:tc>
                <a:extLst>
                  <a:ext uri="{0D108BD9-81ED-4DB2-BD59-A6C34878D82A}">
                    <a16:rowId xmlns:a16="http://schemas.microsoft.com/office/drawing/2014/main" val="3354787990"/>
                  </a:ext>
                </a:extLst>
              </a:tr>
              <a:tr h="2441698">
                <a:tc>
                  <a:txBody>
                    <a:bodyPr/>
                    <a:lstStyle/>
                    <a:p>
                      <a:r>
                        <a:rPr lang="en-IN" sz="2000" b="1" dirty="0"/>
                        <a:t>Regulatory Compliance</a:t>
                      </a:r>
                    </a:p>
                  </a:txBody>
                  <a:tcPr/>
                </a:tc>
                <a:tc>
                  <a:txBody>
                    <a:bodyPr/>
                    <a:lstStyle/>
                    <a:p>
                      <a:pPr algn="just"/>
                      <a:r>
                        <a:rPr lang="en-US" sz="2000" dirty="0"/>
                        <a:t>Private companies usually have less stringent regulatory requirements compared to public companies. The reporting and disclosure obligations are generally limited, and they are not required to publish their financial statements for public scrutiny. </a:t>
                      </a:r>
                      <a:endParaRPr lang="en-IN" sz="2000" dirty="0"/>
                    </a:p>
                  </a:txBody>
                  <a:tcPr/>
                </a:tc>
                <a:tc>
                  <a:txBody>
                    <a:bodyPr/>
                    <a:lstStyle/>
                    <a:p>
                      <a:pPr algn="just"/>
                      <a:r>
                        <a:rPr lang="en-US" sz="2000" dirty="0"/>
                        <a:t>Public companies are subject to more extensive regulatory requirements. They must adhere to strict reporting standards, disclose financial information regularly, and comply with regulations set by the securities exchange where their shares are listed </a:t>
                      </a:r>
                      <a:endParaRPr lang="en-IN" sz="2000" dirty="0"/>
                    </a:p>
                  </a:txBody>
                  <a:tcPr/>
                </a:tc>
                <a:extLst>
                  <a:ext uri="{0D108BD9-81ED-4DB2-BD59-A6C34878D82A}">
                    <a16:rowId xmlns:a16="http://schemas.microsoft.com/office/drawing/2014/main" val="1977404806"/>
                  </a:ext>
                </a:extLst>
              </a:tr>
            </a:tbl>
          </a:graphicData>
        </a:graphic>
      </p:graphicFrame>
    </p:spTree>
    <p:extLst>
      <p:ext uri="{BB962C8B-B14F-4D97-AF65-F5344CB8AC3E}">
        <p14:creationId xmlns:p14="http://schemas.microsoft.com/office/powerpoint/2010/main" val="366782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Private Limited Companies VS Public Limited Companies</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3782132100"/>
              </p:ext>
            </p:extLst>
          </p:nvPr>
        </p:nvGraphicFramePr>
        <p:xfrm>
          <a:off x="735981" y="953840"/>
          <a:ext cx="10426389" cy="2280013"/>
        </p:xfrm>
        <a:graphic>
          <a:graphicData uri="http://schemas.openxmlformats.org/drawingml/2006/table">
            <a:tbl>
              <a:tblPr firstRow="1" bandRow="1">
                <a:tableStyleId>{5C22544A-7EE6-4342-B048-85BDC9FD1C3A}</a:tableStyleId>
              </a:tblPr>
              <a:tblGrid>
                <a:gridCol w="2212371">
                  <a:extLst>
                    <a:ext uri="{9D8B030D-6E8A-4147-A177-3AD203B41FA5}">
                      <a16:colId xmlns:a16="http://schemas.microsoft.com/office/drawing/2014/main" val="4122127827"/>
                    </a:ext>
                  </a:extLst>
                </a:gridCol>
                <a:gridCol w="4118778">
                  <a:extLst>
                    <a:ext uri="{9D8B030D-6E8A-4147-A177-3AD203B41FA5}">
                      <a16:colId xmlns:a16="http://schemas.microsoft.com/office/drawing/2014/main" val="2796557541"/>
                    </a:ext>
                  </a:extLst>
                </a:gridCol>
                <a:gridCol w="4095240">
                  <a:extLst>
                    <a:ext uri="{9D8B030D-6E8A-4147-A177-3AD203B41FA5}">
                      <a16:colId xmlns:a16="http://schemas.microsoft.com/office/drawing/2014/main" val="1659079330"/>
                    </a:ext>
                  </a:extLst>
                </a:gridCol>
              </a:tblGrid>
              <a:tr h="544259">
                <a:tc>
                  <a:txBody>
                    <a:bodyPr/>
                    <a:lstStyle/>
                    <a:p>
                      <a:endParaRPr lang="en-IN" sz="2000" dirty="0"/>
                    </a:p>
                  </a:txBody>
                  <a:tcPr/>
                </a:tc>
                <a:tc>
                  <a:txBody>
                    <a:bodyPr/>
                    <a:lstStyle/>
                    <a:p>
                      <a:pPr algn="ctr"/>
                      <a:r>
                        <a:rPr lang="en-IN" sz="2000" dirty="0"/>
                        <a:t>Private Limited Company</a:t>
                      </a:r>
                    </a:p>
                  </a:txBody>
                  <a:tcPr/>
                </a:tc>
                <a:tc>
                  <a:txBody>
                    <a:bodyPr/>
                    <a:lstStyle/>
                    <a:p>
                      <a:pPr algn="ctr"/>
                      <a:r>
                        <a:rPr lang="en-IN" sz="2000" dirty="0"/>
                        <a:t>Public Limited Company</a:t>
                      </a:r>
                    </a:p>
                  </a:txBody>
                  <a:tcPr/>
                </a:tc>
                <a:extLst>
                  <a:ext uri="{0D108BD9-81ED-4DB2-BD59-A6C34878D82A}">
                    <a16:rowId xmlns:a16="http://schemas.microsoft.com/office/drawing/2014/main" val="2976004398"/>
                  </a:ext>
                </a:extLst>
              </a:tr>
              <a:tr h="1735754">
                <a:tc>
                  <a:txBody>
                    <a:bodyPr/>
                    <a:lstStyle/>
                    <a:p>
                      <a:r>
                        <a:rPr lang="en-IN" sz="2000" b="1" dirty="0"/>
                        <a:t>Minimum Capital Requirements</a:t>
                      </a:r>
                    </a:p>
                  </a:txBody>
                  <a:tcPr/>
                </a:tc>
                <a:tc>
                  <a:txBody>
                    <a:bodyPr/>
                    <a:lstStyle/>
                    <a:p>
                      <a:pPr algn="just"/>
                      <a:r>
                        <a:rPr lang="en-US" sz="2000" dirty="0"/>
                        <a:t>There is often no minimum capital requirement for private limited companies, and they can be formed with a relatively small amount of capital</a:t>
                      </a:r>
                      <a:endParaRPr lang="en-IN" sz="2000" dirty="0"/>
                    </a:p>
                  </a:txBody>
                  <a:tcPr/>
                </a:tc>
                <a:tc>
                  <a:txBody>
                    <a:bodyPr/>
                    <a:lstStyle/>
                    <a:p>
                      <a:pPr algn="just"/>
                      <a:r>
                        <a:rPr lang="en-US" sz="2000" dirty="0"/>
                        <a:t>In some jurisdictions, there may be minimum capital requirements for public companies, especially at the time of their initial public offering (IPO) </a:t>
                      </a:r>
                      <a:endParaRPr lang="en-IN" sz="2000" dirty="0"/>
                    </a:p>
                  </a:txBody>
                  <a:tcPr/>
                </a:tc>
                <a:extLst>
                  <a:ext uri="{0D108BD9-81ED-4DB2-BD59-A6C34878D82A}">
                    <a16:rowId xmlns:a16="http://schemas.microsoft.com/office/drawing/2014/main" val="3637854266"/>
                  </a:ext>
                </a:extLst>
              </a:tr>
            </a:tbl>
          </a:graphicData>
        </a:graphic>
      </p:graphicFrame>
    </p:spTree>
    <p:extLst>
      <p:ext uri="{BB962C8B-B14F-4D97-AF65-F5344CB8AC3E}">
        <p14:creationId xmlns:p14="http://schemas.microsoft.com/office/powerpoint/2010/main" val="30568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53653C-2280-3610-6D39-F15417697F76}"/>
              </a:ext>
            </a:extLst>
          </p:cNvPr>
          <p:cNvSpPr>
            <a:spLocks noGrp="1"/>
          </p:cNvSpPr>
          <p:nvPr>
            <p:ph type="title"/>
          </p:nvPr>
        </p:nvSpPr>
        <p:spPr/>
        <p:txBody>
          <a:bodyPr/>
          <a:lstStyle/>
          <a:p>
            <a:r>
              <a:rPr lang="en-US" dirty="0"/>
              <a:t>LLP VS Company</a:t>
            </a:r>
          </a:p>
        </p:txBody>
      </p:sp>
      <p:graphicFrame>
        <p:nvGraphicFramePr>
          <p:cNvPr id="4" name="Table 3">
            <a:extLst>
              <a:ext uri="{FF2B5EF4-FFF2-40B4-BE49-F238E27FC236}">
                <a16:creationId xmlns:a16="http://schemas.microsoft.com/office/drawing/2014/main" id="{88194712-4EEC-E93F-8D19-C9A889EE6870}"/>
              </a:ext>
            </a:extLst>
          </p:cNvPr>
          <p:cNvGraphicFramePr>
            <a:graphicFrameLocks noGrp="1"/>
          </p:cNvGraphicFramePr>
          <p:nvPr>
            <p:extLst>
              <p:ext uri="{D42A27DB-BD31-4B8C-83A1-F6EECF244321}">
                <p14:modId xmlns:p14="http://schemas.microsoft.com/office/powerpoint/2010/main" val="554679401"/>
              </p:ext>
            </p:extLst>
          </p:nvPr>
        </p:nvGraphicFramePr>
        <p:xfrm>
          <a:off x="613318" y="928321"/>
          <a:ext cx="11039706" cy="4937219"/>
        </p:xfrm>
        <a:graphic>
          <a:graphicData uri="http://schemas.openxmlformats.org/drawingml/2006/table">
            <a:tbl>
              <a:tblPr firstRow="1" bandRow="1">
                <a:tableStyleId>{5C22544A-7EE6-4342-B048-85BDC9FD1C3A}</a:tableStyleId>
              </a:tblPr>
              <a:tblGrid>
                <a:gridCol w="2252545">
                  <a:extLst>
                    <a:ext uri="{9D8B030D-6E8A-4147-A177-3AD203B41FA5}">
                      <a16:colId xmlns:a16="http://schemas.microsoft.com/office/drawing/2014/main" val="4122127827"/>
                    </a:ext>
                  </a:extLst>
                </a:gridCol>
                <a:gridCol w="4304371">
                  <a:extLst>
                    <a:ext uri="{9D8B030D-6E8A-4147-A177-3AD203B41FA5}">
                      <a16:colId xmlns:a16="http://schemas.microsoft.com/office/drawing/2014/main" val="2796557541"/>
                    </a:ext>
                  </a:extLst>
                </a:gridCol>
                <a:gridCol w="4482790">
                  <a:extLst>
                    <a:ext uri="{9D8B030D-6E8A-4147-A177-3AD203B41FA5}">
                      <a16:colId xmlns:a16="http://schemas.microsoft.com/office/drawing/2014/main" val="1659079330"/>
                    </a:ext>
                  </a:extLst>
                </a:gridCol>
              </a:tblGrid>
              <a:tr h="443977">
                <a:tc>
                  <a:txBody>
                    <a:bodyPr/>
                    <a:lstStyle/>
                    <a:p>
                      <a:endParaRPr lang="en-IN" sz="2200" dirty="0"/>
                    </a:p>
                  </a:txBody>
                  <a:tcPr/>
                </a:tc>
                <a:tc>
                  <a:txBody>
                    <a:bodyPr/>
                    <a:lstStyle/>
                    <a:p>
                      <a:r>
                        <a:rPr lang="en-IN" sz="2200" dirty="0"/>
                        <a:t>LLP</a:t>
                      </a:r>
                    </a:p>
                  </a:txBody>
                  <a:tcPr/>
                </a:tc>
                <a:tc>
                  <a:txBody>
                    <a:bodyPr/>
                    <a:lstStyle/>
                    <a:p>
                      <a:r>
                        <a:rPr lang="en-IN" sz="2200" dirty="0"/>
                        <a:t>Company</a:t>
                      </a:r>
                    </a:p>
                  </a:txBody>
                  <a:tcPr/>
                </a:tc>
                <a:extLst>
                  <a:ext uri="{0D108BD9-81ED-4DB2-BD59-A6C34878D82A}">
                    <a16:rowId xmlns:a16="http://schemas.microsoft.com/office/drawing/2014/main" val="2976004398"/>
                  </a:ext>
                </a:extLst>
              </a:tr>
              <a:tr h="1490495">
                <a:tc>
                  <a:txBody>
                    <a:bodyPr/>
                    <a:lstStyle/>
                    <a:p>
                      <a:r>
                        <a:rPr lang="en-IN" sz="2200" b="1" i="0" kern="1200" dirty="0">
                          <a:solidFill>
                            <a:schemeClr val="dk1"/>
                          </a:solidFill>
                          <a:effectLst/>
                          <a:latin typeface="+mn-lt"/>
                          <a:ea typeface="+mn-ea"/>
                          <a:cs typeface="+mn-cs"/>
                        </a:rPr>
                        <a:t>Definition</a:t>
                      </a:r>
                      <a:r>
                        <a:rPr lang="en-IN" sz="2200" b="1" dirty="0"/>
                        <a:t> </a:t>
                      </a:r>
                    </a:p>
                  </a:txBody>
                  <a:tcPr/>
                </a:tc>
                <a:tc>
                  <a:txBody>
                    <a:bodyPr/>
                    <a:lstStyle/>
                    <a:p>
                      <a:pPr algn="just"/>
                      <a:r>
                        <a:rPr lang="en-US" sz="2200" b="0" i="0" kern="1200" dirty="0">
                          <a:solidFill>
                            <a:schemeClr val="dk1"/>
                          </a:solidFill>
                          <a:effectLst/>
                          <a:latin typeface="+mn-lt"/>
                          <a:ea typeface="+mn-ea"/>
                          <a:cs typeface="+mn-cs"/>
                        </a:rPr>
                        <a:t>A Limited Liability Partnership is a hybrid combination having features similar to a partnership firm and liabilities similar to a company.</a:t>
                      </a:r>
                      <a:endParaRPr lang="en-IN" sz="2200" dirty="0"/>
                    </a:p>
                  </a:txBody>
                  <a:tcPr/>
                </a:tc>
                <a:tc>
                  <a:txBody>
                    <a:bodyPr/>
                    <a:lstStyle/>
                    <a:p>
                      <a:pPr algn="just"/>
                      <a:r>
                        <a:rPr lang="en-US" sz="2200" b="0" i="0" kern="1200" dirty="0">
                          <a:solidFill>
                            <a:schemeClr val="dk1"/>
                          </a:solidFill>
                          <a:effectLst/>
                          <a:latin typeface="+mn-lt"/>
                          <a:ea typeface="+mn-ea"/>
                          <a:cs typeface="+mn-cs"/>
                        </a:rPr>
                        <a:t>Registered type of entity with limited liability to the owners and shareholders.</a:t>
                      </a:r>
                      <a:endParaRPr lang="en-IN" sz="2200" dirty="0"/>
                    </a:p>
                  </a:txBody>
                  <a:tcPr/>
                </a:tc>
                <a:extLst>
                  <a:ext uri="{0D108BD9-81ED-4DB2-BD59-A6C34878D82A}">
                    <a16:rowId xmlns:a16="http://schemas.microsoft.com/office/drawing/2014/main" val="3637854266"/>
                  </a:ext>
                </a:extLst>
              </a:tr>
              <a:tr h="792816">
                <a:tc>
                  <a:txBody>
                    <a:bodyPr/>
                    <a:lstStyle/>
                    <a:p>
                      <a:r>
                        <a:rPr lang="en-IN" sz="2200" b="1" i="0" kern="1200" dirty="0">
                          <a:solidFill>
                            <a:schemeClr val="dk1"/>
                          </a:solidFill>
                          <a:effectLst/>
                          <a:latin typeface="+mn-lt"/>
                          <a:ea typeface="+mn-ea"/>
                          <a:cs typeface="+mn-cs"/>
                        </a:rPr>
                        <a:t>Ownership</a:t>
                      </a:r>
                      <a:endParaRPr lang="en-IN" sz="2200" b="1" dirty="0"/>
                    </a:p>
                  </a:txBody>
                  <a:tcPr/>
                </a:tc>
                <a:tc>
                  <a:txBody>
                    <a:bodyPr/>
                    <a:lstStyle/>
                    <a:p>
                      <a:pPr algn="just"/>
                      <a:r>
                        <a:rPr lang="en-IN" sz="2200" b="0" i="0" u="none" strike="noStrike" kern="1200" dirty="0">
                          <a:solidFill>
                            <a:schemeClr val="dk1"/>
                          </a:solidFill>
                          <a:effectLst/>
                          <a:latin typeface="+mn-lt"/>
                          <a:ea typeface="+mn-ea"/>
                          <a:cs typeface="+mn-cs"/>
                        </a:rPr>
                        <a:t>Designated Partners</a:t>
                      </a:r>
                    </a:p>
                  </a:txBody>
                  <a:tcPr/>
                </a:tc>
                <a:tc>
                  <a:txBody>
                    <a:bodyPr/>
                    <a:lstStyle/>
                    <a:p>
                      <a:pPr algn="just"/>
                      <a:r>
                        <a:rPr lang="en-US" sz="2200" b="0" i="0" u="none" strike="noStrike" kern="1200" dirty="0">
                          <a:solidFill>
                            <a:schemeClr val="dk1"/>
                          </a:solidFill>
                          <a:effectLst/>
                          <a:latin typeface="+mn-lt"/>
                          <a:ea typeface="+mn-ea"/>
                          <a:cs typeface="+mn-cs"/>
                        </a:rPr>
                        <a:t>Min 2 Directors</a:t>
                      </a:r>
                    </a:p>
                    <a:p>
                      <a:pPr algn="just"/>
                      <a:r>
                        <a:rPr lang="en-US" sz="2200" b="0" i="0" u="none" strike="noStrike" kern="1200" dirty="0">
                          <a:solidFill>
                            <a:schemeClr val="dk1"/>
                          </a:solidFill>
                          <a:effectLst/>
                          <a:latin typeface="+mn-lt"/>
                          <a:ea typeface="+mn-ea"/>
                          <a:cs typeface="+mn-cs"/>
                        </a:rPr>
                        <a:t>Min 2 Shareholders</a:t>
                      </a:r>
                    </a:p>
                  </a:txBody>
                  <a:tcPr/>
                </a:tc>
                <a:extLst>
                  <a:ext uri="{0D108BD9-81ED-4DB2-BD59-A6C34878D82A}">
                    <a16:rowId xmlns:a16="http://schemas.microsoft.com/office/drawing/2014/main" val="1246988824"/>
                  </a:ext>
                </a:extLst>
              </a:tr>
              <a:tr h="443977">
                <a:tc>
                  <a:txBody>
                    <a:bodyPr/>
                    <a:lstStyle/>
                    <a:p>
                      <a:r>
                        <a:rPr lang="en-IN" sz="2200" b="1" dirty="0"/>
                        <a:t>Liability</a:t>
                      </a:r>
                    </a:p>
                  </a:txBody>
                  <a:tcPr/>
                </a:tc>
                <a:tc>
                  <a:txBody>
                    <a:bodyPr/>
                    <a:lstStyle/>
                    <a:p>
                      <a:pPr algn="just"/>
                      <a:r>
                        <a:rPr lang="en-IN" sz="2200" b="0" i="0" u="none" strike="noStrike" kern="1200" dirty="0">
                          <a:solidFill>
                            <a:schemeClr val="dk1"/>
                          </a:solidFill>
                          <a:effectLst/>
                          <a:latin typeface="+mn-lt"/>
                          <a:ea typeface="+mn-ea"/>
                          <a:cs typeface="+mn-cs"/>
                        </a:rPr>
                        <a:t>Limited</a:t>
                      </a:r>
                    </a:p>
                  </a:txBody>
                  <a:tcPr/>
                </a:tc>
                <a:tc>
                  <a:txBody>
                    <a:bodyPr/>
                    <a:lstStyle/>
                    <a:p>
                      <a:pPr algn="just"/>
                      <a:r>
                        <a:rPr lang="en-US" sz="2200" b="0" i="0" u="none" strike="noStrike" kern="1200" dirty="0">
                          <a:solidFill>
                            <a:schemeClr val="dk1"/>
                          </a:solidFill>
                          <a:effectLst/>
                          <a:latin typeface="+mn-lt"/>
                          <a:ea typeface="+mn-ea"/>
                          <a:cs typeface="+mn-cs"/>
                        </a:rPr>
                        <a:t>Limited</a:t>
                      </a:r>
                    </a:p>
                  </a:txBody>
                  <a:tcPr/>
                </a:tc>
                <a:extLst>
                  <a:ext uri="{0D108BD9-81ED-4DB2-BD59-A6C34878D82A}">
                    <a16:rowId xmlns:a16="http://schemas.microsoft.com/office/drawing/2014/main" val="2595818665"/>
                  </a:ext>
                </a:extLst>
              </a:tr>
              <a:tr h="1141656">
                <a:tc>
                  <a:txBody>
                    <a:bodyPr/>
                    <a:lstStyle/>
                    <a:p>
                      <a:r>
                        <a:rPr lang="en-IN" sz="2200" b="1" i="0" kern="1200" dirty="0">
                          <a:solidFill>
                            <a:schemeClr val="dk1"/>
                          </a:solidFill>
                          <a:effectLst/>
                          <a:latin typeface="+mn-lt"/>
                          <a:ea typeface="+mn-ea"/>
                          <a:cs typeface="+mn-cs"/>
                        </a:rPr>
                        <a:t>Documentation</a:t>
                      </a:r>
                      <a:endParaRPr lang="en-IN" sz="2200" b="1" dirty="0"/>
                    </a:p>
                  </a:txBody>
                  <a:tcPr/>
                </a:tc>
                <a:tc>
                  <a:txBody>
                    <a:bodyPr/>
                    <a:lstStyle/>
                    <a:p>
                      <a:pPr algn="just"/>
                      <a:r>
                        <a:rPr lang="en-IN" sz="2200" b="0" i="0" u="none" strike="noStrike" kern="1200" dirty="0">
                          <a:solidFill>
                            <a:schemeClr val="dk1"/>
                          </a:solidFill>
                          <a:effectLst/>
                          <a:latin typeface="+mn-lt"/>
                          <a:ea typeface="+mn-ea"/>
                          <a:cs typeface="+mn-cs"/>
                        </a:rPr>
                        <a:t>LLP Deed</a:t>
                      </a:r>
                    </a:p>
                    <a:p>
                      <a:pPr algn="just"/>
                      <a:r>
                        <a:rPr lang="en-IN" sz="2200" b="0" i="0" u="none" strike="noStrike" kern="1200" dirty="0">
                          <a:solidFill>
                            <a:schemeClr val="dk1"/>
                          </a:solidFill>
                          <a:effectLst/>
                          <a:latin typeface="+mn-lt"/>
                          <a:ea typeface="+mn-ea"/>
                          <a:cs typeface="+mn-cs"/>
                        </a:rPr>
                        <a:t>Incorporation Certificate</a:t>
                      </a:r>
                    </a:p>
                    <a:p>
                      <a:pPr algn="just"/>
                      <a:endParaRPr lang="en-IN" sz="2200" b="0" i="0" u="none" strike="noStrike" kern="1200" dirty="0">
                        <a:solidFill>
                          <a:schemeClr val="dk1"/>
                        </a:solidFill>
                        <a:effectLst/>
                        <a:latin typeface="+mn-lt"/>
                        <a:ea typeface="+mn-ea"/>
                        <a:cs typeface="+mn-cs"/>
                      </a:endParaRPr>
                    </a:p>
                  </a:txBody>
                  <a:tcPr/>
                </a:tc>
                <a:tc>
                  <a:txBody>
                    <a:bodyPr/>
                    <a:lstStyle/>
                    <a:p>
                      <a:pPr algn="just"/>
                      <a:r>
                        <a:rPr lang="en-IN" sz="2200" b="0" i="0" u="none" strike="noStrike" kern="1200" dirty="0">
                          <a:solidFill>
                            <a:schemeClr val="dk1"/>
                          </a:solidFill>
                          <a:effectLst/>
                          <a:latin typeface="+mn-lt"/>
                          <a:ea typeface="+mn-ea"/>
                          <a:cs typeface="+mn-cs"/>
                        </a:rPr>
                        <a:t>MOA</a:t>
                      </a:r>
                    </a:p>
                    <a:p>
                      <a:pPr algn="just"/>
                      <a:r>
                        <a:rPr lang="en-IN" sz="2200" b="0" i="0" u="none" strike="noStrike" kern="1200" dirty="0">
                          <a:solidFill>
                            <a:schemeClr val="dk1"/>
                          </a:solidFill>
                          <a:effectLst/>
                          <a:latin typeface="+mn-lt"/>
                          <a:ea typeface="+mn-ea"/>
                          <a:cs typeface="+mn-cs"/>
                        </a:rPr>
                        <a:t>AOA</a:t>
                      </a:r>
                    </a:p>
                    <a:p>
                      <a:pPr algn="just"/>
                      <a:r>
                        <a:rPr lang="en-IN" sz="2200" b="0" i="0" u="none" strike="noStrike" kern="1200" dirty="0">
                          <a:solidFill>
                            <a:schemeClr val="dk1"/>
                          </a:solidFill>
                          <a:effectLst/>
                          <a:latin typeface="+mn-lt"/>
                          <a:ea typeface="+mn-ea"/>
                          <a:cs typeface="+mn-cs"/>
                        </a:rPr>
                        <a:t>Incorporation Certificate</a:t>
                      </a:r>
                    </a:p>
                  </a:txBody>
                  <a:tcPr/>
                </a:tc>
                <a:extLst>
                  <a:ext uri="{0D108BD9-81ED-4DB2-BD59-A6C34878D82A}">
                    <a16:rowId xmlns:a16="http://schemas.microsoft.com/office/drawing/2014/main" val="2539242805"/>
                  </a:ext>
                </a:extLst>
              </a:tr>
              <a:tr h="624298">
                <a:tc>
                  <a:txBody>
                    <a:bodyPr/>
                    <a:lstStyle/>
                    <a:p>
                      <a:r>
                        <a:rPr lang="en-IN" sz="2200" b="1" i="0" kern="1200" dirty="0">
                          <a:solidFill>
                            <a:schemeClr val="dk1"/>
                          </a:solidFill>
                          <a:effectLst/>
                          <a:latin typeface="+mn-lt"/>
                          <a:ea typeface="+mn-ea"/>
                          <a:cs typeface="+mn-cs"/>
                        </a:rPr>
                        <a:t>Governance</a:t>
                      </a:r>
                      <a:endParaRPr lang="en-IN" sz="2200" b="1" dirty="0"/>
                    </a:p>
                  </a:txBody>
                  <a:tcPr/>
                </a:tc>
                <a:tc>
                  <a:txBody>
                    <a:bodyPr/>
                    <a:lstStyle/>
                    <a:p>
                      <a:pPr algn="just"/>
                      <a:r>
                        <a:rPr lang="en-IN" sz="2200" b="0" i="0" u="none" strike="noStrike" kern="1200" dirty="0">
                          <a:solidFill>
                            <a:schemeClr val="dk1"/>
                          </a:solidFill>
                          <a:effectLst/>
                          <a:latin typeface="+mn-lt"/>
                          <a:ea typeface="+mn-ea"/>
                          <a:cs typeface="+mn-cs"/>
                        </a:rPr>
                        <a:t>LLP Act, 2008</a:t>
                      </a:r>
                    </a:p>
                  </a:txBody>
                  <a:tcPr/>
                </a:tc>
                <a:tc>
                  <a:txBody>
                    <a:bodyPr/>
                    <a:lstStyle/>
                    <a:p>
                      <a:pPr algn="just"/>
                      <a:r>
                        <a:rPr lang="en-IN" sz="2200" b="0" i="0" u="none" strike="noStrike" kern="1200" dirty="0">
                          <a:solidFill>
                            <a:schemeClr val="dk1"/>
                          </a:solidFill>
                          <a:effectLst/>
                          <a:latin typeface="+mn-lt"/>
                          <a:ea typeface="+mn-ea"/>
                          <a:cs typeface="+mn-cs"/>
                        </a:rPr>
                        <a:t>Companies </a:t>
                      </a:r>
                      <a:r>
                        <a:rPr lang="en-IN" sz="2200" b="0" i="0" u="none" strike="noStrike" kern="1200">
                          <a:solidFill>
                            <a:schemeClr val="dk1"/>
                          </a:solidFill>
                          <a:effectLst/>
                          <a:latin typeface="+mn-lt"/>
                          <a:ea typeface="+mn-ea"/>
                          <a:cs typeface="+mn-cs"/>
                        </a:rPr>
                        <a:t>Act, 2013</a:t>
                      </a:r>
                      <a:endParaRPr lang="en-US" sz="2200" b="0" i="0" u="none" strike="noStrike" kern="1200" dirty="0">
                        <a:solidFill>
                          <a:schemeClr val="dk1"/>
                        </a:solidFill>
                        <a:effectLst/>
                        <a:latin typeface="+mn-lt"/>
                        <a:ea typeface="+mn-ea"/>
                        <a:cs typeface="+mn-cs"/>
                      </a:endParaRPr>
                    </a:p>
                  </a:txBody>
                  <a:tcPr/>
                </a:tc>
                <a:extLst>
                  <a:ext uri="{0D108BD9-81ED-4DB2-BD59-A6C34878D82A}">
                    <a16:rowId xmlns:a16="http://schemas.microsoft.com/office/drawing/2014/main" val="3688171747"/>
                  </a:ext>
                </a:extLst>
              </a:tr>
            </a:tbl>
          </a:graphicData>
        </a:graphic>
      </p:graphicFrame>
    </p:spTree>
    <p:extLst>
      <p:ext uri="{BB962C8B-B14F-4D97-AF65-F5344CB8AC3E}">
        <p14:creationId xmlns:p14="http://schemas.microsoft.com/office/powerpoint/2010/main" val="35064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6B9AAD-17BA-3CF2-FCEA-53D9DE382142}"/>
              </a:ext>
            </a:extLst>
          </p:cNvPr>
          <p:cNvSpPr>
            <a:spLocks noGrp="1"/>
          </p:cNvSpPr>
          <p:nvPr>
            <p:ph idx="1"/>
          </p:nvPr>
        </p:nvSpPr>
        <p:spPr/>
        <p:txBody>
          <a:bodyPr/>
          <a:lstStyle/>
          <a:p>
            <a:pPr>
              <a:lnSpc>
                <a:spcPct val="100000"/>
              </a:lnSpc>
            </a:pPr>
            <a:r>
              <a:rPr lang="en-US" dirty="0"/>
              <a:t>This is the </a:t>
            </a:r>
            <a:r>
              <a:rPr lang="en-US" b="1" dirty="0">
                <a:solidFill>
                  <a:srgbClr val="C00000"/>
                </a:solidFill>
              </a:rPr>
              <a:t>traditional and popular form</a:t>
            </a:r>
            <a:r>
              <a:rPr lang="en-US" dirty="0"/>
              <a:t> of business organisation.</a:t>
            </a:r>
          </a:p>
          <a:p>
            <a:pPr>
              <a:lnSpc>
                <a:spcPct val="100000"/>
              </a:lnSpc>
            </a:pPr>
            <a:r>
              <a:rPr lang="en-US" dirty="0"/>
              <a:t>Its </a:t>
            </a:r>
            <a:r>
              <a:rPr lang="en-US" b="1" dirty="0">
                <a:solidFill>
                  <a:srgbClr val="C00000"/>
                </a:solidFill>
              </a:rPr>
              <a:t>formation is simple, and the owners controls the complete operations of a business</a:t>
            </a:r>
            <a:r>
              <a:rPr lang="en-US" dirty="0"/>
              <a:t> and is liable for all financial burdens and debts.</a:t>
            </a:r>
          </a:p>
          <a:p>
            <a:pPr>
              <a:lnSpc>
                <a:spcPct val="100000"/>
              </a:lnSpc>
            </a:pPr>
            <a:r>
              <a:rPr lang="en-US" dirty="0"/>
              <a:t>As long as they are the only owner, they have the right to operate any category of business.</a:t>
            </a:r>
          </a:p>
          <a:p>
            <a:pPr>
              <a:lnSpc>
                <a:spcPct val="100000"/>
              </a:lnSpc>
            </a:pPr>
            <a:r>
              <a:rPr lang="en-US" dirty="0"/>
              <a:t>All the </a:t>
            </a:r>
            <a:r>
              <a:rPr lang="en-US" b="1" dirty="0">
                <a:solidFill>
                  <a:srgbClr val="C00000"/>
                </a:solidFill>
              </a:rPr>
              <a:t>decisions related with business are taken by sole proprietor</a:t>
            </a:r>
            <a:r>
              <a:rPr lang="en-US" dirty="0"/>
              <a:t>.</a:t>
            </a:r>
          </a:p>
          <a:p>
            <a:pPr>
              <a:lnSpc>
                <a:spcPct val="100000"/>
              </a:lnSpc>
            </a:pPr>
            <a:r>
              <a:rPr lang="en-US" dirty="0"/>
              <a:t>For Example:</a:t>
            </a:r>
          </a:p>
          <a:p>
            <a:pPr lvl="1">
              <a:lnSpc>
                <a:spcPct val="100000"/>
              </a:lnSpc>
            </a:pPr>
            <a:r>
              <a:rPr lang="en-US" dirty="0"/>
              <a:t>Shop or Retail business, Home-based company, Individual consulting firm, etc.</a:t>
            </a:r>
          </a:p>
          <a:p>
            <a:pPr marL="0" indent="0">
              <a:buNone/>
            </a:pPr>
            <a:endParaRPr lang="en-US" dirty="0"/>
          </a:p>
        </p:txBody>
      </p:sp>
      <p:sp>
        <p:nvSpPr>
          <p:cNvPr id="3" name="Title 2">
            <a:extLst>
              <a:ext uri="{FF2B5EF4-FFF2-40B4-BE49-F238E27FC236}">
                <a16:creationId xmlns:a16="http://schemas.microsoft.com/office/drawing/2014/main" id="{CB5F10FE-B9FE-4173-E082-A28C6E1D18FC}"/>
              </a:ext>
            </a:extLst>
          </p:cNvPr>
          <p:cNvSpPr>
            <a:spLocks noGrp="1"/>
          </p:cNvSpPr>
          <p:nvPr>
            <p:ph type="title"/>
          </p:nvPr>
        </p:nvSpPr>
        <p:spPr/>
        <p:txBody>
          <a:bodyPr/>
          <a:lstStyle/>
          <a:p>
            <a:r>
              <a:rPr lang="en-US" dirty="0"/>
              <a:t>Meaning of Sole Proprietorship</a:t>
            </a:r>
          </a:p>
        </p:txBody>
      </p:sp>
    </p:spTree>
    <p:extLst>
      <p:ext uri="{BB962C8B-B14F-4D97-AF65-F5344CB8AC3E}">
        <p14:creationId xmlns:p14="http://schemas.microsoft.com/office/powerpoint/2010/main" val="93343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4FD538-9192-84BF-FFA8-0BB02EBA3260}"/>
              </a:ext>
            </a:extLst>
          </p:cNvPr>
          <p:cNvSpPr>
            <a:spLocks noGrp="1"/>
          </p:cNvSpPr>
          <p:nvPr>
            <p:ph idx="1"/>
          </p:nvPr>
        </p:nvSpPr>
        <p:spPr/>
        <p:txBody>
          <a:bodyPr/>
          <a:lstStyle/>
          <a:p>
            <a:pPr>
              <a:lnSpc>
                <a:spcPct val="100000"/>
              </a:lnSpc>
            </a:pPr>
            <a:r>
              <a:rPr lang="en-US" dirty="0"/>
              <a:t>Final Accounts is the </a:t>
            </a:r>
            <a:r>
              <a:rPr lang="en-US" b="1" dirty="0">
                <a:solidFill>
                  <a:srgbClr val="C00000"/>
                </a:solidFill>
              </a:rPr>
              <a:t>ultimate stage of the accounting process</a:t>
            </a:r>
            <a:r>
              <a:rPr lang="en-US" dirty="0">
                <a:solidFill>
                  <a:srgbClr val="C00000"/>
                </a:solidFill>
              </a:rPr>
              <a:t> </a:t>
            </a:r>
          </a:p>
          <a:p>
            <a:pPr lvl="1">
              <a:lnSpc>
                <a:spcPct val="100000"/>
              </a:lnSpc>
            </a:pPr>
            <a:r>
              <a:rPr lang="en-US" dirty="0"/>
              <a:t>where the different ledger </a:t>
            </a:r>
            <a:r>
              <a:rPr lang="en-US" b="1" dirty="0">
                <a:solidFill>
                  <a:srgbClr val="C00000"/>
                </a:solidFill>
              </a:rPr>
              <a:t>maintained in the trial balance (Books of Accounts)</a:t>
            </a:r>
            <a:r>
              <a:rPr lang="en-US" dirty="0"/>
              <a:t> of the business organization are presented in the specified way </a:t>
            </a:r>
          </a:p>
          <a:p>
            <a:pPr lvl="1">
              <a:lnSpc>
                <a:spcPct val="100000"/>
              </a:lnSpc>
            </a:pPr>
            <a:r>
              <a:rPr lang="en-US" dirty="0"/>
              <a:t>to provide the </a:t>
            </a:r>
            <a:r>
              <a:rPr lang="en-US" b="1" dirty="0">
                <a:solidFill>
                  <a:srgbClr val="C00000"/>
                </a:solidFill>
              </a:rPr>
              <a:t>profitability and financial position of the entity</a:t>
            </a:r>
            <a:r>
              <a:rPr lang="en-US" dirty="0"/>
              <a:t> for a specified period to the stakeholders and other interested parties, </a:t>
            </a:r>
          </a:p>
          <a:p>
            <a:pPr lvl="1">
              <a:lnSpc>
                <a:spcPct val="100000"/>
              </a:lnSpc>
            </a:pPr>
            <a:r>
              <a:rPr lang="en-US" dirty="0"/>
              <a:t>i.e., </a:t>
            </a:r>
            <a:r>
              <a:rPr lang="en-US" b="1" dirty="0">
                <a:solidFill>
                  <a:srgbClr val="C00000"/>
                </a:solidFill>
              </a:rPr>
              <a:t>Trading Account, Profit &amp; Loss Account and Balance Sheet.</a:t>
            </a:r>
            <a:endParaRPr lang="en-US" dirty="0"/>
          </a:p>
          <a:p>
            <a:pPr>
              <a:lnSpc>
                <a:spcPct val="100000"/>
              </a:lnSpc>
            </a:pPr>
            <a:r>
              <a:rPr lang="en-US" dirty="0"/>
              <a:t>Final Accounts means accounts </a:t>
            </a:r>
            <a:r>
              <a:rPr lang="en-US" b="1" dirty="0">
                <a:solidFill>
                  <a:srgbClr val="C00000"/>
                </a:solidFill>
              </a:rPr>
              <a:t>which are prepared at the final stage</a:t>
            </a:r>
            <a:r>
              <a:rPr lang="en-US" dirty="0">
                <a:solidFill>
                  <a:srgbClr val="C00000"/>
                </a:solidFill>
              </a:rPr>
              <a:t> </a:t>
            </a:r>
            <a:r>
              <a:rPr lang="en-US" dirty="0"/>
              <a:t>to give the financial position of the business.</a:t>
            </a:r>
          </a:p>
          <a:p>
            <a:pPr>
              <a:lnSpc>
                <a:spcPct val="100000"/>
              </a:lnSpc>
            </a:pPr>
            <a:r>
              <a:rPr lang="en-US" b="1" dirty="0">
                <a:solidFill>
                  <a:srgbClr val="C00000"/>
                </a:solidFill>
              </a:rPr>
              <a:t>The determination of the Profit or Loss</a:t>
            </a:r>
            <a:r>
              <a:rPr lang="en-US" dirty="0">
                <a:solidFill>
                  <a:srgbClr val="C00000"/>
                </a:solidFill>
              </a:rPr>
              <a:t> </a:t>
            </a:r>
            <a:r>
              <a:rPr lang="en-US" dirty="0"/>
              <a:t>is done by preparing a </a:t>
            </a:r>
            <a:r>
              <a:rPr lang="en-US" b="1" dirty="0">
                <a:solidFill>
                  <a:srgbClr val="C00000"/>
                </a:solidFill>
              </a:rPr>
              <a:t>Trading and Profit &amp; Loss Accounts</a:t>
            </a:r>
            <a:r>
              <a:rPr lang="en-US" dirty="0"/>
              <a:t>.</a:t>
            </a:r>
          </a:p>
          <a:p>
            <a:pPr>
              <a:lnSpc>
                <a:spcPct val="100000"/>
              </a:lnSpc>
            </a:pPr>
            <a:r>
              <a:rPr lang="en-US" dirty="0"/>
              <a:t>While the </a:t>
            </a:r>
            <a:r>
              <a:rPr lang="en-US" b="1" dirty="0">
                <a:solidFill>
                  <a:srgbClr val="C00000"/>
                </a:solidFill>
              </a:rPr>
              <a:t>financial position</a:t>
            </a:r>
            <a:r>
              <a:rPr lang="en-US" dirty="0">
                <a:solidFill>
                  <a:srgbClr val="C00000"/>
                </a:solidFill>
              </a:rPr>
              <a:t> </a:t>
            </a:r>
            <a:r>
              <a:rPr lang="en-US" dirty="0"/>
              <a:t>is judged by means of preparing a</a:t>
            </a:r>
            <a:r>
              <a:rPr lang="en-US" b="1" dirty="0">
                <a:solidFill>
                  <a:srgbClr val="C00000"/>
                </a:solidFill>
              </a:rPr>
              <a:t> Balance Sheet</a:t>
            </a:r>
            <a:r>
              <a:rPr lang="en-US" dirty="0"/>
              <a:t> of the business.</a:t>
            </a:r>
          </a:p>
        </p:txBody>
      </p:sp>
      <p:sp>
        <p:nvSpPr>
          <p:cNvPr id="3" name="Title 2">
            <a:extLst>
              <a:ext uri="{FF2B5EF4-FFF2-40B4-BE49-F238E27FC236}">
                <a16:creationId xmlns:a16="http://schemas.microsoft.com/office/drawing/2014/main" id="{80F99938-1E98-8B4A-2E19-9C153578779A}"/>
              </a:ext>
            </a:extLst>
          </p:cNvPr>
          <p:cNvSpPr>
            <a:spLocks noGrp="1"/>
          </p:cNvSpPr>
          <p:nvPr>
            <p:ph type="title"/>
          </p:nvPr>
        </p:nvSpPr>
        <p:spPr>
          <a:xfrm>
            <a:off x="0" y="0"/>
            <a:ext cx="12192000" cy="711200"/>
          </a:xfrm>
        </p:spPr>
        <p:txBody>
          <a:bodyPr/>
          <a:lstStyle/>
          <a:p>
            <a:r>
              <a:rPr lang="en-US" dirty="0"/>
              <a:t>Meaning of Final Accounts</a:t>
            </a:r>
          </a:p>
        </p:txBody>
      </p:sp>
    </p:spTree>
    <p:extLst>
      <p:ext uri="{BB962C8B-B14F-4D97-AF65-F5344CB8AC3E}">
        <p14:creationId xmlns:p14="http://schemas.microsoft.com/office/powerpoint/2010/main" val="64230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Financial Statement</a:t>
            </a:r>
          </a:p>
        </p:txBody>
      </p:sp>
    </p:spTree>
    <p:extLst>
      <p:ext uri="{BB962C8B-B14F-4D97-AF65-F5344CB8AC3E}">
        <p14:creationId xmlns:p14="http://schemas.microsoft.com/office/powerpoint/2010/main" val="805991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1DB763-2CA7-457B-BE89-B350ECDE2A68}"/>
              </a:ext>
            </a:extLst>
          </p:cNvPr>
          <p:cNvSpPr>
            <a:spLocks noGrp="1"/>
          </p:cNvSpPr>
          <p:nvPr>
            <p:ph type="title"/>
          </p:nvPr>
        </p:nvSpPr>
        <p:spPr>
          <a:xfrm>
            <a:off x="0" y="1"/>
            <a:ext cx="12192000" cy="836022"/>
          </a:xfrm>
        </p:spPr>
        <p:txBody>
          <a:bodyPr>
            <a:normAutofit/>
          </a:bodyPr>
          <a:lstStyle/>
          <a:p>
            <a:r>
              <a:rPr lang="en-IN" dirty="0">
                <a:solidFill>
                  <a:schemeClr val="tx1"/>
                </a:solidFill>
              </a:rPr>
              <a:t>Meaning of Financial Statement (FS) (</a:t>
            </a:r>
            <a:r>
              <a:rPr lang="gu-IN" dirty="0">
                <a:solidFill>
                  <a:schemeClr val="tx1"/>
                </a:solidFill>
              </a:rPr>
              <a:t>નાણાકીય પત્રક</a:t>
            </a:r>
            <a:r>
              <a:rPr lang="en-IN" dirty="0">
                <a:solidFill>
                  <a:schemeClr val="tx1"/>
                </a:solidFill>
              </a:rPr>
              <a:t>)</a:t>
            </a:r>
            <a:endParaRPr dirty="0">
              <a:solidFill>
                <a:schemeClr val="tx1"/>
              </a:solidFill>
            </a:endParaRPr>
          </a:p>
        </p:txBody>
      </p:sp>
      <p:sp>
        <p:nvSpPr>
          <p:cNvPr id="4" name="Content Placeholder 3">
            <a:extLst>
              <a:ext uri="{FF2B5EF4-FFF2-40B4-BE49-F238E27FC236}">
                <a16:creationId xmlns:a16="http://schemas.microsoft.com/office/drawing/2014/main" id="{E335BFEE-8749-494C-B766-C0F7A27C39B8}"/>
              </a:ext>
            </a:extLst>
          </p:cNvPr>
          <p:cNvSpPr>
            <a:spLocks noGrp="1"/>
          </p:cNvSpPr>
          <p:nvPr>
            <p:ph idx="1"/>
          </p:nvPr>
        </p:nvSpPr>
        <p:spPr>
          <a:xfrm>
            <a:off x="131180" y="863445"/>
            <a:ext cx="11929641" cy="5158532"/>
          </a:xfrm>
        </p:spPr>
        <p:txBody>
          <a:bodyPr/>
          <a:lstStyle/>
          <a:p>
            <a:r>
              <a:rPr lang="en-US" dirty="0"/>
              <a:t>Financial statement means the </a:t>
            </a:r>
            <a:r>
              <a:rPr lang="en-US" b="1" dirty="0">
                <a:solidFill>
                  <a:srgbClr val="C00000"/>
                </a:solidFill>
              </a:rPr>
              <a:t>basic</a:t>
            </a:r>
            <a:r>
              <a:rPr lang="en-US" dirty="0">
                <a:solidFill>
                  <a:srgbClr val="C00000"/>
                </a:solidFill>
              </a:rPr>
              <a:t> </a:t>
            </a:r>
            <a:r>
              <a:rPr lang="en-US" b="1" dirty="0">
                <a:solidFill>
                  <a:srgbClr val="C00000"/>
                </a:solidFill>
              </a:rPr>
              <a:t>and formal annual reports</a:t>
            </a:r>
            <a:r>
              <a:rPr lang="en-US" dirty="0">
                <a:solidFill>
                  <a:srgbClr val="C00000"/>
                </a:solidFill>
              </a:rPr>
              <a:t> </a:t>
            </a:r>
            <a:r>
              <a:rPr lang="en-US" dirty="0"/>
              <a:t>through which the corporate management </a:t>
            </a:r>
            <a:r>
              <a:rPr lang="en-US" b="1" dirty="0">
                <a:solidFill>
                  <a:srgbClr val="C00000"/>
                </a:solidFill>
              </a:rPr>
              <a:t>communicates financial information</a:t>
            </a:r>
            <a:r>
              <a:rPr lang="en-US" dirty="0"/>
              <a:t>. </a:t>
            </a:r>
          </a:p>
          <a:p>
            <a:r>
              <a:rPr lang="en-US" dirty="0"/>
              <a:t>Financial statements shows you </a:t>
            </a:r>
            <a:r>
              <a:rPr lang="en-US" b="1" dirty="0">
                <a:solidFill>
                  <a:srgbClr val="C00000"/>
                </a:solidFill>
              </a:rPr>
              <a:t>where a company’s money came from, where it went</a:t>
            </a:r>
            <a:r>
              <a:rPr lang="en-US" dirty="0">
                <a:solidFill>
                  <a:srgbClr val="C00000"/>
                </a:solidFill>
              </a:rPr>
              <a:t> and </a:t>
            </a:r>
            <a:r>
              <a:rPr lang="en-US" b="1" dirty="0">
                <a:solidFill>
                  <a:srgbClr val="C00000"/>
                </a:solidFill>
              </a:rPr>
              <a:t>where it is now</a:t>
            </a:r>
            <a:r>
              <a:rPr lang="en-US" b="1" dirty="0"/>
              <a:t>. </a:t>
            </a:r>
          </a:p>
          <a:p>
            <a:pPr marL="265113" lvl="1" indent="-265113">
              <a:spcBef>
                <a:spcPts val="1000"/>
              </a:spcBef>
              <a:buFont typeface="Wingdings 3" panose="05040102010807070707" pitchFamily="18" charset="2"/>
              <a:buChar char=""/>
            </a:pPr>
            <a:r>
              <a:rPr lang="en-US" sz="2800" dirty="0"/>
              <a:t>Financial statement is a structured representation of the financial position (</a:t>
            </a:r>
            <a:r>
              <a:rPr lang="en-US" sz="2800" b="1" dirty="0">
                <a:solidFill>
                  <a:srgbClr val="C00000"/>
                </a:solidFill>
              </a:rPr>
              <a:t>Balance Sheet</a:t>
            </a:r>
            <a:r>
              <a:rPr lang="en-US" sz="2800" dirty="0"/>
              <a:t>), financial performance (</a:t>
            </a:r>
            <a:r>
              <a:rPr lang="en-US" sz="2800" b="1" dirty="0">
                <a:solidFill>
                  <a:srgbClr val="C00000"/>
                </a:solidFill>
              </a:rPr>
              <a:t>Income Statement</a:t>
            </a:r>
            <a:r>
              <a:rPr lang="en-US" sz="2800" dirty="0"/>
              <a:t>) of an entity and the inflow and outflow of cash (</a:t>
            </a:r>
            <a:r>
              <a:rPr lang="en-US" sz="2800" b="1" dirty="0">
                <a:solidFill>
                  <a:srgbClr val="C00000"/>
                </a:solidFill>
              </a:rPr>
              <a:t>Cash flow statement</a:t>
            </a:r>
            <a:r>
              <a:rPr lang="en-US" sz="2800" dirty="0"/>
              <a:t>). </a:t>
            </a:r>
          </a:p>
        </p:txBody>
      </p:sp>
      <p:pic>
        <p:nvPicPr>
          <p:cNvPr id="5" name="Picture 2" descr="Infographic: A Visual Guide to Understanding Your Financial Statement">
            <a:extLst>
              <a:ext uri="{FF2B5EF4-FFF2-40B4-BE49-F238E27FC236}">
                <a16:creationId xmlns:a16="http://schemas.microsoft.com/office/drawing/2014/main" id="{4A318E29-4EFA-4874-8F3D-39F2023849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86" t="38319" r="65741" b="12399"/>
          <a:stretch/>
        </p:blipFill>
        <p:spPr bwMode="auto">
          <a:xfrm>
            <a:off x="1747822" y="4062549"/>
            <a:ext cx="2732737" cy="22076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nfographic: A Visual Guide to Understanding Your Financial Statement">
            <a:extLst>
              <a:ext uri="{FF2B5EF4-FFF2-40B4-BE49-F238E27FC236}">
                <a16:creationId xmlns:a16="http://schemas.microsoft.com/office/drawing/2014/main" id="{EE142B98-0973-44F0-A611-71759B6F9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329" t="38319" r="38398" b="12399"/>
          <a:stretch/>
        </p:blipFill>
        <p:spPr bwMode="auto">
          <a:xfrm>
            <a:off x="4928106" y="4075611"/>
            <a:ext cx="2818167" cy="21814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nfographic: A Visual Guide to Understanding Your Financial Statement">
            <a:extLst>
              <a:ext uri="{FF2B5EF4-FFF2-40B4-BE49-F238E27FC236}">
                <a16:creationId xmlns:a16="http://schemas.microsoft.com/office/drawing/2014/main" id="{66E50980-B6A3-4EC2-AA58-E03033393F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6560" t="39426" r="12500" b="11553"/>
          <a:stretch/>
        </p:blipFill>
        <p:spPr bwMode="auto">
          <a:xfrm>
            <a:off x="8186768" y="4088674"/>
            <a:ext cx="2825220" cy="218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64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5"/>
                                        </p:tgtEl>
                                        <p:attrNameLst>
                                          <p:attrName>r</p:attrName>
                                        </p:attrNameLst>
                                      </p:cBhvr>
                                    </p:animRot>
                                    <p:animRot by="-240000">
                                      <p:cBhvr>
                                        <p:cTn id="14" dur="200" fill="hold">
                                          <p:stCondLst>
                                            <p:cond delay="200"/>
                                          </p:stCondLst>
                                        </p:cTn>
                                        <p:tgtEl>
                                          <p:spTgt spid="5"/>
                                        </p:tgtEl>
                                        <p:attrNameLst>
                                          <p:attrName>r</p:attrName>
                                        </p:attrNameLst>
                                      </p:cBhvr>
                                    </p:animRot>
                                    <p:animRot by="240000">
                                      <p:cBhvr>
                                        <p:cTn id="15" dur="200" fill="hold">
                                          <p:stCondLst>
                                            <p:cond delay="400"/>
                                          </p:stCondLst>
                                        </p:cTn>
                                        <p:tgtEl>
                                          <p:spTgt spid="5"/>
                                        </p:tgtEl>
                                        <p:attrNameLst>
                                          <p:attrName>r</p:attrName>
                                        </p:attrNameLst>
                                      </p:cBhvr>
                                    </p:animRot>
                                    <p:animRot by="-240000">
                                      <p:cBhvr>
                                        <p:cTn id="16" dur="200" fill="hold">
                                          <p:stCondLst>
                                            <p:cond delay="600"/>
                                          </p:stCondLst>
                                        </p:cTn>
                                        <p:tgtEl>
                                          <p:spTgt spid="5"/>
                                        </p:tgtEl>
                                        <p:attrNameLst>
                                          <p:attrName>r</p:attrName>
                                        </p:attrNameLst>
                                      </p:cBhvr>
                                    </p:animRot>
                                    <p:animRot by="120000">
                                      <p:cBhvr>
                                        <p:cTn id="17" dur="200" fill="hold">
                                          <p:stCondLst>
                                            <p:cond delay="800"/>
                                          </p:stCondLst>
                                        </p:cTn>
                                        <p:tgtEl>
                                          <p:spTgt spid="5"/>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45"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2000"/>
                                        <p:tgtEl>
                                          <p:spTgt spid="7"/>
                                        </p:tgtEl>
                                      </p:cBhvr>
                                    </p:animEffect>
                                    <p:anim calcmode="lin" valueType="num">
                                      <p:cBhvr>
                                        <p:cTn id="37" dur="2000" fill="hold"/>
                                        <p:tgtEl>
                                          <p:spTgt spid="7"/>
                                        </p:tgtEl>
                                        <p:attrNameLst>
                                          <p:attrName>ppt_w</p:attrName>
                                        </p:attrNameLst>
                                      </p:cBhvr>
                                      <p:tavLst>
                                        <p:tav tm="0" fmla="#ppt_w*sin(2.5*pi*$)">
                                          <p:val>
                                            <p:fltVal val="0"/>
                                          </p:val>
                                        </p:tav>
                                        <p:tav tm="100000">
                                          <p:val>
                                            <p:fltVal val="1"/>
                                          </p:val>
                                        </p:tav>
                                      </p:tavLst>
                                    </p:anim>
                                    <p:anim calcmode="lin" valueType="num">
                                      <p:cBhvr>
                                        <p:cTn id="38"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11397</TotalTime>
  <Words>5542</Words>
  <Application>Microsoft Office PowerPoint</Application>
  <PresentationFormat>Widescreen</PresentationFormat>
  <Paragraphs>806</Paragraphs>
  <Slides>58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Wingdings 3</vt:lpstr>
      <vt:lpstr>Arial</vt:lpstr>
      <vt:lpstr>Calibri</vt:lpstr>
      <vt:lpstr>Fira Sans Extra Condensed</vt:lpstr>
      <vt:lpstr>Roboto Condensed Light</vt:lpstr>
      <vt:lpstr>Wingdings 2</vt:lpstr>
      <vt:lpstr>Wingdings</vt:lpstr>
      <vt:lpstr>Roboto Condensed</vt:lpstr>
      <vt:lpstr>Times New Roman</vt:lpstr>
      <vt:lpstr>Office Theme</vt:lpstr>
      <vt:lpstr>Unit-4 Financial Statements of Sole Proprietorship</vt:lpstr>
      <vt:lpstr>PowerPoint Presentation</vt:lpstr>
      <vt:lpstr>Meaning of Business Organisation</vt:lpstr>
      <vt:lpstr>Various Forms Of Business Organization</vt:lpstr>
      <vt:lpstr>Sole Proprietorship</vt:lpstr>
      <vt:lpstr>Meaning of Sole Proprietorship</vt:lpstr>
      <vt:lpstr>Meaning of Final Accounts</vt:lpstr>
      <vt:lpstr>Financial Statement</vt:lpstr>
      <vt:lpstr>Meaning of Financial Statement (FS) (નાણાકીય પત્રક)</vt:lpstr>
      <vt:lpstr>Uses of Financial Statements</vt:lpstr>
      <vt:lpstr>Objectives of Financial Statement Analysis</vt:lpstr>
      <vt:lpstr>Elements of  Financial Statements</vt:lpstr>
      <vt:lpstr>Elements of Financial Statements</vt:lpstr>
      <vt:lpstr>Elements of Financial Statements : Asset</vt:lpstr>
      <vt:lpstr>Classification of Assets</vt:lpstr>
      <vt:lpstr>Classification of Assets</vt:lpstr>
      <vt:lpstr>Elements of Financial Statements : Liability</vt:lpstr>
      <vt:lpstr>Classification of Liabilities</vt:lpstr>
      <vt:lpstr>Elements of Financial Statements : Equity</vt:lpstr>
      <vt:lpstr>Elements of Financial Statements : Income</vt:lpstr>
      <vt:lpstr>Elements of Financial Statements : Expenses</vt:lpstr>
      <vt:lpstr>Closing  Adjustment  Entries</vt:lpstr>
      <vt:lpstr>Closing Adjustment Entries</vt:lpstr>
      <vt:lpstr>PowerPoint Presentation</vt:lpstr>
      <vt:lpstr>PowerPoint Presentation</vt:lpstr>
      <vt:lpstr>PowerPoint Presentation</vt:lpstr>
      <vt:lpstr>PowerPoint Presentation</vt:lpstr>
      <vt:lpstr>Financial Statement/Final Accounts</vt:lpstr>
      <vt:lpstr>Trading Account</vt:lpstr>
      <vt:lpstr>Trading Account</vt:lpstr>
      <vt:lpstr>Dr.        Trading Account of……for the year ended……       Cr.</vt:lpstr>
      <vt:lpstr>Profit and Loss Account</vt:lpstr>
      <vt:lpstr>Dr.        Profit and Loss Account of……for the year ended……       Cr.</vt:lpstr>
      <vt:lpstr>Dr.        Profit and Loss Account of……for the year ended……       Cr.</vt:lpstr>
      <vt:lpstr>Dr.        Profit and Loss Account of……for the year ended……       Cr.</vt:lpstr>
      <vt:lpstr>Balance Sheet</vt:lpstr>
      <vt:lpstr>Characteristics of Balance Sheet</vt:lpstr>
      <vt:lpstr>   Balance Sheet of……as on……       </vt:lpstr>
      <vt:lpstr>   Balance Sheet of……as on……       </vt:lpstr>
      <vt:lpstr>Limited  Liability  Partnership  (LLP)</vt:lpstr>
      <vt:lpstr>Concept of LLP</vt:lpstr>
      <vt:lpstr>Features of LLP</vt:lpstr>
      <vt:lpstr>Process of Registration of LLP</vt:lpstr>
      <vt:lpstr>Process of Registration of LLP</vt:lpstr>
      <vt:lpstr>Benefits of LLP</vt:lpstr>
      <vt:lpstr>Private Limited Companies and Public Limited Companies</vt:lpstr>
      <vt:lpstr>Private Limited Companies</vt:lpstr>
      <vt:lpstr>Features of Private Limited Companies</vt:lpstr>
      <vt:lpstr>Types of Private Limited Companies</vt:lpstr>
      <vt:lpstr>Public Limited Companies</vt:lpstr>
      <vt:lpstr>Features of Public Limited Companies</vt:lpstr>
      <vt:lpstr>Features of Public Limited Companies</vt:lpstr>
      <vt:lpstr>Types of Public Limited Companies</vt:lpstr>
      <vt:lpstr>Private Limited Companies VS Public Limited Companies</vt:lpstr>
      <vt:lpstr>Private Limited Companies VS Public Limited Companies</vt:lpstr>
      <vt:lpstr>Private Limited Companies VS Public Limited Companies</vt:lpstr>
      <vt:lpstr>LLP VS Company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kishanjjjani@gmail.com</cp:lastModifiedBy>
  <cp:revision>496</cp:revision>
  <dcterms:created xsi:type="dcterms:W3CDTF">2020-05-01T05:09:15Z</dcterms:created>
  <dcterms:modified xsi:type="dcterms:W3CDTF">2024-11-20T04:20:48Z</dcterms:modified>
</cp:coreProperties>
</file>