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58"/>
  </p:notesMasterIdLst>
  <p:sldIdLst>
    <p:sldId id="590" r:id="rId2"/>
    <p:sldId id="717" r:id="rId3"/>
    <p:sldId id="736" r:id="rId4"/>
    <p:sldId id="376" r:id="rId5"/>
    <p:sldId id="723" r:id="rId6"/>
    <p:sldId id="724" r:id="rId7"/>
    <p:sldId id="725" r:id="rId8"/>
    <p:sldId id="726" r:id="rId9"/>
    <p:sldId id="727" r:id="rId10"/>
    <p:sldId id="728" r:id="rId11"/>
    <p:sldId id="734" r:id="rId12"/>
    <p:sldId id="730" r:id="rId13"/>
    <p:sldId id="733" r:id="rId14"/>
    <p:sldId id="731" r:id="rId15"/>
    <p:sldId id="732" r:id="rId16"/>
    <p:sldId id="737" r:id="rId17"/>
    <p:sldId id="380" r:id="rId18"/>
    <p:sldId id="381" r:id="rId19"/>
    <p:sldId id="340" r:id="rId20"/>
    <p:sldId id="341" r:id="rId21"/>
    <p:sldId id="342" r:id="rId22"/>
    <p:sldId id="343" r:id="rId23"/>
    <p:sldId id="738" r:id="rId24"/>
    <p:sldId id="721" r:id="rId25"/>
    <p:sldId id="739" r:id="rId26"/>
    <p:sldId id="718" r:id="rId27"/>
    <p:sldId id="719" r:id="rId28"/>
    <p:sldId id="735" r:id="rId29"/>
    <p:sldId id="740" r:id="rId30"/>
    <p:sldId id="751" r:id="rId31"/>
    <p:sldId id="753" r:id="rId32"/>
    <p:sldId id="754" r:id="rId33"/>
    <p:sldId id="743" r:id="rId34"/>
    <p:sldId id="744" r:id="rId35"/>
    <p:sldId id="760" r:id="rId36"/>
    <p:sldId id="764" r:id="rId37"/>
    <p:sldId id="755" r:id="rId38"/>
    <p:sldId id="756" r:id="rId39"/>
    <p:sldId id="761" r:id="rId40"/>
    <p:sldId id="746" r:id="rId41"/>
    <p:sldId id="762" r:id="rId42"/>
    <p:sldId id="763" r:id="rId43"/>
    <p:sldId id="765" r:id="rId44"/>
    <p:sldId id="757" r:id="rId45"/>
    <p:sldId id="758" r:id="rId46"/>
    <p:sldId id="745" r:id="rId47"/>
    <p:sldId id="759" r:id="rId48"/>
    <p:sldId id="766" r:id="rId49"/>
    <p:sldId id="767" r:id="rId50"/>
    <p:sldId id="748" r:id="rId51"/>
    <p:sldId id="749" r:id="rId52"/>
    <p:sldId id="750" r:id="rId53"/>
    <p:sldId id="770" r:id="rId54"/>
    <p:sldId id="768" r:id="rId55"/>
    <p:sldId id="769" r:id="rId56"/>
    <p:sldId id="329" r:id="rId57"/>
  </p:sldIdLst>
  <p:sldSz cx="12192000" cy="6858000"/>
  <p:notesSz cx="6858000" cy="9144000"/>
  <p:embeddedFontLst>
    <p:embeddedFont>
      <p:font typeface="Roboto Condensed" panose="02000000000000000000" pitchFamily="2" charset="0"/>
      <p:regular r:id="rId59"/>
      <p:bold r:id="rId60"/>
      <p:italic r:id="rId61"/>
      <p:boldItalic r:id="rId62"/>
    </p:embeddedFont>
    <p:embeddedFont>
      <p:font typeface="Roboto Condensed Light" panose="02000000000000000000" pitchFamily="2" charset="0"/>
      <p:regular r:id="rId63"/>
      <p:italic r:id="rId64"/>
    </p:embeddedFont>
    <p:embeddedFont>
      <p:font typeface="Wingdings 2" panose="05020102010507070707" pitchFamily="18" charset="2"/>
      <p:regular r:id="rId65"/>
    </p:embeddedFont>
    <p:embeddedFont>
      <p:font typeface="Wingdings 3" panose="05040102010807070707" pitchFamily="18" charset="2"/>
      <p:regular r:id="rId6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JDRkUeI3GM2584B3WuPfUg==" hashData="AE0xN2BDRKbC5KVPlwttp28JNr3ZMeLkNT9sn5hBuq3bCmFCPocItVlI5GZA79pdbaMIi076SrhsheedxIodwQ=="/>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2C32"/>
    <a:srgbClr val="5E3037"/>
    <a:srgbClr val="7B3E47"/>
    <a:srgbClr val="D10233"/>
    <a:srgbClr val="301B92"/>
    <a:srgbClr val="673BB7"/>
    <a:srgbClr val="607D8B"/>
    <a:srgbClr val="ED524F"/>
    <a:srgbClr val="B71B1C"/>
    <a:srgbClr val="F543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69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5.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62CDFC-3C73-4949-94BB-1E3C110E7836}"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IN"/>
        </a:p>
      </dgm:t>
    </dgm:pt>
    <dgm:pt modelId="{BC0148F2-8AE8-462E-9CD9-FD023C080FAF}">
      <dgm:prSet phldrT="[Text]"/>
      <dgm:spPr/>
      <dgm:t>
        <a:bodyPr/>
        <a:lstStyle/>
        <a:p>
          <a:r>
            <a:rPr lang="en-IN" dirty="0"/>
            <a:t>Types of Expenditures</a:t>
          </a:r>
        </a:p>
      </dgm:t>
    </dgm:pt>
    <dgm:pt modelId="{B0262703-5D1E-4C0D-AD6B-DDBDFA6E52D0}" type="parTrans" cxnId="{6D628646-2439-44C8-83DD-91FC47F7D8E9}">
      <dgm:prSet/>
      <dgm:spPr/>
      <dgm:t>
        <a:bodyPr/>
        <a:lstStyle/>
        <a:p>
          <a:endParaRPr lang="en-IN"/>
        </a:p>
      </dgm:t>
    </dgm:pt>
    <dgm:pt modelId="{DBEA0530-4960-42F4-BEC8-B243AD267805}" type="sibTrans" cxnId="{6D628646-2439-44C8-83DD-91FC47F7D8E9}">
      <dgm:prSet/>
      <dgm:spPr/>
      <dgm:t>
        <a:bodyPr/>
        <a:lstStyle/>
        <a:p>
          <a:endParaRPr lang="en-IN"/>
        </a:p>
      </dgm:t>
    </dgm:pt>
    <dgm:pt modelId="{DC533AC0-94E5-40EF-B1CD-B8B5B1F2890B}">
      <dgm:prSet phldrT="[Text]"/>
      <dgm:spPr/>
      <dgm:t>
        <a:bodyPr/>
        <a:lstStyle/>
        <a:p>
          <a:r>
            <a:rPr lang="en-IN" dirty="0"/>
            <a:t>Capital Expenditure</a:t>
          </a:r>
        </a:p>
      </dgm:t>
    </dgm:pt>
    <dgm:pt modelId="{D787D9B8-C71A-452D-856A-DFBE0761B93F}" type="parTrans" cxnId="{78208F7D-0A1E-4135-912E-F8A14EA6B8E8}">
      <dgm:prSet/>
      <dgm:spPr/>
      <dgm:t>
        <a:bodyPr/>
        <a:lstStyle/>
        <a:p>
          <a:endParaRPr lang="en-IN"/>
        </a:p>
      </dgm:t>
    </dgm:pt>
    <dgm:pt modelId="{F84D67AA-1B83-480E-833B-1658A881FD85}" type="sibTrans" cxnId="{78208F7D-0A1E-4135-912E-F8A14EA6B8E8}">
      <dgm:prSet/>
      <dgm:spPr/>
      <dgm:t>
        <a:bodyPr/>
        <a:lstStyle/>
        <a:p>
          <a:endParaRPr lang="en-IN"/>
        </a:p>
      </dgm:t>
    </dgm:pt>
    <dgm:pt modelId="{D76CAD0C-2A48-4D1F-A9DE-C38410D3B3B2}">
      <dgm:prSet phldrT="[Text]"/>
      <dgm:spPr/>
      <dgm:t>
        <a:bodyPr/>
        <a:lstStyle/>
        <a:p>
          <a:r>
            <a:rPr lang="en-IN" dirty="0"/>
            <a:t>Revenue Expenditure</a:t>
          </a:r>
        </a:p>
      </dgm:t>
    </dgm:pt>
    <dgm:pt modelId="{F96F034D-1674-493A-90C1-CE86B84B64D3}" type="parTrans" cxnId="{FDF1D125-B996-4074-B634-5A510C2AA5EB}">
      <dgm:prSet/>
      <dgm:spPr/>
      <dgm:t>
        <a:bodyPr/>
        <a:lstStyle/>
        <a:p>
          <a:endParaRPr lang="en-IN"/>
        </a:p>
      </dgm:t>
    </dgm:pt>
    <dgm:pt modelId="{7ADD17CD-B128-4E2C-8A75-345DFFB56936}" type="sibTrans" cxnId="{FDF1D125-B996-4074-B634-5A510C2AA5EB}">
      <dgm:prSet/>
      <dgm:spPr/>
      <dgm:t>
        <a:bodyPr/>
        <a:lstStyle/>
        <a:p>
          <a:endParaRPr lang="en-IN"/>
        </a:p>
      </dgm:t>
    </dgm:pt>
    <dgm:pt modelId="{4515B7C6-F432-4A84-8406-D8A9469A6296}">
      <dgm:prSet phldrT="[Text]"/>
      <dgm:spPr/>
      <dgm:t>
        <a:bodyPr/>
        <a:lstStyle/>
        <a:p>
          <a:r>
            <a:rPr lang="en-IN" dirty="0"/>
            <a:t>Deferred Revenue Expenditure</a:t>
          </a:r>
        </a:p>
      </dgm:t>
    </dgm:pt>
    <dgm:pt modelId="{96344574-7142-4314-AEEC-256757DCEB5E}" type="parTrans" cxnId="{2C9C15CF-DF6D-416C-99A5-54E74FBB6F27}">
      <dgm:prSet/>
      <dgm:spPr/>
      <dgm:t>
        <a:bodyPr/>
        <a:lstStyle/>
        <a:p>
          <a:endParaRPr lang="en-IN"/>
        </a:p>
      </dgm:t>
    </dgm:pt>
    <dgm:pt modelId="{8C4545CE-8142-44A4-8097-B4927F4BBE6C}" type="sibTrans" cxnId="{2C9C15CF-DF6D-416C-99A5-54E74FBB6F27}">
      <dgm:prSet/>
      <dgm:spPr/>
      <dgm:t>
        <a:bodyPr/>
        <a:lstStyle/>
        <a:p>
          <a:endParaRPr lang="en-IN"/>
        </a:p>
      </dgm:t>
    </dgm:pt>
    <dgm:pt modelId="{E2217137-916D-4FEA-9449-A082A5EB181F}" type="pres">
      <dgm:prSet presAssocID="{7C62CDFC-3C73-4949-94BB-1E3C110E7836}" presName="hierChild1" presStyleCnt="0">
        <dgm:presLayoutVars>
          <dgm:orgChart val="1"/>
          <dgm:chPref val="1"/>
          <dgm:dir/>
          <dgm:animOne val="branch"/>
          <dgm:animLvl val="lvl"/>
          <dgm:resizeHandles/>
        </dgm:presLayoutVars>
      </dgm:prSet>
      <dgm:spPr/>
    </dgm:pt>
    <dgm:pt modelId="{6E333936-E8A1-4147-93B5-29890C678AB8}" type="pres">
      <dgm:prSet presAssocID="{BC0148F2-8AE8-462E-9CD9-FD023C080FAF}" presName="hierRoot1" presStyleCnt="0">
        <dgm:presLayoutVars>
          <dgm:hierBranch val="init"/>
        </dgm:presLayoutVars>
      </dgm:prSet>
      <dgm:spPr/>
    </dgm:pt>
    <dgm:pt modelId="{09764F74-BD3B-40B9-8ECF-B07903875C1C}" type="pres">
      <dgm:prSet presAssocID="{BC0148F2-8AE8-462E-9CD9-FD023C080FAF}" presName="rootComposite1" presStyleCnt="0"/>
      <dgm:spPr/>
    </dgm:pt>
    <dgm:pt modelId="{E816CCA3-BECC-447D-8A8E-E9B52C8401C2}" type="pres">
      <dgm:prSet presAssocID="{BC0148F2-8AE8-462E-9CD9-FD023C080FAF}" presName="rootText1" presStyleLbl="node0" presStyleIdx="0" presStyleCnt="1">
        <dgm:presLayoutVars>
          <dgm:chPref val="3"/>
        </dgm:presLayoutVars>
      </dgm:prSet>
      <dgm:spPr/>
    </dgm:pt>
    <dgm:pt modelId="{324C4475-9A1B-4CA7-A8D0-793F269C04B4}" type="pres">
      <dgm:prSet presAssocID="{BC0148F2-8AE8-462E-9CD9-FD023C080FAF}" presName="rootConnector1" presStyleLbl="node1" presStyleIdx="0" presStyleCnt="0"/>
      <dgm:spPr/>
    </dgm:pt>
    <dgm:pt modelId="{DCE0D335-3B49-4B5F-9786-767A22490629}" type="pres">
      <dgm:prSet presAssocID="{BC0148F2-8AE8-462E-9CD9-FD023C080FAF}" presName="hierChild2" presStyleCnt="0"/>
      <dgm:spPr/>
    </dgm:pt>
    <dgm:pt modelId="{1BEF978B-71BD-42AC-B151-B0CDEA67354E}" type="pres">
      <dgm:prSet presAssocID="{D787D9B8-C71A-452D-856A-DFBE0761B93F}" presName="Name37" presStyleLbl="parChTrans1D2" presStyleIdx="0" presStyleCnt="3"/>
      <dgm:spPr/>
    </dgm:pt>
    <dgm:pt modelId="{F28574B4-B2D3-432D-B76D-7F6180F3C66E}" type="pres">
      <dgm:prSet presAssocID="{DC533AC0-94E5-40EF-B1CD-B8B5B1F2890B}" presName="hierRoot2" presStyleCnt="0">
        <dgm:presLayoutVars>
          <dgm:hierBranch val="init"/>
        </dgm:presLayoutVars>
      </dgm:prSet>
      <dgm:spPr/>
    </dgm:pt>
    <dgm:pt modelId="{C290B1B6-8A42-4A9F-AF0A-93AEF46E5330}" type="pres">
      <dgm:prSet presAssocID="{DC533AC0-94E5-40EF-B1CD-B8B5B1F2890B}" presName="rootComposite" presStyleCnt="0"/>
      <dgm:spPr/>
    </dgm:pt>
    <dgm:pt modelId="{248E1353-5A01-4E45-8565-291ACE940B32}" type="pres">
      <dgm:prSet presAssocID="{DC533AC0-94E5-40EF-B1CD-B8B5B1F2890B}" presName="rootText" presStyleLbl="node2" presStyleIdx="0" presStyleCnt="3">
        <dgm:presLayoutVars>
          <dgm:chPref val="3"/>
        </dgm:presLayoutVars>
      </dgm:prSet>
      <dgm:spPr/>
    </dgm:pt>
    <dgm:pt modelId="{C4E732BA-BD8D-4D9D-A428-CD0FABD5D3D0}" type="pres">
      <dgm:prSet presAssocID="{DC533AC0-94E5-40EF-B1CD-B8B5B1F2890B}" presName="rootConnector" presStyleLbl="node2" presStyleIdx="0" presStyleCnt="3"/>
      <dgm:spPr/>
    </dgm:pt>
    <dgm:pt modelId="{3B95526F-9163-4795-8520-02A0468297D3}" type="pres">
      <dgm:prSet presAssocID="{DC533AC0-94E5-40EF-B1CD-B8B5B1F2890B}" presName="hierChild4" presStyleCnt="0"/>
      <dgm:spPr/>
    </dgm:pt>
    <dgm:pt modelId="{ED79269A-1F1F-4E89-8204-11F28A38D5B1}" type="pres">
      <dgm:prSet presAssocID="{DC533AC0-94E5-40EF-B1CD-B8B5B1F2890B}" presName="hierChild5" presStyleCnt="0"/>
      <dgm:spPr/>
    </dgm:pt>
    <dgm:pt modelId="{2351D89F-E78D-4723-A671-3BF7D4BB72C9}" type="pres">
      <dgm:prSet presAssocID="{F96F034D-1674-493A-90C1-CE86B84B64D3}" presName="Name37" presStyleLbl="parChTrans1D2" presStyleIdx="1" presStyleCnt="3"/>
      <dgm:spPr/>
    </dgm:pt>
    <dgm:pt modelId="{06A34219-D237-45BB-9AF1-A172C254AAD2}" type="pres">
      <dgm:prSet presAssocID="{D76CAD0C-2A48-4D1F-A9DE-C38410D3B3B2}" presName="hierRoot2" presStyleCnt="0">
        <dgm:presLayoutVars>
          <dgm:hierBranch val="init"/>
        </dgm:presLayoutVars>
      </dgm:prSet>
      <dgm:spPr/>
    </dgm:pt>
    <dgm:pt modelId="{FA300C0E-5BF5-4643-A7E4-FF35F703E445}" type="pres">
      <dgm:prSet presAssocID="{D76CAD0C-2A48-4D1F-A9DE-C38410D3B3B2}" presName="rootComposite" presStyleCnt="0"/>
      <dgm:spPr/>
    </dgm:pt>
    <dgm:pt modelId="{5CCA7ADC-D0C5-4A89-A52B-32D7EAD97571}" type="pres">
      <dgm:prSet presAssocID="{D76CAD0C-2A48-4D1F-A9DE-C38410D3B3B2}" presName="rootText" presStyleLbl="node2" presStyleIdx="1" presStyleCnt="3">
        <dgm:presLayoutVars>
          <dgm:chPref val="3"/>
        </dgm:presLayoutVars>
      </dgm:prSet>
      <dgm:spPr/>
    </dgm:pt>
    <dgm:pt modelId="{865DEB5C-A500-4005-A4A8-05ABEF7B000A}" type="pres">
      <dgm:prSet presAssocID="{D76CAD0C-2A48-4D1F-A9DE-C38410D3B3B2}" presName="rootConnector" presStyleLbl="node2" presStyleIdx="1" presStyleCnt="3"/>
      <dgm:spPr/>
    </dgm:pt>
    <dgm:pt modelId="{8EFC8859-DCFB-4C58-9E17-3F21A022E805}" type="pres">
      <dgm:prSet presAssocID="{D76CAD0C-2A48-4D1F-A9DE-C38410D3B3B2}" presName="hierChild4" presStyleCnt="0"/>
      <dgm:spPr/>
    </dgm:pt>
    <dgm:pt modelId="{BA877BCB-336A-41F2-B06A-4FB4F01DDABA}" type="pres">
      <dgm:prSet presAssocID="{D76CAD0C-2A48-4D1F-A9DE-C38410D3B3B2}" presName="hierChild5" presStyleCnt="0"/>
      <dgm:spPr/>
    </dgm:pt>
    <dgm:pt modelId="{2D93FD73-C962-40C1-8D06-F0C1528AB165}" type="pres">
      <dgm:prSet presAssocID="{96344574-7142-4314-AEEC-256757DCEB5E}" presName="Name37" presStyleLbl="parChTrans1D2" presStyleIdx="2" presStyleCnt="3"/>
      <dgm:spPr/>
    </dgm:pt>
    <dgm:pt modelId="{226EEB20-20A3-412C-8698-80D33AD9FEE5}" type="pres">
      <dgm:prSet presAssocID="{4515B7C6-F432-4A84-8406-D8A9469A6296}" presName="hierRoot2" presStyleCnt="0">
        <dgm:presLayoutVars>
          <dgm:hierBranch val="init"/>
        </dgm:presLayoutVars>
      </dgm:prSet>
      <dgm:spPr/>
    </dgm:pt>
    <dgm:pt modelId="{F93F3A75-7BBD-48EB-A637-8A2D7F6C254E}" type="pres">
      <dgm:prSet presAssocID="{4515B7C6-F432-4A84-8406-D8A9469A6296}" presName="rootComposite" presStyleCnt="0"/>
      <dgm:spPr/>
    </dgm:pt>
    <dgm:pt modelId="{892EDAFD-8F62-44ED-AFD9-3F9B06A151A1}" type="pres">
      <dgm:prSet presAssocID="{4515B7C6-F432-4A84-8406-D8A9469A6296}" presName="rootText" presStyleLbl="node2" presStyleIdx="2" presStyleCnt="3">
        <dgm:presLayoutVars>
          <dgm:chPref val="3"/>
        </dgm:presLayoutVars>
      </dgm:prSet>
      <dgm:spPr/>
    </dgm:pt>
    <dgm:pt modelId="{842B4AFF-2360-4D29-8610-149D7D436D6E}" type="pres">
      <dgm:prSet presAssocID="{4515B7C6-F432-4A84-8406-D8A9469A6296}" presName="rootConnector" presStyleLbl="node2" presStyleIdx="2" presStyleCnt="3"/>
      <dgm:spPr/>
    </dgm:pt>
    <dgm:pt modelId="{36CE760C-6B7B-4288-A591-DF71AD2BA9D1}" type="pres">
      <dgm:prSet presAssocID="{4515B7C6-F432-4A84-8406-D8A9469A6296}" presName="hierChild4" presStyleCnt="0"/>
      <dgm:spPr/>
    </dgm:pt>
    <dgm:pt modelId="{75C477A4-A657-49BD-8363-5646621B229A}" type="pres">
      <dgm:prSet presAssocID="{4515B7C6-F432-4A84-8406-D8A9469A6296}" presName="hierChild5" presStyleCnt="0"/>
      <dgm:spPr/>
    </dgm:pt>
    <dgm:pt modelId="{2EF1B406-6CF0-4C8B-B469-32B18CCA2079}" type="pres">
      <dgm:prSet presAssocID="{BC0148F2-8AE8-462E-9CD9-FD023C080FAF}" presName="hierChild3" presStyleCnt="0"/>
      <dgm:spPr/>
    </dgm:pt>
  </dgm:ptLst>
  <dgm:cxnLst>
    <dgm:cxn modelId="{FDF1D125-B996-4074-B634-5A510C2AA5EB}" srcId="{BC0148F2-8AE8-462E-9CD9-FD023C080FAF}" destId="{D76CAD0C-2A48-4D1F-A9DE-C38410D3B3B2}" srcOrd="1" destOrd="0" parTransId="{F96F034D-1674-493A-90C1-CE86B84B64D3}" sibTransId="{7ADD17CD-B128-4E2C-8A75-345DFFB56936}"/>
    <dgm:cxn modelId="{24DFDC61-7794-493D-B98E-73D9B19E733F}" type="presOf" srcId="{4515B7C6-F432-4A84-8406-D8A9469A6296}" destId="{842B4AFF-2360-4D29-8610-149D7D436D6E}" srcOrd="1" destOrd="0" presId="urn:microsoft.com/office/officeart/2005/8/layout/orgChart1"/>
    <dgm:cxn modelId="{5914E762-1ACF-459A-9BFD-D7E806A3A99B}" type="presOf" srcId="{96344574-7142-4314-AEEC-256757DCEB5E}" destId="{2D93FD73-C962-40C1-8D06-F0C1528AB165}" srcOrd="0" destOrd="0" presId="urn:microsoft.com/office/officeart/2005/8/layout/orgChart1"/>
    <dgm:cxn modelId="{71405E43-518C-45E2-8FF7-B2EDC1F0F7B8}" type="presOf" srcId="{4515B7C6-F432-4A84-8406-D8A9469A6296}" destId="{892EDAFD-8F62-44ED-AFD9-3F9B06A151A1}" srcOrd="0" destOrd="0" presId="urn:microsoft.com/office/officeart/2005/8/layout/orgChart1"/>
    <dgm:cxn modelId="{6D628646-2439-44C8-83DD-91FC47F7D8E9}" srcId="{7C62CDFC-3C73-4949-94BB-1E3C110E7836}" destId="{BC0148F2-8AE8-462E-9CD9-FD023C080FAF}" srcOrd="0" destOrd="0" parTransId="{B0262703-5D1E-4C0D-AD6B-DDBDFA6E52D0}" sibTransId="{DBEA0530-4960-42F4-BEC8-B243AD267805}"/>
    <dgm:cxn modelId="{64BF106C-C44D-44BB-9FC5-12C901E1E91F}" type="presOf" srcId="{BC0148F2-8AE8-462E-9CD9-FD023C080FAF}" destId="{E816CCA3-BECC-447D-8A8E-E9B52C8401C2}" srcOrd="0" destOrd="0" presId="urn:microsoft.com/office/officeart/2005/8/layout/orgChart1"/>
    <dgm:cxn modelId="{EE9FBB52-1F1A-40B8-BE54-5208348BE877}" type="presOf" srcId="{D76CAD0C-2A48-4D1F-A9DE-C38410D3B3B2}" destId="{865DEB5C-A500-4005-A4A8-05ABEF7B000A}" srcOrd="1" destOrd="0" presId="urn:microsoft.com/office/officeart/2005/8/layout/orgChart1"/>
    <dgm:cxn modelId="{21ECFE79-83F8-4DCA-B59B-945AF0E1E1A7}" type="presOf" srcId="{BC0148F2-8AE8-462E-9CD9-FD023C080FAF}" destId="{324C4475-9A1B-4CA7-A8D0-793F269C04B4}" srcOrd="1" destOrd="0" presId="urn:microsoft.com/office/officeart/2005/8/layout/orgChart1"/>
    <dgm:cxn modelId="{00EAE07A-A892-4A77-ABA0-9DA6C6BA26B2}" type="presOf" srcId="{D76CAD0C-2A48-4D1F-A9DE-C38410D3B3B2}" destId="{5CCA7ADC-D0C5-4A89-A52B-32D7EAD97571}" srcOrd="0" destOrd="0" presId="urn:microsoft.com/office/officeart/2005/8/layout/orgChart1"/>
    <dgm:cxn modelId="{78208F7D-0A1E-4135-912E-F8A14EA6B8E8}" srcId="{BC0148F2-8AE8-462E-9CD9-FD023C080FAF}" destId="{DC533AC0-94E5-40EF-B1CD-B8B5B1F2890B}" srcOrd="0" destOrd="0" parTransId="{D787D9B8-C71A-452D-856A-DFBE0761B93F}" sibTransId="{F84D67AA-1B83-480E-833B-1658A881FD85}"/>
    <dgm:cxn modelId="{80953690-C320-41BE-A813-37451F17E0FD}" type="presOf" srcId="{7C62CDFC-3C73-4949-94BB-1E3C110E7836}" destId="{E2217137-916D-4FEA-9449-A082A5EB181F}" srcOrd="0" destOrd="0" presId="urn:microsoft.com/office/officeart/2005/8/layout/orgChart1"/>
    <dgm:cxn modelId="{2C9C15CF-DF6D-416C-99A5-54E74FBB6F27}" srcId="{BC0148F2-8AE8-462E-9CD9-FD023C080FAF}" destId="{4515B7C6-F432-4A84-8406-D8A9469A6296}" srcOrd="2" destOrd="0" parTransId="{96344574-7142-4314-AEEC-256757DCEB5E}" sibTransId="{8C4545CE-8142-44A4-8097-B4927F4BBE6C}"/>
    <dgm:cxn modelId="{E45865D4-D359-4872-8E3A-E1B6AA20D245}" type="presOf" srcId="{D787D9B8-C71A-452D-856A-DFBE0761B93F}" destId="{1BEF978B-71BD-42AC-B151-B0CDEA67354E}" srcOrd="0" destOrd="0" presId="urn:microsoft.com/office/officeart/2005/8/layout/orgChart1"/>
    <dgm:cxn modelId="{A30480D9-4BCA-401F-AE68-26842D51E59D}" type="presOf" srcId="{F96F034D-1674-493A-90C1-CE86B84B64D3}" destId="{2351D89F-E78D-4723-A671-3BF7D4BB72C9}" srcOrd="0" destOrd="0" presId="urn:microsoft.com/office/officeart/2005/8/layout/orgChart1"/>
    <dgm:cxn modelId="{11E619E3-E30D-46F6-8BF2-25BB9CFA22A8}" type="presOf" srcId="{DC533AC0-94E5-40EF-B1CD-B8B5B1F2890B}" destId="{C4E732BA-BD8D-4D9D-A428-CD0FABD5D3D0}" srcOrd="1" destOrd="0" presId="urn:microsoft.com/office/officeart/2005/8/layout/orgChart1"/>
    <dgm:cxn modelId="{51ADB3FC-1144-48F3-A36D-17A1F408DEEF}" type="presOf" srcId="{DC533AC0-94E5-40EF-B1CD-B8B5B1F2890B}" destId="{248E1353-5A01-4E45-8565-291ACE940B32}" srcOrd="0" destOrd="0" presId="urn:microsoft.com/office/officeart/2005/8/layout/orgChart1"/>
    <dgm:cxn modelId="{D59C5E7A-73DF-4BD1-94B0-C0DB0EBE8575}" type="presParOf" srcId="{E2217137-916D-4FEA-9449-A082A5EB181F}" destId="{6E333936-E8A1-4147-93B5-29890C678AB8}" srcOrd="0" destOrd="0" presId="urn:microsoft.com/office/officeart/2005/8/layout/orgChart1"/>
    <dgm:cxn modelId="{BCED9507-44A1-4F7C-9A0C-896F4BFDD9B3}" type="presParOf" srcId="{6E333936-E8A1-4147-93B5-29890C678AB8}" destId="{09764F74-BD3B-40B9-8ECF-B07903875C1C}" srcOrd="0" destOrd="0" presId="urn:microsoft.com/office/officeart/2005/8/layout/orgChart1"/>
    <dgm:cxn modelId="{30BE6EA9-2EE6-4262-AB94-81423327B798}" type="presParOf" srcId="{09764F74-BD3B-40B9-8ECF-B07903875C1C}" destId="{E816CCA3-BECC-447D-8A8E-E9B52C8401C2}" srcOrd="0" destOrd="0" presId="urn:microsoft.com/office/officeart/2005/8/layout/orgChart1"/>
    <dgm:cxn modelId="{18EBD2FF-5342-4216-85C6-798E0D1B358F}" type="presParOf" srcId="{09764F74-BD3B-40B9-8ECF-B07903875C1C}" destId="{324C4475-9A1B-4CA7-A8D0-793F269C04B4}" srcOrd="1" destOrd="0" presId="urn:microsoft.com/office/officeart/2005/8/layout/orgChart1"/>
    <dgm:cxn modelId="{452BE884-045A-4508-B9AC-4AE884DA9ED3}" type="presParOf" srcId="{6E333936-E8A1-4147-93B5-29890C678AB8}" destId="{DCE0D335-3B49-4B5F-9786-767A22490629}" srcOrd="1" destOrd="0" presId="urn:microsoft.com/office/officeart/2005/8/layout/orgChart1"/>
    <dgm:cxn modelId="{8ADBA4A8-9C1F-4470-9C3F-6312ABCDFAE7}" type="presParOf" srcId="{DCE0D335-3B49-4B5F-9786-767A22490629}" destId="{1BEF978B-71BD-42AC-B151-B0CDEA67354E}" srcOrd="0" destOrd="0" presId="urn:microsoft.com/office/officeart/2005/8/layout/orgChart1"/>
    <dgm:cxn modelId="{36D3993A-33E6-4C17-90C3-52730C14135F}" type="presParOf" srcId="{DCE0D335-3B49-4B5F-9786-767A22490629}" destId="{F28574B4-B2D3-432D-B76D-7F6180F3C66E}" srcOrd="1" destOrd="0" presId="urn:microsoft.com/office/officeart/2005/8/layout/orgChart1"/>
    <dgm:cxn modelId="{6EEA6F12-7F68-49E9-BB85-34ADDD98F3B8}" type="presParOf" srcId="{F28574B4-B2D3-432D-B76D-7F6180F3C66E}" destId="{C290B1B6-8A42-4A9F-AF0A-93AEF46E5330}" srcOrd="0" destOrd="0" presId="urn:microsoft.com/office/officeart/2005/8/layout/orgChart1"/>
    <dgm:cxn modelId="{74959A40-1AD7-4C4A-83D5-6C10B13DAE69}" type="presParOf" srcId="{C290B1B6-8A42-4A9F-AF0A-93AEF46E5330}" destId="{248E1353-5A01-4E45-8565-291ACE940B32}" srcOrd="0" destOrd="0" presId="urn:microsoft.com/office/officeart/2005/8/layout/orgChart1"/>
    <dgm:cxn modelId="{A2FD3D39-D10D-454D-9E89-56C095D10CEE}" type="presParOf" srcId="{C290B1B6-8A42-4A9F-AF0A-93AEF46E5330}" destId="{C4E732BA-BD8D-4D9D-A428-CD0FABD5D3D0}" srcOrd="1" destOrd="0" presId="urn:microsoft.com/office/officeart/2005/8/layout/orgChart1"/>
    <dgm:cxn modelId="{D410D65D-087E-4C00-BE1C-DB08104501FC}" type="presParOf" srcId="{F28574B4-B2D3-432D-B76D-7F6180F3C66E}" destId="{3B95526F-9163-4795-8520-02A0468297D3}" srcOrd="1" destOrd="0" presId="urn:microsoft.com/office/officeart/2005/8/layout/orgChart1"/>
    <dgm:cxn modelId="{C68E5F82-AE1A-4FA1-8771-F85ECF4DD2BA}" type="presParOf" srcId="{F28574B4-B2D3-432D-B76D-7F6180F3C66E}" destId="{ED79269A-1F1F-4E89-8204-11F28A38D5B1}" srcOrd="2" destOrd="0" presId="urn:microsoft.com/office/officeart/2005/8/layout/orgChart1"/>
    <dgm:cxn modelId="{6F4A2492-5C54-4685-9285-397B1F51B586}" type="presParOf" srcId="{DCE0D335-3B49-4B5F-9786-767A22490629}" destId="{2351D89F-E78D-4723-A671-3BF7D4BB72C9}" srcOrd="2" destOrd="0" presId="urn:microsoft.com/office/officeart/2005/8/layout/orgChart1"/>
    <dgm:cxn modelId="{6900880C-1218-4A2F-AFBF-FB8432336EFC}" type="presParOf" srcId="{DCE0D335-3B49-4B5F-9786-767A22490629}" destId="{06A34219-D237-45BB-9AF1-A172C254AAD2}" srcOrd="3" destOrd="0" presId="urn:microsoft.com/office/officeart/2005/8/layout/orgChart1"/>
    <dgm:cxn modelId="{270CA55E-EBC2-4B1D-A9DF-1F62A18F8C93}" type="presParOf" srcId="{06A34219-D237-45BB-9AF1-A172C254AAD2}" destId="{FA300C0E-5BF5-4643-A7E4-FF35F703E445}" srcOrd="0" destOrd="0" presId="urn:microsoft.com/office/officeart/2005/8/layout/orgChart1"/>
    <dgm:cxn modelId="{8B7CE989-D005-4FC0-BB9E-8C09BC4E3E43}" type="presParOf" srcId="{FA300C0E-5BF5-4643-A7E4-FF35F703E445}" destId="{5CCA7ADC-D0C5-4A89-A52B-32D7EAD97571}" srcOrd="0" destOrd="0" presId="urn:microsoft.com/office/officeart/2005/8/layout/orgChart1"/>
    <dgm:cxn modelId="{94642C74-2780-4AFF-8F26-BECCA3ED0B53}" type="presParOf" srcId="{FA300C0E-5BF5-4643-A7E4-FF35F703E445}" destId="{865DEB5C-A500-4005-A4A8-05ABEF7B000A}" srcOrd="1" destOrd="0" presId="urn:microsoft.com/office/officeart/2005/8/layout/orgChart1"/>
    <dgm:cxn modelId="{33750309-4D58-4C42-9625-810678B8421D}" type="presParOf" srcId="{06A34219-D237-45BB-9AF1-A172C254AAD2}" destId="{8EFC8859-DCFB-4C58-9E17-3F21A022E805}" srcOrd="1" destOrd="0" presId="urn:microsoft.com/office/officeart/2005/8/layout/orgChart1"/>
    <dgm:cxn modelId="{0D52BF98-27C4-48E8-933F-55A25B21C005}" type="presParOf" srcId="{06A34219-D237-45BB-9AF1-A172C254AAD2}" destId="{BA877BCB-336A-41F2-B06A-4FB4F01DDABA}" srcOrd="2" destOrd="0" presId="urn:microsoft.com/office/officeart/2005/8/layout/orgChart1"/>
    <dgm:cxn modelId="{CB135485-002F-43FD-A066-FBA1F27279F3}" type="presParOf" srcId="{DCE0D335-3B49-4B5F-9786-767A22490629}" destId="{2D93FD73-C962-40C1-8D06-F0C1528AB165}" srcOrd="4" destOrd="0" presId="urn:microsoft.com/office/officeart/2005/8/layout/orgChart1"/>
    <dgm:cxn modelId="{E10B8E02-F2CA-4A7D-84F4-5AC239865556}" type="presParOf" srcId="{DCE0D335-3B49-4B5F-9786-767A22490629}" destId="{226EEB20-20A3-412C-8698-80D33AD9FEE5}" srcOrd="5" destOrd="0" presId="urn:microsoft.com/office/officeart/2005/8/layout/orgChart1"/>
    <dgm:cxn modelId="{4D1AD915-3AF5-4C71-A0AA-3259440149FA}" type="presParOf" srcId="{226EEB20-20A3-412C-8698-80D33AD9FEE5}" destId="{F93F3A75-7BBD-48EB-A637-8A2D7F6C254E}" srcOrd="0" destOrd="0" presId="urn:microsoft.com/office/officeart/2005/8/layout/orgChart1"/>
    <dgm:cxn modelId="{CC12897E-9B0A-4DCB-BFF0-16BC1CD5DB85}" type="presParOf" srcId="{F93F3A75-7BBD-48EB-A637-8A2D7F6C254E}" destId="{892EDAFD-8F62-44ED-AFD9-3F9B06A151A1}" srcOrd="0" destOrd="0" presId="urn:microsoft.com/office/officeart/2005/8/layout/orgChart1"/>
    <dgm:cxn modelId="{F52663E4-43C9-437B-974D-791136EDB28D}" type="presParOf" srcId="{F93F3A75-7BBD-48EB-A637-8A2D7F6C254E}" destId="{842B4AFF-2360-4D29-8610-149D7D436D6E}" srcOrd="1" destOrd="0" presId="urn:microsoft.com/office/officeart/2005/8/layout/orgChart1"/>
    <dgm:cxn modelId="{CCDE6E2B-7EEE-4AE0-87CE-5D201EFAB5FE}" type="presParOf" srcId="{226EEB20-20A3-412C-8698-80D33AD9FEE5}" destId="{36CE760C-6B7B-4288-A591-DF71AD2BA9D1}" srcOrd="1" destOrd="0" presId="urn:microsoft.com/office/officeart/2005/8/layout/orgChart1"/>
    <dgm:cxn modelId="{2684D19F-47EB-4403-885C-DBDDBB97F3FE}" type="presParOf" srcId="{226EEB20-20A3-412C-8698-80D33AD9FEE5}" destId="{75C477A4-A657-49BD-8363-5646621B229A}" srcOrd="2" destOrd="0" presId="urn:microsoft.com/office/officeart/2005/8/layout/orgChart1"/>
    <dgm:cxn modelId="{0D103ED0-D8D5-4BD2-831F-67C3585A39C1}" type="presParOf" srcId="{6E333936-E8A1-4147-93B5-29890C678AB8}" destId="{2EF1B406-6CF0-4C8B-B469-32B18CCA207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93FD73-C962-40C1-8D06-F0C1528AB165}">
      <dsp:nvSpPr>
        <dsp:cNvPr id="0" name=""/>
        <dsp:cNvSpPr/>
      </dsp:nvSpPr>
      <dsp:spPr>
        <a:xfrm>
          <a:off x="5964237" y="2429411"/>
          <a:ext cx="4219741" cy="732351"/>
        </a:xfrm>
        <a:custGeom>
          <a:avLst/>
          <a:gdLst/>
          <a:ahLst/>
          <a:cxnLst/>
          <a:rect l="0" t="0" r="0" b="0"/>
          <a:pathLst>
            <a:path>
              <a:moveTo>
                <a:pt x="0" y="0"/>
              </a:moveTo>
              <a:lnTo>
                <a:pt x="0" y="366175"/>
              </a:lnTo>
              <a:lnTo>
                <a:pt x="4219741" y="366175"/>
              </a:lnTo>
              <a:lnTo>
                <a:pt x="4219741" y="73235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51D89F-E78D-4723-A671-3BF7D4BB72C9}">
      <dsp:nvSpPr>
        <dsp:cNvPr id="0" name=""/>
        <dsp:cNvSpPr/>
      </dsp:nvSpPr>
      <dsp:spPr>
        <a:xfrm>
          <a:off x="5918517" y="2429411"/>
          <a:ext cx="91440" cy="732351"/>
        </a:xfrm>
        <a:custGeom>
          <a:avLst/>
          <a:gdLst/>
          <a:ahLst/>
          <a:cxnLst/>
          <a:rect l="0" t="0" r="0" b="0"/>
          <a:pathLst>
            <a:path>
              <a:moveTo>
                <a:pt x="45720" y="0"/>
              </a:moveTo>
              <a:lnTo>
                <a:pt x="45720" y="73235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EF978B-71BD-42AC-B151-B0CDEA67354E}">
      <dsp:nvSpPr>
        <dsp:cNvPr id="0" name=""/>
        <dsp:cNvSpPr/>
      </dsp:nvSpPr>
      <dsp:spPr>
        <a:xfrm>
          <a:off x="1744495" y="2429411"/>
          <a:ext cx="4219741" cy="732351"/>
        </a:xfrm>
        <a:custGeom>
          <a:avLst/>
          <a:gdLst/>
          <a:ahLst/>
          <a:cxnLst/>
          <a:rect l="0" t="0" r="0" b="0"/>
          <a:pathLst>
            <a:path>
              <a:moveTo>
                <a:pt x="4219741" y="0"/>
              </a:moveTo>
              <a:lnTo>
                <a:pt x="4219741" y="366175"/>
              </a:lnTo>
              <a:lnTo>
                <a:pt x="0" y="366175"/>
              </a:lnTo>
              <a:lnTo>
                <a:pt x="0" y="73235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16CCA3-BECC-447D-8A8E-E9B52C8401C2}">
      <dsp:nvSpPr>
        <dsp:cNvPr id="0" name=""/>
        <dsp:cNvSpPr/>
      </dsp:nvSpPr>
      <dsp:spPr>
        <a:xfrm>
          <a:off x="4220542" y="685716"/>
          <a:ext cx="3487389" cy="174369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IN" sz="4100" kern="1200" dirty="0"/>
            <a:t>Types of Expenditures</a:t>
          </a:r>
        </a:p>
      </dsp:txBody>
      <dsp:txXfrm>
        <a:off x="4220542" y="685716"/>
        <a:ext cx="3487389" cy="1743694"/>
      </dsp:txXfrm>
    </dsp:sp>
    <dsp:sp modelId="{248E1353-5A01-4E45-8565-291ACE940B32}">
      <dsp:nvSpPr>
        <dsp:cNvPr id="0" name=""/>
        <dsp:cNvSpPr/>
      </dsp:nvSpPr>
      <dsp:spPr>
        <a:xfrm>
          <a:off x="800" y="3161763"/>
          <a:ext cx="3487389" cy="174369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IN" sz="4100" kern="1200" dirty="0"/>
            <a:t>Capital Expenditure</a:t>
          </a:r>
        </a:p>
      </dsp:txBody>
      <dsp:txXfrm>
        <a:off x="800" y="3161763"/>
        <a:ext cx="3487389" cy="1743694"/>
      </dsp:txXfrm>
    </dsp:sp>
    <dsp:sp modelId="{5CCA7ADC-D0C5-4A89-A52B-32D7EAD97571}">
      <dsp:nvSpPr>
        <dsp:cNvPr id="0" name=""/>
        <dsp:cNvSpPr/>
      </dsp:nvSpPr>
      <dsp:spPr>
        <a:xfrm>
          <a:off x="4220542" y="3161763"/>
          <a:ext cx="3487389" cy="174369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IN" sz="4100" kern="1200" dirty="0"/>
            <a:t>Revenue Expenditure</a:t>
          </a:r>
        </a:p>
      </dsp:txBody>
      <dsp:txXfrm>
        <a:off x="4220542" y="3161763"/>
        <a:ext cx="3487389" cy="1743694"/>
      </dsp:txXfrm>
    </dsp:sp>
    <dsp:sp modelId="{892EDAFD-8F62-44ED-AFD9-3F9B06A151A1}">
      <dsp:nvSpPr>
        <dsp:cNvPr id="0" name=""/>
        <dsp:cNvSpPr/>
      </dsp:nvSpPr>
      <dsp:spPr>
        <a:xfrm>
          <a:off x="8440284" y="3161763"/>
          <a:ext cx="3487389" cy="174369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IN" sz="4100" kern="1200" dirty="0"/>
            <a:t>Deferred Revenue Expenditure</a:t>
          </a:r>
        </a:p>
      </dsp:txBody>
      <dsp:txXfrm>
        <a:off x="8440284" y="3161763"/>
        <a:ext cx="3487389" cy="174369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20-Nov-24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png"/><Relationship Id="rId4" Type="http://schemas.microsoft.com/office/2007/relationships/hdphoto" Target="../media/hdphoto1.wdp"/></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rgbClr val="7B3E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rgbClr val="7B3E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kishan.jani@darshan.ac.in</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8511029905</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Prof. Kishan Jani</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endParaRPr lang="en-US" dirty="0"/>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036D56FE-CA91-4481-9096-27448303AC2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pic>
        <p:nvPicPr>
          <p:cNvPr id="34" name="Picture 33">
            <a:extLst>
              <a:ext uri="{FF2B5EF4-FFF2-40B4-BE49-F238E27FC236}">
                <a16:creationId xmlns:a16="http://schemas.microsoft.com/office/drawing/2014/main" id="{356D7B7B-531F-408A-988D-AF8B227BBAEF}"/>
              </a:ext>
            </a:extLst>
          </p:cNvPr>
          <p:cNvPicPr>
            <a:picLocks noChangeAspect="1"/>
          </p:cNvPicPr>
          <p:nvPr userDrawn="1"/>
        </p:nvPicPr>
        <p:blipFill rotWithShape="1">
          <a:blip r:embed="rId10"/>
          <a:srcRect l="48200" t="56813" r="42065" b="21843"/>
          <a:stretch/>
        </p:blipFill>
        <p:spPr>
          <a:xfrm>
            <a:off x="12261755" y="20384"/>
            <a:ext cx="1485900" cy="1832587"/>
          </a:xfrm>
          <a:prstGeom prst="rect">
            <a:avLst/>
          </a:prstGeom>
        </p:spPr>
      </p:pic>
      <p:pic>
        <p:nvPicPr>
          <p:cNvPr id="35" name="Picture 2" descr="Best Courses after BBA: What to Do After BBA? [2021] - Leverage Edu">
            <a:extLst>
              <a:ext uri="{FF2B5EF4-FFF2-40B4-BE49-F238E27FC236}">
                <a16:creationId xmlns:a16="http://schemas.microsoft.com/office/drawing/2014/main" id="{C84296FC-27D3-4D0C-8F2A-19BD3B9C2C0A}"/>
              </a:ext>
            </a:extLst>
          </p:cNvPr>
          <p:cNvPicPr>
            <a:picLocks noChangeAspect="1" noChangeArrowheads="1"/>
          </p:cNvPicPr>
          <p:nvPr userDrawn="1"/>
        </p:nvPicPr>
        <p:blipFill>
          <a:blip r:embed="rId11"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29201" y="2183713"/>
            <a:ext cx="2741932" cy="17909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8352327-8573-44E4-BC8A-4B66E1AC2BFC}"/>
              </a:ext>
            </a:extLst>
          </p:cNvPr>
          <p:cNvSpPr txBox="1"/>
          <p:nvPr userDrawn="1"/>
        </p:nvSpPr>
        <p:spPr>
          <a:xfrm>
            <a:off x="1837677" y="5513531"/>
            <a:ext cx="2932213" cy="338554"/>
          </a:xfrm>
          <a:prstGeom prst="rect">
            <a:avLst/>
          </a:prstGeom>
          <a:noFill/>
        </p:spPr>
        <p:txBody>
          <a:bodyPr wrap="none" rtlCol="0">
            <a:spAutoFit/>
          </a:bodyPr>
          <a:lstStyle/>
          <a:p>
            <a:r>
              <a:rPr lang="en-US" sz="1600" kern="1200" dirty="0">
                <a:solidFill>
                  <a:schemeClr val="tx1"/>
                </a:solidFill>
                <a:latin typeface="+mn-lt"/>
                <a:ea typeface="+mn-ea"/>
                <a:cs typeface="+mn-cs"/>
              </a:rPr>
              <a:t>Darshan Institute of Management</a:t>
            </a:r>
          </a:p>
        </p:txBody>
      </p:sp>
    </p:spTree>
    <p:extLst>
      <p:ext uri="{BB962C8B-B14F-4D97-AF65-F5344CB8AC3E}">
        <p14:creationId xmlns:p14="http://schemas.microsoft.com/office/powerpoint/2010/main" val="27316259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20944A5-8A5C-4E4A-B8EF-52E45D382D17}"/>
              </a:ext>
            </a:extLst>
          </p:cNvPr>
          <p:cNvPicPr>
            <a:picLocks noChangeAspect="1"/>
          </p:cNvPicPr>
          <p:nvPr userDrawn="1"/>
        </p:nvPicPr>
        <p:blipFill>
          <a:blip r:embed="rId2"/>
          <a:stretch>
            <a:fillRect/>
          </a:stretch>
        </p:blipFill>
        <p:spPr>
          <a:xfrm>
            <a:off x="0" y="0"/>
            <a:ext cx="12192000" cy="6836401"/>
          </a:xfrm>
          <a:prstGeom prst="rect">
            <a:avLst/>
          </a:prstGeom>
        </p:spPr>
      </p:pic>
      <p:sp>
        <p:nvSpPr>
          <p:cNvPr id="10" name="Rectangle 9">
            <a:extLst>
              <a:ext uri="{FF2B5EF4-FFF2-40B4-BE49-F238E27FC236}">
                <a16:creationId xmlns:a16="http://schemas.microsoft.com/office/drawing/2014/main" id="{6AB14EB5-0C00-4B23-9657-6A7891E39B9E}"/>
              </a:ext>
            </a:extLst>
          </p:cNvPr>
          <p:cNvSpPr/>
          <p:nvPr userDrawn="1"/>
        </p:nvSpPr>
        <p:spPr>
          <a:xfrm>
            <a:off x="508203" y="312624"/>
            <a:ext cx="4211279" cy="923330"/>
          </a:xfrm>
          <a:prstGeom prst="rect">
            <a:avLst/>
          </a:prstGeom>
          <a:noFill/>
        </p:spPr>
        <p:txBody>
          <a:bodyPr wrap="square" lIns="91440" tIns="45720" rIns="91440" bIns="45720">
            <a:spAutoFit/>
          </a:bodyPr>
          <a:lstStyle/>
          <a:p>
            <a:pPr algn="ctr"/>
            <a:r>
              <a:rPr lang="en-US" sz="5400" b="1" cap="none" spc="0" dirty="0">
                <a:ln w="22225">
                  <a:solidFill>
                    <a:schemeClr val="tx1"/>
                  </a:solidFill>
                  <a:prstDash val="solid"/>
                </a:ln>
                <a:solidFill>
                  <a:schemeClr val="accent6">
                    <a:lumMod val="50000"/>
                  </a:schemeClr>
                </a:solidFill>
                <a:effectLst/>
              </a:rPr>
              <a:t>THANK YOU</a:t>
            </a:r>
          </a:p>
        </p:txBody>
      </p:sp>
      <p:sp>
        <p:nvSpPr>
          <p:cNvPr id="5" name="TextBox 4">
            <a:extLst>
              <a:ext uri="{FF2B5EF4-FFF2-40B4-BE49-F238E27FC236}">
                <a16:creationId xmlns:a16="http://schemas.microsoft.com/office/drawing/2014/main" id="{74B083DC-F5A7-4EBF-9147-E9831D9E7357}"/>
              </a:ext>
            </a:extLst>
          </p:cNvPr>
          <p:cNvSpPr txBox="1"/>
          <p:nvPr userDrawn="1"/>
        </p:nvSpPr>
        <p:spPr>
          <a:xfrm>
            <a:off x="0" y="1548578"/>
            <a:ext cx="6185262" cy="1938992"/>
          </a:xfrm>
          <a:prstGeom prst="rect">
            <a:avLst/>
          </a:prstGeom>
          <a:noFill/>
        </p:spPr>
        <p:txBody>
          <a:bodyPr wrap="square">
            <a:spAutoFit/>
          </a:bodyPr>
          <a:lstStyle/>
          <a:p>
            <a:pPr algn="ctr"/>
            <a:r>
              <a:rPr lang="en-IN" sz="2400" dirty="0"/>
              <a:t>Prof. Kishan Jani</a:t>
            </a:r>
          </a:p>
          <a:p>
            <a:pPr algn="ctr"/>
            <a:r>
              <a:rPr lang="en-IN" sz="2400" dirty="0"/>
              <a:t>Assistant Professor</a:t>
            </a:r>
          </a:p>
          <a:p>
            <a:pPr algn="ctr"/>
            <a:r>
              <a:rPr lang="en-IN" sz="2400" dirty="0"/>
              <a:t>Darshan Institute of Management</a:t>
            </a:r>
          </a:p>
          <a:p>
            <a:pPr algn="ctr"/>
            <a:r>
              <a:rPr lang="en-IN" sz="2400" dirty="0"/>
              <a:t>Darshan University, Rajkot</a:t>
            </a:r>
          </a:p>
          <a:p>
            <a:pPr algn="ctr"/>
            <a:r>
              <a:rPr lang="en-IN" sz="2400" dirty="0"/>
              <a:t>kishan.jani@darshan.ac.in</a:t>
            </a:r>
          </a:p>
        </p:txBody>
      </p:sp>
    </p:spTree>
    <p:extLst>
      <p:ext uri="{BB962C8B-B14F-4D97-AF65-F5344CB8AC3E}">
        <p14:creationId xmlns:p14="http://schemas.microsoft.com/office/powerpoint/2010/main" val="85206072"/>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7088783-A6E8-4593-A261-AA2E5B8C0B31}"/>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1">
            <a:extLst>
              <a:ext uri="{FF2B5EF4-FFF2-40B4-BE49-F238E27FC236}">
                <a16:creationId xmlns:a16="http://schemas.microsoft.com/office/drawing/2014/main" id="{8BE27DED-9DB1-499A-8FB8-BD4EB698EF13}"/>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Kishan Jani</a:t>
            </a:r>
          </a:p>
        </p:txBody>
      </p:sp>
      <p:sp>
        <p:nvSpPr>
          <p:cNvPr id="4" name="Slide Number Placeholder 3">
            <a:extLst>
              <a:ext uri="{FF2B5EF4-FFF2-40B4-BE49-F238E27FC236}">
                <a16:creationId xmlns:a16="http://schemas.microsoft.com/office/drawing/2014/main" id="{4C8C068D-898F-420B-A00C-9EB35BDEEADE}"/>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5" name="Footer Placeholder 2">
            <a:extLst>
              <a:ext uri="{FF2B5EF4-FFF2-40B4-BE49-F238E27FC236}">
                <a16:creationId xmlns:a16="http://schemas.microsoft.com/office/drawing/2014/main" id="{A09B7B66-B0B9-F9A7-C781-278CACC37307}"/>
              </a:ext>
            </a:extLst>
          </p:cNvPr>
          <p:cNvSpPr txBox="1">
            <a:spLocks/>
          </p:cNvSpPr>
          <p:nvPr userDrawn="1"/>
        </p:nvSpPr>
        <p:spPr>
          <a:xfrm>
            <a:off x="3823697" y="6604000"/>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a:t>
            </a:r>
            <a:r>
              <a:rPr lang="en-US" dirty="0">
                <a:solidFill>
                  <a:schemeClr val="tx1"/>
                </a:solidFill>
              </a:rPr>
              <a:t>2305MN101 </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(FOA)   </a:t>
            </a:r>
            <a:r>
              <a:rPr lang="en-US" dirty="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Final Accounts of Companies</a:t>
            </a:r>
          </a:p>
        </p:txBody>
      </p:sp>
    </p:spTree>
    <p:extLst>
      <p:ext uri="{BB962C8B-B14F-4D97-AF65-F5344CB8AC3E}">
        <p14:creationId xmlns:p14="http://schemas.microsoft.com/office/powerpoint/2010/main" val="3312311614"/>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 Logo on BL">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4687C7B7-5AC0-4DE5-8CD4-EF33EEB726F9}"/>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6" name="Group 15">
            <a:extLst>
              <a:ext uri="{FF2B5EF4-FFF2-40B4-BE49-F238E27FC236}">
                <a16:creationId xmlns:a16="http://schemas.microsoft.com/office/drawing/2014/main" id="{AE04132C-088A-4457-A3C3-1DC6427585FC}"/>
              </a:ext>
            </a:extLst>
          </p:cNvPr>
          <p:cNvGrpSpPr/>
          <p:nvPr userDrawn="1"/>
        </p:nvGrpSpPr>
        <p:grpSpPr>
          <a:xfrm>
            <a:off x="10721797" y="861192"/>
            <a:ext cx="1339023" cy="407045"/>
            <a:chOff x="10721798" y="852808"/>
            <a:chExt cx="1339023" cy="407045"/>
          </a:xfrm>
        </p:grpSpPr>
        <p:pic>
          <p:nvPicPr>
            <p:cNvPr id="25" name="Picture 24">
              <a:extLst>
                <a:ext uri="{FF2B5EF4-FFF2-40B4-BE49-F238E27FC236}">
                  <a16:creationId xmlns:a16="http://schemas.microsoft.com/office/drawing/2014/main"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endParaRPr lang="en-US" dirty="0"/>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5D36DEDC-A03A-4FB3-981B-EACD27F0099A}"/>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
            <a:extLst>
              <a:ext uri="{FF2B5EF4-FFF2-40B4-BE49-F238E27FC236}">
                <a16:creationId xmlns:a16="http://schemas.microsoft.com/office/drawing/2014/main" id="{B37ADC3C-5CE4-47E5-B3E4-F5AA30CE6FBC}"/>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Kishan Jani</a:t>
            </a:r>
          </a:p>
        </p:txBody>
      </p:sp>
      <p:sp>
        <p:nvSpPr>
          <p:cNvPr id="12" name="Slide Number Placeholder 3">
            <a:extLst>
              <a:ext uri="{FF2B5EF4-FFF2-40B4-BE49-F238E27FC236}">
                <a16:creationId xmlns:a16="http://schemas.microsoft.com/office/drawing/2014/main" id="{9EF3929F-3580-42C6-98B9-4C82E6F543A0}"/>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3" name="Footer Placeholder 2">
            <a:extLst>
              <a:ext uri="{FF2B5EF4-FFF2-40B4-BE49-F238E27FC236}">
                <a16:creationId xmlns:a16="http://schemas.microsoft.com/office/drawing/2014/main" id="{6E046AB1-8016-64CE-F55D-D50A2B74B23B}"/>
              </a:ext>
            </a:extLst>
          </p:cNvPr>
          <p:cNvSpPr txBox="1">
            <a:spLocks/>
          </p:cNvSpPr>
          <p:nvPr userDrawn="1"/>
        </p:nvSpPr>
        <p:spPr>
          <a:xfrm>
            <a:off x="3823697" y="6604000"/>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a:t>
            </a:r>
            <a:r>
              <a:rPr lang="en-US" dirty="0">
                <a:solidFill>
                  <a:schemeClr val="tx1"/>
                </a:solidFill>
              </a:rPr>
              <a:t>2305MN101 </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(FOA)   </a:t>
            </a:r>
            <a:r>
              <a:rPr lang="en-US" dirty="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Final Accounts of Companies</a:t>
            </a:r>
          </a:p>
        </p:txBody>
      </p:sp>
    </p:spTree>
    <p:extLst>
      <p:ext uri="{BB962C8B-B14F-4D97-AF65-F5344CB8AC3E}">
        <p14:creationId xmlns:p14="http://schemas.microsoft.com/office/powerpoint/2010/main" val="1990211674"/>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19E228D-B2BD-4EFA-9FE9-86D81DDC600E}"/>
              </a:ext>
            </a:extLst>
          </p:cNvPr>
          <p:cNvGrpSpPr/>
          <p:nvPr userDrawn="1"/>
        </p:nvGrpSpPr>
        <p:grpSpPr>
          <a:xfrm>
            <a:off x="10721797" y="6047527"/>
            <a:ext cx="1339023" cy="407045"/>
            <a:chOff x="10721798" y="852808"/>
            <a:chExt cx="1339023" cy="407045"/>
          </a:xfrm>
        </p:grpSpPr>
        <p:pic>
          <p:nvPicPr>
            <p:cNvPr id="25" name="Picture 2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endParaRPr lang="en-US" dirty="0"/>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8356C418-17D6-4697-8856-5F7FEACD43D9}"/>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Rounded Corners 9">
            <a:extLst>
              <a:ext uri="{FF2B5EF4-FFF2-40B4-BE49-F238E27FC236}">
                <a16:creationId xmlns:a16="http://schemas.microsoft.com/office/drawing/2014/main" id="{AE6D66E0-0F47-4A48-9FD6-38904600BD98}"/>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
            <a:extLst>
              <a:ext uri="{FF2B5EF4-FFF2-40B4-BE49-F238E27FC236}">
                <a16:creationId xmlns:a16="http://schemas.microsoft.com/office/drawing/2014/main" id="{557C209F-51D2-432F-ABB1-45AF75BBDE57}"/>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Kishan Jani</a:t>
            </a:r>
          </a:p>
        </p:txBody>
      </p:sp>
      <p:sp>
        <p:nvSpPr>
          <p:cNvPr id="12" name="Slide Number Placeholder 3">
            <a:extLst>
              <a:ext uri="{FF2B5EF4-FFF2-40B4-BE49-F238E27FC236}">
                <a16:creationId xmlns:a16="http://schemas.microsoft.com/office/drawing/2014/main" id="{EAB4CBB3-4495-459D-A96F-3E249E168E1A}"/>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3" name="Footer Placeholder 2">
            <a:extLst>
              <a:ext uri="{FF2B5EF4-FFF2-40B4-BE49-F238E27FC236}">
                <a16:creationId xmlns:a16="http://schemas.microsoft.com/office/drawing/2014/main" id="{41642CE3-C964-BBA5-A42F-05D1A093BC2E}"/>
              </a:ext>
            </a:extLst>
          </p:cNvPr>
          <p:cNvSpPr txBox="1">
            <a:spLocks/>
          </p:cNvSpPr>
          <p:nvPr userDrawn="1"/>
        </p:nvSpPr>
        <p:spPr>
          <a:xfrm>
            <a:off x="3823697" y="6604000"/>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a:t>
            </a:r>
            <a:r>
              <a:rPr lang="en-US" dirty="0">
                <a:solidFill>
                  <a:schemeClr val="tx1"/>
                </a:solidFill>
              </a:rPr>
              <a:t>2305MN101 </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(FOA)   </a:t>
            </a:r>
            <a:r>
              <a:rPr lang="en-US" dirty="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Final Accounts of Companies</a:t>
            </a:r>
          </a:p>
        </p:txBody>
      </p:sp>
    </p:spTree>
    <p:extLst>
      <p:ext uri="{BB962C8B-B14F-4D97-AF65-F5344CB8AC3E}">
        <p14:creationId xmlns:p14="http://schemas.microsoft.com/office/powerpoint/2010/main" val="4202761244"/>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AE04132C-088A-4457-A3C3-1DC6427585FC}"/>
              </a:ext>
            </a:extLst>
          </p:cNvPr>
          <p:cNvGrpSpPr/>
          <p:nvPr userDrawn="1"/>
        </p:nvGrpSpPr>
        <p:grpSpPr>
          <a:xfrm>
            <a:off x="131179" y="6047527"/>
            <a:ext cx="1339023" cy="407045"/>
            <a:chOff x="10721798" y="852808"/>
            <a:chExt cx="1339023" cy="407045"/>
          </a:xfrm>
        </p:grpSpPr>
        <p:pic>
          <p:nvPicPr>
            <p:cNvPr id="25" name="Picture 24">
              <a:extLst>
                <a:ext uri="{FF2B5EF4-FFF2-40B4-BE49-F238E27FC236}">
                  <a16:creationId xmlns:a16="http://schemas.microsoft.com/office/drawing/2014/main"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endParaRPr lang="en-US" dirty="0"/>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4687C7B7-5AC0-4DE5-8CD4-EF33EEB726F9}"/>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Rounded Corners 14">
            <a:extLst>
              <a:ext uri="{FF2B5EF4-FFF2-40B4-BE49-F238E27FC236}">
                <a16:creationId xmlns:a16="http://schemas.microsoft.com/office/drawing/2014/main" id="{5D36DEDC-A03A-4FB3-981B-EACD27F0099A}"/>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
            <a:extLst>
              <a:ext uri="{FF2B5EF4-FFF2-40B4-BE49-F238E27FC236}">
                <a16:creationId xmlns:a16="http://schemas.microsoft.com/office/drawing/2014/main" id="{B37ADC3C-5CE4-47E5-B3E4-F5AA30CE6FBC}"/>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Kishan Jani</a:t>
            </a:r>
          </a:p>
        </p:txBody>
      </p:sp>
      <p:sp>
        <p:nvSpPr>
          <p:cNvPr id="12" name="Slide Number Placeholder 3">
            <a:extLst>
              <a:ext uri="{FF2B5EF4-FFF2-40B4-BE49-F238E27FC236}">
                <a16:creationId xmlns:a16="http://schemas.microsoft.com/office/drawing/2014/main" id="{9EF3929F-3580-42C6-98B9-4C82E6F543A0}"/>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3" name="Footer Placeholder 2">
            <a:extLst>
              <a:ext uri="{FF2B5EF4-FFF2-40B4-BE49-F238E27FC236}">
                <a16:creationId xmlns:a16="http://schemas.microsoft.com/office/drawing/2014/main" id="{24AA0ECB-765E-1B8D-360F-066F5CD6CB7C}"/>
              </a:ext>
            </a:extLst>
          </p:cNvPr>
          <p:cNvSpPr txBox="1">
            <a:spLocks/>
          </p:cNvSpPr>
          <p:nvPr userDrawn="1"/>
        </p:nvSpPr>
        <p:spPr>
          <a:xfrm>
            <a:off x="3702549" y="6602873"/>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a:t>
            </a:r>
            <a:r>
              <a:rPr lang="en-US" dirty="0">
                <a:solidFill>
                  <a:schemeClr val="tx1"/>
                </a:solidFill>
              </a:rPr>
              <a:t>2305MN101 </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(FOA)   </a:t>
            </a:r>
            <a:r>
              <a:rPr lang="en-US" dirty="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Final Accounts of Companies</a:t>
            </a:r>
          </a:p>
        </p:txBody>
      </p:sp>
    </p:spTree>
    <p:extLst>
      <p:ext uri="{BB962C8B-B14F-4D97-AF65-F5344CB8AC3E}">
        <p14:creationId xmlns:p14="http://schemas.microsoft.com/office/powerpoint/2010/main" val="346862853"/>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a16="http://schemas.microsoft.com/office/drawing/2014/main" id="{F0325C5E-F004-43A9-9277-53A0BD206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Rounded Corners 9">
            <a:extLst>
              <a:ext uri="{FF2B5EF4-FFF2-40B4-BE49-F238E27FC236}">
                <a16:creationId xmlns:a16="http://schemas.microsoft.com/office/drawing/2014/main" id="{819D778C-DC07-4C1F-8054-61598ABBF193}"/>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95003836-B33D-4368-BE33-F8FF71642E6F}"/>
              </a:ext>
            </a:extLst>
          </p:cNvPr>
          <p:cNvCxnSpPr/>
          <p:nvPr userDrawn="1"/>
        </p:nvCxnSpPr>
        <p:spPr>
          <a:xfrm>
            <a:off x="152400" y="8636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F69B789B-CBCE-4E41-A735-7A8BF804D7ED}"/>
              </a:ext>
            </a:extLst>
          </p:cNvPr>
          <p:cNvSpPr txBox="1">
            <a:spLocks/>
          </p:cNvSpPr>
          <p:nvPr userDrawn="1"/>
        </p:nvSpPr>
        <p:spPr>
          <a:xfrm>
            <a:off x="-2" y="10637"/>
            <a:ext cx="12192000" cy="711200"/>
          </a:xfrm>
          <a:prstGeom prst="rect">
            <a:avLst/>
          </a:prstGeom>
          <a:solidFill>
            <a:srgbClr val="C0C0C0">
              <a:alpha val="50000"/>
            </a:srgbClr>
          </a:solidFill>
          <a:ln>
            <a:noFill/>
          </a:ln>
        </p:spPr>
        <p:txBody>
          <a:bodyPr vert="horz" lIns="216000" tIns="108000" rIns="216000" bIns="108000" rtlCol="0" anchor="ctr">
            <a:normAutofit/>
          </a:bodyPr>
          <a:lstStyle>
            <a:lvl1pPr algn="l" defTabSz="914400" rtl="0" eaLnBrk="1" latinLnBrk="0" hangingPunct="1">
              <a:lnSpc>
                <a:spcPct val="90000"/>
              </a:lnSpc>
              <a:spcBef>
                <a:spcPct val="0"/>
              </a:spcBef>
              <a:buNone/>
              <a:defRPr lang="en-US" sz="3400" b="1" kern="1200" dirty="0">
                <a:solidFill>
                  <a:schemeClr val="tx1">
                    <a:lumMod val="90000"/>
                    <a:lumOff val="10000"/>
                  </a:schemeClr>
                </a:solidFill>
                <a:effectLst/>
                <a:latin typeface="+mj-lt"/>
                <a:ea typeface="+mj-ea"/>
                <a:cs typeface="+mj-cs"/>
              </a:defRPr>
            </a:lvl1pPr>
          </a:lstStyle>
          <a:p>
            <a:endParaRPr lang="en-US" dirty="0"/>
          </a:p>
        </p:txBody>
      </p:sp>
      <p:sp>
        <p:nvSpPr>
          <p:cNvPr id="12" name="Date Placeholder 1">
            <a:extLst>
              <a:ext uri="{FF2B5EF4-FFF2-40B4-BE49-F238E27FC236}">
                <a16:creationId xmlns:a16="http://schemas.microsoft.com/office/drawing/2014/main" id="{B33B79A2-1B89-4FBF-8285-D6405C41CF7A}"/>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Kishan Jani</a:t>
            </a:r>
          </a:p>
        </p:txBody>
      </p:sp>
      <p:sp>
        <p:nvSpPr>
          <p:cNvPr id="13" name="Slide Number Placeholder 3">
            <a:extLst>
              <a:ext uri="{FF2B5EF4-FFF2-40B4-BE49-F238E27FC236}">
                <a16:creationId xmlns:a16="http://schemas.microsoft.com/office/drawing/2014/main" id="{5E87AE36-AD90-48FE-B283-5520F8FD5909}"/>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3466633316"/>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3" name="Freeform 17">
            <a:extLst>
              <a:ext uri="{FF2B5EF4-FFF2-40B4-BE49-F238E27FC236}">
                <a16:creationId xmlns:a16="http://schemas.microsoft.com/office/drawing/2014/main" id="{3027D2AD-0E13-43EE-BAA8-1606FF4E22D8}"/>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rgbClr val="7B3E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9000">
                      <a:schemeClr val="accent6">
                        <a:lumMod val="50000"/>
                      </a:schemeClr>
                    </a:gs>
                    <a:gs pos="100000">
                      <a:schemeClr val="accent6"/>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10" name="Group 9">
            <a:extLst>
              <a:ext uri="{FF2B5EF4-FFF2-40B4-BE49-F238E27FC236}">
                <a16:creationId xmlns:a16="http://schemas.microsoft.com/office/drawing/2014/main" id="{0172331D-9941-4AAA-9E63-80BDD4CEBDAB}"/>
              </a:ext>
            </a:extLst>
          </p:cNvPr>
          <p:cNvGrpSpPr/>
          <p:nvPr userDrawn="1"/>
        </p:nvGrpSpPr>
        <p:grpSpPr>
          <a:xfrm>
            <a:off x="9874840" y="6078930"/>
            <a:ext cx="2078404" cy="631807"/>
            <a:chOff x="10721798" y="852808"/>
            <a:chExt cx="1339023" cy="407045"/>
          </a:xfrm>
        </p:grpSpPr>
        <p:pic>
          <p:nvPicPr>
            <p:cNvPr id="15" name="Picture 14">
              <a:extLst>
                <a:ext uri="{FF2B5EF4-FFF2-40B4-BE49-F238E27FC236}">
                  <a16:creationId xmlns:a16="http://schemas.microsoft.com/office/drawing/2014/main" id="{9B62E625-0FE4-4129-B936-172760D4BFC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6" name="Rectangle 15">
              <a:extLst>
                <a:ext uri="{FF2B5EF4-FFF2-40B4-BE49-F238E27FC236}">
                  <a16:creationId xmlns:a16="http://schemas.microsoft.com/office/drawing/2014/main" id="{E733AEFD-AF8F-46BF-9E8E-F6573B757CF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AA5C57A-F840-488A-AACF-E658D398FCEC}"/>
              </a:ext>
            </a:extLst>
          </p:cNvPr>
          <p:cNvGrpSpPr/>
          <p:nvPr userDrawn="1"/>
        </p:nvGrpSpPr>
        <p:grpSpPr>
          <a:xfrm>
            <a:off x="10304203" y="212531"/>
            <a:ext cx="1649043" cy="501287"/>
            <a:chOff x="10721798" y="852808"/>
            <a:chExt cx="1339023" cy="407045"/>
          </a:xfrm>
        </p:grpSpPr>
        <p:pic>
          <p:nvPicPr>
            <p:cNvPr id="15" name="Picture 14">
              <a:extLst>
                <a:ext uri="{FF2B5EF4-FFF2-40B4-BE49-F238E27FC236}">
                  <a16:creationId xmlns:a16="http://schemas.microsoft.com/office/drawing/2014/main" id="{1B8F12B0-F30C-4955-8E3F-625C9D2A74C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8508BA0B-FE99-4953-98B0-D2708C070068}"/>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Rounded Corners 8">
            <a:extLst>
              <a:ext uri="{FF2B5EF4-FFF2-40B4-BE49-F238E27FC236}">
                <a16:creationId xmlns:a16="http://schemas.microsoft.com/office/drawing/2014/main" id="{804B5488-1666-4520-90AD-9D0E646A24E1}"/>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1">
            <a:extLst>
              <a:ext uri="{FF2B5EF4-FFF2-40B4-BE49-F238E27FC236}">
                <a16:creationId xmlns:a16="http://schemas.microsoft.com/office/drawing/2014/main" id="{D780C998-2479-430C-B058-56389ADE0B18}"/>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Kishan Jani</a:t>
            </a:r>
          </a:p>
        </p:txBody>
      </p:sp>
      <p:sp>
        <p:nvSpPr>
          <p:cNvPr id="8" name="Slide Number Placeholder 3">
            <a:extLst>
              <a:ext uri="{FF2B5EF4-FFF2-40B4-BE49-F238E27FC236}">
                <a16:creationId xmlns:a16="http://schemas.microsoft.com/office/drawing/2014/main" id="{AE0B46A7-30F5-4D0F-B607-55FF3B8933C7}"/>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2971972502"/>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Rounded Corners 5">
            <a:extLst>
              <a:ext uri="{FF2B5EF4-FFF2-40B4-BE49-F238E27FC236}">
                <a16:creationId xmlns:a16="http://schemas.microsoft.com/office/drawing/2014/main" id="{E3C4FBC9-8939-4B0B-B352-29C8568B9FFD}"/>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1">
            <a:extLst>
              <a:ext uri="{FF2B5EF4-FFF2-40B4-BE49-F238E27FC236}">
                <a16:creationId xmlns:a16="http://schemas.microsoft.com/office/drawing/2014/main" id="{6B248AD3-FD53-4BD3-A782-DC76BCADDE5E}"/>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Kishan Jani</a:t>
            </a:r>
          </a:p>
        </p:txBody>
      </p:sp>
      <p:sp>
        <p:nvSpPr>
          <p:cNvPr id="8" name="Slide Number Placeholder 3">
            <a:extLst>
              <a:ext uri="{FF2B5EF4-FFF2-40B4-BE49-F238E27FC236}">
                <a16:creationId xmlns:a16="http://schemas.microsoft.com/office/drawing/2014/main" id="{828C120E-804D-4567-8208-8C8A8B294EE8}"/>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2" name="Footer Placeholder 2">
            <a:extLst>
              <a:ext uri="{FF2B5EF4-FFF2-40B4-BE49-F238E27FC236}">
                <a16:creationId xmlns:a16="http://schemas.microsoft.com/office/drawing/2014/main" id="{3E9D032A-CE57-EF2C-C239-2AC906DD3B87}"/>
              </a:ext>
            </a:extLst>
          </p:cNvPr>
          <p:cNvSpPr txBox="1">
            <a:spLocks/>
          </p:cNvSpPr>
          <p:nvPr userDrawn="1"/>
        </p:nvSpPr>
        <p:spPr>
          <a:xfrm>
            <a:off x="3823697" y="6604000"/>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a:t>
            </a:r>
            <a:r>
              <a:rPr lang="en-US" dirty="0">
                <a:solidFill>
                  <a:schemeClr val="tx1"/>
                </a:solidFill>
              </a:rPr>
              <a:t>2305MN101 </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(FOA)   </a:t>
            </a:r>
            <a:r>
              <a:rPr lang="en-US" dirty="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Final Accounts of Companies</a:t>
            </a:r>
          </a:p>
        </p:txBody>
      </p:sp>
    </p:spTree>
    <p:extLst>
      <p:ext uri="{BB962C8B-B14F-4D97-AF65-F5344CB8AC3E}">
        <p14:creationId xmlns:p14="http://schemas.microsoft.com/office/powerpoint/2010/main" val="3206247808"/>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B770560A-7C36-4269-A8F2-0431E180EAD2}"/>
              </a:ext>
            </a:extLst>
          </p:cNvPr>
          <p:cNvGrpSpPr/>
          <p:nvPr userDrawn="1"/>
        </p:nvGrpSpPr>
        <p:grpSpPr>
          <a:xfrm>
            <a:off x="165802" y="5976558"/>
            <a:ext cx="1649043" cy="501287"/>
            <a:chOff x="10721798" y="852808"/>
            <a:chExt cx="1339023" cy="407045"/>
          </a:xfrm>
        </p:grpSpPr>
        <p:pic>
          <p:nvPicPr>
            <p:cNvPr id="15" name="Picture 14">
              <a:extLst>
                <a:ext uri="{FF2B5EF4-FFF2-40B4-BE49-F238E27FC236}">
                  <a16:creationId xmlns:a16="http://schemas.microsoft.com/office/drawing/2014/main" id="{BC0FB63F-CA11-4FFF-AE2F-90A20EC2490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837E217C-09B9-4F19-8BB8-BB4441141B5F}"/>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Rounded Corners 5">
            <a:extLst>
              <a:ext uri="{FF2B5EF4-FFF2-40B4-BE49-F238E27FC236}">
                <a16:creationId xmlns:a16="http://schemas.microsoft.com/office/drawing/2014/main" id="{6184A09B-FDE8-4BC0-99BC-3C97377CC849}"/>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1">
            <a:extLst>
              <a:ext uri="{FF2B5EF4-FFF2-40B4-BE49-F238E27FC236}">
                <a16:creationId xmlns:a16="http://schemas.microsoft.com/office/drawing/2014/main" id="{5648AF71-341E-4107-A255-6A3161802DB4}"/>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Kishan Jani</a:t>
            </a:r>
          </a:p>
        </p:txBody>
      </p:sp>
      <p:sp>
        <p:nvSpPr>
          <p:cNvPr id="8" name="Slide Number Placeholder 3">
            <a:extLst>
              <a:ext uri="{FF2B5EF4-FFF2-40B4-BE49-F238E27FC236}">
                <a16:creationId xmlns:a16="http://schemas.microsoft.com/office/drawing/2014/main" id="{56385AC2-274F-4362-B392-C85ED8851955}"/>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4243314523"/>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79" r:id="rId1"/>
    <p:sldLayoutId id="2147483693" r:id="rId2"/>
    <p:sldLayoutId id="2147483687" r:id="rId3"/>
    <p:sldLayoutId id="2147483688" r:id="rId4"/>
    <p:sldLayoutId id="2147483670" r:id="rId5"/>
    <p:sldLayoutId id="2147483671" r:id="rId6"/>
    <p:sldLayoutId id="2147483672" r:id="rId7"/>
    <p:sldLayoutId id="2147483689" r:id="rId8"/>
    <p:sldLayoutId id="2147483690" r:id="rId9"/>
    <p:sldLayoutId id="2147483691" r:id="rId10"/>
    <p:sldLayoutId id="2147483673" r:id="rId11"/>
  </p:sldLayoutIdLst>
  <p:transition spd="slow">
    <p:wipe/>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AD41C-B392-4AC7-9865-77D8C3539487}"/>
              </a:ext>
            </a:extLst>
          </p:cNvPr>
          <p:cNvSpPr>
            <a:spLocks noGrp="1"/>
          </p:cNvSpPr>
          <p:nvPr>
            <p:ph type="ctrTitle"/>
          </p:nvPr>
        </p:nvSpPr>
        <p:spPr>
          <a:xfrm>
            <a:off x="642804" y="1619385"/>
            <a:ext cx="7035300" cy="2248861"/>
          </a:xfrm>
        </p:spPr>
        <p:txBody>
          <a:bodyPr/>
          <a:lstStyle/>
          <a:p>
            <a:pPr>
              <a:lnSpc>
                <a:spcPct val="100000"/>
              </a:lnSpc>
            </a:pPr>
            <a:r>
              <a:rPr kumimoji="0" lang="en-US" sz="4800" b="0" i="0" u="none" strike="noStrike" kern="1200" cap="none" spc="0" normalizeH="0" baseline="0" noProof="0" dirty="0">
                <a:ln>
                  <a:noFill/>
                </a:ln>
                <a:solidFill>
                  <a:srgbClr val="212121">
                    <a:lumMod val="90000"/>
                    <a:lumOff val="10000"/>
                  </a:srgbClr>
                </a:solidFill>
                <a:effectLst>
                  <a:outerShdw blurRad="50800" dist="38100" dir="2700000" algn="tl" rotWithShape="0">
                    <a:prstClr val="black">
                      <a:alpha val="40000"/>
                    </a:prstClr>
                  </a:outerShdw>
                </a:effectLst>
                <a:uLnTx/>
                <a:uFillTx/>
                <a:latin typeface="Roboto Condensed Light" panose="02000000000000000000" pitchFamily="2" charset="0"/>
                <a:ea typeface="Roboto Condensed Light" panose="02000000000000000000" pitchFamily="2" charset="0"/>
                <a:cs typeface="+mn-cs"/>
              </a:rPr>
              <a:t>Unit-5</a:t>
            </a:r>
            <a:br>
              <a:rPr kumimoji="0" lang="en-US" sz="7200" b="1" i="0" u="none" strike="noStrike" kern="1200" cap="none" spc="0" normalizeH="0" baseline="0" noProof="0" dirty="0">
                <a:ln>
                  <a:noFill/>
                </a:ln>
                <a:solidFill>
                  <a:srgbClr val="212121">
                    <a:lumMod val="90000"/>
                    <a:lumOff val="10000"/>
                  </a:srgbClr>
                </a:solidFill>
                <a:effectLst>
                  <a:outerShdw blurRad="50800" dist="38100" dir="2700000" algn="tl" rotWithShape="0">
                    <a:prstClr val="black">
                      <a:alpha val="40000"/>
                    </a:prstClr>
                  </a:outerShdw>
                </a:effectLst>
                <a:uLnTx/>
                <a:uFillTx/>
                <a:latin typeface="Roboto Condensed"/>
                <a:ea typeface="Segoe UI Black" panose="020B0A02040204020203" pitchFamily="34" charset="0"/>
                <a:cs typeface="+mn-cs"/>
              </a:rPr>
            </a:br>
            <a:r>
              <a:rPr kumimoji="0" lang="en-US" sz="6000" b="1" i="0" u="none" strike="noStrike" kern="1200" cap="none" spc="0" normalizeH="0" baseline="0" noProof="0" dirty="0">
                <a:ln>
                  <a:noFill/>
                </a:ln>
                <a:solidFill>
                  <a:srgbClr val="212121">
                    <a:lumMod val="90000"/>
                    <a:lumOff val="10000"/>
                  </a:srgbClr>
                </a:solidFill>
                <a:effectLst>
                  <a:outerShdw blurRad="50800" dist="38100" dir="2700000" algn="tl" rotWithShape="0">
                    <a:prstClr val="black">
                      <a:alpha val="40000"/>
                    </a:prstClr>
                  </a:outerShdw>
                </a:effectLst>
                <a:uLnTx/>
                <a:uFillTx/>
                <a:latin typeface="Roboto Condensed"/>
                <a:ea typeface="Segoe UI Black" panose="020B0A02040204020203" pitchFamily="34" charset="0"/>
                <a:cs typeface="+mn-cs"/>
              </a:rPr>
              <a:t>Final Accounts of Companies</a:t>
            </a:r>
            <a:endParaRPr lang="en-IN" sz="6000" dirty="0"/>
          </a:p>
        </p:txBody>
      </p:sp>
      <p:sp>
        <p:nvSpPr>
          <p:cNvPr id="3" name="Text Placeholder 2">
            <a:extLst>
              <a:ext uri="{FF2B5EF4-FFF2-40B4-BE49-F238E27FC236}">
                <a16:creationId xmlns:a16="http://schemas.microsoft.com/office/drawing/2014/main" id="{D31D5A6E-3A52-4735-80F8-F5EB3910AC72}"/>
              </a:ext>
            </a:extLst>
          </p:cNvPr>
          <p:cNvSpPr>
            <a:spLocks noGrp="1"/>
          </p:cNvSpPr>
          <p:nvPr>
            <p:ph type="body" sz="quarter" idx="11"/>
          </p:nvPr>
        </p:nvSpPr>
        <p:spPr/>
        <p:txBody>
          <a:bodyPr/>
          <a:lstStyle/>
          <a:p>
            <a:r>
              <a:rPr lang="en-IN" dirty="0"/>
              <a:t>kishan.jani@darshan.ac.in</a:t>
            </a:r>
          </a:p>
        </p:txBody>
      </p:sp>
      <p:sp>
        <p:nvSpPr>
          <p:cNvPr id="4" name="Text Placeholder 3">
            <a:extLst>
              <a:ext uri="{FF2B5EF4-FFF2-40B4-BE49-F238E27FC236}">
                <a16:creationId xmlns:a16="http://schemas.microsoft.com/office/drawing/2014/main" id="{11D3ED79-BB2A-436C-BB8C-E275C4F33F5E}"/>
              </a:ext>
            </a:extLst>
          </p:cNvPr>
          <p:cNvSpPr>
            <a:spLocks noGrp="1"/>
          </p:cNvSpPr>
          <p:nvPr>
            <p:ph type="body" sz="quarter" idx="12"/>
          </p:nvPr>
        </p:nvSpPr>
        <p:spPr/>
        <p:txBody>
          <a:bodyPr/>
          <a:lstStyle/>
          <a:p>
            <a:r>
              <a:rPr lang="en-IN" dirty="0"/>
              <a:t>85110 29905</a:t>
            </a:r>
          </a:p>
        </p:txBody>
      </p:sp>
      <p:sp>
        <p:nvSpPr>
          <p:cNvPr id="5" name="Text Placeholder 4">
            <a:extLst>
              <a:ext uri="{FF2B5EF4-FFF2-40B4-BE49-F238E27FC236}">
                <a16:creationId xmlns:a16="http://schemas.microsoft.com/office/drawing/2014/main" id="{E9841181-E5E1-4AF7-92E2-83B02E96507F}"/>
              </a:ext>
            </a:extLst>
          </p:cNvPr>
          <p:cNvSpPr>
            <a:spLocks noGrp="1"/>
          </p:cNvSpPr>
          <p:nvPr>
            <p:ph type="body" sz="quarter" idx="14"/>
          </p:nvPr>
        </p:nvSpPr>
        <p:spPr/>
        <p:txBody>
          <a:bodyPr/>
          <a:lstStyle/>
          <a:p>
            <a:r>
              <a:rPr lang="en-IN" dirty="0"/>
              <a:t>Prof. Kishan J. Jani</a:t>
            </a:r>
          </a:p>
        </p:txBody>
      </p:sp>
      <p:sp>
        <p:nvSpPr>
          <p:cNvPr id="6" name="Text Placeholder 5">
            <a:extLst>
              <a:ext uri="{FF2B5EF4-FFF2-40B4-BE49-F238E27FC236}">
                <a16:creationId xmlns:a16="http://schemas.microsoft.com/office/drawing/2014/main" id="{989F4CFA-9ADD-465E-8D4C-03D5D17104A3}"/>
              </a:ext>
            </a:extLst>
          </p:cNvPr>
          <p:cNvSpPr>
            <a:spLocks noGrp="1"/>
          </p:cNvSpPr>
          <p:nvPr>
            <p:ph type="body" sz="quarter" idx="16"/>
          </p:nvPr>
        </p:nvSpPr>
        <p:spPr>
          <a:xfrm>
            <a:off x="2581756" y="-26269"/>
            <a:ext cx="4646358" cy="825281"/>
          </a:xfrm>
        </p:spPr>
        <p:txBody>
          <a:bodyPr/>
          <a:lstStyle/>
          <a:p>
            <a:r>
              <a:rPr lang="fr-FR" b="1" dirty="0">
                <a:ea typeface="Roboto Condensed" panose="02000000000000000000" pitchFamily="2" charset="0"/>
                <a:cs typeface="Roboto Condensed" panose="02000000000000000000" pitchFamily="2" charset="0"/>
              </a:rPr>
              <a:t>Fundamentals of Accounting (FOA)</a:t>
            </a:r>
          </a:p>
          <a:p>
            <a:r>
              <a:rPr lang="fr-FR" b="1" dirty="0">
                <a:ea typeface="Roboto Condensed" panose="02000000000000000000" pitchFamily="2" charset="0"/>
                <a:cs typeface="Roboto Condensed" panose="02000000000000000000" pitchFamily="2" charset="0"/>
              </a:rPr>
              <a:t>DU #2305MN101</a:t>
            </a:r>
          </a:p>
        </p:txBody>
      </p:sp>
      <p:pic>
        <p:nvPicPr>
          <p:cNvPr id="7" name="Picture 6">
            <a:extLst>
              <a:ext uri="{FF2B5EF4-FFF2-40B4-BE49-F238E27FC236}">
                <a16:creationId xmlns:a16="http://schemas.microsoft.com/office/drawing/2014/main" id="{6464A1CD-7CD4-4E2D-8AB7-CB760003D4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556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6B9AAD-17BA-3CF2-FCEA-53D9DE382142}"/>
              </a:ext>
            </a:extLst>
          </p:cNvPr>
          <p:cNvSpPr>
            <a:spLocks noGrp="1"/>
          </p:cNvSpPr>
          <p:nvPr>
            <p:ph idx="1"/>
          </p:nvPr>
        </p:nvSpPr>
        <p:spPr/>
        <p:txBody>
          <a:bodyPr/>
          <a:lstStyle/>
          <a:p>
            <a:r>
              <a:rPr lang="en-US" b="1" dirty="0">
                <a:solidFill>
                  <a:srgbClr val="C00000"/>
                </a:solidFill>
              </a:rPr>
              <a:t>Capital expenditures are related to long-term spending that involves a major investment. Revenue expenditures are for short-term operating expenses. </a:t>
            </a:r>
          </a:p>
          <a:p>
            <a:r>
              <a:rPr lang="en-US" dirty="0"/>
              <a:t>They're both recorded in the same financial year as they're incurred and aren't allowed to be documented in the next financial year.</a:t>
            </a:r>
          </a:p>
        </p:txBody>
      </p:sp>
      <p:sp>
        <p:nvSpPr>
          <p:cNvPr id="3" name="Title 2">
            <a:extLst>
              <a:ext uri="{FF2B5EF4-FFF2-40B4-BE49-F238E27FC236}">
                <a16:creationId xmlns:a16="http://schemas.microsoft.com/office/drawing/2014/main" id="{CB5F10FE-B9FE-4173-E082-A28C6E1D18FC}"/>
              </a:ext>
            </a:extLst>
          </p:cNvPr>
          <p:cNvSpPr>
            <a:spLocks noGrp="1"/>
          </p:cNvSpPr>
          <p:nvPr>
            <p:ph type="title"/>
          </p:nvPr>
        </p:nvSpPr>
        <p:spPr/>
        <p:txBody>
          <a:bodyPr>
            <a:normAutofit/>
          </a:bodyPr>
          <a:lstStyle/>
          <a:p>
            <a:r>
              <a:rPr lang="en-IN" dirty="0"/>
              <a:t>Capital Expenditure vs. Revenue </a:t>
            </a:r>
            <a:r>
              <a:rPr lang="en-IN" dirty="0">
                <a:solidFill>
                  <a:srgbClr val="2D2D2D"/>
                </a:solidFill>
              </a:rPr>
              <a:t>E</a:t>
            </a:r>
            <a:r>
              <a:rPr lang="en-IN" b="1" i="0" dirty="0">
                <a:solidFill>
                  <a:srgbClr val="2D2D2D"/>
                </a:solidFill>
                <a:effectLst/>
              </a:rPr>
              <a:t>xpenditure</a:t>
            </a:r>
            <a:endParaRPr lang="en-US" dirty="0"/>
          </a:p>
        </p:txBody>
      </p:sp>
      <p:graphicFrame>
        <p:nvGraphicFramePr>
          <p:cNvPr id="4" name="Table 4">
            <a:extLst>
              <a:ext uri="{FF2B5EF4-FFF2-40B4-BE49-F238E27FC236}">
                <a16:creationId xmlns:a16="http://schemas.microsoft.com/office/drawing/2014/main" id="{85603A74-940F-68CD-B97F-ECC26511C631}"/>
              </a:ext>
            </a:extLst>
          </p:cNvPr>
          <p:cNvGraphicFramePr>
            <a:graphicFrameLocks noGrp="1"/>
          </p:cNvGraphicFramePr>
          <p:nvPr/>
        </p:nvGraphicFramePr>
        <p:xfrm>
          <a:off x="525966" y="2682279"/>
          <a:ext cx="11140068" cy="3227868"/>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149144281"/>
                    </a:ext>
                  </a:extLst>
                </a:gridCol>
                <a:gridCol w="4558990">
                  <a:extLst>
                    <a:ext uri="{9D8B030D-6E8A-4147-A177-3AD203B41FA5}">
                      <a16:colId xmlns:a16="http://schemas.microsoft.com/office/drawing/2014/main" val="584458652"/>
                    </a:ext>
                  </a:extLst>
                </a:gridCol>
                <a:gridCol w="5209478">
                  <a:extLst>
                    <a:ext uri="{9D8B030D-6E8A-4147-A177-3AD203B41FA5}">
                      <a16:colId xmlns:a16="http://schemas.microsoft.com/office/drawing/2014/main" val="3593797067"/>
                    </a:ext>
                  </a:extLst>
                </a:gridCol>
              </a:tblGrid>
              <a:tr h="429990">
                <a:tc>
                  <a:txBody>
                    <a:bodyPr/>
                    <a:lstStyle/>
                    <a:p>
                      <a:pPr algn="ctr"/>
                      <a:r>
                        <a:rPr lang="en-IN" sz="2000" b="1" i="0" kern="1200" dirty="0">
                          <a:solidFill>
                            <a:schemeClr val="lt1"/>
                          </a:solidFill>
                          <a:effectLst/>
                          <a:latin typeface="+mn-lt"/>
                          <a:ea typeface="+mn-ea"/>
                          <a:cs typeface="+mn-cs"/>
                        </a:rPr>
                        <a:t>Parameters</a:t>
                      </a:r>
                      <a:endParaRPr lang="en-IN" sz="2000" dirty="0"/>
                    </a:p>
                  </a:txBody>
                  <a:tcPr/>
                </a:tc>
                <a:tc>
                  <a:txBody>
                    <a:bodyPr/>
                    <a:lstStyle/>
                    <a:p>
                      <a:pPr algn="ctr"/>
                      <a:r>
                        <a:rPr lang="en-IN" sz="2000" dirty="0"/>
                        <a:t>Revenue Expenditure</a:t>
                      </a:r>
                    </a:p>
                  </a:txBody>
                  <a:tcPr/>
                </a:tc>
                <a:tc>
                  <a:txBody>
                    <a:bodyPr/>
                    <a:lstStyle/>
                    <a:p>
                      <a:pPr algn="ctr"/>
                      <a:r>
                        <a:rPr lang="en-IN" sz="2000" dirty="0"/>
                        <a:t>Capital Expenditure</a:t>
                      </a:r>
                    </a:p>
                  </a:txBody>
                  <a:tcPr/>
                </a:tc>
                <a:extLst>
                  <a:ext uri="{0D108BD9-81ED-4DB2-BD59-A6C34878D82A}">
                    <a16:rowId xmlns:a16="http://schemas.microsoft.com/office/drawing/2014/main" val="2909305326"/>
                  </a:ext>
                </a:extLst>
              </a:tr>
              <a:tr h="1060248">
                <a:tc>
                  <a:txBody>
                    <a:bodyPr/>
                    <a:lstStyle/>
                    <a:p>
                      <a:pPr algn="just"/>
                      <a:r>
                        <a:rPr lang="en-IN" sz="2000" dirty="0"/>
                        <a:t>Meaning</a:t>
                      </a:r>
                    </a:p>
                  </a:txBody>
                  <a:tcPr/>
                </a:tc>
                <a:tc>
                  <a:txBody>
                    <a:bodyPr/>
                    <a:lstStyle/>
                    <a:p>
                      <a:pPr algn="just"/>
                      <a:r>
                        <a:rPr lang="en-US" sz="2000" b="0" i="0" kern="1200" dirty="0">
                          <a:solidFill>
                            <a:schemeClr val="dk1"/>
                          </a:solidFill>
                          <a:effectLst/>
                          <a:latin typeface="+mn-lt"/>
                          <a:ea typeface="+mn-ea"/>
                          <a:cs typeface="+mn-cs"/>
                        </a:rPr>
                        <a:t>Revenue expenditure refers to the expenditure that neither creates assets nor reduces the liability.</a:t>
                      </a:r>
                      <a:endParaRPr lang="en-IN" sz="2000" dirty="0"/>
                    </a:p>
                  </a:txBody>
                  <a:tcPr/>
                </a:tc>
                <a:tc>
                  <a:txBody>
                    <a:bodyPr/>
                    <a:lstStyle/>
                    <a:p>
                      <a:pPr algn="just"/>
                      <a:r>
                        <a:rPr lang="en-US" sz="2000" b="0" i="0" kern="1200" dirty="0">
                          <a:solidFill>
                            <a:schemeClr val="dk1"/>
                          </a:solidFill>
                          <a:effectLst/>
                          <a:latin typeface="+mn-lt"/>
                          <a:ea typeface="+mn-ea"/>
                          <a:cs typeface="+mn-cs"/>
                        </a:rPr>
                        <a:t>Capital expenditure refers to the expenditure that either creates an asset or reduces the liability.</a:t>
                      </a:r>
                      <a:endParaRPr lang="en-IN" sz="2000" dirty="0"/>
                    </a:p>
                  </a:txBody>
                  <a:tcPr/>
                </a:tc>
                <a:extLst>
                  <a:ext uri="{0D108BD9-81ED-4DB2-BD59-A6C34878D82A}">
                    <a16:rowId xmlns:a16="http://schemas.microsoft.com/office/drawing/2014/main" val="394628264"/>
                  </a:ext>
                </a:extLst>
              </a:tr>
              <a:tr h="494783">
                <a:tc>
                  <a:txBody>
                    <a:bodyPr/>
                    <a:lstStyle/>
                    <a:p>
                      <a:pPr algn="just"/>
                      <a:r>
                        <a:rPr lang="en-IN" sz="2000" dirty="0"/>
                        <a:t>Nature</a:t>
                      </a:r>
                    </a:p>
                  </a:txBody>
                  <a:tcPr/>
                </a:tc>
                <a:tc>
                  <a:txBody>
                    <a:bodyPr/>
                    <a:lstStyle/>
                    <a:p>
                      <a:pPr algn="just" fontAlgn="t"/>
                      <a:r>
                        <a:rPr lang="en-US" sz="2000" dirty="0">
                          <a:effectLst/>
                        </a:rPr>
                        <a:t>They are regular and recurring.</a:t>
                      </a:r>
                    </a:p>
                  </a:txBody>
                  <a:tcPr marL="76200" marR="76200" marT="76200" marB="76200"/>
                </a:tc>
                <a:tc>
                  <a:txBody>
                    <a:bodyPr/>
                    <a:lstStyle/>
                    <a:p>
                      <a:pPr algn="just" fontAlgn="t"/>
                      <a:r>
                        <a:rPr lang="en-US" sz="2000" dirty="0">
                          <a:effectLst/>
                        </a:rPr>
                        <a:t>They are irregular and non-recurring.</a:t>
                      </a:r>
                    </a:p>
                  </a:txBody>
                  <a:tcPr marL="76200" marR="76200" marT="76200" marB="76200"/>
                </a:tc>
                <a:extLst>
                  <a:ext uri="{0D108BD9-81ED-4DB2-BD59-A6C34878D82A}">
                    <a16:rowId xmlns:a16="http://schemas.microsoft.com/office/drawing/2014/main" val="3393490817"/>
                  </a:ext>
                </a:extLst>
              </a:tr>
              <a:tr h="429990">
                <a:tc>
                  <a:txBody>
                    <a:bodyPr/>
                    <a:lstStyle/>
                    <a:p>
                      <a:pPr algn="just"/>
                      <a:r>
                        <a:rPr lang="en-IN" sz="2000" dirty="0"/>
                        <a:t>Term</a:t>
                      </a:r>
                    </a:p>
                  </a:txBody>
                  <a:tcPr/>
                </a:tc>
                <a:tc>
                  <a:txBody>
                    <a:bodyPr/>
                    <a:lstStyle/>
                    <a:p>
                      <a:pPr algn="just"/>
                      <a:r>
                        <a:rPr lang="en-IN" sz="2000" dirty="0"/>
                        <a:t>Short-term</a:t>
                      </a:r>
                    </a:p>
                  </a:txBody>
                  <a:tcPr/>
                </a:tc>
                <a:tc>
                  <a:txBody>
                    <a:bodyPr/>
                    <a:lstStyle/>
                    <a:p>
                      <a:pPr algn="just"/>
                      <a:r>
                        <a:rPr lang="en-IN" sz="2000" dirty="0"/>
                        <a:t>Long-term</a:t>
                      </a:r>
                    </a:p>
                  </a:txBody>
                  <a:tcPr/>
                </a:tc>
                <a:extLst>
                  <a:ext uri="{0D108BD9-81ED-4DB2-BD59-A6C34878D82A}">
                    <a16:rowId xmlns:a16="http://schemas.microsoft.com/office/drawing/2014/main" val="1328359149"/>
                  </a:ext>
                </a:extLst>
              </a:tr>
              <a:tr h="812857">
                <a:tc>
                  <a:txBody>
                    <a:bodyPr/>
                    <a:lstStyle/>
                    <a:p>
                      <a:pPr algn="just"/>
                      <a:r>
                        <a:rPr lang="en-IN" sz="2000" dirty="0"/>
                        <a:t>Example</a:t>
                      </a:r>
                    </a:p>
                  </a:txBody>
                  <a:tcPr/>
                </a:tc>
                <a:tc>
                  <a:txBody>
                    <a:bodyPr/>
                    <a:lstStyle/>
                    <a:p>
                      <a:pPr algn="just" fontAlgn="t"/>
                      <a:r>
                        <a:rPr lang="en-US" sz="2000" dirty="0">
                          <a:effectLst/>
                        </a:rPr>
                        <a:t>Payment of salaries, maintenance expenses, etc.</a:t>
                      </a:r>
                    </a:p>
                  </a:txBody>
                  <a:tcPr marL="76200" marR="76200" marT="76200" marB="76200"/>
                </a:tc>
                <a:tc>
                  <a:txBody>
                    <a:bodyPr/>
                    <a:lstStyle/>
                    <a:p>
                      <a:pPr algn="just" fontAlgn="t"/>
                      <a:r>
                        <a:rPr lang="en-US" sz="2000" dirty="0">
                          <a:effectLst/>
                        </a:rPr>
                        <a:t>Repayment of loans, purchase of machinery, etc.</a:t>
                      </a:r>
                    </a:p>
                  </a:txBody>
                  <a:tcPr marL="76200" marR="76200" marT="76200" marB="76200"/>
                </a:tc>
                <a:extLst>
                  <a:ext uri="{0D108BD9-81ED-4DB2-BD59-A6C34878D82A}">
                    <a16:rowId xmlns:a16="http://schemas.microsoft.com/office/drawing/2014/main" val="1609545741"/>
                  </a:ext>
                </a:extLst>
              </a:tr>
            </a:tbl>
          </a:graphicData>
        </a:graphic>
      </p:graphicFrame>
    </p:spTree>
    <p:extLst>
      <p:ext uri="{BB962C8B-B14F-4D97-AF65-F5344CB8AC3E}">
        <p14:creationId xmlns:p14="http://schemas.microsoft.com/office/powerpoint/2010/main" val="256014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5F10FE-B9FE-4173-E082-A28C6E1D18FC}"/>
              </a:ext>
            </a:extLst>
          </p:cNvPr>
          <p:cNvSpPr>
            <a:spLocks noGrp="1"/>
          </p:cNvSpPr>
          <p:nvPr>
            <p:ph type="title"/>
          </p:nvPr>
        </p:nvSpPr>
        <p:spPr/>
        <p:txBody>
          <a:bodyPr>
            <a:normAutofit/>
          </a:bodyPr>
          <a:lstStyle/>
          <a:p>
            <a:r>
              <a:rPr lang="en-IN" dirty="0"/>
              <a:t>Examples</a:t>
            </a:r>
            <a:endParaRPr lang="en-US" dirty="0"/>
          </a:p>
        </p:txBody>
      </p:sp>
      <p:graphicFrame>
        <p:nvGraphicFramePr>
          <p:cNvPr id="6" name="Table 6">
            <a:extLst>
              <a:ext uri="{FF2B5EF4-FFF2-40B4-BE49-F238E27FC236}">
                <a16:creationId xmlns:a16="http://schemas.microsoft.com/office/drawing/2014/main" id="{57DDE364-5149-88A2-08A1-B955D4DE8F89}"/>
              </a:ext>
            </a:extLst>
          </p:cNvPr>
          <p:cNvGraphicFramePr>
            <a:graphicFrameLocks noGrp="1"/>
          </p:cNvGraphicFramePr>
          <p:nvPr>
            <p:ph idx="1"/>
          </p:nvPr>
        </p:nvGraphicFramePr>
        <p:xfrm>
          <a:off x="131761" y="793037"/>
          <a:ext cx="11928474" cy="457200"/>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1696511253"/>
                    </a:ext>
                  </a:extLst>
                </a:gridCol>
                <a:gridCol w="5964237">
                  <a:extLst>
                    <a:ext uri="{9D8B030D-6E8A-4147-A177-3AD203B41FA5}">
                      <a16:colId xmlns:a16="http://schemas.microsoft.com/office/drawing/2014/main" val="34354830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Examples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Type of Expenditure &amp; Reason</a:t>
                      </a:r>
                    </a:p>
                  </a:txBody>
                  <a:tcPr/>
                </a:tc>
                <a:extLst>
                  <a:ext uri="{0D108BD9-81ED-4DB2-BD59-A6C34878D82A}">
                    <a16:rowId xmlns:a16="http://schemas.microsoft.com/office/drawing/2014/main" val="156105560"/>
                  </a:ext>
                </a:extLst>
              </a:tr>
            </a:tbl>
          </a:graphicData>
        </a:graphic>
      </p:graphicFrame>
      <p:graphicFrame>
        <p:nvGraphicFramePr>
          <p:cNvPr id="7" name="Table 7">
            <a:extLst>
              <a:ext uri="{FF2B5EF4-FFF2-40B4-BE49-F238E27FC236}">
                <a16:creationId xmlns:a16="http://schemas.microsoft.com/office/drawing/2014/main" id="{55661EEA-173B-3870-3B65-8E526DA82784}"/>
              </a:ext>
            </a:extLst>
          </p:cNvPr>
          <p:cNvGraphicFramePr>
            <a:graphicFrameLocks noGrp="1"/>
          </p:cNvGraphicFramePr>
          <p:nvPr/>
        </p:nvGraphicFramePr>
        <p:xfrm>
          <a:off x="131763" y="1234440"/>
          <a:ext cx="5964237" cy="914400"/>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914400">
                <a:tc>
                  <a:txBody>
                    <a:bodyPr/>
                    <a:lstStyle/>
                    <a:p>
                      <a:r>
                        <a:rPr lang="en-US" sz="2000" b="1" i="0" kern="1200" dirty="0">
                          <a:solidFill>
                            <a:schemeClr val="bg1"/>
                          </a:solidFill>
                          <a:effectLst/>
                          <a:latin typeface="+mn-lt"/>
                          <a:ea typeface="+mn-ea"/>
                          <a:cs typeface="+mn-cs"/>
                        </a:rPr>
                        <a:t>(a) Salary paid to employees</a:t>
                      </a:r>
                      <a:endParaRPr lang="en-IN" sz="2000" b="1" dirty="0">
                        <a:solidFill>
                          <a:schemeClr val="bg1"/>
                        </a:solidFill>
                      </a:endParaRPr>
                    </a:p>
                  </a:txBody>
                  <a:tcPr/>
                </a:tc>
                <a:extLst>
                  <a:ext uri="{0D108BD9-81ED-4DB2-BD59-A6C34878D82A}">
                    <a16:rowId xmlns:a16="http://schemas.microsoft.com/office/drawing/2014/main" val="2257078059"/>
                  </a:ext>
                </a:extLst>
              </a:tr>
            </a:tbl>
          </a:graphicData>
        </a:graphic>
      </p:graphicFrame>
      <p:graphicFrame>
        <p:nvGraphicFramePr>
          <p:cNvPr id="8" name="Table 7">
            <a:extLst>
              <a:ext uri="{FF2B5EF4-FFF2-40B4-BE49-F238E27FC236}">
                <a16:creationId xmlns:a16="http://schemas.microsoft.com/office/drawing/2014/main" id="{93B37027-E0C6-04A2-A425-88C8D8596C64}"/>
              </a:ext>
            </a:extLst>
          </p:cNvPr>
          <p:cNvGraphicFramePr>
            <a:graphicFrameLocks noGrp="1"/>
          </p:cNvGraphicFramePr>
          <p:nvPr/>
        </p:nvGraphicFramePr>
        <p:xfrm>
          <a:off x="6096000" y="1234438"/>
          <a:ext cx="5964237" cy="914399"/>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914399">
                <a:tc>
                  <a:txBody>
                    <a:bodyPr/>
                    <a:lstStyle/>
                    <a:p>
                      <a:r>
                        <a:rPr lang="en-US" sz="1800" b="1" i="0" kern="1200" dirty="0">
                          <a:solidFill>
                            <a:schemeClr val="bg1"/>
                          </a:solidFill>
                          <a:effectLst/>
                          <a:latin typeface="+mn-lt"/>
                          <a:ea typeface="+mn-ea"/>
                          <a:cs typeface="+mn-cs"/>
                        </a:rPr>
                        <a:t>Revenue expenditure</a:t>
                      </a:r>
                    </a:p>
                    <a:p>
                      <a:r>
                        <a:rPr lang="en-US" sz="1800" b="1" i="0" kern="1200" dirty="0">
                          <a:solidFill>
                            <a:schemeClr val="bg1"/>
                          </a:solidFill>
                          <a:effectLst/>
                          <a:latin typeface="+mn-lt"/>
                          <a:ea typeface="+mn-ea"/>
                          <a:cs typeface="+mn-cs"/>
                        </a:rPr>
                        <a:t>Reason: It neither creates any asset nor reduces the liability.</a:t>
                      </a:r>
                    </a:p>
                  </a:txBody>
                  <a:tcPr/>
                </a:tc>
                <a:extLst>
                  <a:ext uri="{0D108BD9-81ED-4DB2-BD59-A6C34878D82A}">
                    <a16:rowId xmlns:a16="http://schemas.microsoft.com/office/drawing/2014/main" val="2257078059"/>
                  </a:ext>
                </a:extLst>
              </a:tr>
            </a:tbl>
          </a:graphicData>
        </a:graphic>
      </p:graphicFrame>
      <p:graphicFrame>
        <p:nvGraphicFramePr>
          <p:cNvPr id="9" name="Table 7">
            <a:extLst>
              <a:ext uri="{FF2B5EF4-FFF2-40B4-BE49-F238E27FC236}">
                <a16:creationId xmlns:a16="http://schemas.microsoft.com/office/drawing/2014/main" id="{9BEE0DB0-548C-1A3C-7AD4-C42D011C852B}"/>
              </a:ext>
            </a:extLst>
          </p:cNvPr>
          <p:cNvGraphicFramePr>
            <a:graphicFrameLocks noGrp="1"/>
          </p:cNvGraphicFramePr>
          <p:nvPr/>
        </p:nvGraphicFramePr>
        <p:xfrm>
          <a:off x="131762" y="2148840"/>
          <a:ext cx="5964237" cy="914400"/>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914400">
                <a:tc>
                  <a:txBody>
                    <a:bodyPr/>
                    <a:lstStyle/>
                    <a:p>
                      <a:pPr fontAlgn="t"/>
                      <a:r>
                        <a:rPr lang="en-US" sz="2000" b="1" dirty="0">
                          <a:solidFill>
                            <a:schemeClr val="bg1"/>
                          </a:solidFill>
                          <a:effectLst/>
                        </a:rPr>
                        <a:t>(b) Loan given to someone</a:t>
                      </a:r>
                    </a:p>
                  </a:txBody>
                  <a:tcPr/>
                </a:tc>
                <a:extLst>
                  <a:ext uri="{0D108BD9-81ED-4DB2-BD59-A6C34878D82A}">
                    <a16:rowId xmlns:a16="http://schemas.microsoft.com/office/drawing/2014/main" val="2257078059"/>
                  </a:ext>
                </a:extLst>
              </a:tr>
            </a:tbl>
          </a:graphicData>
        </a:graphic>
      </p:graphicFrame>
      <p:graphicFrame>
        <p:nvGraphicFramePr>
          <p:cNvPr id="10" name="Table 7">
            <a:extLst>
              <a:ext uri="{FF2B5EF4-FFF2-40B4-BE49-F238E27FC236}">
                <a16:creationId xmlns:a16="http://schemas.microsoft.com/office/drawing/2014/main" id="{845B064D-49F2-99A4-7963-B5AEE75A65EF}"/>
              </a:ext>
            </a:extLst>
          </p:cNvPr>
          <p:cNvGraphicFramePr>
            <a:graphicFrameLocks noGrp="1"/>
          </p:cNvGraphicFramePr>
          <p:nvPr/>
        </p:nvGraphicFramePr>
        <p:xfrm>
          <a:off x="131762" y="2971800"/>
          <a:ext cx="5964237" cy="914400"/>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914400">
                <a:tc>
                  <a:txBody>
                    <a:bodyPr/>
                    <a:lstStyle/>
                    <a:p>
                      <a:pPr fontAlgn="t"/>
                      <a:r>
                        <a:rPr lang="en-US" sz="2000" b="1" dirty="0">
                          <a:solidFill>
                            <a:schemeClr val="bg1"/>
                          </a:solidFill>
                          <a:effectLst/>
                        </a:rPr>
                        <a:t>(c) Pension paid to retired employees</a:t>
                      </a:r>
                    </a:p>
                  </a:txBody>
                  <a:tcPr/>
                </a:tc>
                <a:extLst>
                  <a:ext uri="{0D108BD9-81ED-4DB2-BD59-A6C34878D82A}">
                    <a16:rowId xmlns:a16="http://schemas.microsoft.com/office/drawing/2014/main" val="2257078059"/>
                  </a:ext>
                </a:extLst>
              </a:tr>
            </a:tbl>
          </a:graphicData>
        </a:graphic>
      </p:graphicFrame>
      <p:graphicFrame>
        <p:nvGraphicFramePr>
          <p:cNvPr id="11" name="Table 7">
            <a:extLst>
              <a:ext uri="{FF2B5EF4-FFF2-40B4-BE49-F238E27FC236}">
                <a16:creationId xmlns:a16="http://schemas.microsoft.com/office/drawing/2014/main" id="{F9B763D0-B1B4-FB7C-03E7-AFEFDA799760}"/>
              </a:ext>
            </a:extLst>
          </p:cNvPr>
          <p:cNvGraphicFramePr>
            <a:graphicFrameLocks noGrp="1"/>
          </p:cNvGraphicFramePr>
          <p:nvPr/>
        </p:nvGraphicFramePr>
        <p:xfrm>
          <a:off x="131762" y="3794761"/>
          <a:ext cx="5964237" cy="863664"/>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863664">
                <a:tc>
                  <a:txBody>
                    <a:bodyPr/>
                    <a:lstStyle/>
                    <a:p>
                      <a:pPr fontAlgn="t"/>
                      <a:r>
                        <a:rPr lang="en-US" sz="2000" b="1" dirty="0">
                          <a:solidFill>
                            <a:schemeClr val="bg1"/>
                          </a:solidFill>
                          <a:effectLst/>
                        </a:rPr>
                        <a:t>(d) Interest Paid</a:t>
                      </a:r>
                    </a:p>
                  </a:txBody>
                  <a:tcPr/>
                </a:tc>
                <a:extLst>
                  <a:ext uri="{0D108BD9-81ED-4DB2-BD59-A6C34878D82A}">
                    <a16:rowId xmlns:a16="http://schemas.microsoft.com/office/drawing/2014/main" val="2257078059"/>
                  </a:ext>
                </a:extLst>
              </a:tr>
            </a:tbl>
          </a:graphicData>
        </a:graphic>
      </p:graphicFrame>
      <p:graphicFrame>
        <p:nvGraphicFramePr>
          <p:cNvPr id="12" name="Table 7">
            <a:extLst>
              <a:ext uri="{FF2B5EF4-FFF2-40B4-BE49-F238E27FC236}">
                <a16:creationId xmlns:a16="http://schemas.microsoft.com/office/drawing/2014/main" id="{C6EDE5B6-B210-1C56-9C36-786C5835C629}"/>
              </a:ext>
            </a:extLst>
          </p:cNvPr>
          <p:cNvGraphicFramePr>
            <a:graphicFrameLocks noGrp="1"/>
          </p:cNvGraphicFramePr>
          <p:nvPr/>
        </p:nvGraphicFramePr>
        <p:xfrm>
          <a:off x="131761" y="4646717"/>
          <a:ext cx="5964237" cy="830211"/>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830211">
                <a:tc>
                  <a:txBody>
                    <a:bodyPr/>
                    <a:lstStyle/>
                    <a:p>
                      <a:pPr fontAlgn="t"/>
                      <a:r>
                        <a:rPr lang="en-US" sz="2000" b="1" dirty="0">
                          <a:solidFill>
                            <a:schemeClr val="bg1"/>
                          </a:solidFill>
                          <a:effectLst/>
                        </a:rPr>
                        <a:t>(e) Repayment of loan taken from the Bank</a:t>
                      </a:r>
                    </a:p>
                  </a:txBody>
                  <a:tcPr/>
                </a:tc>
                <a:extLst>
                  <a:ext uri="{0D108BD9-81ED-4DB2-BD59-A6C34878D82A}">
                    <a16:rowId xmlns:a16="http://schemas.microsoft.com/office/drawing/2014/main" val="2257078059"/>
                  </a:ext>
                </a:extLst>
              </a:tr>
            </a:tbl>
          </a:graphicData>
        </a:graphic>
      </p:graphicFrame>
      <p:graphicFrame>
        <p:nvGraphicFramePr>
          <p:cNvPr id="13" name="Table 12">
            <a:extLst>
              <a:ext uri="{FF2B5EF4-FFF2-40B4-BE49-F238E27FC236}">
                <a16:creationId xmlns:a16="http://schemas.microsoft.com/office/drawing/2014/main" id="{C3DE6681-8E91-0A44-ACC1-4665FE6BB78D}"/>
              </a:ext>
            </a:extLst>
          </p:cNvPr>
          <p:cNvGraphicFramePr>
            <a:graphicFrameLocks noGrp="1"/>
          </p:cNvGraphicFramePr>
          <p:nvPr/>
        </p:nvGraphicFramePr>
        <p:xfrm>
          <a:off x="6095999" y="2148837"/>
          <a:ext cx="5964237" cy="839689"/>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839689">
                <a:tc>
                  <a:txBody>
                    <a:bodyPr/>
                    <a:lstStyle/>
                    <a:p>
                      <a:pPr fontAlgn="t"/>
                      <a:r>
                        <a:rPr lang="en-US" sz="1800" b="1" dirty="0">
                          <a:solidFill>
                            <a:schemeClr val="bg1"/>
                          </a:solidFill>
                          <a:effectLst/>
                        </a:rPr>
                        <a:t>Capital expenditure</a:t>
                      </a:r>
                    </a:p>
                    <a:p>
                      <a:pPr fontAlgn="t"/>
                      <a:r>
                        <a:rPr lang="en-US" sz="1800" b="1" dirty="0">
                          <a:solidFill>
                            <a:schemeClr val="bg1"/>
                          </a:solidFill>
                          <a:effectLst/>
                        </a:rPr>
                        <a:t>Reason: It increases the asset.</a:t>
                      </a:r>
                    </a:p>
                  </a:txBody>
                  <a:tcPr/>
                </a:tc>
                <a:extLst>
                  <a:ext uri="{0D108BD9-81ED-4DB2-BD59-A6C34878D82A}">
                    <a16:rowId xmlns:a16="http://schemas.microsoft.com/office/drawing/2014/main" val="2257078059"/>
                  </a:ext>
                </a:extLst>
              </a:tr>
            </a:tbl>
          </a:graphicData>
        </a:graphic>
      </p:graphicFrame>
      <p:graphicFrame>
        <p:nvGraphicFramePr>
          <p:cNvPr id="14" name="Table 13">
            <a:extLst>
              <a:ext uri="{FF2B5EF4-FFF2-40B4-BE49-F238E27FC236}">
                <a16:creationId xmlns:a16="http://schemas.microsoft.com/office/drawing/2014/main" id="{094368D3-1A09-20B7-75D0-58104F870EAA}"/>
              </a:ext>
            </a:extLst>
          </p:cNvPr>
          <p:cNvGraphicFramePr>
            <a:graphicFrameLocks noGrp="1"/>
          </p:cNvGraphicFramePr>
          <p:nvPr/>
        </p:nvGraphicFramePr>
        <p:xfrm>
          <a:off x="6095996" y="2984623"/>
          <a:ext cx="5964237" cy="821290"/>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821290">
                <a:tc>
                  <a:txBody>
                    <a:bodyPr/>
                    <a:lstStyle/>
                    <a:p>
                      <a:pPr fontAlgn="t"/>
                      <a:r>
                        <a:rPr lang="en-US" sz="1800" b="1" dirty="0">
                          <a:solidFill>
                            <a:schemeClr val="bg1"/>
                          </a:solidFill>
                          <a:effectLst/>
                        </a:rPr>
                        <a:t>Revenue expenditure</a:t>
                      </a:r>
                    </a:p>
                    <a:p>
                      <a:pPr fontAlgn="t"/>
                      <a:r>
                        <a:rPr lang="en-US" sz="1800" b="1" dirty="0">
                          <a:solidFill>
                            <a:schemeClr val="bg1"/>
                          </a:solidFill>
                          <a:effectLst/>
                        </a:rPr>
                        <a:t>Reason: It neither creates an asset nor reduces the liability.</a:t>
                      </a:r>
                    </a:p>
                  </a:txBody>
                  <a:tcPr/>
                </a:tc>
                <a:extLst>
                  <a:ext uri="{0D108BD9-81ED-4DB2-BD59-A6C34878D82A}">
                    <a16:rowId xmlns:a16="http://schemas.microsoft.com/office/drawing/2014/main" val="2257078059"/>
                  </a:ext>
                </a:extLst>
              </a:tr>
            </a:tbl>
          </a:graphicData>
        </a:graphic>
      </p:graphicFrame>
      <p:graphicFrame>
        <p:nvGraphicFramePr>
          <p:cNvPr id="15" name="Table 14">
            <a:extLst>
              <a:ext uri="{FF2B5EF4-FFF2-40B4-BE49-F238E27FC236}">
                <a16:creationId xmlns:a16="http://schemas.microsoft.com/office/drawing/2014/main" id="{D42C76B0-595C-04D3-B8CD-161218E9A1A7}"/>
              </a:ext>
            </a:extLst>
          </p:cNvPr>
          <p:cNvGraphicFramePr>
            <a:graphicFrameLocks noGrp="1"/>
          </p:cNvGraphicFramePr>
          <p:nvPr/>
        </p:nvGraphicFramePr>
        <p:xfrm>
          <a:off x="6095997" y="3818736"/>
          <a:ext cx="5964237" cy="839689"/>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839689">
                <a:tc>
                  <a:txBody>
                    <a:bodyPr/>
                    <a:lstStyle/>
                    <a:p>
                      <a:pPr fontAlgn="t"/>
                      <a:r>
                        <a:rPr lang="en-US" sz="1800" b="1" dirty="0">
                          <a:solidFill>
                            <a:schemeClr val="bg1"/>
                          </a:solidFill>
                          <a:effectLst/>
                        </a:rPr>
                        <a:t>Revenue expenditure</a:t>
                      </a:r>
                    </a:p>
                    <a:p>
                      <a:pPr fontAlgn="t"/>
                      <a:r>
                        <a:rPr lang="en-US" sz="1800" b="1" dirty="0">
                          <a:solidFill>
                            <a:schemeClr val="bg1"/>
                          </a:solidFill>
                          <a:effectLst/>
                        </a:rPr>
                        <a:t>Reason: It neither creates an asset nor reduces the liability.</a:t>
                      </a:r>
                    </a:p>
                  </a:txBody>
                  <a:tcPr/>
                </a:tc>
                <a:extLst>
                  <a:ext uri="{0D108BD9-81ED-4DB2-BD59-A6C34878D82A}">
                    <a16:rowId xmlns:a16="http://schemas.microsoft.com/office/drawing/2014/main" val="2257078059"/>
                  </a:ext>
                </a:extLst>
              </a:tr>
            </a:tbl>
          </a:graphicData>
        </a:graphic>
      </p:graphicFrame>
      <p:graphicFrame>
        <p:nvGraphicFramePr>
          <p:cNvPr id="16" name="Table 15">
            <a:extLst>
              <a:ext uri="{FF2B5EF4-FFF2-40B4-BE49-F238E27FC236}">
                <a16:creationId xmlns:a16="http://schemas.microsoft.com/office/drawing/2014/main" id="{D606441E-6748-A5B4-45CA-B223E1D1449E}"/>
              </a:ext>
            </a:extLst>
          </p:cNvPr>
          <p:cNvGraphicFramePr>
            <a:graphicFrameLocks noGrp="1"/>
          </p:cNvGraphicFramePr>
          <p:nvPr/>
        </p:nvGraphicFramePr>
        <p:xfrm>
          <a:off x="6095996" y="4646718"/>
          <a:ext cx="5964237" cy="839689"/>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839689">
                <a:tc>
                  <a:txBody>
                    <a:bodyPr/>
                    <a:lstStyle/>
                    <a:p>
                      <a:pPr fontAlgn="t"/>
                      <a:r>
                        <a:rPr lang="en-US" sz="1800" b="1" dirty="0">
                          <a:solidFill>
                            <a:schemeClr val="bg1"/>
                          </a:solidFill>
                          <a:effectLst/>
                        </a:rPr>
                        <a:t>Capital expenditure</a:t>
                      </a:r>
                    </a:p>
                    <a:p>
                      <a:pPr fontAlgn="t"/>
                      <a:r>
                        <a:rPr lang="en-US" sz="1800" b="1" dirty="0">
                          <a:solidFill>
                            <a:schemeClr val="bg1"/>
                          </a:solidFill>
                          <a:effectLst/>
                        </a:rPr>
                        <a:t>Reason: It reduces the liability.</a:t>
                      </a:r>
                    </a:p>
                  </a:txBody>
                  <a:tcPr/>
                </a:tc>
                <a:extLst>
                  <a:ext uri="{0D108BD9-81ED-4DB2-BD59-A6C34878D82A}">
                    <a16:rowId xmlns:a16="http://schemas.microsoft.com/office/drawing/2014/main" val="2257078059"/>
                  </a:ext>
                </a:extLst>
              </a:tr>
            </a:tbl>
          </a:graphicData>
        </a:graphic>
      </p:graphicFrame>
    </p:spTree>
    <p:extLst>
      <p:ext uri="{BB962C8B-B14F-4D97-AF65-F5344CB8AC3E}">
        <p14:creationId xmlns:p14="http://schemas.microsoft.com/office/powerpoint/2010/main" val="2792971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6B9AAD-17BA-3CF2-FCEA-53D9DE382142}"/>
              </a:ext>
            </a:extLst>
          </p:cNvPr>
          <p:cNvSpPr>
            <a:spLocks noGrp="1"/>
          </p:cNvSpPr>
          <p:nvPr>
            <p:ph idx="1"/>
          </p:nvPr>
        </p:nvSpPr>
        <p:spPr/>
        <p:txBody>
          <a:bodyPr/>
          <a:lstStyle/>
          <a:p>
            <a:pPr>
              <a:lnSpc>
                <a:spcPct val="100000"/>
              </a:lnSpc>
            </a:pPr>
            <a:r>
              <a:rPr lang="en-US" b="1" dirty="0">
                <a:solidFill>
                  <a:srgbClr val="C00000"/>
                </a:solidFill>
              </a:rPr>
              <a:t>Income is money that an individual or business receives in exchange for providing labor, producing a good or service or investing capital. </a:t>
            </a:r>
          </a:p>
          <a:p>
            <a:pPr>
              <a:lnSpc>
                <a:spcPct val="100000"/>
              </a:lnSpc>
            </a:pPr>
            <a:r>
              <a:rPr lang="en-US" dirty="0"/>
              <a:t>Individuals typically earn income through wages or salary, while businesses earn income from selling goods or services above their cost of production. </a:t>
            </a:r>
          </a:p>
          <a:p>
            <a:pPr>
              <a:lnSpc>
                <a:spcPct val="100000"/>
              </a:lnSpc>
            </a:pPr>
            <a:r>
              <a:rPr lang="en-US" dirty="0"/>
              <a:t>Most forms of income are subject to taxation, which can substantially decrease the actual amount of money that an individual can keep and use at their own discretion.</a:t>
            </a:r>
            <a:endParaRPr lang="en-US" sz="2400" dirty="0"/>
          </a:p>
        </p:txBody>
      </p:sp>
      <p:sp>
        <p:nvSpPr>
          <p:cNvPr id="3" name="Title 2">
            <a:extLst>
              <a:ext uri="{FF2B5EF4-FFF2-40B4-BE49-F238E27FC236}">
                <a16:creationId xmlns:a16="http://schemas.microsoft.com/office/drawing/2014/main" id="{CB5F10FE-B9FE-4173-E082-A28C6E1D18FC}"/>
              </a:ext>
            </a:extLst>
          </p:cNvPr>
          <p:cNvSpPr>
            <a:spLocks noGrp="1"/>
          </p:cNvSpPr>
          <p:nvPr>
            <p:ph type="title"/>
          </p:nvPr>
        </p:nvSpPr>
        <p:spPr/>
        <p:txBody>
          <a:bodyPr/>
          <a:lstStyle/>
          <a:p>
            <a:r>
              <a:rPr lang="en-US" dirty="0"/>
              <a:t>What is Income?</a:t>
            </a:r>
          </a:p>
        </p:txBody>
      </p:sp>
    </p:spTree>
    <p:extLst>
      <p:ext uri="{BB962C8B-B14F-4D97-AF65-F5344CB8AC3E}">
        <p14:creationId xmlns:p14="http://schemas.microsoft.com/office/powerpoint/2010/main" val="4001756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6B9AAD-17BA-3CF2-FCEA-53D9DE382142}"/>
              </a:ext>
            </a:extLst>
          </p:cNvPr>
          <p:cNvSpPr>
            <a:spLocks noGrp="1"/>
          </p:cNvSpPr>
          <p:nvPr>
            <p:ph idx="1"/>
          </p:nvPr>
        </p:nvSpPr>
        <p:spPr/>
        <p:txBody>
          <a:bodyPr/>
          <a:lstStyle/>
          <a:p>
            <a:pPr>
              <a:lnSpc>
                <a:spcPct val="100000"/>
              </a:lnSpc>
            </a:pPr>
            <a:r>
              <a:rPr lang="en-US" b="1" dirty="0">
                <a:solidFill>
                  <a:srgbClr val="C00000"/>
                </a:solidFill>
              </a:rPr>
              <a:t>Wages</a:t>
            </a:r>
          </a:p>
          <a:p>
            <a:pPr lvl="1">
              <a:lnSpc>
                <a:spcPct val="100000"/>
              </a:lnSpc>
            </a:pPr>
            <a:r>
              <a:rPr lang="en-US" sz="2400" dirty="0"/>
              <a:t>This is income you earn from a job, where you are paid an hourly rate to complete set tasks. The more hours you work, the more money you earn.</a:t>
            </a:r>
          </a:p>
          <a:p>
            <a:pPr>
              <a:lnSpc>
                <a:spcPct val="100000"/>
              </a:lnSpc>
            </a:pPr>
            <a:r>
              <a:rPr lang="en-US" b="1" dirty="0">
                <a:solidFill>
                  <a:srgbClr val="C00000"/>
                </a:solidFill>
              </a:rPr>
              <a:t>Salary</a:t>
            </a:r>
          </a:p>
          <a:p>
            <a:pPr lvl="1">
              <a:lnSpc>
                <a:spcPct val="100000"/>
              </a:lnSpc>
            </a:pPr>
            <a:r>
              <a:rPr lang="en-US" sz="2400" dirty="0"/>
              <a:t>Similar to wages, this is money you earn from a job. Your annual salary is usually set out in a contract and paid either weekly, fortnightly or monthly. Usually the amount is regular and you won’t earn more for extra hours worked.</a:t>
            </a:r>
          </a:p>
          <a:p>
            <a:pPr>
              <a:lnSpc>
                <a:spcPct val="100000"/>
              </a:lnSpc>
            </a:pPr>
            <a:r>
              <a:rPr lang="en-US" b="1" dirty="0">
                <a:solidFill>
                  <a:srgbClr val="C00000"/>
                </a:solidFill>
              </a:rPr>
              <a:t>Commission</a:t>
            </a:r>
          </a:p>
          <a:p>
            <a:pPr lvl="1">
              <a:lnSpc>
                <a:spcPct val="100000"/>
              </a:lnSpc>
            </a:pPr>
            <a:r>
              <a:rPr lang="en-US" sz="2400" dirty="0"/>
              <a:t>Commission is where you earn money for completing a task. This is common in sales roles. You might earn a set amount of money for each sale you make or you might earn a percentage of a sale price for your work. Commission is based on results rather than time worked.</a:t>
            </a:r>
          </a:p>
        </p:txBody>
      </p:sp>
      <p:sp>
        <p:nvSpPr>
          <p:cNvPr id="3" name="Title 2">
            <a:extLst>
              <a:ext uri="{FF2B5EF4-FFF2-40B4-BE49-F238E27FC236}">
                <a16:creationId xmlns:a16="http://schemas.microsoft.com/office/drawing/2014/main" id="{CB5F10FE-B9FE-4173-E082-A28C6E1D18FC}"/>
              </a:ext>
            </a:extLst>
          </p:cNvPr>
          <p:cNvSpPr>
            <a:spLocks noGrp="1"/>
          </p:cNvSpPr>
          <p:nvPr>
            <p:ph type="title"/>
          </p:nvPr>
        </p:nvSpPr>
        <p:spPr/>
        <p:txBody>
          <a:bodyPr/>
          <a:lstStyle/>
          <a:p>
            <a:r>
              <a:rPr lang="en-US" dirty="0"/>
              <a:t>Types of Income</a:t>
            </a:r>
          </a:p>
        </p:txBody>
      </p:sp>
    </p:spTree>
    <p:extLst>
      <p:ext uri="{BB962C8B-B14F-4D97-AF65-F5344CB8AC3E}">
        <p14:creationId xmlns:p14="http://schemas.microsoft.com/office/powerpoint/2010/main" val="150545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6B9AAD-17BA-3CF2-FCEA-53D9DE382142}"/>
              </a:ext>
            </a:extLst>
          </p:cNvPr>
          <p:cNvSpPr>
            <a:spLocks noGrp="1"/>
          </p:cNvSpPr>
          <p:nvPr>
            <p:ph idx="1"/>
          </p:nvPr>
        </p:nvSpPr>
        <p:spPr/>
        <p:txBody>
          <a:bodyPr/>
          <a:lstStyle/>
          <a:p>
            <a:pPr>
              <a:lnSpc>
                <a:spcPct val="100000"/>
              </a:lnSpc>
            </a:pPr>
            <a:r>
              <a:rPr lang="en-US" b="1" dirty="0">
                <a:solidFill>
                  <a:srgbClr val="C00000"/>
                </a:solidFill>
              </a:rPr>
              <a:t>Interest</a:t>
            </a:r>
          </a:p>
          <a:p>
            <a:pPr lvl="1">
              <a:lnSpc>
                <a:spcPct val="100000"/>
              </a:lnSpc>
            </a:pPr>
            <a:r>
              <a:rPr lang="en-US" sz="2400" dirty="0"/>
              <a:t>Interest is something that your money earns for you. Interest is usually paid on money that you have deposited with your bank. Interest varies between account types and is usually expressed as a percentage per year (or per annum).</a:t>
            </a:r>
          </a:p>
          <a:p>
            <a:pPr>
              <a:lnSpc>
                <a:spcPct val="100000"/>
              </a:lnSpc>
            </a:pPr>
            <a:r>
              <a:rPr lang="en-US" b="1" dirty="0">
                <a:solidFill>
                  <a:srgbClr val="C00000"/>
                </a:solidFill>
              </a:rPr>
              <a:t>Selling something you create or own</a:t>
            </a:r>
          </a:p>
          <a:p>
            <a:pPr lvl="1">
              <a:lnSpc>
                <a:spcPct val="100000"/>
              </a:lnSpc>
            </a:pPr>
            <a:r>
              <a:rPr lang="en-US" sz="2400" dirty="0"/>
              <a:t>Maybe you’re handy with a needle and thread or you’re a gifted mathematician. You might have a ton of stuff you don’t want anymore. Selling things you make, your skills as a service or stuff you own and no longer want are all ways to bring in some cash.</a:t>
            </a:r>
          </a:p>
          <a:p>
            <a:pPr>
              <a:lnSpc>
                <a:spcPct val="100000"/>
              </a:lnSpc>
            </a:pPr>
            <a:r>
              <a:rPr lang="en-US" b="1" dirty="0">
                <a:solidFill>
                  <a:srgbClr val="C00000"/>
                </a:solidFill>
              </a:rPr>
              <a:t>Investments</a:t>
            </a:r>
          </a:p>
          <a:p>
            <a:pPr lvl="1">
              <a:lnSpc>
                <a:spcPct val="100000"/>
              </a:lnSpc>
            </a:pPr>
            <a:r>
              <a:rPr lang="en-US" sz="2400" dirty="0"/>
              <a:t>Investments like property, shares and art can all earn money for you either through an increase in their value (this is called capital growth) or in the case of shares, by paying you an amount of money per share you hold (this is called a dividend).</a:t>
            </a:r>
          </a:p>
        </p:txBody>
      </p:sp>
      <p:sp>
        <p:nvSpPr>
          <p:cNvPr id="3" name="Title 2">
            <a:extLst>
              <a:ext uri="{FF2B5EF4-FFF2-40B4-BE49-F238E27FC236}">
                <a16:creationId xmlns:a16="http://schemas.microsoft.com/office/drawing/2014/main" id="{CB5F10FE-B9FE-4173-E082-A28C6E1D18FC}"/>
              </a:ext>
            </a:extLst>
          </p:cNvPr>
          <p:cNvSpPr>
            <a:spLocks noGrp="1"/>
          </p:cNvSpPr>
          <p:nvPr>
            <p:ph type="title"/>
          </p:nvPr>
        </p:nvSpPr>
        <p:spPr/>
        <p:txBody>
          <a:bodyPr/>
          <a:lstStyle/>
          <a:p>
            <a:r>
              <a:rPr lang="en-US" dirty="0"/>
              <a:t>Types of Income</a:t>
            </a:r>
          </a:p>
        </p:txBody>
      </p:sp>
    </p:spTree>
    <p:extLst>
      <p:ext uri="{BB962C8B-B14F-4D97-AF65-F5344CB8AC3E}">
        <p14:creationId xmlns:p14="http://schemas.microsoft.com/office/powerpoint/2010/main" val="1253807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6B9AAD-17BA-3CF2-FCEA-53D9DE382142}"/>
              </a:ext>
            </a:extLst>
          </p:cNvPr>
          <p:cNvSpPr>
            <a:spLocks noGrp="1"/>
          </p:cNvSpPr>
          <p:nvPr>
            <p:ph idx="1"/>
          </p:nvPr>
        </p:nvSpPr>
        <p:spPr/>
        <p:txBody>
          <a:bodyPr/>
          <a:lstStyle/>
          <a:p>
            <a:pPr>
              <a:lnSpc>
                <a:spcPct val="100000"/>
              </a:lnSpc>
            </a:pPr>
            <a:r>
              <a:rPr lang="en-US" b="1" dirty="0">
                <a:solidFill>
                  <a:srgbClr val="C00000"/>
                </a:solidFill>
              </a:rPr>
              <a:t>Gifts</a:t>
            </a:r>
          </a:p>
          <a:p>
            <a:pPr lvl="1">
              <a:lnSpc>
                <a:spcPct val="100000"/>
              </a:lnSpc>
            </a:pPr>
            <a:r>
              <a:rPr lang="en-US" sz="2400" dirty="0"/>
              <a:t>Who doesn’t love a cash present? Birthdays and Christmas can be a great and sometimes unexpected source of income.</a:t>
            </a:r>
          </a:p>
          <a:p>
            <a:pPr>
              <a:lnSpc>
                <a:spcPct val="100000"/>
              </a:lnSpc>
            </a:pPr>
            <a:r>
              <a:rPr lang="en-US" b="1" dirty="0">
                <a:solidFill>
                  <a:srgbClr val="C00000"/>
                </a:solidFill>
              </a:rPr>
              <a:t>Allowance / Pocket money</a:t>
            </a:r>
          </a:p>
          <a:p>
            <a:pPr lvl="1">
              <a:lnSpc>
                <a:spcPct val="100000"/>
              </a:lnSpc>
            </a:pPr>
            <a:r>
              <a:rPr lang="en-US" sz="2400" dirty="0"/>
              <a:t>Money your grown-ups give you on a regular basis. </a:t>
            </a:r>
          </a:p>
          <a:p>
            <a:pPr>
              <a:lnSpc>
                <a:spcPct val="100000"/>
              </a:lnSpc>
            </a:pPr>
            <a:r>
              <a:rPr lang="en-US" b="1" dirty="0">
                <a:solidFill>
                  <a:srgbClr val="C00000"/>
                </a:solidFill>
              </a:rPr>
              <a:t>Government Payments</a:t>
            </a:r>
          </a:p>
          <a:p>
            <a:pPr lvl="1">
              <a:lnSpc>
                <a:spcPct val="100000"/>
              </a:lnSpc>
            </a:pPr>
            <a:r>
              <a:rPr lang="en-US" sz="2400" dirty="0"/>
              <a:t>Depending on your situation you may be eligible for assistance payments from the government.</a:t>
            </a:r>
          </a:p>
        </p:txBody>
      </p:sp>
      <p:sp>
        <p:nvSpPr>
          <p:cNvPr id="3" name="Title 2">
            <a:extLst>
              <a:ext uri="{FF2B5EF4-FFF2-40B4-BE49-F238E27FC236}">
                <a16:creationId xmlns:a16="http://schemas.microsoft.com/office/drawing/2014/main" id="{CB5F10FE-B9FE-4173-E082-A28C6E1D18FC}"/>
              </a:ext>
            </a:extLst>
          </p:cNvPr>
          <p:cNvSpPr>
            <a:spLocks noGrp="1"/>
          </p:cNvSpPr>
          <p:nvPr>
            <p:ph type="title"/>
          </p:nvPr>
        </p:nvSpPr>
        <p:spPr/>
        <p:txBody>
          <a:bodyPr/>
          <a:lstStyle/>
          <a:p>
            <a:r>
              <a:rPr lang="en-US" dirty="0"/>
              <a:t>Types of Income</a:t>
            </a:r>
          </a:p>
        </p:txBody>
      </p:sp>
    </p:spTree>
    <p:extLst>
      <p:ext uri="{BB962C8B-B14F-4D97-AF65-F5344CB8AC3E}">
        <p14:creationId xmlns:p14="http://schemas.microsoft.com/office/powerpoint/2010/main" val="2728575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Classification of Assets and Liabilities under different head</a:t>
            </a:r>
          </a:p>
        </p:txBody>
      </p:sp>
    </p:spTree>
    <p:extLst>
      <p:ext uri="{BB962C8B-B14F-4D97-AF65-F5344CB8AC3E}">
        <p14:creationId xmlns:p14="http://schemas.microsoft.com/office/powerpoint/2010/main" val="2463960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F17D740-80F4-7F3B-A386-7309F246DB67}"/>
              </a:ext>
            </a:extLst>
          </p:cNvPr>
          <p:cNvSpPr>
            <a:spLocks noGrp="1"/>
          </p:cNvSpPr>
          <p:nvPr>
            <p:ph idx="1"/>
          </p:nvPr>
        </p:nvSpPr>
        <p:spPr/>
        <p:txBody>
          <a:bodyPr/>
          <a:lstStyle/>
          <a:p>
            <a:pPr>
              <a:lnSpc>
                <a:spcPct val="100000"/>
              </a:lnSpc>
            </a:pPr>
            <a:r>
              <a:rPr lang="en-US" dirty="0"/>
              <a:t>The term </a:t>
            </a:r>
            <a:r>
              <a:rPr lang="en-US" b="1" dirty="0">
                <a:solidFill>
                  <a:srgbClr val="C00000"/>
                </a:solidFill>
              </a:rPr>
              <a:t>“Assets”</a:t>
            </a:r>
            <a:r>
              <a:rPr lang="en-US" dirty="0">
                <a:solidFill>
                  <a:srgbClr val="C00000"/>
                </a:solidFill>
              </a:rPr>
              <a:t> </a:t>
            </a:r>
            <a:r>
              <a:rPr lang="en-US" dirty="0"/>
              <a:t>denotes </a:t>
            </a:r>
            <a:r>
              <a:rPr lang="en-US" b="1" dirty="0">
                <a:solidFill>
                  <a:srgbClr val="C00000"/>
                </a:solidFill>
              </a:rPr>
              <a:t>the resources acquired by the business from the funds made available either by the owners of the business or others</a:t>
            </a:r>
            <a:r>
              <a:rPr lang="en-US" dirty="0"/>
              <a:t>.</a:t>
            </a:r>
          </a:p>
          <a:p>
            <a:pPr>
              <a:lnSpc>
                <a:spcPct val="100000"/>
              </a:lnSpc>
            </a:pPr>
            <a:r>
              <a:rPr lang="en-US" dirty="0"/>
              <a:t>An enterprise usually employs its assets </a:t>
            </a:r>
            <a:r>
              <a:rPr lang="en-US" b="1" dirty="0">
                <a:solidFill>
                  <a:srgbClr val="C00000"/>
                </a:solidFill>
              </a:rPr>
              <a:t>to produce goods or services</a:t>
            </a:r>
            <a:r>
              <a:rPr lang="en-US" dirty="0">
                <a:solidFill>
                  <a:srgbClr val="C00000"/>
                </a:solidFill>
              </a:rPr>
              <a:t> </a:t>
            </a:r>
            <a:r>
              <a:rPr lang="en-US" dirty="0"/>
              <a:t>capable of </a:t>
            </a:r>
            <a:r>
              <a:rPr lang="en-US" b="1" dirty="0">
                <a:solidFill>
                  <a:srgbClr val="C00000"/>
                </a:solidFill>
              </a:rPr>
              <a:t>satisfying the wants or needs of customers</a:t>
            </a:r>
            <a:r>
              <a:rPr lang="en-US" dirty="0"/>
              <a:t>.</a:t>
            </a:r>
          </a:p>
          <a:p>
            <a:pPr>
              <a:lnSpc>
                <a:spcPct val="100000"/>
              </a:lnSpc>
            </a:pPr>
            <a:r>
              <a:rPr lang="en-US" dirty="0"/>
              <a:t>Since these goods or services can satisfy wants or needs, the customers are prepared to pay for them and hence contribute to the cash flow of the enterprise.</a:t>
            </a:r>
          </a:p>
          <a:p>
            <a:pPr>
              <a:lnSpc>
                <a:spcPct val="100000"/>
              </a:lnSpc>
            </a:pPr>
            <a:r>
              <a:rPr lang="en-US" b="1" dirty="0">
                <a:solidFill>
                  <a:srgbClr val="C00000"/>
                </a:solidFill>
              </a:rPr>
              <a:t>Many assets have a physical form</a:t>
            </a:r>
            <a:r>
              <a:rPr lang="en-US" dirty="0">
                <a:solidFill>
                  <a:srgbClr val="C00000"/>
                </a:solidFill>
              </a:rPr>
              <a:t>.</a:t>
            </a:r>
            <a:r>
              <a:rPr lang="en-US" dirty="0"/>
              <a:t> </a:t>
            </a:r>
          </a:p>
          <a:p>
            <a:pPr>
              <a:lnSpc>
                <a:spcPct val="100000"/>
              </a:lnSpc>
            </a:pPr>
            <a:r>
              <a:rPr lang="en-US" dirty="0"/>
              <a:t>For Example: land and building, plant, equipment etc. are of physical form.</a:t>
            </a:r>
          </a:p>
          <a:p>
            <a:pPr>
              <a:lnSpc>
                <a:spcPct val="100000"/>
              </a:lnSpc>
            </a:pPr>
            <a:r>
              <a:rPr lang="en-US" dirty="0"/>
              <a:t>However, </a:t>
            </a:r>
            <a:r>
              <a:rPr lang="en-US" b="1" dirty="0">
                <a:solidFill>
                  <a:srgbClr val="C00000"/>
                </a:solidFill>
              </a:rPr>
              <a:t>physical form is not necessary for the existence of an asset</a:t>
            </a:r>
            <a:r>
              <a:rPr lang="en-US" dirty="0"/>
              <a:t>. </a:t>
            </a:r>
          </a:p>
          <a:p>
            <a:pPr>
              <a:lnSpc>
                <a:spcPct val="100000"/>
              </a:lnSpc>
            </a:pPr>
            <a:r>
              <a:rPr lang="en-US" dirty="0"/>
              <a:t>For Example: patent, goodwill, copyright, etc.</a:t>
            </a:r>
          </a:p>
        </p:txBody>
      </p:sp>
      <p:sp>
        <p:nvSpPr>
          <p:cNvPr id="4" name="Title 3">
            <a:extLst>
              <a:ext uri="{FF2B5EF4-FFF2-40B4-BE49-F238E27FC236}">
                <a16:creationId xmlns:a16="http://schemas.microsoft.com/office/drawing/2014/main" id="{9CC6EBE7-9C21-9FB5-88DF-DC5F8A5B3CE7}"/>
              </a:ext>
            </a:extLst>
          </p:cNvPr>
          <p:cNvSpPr>
            <a:spLocks noGrp="1"/>
          </p:cNvSpPr>
          <p:nvPr>
            <p:ph type="title"/>
          </p:nvPr>
        </p:nvSpPr>
        <p:spPr/>
        <p:txBody>
          <a:bodyPr/>
          <a:lstStyle/>
          <a:p>
            <a:r>
              <a:rPr lang="en-US" dirty="0">
                <a:solidFill>
                  <a:schemeClr val="tx1"/>
                </a:solidFill>
              </a:rPr>
              <a:t>Asset</a:t>
            </a:r>
          </a:p>
        </p:txBody>
      </p:sp>
    </p:spTree>
    <p:extLst>
      <p:ext uri="{BB962C8B-B14F-4D97-AF65-F5344CB8AC3E}">
        <p14:creationId xmlns:p14="http://schemas.microsoft.com/office/powerpoint/2010/main" val="2502123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81E371-6FBB-6887-7C00-C2CEC7B77D00}"/>
              </a:ext>
            </a:extLst>
          </p:cNvPr>
          <p:cNvSpPr>
            <a:spLocks noGrp="1"/>
          </p:cNvSpPr>
          <p:nvPr>
            <p:ph idx="1"/>
          </p:nvPr>
        </p:nvSpPr>
        <p:spPr/>
        <p:txBody>
          <a:bodyPr/>
          <a:lstStyle/>
          <a:p>
            <a:pPr>
              <a:lnSpc>
                <a:spcPct val="100000"/>
              </a:lnSpc>
            </a:pPr>
            <a:r>
              <a:rPr lang="en-US" b="1" dirty="0">
                <a:solidFill>
                  <a:srgbClr val="C00000"/>
                </a:solidFill>
              </a:rPr>
              <a:t>Current Assets</a:t>
            </a:r>
            <a:r>
              <a:rPr lang="en-US" dirty="0">
                <a:solidFill>
                  <a:srgbClr val="C00000"/>
                </a:solidFill>
              </a:rPr>
              <a:t> </a:t>
            </a:r>
          </a:p>
          <a:p>
            <a:pPr lvl="1">
              <a:lnSpc>
                <a:spcPct val="100000"/>
              </a:lnSpc>
            </a:pPr>
            <a:r>
              <a:rPr lang="en-US" dirty="0"/>
              <a:t>Current assets are those assets which are acquired with the intention of converting them into cash during the normal business operation of the enterprise. </a:t>
            </a:r>
          </a:p>
          <a:p>
            <a:pPr lvl="1">
              <a:lnSpc>
                <a:spcPct val="100000"/>
              </a:lnSpc>
            </a:pPr>
            <a:r>
              <a:rPr lang="en-US" dirty="0"/>
              <a:t>For Example: </a:t>
            </a:r>
            <a:r>
              <a:rPr lang="en-US" b="1" dirty="0">
                <a:solidFill>
                  <a:srgbClr val="C00000"/>
                </a:solidFill>
              </a:rPr>
              <a:t>debtors, stock, bills receivable</a:t>
            </a:r>
            <a:r>
              <a:rPr lang="en-US" dirty="0"/>
              <a:t>, etc.</a:t>
            </a:r>
          </a:p>
          <a:p>
            <a:pPr>
              <a:lnSpc>
                <a:spcPct val="100000"/>
              </a:lnSpc>
            </a:pPr>
            <a:r>
              <a:rPr lang="en-US" b="1" dirty="0">
                <a:solidFill>
                  <a:srgbClr val="C00000"/>
                </a:solidFill>
              </a:rPr>
              <a:t>Liquid Assets </a:t>
            </a:r>
          </a:p>
          <a:p>
            <a:pPr lvl="1">
              <a:lnSpc>
                <a:spcPct val="100000"/>
              </a:lnSpc>
            </a:pPr>
            <a:r>
              <a:rPr lang="en-US" dirty="0"/>
              <a:t>Liquid assets are those assets which are immediately converted into cash without much loss.</a:t>
            </a:r>
          </a:p>
          <a:p>
            <a:pPr>
              <a:lnSpc>
                <a:spcPct val="100000"/>
              </a:lnSpc>
            </a:pPr>
            <a:r>
              <a:rPr lang="en-US" b="1" dirty="0">
                <a:solidFill>
                  <a:srgbClr val="C00000"/>
                </a:solidFill>
              </a:rPr>
              <a:t>Fixed Assets</a:t>
            </a:r>
            <a:r>
              <a:rPr lang="en-US" dirty="0">
                <a:solidFill>
                  <a:srgbClr val="C00000"/>
                </a:solidFill>
              </a:rPr>
              <a:t> </a:t>
            </a:r>
          </a:p>
          <a:p>
            <a:pPr lvl="1">
              <a:lnSpc>
                <a:spcPct val="100000"/>
              </a:lnSpc>
            </a:pPr>
            <a:r>
              <a:rPr lang="en-US" dirty="0"/>
              <a:t>Fixed assets are those assets which are acquired for relatively long period for carrying on the business of the enterprise.</a:t>
            </a:r>
          </a:p>
        </p:txBody>
      </p:sp>
      <p:sp>
        <p:nvSpPr>
          <p:cNvPr id="3" name="Title 2">
            <a:extLst>
              <a:ext uri="{FF2B5EF4-FFF2-40B4-BE49-F238E27FC236}">
                <a16:creationId xmlns:a16="http://schemas.microsoft.com/office/drawing/2014/main" id="{0C44BEE8-3252-10D0-D875-7F9522A65FCD}"/>
              </a:ext>
            </a:extLst>
          </p:cNvPr>
          <p:cNvSpPr>
            <a:spLocks noGrp="1"/>
          </p:cNvSpPr>
          <p:nvPr>
            <p:ph type="title"/>
          </p:nvPr>
        </p:nvSpPr>
        <p:spPr/>
        <p:txBody>
          <a:bodyPr/>
          <a:lstStyle/>
          <a:p>
            <a:r>
              <a:rPr lang="en-US" dirty="0"/>
              <a:t>Classification of Assets</a:t>
            </a:r>
          </a:p>
        </p:txBody>
      </p:sp>
    </p:spTree>
    <p:extLst>
      <p:ext uri="{BB962C8B-B14F-4D97-AF65-F5344CB8AC3E}">
        <p14:creationId xmlns:p14="http://schemas.microsoft.com/office/powerpoint/2010/main" val="378534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81E371-6FBB-6887-7C00-C2CEC7B77D00}"/>
              </a:ext>
            </a:extLst>
          </p:cNvPr>
          <p:cNvSpPr>
            <a:spLocks noGrp="1"/>
          </p:cNvSpPr>
          <p:nvPr>
            <p:ph idx="1"/>
          </p:nvPr>
        </p:nvSpPr>
        <p:spPr/>
        <p:txBody>
          <a:bodyPr/>
          <a:lstStyle/>
          <a:p>
            <a:pPr>
              <a:lnSpc>
                <a:spcPct val="100000"/>
              </a:lnSpc>
            </a:pPr>
            <a:r>
              <a:rPr lang="en-US" b="1" dirty="0">
                <a:solidFill>
                  <a:srgbClr val="C00000"/>
                </a:solidFill>
              </a:rPr>
              <a:t>Intangible Assets</a:t>
            </a:r>
            <a:r>
              <a:rPr lang="en-US" dirty="0">
                <a:solidFill>
                  <a:srgbClr val="C00000"/>
                </a:solidFill>
              </a:rPr>
              <a:t> </a:t>
            </a:r>
          </a:p>
          <a:p>
            <a:pPr lvl="1">
              <a:lnSpc>
                <a:spcPct val="100000"/>
              </a:lnSpc>
            </a:pPr>
            <a:r>
              <a:rPr lang="en-US" dirty="0"/>
              <a:t>Intangible assets are those assets which cannot be seen and touched. </a:t>
            </a:r>
          </a:p>
          <a:p>
            <a:pPr lvl="1">
              <a:lnSpc>
                <a:spcPct val="100000"/>
              </a:lnSpc>
            </a:pPr>
            <a:r>
              <a:rPr lang="en-US" dirty="0"/>
              <a:t>For Example: </a:t>
            </a:r>
            <a:r>
              <a:rPr lang="en-US" b="1" dirty="0">
                <a:solidFill>
                  <a:srgbClr val="C00000"/>
                </a:solidFill>
              </a:rPr>
              <a:t>goodwill, patent, trademark</a:t>
            </a:r>
            <a:r>
              <a:rPr lang="en-US" dirty="0"/>
              <a:t>, etc.</a:t>
            </a:r>
          </a:p>
          <a:p>
            <a:pPr>
              <a:lnSpc>
                <a:spcPct val="100000"/>
              </a:lnSpc>
            </a:pPr>
            <a:r>
              <a:rPr lang="en-US" b="1" dirty="0">
                <a:solidFill>
                  <a:srgbClr val="C00000"/>
                </a:solidFill>
              </a:rPr>
              <a:t>Fictitious Assets </a:t>
            </a:r>
          </a:p>
          <a:p>
            <a:pPr lvl="1">
              <a:lnSpc>
                <a:spcPct val="100000"/>
              </a:lnSpc>
            </a:pPr>
            <a:r>
              <a:rPr lang="en-US" dirty="0"/>
              <a:t>There are assets not represented by tangible possession or property.</a:t>
            </a:r>
          </a:p>
          <a:p>
            <a:pPr lvl="1">
              <a:lnSpc>
                <a:spcPct val="100000"/>
              </a:lnSpc>
            </a:pPr>
            <a:r>
              <a:rPr lang="en-US" dirty="0"/>
              <a:t>For Example: </a:t>
            </a:r>
            <a:r>
              <a:rPr lang="en-US" b="1" dirty="0">
                <a:solidFill>
                  <a:srgbClr val="C00000"/>
                </a:solidFill>
              </a:rPr>
              <a:t>promotional expense, Preliminary expense, discount on issue of shares</a:t>
            </a:r>
            <a:r>
              <a:rPr lang="en-US" dirty="0"/>
              <a:t>, etc.</a:t>
            </a:r>
          </a:p>
        </p:txBody>
      </p:sp>
      <p:sp>
        <p:nvSpPr>
          <p:cNvPr id="3" name="Title 2">
            <a:extLst>
              <a:ext uri="{FF2B5EF4-FFF2-40B4-BE49-F238E27FC236}">
                <a16:creationId xmlns:a16="http://schemas.microsoft.com/office/drawing/2014/main" id="{0C44BEE8-3252-10D0-D875-7F9522A65FCD}"/>
              </a:ext>
            </a:extLst>
          </p:cNvPr>
          <p:cNvSpPr>
            <a:spLocks noGrp="1"/>
          </p:cNvSpPr>
          <p:nvPr>
            <p:ph type="title"/>
          </p:nvPr>
        </p:nvSpPr>
        <p:spPr/>
        <p:txBody>
          <a:bodyPr/>
          <a:lstStyle/>
          <a:p>
            <a:r>
              <a:rPr lang="en-US" dirty="0"/>
              <a:t>Classification of Assets</a:t>
            </a:r>
          </a:p>
        </p:txBody>
      </p:sp>
    </p:spTree>
    <p:extLst>
      <p:ext uri="{BB962C8B-B14F-4D97-AF65-F5344CB8AC3E}">
        <p14:creationId xmlns:p14="http://schemas.microsoft.com/office/powerpoint/2010/main" val="172297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506852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527893" y="593444"/>
            <a:ext cx="6918882" cy="4478149"/>
          </a:xfrm>
          <a:prstGeom prst="rect">
            <a:avLst/>
          </a:prstGeom>
          <a:noFill/>
        </p:spPr>
        <p:txBody>
          <a:bodyPr wrap="none" rtlCol="0">
            <a:spAutoFit/>
          </a:bodyPr>
          <a:lstStyle/>
          <a:p>
            <a:r>
              <a:rPr lang="en-US" b="1" dirty="0"/>
              <a:t>Topics </a:t>
            </a:r>
          </a:p>
          <a:p>
            <a:pPr marL="742950" lvl="1" indent="-285750">
              <a:lnSpc>
                <a:spcPct val="150000"/>
              </a:lnSpc>
              <a:buFont typeface="Arial" panose="020B0604020202020204" pitchFamily="34" charset="0"/>
              <a:buChar char="•"/>
            </a:pPr>
            <a:r>
              <a:rPr lang="en-US" dirty="0"/>
              <a:t>Types of Expenditure and Income</a:t>
            </a:r>
          </a:p>
          <a:p>
            <a:pPr marL="742950" lvl="1" indent="-285750">
              <a:lnSpc>
                <a:spcPct val="150000"/>
              </a:lnSpc>
              <a:buFont typeface="Arial" panose="020B0604020202020204" pitchFamily="34" charset="0"/>
              <a:buChar char="•"/>
            </a:pPr>
            <a:r>
              <a:rPr lang="en-US" dirty="0"/>
              <a:t>Classification of Assets and Liabilities under different head</a:t>
            </a:r>
          </a:p>
          <a:p>
            <a:pPr marL="742950" lvl="1" indent="-285750">
              <a:lnSpc>
                <a:spcPct val="150000"/>
              </a:lnSpc>
              <a:buFont typeface="Arial" panose="020B0604020202020204" pitchFamily="34" charset="0"/>
              <a:buChar char="•"/>
            </a:pPr>
            <a:r>
              <a:rPr lang="en-IN" dirty="0"/>
              <a:t>Concept of Contingent Liability</a:t>
            </a:r>
            <a:endParaRPr lang="en-US" dirty="0"/>
          </a:p>
          <a:p>
            <a:pPr marL="742950" lvl="1" indent="-285750">
              <a:lnSpc>
                <a:spcPct val="150000"/>
              </a:lnSpc>
              <a:buFont typeface="Arial" panose="020B0604020202020204" pitchFamily="34" charset="0"/>
              <a:buChar char="•"/>
            </a:pPr>
            <a:r>
              <a:rPr lang="en-US" dirty="0"/>
              <a:t>Concept of Provisions</a:t>
            </a:r>
          </a:p>
          <a:p>
            <a:pPr marL="742950" lvl="1" indent="-285750">
              <a:lnSpc>
                <a:spcPct val="150000"/>
              </a:lnSpc>
              <a:buFont typeface="Arial" panose="020B0604020202020204" pitchFamily="34" charset="0"/>
              <a:buChar char="•"/>
            </a:pPr>
            <a:r>
              <a:rPr lang="en-US" dirty="0"/>
              <a:t>Concept of Reserves</a:t>
            </a:r>
          </a:p>
          <a:p>
            <a:pPr marL="742950" lvl="1" indent="-285750">
              <a:lnSpc>
                <a:spcPct val="150000"/>
              </a:lnSpc>
              <a:buFont typeface="Arial" panose="020B0604020202020204" pitchFamily="34" charset="0"/>
              <a:buChar char="•"/>
            </a:pPr>
            <a:r>
              <a:rPr lang="en-US" dirty="0"/>
              <a:t>Distinguish between Provisions and Reserves</a:t>
            </a:r>
          </a:p>
          <a:p>
            <a:pPr marL="742950" lvl="1" indent="-285750">
              <a:lnSpc>
                <a:spcPct val="150000"/>
              </a:lnSpc>
              <a:buFont typeface="Arial" panose="020B0604020202020204" pitchFamily="34" charset="0"/>
              <a:buChar char="•"/>
            </a:pPr>
            <a:r>
              <a:rPr lang="en-US" dirty="0"/>
              <a:t>Format of Companies Final Accounts as per Companies Act, 2013</a:t>
            </a:r>
          </a:p>
          <a:p>
            <a:pPr marL="742950" lvl="1" indent="-285750">
              <a:lnSpc>
                <a:spcPct val="150000"/>
              </a:lnSpc>
              <a:buFont typeface="Arial" panose="020B0604020202020204" pitchFamily="34" charset="0"/>
              <a:buChar char="•"/>
            </a:pPr>
            <a:r>
              <a:rPr lang="en-US" dirty="0"/>
              <a:t>Introduction to Direct &amp; Indirect Taxes</a:t>
            </a:r>
          </a:p>
          <a:p>
            <a:pPr marL="742950" lvl="1" indent="-285750">
              <a:lnSpc>
                <a:spcPct val="150000"/>
              </a:lnSpc>
              <a:buFont typeface="Arial" panose="020B0604020202020204" pitchFamily="34" charset="0"/>
              <a:buChar char="•"/>
            </a:pPr>
            <a:r>
              <a:rPr lang="en-US" dirty="0"/>
              <a:t>Income Tax (New &amp; Old Regime)</a:t>
            </a:r>
          </a:p>
          <a:p>
            <a:pPr marL="742950" lvl="1" indent="-285750">
              <a:lnSpc>
                <a:spcPct val="150000"/>
              </a:lnSpc>
              <a:buFont typeface="Arial" panose="020B0604020202020204" pitchFamily="34" charset="0"/>
              <a:buChar char="•"/>
            </a:pPr>
            <a:r>
              <a:rPr lang="en-US" dirty="0"/>
              <a:t>GST (CGST, SGST, IGST) </a:t>
            </a:r>
          </a:p>
        </p:txBody>
      </p:sp>
    </p:spTree>
    <p:extLst>
      <p:ext uri="{BB962C8B-B14F-4D97-AF65-F5344CB8AC3E}">
        <p14:creationId xmlns:p14="http://schemas.microsoft.com/office/powerpoint/2010/main" val="4225149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13DC4E-AAE4-9E85-4F1C-8879AC39434D}"/>
              </a:ext>
            </a:extLst>
          </p:cNvPr>
          <p:cNvSpPr>
            <a:spLocks noGrp="1"/>
          </p:cNvSpPr>
          <p:nvPr>
            <p:ph idx="1"/>
          </p:nvPr>
        </p:nvSpPr>
        <p:spPr/>
        <p:txBody>
          <a:bodyPr/>
          <a:lstStyle/>
          <a:p>
            <a:pPr>
              <a:lnSpc>
                <a:spcPct val="100000"/>
              </a:lnSpc>
            </a:pPr>
            <a:r>
              <a:rPr lang="en-US" b="1" dirty="0">
                <a:solidFill>
                  <a:srgbClr val="C00000"/>
                </a:solidFill>
              </a:rPr>
              <a:t>Liabilities are claim of the creditors against the enterprise arising out of past activities</a:t>
            </a:r>
            <a:r>
              <a:rPr lang="en-US" dirty="0"/>
              <a:t> that are to be satisfied by the disbursement or utilization of corporate resources.</a:t>
            </a:r>
          </a:p>
          <a:p>
            <a:pPr>
              <a:lnSpc>
                <a:spcPct val="100000"/>
              </a:lnSpc>
            </a:pPr>
            <a:r>
              <a:rPr lang="en-US" dirty="0"/>
              <a:t>Liabilities result from past transactions or other past events.</a:t>
            </a:r>
          </a:p>
          <a:p>
            <a:pPr>
              <a:lnSpc>
                <a:spcPct val="100000"/>
              </a:lnSpc>
            </a:pPr>
            <a:r>
              <a:rPr lang="en-US" dirty="0"/>
              <a:t>Some liabilities can be measured only by using a substantial degree of estimation.</a:t>
            </a:r>
          </a:p>
          <a:p>
            <a:pPr marL="0" indent="0">
              <a:lnSpc>
                <a:spcPct val="100000"/>
              </a:lnSpc>
              <a:buNone/>
            </a:pPr>
            <a:endParaRPr lang="en-US" dirty="0"/>
          </a:p>
        </p:txBody>
      </p:sp>
      <p:sp>
        <p:nvSpPr>
          <p:cNvPr id="3" name="Title 2">
            <a:extLst>
              <a:ext uri="{FF2B5EF4-FFF2-40B4-BE49-F238E27FC236}">
                <a16:creationId xmlns:a16="http://schemas.microsoft.com/office/drawing/2014/main" id="{0423F59E-D649-1840-E1E5-20045E691074}"/>
              </a:ext>
            </a:extLst>
          </p:cNvPr>
          <p:cNvSpPr>
            <a:spLocks noGrp="1"/>
          </p:cNvSpPr>
          <p:nvPr>
            <p:ph type="title"/>
          </p:nvPr>
        </p:nvSpPr>
        <p:spPr/>
        <p:txBody>
          <a:bodyPr>
            <a:normAutofit/>
          </a:bodyPr>
          <a:lstStyle/>
          <a:p>
            <a:r>
              <a:rPr lang="en-US" dirty="0"/>
              <a:t>Liability</a:t>
            </a:r>
          </a:p>
        </p:txBody>
      </p:sp>
    </p:spTree>
    <p:extLst>
      <p:ext uri="{BB962C8B-B14F-4D97-AF65-F5344CB8AC3E}">
        <p14:creationId xmlns:p14="http://schemas.microsoft.com/office/powerpoint/2010/main" val="156478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81E371-6FBB-6887-7C00-C2CEC7B77D00}"/>
              </a:ext>
            </a:extLst>
          </p:cNvPr>
          <p:cNvSpPr>
            <a:spLocks noGrp="1"/>
          </p:cNvSpPr>
          <p:nvPr>
            <p:ph idx="1"/>
          </p:nvPr>
        </p:nvSpPr>
        <p:spPr/>
        <p:txBody>
          <a:bodyPr/>
          <a:lstStyle/>
          <a:p>
            <a:pPr>
              <a:lnSpc>
                <a:spcPct val="100000"/>
              </a:lnSpc>
            </a:pPr>
            <a:r>
              <a:rPr lang="en-US" b="1" dirty="0">
                <a:solidFill>
                  <a:srgbClr val="C00000"/>
                </a:solidFill>
              </a:rPr>
              <a:t>Current Liabilities</a:t>
            </a:r>
          </a:p>
          <a:p>
            <a:pPr lvl="1">
              <a:lnSpc>
                <a:spcPct val="100000"/>
              </a:lnSpc>
            </a:pPr>
            <a:r>
              <a:rPr lang="en-US" dirty="0"/>
              <a:t>The term “Current Liabilities” is used for such liabilities which are payable within a particular accounting period.</a:t>
            </a:r>
          </a:p>
          <a:p>
            <a:pPr lvl="1">
              <a:lnSpc>
                <a:spcPct val="100000"/>
              </a:lnSpc>
            </a:pPr>
            <a:r>
              <a:rPr lang="en-US" dirty="0"/>
              <a:t>For Example: </a:t>
            </a:r>
            <a:r>
              <a:rPr lang="en-US" b="1" dirty="0">
                <a:solidFill>
                  <a:srgbClr val="C00000"/>
                </a:solidFill>
              </a:rPr>
              <a:t>bills payable, outstanding expenses, bank overdraft</a:t>
            </a:r>
            <a:r>
              <a:rPr lang="en-US" dirty="0"/>
              <a:t>, etc.</a:t>
            </a:r>
          </a:p>
          <a:p>
            <a:pPr>
              <a:lnSpc>
                <a:spcPct val="100000"/>
              </a:lnSpc>
            </a:pPr>
            <a:r>
              <a:rPr lang="en-US" b="1" dirty="0">
                <a:solidFill>
                  <a:srgbClr val="C00000"/>
                </a:solidFill>
              </a:rPr>
              <a:t>Fixed Liabilities</a:t>
            </a:r>
          </a:p>
          <a:p>
            <a:pPr lvl="1">
              <a:lnSpc>
                <a:spcPct val="100000"/>
              </a:lnSpc>
            </a:pPr>
            <a:r>
              <a:rPr lang="en-US" dirty="0"/>
              <a:t>All liabilities other than Current Liabilities come within this category.</a:t>
            </a:r>
          </a:p>
          <a:p>
            <a:pPr lvl="1">
              <a:lnSpc>
                <a:spcPct val="100000"/>
              </a:lnSpc>
            </a:pPr>
            <a:r>
              <a:rPr lang="en-US" dirty="0"/>
              <a:t>In other words, these are the liabilities which do not become due for payment in one year and which do not require current assets for their payment.</a:t>
            </a:r>
          </a:p>
        </p:txBody>
      </p:sp>
      <p:sp>
        <p:nvSpPr>
          <p:cNvPr id="3" name="Title 2">
            <a:extLst>
              <a:ext uri="{FF2B5EF4-FFF2-40B4-BE49-F238E27FC236}">
                <a16:creationId xmlns:a16="http://schemas.microsoft.com/office/drawing/2014/main" id="{0C44BEE8-3252-10D0-D875-7F9522A65FCD}"/>
              </a:ext>
            </a:extLst>
          </p:cNvPr>
          <p:cNvSpPr>
            <a:spLocks noGrp="1"/>
          </p:cNvSpPr>
          <p:nvPr>
            <p:ph type="title"/>
          </p:nvPr>
        </p:nvSpPr>
        <p:spPr/>
        <p:txBody>
          <a:bodyPr/>
          <a:lstStyle/>
          <a:p>
            <a:r>
              <a:rPr lang="en-US" dirty="0"/>
              <a:t>Classification of Liabilities</a:t>
            </a:r>
          </a:p>
        </p:txBody>
      </p:sp>
    </p:spTree>
    <p:extLst>
      <p:ext uri="{BB962C8B-B14F-4D97-AF65-F5344CB8AC3E}">
        <p14:creationId xmlns:p14="http://schemas.microsoft.com/office/powerpoint/2010/main" val="372730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13DC4E-AAE4-9E85-4F1C-8879AC39434D}"/>
              </a:ext>
            </a:extLst>
          </p:cNvPr>
          <p:cNvSpPr>
            <a:spLocks noGrp="1"/>
          </p:cNvSpPr>
          <p:nvPr>
            <p:ph idx="1"/>
          </p:nvPr>
        </p:nvSpPr>
        <p:spPr/>
        <p:txBody>
          <a:bodyPr/>
          <a:lstStyle/>
          <a:p>
            <a:pPr>
              <a:lnSpc>
                <a:spcPct val="100000"/>
              </a:lnSpc>
            </a:pPr>
            <a:r>
              <a:rPr lang="en-US" dirty="0"/>
              <a:t>Equity is a residual interest in the assets of the enterprise after deducting its liabilities.</a:t>
            </a:r>
          </a:p>
          <a:p>
            <a:pPr>
              <a:lnSpc>
                <a:spcPct val="100000"/>
              </a:lnSpc>
            </a:pPr>
            <a:r>
              <a:rPr lang="en-US" b="1" dirty="0">
                <a:solidFill>
                  <a:srgbClr val="C00000"/>
                </a:solidFill>
              </a:rPr>
              <a:t>The equity meaning in accounting refers to a company’s book value, which is the difference between liabilities and assets on the balance sheet.</a:t>
            </a:r>
          </a:p>
          <a:p>
            <a:pPr>
              <a:lnSpc>
                <a:spcPct val="100000"/>
              </a:lnSpc>
            </a:pPr>
            <a:r>
              <a:rPr lang="en-US" b="1" dirty="0">
                <a:solidFill>
                  <a:srgbClr val="C00000"/>
                </a:solidFill>
              </a:rPr>
              <a:t>Equity = Assets - Liabilities</a:t>
            </a:r>
          </a:p>
          <a:p>
            <a:pPr>
              <a:lnSpc>
                <a:spcPct val="100000"/>
              </a:lnSpc>
            </a:pPr>
            <a:r>
              <a:rPr lang="en-US" dirty="0"/>
              <a:t>In a corporate enterprise equity is suitable sub-classified in the balance sheet. </a:t>
            </a:r>
          </a:p>
          <a:p>
            <a:pPr>
              <a:lnSpc>
                <a:spcPct val="100000"/>
              </a:lnSpc>
            </a:pPr>
            <a:r>
              <a:rPr lang="en-US" dirty="0"/>
              <a:t>For Example: in India equity is classified as Share Capital and Reserve and Surplus.</a:t>
            </a:r>
          </a:p>
        </p:txBody>
      </p:sp>
      <p:sp>
        <p:nvSpPr>
          <p:cNvPr id="3" name="Title 2">
            <a:extLst>
              <a:ext uri="{FF2B5EF4-FFF2-40B4-BE49-F238E27FC236}">
                <a16:creationId xmlns:a16="http://schemas.microsoft.com/office/drawing/2014/main" id="{0423F59E-D649-1840-E1E5-20045E691074}"/>
              </a:ext>
            </a:extLst>
          </p:cNvPr>
          <p:cNvSpPr>
            <a:spLocks noGrp="1"/>
          </p:cNvSpPr>
          <p:nvPr>
            <p:ph type="title"/>
          </p:nvPr>
        </p:nvSpPr>
        <p:spPr/>
        <p:txBody>
          <a:bodyPr/>
          <a:lstStyle/>
          <a:p>
            <a:r>
              <a:rPr lang="en-US" dirty="0"/>
              <a:t>Equity</a:t>
            </a:r>
          </a:p>
        </p:txBody>
      </p:sp>
    </p:spTree>
    <p:extLst>
      <p:ext uri="{BB962C8B-B14F-4D97-AF65-F5344CB8AC3E}">
        <p14:creationId xmlns:p14="http://schemas.microsoft.com/office/powerpoint/2010/main" val="2409551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IN" dirty="0"/>
              <a:t>Contingent Liability</a:t>
            </a:r>
            <a:endParaRPr lang="en-US" dirty="0"/>
          </a:p>
        </p:txBody>
      </p:sp>
    </p:spTree>
    <p:extLst>
      <p:ext uri="{BB962C8B-B14F-4D97-AF65-F5344CB8AC3E}">
        <p14:creationId xmlns:p14="http://schemas.microsoft.com/office/powerpoint/2010/main" val="2068525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D6AC2C-BC58-3AE2-7F63-C1B9E34A0049}"/>
              </a:ext>
            </a:extLst>
          </p:cNvPr>
          <p:cNvSpPr>
            <a:spLocks noGrp="1"/>
          </p:cNvSpPr>
          <p:nvPr>
            <p:ph idx="1"/>
          </p:nvPr>
        </p:nvSpPr>
        <p:spPr/>
        <p:txBody>
          <a:bodyPr/>
          <a:lstStyle/>
          <a:p>
            <a:r>
              <a:rPr lang="en-US" altLang="en-US" b="1" dirty="0">
                <a:solidFill>
                  <a:srgbClr val="C00000"/>
                </a:solidFill>
                <a:cs typeface="Times New Roman" panose="02020603050405020304" pitchFamily="18" charset="0"/>
              </a:rPr>
              <a:t>It is a possible obligation that arises from past events and the existence of which will be confirmed only by the occurrence or non-occurrence of one or more uncertain future events not wholly within the control of the enterprise.</a:t>
            </a:r>
          </a:p>
          <a:p>
            <a:r>
              <a:rPr lang="en-US" altLang="en-US" dirty="0">
                <a:cs typeface="Times New Roman" panose="02020603050405020304" pitchFamily="18" charset="0"/>
              </a:rPr>
              <a:t>Obligation means a liability which is to be payable in cash or by any other mode.</a:t>
            </a:r>
          </a:p>
          <a:p>
            <a:r>
              <a:rPr lang="en-US" altLang="en-US" dirty="0">
                <a:cs typeface="Times New Roman" panose="02020603050405020304" pitchFamily="18" charset="0"/>
              </a:rPr>
              <a:t>Contingent liabilities are </a:t>
            </a:r>
            <a:r>
              <a:rPr lang="en-US" altLang="en-US" b="1" dirty="0">
                <a:solidFill>
                  <a:srgbClr val="C00000"/>
                </a:solidFill>
                <a:cs typeface="Times New Roman" panose="02020603050405020304" pitchFamily="18" charset="0"/>
              </a:rPr>
              <a:t>shown outside the balance sheet by way of foot note.</a:t>
            </a:r>
          </a:p>
          <a:p>
            <a:r>
              <a:rPr lang="en-US" altLang="en-US" dirty="0">
                <a:cs typeface="Times New Roman" panose="02020603050405020304" pitchFamily="18" charset="0"/>
              </a:rPr>
              <a:t>It states uncertainty of amount and date of its payment and it is recorded only when organization is sure about to pay it.</a:t>
            </a:r>
          </a:p>
          <a:p>
            <a:r>
              <a:rPr lang="en-US" altLang="en-US" dirty="0">
                <a:cs typeface="Times New Roman" panose="02020603050405020304" pitchFamily="18" charset="0"/>
              </a:rPr>
              <a:t>If it is not recorded, it does not affect any amount of the financial statements, however effects the long term decisions of the reader of the financial statement.</a:t>
            </a:r>
          </a:p>
          <a:p>
            <a:r>
              <a:rPr lang="en-US" altLang="en-US" b="1" dirty="0">
                <a:solidFill>
                  <a:srgbClr val="C00000"/>
                </a:solidFill>
                <a:cs typeface="Times New Roman" panose="02020603050405020304" pitchFamily="18" charset="0"/>
              </a:rPr>
              <a:t>E.g. A customer filed a case in court against the enterprise for claiming compensation for delayed delivery of goods.</a:t>
            </a:r>
          </a:p>
        </p:txBody>
      </p:sp>
      <p:sp>
        <p:nvSpPr>
          <p:cNvPr id="3" name="Title 2">
            <a:extLst>
              <a:ext uri="{FF2B5EF4-FFF2-40B4-BE49-F238E27FC236}">
                <a16:creationId xmlns:a16="http://schemas.microsoft.com/office/drawing/2014/main" id="{9CCA0863-6285-787C-E494-62C18E85DDA3}"/>
              </a:ext>
            </a:extLst>
          </p:cNvPr>
          <p:cNvSpPr>
            <a:spLocks noGrp="1"/>
          </p:cNvSpPr>
          <p:nvPr>
            <p:ph type="title"/>
          </p:nvPr>
        </p:nvSpPr>
        <p:spPr/>
        <p:txBody>
          <a:bodyPr>
            <a:normAutofit/>
          </a:bodyPr>
          <a:lstStyle/>
          <a:p>
            <a:r>
              <a:rPr lang="en-US" dirty="0"/>
              <a:t>Contingent Liability</a:t>
            </a:r>
          </a:p>
        </p:txBody>
      </p:sp>
    </p:spTree>
    <p:extLst>
      <p:ext uri="{BB962C8B-B14F-4D97-AF65-F5344CB8AC3E}">
        <p14:creationId xmlns:p14="http://schemas.microsoft.com/office/powerpoint/2010/main" val="64732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IN" dirty="0"/>
              <a:t>Provisions and</a:t>
            </a:r>
            <a:br>
              <a:rPr lang="en-IN" dirty="0"/>
            </a:br>
            <a:r>
              <a:rPr lang="en-IN" dirty="0"/>
              <a:t>Reserves</a:t>
            </a:r>
            <a:endParaRPr lang="en-US" dirty="0"/>
          </a:p>
        </p:txBody>
      </p:sp>
    </p:spTree>
    <p:extLst>
      <p:ext uri="{BB962C8B-B14F-4D97-AF65-F5344CB8AC3E}">
        <p14:creationId xmlns:p14="http://schemas.microsoft.com/office/powerpoint/2010/main" val="3920922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D6AC2C-BC58-3AE2-7F63-C1B9E34A0049}"/>
              </a:ext>
            </a:extLst>
          </p:cNvPr>
          <p:cNvSpPr>
            <a:spLocks noGrp="1"/>
          </p:cNvSpPr>
          <p:nvPr>
            <p:ph idx="1"/>
          </p:nvPr>
        </p:nvSpPr>
        <p:spPr/>
        <p:txBody>
          <a:bodyPr/>
          <a:lstStyle/>
          <a:p>
            <a:pPr>
              <a:defRPr/>
            </a:pPr>
            <a:r>
              <a:rPr lang="en-US" b="1" dirty="0">
                <a:solidFill>
                  <a:srgbClr val="C00000"/>
                </a:solidFill>
                <a:cs typeface="Times New Roman" pitchFamily="18" charset="0"/>
              </a:rPr>
              <a:t>A Provision is a charge against profit for all anticipated losses.</a:t>
            </a:r>
          </a:p>
          <a:p>
            <a:pPr>
              <a:defRPr/>
            </a:pPr>
            <a:r>
              <a:rPr lang="en-US" dirty="0">
                <a:cs typeface="Times New Roman" pitchFamily="18" charset="0"/>
              </a:rPr>
              <a:t>Therefore, provisions are the amounts set aside, before ascertaining the net profits, as reasonably necessary for the purpose of providing for any liability or loss, which is likely or certain to be incurred, but the amount or date on which they will arise may or may not be ascertained with reasonable accuracy.</a:t>
            </a:r>
          </a:p>
          <a:p>
            <a:pPr>
              <a:defRPr/>
            </a:pPr>
            <a:r>
              <a:rPr lang="en-US" b="1" u="sng" dirty="0">
                <a:solidFill>
                  <a:srgbClr val="C00000"/>
                </a:solidFill>
                <a:cs typeface="Times New Roman" pitchFamily="18" charset="0"/>
              </a:rPr>
              <a:t>Provisions can be created for</a:t>
            </a:r>
          </a:p>
          <a:p>
            <a:pPr lvl="1">
              <a:defRPr/>
            </a:pPr>
            <a:r>
              <a:rPr lang="en-US" b="1" dirty="0">
                <a:solidFill>
                  <a:srgbClr val="C00000"/>
                </a:solidFill>
                <a:cs typeface="Times New Roman" pitchFamily="18" charset="0"/>
              </a:rPr>
              <a:t>Liabilities and charges (e.g., provision for tax); or,</a:t>
            </a:r>
          </a:p>
          <a:p>
            <a:pPr lvl="1">
              <a:defRPr/>
            </a:pPr>
            <a:r>
              <a:rPr lang="en-US" b="1" dirty="0">
                <a:solidFill>
                  <a:srgbClr val="C00000"/>
                </a:solidFill>
                <a:cs typeface="Times New Roman" pitchFamily="18" charset="0"/>
              </a:rPr>
              <a:t>Valuation adjustment for fixed assets (e.g., provision for depreciation); or,</a:t>
            </a:r>
          </a:p>
          <a:p>
            <a:pPr lvl="1">
              <a:defRPr/>
            </a:pPr>
            <a:r>
              <a:rPr lang="en-US" b="1" dirty="0">
                <a:solidFill>
                  <a:srgbClr val="C00000"/>
                </a:solidFill>
                <a:cs typeface="Times New Roman" pitchFamily="18" charset="0"/>
              </a:rPr>
              <a:t>Current assets (e.g., provision for doubtful debts).</a:t>
            </a:r>
          </a:p>
          <a:p>
            <a:pPr>
              <a:defRPr/>
            </a:pPr>
            <a:r>
              <a:rPr lang="en-US" dirty="0">
                <a:cs typeface="Times New Roman" pitchFamily="18" charset="0"/>
              </a:rPr>
              <a:t>Provisions for liabilities and charges have </a:t>
            </a:r>
            <a:r>
              <a:rPr lang="en-US" b="1" dirty="0">
                <a:solidFill>
                  <a:srgbClr val="C00000"/>
                </a:solidFill>
                <a:cs typeface="Times New Roman" pitchFamily="18" charset="0"/>
              </a:rPr>
              <a:t>credit balances </a:t>
            </a:r>
            <a:r>
              <a:rPr lang="en-US" dirty="0">
                <a:cs typeface="Times New Roman" pitchFamily="18" charset="0"/>
              </a:rPr>
              <a:t>and </a:t>
            </a:r>
            <a:r>
              <a:rPr lang="en-US" b="1" dirty="0">
                <a:solidFill>
                  <a:srgbClr val="C00000"/>
                </a:solidFill>
                <a:cs typeface="Times New Roman" pitchFamily="18" charset="0"/>
              </a:rPr>
              <a:t>are shown on the liabilities side of the balance sheet.</a:t>
            </a:r>
          </a:p>
          <a:p>
            <a:pPr>
              <a:defRPr/>
            </a:pPr>
            <a:r>
              <a:rPr lang="en-US" dirty="0">
                <a:cs typeface="Times New Roman" pitchFamily="18" charset="0"/>
              </a:rPr>
              <a:t>Provision for valuation adjustment </a:t>
            </a:r>
            <a:r>
              <a:rPr lang="en-US" b="1" dirty="0">
                <a:solidFill>
                  <a:srgbClr val="C00000"/>
                </a:solidFill>
                <a:cs typeface="Times New Roman" pitchFamily="18" charset="0"/>
              </a:rPr>
              <a:t>appears on the assets side of the balance sheet</a:t>
            </a:r>
            <a:r>
              <a:rPr lang="en-US" dirty="0">
                <a:cs typeface="Times New Roman" pitchFamily="18" charset="0"/>
              </a:rPr>
              <a:t> as a deduction from the asset concerned.</a:t>
            </a:r>
          </a:p>
        </p:txBody>
      </p:sp>
      <p:sp>
        <p:nvSpPr>
          <p:cNvPr id="3" name="Title 2">
            <a:extLst>
              <a:ext uri="{FF2B5EF4-FFF2-40B4-BE49-F238E27FC236}">
                <a16:creationId xmlns:a16="http://schemas.microsoft.com/office/drawing/2014/main" id="{9CCA0863-6285-787C-E494-62C18E85DDA3}"/>
              </a:ext>
            </a:extLst>
          </p:cNvPr>
          <p:cNvSpPr>
            <a:spLocks noGrp="1"/>
          </p:cNvSpPr>
          <p:nvPr>
            <p:ph type="title"/>
          </p:nvPr>
        </p:nvSpPr>
        <p:spPr/>
        <p:txBody>
          <a:bodyPr/>
          <a:lstStyle/>
          <a:p>
            <a:r>
              <a:rPr lang="en-US" dirty="0"/>
              <a:t>Provisions</a:t>
            </a:r>
          </a:p>
        </p:txBody>
      </p:sp>
    </p:spTree>
    <p:extLst>
      <p:ext uri="{BB962C8B-B14F-4D97-AF65-F5344CB8AC3E}">
        <p14:creationId xmlns:p14="http://schemas.microsoft.com/office/powerpoint/2010/main" val="1360936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D6AC2C-BC58-3AE2-7F63-C1B9E34A0049}"/>
              </a:ext>
            </a:extLst>
          </p:cNvPr>
          <p:cNvSpPr>
            <a:spLocks noGrp="1"/>
          </p:cNvSpPr>
          <p:nvPr>
            <p:ph idx="1"/>
          </p:nvPr>
        </p:nvSpPr>
        <p:spPr/>
        <p:txBody>
          <a:bodyPr/>
          <a:lstStyle/>
          <a:p>
            <a:r>
              <a:rPr lang="en-US" altLang="en-US" b="1" dirty="0">
                <a:solidFill>
                  <a:srgbClr val="C00000"/>
                </a:solidFill>
                <a:cs typeface="Times New Roman" panose="02020603050405020304" pitchFamily="18" charset="0"/>
              </a:rPr>
              <a:t>A Reserve is an amount of money that is set aside until it is needed for some particular purpose.</a:t>
            </a:r>
          </a:p>
          <a:p>
            <a:r>
              <a:rPr lang="en-US" altLang="en-US" dirty="0">
                <a:cs typeface="Times New Roman" panose="02020603050405020304" pitchFamily="18" charset="0"/>
              </a:rPr>
              <a:t>Reserves are the items of owners’ equity which arise from retention of profits, capital receipts (profit on sale of a fixed asset or issue of shares at a premium), upward revaluation of assets.</a:t>
            </a:r>
          </a:p>
          <a:p>
            <a:r>
              <a:rPr lang="en-US" altLang="en-US" dirty="0">
                <a:cs typeface="Times New Roman" panose="02020603050405020304" pitchFamily="18" charset="0"/>
              </a:rPr>
              <a:t>All </a:t>
            </a:r>
            <a:r>
              <a:rPr lang="en-US" altLang="en-US" b="1" dirty="0">
                <a:solidFill>
                  <a:srgbClr val="C00000"/>
                </a:solidFill>
                <a:cs typeface="Times New Roman" panose="02020603050405020304" pitchFamily="18" charset="0"/>
              </a:rPr>
              <a:t>reserves have credit balances</a:t>
            </a:r>
            <a:r>
              <a:rPr lang="en-US" altLang="en-US" dirty="0">
                <a:cs typeface="Times New Roman" panose="02020603050405020304" pitchFamily="18" charset="0"/>
              </a:rPr>
              <a:t>, and they necessarily </a:t>
            </a:r>
            <a:r>
              <a:rPr lang="en-US" altLang="en-US" b="1" dirty="0">
                <a:solidFill>
                  <a:srgbClr val="C00000"/>
                </a:solidFill>
                <a:cs typeface="Times New Roman" panose="02020603050405020304" pitchFamily="18" charset="0"/>
              </a:rPr>
              <a:t>appear on the liabilities side of the balance sheet.</a:t>
            </a:r>
          </a:p>
          <a:p>
            <a:r>
              <a:rPr lang="en-US" altLang="en-US" b="1" dirty="0">
                <a:solidFill>
                  <a:srgbClr val="C00000"/>
                </a:solidFill>
                <a:cs typeface="Times New Roman" panose="02020603050405020304" pitchFamily="18" charset="0"/>
              </a:rPr>
              <a:t>Reserves can be classified as</a:t>
            </a:r>
          </a:p>
          <a:p>
            <a:pPr lvl="1"/>
            <a:r>
              <a:rPr lang="en-US" altLang="en-US" b="1" dirty="0">
                <a:solidFill>
                  <a:srgbClr val="C00000"/>
                </a:solidFill>
                <a:cs typeface="Times New Roman" panose="02020603050405020304" pitchFamily="18" charset="0"/>
              </a:rPr>
              <a:t>Capital Reserve : which are not distributed as profits.</a:t>
            </a:r>
          </a:p>
          <a:p>
            <a:pPr lvl="1"/>
            <a:r>
              <a:rPr lang="en-US" altLang="en-US" b="1" dirty="0">
                <a:solidFill>
                  <a:srgbClr val="C00000"/>
                </a:solidFill>
                <a:cs typeface="Times New Roman" panose="02020603050405020304" pitchFamily="18" charset="0"/>
              </a:rPr>
              <a:t>Revenue Reserve : which are available for distribution as profits.</a:t>
            </a:r>
          </a:p>
          <a:p>
            <a:pPr lvl="2"/>
            <a:r>
              <a:rPr lang="en-US" altLang="en-US" b="1" dirty="0">
                <a:solidFill>
                  <a:srgbClr val="C00000"/>
                </a:solidFill>
                <a:cs typeface="Times New Roman" panose="02020603050405020304" pitchFamily="18" charset="0"/>
              </a:rPr>
              <a:t>General Reserve</a:t>
            </a:r>
          </a:p>
          <a:p>
            <a:pPr lvl="2"/>
            <a:r>
              <a:rPr lang="en-US" altLang="en-US" b="1" dirty="0">
                <a:solidFill>
                  <a:srgbClr val="C00000"/>
                </a:solidFill>
                <a:cs typeface="Times New Roman" panose="02020603050405020304" pitchFamily="18" charset="0"/>
              </a:rPr>
              <a:t>Specific Reserve</a:t>
            </a:r>
          </a:p>
        </p:txBody>
      </p:sp>
      <p:sp>
        <p:nvSpPr>
          <p:cNvPr id="3" name="Title 2">
            <a:extLst>
              <a:ext uri="{FF2B5EF4-FFF2-40B4-BE49-F238E27FC236}">
                <a16:creationId xmlns:a16="http://schemas.microsoft.com/office/drawing/2014/main" id="{9CCA0863-6285-787C-E494-62C18E85DDA3}"/>
              </a:ext>
            </a:extLst>
          </p:cNvPr>
          <p:cNvSpPr>
            <a:spLocks noGrp="1"/>
          </p:cNvSpPr>
          <p:nvPr>
            <p:ph type="title"/>
          </p:nvPr>
        </p:nvSpPr>
        <p:spPr/>
        <p:txBody>
          <a:bodyPr/>
          <a:lstStyle/>
          <a:p>
            <a:r>
              <a:rPr lang="en-US" dirty="0"/>
              <a:t>Reserves</a:t>
            </a:r>
          </a:p>
        </p:txBody>
      </p:sp>
    </p:spTree>
    <p:extLst>
      <p:ext uri="{BB962C8B-B14F-4D97-AF65-F5344CB8AC3E}">
        <p14:creationId xmlns:p14="http://schemas.microsoft.com/office/powerpoint/2010/main" val="715051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5F10FE-B9FE-4173-E082-A28C6E1D18FC}"/>
              </a:ext>
            </a:extLst>
          </p:cNvPr>
          <p:cNvSpPr>
            <a:spLocks noGrp="1"/>
          </p:cNvSpPr>
          <p:nvPr>
            <p:ph type="title"/>
          </p:nvPr>
        </p:nvSpPr>
        <p:spPr/>
        <p:txBody>
          <a:bodyPr>
            <a:normAutofit/>
          </a:bodyPr>
          <a:lstStyle/>
          <a:p>
            <a:r>
              <a:rPr lang="en-IN" dirty="0"/>
              <a:t>Provisions </a:t>
            </a:r>
            <a:r>
              <a:rPr lang="en-IN"/>
              <a:t>vs Reserves</a:t>
            </a:r>
            <a:endParaRPr lang="en-US" dirty="0"/>
          </a:p>
        </p:txBody>
      </p:sp>
      <p:graphicFrame>
        <p:nvGraphicFramePr>
          <p:cNvPr id="6" name="Table 6">
            <a:extLst>
              <a:ext uri="{FF2B5EF4-FFF2-40B4-BE49-F238E27FC236}">
                <a16:creationId xmlns:a16="http://schemas.microsoft.com/office/drawing/2014/main" id="{57DDE364-5149-88A2-08A1-B955D4DE8F89}"/>
              </a:ext>
            </a:extLst>
          </p:cNvPr>
          <p:cNvGraphicFramePr>
            <a:graphicFrameLocks noGrp="1"/>
          </p:cNvGraphicFramePr>
          <p:nvPr>
            <p:ph idx="1"/>
          </p:nvPr>
        </p:nvGraphicFramePr>
        <p:xfrm>
          <a:off x="131761" y="793037"/>
          <a:ext cx="11928474" cy="457200"/>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1696511253"/>
                    </a:ext>
                  </a:extLst>
                </a:gridCol>
                <a:gridCol w="5964237">
                  <a:extLst>
                    <a:ext uri="{9D8B030D-6E8A-4147-A177-3AD203B41FA5}">
                      <a16:colId xmlns:a16="http://schemas.microsoft.com/office/drawing/2014/main" val="34354830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Provisions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Reserves</a:t>
                      </a:r>
                    </a:p>
                  </a:txBody>
                  <a:tcPr/>
                </a:tc>
                <a:extLst>
                  <a:ext uri="{0D108BD9-81ED-4DB2-BD59-A6C34878D82A}">
                    <a16:rowId xmlns:a16="http://schemas.microsoft.com/office/drawing/2014/main" val="156105560"/>
                  </a:ext>
                </a:extLst>
              </a:tr>
            </a:tbl>
          </a:graphicData>
        </a:graphic>
      </p:graphicFrame>
      <p:graphicFrame>
        <p:nvGraphicFramePr>
          <p:cNvPr id="7" name="Table 7">
            <a:extLst>
              <a:ext uri="{FF2B5EF4-FFF2-40B4-BE49-F238E27FC236}">
                <a16:creationId xmlns:a16="http://schemas.microsoft.com/office/drawing/2014/main" id="{55661EEA-173B-3870-3B65-8E526DA82784}"/>
              </a:ext>
            </a:extLst>
          </p:cNvPr>
          <p:cNvGraphicFramePr>
            <a:graphicFrameLocks noGrp="1"/>
          </p:cNvGraphicFramePr>
          <p:nvPr/>
        </p:nvGraphicFramePr>
        <p:xfrm>
          <a:off x="131763" y="1234440"/>
          <a:ext cx="5964237" cy="457198"/>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457198">
                <a:tc>
                  <a:txBody>
                    <a:bodyPr/>
                    <a:lstStyle/>
                    <a:p>
                      <a:pPr algn="just"/>
                      <a:r>
                        <a:rPr lang="en-US" altLang="en-US" sz="2000" dirty="0">
                          <a:latin typeface="+mn-lt"/>
                          <a:cs typeface="Times New Roman" panose="02020603050405020304" pitchFamily="18" charset="0"/>
                        </a:rPr>
                        <a:t>A provision is a charge against profit</a:t>
                      </a:r>
                      <a:endParaRPr lang="en-IN" sz="2000" dirty="0">
                        <a:latin typeface="+mn-lt"/>
                      </a:endParaRPr>
                    </a:p>
                  </a:txBody>
                  <a:tcPr/>
                </a:tc>
                <a:extLst>
                  <a:ext uri="{0D108BD9-81ED-4DB2-BD59-A6C34878D82A}">
                    <a16:rowId xmlns:a16="http://schemas.microsoft.com/office/drawing/2014/main" val="2257078059"/>
                  </a:ext>
                </a:extLst>
              </a:tr>
            </a:tbl>
          </a:graphicData>
        </a:graphic>
      </p:graphicFrame>
      <p:graphicFrame>
        <p:nvGraphicFramePr>
          <p:cNvPr id="8" name="Table 7">
            <a:extLst>
              <a:ext uri="{FF2B5EF4-FFF2-40B4-BE49-F238E27FC236}">
                <a16:creationId xmlns:a16="http://schemas.microsoft.com/office/drawing/2014/main" id="{93B37027-E0C6-04A2-A425-88C8D8596C64}"/>
              </a:ext>
            </a:extLst>
          </p:cNvPr>
          <p:cNvGraphicFramePr>
            <a:graphicFrameLocks noGrp="1"/>
          </p:cNvGraphicFramePr>
          <p:nvPr/>
        </p:nvGraphicFramePr>
        <p:xfrm>
          <a:off x="6096000" y="1234438"/>
          <a:ext cx="5964237" cy="470023"/>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470023">
                <a:tc>
                  <a:txBody>
                    <a:bodyPr/>
                    <a:lstStyle/>
                    <a:p>
                      <a:pPr algn="just"/>
                      <a:r>
                        <a:rPr lang="en-US" altLang="en-US" sz="2000" dirty="0">
                          <a:latin typeface="+mn-lt"/>
                          <a:cs typeface="Times New Roman" panose="02020603050405020304" pitchFamily="18" charset="0"/>
                        </a:rPr>
                        <a:t>A reserve is an appropriation of profit</a:t>
                      </a:r>
                      <a:endParaRPr lang="en-IN" sz="2000" dirty="0">
                        <a:latin typeface="+mn-lt"/>
                      </a:endParaRPr>
                    </a:p>
                  </a:txBody>
                  <a:tcPr/>
                </a:tc>
                <a:extLst>
                  <a:ext uri="{0D108BD9-81ED-4DB2-BD59-A6C34878D82A}">
                    <a16:rowId xmlns:a16="http://schemas.microsoft.com/office/drawing/2014/main" val="2257078059"/>
                  </a:ext>
                </a:extLst>
              </a:tr>
            </a:tbl>
          </a:graphicData>
        </a:graphic>
      </p:graphicFrame>
      <p:graphicFrame>
        <p:nvGraphicFramePr>
          <p:cNvPr id="9" name="Table 7">
            <a:extLst>
              <a:ext uri="{FF2B5EF4-FFF2-40B4-BE49-F238E27FC236}">
                <a16:creationId xmlns:a16="http://schemas.microsoft.com/office/drawing/2014/main" id="{9BEE0DB0-548C-1A3C-7AD4-C42D011C852B}"/>
              </a:ext>
            </a:extLst>
          </p:cNvPr>
          <p:cNvGraphicFramePr>
            <a:graphicFrameLocks noGrp="1"/>
          </p:cNvGraphicFramePr>
          <p:nvPr/>
        </p:nvGraphicFramePr>
        <p:xfrm>
          <a:off x="131760" y="2500104"/>
          <a:ext cx="5964237" cy="850829"/>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850829">
                <a:tc>
                  <a:txBody>
                    <a:bodyPr/>
                    <a:lstStyle/>
                    <a:p>
                      <a:pPr algn="just"/>
                      <a:r>
                        <a:rPr lang="en-US" altLang="en-US" sz="2000" dirty="0">
                          <a:latin typeface="+mn-lt"/>
                          <a:cs typeface="Times New Roman" panose="02020603050405020304" pitchFamily="18" charset="0"/>
                        </a:rPr>
                        <a:t>Creation of provision has nothing to do with the amount of net profit</a:t>
                      </a:r>
                      <a:endParaRPr lang="en-IN" sz="2000" dirty="0">
                        <a:latin typeface="+mn-lt"/>
                      </a:endParaRPr>
                    </a:p>
                  </a:txBody>
                  <a:tcPr/>
                </a:tc>
                <a:extLst>
                  <a:ext uri="{0D108BD9-81ED-4DB2-BD59-A6C34878D82A}">
                    <a16:rowId xmlns:a16="http://schemas.microsoft.com/office/drawing/2014/main" val="2257078059"/>
                  </a:ext>
                </a:extLst>
              </a:tr>
            </a:tbl>
          </a:graphicData>
        </a:graphic>
      </p:graphicFrame>
      <p:graphicFrame>
        <p:nvGraphicFramePr>
          <p:cNvPr id="10" name="Table 7">
            <a:extLst>
              <a:ext uri="{FF2B5EF4-FFF2-40B4-BE49-F238E27FC236}">
                <a16:creationId xmlns:a16="http://schemas.microsoft.com/office/drawing/2014/main" id="{845B064D-49F2-99A4-7963-B5AEE75A65EF}"/>
              </a:ext>
            </a:extLst>
          </p:cNvPr>
          <p:cNvGraphicFramePr>
            <a:graphicFrameLocks noGrp="1"/>
          </p:cNvGraphicFramePr>
          <p:nvPr/>
        </p:nvGraphicFramePr>
        <p:xfrm>
          <a:off x="131760" y="3309121"/>
          <a:ext cx="5964237" cy="896280"/>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896280">
                <a:tc>
                  <a:txBody>
                    <a:bodyPr/>
                    <a:lstStyle/>
                    <a:p>
                      <a:pPr algn="just"/>
                      <a:r>
                        <a:rPr lang="en-US" altLang="en-US" sz="2000" dirty="0">
                          <a:latin typeface="+mn-lt"/>
                          <a:cs typeface="Times New Roman" panose="02020603050405020304" pitchFamily="18" charset="0"/>
                        </a:rPr>
                        <a:t>Provisions are required for future liabilities and charges or for valuation adjustments</a:t>
                      </a:r>
                      <a:endParaRPr lang="en-IN" sz="2000" dirty="0">
                        <a:latin typeface="+mn-lt"/>
                      </a:endParaRPr>
                    </a:p>
                  </a:txBody>
                  <a:tcPr/>
                </a:tc>
                <a:extLst>
                  <a:ext uri="{0D108BD9-81ED-4DB2-BD59-A6C34878D82A}">
                    <a16:rowId xmlns:a16="http://schemas.microsoft.com/office/drawing/2014/main" val="2257078059"/>
                  </a:ext>
                </a:extLst>
              </a:tr>
            </a:tbl>
          </a:graphicData>
        </a:graphic>
      </p:graphicFrame>
      <p:graphicFrame>
        <p:nvGraphicFramePr>
          <p:cNvPr id="11" name="Table 7">
            <a:extLst>
              <a:ext uri="{FF2B5EF4-FFF2-40B4-BE49-F238E27FC236}">
                <a16:creationId xmlns:a16="http://schemas.microsoft.com/office/drawing/2014/main" id="{F9B763D0-B1B4-FB7C-03E7-AFEFDA799760}"/>
              </a:ext>
            </a:extLst>
          </p:cNvPr>
          <p:cNvGraphicFramePr>
            <a:graphicFrameLocks noGrp="1"/>
          </p:cNvGraphicFramePr>
          <p:nvPr/>
        </p:nvGraphicFramePr>
        <p:xfrm>
          <a:off x="131760" y="4117588"/>
          <a:ext cx="5964237" cy="863664"/>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863664">
                <a:tc>
                  <a:txBody>
                    <a:bodyPr/>
                    <a:lstStyle/>
                    <a:p>
                      <a:pPr algn="just"/>
                      <a:r>
                        <a:rPr lang="en-US" altLang="en-US" sz="2000" dirty="0">
                          <a:latin typeface="+mn-lt"/>
                          <a:cs typeface="Times New Roman" panose="02020603050405020304" pitchFamily="18" charset="0"/>
                        </a:rPr>
                        <a:t>Provisions are created for some specific purpose and are utilized for that particular purpose</a:t>
                      </a:r>
                      <a:endParaRPr lang="en-IN" sz="2000" dirty="0">
                        <a:latin typeface="+mn-lt"/>
                      </a:endParaRPr>
                    </a:p>
                  </a:txBody>
                  <a:tcPr/>
                </a:tc>
                <a:extLst>
                  <a:ext uri="{0D108BD9-81ED-4DB2-BD59-A6C34878D82A}">
                    <a16:rowId xmlns:a16="http://schemas.microsoft.com/office/drawing/2014/main" val="2257078059"/>
                  </a:ext>
                </a:extLst>
              </a:tr>
            </a:tbl>
          </a:graphicData>
        </a:graphic>
      </p:graphicFrame>
      <p:graphicFrame>
        <p:nvGraphicFramePr>
          <p:cNvPr id="12" name="Table 7">
            <a:extLst>
              <a:ext uri="{FF2B5EF4-FFF2-40B4-BE49-F238E27FC236}">
                <a16:creationId xmlns:a16="http://schemas.microsoft.com/office/drawing/2014/main" id="{C6EDE5B6-B210-1C56-9C36-786C5835C629}"/>
              </a:ext>
            </a:extLst>
          </p:cNvPr>
          <p:cNvGraphicFramePr>
            <a:graphicFrameLocks noGrp="1"/>
          </p:cNvGraphicFramePr>
          <p:nvPr/>
        </p:nvGraphicFramePr>
        <p:xfrm>
          <a:off x="131761" y="4974840"/>
          <a:ext cx="5964237" cy="830211"/>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830211">
                <a:tc>
                  <a:txBody>
                    <a:bodyPr/>
                    <a:lstStyle/>
                    <a:p>
                      <a:pPr algn="just"/>
                      <a:r>
                        <a:rPr lang="en-US" altLang="en-US" sz="2000" dirty="0">
                          <a:latin typeface="+mn-lt"/>
                          <a:cs typeface="Times New Roman" panose="02020603050405020304" pitchFamily="18" charset="0"/>
                        </a:rPr>
                        <a:t>Provisions may appear in the liabilities side or may appear in the assets side</a:t>
                      </a:r>
                      <a:endParaRPr lang="en-IN" sz="2000" dirty="0">
                        <a:latin typeface="+mn-lt"/>
                      </a:endParaRPr>
                    </a:p>
                  </a:txBody>
                  <a:tcPr/>
                </a:tc>
                <a:extLst>
                  <a:ext uri="{0D108BD9-81ED-4DB2-BD59-A6C34878D82A}">
                    <a16:rowId xmlns:a16="http://schemas.microsoft.com/office/drawing/2014/main" val="2257078059"/>
                  </a:ext>
                </a:extLst>
              </a:tr>
            </a:tbl>
          </a:graphicData>
        </a:graphic>
      </p:graphicFrame>
      <p:graphicFrame>
        <p:nvGraphicFramePr>
          <p:cNvPr id="13" name="Table 12">
            <a:extLst>
              <a:ext uri="{FF2B5EF4-FFF2-40B4-BE49-F238E27FC236}">
                <a16:creationId xmlns:a16="http://schemas.microsoft.com/office/drawing/2014/main" id="{C3DE6681-8E91-0A44-ACC1-4665FE6BB78D}"/>
              </a:ext>
            </a:extLst>
          </p:cNvPr>
          <p:cNvGraphicFramePr>
            <a:graphicFrameLocks noGrp="1"/>
          </p:cNvGraphicFramePr>
          <p:nvPr/>
        </p:nvGraphicFramePr>
        <p:xfrm>
          <a:off x="6095996" y="2511524"/>
          <a:ext cx="5964237" cy="831885"/>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831885">
                <a:tc>
                  <a:txBody>
                    <a:bodyPr/>
                    <a:lstStyle/>
                    <a:p>
                      <a:pPr algn="just"/>
                      <a:r>
                        <a:rPr lang="en-US" altLang="en-US" sz="2000" dirty="0">
                          <a:latin typeface="+mn-lt"/>
                          <a:cs typeface="Times New Roman" panose="02020603050405020304" pitchFamily="18" charset="0"/>
                        </a:rPr>
                        <a:t>Creation of reserve depends on the amount of profit earned by the business</a:t>
                      </a:r>
                      <a:endParaRPr lang="en-IN" sz="2000" dirty="0">
                        <a:latin typeface="+mn-lt"/>
                      </a:endParaRPr>
                    </a:p>
                  </a:txBody>
                  <a:tcPr/>
                </a:tc>
                <a:extLst>
                  <a:ext uri="{0D108BD9-81ED-4DB2-BD59-A6C34878D82A}">
                    <a16:rowId xmlns:a16="http://schemas.microsoft.com/office/drawing/2014/main" val="2257078059"/>
                  </a:ext>
                </a:extLst>
              </a:tr>
            </a:tbl>
          </a:graphicData>
        </a:graphic>
      </p:graphicFrame>
      <p:graphicFrame>
        <p:nvGraphicFramePr>
          <p:cNvPr id="14" name="Table 13">
            <a:extLst>
              <a:ext uri="{FF2B5EF4-FFF2-40B4-BE49-F238E27FC236}">
                <a16:creationId xmlns:a16="http://schemas.microsoft.com/office/drawing/2014/main" id="{094368D3-1A09-20B7-75D0-58104F870EAA}"/>
              </a:ext>
            </a:extLst>
          </p:cNvPr>
          <p:cNvGraphicFramePr>
            <a:graphicFrameLocks noGrp="1"/>
          </p:cNvGraphicFramePr>
          <p:nvPr/>
        </p:nvGraphicFramePr>
        <p:xfrm>
          <a:off x="6095996" y="3309121"/>
          <a:ext cx="5964237" cy="821290"/>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821290">
                <a:tc>
                  <a:txBody>
                    <a:bodyPr/>
                    <a:lstStyle/>
                    <a:p>
                      <a:pPr algn="just"/>
                      <a:r>
                        <a:rPr lang="en-US" altLang="en-US" sz="2000" dirty="0">
                          <a:latin typeface="+mn-lt"/>
                          <a:cs typeface="Times New Roman" panose="02020603050405020304" pitchFamily="18" charset="0"/>
                        </a:rPr>
                        <a:t>Reserves are created for safeguarding the business against unforeseen losses in the future</a:t>
                      </a:r>
                      <a:endParaRPr lang="en-IN" sz="2000" dirty="0">
                        <a:latin typeface="+mn-lt"/>
                      </a:endParaRPr>
                    </a:p>
                  </a:txBody>
                  <a:tcPr/>
                </a:tc>
                <a:extLst>
                  <a:ext uri="{0D108BD9-81ED-4DB2-BD59-A6C34878D82A}">
                    <a16:rowId xmlns:a16="http://schemas.microsoft.com/office/drawing/2014/main" val="2257078059"/>
                  </a:ext>
                </a:extLst>
              </a:tr>
            </a:tbl>
          </a:graphicData>
        </a:graphic>
      </p:graphicFrame>
      <p:graphicFrame>
        <p:nvGraphicFramePr>
          <p:cNvPr id="15" name="Table 14">
            <a:extLst>
              <a:ext uri="{FF2B5EF4-FFF2-40B4-BE49-F238E27FC236}">
                <a16:creationId xmlns:a16="http://schemas.microsoft.com/office/drawing/2014/main" id="{D42C76B0-595C-04D3-B8CD-161218E9A1A7}"/>
              </a:ext>
            </a:extLst>
          </p:cNvPr>
          <p:cNvGraphicFramePr>
            <a:graphicFrameLocks noGrp="1"/>
          </p:cNvGraphicFramePr>
          <p:nvPr/>
        </p:nvGraphicFramePr>
        <p:xfrm>
          <a:off x="6095996" y="4117589"/>
          <a:ext cx="5964237" cy="867006"/>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867006">
                <a:tc>
                  <a:txBody>
                    <a:bodyPr/>
                    <a:lstStyle/>
                    <a:p>
                      <a:pPr algn="just"/>
                      <a:r>
                        <a:rPr lang="en-US" altLang="en-US" sz="2000" dirty="0">
                          <a:latin typeface="+mn-lt"/>
                          <a:cs typeface="Times New Roman" panose="02020603050405020304" pitchFamily="18" charset="0"/>
                        </a:rPr>
                        <a:t>Reserves that are created are mostly general, and/or in a few cases, particular</a:t>
                      </a:r>
                      <a:endParaRPr lang="en-IN" sz="2000" dirty="0">
                        <a:latin typeface="+mn-lt"/>
                      </a:endParaRPr>
                    </a:p>
                  </a:txBody>
                  <a:tcPr/>
                </a:tc>
                <a:extLst>
                  <a:ext uri="{0D108BD9-81ED-4DB2-BD59-A6C34878D82A}">
                    <a16:rowId xmlns:a16="http://schemas.microsoft.com/office/drawing/2014/main" val="2257078059"/>
                  </a:ext>
                </a:extLst>
              </a:tr>
            </a:tbl>
          </a:graphicData>
        </a:graphic>
      </p:graphicFrame>
      <p:graphicFrame>
        <p:nvGraphicFramePr>
          <p:cNvPr id="16" name="Table 15">
            <a:extLst>
              <a:ext uri="{FF2B5EF4-FFF2-40B4-BE49-F238E27FC236}">
                <a16:creationId xmlns:a16="http://schemas.microsoft.com/office/drawing/2014/main" id="{D606441E-6748-A5B4-45CA-B223E1D1449E}"/>
              </a:ext>
            </a:extLst>
          </p:cNvPr>
          <p:cNvGraphicFramePr>
            <a:graphicFrameLocks noGrp="1"/>
          </p:cNvGraphicFramePr>
          <p:nvPr/>
        </p:nvGraphicFramePr>
        <p:xfrm>
          <a:off x="6095996" y="4974840"/>
          <a:ext cx="5964237" cy="834949"/>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834949">
                <a:tc>
                  <a:txBody>
                    <a:bodyPr/>
                    <a:lstStyle/>
                    <a:p>
                      <a:pPr algn="just"/>
                      <a:r>
                        <a:rPr lang="en-US" altLang="en-US" sz="2000" dirty="0">
                          <a:latin typeface="+mn-lt"/>
                          <a:cs typeface="Times New Roman" panose="02020603050405020304" pitchFamily="18" charset="0"/>
                        </a:rPr>
                        <a:t>Reserves compulsorily appear in the liabilities side</a:t>
                      </a:r>
                      <a:endParaRPr lang="en-IN" sz="2000" dirty="0">
                        <a:latin typeface="+mn-lt"/>
                      </a:endParaRPr>
                    </a:p>
                  </a:txBody>
                  <a:tcPr/>
                </a:tc>
                <a:extLst>
                  <a:ext uri="{0D108BD9-81ED-4DB2-BD59-A6C34878D82A}">
                    <a16:rowId xmlns:a16="http://schemas.microsoft.com/office/drawing/2014/main" val="2257078059"/>
                  </a:ext>
                </a:extLst>
              </a:tr>
            </a:tbl>
          </a:graphicData>
        </a:graphic>
      </p:graphicFrame>
      <p:graphicFrame>
        <p:nvGraphicFramePr>
          <p:cNvPr id="2" name="Table 7">
            <a:extLst>
              <a:ext uri="{FF2B5EF4-FFF2-40B4-BE49-F238E27FC236}">
                <a16:creationId xmlns:a16="http://schemas.microsoft.com/office/drawing/2014/main" id="{4F6C6E4C-A980-2821-991E-103366813DEC}"/>
              </a:ext>
            </a:extLst>
          </p:cNvPr>
          <p:cNvGraphicFramePr>
            <a:graphicFrameLocks noGrp="1"/>
          </p:cNvGraphicFramePr>
          <p:nvPr/>
        </p:nvGraphicFramePr>
        <p:xfrm>
          <a:off x="131761" y="1689958"/>
          <a:ext cx="5964237" cy="810145"/>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810145">
                <a:tc>
                  <a:txBody>
                    <a:bodyPr/>
                    <a:lstStyle/>
                    <a:p>
                      <a:pPr algn="just"/>
                      <a:r>
                        <a:rPr lang="en-US" altLang="en-US" sz="2000" dirty="0">
                          <a:latin typeface="+mn-lt"/>
                          <a:cs typeface="Times New Roman" panose="02020603050405020304" pitchFamily="18" charset="0"/>
                        </a:rPr>
                        <a:t>Provisions can not be distributed as profits</a:t>
                      </a:r>
                      <a:endParaRPr lang="en-IN" sz="2000" dirty="0">
                        <a:latin typeface="+mn-lt"/>
                      </a:endParaRPr>
                    </a:p>
                  </a:txBody>
                  <a:tcPr/>
                </a:tc>
                <a:extLst>
                  <a:ext uri="{0D108BD9-81ED-4DB2-BD59-A6C34878D82A}">
                    <a16:rowId xmlns:a16="http://schemas.microsoft.com/office/drawing/2014/main" val="2257078059"/>
                  </a:ext>
                </a:extLst>
              </a:tr>
            </a:tbl>
          </a:graphicData>
        </a:graphic>
      </p:graphicFrame>
      <p:graphicFrame>
        <p:nvGraphicFramePr>
          <p:cNvPr id="4" name="Table 7">
            <a:extLst>
              <a:ext uri="{FF2B5EF4-FFF2-40B4-BE49-F238E27FC236}">
                <a16:creationId xmlns:a16="http://schemas.microsoft.com/office/drawing/2014/main" id="{3FADCF71-E145-D2E9-BBE0-6D8D6B97D4B6}"/>
              </a:ext>
            </a:extLst>
          </p:cNvPr>
          <p:cNvGraphicFramePr>
            <a:graphicFrameLocks noGrp="1"/>
          </p:cNvGraphicFramePr>
          <p:nvPr/>
        </p:nvGraphicFramePr>
        <p:xfrm>
          <a:off x="6095996" y="1677134"/>
          <a:ext cx="5964237" cy="831885"/>
        </p:xfrm>
        <a:graphic>
          <a:graphicData uri="http://schemas.openxmlformats.org/drawingml/2006/table">
            <a:tbl>
              <a:tblPr firstRow="1" bandRow="1">
                <a:tableStyleId>{5C22544A-7EE6-4342-B048-85BDC9FD1C3A}</a:tableStyleId>
              </a:tblPr>
              <a:tblGrid>
                <a:gridCol w="5964237">
                  <a:extLst>
                    <a:ext uri="{9D8B030D-6E8A-4147-A177-3AD203B41FA5}">
                      <a16:colId xmlns:a16="http://schemas.microsoft.com/office/drawing/2014/main" val="3598949439"/>
                    </a:ext>
                  </a:extLst>
                </a:gridCol>
              </a:tblGrid>
              <a:tr h="831885">
                <a:tc>
                  <a:txBody>
                    <a:bodyPr/>
                    <a:lstStyle/>
                    <a:p>
                      <a:pPr algn="just"/>
                      <a:r>
                        <a:rPr lang="en-US" altLang="en-US" sz="2000" dirty="0">
                          <a:latin typeface="+mn-lt"/>
                          <a:cs typeface="Times New Roman" panose="02020603050405020304" pitchFamily="18" charset="0"/>
                        </a:rPr>
                        <a:t>Reserves, other than capital reserves, can be distributed as profits</a:t>
                      </a:r>
                      <a:endParaRPr lang="en-IN" sz="2000" dirty="0">
                        <a:latin typeface="+mn-lt"/>
                      </a:endParaRPr>
                    </a:p>
                  </a:txBody>
                  <a:tcPr/>
                </a:tc>
                <a:extLst>
                  <a:ext uri="{0D108BD9-81ED-4DB2-BD59-A6C34878D82A}">
                    <a16:rowId xmlns:a16="http://schemas.microsoft.com/office/drawing/2014/main" val="2257078059"/>
                  </a:ext>
                </a:extLst>
              </a:tr>
            </a:tbl>
          </a:graphicData>
        </a:graphic>
      </p:graphicFrame>
    </p:spTree>
    <p:extLst>
      <p:ext uri="{BB962C8B-B14F-4D97-AF65-F5344CB8AC3E}">
        <p14:creationId xmlns:p14="http://schemas.microsoft.com/office/powerpoint/2010/main" val="424765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fontScale="90000"/>
          </a:bodyPr>
          <a:lstStyle/>
          <a:p>
            <a:r>
              <a:rPr lang="en-US" dirty="0"/>
              <a:t>Format of Companies </a:t>
            </a:r>
            <a:br>
              <a:rPr lang="en-US" dirty="0"/>
            </a:br>
            <a:r>
              <a:rPr lang="en-US" dirty="0"/>
              <a:t>Final Accounts </a:t>
            </a:r>
            <a:br>
              <a:rPr lang="en-US" dirty="0"/>
            </a:br>
            <a:r>
              <a:rPr lang="en-US" dirty="0"/>
              <a:t>as per </a:t>
            </a:r>
            <a:br>
              <a:rPr lang="en-US" dirty="0"/>
            </a:br>
            <a:r>
              <a:rPr lang="en-US" dirty="0"/>
              <a:t>Companies Act, 2013</a:t>
            </a:r>
          </a:p>
        </p:txBody>
      </p:sp>
    </p:spTree>
    <p:extLst>
      <p:ext uri="{BB962C8B-B14F-4D97-AF65-F5344CB8AC3E}">
        <p14:creationId xmlns:p14="http://schemas.microsoft.com/office/powerpoint/2010/main" val="1907065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Types of Expenditure</a:t>
            </a:r>
            <a:br>
              <a:rPr lang="en-US" dirty="0"/>
            </a:br>
            <a:r>
              <a:rPr lang="en-US" dirty="0"/>
              <a:t>and Income</a:t>
            </a:r>
          </a:p>
        </p:txBody>
      </p:sp>
    </p:spTree>
    <p:extLst>
      <p:ext uri="{BB962C8B-B14F-4D97-AF65-F5344CB8AC3E}">
        <p14:creationId xmlns:p14="http://schemas.microsoft.com/office/powerpoint/2010/main" val="1575653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645921" y="261263"/>
          <a:ext cx="9039496" cy="6087285"/>
        </p:xfrm>
        <a:graphic>
          <a:graphicData uri="http://schemas.openxmlformats.org/drawingml/2006/table">
            <a:tbl>
              <a:tblPr/>
              <a:tblGrid>
                <a:gridCol w="4685178">
                  <a:extLst>
                    <a:ext uri="{9D8B030D-6E8A-4147-A177-3AD203B41FA5}">
                      <a16:colId xmlns:a16="http://schemas.microsoft.com/office/drawing/2014/main" val="20000"/>
                    </a:ext>
                  </a:extLst>
                </a:gridCol>
                <a:gridCol w="710848">
                  <a:extLst>
                    <a:ext uri="{9D8B030D-6E8A-4147-A177-3AD203B41FA5}">
                      <a16:colId xmlns:a16="http://schemas.microsoft.com/office/drawing/2014/main" val="20001"/>
                    </a:ext>
                  </a:extLst>
                </a:gridCol>
                <a:gridCol w="1847803">
                  <a:extLst>
                    <a:ext uri="{9D8B030D-6E8A-4147-A177-3AD203B41FA5}">
                      <a16:colId xmlns:a16="http://schemas.microsoft.com/office/drawing/2014/main" val="20002"/>
                    </a:ext>
                  </a:extLst>
                </a:gridCol>
                <a:gridCol w="1795667">
                  <a:extLst>
                    <a:ext uri="{9D8B030D-6E8A-4147-A177-3AD203B41FA5}">
                      <a16:colId xmlns:a16="http://schemas.microsoft.com/office/drawing/2014/main" val="20003"/>
                    </a:ext>
                  </a:extLst>
                </a:gridCol>
              </a:tblGrid>
              <a:tr h="589093">
                <a:tc>
                  <a:txBody>
                    <a:bodyPr/>
                    <a:lstStyle/>
                    <a:p>
                      <a:pPr marL="0" marR="0" algn="ctr">
                        <a:spcBef>
                          <a:spcPts val="0"/>
                        </a:spcBef>
                        <a:spcAft>
                          <a:spcPts val="0"/>
                        </a:spcAft>
                      </a:pPr>
                      <a:r>
                        <a:rPr lang="en-US" sz="1100" dirty="0">
                          <a:latin typeface="Calibri"/>
                          <a:ea typeface="Calibri"/>
                          <a:cs typeface="Times New Roman"/>
                        </a:rPr>
                        <a:t>Particulars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Calibri"/>
                          <a:ea typeface="Calibri"/>
                          <a:cs typeface="Times New Roman"/>
                        </a:rPr>
                        <a:t>Note 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Calibri"/>
                          <a:ea typeface="Calibri"/>
                          <a:cs typeface="Times New Roman"/>
                        </a:rPr>
                        <a:t>Figures as at the end of current reporting period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Calibri"/>
                          <a:ea typeface="Calibri"/>
                          <a:cs typeface="Times New Roman"/>
                        </a:rPr>
                        <a:t>Figures as at the end of previous reporting period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6364">
                <a:tc>
                  <a:txBody>
                    <a:bodyPr/>
                    <a:lstStyle/>
                    <a:p>
                      <a:pPr marL="342900" marR="0" lvl="0" indent="-342900">
                        <a:spcBef>
                          <a:spcPts val="0"/>
                        </a:spcBef>
                        <a:spcAft>
                          <a:spcPts val="0"/>
                        </a:spcAft>
                        <a:buFont typeface="+mj-lt"/>
                        <a:buAutoNum type="romanUcPeriod"/>
                      </a:pPr>
                      <a:r>
                        <a:rPr lang="en-US" sz="1100">
                          <a:latin typeface="Calibri"/>
                          <a:ea typeface="Calibri"/>
                          <a:cs typeface="Times New Roman"/>
                        </a:rPr>
                        <a:t>Revenue from operations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6364">
                <a:tc>
                  <a:txBody>
                    <a:bodyPr/>
                    <a:lstStyle/>
                    <a:p>
                      <a:pPr marL="342900" marR="0" lvl="0" indent="-342900">
                        <a:spcBef>
                          <a:spcPts val="0"/>
                        </a:spcBef>
                        <a:spcAft>
                          <a:spcPts val="0"/>
                        </a:spcAft>
                        <a:buFont typeface="+mj-lt"/>
                        <a:buAutoNum type="romanUcPeriod"/>
                      </a:pPr>
                      <a:r>
                        <a:rPr lang="en-US" sz="1100">
                          <a:latin typeface="Calibri"/>
                          <a:ea typeface="Calibri"/>
                          <a:cs typeface="Times New Roman"/>
                        </a:rPr>
                        <a:t>Other Income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6364">
                <a:tc>
                  <a:txBody>
                    <a:bodyPr/>
                    <a:lstStyle/>
                    <a:p>
                      <a:pPr marL="342900" marR="0" lvl="0" indent="-342900">
                        <a:spcBef>
                          <a:spcPts val="0"/>
                        </a:spcBef>
                        <a:spcAft>
                          <a:spcPts val="0"/>
                        </a:spcAft>
                        <a:buFont typeface="+mj-lt"/>
                        <a:buAutoNum type="romanUcPeriod"/>
                      </a:pPr>
                      <a:r>
                        <a:rPr lang="en-US" sz="1100" b="1" u="sng">
                          <a:latin typeface="Calibri"/>
                          <a:ea typeface="Calibri"/>
                          <a:cs typeface="Times New Roman"/>
                        </a:rPr>
                        <a:t>TOTAL REVENUE (I + II)</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6364">
                <a:tc>
                  <a:txBody>
                    <a:bodyPr/>
                    <a:lstStyle/>
                    <a:p>
                      <a:pPr marL="685800" marR="0">
                        <a:spcBef>
                          <a:spcPts val="0"/>
                        </a:spcBef>
                        <a:spcAft>
                          <a:spcPts val="0"/>
                        </a:spcAft>
                      </a:pPr>
                      <a:r>
                        <a:rPr lang="en-US" sz="1100">
                          <a:latin typeface="Calibri"/>
                          <a:ea typeface="Calibri"/>
                          <a:cs typeface="Times New Roman"/>
                        </a:rPr>
                        <a:t>Expenses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96364">
                <a:tc>
                  <a:txBody>
                    <a:bodyPr/>
                    <a:lstStyle/>
                    <a:p>
                      <a:pPr marL="342900" marR="0" lvl="0" indent="-342900">
                        <a:spcBef>
                          <a:spcPts val="0"/>
                        </a:spcBef>
                        <a:spcAft>
                          <a:spcPts val="0"/>
                        </a:spcAft>
                        <a:buFont typeface="+mj-lt"/>
                        <a:buAutoNum type="alphaLcParenBoth"/>
                      </a:pPr>
                      <a:r>
                        <a:rPr lang="en-US" sz="1100" dirty="0">
                          <a:latin typeface="Calibri"/>
                          <a:ea typeface="Calibri"/>
                          <a:cs typeface="Times New Roman"/>
                        </a:rPr>
                        <a:t>Cost of materials consumed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96364">
                <a:tc>
                  <a:txBody>
                    <a:bodyPr/>
                    <a:lstStyle/>
                    <a:p>
                      <a:pPr marL="342900" marR="0" lvl="0" indent="-342900">
                        <a:spcBef>
                          <a:spcPts val="0"/>
                        </a:spcBef>
                        <a:spcAft>
                          <a:spcPts val="0"/>
                        </a:spcAft>
                        <a:buFont typeface="+mj-lt"/>
                        <a:buAutoNum type="alphaLcParenBoth"/>
                      </a:pPr>
                      <a:r>
                        <a:rPr lang="en-US" sz="1100">
                          <a:latin typeface="Calibri"/>
                          <a:ea typeface="Calibri"/>
                          <a:cs typeface="Times New Roman"/>
                        </a:rPr>
                        <a:t>Purchase of stock-in-trade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92728">
                <a:tc>
                  <a:txBody>
                    <a:bodyPr/>
                    <a:lstStyle/>
                    <a:p>
                      <a:pPr marL="342900" marR="0" lvl="0" indent="-342900">
                        <a:spcBef>
                          <a:spcPts val="0"/>
                        </a:spcBef>
                        <a:spcAft>
                          <a:spcPts val="0"/>
                        </a:spcAft>
                        <a:buFont typeface="+mj-lt"/>
                        <a:buAutoNum type="alphaLcParenBoth"/>
                      </a:pPr>
                      <a:r>
                        <a:rPr lang="en-US" sz="1100">
                          <a:latin typeface="Calibri"/>
                          <a:ea typeface="Calibri"/>
                          <a:cs typeface="Times New Roman"/>
                        </a:rPr>
                        <a:t>Change in inventories of finished goods, work-in-progress and stock-in-trade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96364">
                <a:tc>
                  <a:txBody>
                    <a:bodyPr/>
                    <a:lstStyle/>
                    <a:p>
                      <a:pPr marL="342900" marR="0" lvl="0" indent="-342900">
                        <a:spcBef>
                          <a:spcPts val="0"/>
                        </a:spcBef>
                        <a:spcAft>
                          <a:spcPts val="0"/>
                        </a:spcAft>
                        <a:buFont typeface="+mj-lt"/>
                        <a:buAutoNum type="alphaLcParenBoth"/>
                      </a:pPr>
                      <a:r>
                        <a:rPr lang="en-US" sz="1100">
                          <a:latin typeface="Calibri"/>
                          <a:ea typeface="Calibri"/>
                          <a:cs typeface="Times New Roman"/>
                        </a:rPr>
                        <a:t>Employee benefit expenses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96364">
                <a:tc>
                  <a:txBody>
                    <a:bodyPr/>
                    <a:lstStyle/>
                    <a:p>
                      <a:pPr marL="342900" marR="0" lvl="0" indent="-342900">
                        <a:spcBef>
                          <a:spcPts val="0"/>
                        </a:spcBef>
                        <a:spcAft>
                          <a:spcPts val="0"/>
                        </a:spcAft>
                        <a:buFont typeface="+mj-lt"/>
                        <a:buAutoNum type="alphaLcParenBoth"/>
                      </a:pPr>
                      <a:r>
                        <a:rPr lang="en-US" sz="1100">
                          <a:latin typeface="Calibri"/>
                          <a:ea typeface="Calibri"/>
                          <a:cs typeface="Times New Roman"/>
                        </a:rPr>
                        <a:t>Finance cost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96364">
                <a:tc>
                  <a:txBody>
                    <a:bodyPr/>
                    <a:lstStyle/>
                    <a:p>
                      <a:pPr marL="342900" marR="0" lvl="0" indent="-342900">
                        <a:spcBef>
                          <a:spcPts val="0"/>
                        </a:spcBef>
                        <a:spcAft>
                          <a:spcPts val="0"/>
                        </a:spcAft>
                        <a:buFont typeface="+mj-lt"/>
                        <a:buAutoNum type="alphaLcParenBoth"/>
                      </a:pPr>
                      <a:r>
                        <a:rPr lang="en-US" sz="1100">
                          <a:latin typeface="Calibri"/>
                          <a:ea typeface="Calibri"/>
                          <a:cs typeface="Times New Roman"/>
                        </a:rPr>
                        <a:t>Depreciation &amp; amortization expenses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96364">
                <a:tc>
                  <a:txBody>
                    <a:bodyPr/>
                    <a:lstStyle/>
                    <a:p>
                      <a:pPr marL="342900" marR="0" lvl="0" indent="-342900">
                        <a:spcBef>
                          <a:spcPts val="0"/>
                        </a:spcBef>
                        <a:spcAft>
                          <a:spcPts val="0"/>
                        </a:spcAft>
                        <a:buFont typeface="+mj-lt"/>
                        <a:buAutoNum type="alphaLcParenBoth"/>
                      </a:pPr>
                      <a:r>
                        <a:rPr lang="en-US" sz="1100">
                          <a:latin typeface="Calibri"/>
                          <a:ea typeface="Calibri"/>
                          <a:cs typeface="Times New Roman"/>
                        </a:rPr>
                        <a:t>Other expenses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96364">
                <a:tc>
                  <a:txBody>
                    <a:bodyPr/>
                    <a:lstStyle/>
                    <a:p>
                      <a:pPr marL="342900" marR="0" lvl="0" indent="-342900">
                        <a:spcBef>
                          <a:spcPts val="0"/>
                        </a:spcBef>
                        <a:spcAft>
                          <a:spcPts val="0"/>
                        </a:spcAft>
                        <a:buFont typeface="+mj-lt"/>
                        <a:buAutoNum type="romanUcPeriod"/>
                      </a:pPr>
                      <a:r>
                        <a:rPr lang="en-US" sz="1100" b="1" u="sng" dirty="0">
                          <a:latin typeface="Calibri"/>
                          <a:ea typeface="Calibri"/>
                          <a:cs typeface="Times New Roman"/>
                        </a:rPr>
                        <a:t>TOTAL EXPENSES</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392728">
                <a:tc>
                  <a:txBody>
                    <a:bodyPr/>
                    <a:lstStyle/>
                    <a:p>
                      <a:pPr marL="342900" marR="0" lvl="0" indent="-342900">
                        <a:spcBef>
                          <a:spcPts val="0"/>
                        </a:spcBef>
                        <a:spcAft>
                          <a:spcPts val="0"/>
                        </a:spcAft>
                        <a:buFont typeface="+mj-lt"/>
                        <a:buAutoNum type="romanUcPeriod"/>
                      </a:pPr>
                      <a:r>
                        <a:rPr lang="en-US" sz="1100" b="1">
                          <a:latin typeface="Calibri"/>
                          <a:ea typeface="Calibri"/>
                          <a:cs typeface="Times New Roman"/>
                        </a:rPr>
                        <a:t>Profit before exceptional and extraordinary items and tax (III – IV)</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96364">
                <a:tc>
                  <a:txBody>
                    <a:bodyPr/>
                    <a:lstStyle/>
                    <a:p>
                      <a:pPr marL="342900" marR="0" lvl="0" indent="-342900">
                        <a:spcBef>
                          <a:spcPts val="0"/>
                        </a:spcBef>
                        <a:spcAft>
                          <a:spcPts val="0"/>
                        </a:spcAft>
                        <a:buFont typeface="+mj-lt"/>
                        <a:buAutoNum type="romanUcPeriod"/>
                      </a:pPr>
                      <a:r>
                        <a:rPr lang="en-US" sz="1100">
                          <a:latin typeface="Calibri"/>
                          <a:ea typeface="Calibri"/>
                          <a:cs typeface="Times New Roman"/>
                        </a:rPr>
                        <a:t>Exceptional items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392728">
                <a:tc>
                  <a:txBody>
                    <a:bodyPr/>
                    <a:lstStyle/>
                    <a:p>
                      <a:pPr marL="342900" marR="0" lvl="0" indent="-342900">
                        <a:spcBef>
                          <a:spcPts val="0"/>
                        </a:spcBef>
                        <a:spcAft>
                          <a:spcPts val="0"/>
                        </a:spcAft>
                        <a:buFont typeface="+mj-lt"/>
                        <a:buAutoNum type="romanUcPeriod"/>
                      </a:pPr>
                      <a:r>
                        <a:rPr lang="en-US" sz="1100" b="1">
                          <a:latin typeface="Calibri"/>
                          <a:ea typeface="Calibri"/>
                          <a:cs typeface="Times New Roman"/>
                        </a:rPr>
                        <a:t>Profit before extraordinary items and tax (V + VI)</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96364">
                <a:tc>
                  <a:txBody>
                    <a:bodyPr/>
                    <a:lstStyle/>
                    <a:p>
                      <a:pPr marL="342900" marR="0" lvl="0" indent="-342900">
                        <a:spcBef>
                          <a:spcPts val="0"/>
                        </a:spcBef>
                        <a:spcAft>
                          <a:spcPts val="0"/>
                        </a:spcAft>
                        <a:buFont typeface="+mj-lt"/>
                        <a:buAutoNum type="romanUcPeriod"/>
                      </a:pPr>
                      <a:r>
                        <a:rPr lang="en-US" sz="1100">
                          <a:latin typeface="Calibri"/>
                          <a:ea typeface="Calibri"/>
                          <a:cs typeface="Times New Roman"/>
                        </a:rPr>
                        <a:t>Extraordinary items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96364">
                <a:tc>
                  <a:txBody>
                    <a:bodyPr/>
                    <a:lstStyle/>
                    <a:p>
                      <a:pPr marL="342900" marR="0" lvl="0" indent="-342900">
                        <a:spcBef>
                          <a:spcPts val="0"/>
                        </a:spcBef>
                        <a:spcAft>
                          <a:spcPts val="0"/>
                        </a:spcAft>
                        <a:buFont typeface="+mj-lt"/>
                        <a:buAutoNum type="romanUcPeriod"/>
                      </a:pPr>
                      <a:r>
                        <a:rPr lang="en-US" sz="1100" b="1">
                          <a:latin typeface="Calibri"/>
                          <a:ea typeface="Calibri"/>
                          <a:cs typeface="Times New Roman"/>
                        </a:rPr>
                        <a:t>PROFIT BEFORE TAX</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96364">
                <a:tc>
                  <a:txBody>
                    <a:bodyPr/>
                    <a:lstStyle/>
                    <a:p>
                      <a:pPr marL="342900" marR="0" lvl="0" indent="-342900">
                        <a:spcBef>
                          <a:spcPts val="0"/>
                        </a:spcBef>
                        <a:spcAft>
                          <a:spcPts val="0"/>
                        </a:spcAft>
                        <a:buFont typeface="+mj-lt"/>
                        <a:buAutoNum type="romanUcPeriod"/>
                      </a:pPr>
                      <a:r>
                        <a:rPr lang="en-US" sz="1100">
                          <a:latin typeface="Calibri"/>
                          <a:ea typeface="Calibri"/>
                          <a:cs typeface="Times New Roman"/>
                        </a:rPr>
                        <a:t>Tax Expenses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96364">
                <a:tc>
                  <a:txBody>
                    <a:bodyPr/>
                    <a:lstStyle/>
                    <a:p>
                      <a:pPr marL="342900" marR="0" lvl="0" indent="-342900">
                        <a:spcBef>
                          <a:spcPts val="0"/>
                        </a:spcBef>
                        <a:spcAft>
                          <a:spcPts val="0"/>
                        </a:spcAft>
                        <a:buFont typeface="+mj-lt"/>
                        <a:buAutoNum type="romanUcPeriod"/>
                      </a:pPr>
                      <a:r>
                        <a:rPr lang="en-US" sz="1100" b="1">
                          <a:latin typeface="Calibri"/>
                          <a:ea typeface="Calibri"/>
                          <a:cs typeface="Times New Roman"/>
                        </a:rPr>
                        <a:t>PROFIT/LOSS from Continuing Operations</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96364">
                <a:tc>
                  <a:txBody>
                    <a:bodyPr/>
                    <a:lstStyle/>
                    <a:p>
                      <a:pPr marL="342900" marR="0" lvl="0" indent="-342900">
                        <a:spcBef>
                          <a:spcPts val="0"/>
                        </a:spcBef>
                        <a:spcAft>
                          <a:spcPts val="0"/>
                        </a:spcAft>
                        <a:buFont typeface="+mj-lt"/>
                        <a:buAutoNum type="romanUcPeriod"/>
                      </a:pPr>
                      <a:r>
                        <a:rPr lang="en-US" sz="1100">
                          <a:latin typeface="Calibri"/>
                          <a:ea typeface="Calibri"/>
                          <a:cs typeface="Times New Roman"/>
                        </a:rPr>
                        <a:t>Profit from Discontinuing Operations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96364">
                <a:tc>
                  <a:txBody>
                    <a:bodyPr/>
                    <a:lstStyle/>
                    <a:p>
                      <a:pPr marL="342900" marR="0" lvl="0" indent="-342900">
                        <a:spcBef>
                          <a:spcPts val="0"/>
                        </a:spcBef>
                        <a:spcAft>
                          <a:spcPts val="0"/>
                        </a:spcAft>
                        <a:buFont typeface="+mj-lt"/>
                        <a:buAutoNum type="romanUcPeriod"/>
                      </a:pPr>
                      <a:r>
                        <a:rPr lang="en-US" sz="1100">
                          <a:latin typeface="Calibri"/>
                          <a:ea typeface="Calibri"/>
                          <a:cs typeface="Times New Roman"/>
                        </a:rPr>
                        <a:t>Tax expenses of discounting operations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392728">
                <a:tc>
                  <a:txBody>
                    <a:bodyPr/>
                    <a:lstStyle/>
                    <a:p>
                      <a:pPr marL="342900" marR="0" lvl="0" indent="-342900">
                        <a:spcBef>
                          <a:spcPts val="0"/>
                        </a:spcBef>
                        <a:spcAft>
                          <a:spcPts val="0"/>
                        </a:spcAft>
                        <a:buFont typeface="+mj-lt"/>
                        <a:buAutoNum type="romanUcPeriod"/>
                      </a:pPr>
                      <a:r>
                        <a:rPr lang="en-US" sz="1100" b="1">
                          <a:latin typeface="Calibri"/>
                          <a:ea typeface="Calibri"/>
                          <a:cs typeface="Times New Roman"/>
                        </a:rPr>
                        <a:t>PROFIT FROM DISCONTINUING OPEATIONS AFTER TAX</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96364">
                <a:tc>
                  <a:txBody>
                    <a:bodyPr/>
                    <a:lstStyle/>
                    <a:p>
                      <a:pPr marL="342900" marR="0" lvl="0" indent="-342900">
                        <a:spcBef>
                          <a:spcPts val="0"/>
                        </a:spcBef>
                        <a:spcAft>
                          <a:spcPts val="0"/>
                        </a:spcAft>
                        <a:buFont typeface="+mj-lt"/>
                        <a:buAutoNum type="romanUcPeriod"/>
                      </a:pPr>
                      <a:r>
                        <a:rPr lang="en-US" sz="1100" b="1">
                          <a:latin typeface="Calibri"/>
                          <a:ea typeface="Calibri"/>
                          <a:cs typeface="Times New Roman"/>
                        </a:rPr>
                        <a:t>PROFIT/LOSS FOR THE PERIOD</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96364">
                <a:tc>
                  <a:txBody>
                    <a:bodyPr/>
                    <a:lstStyle/>
                    <a:p>
                      <a:pPr marL="342900" marR="0" lvl="0" indent="-342900">
                        <a:spcBef>
                          <a:spcPts val="0"/>
                        </a:spcBef>
                        <a:spcAft>
                          <a:spcPts val="0"/>
                        </a:spcAft>
                        <a:buFont typeface="+mj-lt"/>
                        <a:buAutoNum type="romanUcPeriod"/>
                      </a:pPr>
                      <a:r>
                        <a:rPr lang="en-US" sz="1100" b="1">
                          <a:latin typeface="Calibri"/>
                          <a:ea typeface="Calibri"/>
                          <a:cs typeface="Times New Roman"/>
                        </a:rPr>
                        <a:t>Earning per Equity Share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bl>
          </a:graphicData>
        </a:graphic>
      </p:graphicFrame>
      <p:sp>
        <p:nvSpPr>
          <p:cNvPr id="5" name="Title 1">
            <a:extLst>
              <a:ext uri="{FF2B5EF4-FFF2-40B4-BE49-F238E27FC236}">
                <a16:creationId xmlns:a16="http://schemas.microsoft.com/office/drawing/2014/main" id="{54D792E8-8838-4744-A7DD-92B0ED18307B}"/>
              </a:ext>
            </a:extLst>
          </p:cNvPr>
          <p:cNvSpPr txBox="1">
            <a:spLocks/>
          </p:cNvSpPr>
          <p:nvPr/>
        </p:nvSpPr>
        <p:spPr>
          <a:xfrm>
            <a:off x="235131" y="2312126"/>
            <a:ext cx="1384663" cy="3135085"/>
          </a:xfrm>
          <a:prstGeom prst="rect">
            <a:avLst/>
          </a:prstGeom>
        </p:spPr>
        <p:txBody>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2800" b="1" i="0" u="none" strike="noStrike" kern="1200" cap="none" spc="0" normalizeH="0" baseline="0" noProof="0" dirty="0">
                <a:ln>
                  <a:noFill/>
                </a:ln>
                <a:solidFill>
                  <a:schemeClr val="tx1"/>
                </a:solidFill>
                <a:effectLst/>
                <a:uLnTx/>
                <a:uFillTx/>
                <a:latin typeface="+mj-lt"/>
                <a:ea typeface="+mj-ea"/>
                <a:cs typeface="+mj-cs"/>
              </a:rPr>
              <a:t>Profit </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2800" b="1" i="0" u="none" strike="noStrike" kern="1200" cap="none" spc="0" normalizeH="0" baseline="0" noProof="0" dirty="0">
                <a:ln>
                  <a:noFill/>
                </a:ln>
                <a:solidFill>
                  <a:schemeClr val="tx1"/>
                </a:solidFill>
                <a:effectLst/>
                <a:uLnTx/>
                <a:uFillTx/>
                <a:latin typeface="+mj-lt"/>
                <a:ea typeface="+mj-ea"/>
                <a:cs typeface="+mj-cs"/>
              </a:rPr>
              <a:t>&amp;</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2800" b="1" i="0" u="none" strike="noStrike" kern="1200" cap="none" spc="0" normalizeH="0" baseline="0" noProof="0" dirty="0">
                <a:ln>
                  <a:noFill/>
                </a:ln>
                <a:solidFill>
                  <a:schemeClr val="tx1"/>
                </a:solidFill>
                <a:effectLst/>
                <a:uLnTx/>
                <a:uFillTx/>
                <a:latin typeface="+mj-lt"/>
                <a:ea typeface="+mj-ea"/>
                <a:cs typeface="+mj-cs"/>
              </a:rPr>
              <a:t>Loss Account</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D792E8-8838-4744-A7DD-92B0ED18307B}"/>
              </a:ext>
            </a:extLst>
          </p:cNvPr>
          <p:cNvSpPr txBox="1">
            <a:spLocks/>
          </p:cNvSpPr>
          <p:nvPr/>
        </p:nvSpPr>
        <p:spPr>
          <a:xfrm>
            <a:off x="235131" y="2312126"/>
            <a:ext cx="1384663" cy="3135085"/>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2800" b="1" i="0" u="none" strike="noStrike" kern="1200" cap="none" spc="0" normalizeH="0" baseline="0" noProof="0" dirty="0">
                <a:ln>
                  <a:noFill/>
                </a:ln>
                <a:solidFill>
                  <a:schemeClr val="tx1"/>
                </a:solidFill>
                <a:effectLst/>
                <a:uLnTx/>
                <a:uFillTx/>
                <a:latin typeface="+mj-lt"/>
                <a:ea typeface="+mj-ea"/>
                <a:cs typeface="+mj-cs"/>
              </a:rPr>
              <a:t>Balance</a:t>
            </a:r>
          </a:p>
          <a:p>
            <a:pPr marL="0" marR="0" lvl="0" indent="0" algn="l" defTabSz="914400" rtl="0" eaLnBrk="1" fontAlgn="auto" latinLnBrk="0" hangingPunct="1">
              <a:lnSpc>
                <a:spcPct val="90000"/>
              </a:lnSpc>
              <a:spcBef>
                <a:spcPct val="0"/>
              </a:spcBef>
              <a:spcAft>
                <a:spcPts val="0"/>
              </a:spcAft>
              <a:buClrTx/>
              <a:buSzTx/>
              <a:buFontTx/>
              <a:buNone/>
              <a:tabLst/>
              <a:defRPr/>
            </a:pPr>
            <a:r>
              <a:rPr lang="en-IN" sz="2800" b="1" dirty="0">
                <a:latin typeface="+mj-lt"/>
                <a:ea typeface="+mj-ea"/>
                <a:cs typeface="+mj-cs"/>
              </a:rPr>
              <a:t>Sheet</a:t>
            </a:r>
            <a:endParaRPr kumimoji="0" lang="en-IN" sz="2800" b="1"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7" name="Table 6"/>
          <p:cNvGraphicFramePr>
            <a:graphicFrameLocks noGrp="1"/>
          </p:cNvGraphicFramePr>
          <p:nvPr/>
        </p:nvGraphicFramePr>
        <p:xfrm>
          <a:off x="1920240" y="300454"/>
          <a:ext cx="8843554" cy="5814590"/>
        </p:xfrm>
        <a:graphic>
          <a:graphicData uri="http://schemas.openxmlformats.org/drawingml/2006/table">
            <a:tbl>
              <a:tblPr/>
              <a:tblGrid>
                <a:gridCol w="4583621">
                  <a:extLst>
                    <a:ext uri="{9D8B030D-6E8A-4147-A177-3AD203B41FA5}">
                      <a16:colId xmlns:a16="http://schemas.microsoft.com/office/drawing/2014/main" val="20000"/>
                    </a:ext>
                  </a:extLst>
                </a:gridCol>
                <a:gridCol w="695439">
                  <a:extLst>
                    <a:ext uri="{9D8B030D-6E8A-4147-A177-3AD203B41FA5}">
                      <a16:colId xmlns:a16="http://schemas.microsoft.com/office/drawing/2014/main" val="20001"/>
                    </a:ext>
                  </a:extLst>
                </a:gridCol>
                <a:gridCol w="1807750">
                  <a:extLst>
                    <a:ext uri="{9D8B030D-6E8A-4147-A177-3AD203B41FA5}">
                      <a16:colId xmlns:a16="http://schemas.microsoft.com/office/drawing/2014/main" val="20002"/>
                    </a:ext>
                  </a:extLst>
                </a:gridCol>
                <a:gridCol w="1756744">
                  <a:extLst>
                    <a:ext uri="{9D8B030D-6E8A-4147-A177-3AD203B41FA5}">
                      <a16:colId xmlns:a16="http://schemas.microsoft.com/office/drawing/2014/main" val="20003"/>
                    </a:ext>
                  </a:extLst>
                </a:gridCol>
              </a:tblGrid>
              <a:tr h="522506">
                <a:tc>
                  <a:txBody>
                    <a:bodyPr/>
                    <a:lstStyle/>
                    <a:p>
                      <a:pPr marL="0" marR="0" algn="ctr">
                        <a:spcBef>
                          <a:spcPts val="0"/>
                        </a:spcBef>
                        <a:spcAft>
                          <a:spcPts val="0"/>
                        </a:spcAft>
                      </a:pPr>
                      <a:r>
                        <a:rPr lang="en-US" sz="1100" dirty="0">
                          <a:latin typeface="Calibri"/>
                          <a:ea typeface="Calibri"/>
                          <a:cs typeface="Times New Roman"/>
                        </a:rPr>
                        <a:t>Particulars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Calibri"/>
                          <a:ea typeface="Calibri"/>
                          <a:cs typeface="Times New Roman"/>
                        </a:rPr>
                        <a:t>Note 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latin typeface="Calibri"/>
                          <a:ea typeface="Calibri"/>
                          <a:cs typeface="Times New Roman"/>
                        </a:rPr>
                        <a:t>Figures as at the end of current reporting period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Calibri"/>
                          <a:ea typeface="Calibri"/>
                          <a:cs typeface="Times New Roman"/>
                        </a:rPr>
                        <a:t>Figures as at the end of previous reporting period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2004">
                <a:tc>
                  <a:txBody>
                    <a:bodyPr/>
                    <a:lstStyle/>
                    <a:p>
                      <a:pPr marL="342900" marR="0" lvl="0" indent="-342900">
                        <a:spcBef>
                          <a:spcPts val="0"/>
                        </a:spcBef>
                        <a:spcAft>
                          <a:spcPts val="0"/>
                        </a:spcAft>
                        <a:buFont typeface="+mj-lt"/>
                        <a:buAutoNum type="romanUcPeriod"/>
                      </a:pPr>
                      <a:r>
                        <a:rPr lang="en-US" sz="1100" b="1" u="sng">
                          <a:latin typeface="Calibri"/>
                          <a:ea typeface="Calibri"/>
                          <a:cs typeface="Times New Roman"/>
                        </a:rPr>
                        <a:t>EQUITY &amp; LIABILITIES:</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2004">
                <a:tc>
                  <a:txBody>
                    <a:bodyPr/>
                    <a:lstStyle/>
                    <a:p>
                      <a:pPr marL="342900" marR="0" lvl="0" indent="-342900">
                        <a:spcBef>
                          <a:spcPts val="0"/>
                        </a:spcBef>
                        <a:spcAft>
                          <a:spcPts val="0"/>
                        </a:spcAft>
                        <a:buFont typeface="+mj-lt"/>
                        <a:buAutoNum type="arabicParenR"/>
                      </a:pPr>
                      <a:r>
                        <a:rPr lang="en-US" sz="1100">
                          <a:latin typeface="Calibri"/>
                          <a:ea typeface="Calibri"/>
                          <a:cs typeface="Times New Roman"/>
                        </a:rPr>
                        <a:t>Shareholders’ Funds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2004">
                <a:tc>
                  <a:txBody>
                    <a:bodyPr/>
                    <a:lstStyle/>
                    <a:p>
                      <a:pPr marL="342900" marR="0" lvl="0" indent="-342900">
                        <a:spcBef>
                          <a:spcPts val="0"/>
                        </a:spcBef>
                        <a:spcAft>
                          <a:spcPts val="0"/>
                        </a:spcAft>
                        <a:buFont typeface="+mj-lt"/>
                        <a:buAutoNum type="alphaLcParenBoth"/>
                      </a:pPr>
                      <a:r>
                        <a:rPr lang="en-US" sz="1100">
                          <a:latin typeface="Calibri"/>
                          <a:ea typeface="Calibri"/>
                          <a:cs typeface="Times New Roman"/>
                        </a:rPr>
                        <a:t>Share Capital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2004">
                <a:tc>
                  <a:txBody>
                    <a:bodyPr/>
                    <a:lstStyle/>
                    <a:p>
                      <a:pPr marL="342900" marR="0" lvl="0" indent="-342900">
                        <a:spcBef>
                          <a:spcPts val="0"/>
                        </a:spcBef>
                        <a:spcAft>
                          <a:spcPts val="0"/>
                        </a:spcAft>
                        <a:buFont typeface="+mj-lt"/>
                        <a:buAutoNum type="alphaLcParenBoth"/>
                      </a:pPr>
                      <a:r>
                        <a:rPr lang="en-US" sz="1100">
                          <a:latin typeface="Calibri"/>
                          <a:ea typeface="Calibri"/>
                          <a:cs typeface="Times New Roman"/>
                        </a:rPr>
                        <a:t>Reserves &amp; Surplus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52004">
                <a:tc>
                  <a:txBody>
                    <a:bodyPr/>
                    <a:lstStyle/>
                    <a:p>
                      <a:pPr marL="342900" marR="0" lvl="0" indent="-342900">
                        <a:spcBef>
                          <a:spcPts val="0"/>
                        </a:spcBef>
                        <a:spcAft>
                          <a:spcPts val="0"/>
                        </a:spcAft>
                        <a:buFont typeface="+mj-lt"/>
                        <a:buAutoNum type="alphaLcParenBoth"/>
                      </a:pPr>
                      <a:r>
                        <a:rPr lang="en-US" sz="1100">
                          <a:latin typeface="Calibri"/>
                          <a:ea typeface="Calibri"/>
                          <a:cs typeface="Times New Roman"/>
                        </a:rPr>
                        <a:t>Money received against share warrants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52004">
                <a:tc>
                  <a:txBody>
                    <a:bodyPr/>
                    <a:lstStyle/>
                    <a:p>
                      <a:pPr marL="457200" marR="0">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52004">
                <a:tc>
                  <a:txBody>
                    <a:bodyPr/>
                    <a:lstStyle/>
                    <a:p>
                      <a:pPr marL="342900" marR="0" lvl="0" indent="-342900">
                        <a:spcBef>
                          <a:spcPts val="0"/>
                        </a:spcBef>
                        <a:spcAft>
                          <a:spcPts val="0"/>
                        </a:spcAft>
                        <a:buFont typeface="+mj-lt"/>
                        <a:buAutoNum type="arabicParenR"/>
                      </a:pPr>
                      <a:r>
                        <a:rPr lang="en-US" sz="1100" dirty="0">
                          <a:latin typeface="Calibri"/>
                          <a:ea typeface="Calibri"/>
                          <a:cs typeface="Times New Roman"/>
                        </a:rPr>
                        <a:t>Share application money pending allotment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52004">
                <a:tc>
                  <a:txBody>
                    <a:bodyPr/>
                    <a:lstStyle/>
                    <a:p>
                      <a:pPr marL="0" marR="0">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52004">
                <a:tc>
                  <a:txBody>
                    <a:bodyPr/>
                    <a:lstStyle/>
                    <a:p>
                      <a:pPr marL="342900" marR="0" lvl="0" indent="-342900">
                        <a:spcBef>
                          <a:spcPts val="0"/>
                        </a:spcBef>
                        <a:spcAft>
                          <a:spcPts val="0"/>
                        </a:spcAft>
                        <a:buFont typeface="+mj-lt"/>
                        <a:buAutoNum type="arabicParenR"/>
                      </a:pPr>
                      <a:r>
                        <a:rPr lang="en-US" sz="1100">
                          <a:latin typeface="Calibri"/>
                          <a:ea typeface="Calibri"/>
                          <a:cs typeface="Times New Roman"/>
                        </a:rPr>
                        <a:t>Non-current Liabilities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52004">
                <a:tc>
                  <a:txBody>
                    <a:bodyPr/>
                    <a:lstStyle/>
                    <a:p>
                      <a:pPr marL="342900" marR="0" lvl="0" indent="-342900">
                        <a:spcBef>
                          <a:spcPts val="0"/>
                        </a:spcBef>
                        <a:spcAft>
                          <a:spcPts val="0"/>
                        </a:spcAft>
                        <a:buFont typeface="+mj-lt"/>
                        <a:buAutoNum type="alphaLcParenBoth"/>
                      </a:pPr>
                      <a:r>
                        <a:rPr lang="en-US" sz="1100">
                          <a:latin typeface="Calibri"/>
                          <a:ea typeface="Calibri"/>
                          <a:cs typeface="Times New Roman"/>
                        </a:rPr>
                        <a:t>Long-term borrowings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52004">
                <a:tc>
                  <a:txBody>
                    <a:bodyPr/>
                    <a:lstStyle/>
                    <a:p>
                      <a:pPr marL="342900" marR="0" lvl="0" indent="-342900">
                        <a:spcBef>
                          <a:spcPts val="0"/>
                        </a:spcBef>
                        <a:spcAft>
                          <a:spcPts val="0"/>
                        </a:spcAft>
                        <a:buFont typeface="+mj-lt"/>
                        <a:buAutoNum type="alphaLcParenBoth"/>
                      </a:pPr>
                      <a:r>
                        <a:rPr lang="en-US" sz="1100">
                          <a:latin typeface="Calibri"/>
                          <a:ea typeface="Calibri"/>
                          <a:cs typeface="Times New Roman"/>
                        </a:rPr>
                        <a:t>Deferred tax liabilities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52004">
                <a:tc>
                  <a:txBody>
                    <a:bodyPr/>
                    <a:lstStyle/>
                    <a:p>
                      <a:pPr marL="342900" marR="0" lvl="0" indent="-342900">
                        <a:spcBef>
                          <a:spcPts val="0"/>
                        </a:spcBef>
                        <a:spcAft>
                          <a:spcPts val="0"/>
                        </a:spcAft>
                        <a:buFont typeface="+mj-lt"/>
                        <a:buAutoNum type="alphaLcParenBoth"/>
                      </a:pPr>
                      <a:r>
                        <a:rPr lang="en-US" sz="1100">
                          <a:latin typeface="Calibri"/>
                          <a:ea typeface="Calibri"/>
                          <a:cs typeface="Times New Roman"/>
                        </a:rPr>
                        <a:t>Other long-term liabilities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52004">
                <a:tc>
                  <a:txBody>
                    <a:bodyPr/>
                    <a:lstStyle/>
                    <a:p>
                      <a:pPr marL="342900" marR="0" lvl="0" indent="-342900">
                        <a:spcBef>
                          <a:spcPts val="0"/>
                        </a:spcBef>
                        <a:spcAft>
                          <a:spcPts val="0"/>
                        </a:spcAft>
                        <a:buFont typeface="+mj-lt"/>
                        <a:buAutoNum type="alphaLcParenBoth"/>
                      </a:pPr>
                      <a:r>
                        <a:rPr lang="en-US" sz="1100">
                          <a:latin typeface="Calibri"/>
                          <a:ea typeface="Calibri"/>
                          <a:cs typeface="Times New Roman"/>
                        </a:rPr>
                        <a:t>Long-term provisions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52004">
                <a:tc>
                  <a:txBody>
                    <a:bodyPr/>
                    <a:lstStyle/>
                    <a:p>
                      <a:pPr marL="0" marR="0">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52004">
                <a:tc>
                  <a:txBody>
                    <a:bodyPr/>
                    <a:lstStyle/>
                    <a:p>
                      <a:pPr marL="342900" marR="0" lvl="0" indent="-342900">
                        <a:spcBef>
                          <a:spcPts val="0"/>
                        </a:spcBef>
                        <a:spcAft>
                          <a:spcPts val="0"/>
                        </a:spcAft>
                        <a:buFont typeface="+mj-lt"/>
                        <a:buAutoNum type="arabicParenR"/>
                      </a:pPr>
                      <a:r>
                        <a:rPr lang="en-US" sz="1100">
                          <a:latin typeface="Calibri"/>
                          <a:ea typeface="Calibri"/>
                          <a:cs typeface="Times New Roman"/>
                        </a:rPr>
                        <a:t>Current Liabilities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52004">
                <a:tc>
                  <a:txBody>
                    <a:bodyPr/>
                    <a:lstStyle/>
                    <a:p>
                      <a:pPr marL="342900" marR="0" lvl="0" indent="-342900">
                        <a:spcBef>
                          <a:spcPts val="0"/>
                        </a:spcBef>
                        <a:spcAft>
                          <a:spcPts val="0"/>
                        </a:spcAft>
                        <a:buFont typeface="+mj-lt"/>
                        <a:buAutoNum type="alphaLcParenBoth"/>
                      </a:pPr>
                      <a:r>
                        <a:rPr lang="en-US" sz="1100">
                          <a:latin typeface="Calibri"/>
                          <a:ea typeface="Calibri"/>
                          <a:cs typeface="Times New Roman"/>
                        </a:rPr>
                        <a:t>Short-term borrowings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52004">
                <a:tc>
                  <a:txBody>
                    <a:bodyPr/>
                    <a:lstStyle/>
                    <a:p>
                      <a:pPr marL="342900" marR="0" lvl="0" indent="-342900">
                        <a:spcBef>
                          <a:spcPts val="0"/>
                        </a:spcBef>
                        <a:spcAft>
                          <a:spcPts val="0"/>
                        </a:spcAft>
                        <a:buFont typeface="+mj-lt"/>
                        <a:buAutoNum type="alphaLcParenBoth"/>
                      </a:pPr>
                      <a:r>
                        <a:rPr lang="en-US" sz="1100">
                          <a:latin typeface="Calibri"/>
                          <a:ea typeface="Calibri"/>
                          <a:cs typeface="Times New Roman"/>
                        </a:rPr>
                        <a:t>Trade Payables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52004">
                <a:tc>
                  <a:txBody>
                    <a:bodyPr/>
                    <a:lstStyle/>
                    <a:p>
                      <a:pPr marL="342900" marR="0" lvl="0" indent="-342900">
                        <a:spcBef>
                          <a:spcPts val="0"/>
                        </a:spcBef>
                        <a:spcAft>
                          <a:spcPts val="0"/>
                        </a:spcAft>
                        <a:buFont typeface="+mj-lt"/>
                        <a:buAutoNum type="alphaLcParenBoth"/>
                      </a:pPr>
                      <a:r>
                        <a:rPr lang="en-US" sz="1100">
                          <a:latin typeface="Calibri"/>
                          <a:ea typeface="Calibri"/>
                          <a:cs typeface="Times New Roman"/>
                        </a:rPr>
                        <a:t>Other current liabilities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52004">
                <a:tc>
                  <a:txBody>
                    <a:bodyPr/>
                    <a:lstStyle/>
                    <a:p>
                      <a:pPr marL="342900" marR="0" lvl="0" indent="-342900">
                        <a:spcBef>
                          <a:spcPts val="0"/>
                        </a:spcBef>
                        <a:spcAft>
                          <a:spcPts val="0"/>
                        </a:spcAft>
                        <a:buFont typeface="+mj-lt"/>
                        <a:buAutoNum type="alphaLcParenBoth"/>
                      </a:pPr>
                      <a:r>
                        <a:rPr lang="en-US" sz="1100">
                          <a:latin typeface="Calibri"/>
                          <a:ea typeface="Calibri"/>
                          <a:cs typeface="Times New Roman"/>
                        </a:rPr>
                        <a:t>Short-term provisions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252004">
                <a:tc>
                  <a:txBody>
                    <a:bodyPr/>
                    <a:lstStyle/>
                    <a:p>
                      <a:pPr marL="0" marR="0">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252004">
                <a:tc>
                  <a:txBody>
                    <a:bodyPr/>
                    <a:lstStyle/>
                    <a:p>
                      <a:pPr marL="0" marR="0" algn="ctr">
                        <a:spcBef>
                          <a:spcPts val="0"/>
                        </a:spcBef>
                        <a:spcAft>
                          <a:spcPts val="0"/>
                        </a:spcAft>
                      </a:pPr>
                      <a:r>
                        <a:rPr lang="en-US" sz="1100" b="1">
                          <a:latin typeface="Calibri"/>
                          <a:ea typeface="Calibri"/>
                          <a:cs typeface="Times New Roman"/>
                        </a:rPr>
                        <a:t>TOTAL</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bl>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D792E8-8838-4744-A7DD-92B0ED18307B}"/>
              </a:ext>
            </a:extLst>
          </p:cNvPr>
          <p:cNvSpPr txBox="1">
            <a:spLocks/>
          </p:cNvSpPr>
          <p:nvPr/>
        </p:nvSpPr>
        <p:spPr>
          <a:xfrm>
            <a:off x="235131" y="2312126"/>
            <a:ext cx="1384663" cy="3135085"/>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2800" b="1" i="0" u="none" strike="noStrike" kern="1200" cap="none" spc="0" normalizeH="0" baseline="0" noProof="0" dirty="0">
                <a:ln>
                  <a:noFill/>
                </a:ln>
                <a:solidFill>
                  <a:schemeClr val="tx1"/>
                </a:solidFill>
                <a:effectLst/>
                <a:uLnTx/>
                <a:uFillTx/>
                <a:latin typeface="+mj-lt"/>
                <a:ea typeface="+mj-ea"/>
                <a:cs typeface="+mj-cs"/>
              </a:rPr>
              <a:t>Balance</a:t>
            </a:r>
          </a:p>
          <a:p>
            <a:pPr marL="0" marR="0" lvl="0" indent="0" algn="l" defTabSz="914400" rtl="0" eaLnBrk="1" fontAlgn="auto" latinLnBrk="0" hangingPunct="1">
              <a:lnSpc>
                <a:spcPct val="90000"/>
              </a:lnSpc>
              <a:spcBef>
                <a:spcPct val="0"/>
              </a:spcBef>
              <a:spcAft>
                <a:spcPts val="0"/>
              </a:spcAft>
              <a:buClrTx/>
              <a:buSzTx/>
              <a:buFontTx/>
              <a:buNone/>
              <a:tabLst/>
              <a:defRPr/>
            </a:pPr>
            <a:r>
              <a:rPr lang="en-IN" sz="2800" b="1" dirty="0">
                <a:latin typeface="+mj-lt"/>
                <a:ea typeface="+mj-ea"/>
                <a:cs typeface="+mj-cs"/>
              </a:rPr>
              <a:t>Sheet</a:t>
            </a:r>
            <a:endParaRPr kumimoji="0" lang="en-IN" sz="2800" b="1"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4" name="Table 3"/>
          <p:cNvGraphicFramePr>
            <a:graphicFrameLocks noGrp="1"/>
          </p:cNvGraphicFramePr>
          <p:nvPr/>
        </p:nvGraphicFramePr>
        <p:xfrm>
          <a:off x="1985553" y="326567"/>
          <a:ext cx="8843557" cy="6027942"/>
        </p:xfrm>
        <a:graphic>
          <a:graphicData uri="http://schemas.openxmlformats.org/drawingml/2006/table">
            <a:tbl>
              <a:tblPr/>
              <a:tblGrid>
                <a:gridCol w="4583622">
                  <a:extLst>
                    <a:ext uri="{9D8B030D-6E8A-4147-A177-3AD203B41FA5}">
                      <a16:colId xmlns:a16="http://schemas.microsoft.com/office/drawing/2014/main" val="20000"/>
                    </a:ext>
                  </a:extLst>
                </a:gridCol>
                <a:gridCol w="695440">
                  <a:extLst>
                    <a:ext uri="{9D8B030D-6E8A-4147-A177-3AD203B41FA5}">
                      <a16:colId xmlns:a16="http://schemas.microsoft.com/office/drawing/2014/main" val="20001"/>
                    </a:ext>
                  </a:extLst>
                </a:gridCol>
                <a:gridCol w="1807750">
                  <a:extLst>
                    <a:ext uri="{9D8B030D-6E8A-4147-A177-3AD203B41FA5}">
                      <a16:colId xmlns:a16="http://schemas.microsoft.com/office/drawing/2014/main" val="20002"/>
                    </a:ext>
                  </a:extLst>
                </a:gridCol>
                <a:gridCol w="1756745">
                  <a:extLst>
                    <a:ext uri="{9D8B030D-6E8A-4147-A177-3AD203B41FA5}">
                      <a16:colId xmlns:a16="http://schemas.microsoft.com/office/drawing/2014/main" val="20003"/>
                    </a:ext>
                  </a:extLst>
                </a:gridCol>
              </a:tblGrid>
              <a:tr h="316259">
                <a:tc>
                  <a:txBody>
                    <a:bodyPr/>
                    <a:lstStyle/>
                    <a:p>
                      <a:pPr marL="0" marR="0" algn="ctr">
                        <a:spcBef>
                          <a:spcPts val="0"/>
                        </a:spcBef>
                        <a:spcAft>
                          <a:spcPts val="0"/>
                        </a:spcAft>
                      </a:pPr>
                      <a:r>
                        <a:rPr lang="en-US" sz="1100" dirty="0">
                          <a:latin typeface="Calibri"/>
                          <a:ea typeface="Calibri"/>
                          <a:cs typeface="Times New Roman"/>
                        </a:rPr>
                        <a:t>Particulars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Calibri"/>
                          <a:ea typeface="Calibri"/>
                          <a:cs typeface="Times New Roman"/>
                        </a:rPr>
                        <a:t>Note 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a:latin typeface="Calibri"/>
                          <a:ea typeface="Calibri"/>
                          <a:cs typeface="Times New Roman"/>
                        </a:rPr>
                        <a:t>Figures as at the end of current reporting period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latin typeface="Calibri"/>
                          <a:ea typeface="Calibri"/>
                          <a:cs typeface="Times New Roman"/>
                        </a:rPr>
                        <a:t>Figures as at the end of previous reporting period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6259">
                <a:tc>
                  <a:txBody>
                    <a:bodyPr/>
                    <a:lstStyle/>
                    <a:p>
                      <a:pPr marL="342900" marR="0" lvl="0" indent="-342900">
                        <a:spcBef>
                          <a:spcPts val="0"/>
                        </a:spcBef>
                        <a:spcAft>
                          <a:spcPts val="0"/>
                        </a:spcAft>
                        <a:buFont typeface="+mj-lt"/>
                        <a:buAutoNum type="romanUcPeriod"/>
                      </a:pPr>
                      <a:r>
                        <a:rPr lang="en-US" sz="1100" b="1" u="sng">
                          <a:latin typeface="Calibri"/>
                          <a:ea typeface="Calibri"/>
                          <a:cs typeface="Times New Roman"/>
                        </a:rPr>
                        <a:t>ASSETS:</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6259">
                <a:tc>
                  <a:txBody>
                    <a:bodyPr/>
                    <a:lstStyle/>
                    <a:p>
                      <a:pPr marL="342900" marR="0" lvl="0" indent="-342900">
                        <a:spcBef>
                          <a:spcPts val="0"/>
                        </a:spcBef>
                        <a:spcAft>
                          <a:spcPts val="0"/>
                        </a:spcAft>
                        <a:buFont typeface="+mj-lt"/>
                        <a:buAutoNum type="arabicParenR"/>
                      </a:pPr>
                      <a:r>
                        <a:rPr lang="en-US" sz="1100">
                          <a:latin typeface="Calibri"/>
                          <a:ea typeface="Calibri"/>
                          <a:cs typeface="Times New Roman"/>
                        </a:rPr>
                        <a:t>Non-Current Assets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6259">
                <a:tc>
                  <a:txBody>
                    <a:bodyPr/>
                    <a:lstStyle/>
                    <a:p>
                      <a:pPr marL="342900" marR="0" lvl="0" indent="-342900">
                        <a:spcBef>
                          <a:spcPts val="0"/>
                        </a:spcBef>
                        <a:spcAft>
                          <a:spcPts val="0"/>
                        </a:spcAft>
                        <a:buFont typeface="+mj-lt"/>
                        <a:buAutoNum type="alphaLcParenBoth"/>
                      </a:pPr>
                      <a:r>
                        <a:rPr lang="en-US" sz="1100" dirty="0">
                          <a:latin typeface="Calibri"/>
                          <a:ea typeface="Calibri"/>
                          <a:cs typeface="Times New Roman"/>
                        </a:rPr>
                        <a:t>Fixed Assets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6259">
                <a:tc>
                  <a:txBody>
                    <a:bodyPr/>
                    <a:lstStyle/>
                    <a:p>
                      <a:pPr marL="342900" marR="0" lvl="0" indent="-342900">
                        <a:spcBef>
                          <a:spcPts val="0"/>
                        </a:spcBef>
                        <a:spcAft>
                          <a:spcPts val="0"/>
                        </a:spcAft>
                        <a:buFont typeface="+mj-lt"/>
                        <a:buAutoNum type="romanUcParenBoth"/>
                      </a:pPr>
                      <a:r>
                        <a:rPr lang="en-US" sz="1100">
                          <a:latin typeface="Calibri"/>
                          <a:ea typeface="Calibri"/>
                          <a:cs typeface="Times New Roman"/>
                        </a:rPr>
                        <a:t>Tangible Assets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6259">
                <a:tc>
                  <a:txBody>
                    <a:bodyPr/>
                    <a:lstStyle/>
                    <a:p>
                      <a:pPr marL="342900" marR="0" lvl="0" indent="-342900">
                        <a:spcBef>
                          <a:spcPts val="0"/>
                        </a:spcBef>
                        <a:spcAft>
                          <a:spcPts val="0"/>
                        </a:spcAft>
                        <a:buFont typeface="+mj-lt"/>
                        <a:buAutoNum type="romanUcParenBoth"/>
                      </a:pPr>
                      <a:r>
                        <a:rPr lang="en-US" sz="1100">
                          <a:latin typeface="Calibri"/>
                          <a:ea typeface="Calibri"/>
                          <a:cs typeface="Times New Roman"/>
                        </a:rPr>
                        <a:t>Intangible Assets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16259">
                <a:tc>
                  <a:txBody>
                    <a:bodyPr/>
                    <a:lstStyle/>
                    <a:p>
                      <a:pPr marL="342900" marR="0" lvl="0" indent="-342900">
                        <a:spcBef>
                          <a:spcPts val="0"/>
                        </a:spcBef>
                        <a:spcAft>
                          <a:spcPts val="0"/>
                        </a:spcAft>
                        <a:buFont typeface="+mj-lt"/>
                        <a:buAutoNum type="romanUcParenBoth"/>
                      </a:pPr>
                      <a:r>
                        <a:rPr lang="en-US" sz="1100">
                          <a:latin typeface="Calibri"/>
                          <a:ea typeface="Calibri"/>
                          <a:cs typeface="Times New Roman"/>
                        </a:rPr>
                        <a:t>Capital Work-in-Progress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16259">
                <a:tc>
                  <a:txBody>
                    <a:bodyPr/>
                    <a:lstStyle/>
                    <a:p>
                      <a:pPr marL="342900" marR="0" lvl="0" indent="-342900">
                        <a:spcBef>
                          <a:spcPts val="0"/>
                        </a:spcBef>
                        <a:spcAft>
                          <a:spcPts val="0"/>
                        </a:spcAft>
                        <a:buFont typeface="+mj-lt"/>
                        <a:buAutoNum type="romanUcParenBoth"/>
                      </a:pPr>
                      <a:r>
                        <a:rPr lang="en-US" sz="1100" dirty="0">
                          <a:latin typeface="Calibri"/>
                          <a:ea typeface="Calibri"/>
                          <a:cs typeface="Times New Roman"/>
                        </a:rPr>
                        <a:t>Intangible assets under development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16259">
                <a:tc>
                  <a:txBody>
                    <a:bodyPr/>
                    <a:lstStyle/>
                    <a:p>
                      <a:pPr marL="342900" marR="0" lvl="0" indent="-342900">
                        <a:spcBef>
                          <a:spcPts val="0"/>
                        </a:spcBef>
                        <a:spcAft>
                          <a:spcPts val="0"/>
                        </a:spcAft>
                        <a:buFont typeface="+mj-lt"/>
                        <a:buAutoNum type="alphaLcParenBoth"/>
                      </a:pPr>
                      <a:r>
                        <a:rPr lang="en-US" sz="1100">
                          <a:latin typeface="Calibri"/>
                          <a:ea typeface="Calibri"/>
                          <a:cs typeface="Times New Roman"/>
                        </a:rPr>
                        <a:t>Non-Current Investments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16259">
                <a:tc>
                  <a:txBody>
                    <a:bodyPr/>
                    <a:lstStyle/>
                    <a:p>
                      <a:pPr marL="342900" marR="0" lvl="0" indent="-342900">
                        <a:spcBef>
                          <a:spcPts val="0"/>
                        </a:spcBef>
                        <a:spcAft>
                          <a:spcPts val="0"/>
                        </a:spcAft>
                        <a:buFont typeface="+mj-lt"/>
                        <a:buAutoNum type="alphaLcParenBoth"/>
                      </a:pPr>
                      <a:r>
                        <a:rPr lang="en-US" sz="1100">
                          <a:latin typeface="Calibri"/>
                          <a:ea typeface="Calibri"/>
                          <a:cs typeface="Times New Roman"/>
                        </a:rPr>
                        <a:t>Deferred tax assets (NET)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16259">
                <a:tc>
                  <a:txBody>
                    <a:bodyPr/>
                    <a:lstStyle/>
                    <a:p>
                      <a:pPr marL="342900" marR="0" lvl="0" indent="-342900">
                        <a:spcBef>
                          <a:spcPts val="0"/>
                        </a:spcBef>
                        <a:spcAft>
                          <a:spcPts val="0"/>
                        </a:spcAft>
                        <a:buFont typeface="+mj-lt"/>
                        <a:buAutoNum type="alphaLcParenBoth"/>
                      </a:pPr>
                      <a:r>
                        <a:rPr lang="en-US" sz="1100">
                          <a:latin typeface="Calibri"/>
                          <a:ea typeface="Calibri"/>
                          <a:cs typeface="Times New Roman"/>
                        </a:rPr>
                        <a:t>Long-term loans &amp; advances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16259">
                <a:tc>
                  <a:txBody>
                    <a:bodyPr/>
                    <a:lstStyle/>
                    <a:p>
                      <a:pPr marL="342900" marR="0" lvl="0" indent="-342900">
                        <a:spcBef>
                          <a:spcPts val="0"/>
                        </a:spcBef>
                        <a:spcAft>
                          <a:spcPts val="0"/>
                        </a:spcAft>
                        <a:buFont typeface="+mj-lt"/>
                        <a:buAutoNum type="alphaLcParenBoth"/>
                      </a:pPr>
                      <a:r>
                        <a:rPr lang="en-US" sz="1100">
                          <a:latin typeface="Calibri"/>
                          <a:ea typeface="Calibri"/>
                          <a:cs typeface="Times New Roman"/>
                        </a:rPr>
                        <a:t>Other non-current assets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16259">
                <a:tc>
                  <a:txBody>
                    <a:bodyPr/>
                    <a:lstStyle/>
                    <a:p>
                      <a:pPr marL="342900" marR="0" lvl="0" indent="-342900">
                        <a:spcBef>
                          <a:spcPts val="0"/>
                        </a:spcBef>
                        <a:spcAft>
                          <a:spcPts val="0"/>
                        </a:spcAft>
                        <a:buFont typeface="+mj-lt"/>
                        <a:buAutoNum type="arabicParenR"/>
                      </a:pPr>
                      <a:r>
                        <a:rPr lang="en-US" sz="1100">
                          <a:latin typeface="Calibri"/>
                          <a:ea typeface="Calibri"/>
                          <a:cs typeface="Times New Roman"/>
                        </a:rPr>
                        <a:t>Current Assets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316259">
                <a:tc>
                  <a:txBody>
                    <a:bodyPr/>
                    <a:lstStyle/>
                    <a:p>
                      <a:pPr marL="342900" marR="0" lvl="0" indent="-342900">
                        <a:spcBef>
                          <a:spcPts val="0"/>
                        </a:spcBef>
                        <a:spcAft>
                          <a:spcPts val="0"/>
                        </a:spcAft>
                        <a:buFont typeface="+mj-lt"/>
                        <a:buAutoNum type="alphaLcParenBoth"/>
                      </a:pPr>
                      <a:r>
                        <a:rPr lang="en-US" sz="1100">
                          <a:latin typeface="Calibri"/>
                          <a:ea typeface="Calibri"/>
                          <a:cs typeface="Times New Roman"/>
                        </a:rPr>
                        <a:t>Current Investments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316259">
                <a:tc>
                  <a:txBody>
                    <a:bodyPr/>
                    <a:lstStyle/>
                    <a:p>
                      <a:pPr marL="342900" marR="0" lvl="0" indent="-342900">
                        <a:spcBef>
                          <a:spcPts val="0"/>
                        </a:spcBef>
                        <a:spcAft>
                          <a:spcPts val="0"/>
                        </a:spcAft>
                        <a:buFont typeface="+mj-lt"/>
                        <a:buAutoNum type="alphaLcParenBoth"/>
                      </a:pPr>
                      <a:r>
                        <a:rPr lang="en-US" sz="1100">
                          <a:latin typeface="Calibri"/>
                          <a:ea typeface="Calibri"/>
                          <a:cs typeface="Times New Roman"/>
                        </a:rPr>
                        <a:t>Trade Receivables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316259">
                <a:tc>
                  <a:txBody>
                    <a:bodyPr/>
                    <a:lstStyle/>
                    <a:p>
                      <a:pPr marL="342900" marR="0" lvl="0" indent="-342900">
                        <a:spcBef>
                          <a:spcPts val="0"/>
                        </a:spcBef>
                        <a:spcAft>
                          <a:spcPts val="0"/>
                        </a:spcAft>
                        <a:buFont typeface="+mj-lt"/>
                        <a:buAutoNum type="alphaLcParenBoth"/>
                      </a:pPr>
                      <a:r>
                        <a:rPr lang="en-US" sz="1100">
                          <a:latin typeface="Calibri"/>
                          <a:ea typeface="Calibri"/>
                          <a:cs typeface="Times New Roman"/>
                        </a:rPr>
                        <a:t>Cash &amp; cash equivalents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316259">
                <a:tc>
                  <a:txBody>
                    <a:bodyPr/>
                    <a:lstStyle/>
                    <a:p>
                      <a:pPr marL="342900" marR="0" lvl="0" indent="-342900">
                        <a:spcBef>
                          <a:spcPts val="0"/>
                        </a:spcBef>
                        <a:spcAft>
                          <a:spcPts val="0"/>
                        </a:spcAft>
                        <a:buFont typeface="+mj-lt"/>
                        <a:buAutoNum type="alphaLcParenBoth"/>
                      </a:pPr>
                      <a:r>
                        <a:rPr lang="en-US" sz="1100">
                          <a:latin typeface="Calibri"/>
                          <a:ea typeface="Calibri"/>
                          <a:cs typeface="Times New Roman"/>
                        </a:rPr>
                        <a:t>Short-term loans &amp; advances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316259">
                <a:tc>
                  <a:txBody>
                    <a:bodyPr/>
                    <a:lstStyle/>
                    <a:p>
                      <a:pPr marL="342900" marR="0" lvl="0" indent="-342900">
                        <a:spcBef>
                          <a:spcPts val="0"/>
                        </a:spcBef>
                        <a:spcAft>
                          <a:spcPts val="0"/>
                        </a:spcAft>
                        <a:buFont typeface="+mj-lt"/>
                        <a:buAutoNum type="alphaLcParenBoth"/>
                      </a:pPr>
                      <a:r>
                        <a:rPr lang="en-US" sz="1100">
                          <a:latin typeface="Calibri"/>
                          <a:ea typeface="Calibri"/>
                          <a:cs typeface="Times New Roman"/>
                        </a:rPr>
                        <a:t>Other current assets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316259">
                <a:tc>
                  <a:txBody>
                    <a:bodyPr/>
                    <a:lstStyle/>
                    <a:p>
                      <a:pPr marL="0" marR="0" algn="ctr">
                        <a:spcBef>
                          <a:spcPts val="0"/>
                        </a:spcBef>
                        <a:spcAft>
                          <a:spcPts val="0"/>
                        </a:spcAft>
                      </a:pPr>
                      <a:r>
                        <a:rPr lang="en-US" sz="1100" b="1">
                          <a:latin typeface="Calibri"/>
                          <a:ea typeface="Calibri"/>
                          <a:cs typeface="Times New Roman"/>
                        </a:rPr>
                        <a:t>TOTAL</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bl>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t>Introduction to </a:t>
            </a:r>
            <a:br>
              <a:rPr lang="en-US" dirty="0"/>
            </a:br>
            <a:r>
              <a:rPr lang="en-US" dirty="0"/>
              <a:t>Direct &amp; Indirect Taxes</a:t>
            </a:r>
          </a:p>
        </p:txBody>
      </p:sp>
    </p:spTree>
    <p:extLst>
      <p:ext uri="{BB962C8B-B14F-4D97-AF65-F5344CB8AC3E}">
        <p14:creationId xmlns:p14="http://schemas.microsoft.com/office/powerpoint/2010/main" val="6179232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D6AC2C-BC58-3AE2-7F63-C1B9E34A0049}"/>
              </a:ext>
            </a:extLst>
          </p:cNvPr>
          <p:cNvSpPr>
            <a:spLocks noGrp="1"/>
          </p:cNvSpPr>
          <p:nvPr>
            <p:ph idx="1"/>
          </p:nvPr>
        </p:nvSpPr>
        <p:spPr/>
        <p:txBody>
          <a:bodyPr/>
          <a:lstStyle/>
          <a:p>
            <a:r>
              <a:rPr lang="en-US" dirty="0"/>
              <a:t>Tax is a </a:t>
            </a:r>
            <a:r>
              <a:rPr lang="en-US" b="1" dirty="0">
                <a:solidFill>
                  <a:srgbClr val="C00000"/>
                </a:solidFill>
              </a:rPr>
              <a:t>mandatory fee imposed upon individuals or corporations by the Central and State Government</a:t>
            </a:r>
            <a:r>
              <a:rPr lang="en-US" dirty="0"/>
              <a:t> to help build the economy of a country by meeting various public expenses.</a:t>
            </a:r>
          </a:p>
          <a:p>
            <a:r>
              <a:rPr lang="en-US" dirty="0"/>
              <a:t>Taxes are broadly divided into two categories - </a:t>
            </a:r>
            <a:r>
              <a:rPr lang="en-US" b="1" dirty="0">
                <a:solidFill>
                  <a:srgbClr val="C00000"/>
                </a:solidFill>
              </a:rPr>
              <a:t>Direct and Indirect taxes.</a:t>
            </a:r>
          </a:p>
          <a:p>
            <a:r>
              <a:rPr lang="en-US" dirty="0"/>
              <a:t>The levy of taxes is necessary because </a:t>
            </a:r>
            <a:r>
              <a:rPr lang="en-US" b="1" dirty="0">
                <a:solidFill>
                  <a:srgbClr val="C00000"/>
                </a:solidFill>
              </a:rPr>
              <a:t>they constitute the basic source of revenue for the Government. </a:t>
            </a:r>
          </a:p>
          <a:p>
            <a:r>
              <a:rPr lang="en-US" dirty="0"/>
              <a:t>The revenue raised is utilized for meeting government expenses like </a:t>
            </a:r>
            <a:r>
              <a:rPr lang="en-US" b="1" dirty="0">
                <a:solidFill>
                  <a:srgbClr val="C00000"/>
                </a:solidFill>
              </a:rPr>
              <a:t>defence, provision of education, health care, and infrastructure facilities like roads and dams.</a:t>
            </a:r>
            <a:endParaRPr lang="en-US" altLang="en-US" b="1" dirty="0">
              <a:solidFill>
                <a:srgbClr val="C00000"/>
              </a:solidFill>
              <a:cs typeface="Times New Roman" panose="02020603050405020304" pitchFamily="18" charset="0"/>
            </a:endParaRPr>
          </a:p>
        </p:txBody>
      </p:sp>
      <p:sp>
        <p:nvSpPr>
          <p:cNvPr id="3" name="Title 2">
            <a:extLst>
              <a:ext uri="{FF2B5EF4-FFF2-40B4-BE49-F238E27FC236}">
                <a16:creationId xmlns:a16="http://schemas.microsoft.com/office/drawing/2014/main" id="{9CCA0863-6285-787C-E494-62C18E85DDA3}"/>
              </a:ext>
            </a:extLst>
          </p:cNvPr>
          <p:cNvSpPr>
            <a:spLocks noGrp="1"/>
          </p:cNvSpPr>
          <p:nvPr>
            <p:ph type="title"/>
          </p:nvPr>
        </p:nvSpPr>
        <p:spPr/>
        <p:txBody>
          <a:bodyPr>
            <a:normAutofit/>
          </a:bodyPr>
          <a:lstStyle/>
          <a:p>
            <a:r>
              <a:rPr lang="en-US" dirty="0"/>
              <a:t>Tax</a:t>
            </a:r>
          </a:p>
        </p:txBody>
      </p:sp>
    </p:spTree>
    <p:extLst>
      <p:ext uri="{BB962C8B-B14F-4D97-AF65-F5344CB8AC3E}">
        <p14:creationId xmlns:p14="http://schemas.microsoft.com/office/powerpoint/2010/main" val="3294119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36273-D15B-A941-4C6A-7751C54FA081}"/>
              </a:ext>
            </a:extLst>
          </p:cNvPr>
          <p:cNvSpPr>
            <a:spLocks noGrp="1"/>
          </p:cNvSpPr>
          <p:nvPr>
            <p:ph type="title"/>
          </p:nvPr>
        </p:nvSpPr>
        <p:spPr/>
        <p:txBody>
          <a:bodyPr/>
          <a:lstStyle/>
          <a:p>
            <a:r>
              <a:rPr lang="en-US" dirty="0"/>
              <a:t>Types of Taxes</a:t>
            </a:r>
            <a:endParaRPr lang="en-IN" dirty="0"/>
          </a:p>
        </p:txBody>
      </p:sp>
      <p:graphicFrame>
        <p:nvGraphicFramePr>
          <p:cNvPr id="4" name="Content Placeholder 3">
            <a:extLst>
              <a:ext uri="{FF2B5EF4-FFF2-40B4-BE49-F238E27FC236}">
                <a16:creationId xmlns:a16="http://schemas.microsoft.com/office/drawing/2014/main" id="{0D0E4211-7C01-9C28-6A10-2B20A0B48703}"/>
              </a:ext>
            </a:extLst>
          </p:cNvPr>
          <p:cNvGraphicFramePr>
            <a:graphicFrameLocks noGrp="1"/>
          </p:cNvGraphicFramePr>
          <p:nvPr>
            <p:ph idx="1"/>
            <p:extLst>
              <p:ext uri="{D42A27DB-BD31-4B8C-83A1-F6EECF244321}">
                <p14:modId xmlns:p14="http://schemas.microsoft.com/office/powerpoint/2010/main" val="3075635107"/>
              </p:ext>
            </p:extLst>
          </p:nvPr>
        </p:nvGraphicFramePr>
        <p:xfrm>
          <a:off x="412595" y="863599"/>
          <a:ext cx="11329638" cy="5001941"/>
        </p:xfrm>
        <a:graphic>
          <a:graphicData uri="http://schemas.openxmlformats.org/drawingml/2006/table">
            <a:tbl>
              <a:tblPr firstRow="1" bandRow="1">
                <a:tableStyleId>{5C22544A-7EE6-4342-B048-85BDC9FD1C3A}</a:tableStyleId>
              </a:tblPr>
              <a:tblGrid>
                <a:gridCol w="3776546">
                  <a:extLst>
                    <a:ext uri="{9D8B030D-6E8A-4147-A177-3AD203B41FA5}">
                      <a16:colId xmlns:a16="http://schemas.microsoft.com/office/drawing/2014/main" val="3913283653"/>
                    </a:ext>
                  </a:extLst>
                </a:gridCol>
                <a:gridCol w="3776546">
                  <a:extLst>
                    <a:ext uri="{9D8B030D-6E8A-4147-A177-3AD203B41FA5}">
                      <a16:colId xmlns:a16="http://schemas.microsoft.com/office/drawing/2014/main" val="110967132"/>
                    </a:ext>
                  </a:extLst>
                </a:gridCol>
                <a:gridCol w="3776546">
                  <a:extLst>
                    <a:ext uri="{9D8B030D-6E8A-4147-A177-3AD203B41FA5}">
                      <a16:colId xmlns:a16="http://schemas.microsoft.com/office/drawing/2014/main" val="3394554370"/>
                    </a:ext>
                  </a:extLst>
                </a:gridCol>
              </a:tblGrid>
              <a:tr h="714563">
                <a:tc>
                  <a:txBody>
                    <a:bodyPr/>
                    <a:lstStyle/>
                    <a:p>
                      <a:pPr algn="ctr"/>
                      <a:r>
                        <a:rPr lang="en-US" sz="2800" dirty="0"/>
                        <a:t>Direct Taxes</a:t>
                      </a:r>
                      <a:endParaRPr lang="en-IN" sz="2800" dirty="0"/>
                    </a:p>
                  </a:txBody>
                  <a:tcPr/>
                </a:tc>
                <a:tc>
                  <a:txBody>
                    <a:bodyPr/>
                    <a:lstStyle/>
                    <a:p>
                      <a:pPr algn="ctr"/>
                      <a:r>
                        <a:rPr lang="en-US" sz="2800" dirty="0"/>
                        <a:t>Indirect Taxes</a:t>
                      </a:r>
                      <a:endParaRPr lang="en-IN" sz="2800" dirty="0"/>
                    </a:p>
                  </a:txBody>
                  <a:tcPr/>
                </a:tc>
                <a:tc>
                  <a:txBody>
                    <a:bodyPr/>
                    <a:lstStyle/>
                    <a:p>
                      <a:pPr algn="ctr"/>
                      <a:r>
                        <a:rPr lang="en-US" sz="2800" dirty="0"/>
                        <a:t>Other Taxes</a:t>
                      </a:r>
                      <a:endParaRPr lang="en-IN" sz="2800" dirty="0"/>
                    </a:p>
                  </a:txBody>
                  <a:tcPr/>
                </a:tc>
                <a:extLst>
                  <a:ext uri="{0D108BD9-81ED-4DB2-BD59-A6C34878D82A}">
                    <a16:rowId xmlns:a16="http://schemas.microsoft.com/office/drawing/2014/main" val="3628169463"/>
                  </a:ext>
                </a:extLst>
              </a:tr>
              <a:tr h="714563">
                <a:tc>
                  <a:txBody>
                    <a:bodyPr/>
                    <a:lstStyle/>
                    <a:p>
                      <a:pPr algn="ctr" rtl="0" fontAlgn="t"/>
                      <a:r>
                        <a:rPr lang="en-IN" sz="2400" b="0" dirty="0">
                          <a:solidFill>
                            <a:srgbClr val="314259"/>
                          </a:solidFill>
                          <a:effectLst/>
                        </a:rPr>
                        <a:t>Income Tax</a:t>
                      </a:r>
                    </a:p>
                  </a:txBody>
                  <a:tcPr marL="95250" marR="95250" marT="95250" marB="95250"/>
                </a:tc>
                <a:tc>
                  <a:txBody>
                    <a:bodyPr/>
                    <a:lstStyle/>
                    <a:p>
                      <a:pPr algn="ctr" rtl="0" fontAlgn="t"/>
                      <a:r>
                        <a:rPr lang="en-IN" sz="2400" b="0">
                          <a:solidFill>
                            <a:srgbClr val="314259"/>
                          </a:solidFill>
                          <a:effectLst/>
                        </a:rPr>
                        <a:t>Sales Tax</a:t>
                      </a:r>
                    </a:p>
                  </a:txBody>
                  <a:tcPr marL="95250" marR="95250" marT="95250" marB="95250"/>
                </a:tc>
                <a:tc>
                  <a:txBody>
                    <a:bodyPr/>
                    <a:lstStyle/>
                    <a:p>
                      <a:pPr algn="ctr" rtl="0" fontAlgn="t"/>
                      <a:r>
                        <a:rPr lang="en-IN" sz="2400" b="0">
                          <a:solidFill>
                            <a:srgbClr val="314259"/>
                          </a:solidFill>
                          <a:effectLst/>
                        </a:rPr>
                        <a:t>Property Tax</a:t>
                      </a:r>
                    </a:p>
                  </a:txBody>
                  <a:tcPr marL="95250" marR="95250" marT="95250" marB="95250"/>
                </a:tc>
                <a:extLst>
                  <a:ext uri="{0D108BD9-81ED-4DB2-BD59-A6C34878D82A}">
                    <a16:rowId xmlns:a16="http://schemas.microsoft.com/office/drawing/2014/main" val="4092333962"/>
                  </a:ext>
                </a:extLst>
              </a:tr>
              <a:tr h="714563">
                <a:tc>
                  <a:txBody>
                    <a:bodyPr/>
                    <a:lstStyle/>
                    <a:p>
                      <a:pPr algn="ctr" rtl="0" fontAlgn="t"/>
                      <a:r>
                        <a:rPr lang="en-IN" sz="2400" b="0" dirty="0">
                          <a:solidFill>
                            <a:srgbClr val="314259"/>
                          </a:solidFill>
                          <a:effectLst/>
                        </a:rPr>
                        <a:t>Corporate Tax</a:t>
                      </a:r>
                    </a:p>
                  </a:txBody>
                  <a:tcPr marL="95250" marR="95250" marT="95250" marB="95250"/>
                </a:tc>
                <a:tc>
                  <a:txBody>
                    <a:bodyPr/>
                    <a:lstStyle/>
                    <a:p>
                      <a:pPr algn="ctr" rtl="0" fontAlgn="t"/>
                      <a:r>
                        <a:rPr lang="en-IN" sz="2400" b="0">
                          <a:solidFill>
                            <a:srgbClr val="314259"/>
                          </a:solidFill>
                          <a:effectLst/>
                        </a:rPr>
                        <a:t>Service Tax</a:t>
                      </a:r>
                    </a:p>
                  </a:txBody>
                  <a:tcPr marL="95250" marR="95250" marT="95250" marB="95250"/>
                </a:tc>
                <a:tc>
                  <a:txBody>
                    <a:bodyPr/>
                    <a:lstStyle/>
                    <a:p>
                      <a:pPr algn="ctr" rtl="0" fontAlgn="t"/>
                      <a:r>
                        <a:rPr lang="en-IN" sz="2400" b="0">
                          <a:solidFill>
                            <a:srgbClr val="314259"/>
                          </a:solidFill>
                          <a:effectLst/>
                        </a:rPr>
                        <a:t>Registration Fees</a:t>
                      </a:r>
                    </a:p>
                  </a:txBody>
                  <a:tcPr marL="95250" marR="95250" marT="95250" marB="95250"/>
                </a:tc>
                <a:extLst>
                  <a:ext uri="{0D108BD9-81ED-4DB2-BD59-A6C34878D82A}">
                    <a16:rowId xmlns:a16="http://schemas.microsoft.com/office/drawing/2014/main" val="968269498"/>
                  </a:ext>
                </a:extLst>
              </a:tr>
              <a:tr h="714563">
                <a:tc>
                  <a:txBody>
                    <a:bodyPr/>
                    <a:lstStyle/>
                    <a:p>
                      <a:pPr algn="ctr" rtl="0" fontAlgn="t"/>
                      <a:r>
                        <a:rPr lang="en-IN" sz="2400" b="0" dirty="0">
                          <a:solidFill>
                            <a:srgbClr val="314259"/>
                          </a:solidFill>
                          <a:effectLst/>
                        </a:rPr>
                        <a:t>Securities Transaction Tax</a:t>
                      </a:r>
                    </a:p>
                  </a:txBody>
                  <a:tcPr marL="95250" marR="95250" marT="95250" marB="95250"/>
                </a:tc>
                <a:tc>
                  <a:txBody>
                    <a:bodyPr/>
                    <a:lstStyle/>
                    <a:p>
                      <a:pPr algn="ctr" rtl="0" fontAlgn="t"/>
                      <a:r>
                        <a:rPr lang="en-IN" sz="2400" b="0">
                          <a:solidFill>
                            <a:srgbClr val="314259"/>
                          </a:solidFill>
                          <a:effectLst/>
                        </a:rPr>
                        <a:t>Octroi Duty</a:t>
                      </a:r>
                    </a:p>
                  </a:txBody>
                  <a:tcPr marL="95250" marR="95250" marT="95250" marB="95250"/>
                </a:tc>
                <a:tc>
                  <a:txBody>
                    <a:bodyPr/>
                    <a:lstStyle/>
                    <a:p>
                      <a:pPr algn="ctr" rtl="0" fontAlgn="t"/>
                      <a:r>
                        <a:rPr lang="en-IN" sz="2400" b="0">
                          <a:solidFill>
                            <a:srgbClr val="314259"/>
                          </a:solidFill>
                          <a:effectLst/>
                        </a:rPr>
                        <a:t>Toll Tax</a:t>
                      </a:r>
                    </a:p>
                  </a:txBody>
                  <a:tcPr marL="95250" marR="95250" marT="95250" marB="95250"/>
                </a:tc>
                <a:extLst>
                  <a:ext uri="{0D108BD9-81ED-4DB2-BD59-A6C34878D82A}">
                    <a16:rowId xmlns:a16="http://schemas.microsoft.com/office/drawing/2014/main" val="1786857172"/>
                  </a:ext>
                </a:extLst>
              </a:tr>
              <a:tr h="714563">
                <a:tc>
                  <a:txBody>
                    <a:bodyPr/>
                    <a:lstStyle/>
                    <a:p>
                      <a:pPr algn="ctr" rtl="0" fontAlgn="t"/>
                      <a:r>
                        <a:rPr lang="en-IN" sz="2400" b="0">
                          <a:solidFill>
                            <a:srgbClr val="314259"/>
                          </a:solidFill>
                          <a:effectLst/>
                        </a:rPr>
                        <a:t>Capital Gains Tax</a:t>
                      </a:r>
                    </a:p>
                  </a:txBody>
                  <a:tcPr marL="95250" marR="95250" marT="95250" marB="95250"/>
                </a:tc>
                <a:tc>
                  <a:txBody>
                    <a:bodyPr/>
                    <a:lstStyle/>
                    <a:p>
                      <a:pPr algn="ctr" rtl="0" fontAlgn="t"/>
                      <a:r>
                        <a:rPr lang="en-IN" sz="2400" b="0" dirty="0">
                          <a:solidFill>
                            <a:srgbClr val="314259"/>
                          </a:solidFill>
                          <a:effectLst/>
                        </a:rPr>
                        <a:t>Custom Duty</a:t>
                      </a:r>
                    </a:p>
                  </a:txBody>
                  <a:tcPr marL="95250" marR="95250" marT="95250" marB="95250"/>
                </a:tc>
                <a:tc>
                  <a:txBody>
                    <a:bodyPr/>
                    <a:lstStyle/>
                    <a:p>
                      <a:pPr algn="ctr" rtl="0" fontAlgn="t"/>
                      <a:r>
                        <a:rPr lang="en-IN" sz="2400" b="0">
                          <a:solidFill>
                            <a:srgbClr val="314259"/>
                          </a:solidFill>
                          <a:effectLst/>
                        </a:rPr>
                        <a:t>Education Cess</a:t>
                      </a:r>
                    </a:p>
                  </a:txBody>
                  <a:tcPr marL="95250" marR="95250" marT="95250" marB="95250"/>
                </a:tc>
                <a:extLst>
                  <a:ext uri="{0D108BD9-81ED-4DB2-BD59-A6C34878D82A}">
                    <a16:rowId xmlns:a16="http://schemas.microsoft.com/office/drawing/2014/main" val="2316661662"/>
                  </a:ext>
                </a:extLst>
              </a:tr>
              <a:tr h="714563">
                <a:tc>
                  <a:txBody>
                    <a:bodyPr/>
                    <a:lstStyle/>
                    <a:p>
                      <a:pPr algn="ctr" rtl="0" fontAlgn="t"/>
                      <a:r>
                        <a:rPr lang="en-IN" sz="2400" b="0">
                          <a:solidFill>
                            <a:srgbClr val="314259"/>
                          </a:solidFill>
                          <a:effectLst/>
                        </a:rPr>
                        <a:t> Gift Tax</a:t>
                      </a:r>
                    </a:p>
                  </a:txBody>
                  <a:tcPr marL="95250" marR="95250" marT="95250" marB="95250"/>
                </a:tc>
                <a:tc>
                  <a:txBody>
                    <a:bodyPr/>
                    <a:lstStyle/>
                    <a:p>
                      <a:pPr algn="ctr" rtl="0" fontAlgn="t"/>
                      <a:r>
                        <a:rPr lang="en-IN" sz="2400" b="0" dirty="0">
                          <a:solidFill>
                            <a:srgbClr val="314259"/>
                          </a:solidFill>
                          <a:effectLst/>
                        </a:rPr>
                        <a:t>Value Added Tax (VAT)</a:t>
                      </a:r>
                    </a:p>
                  </a:txBody>
                  <a:tcPr marL="95250" marR="95250" marT="95250" marB="95250"/>
                </a:tc>
                <a:tc>
                  <a:txBody>
                    <a:bodyPr/>
                    <a:lstStyle/>
                    <a:p>
                      <a:pPr algn="ctr" rtl="0" fontAlgn="t"/>
                      <a:r>
                        <a:rPr lang="en-IN" sz="2400" b="0" dirty="0">
                          <a:solidFill>
                            <a:srgbClr val="314259"/>
                          </a:solidFill>
                          <a:effectLst/>
                        </a:rPr>
                        <a:t>Entertainment Tax</a:t>
                      </a:r>
                    </a:p>
                  </a:txBody>
                  <a:tcPr marL="95250" marR="95250" marT="95250" marB="95250"/>
                </a:tc>
                <a:extLst>
                  <a:ext uri="{0D108BD9-81ED-4DB2-BD59-A6C34878D82A}">
                    <a16:rowId xmlns:a16="http://schemas.microsoft.com/office/drawing/2014/main" val="408834954"/>
                  </a:ext>
                </a:extLst>
              </a:tr>
              <a:tr h="714563">
                <a:tc>
                  <a:txBody>
                    <a:bodyPr/>
                    <a:lstStyle/>
                    <a:p>
                      <a:pPr algn="ctr" rtl="0" fontAlgn="t"/>
                      <a:r>
                        <a:rPr lang="en-IN" sz="2400" b="0">
                          <a:solidFill>
                            <a:srgbClr val="314259"/>
                          </a:solidFill>
                          <a:effectLst/>
                        </a:rPr>
                        <a:t> Wealth Tax</a:t>
                      </a:r>
                    </a:p>
                  </a:txBody>
                  <a:tcPr marL="95250" marR="95250" marT="95250" marB="95250"/>
                </a:tc>
                <a:tc>
                  <a:txBody>
                    <a:bodyPr/>
                    <a:lstStyle/>
                    <a:p>
                      <a:pPr algn="ctr" rtl="0" fontAlgn="t"/>
                      <a:r>
                        <a:rPr lang="en-IN" sz="2400" b="0">
                          <a:solidFill>
                            <a:srgbClr val="314259"/>
                          </a:solidFill>
                          <a:effectLst/>
                        </a:rPr>
                        <a:t>Goods &amp; Services Tax (GST)</a:t>
                      </a:r>
                    </a:p>
                  </a:txBody>
                  <a:tcPr marL="95250" marR="95250" marT="95250" marB="95250"/>
                </a:tc>
                <a:tc>
                  <a:txBody>
                    <a:bodyPr/>
                    <a:lstStyle/>
                    <a:p>
                      <a:pPr algn="ctr" rtl="0" fontAlgn="t"/>
                      <a:r>
                        <a:rPr lang="en-IN" sz="2400" b="0" dirty="0">
                          <a:solidFill>
                            <a:srgbClr val="314259"/>
                          </a:solidFill>
                          <a:effectLst/>
                        </a:rPr>
                        <a:t>Professional Tax</a:t>
                      </a:r>
                    </a:p>
                  </a:txBody>
                  <a:tcPr marL="95250" marR="95250" marT="95250" marB="95250"/>
                </a:tc>
                <a:extLst>
                  <a:ext uri="{0D108BD9-81ED-4DB2-BD59-A6C34878D82A}">
                    <a16:rowId xmlns:a16="http://schemas.microsoft.com/office/drawing/2014/main" val="3106611169"/>
                  </a:ext>
                </a:extLst>
              </a:tr>
            </a:tbl>
          </a:graphicData>
        </a:graphic>
      </p:graphicFrame>
    </p:spTree>
    <p:extLst>
      <p:ext uri="{BB962C8B-B14F-4D97-AF65-F5344CB8AC3E}">
        <p14:creationId xmlns:p14="http://schemas.microsoft.com/office/powerpoint/2010/main" val="33699506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t>Direct Tax</a:t>
            </a:r>
          </a:p>
        </p:txBody>
      </p:sp>
    </p:spTree>
    <p:extLst>
      <p:ext uri="{BB962C8B-B14F-4D97-AF65-F5344CB8AC3E}">
        <p14:creationId xmlns:p14="http://schemas.microsoft.com/office/powerpoint/2010/main" val="3741604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D6AC2C-BC58-3AE2-7F63-C1B9E34A0049}"/>
              </a:ext>
            </a:extLst>
          </p:cNvPr>
          <p:cNvSpPr>
            <a:spLocks noGrp="1"/>
          </p:cNvSpPr>
          <p:nvPr>
            <p:ph idx="1"/>
          </p:nvPr>
        </p:nvSpPr>
        <p:spPr/>
        <p:txBody>
          <a:bodyPr/>
          <a:lstStyle/>
          <a:p>
            <a:r>
              <a:rPr lang="en-US" b="1" dirty="0">
                <a:solidFill>
                  <a:srgbClr val="C00000"/>
                </a:solidFill>
              </a:rPr>
              <a:t>Direct tax is levied on people's income or profits. </a:t>
            </a:r>
          </a:p>
          <a:p>
            <a:r>
              <a:rPr lang="en-US" dirty="0"/>
              <a:t>For example, a taxpayer pays the government for different purposes, including income tax, personal property tax, FBT, etc. </a:t>
            </a:r>
          </a:p>
          <a:p>
            <a:r>
              <a:rPr lang="en-US" dirty="0"/>
              <a:t>The burden has to be borne by the person on whom the tax is levied and cannot passed on to someone else. </a:t>
            </a:r>
          </a:p>
          <a:p>
            <a:r>
              <a:rPr lang="en-US" b="1" dirty="0">
                <a:solidFill>
                  <a:srgbClr val="C00000"/>
                </a:solidFill>
              </a:rPr>
              <a:t>Central Board of Direct Taxes (CBDT) </a:t>
            </a:r>
            <a:r>
              <a:rPr lang="en-US" dirty="0"/>
              <a:t>governs and administers the Direct Tax.</a:t>
            </a:r>
            <a:endParaRPr lang="en-US" altLang="en-US" b="1" dirty="0">
              <a:solidFill>
                <a:srgbClr val="C00000"/>
              </a:solidFill>
              <a:cs typeface="Times New Roman" panose="02020603050405020304" pitchFamily="18" charset="0"/>
            </a:endParaRPr>
          </a:p>
        </p:txBody>
      </p:sp>
      <p:sp>
        <p:nvSpPr>
          <p:cNvPr id="3" name="Title 2">
            <a:extLst>
              <a:ext uri="{FF2B5EF4-FFF2-40B4-BE49-F238E27FC236}">
                <a16:creationId xmlns:a16="http://schemas.microsoft.com/office/drawing/2014/main" id="{9CCA0863-6285-787C-E494-62C18E85DDA3}"/>
              </a:ext>
            </a:extLst>
          </p:cNvPr>
          <p:cNvSpPr>
            <a:spLocks noGrp="1"/>
          </p:cNvSpPr>
          <p:nvPr>
            <p:ph type="title"/>
          </p:nvPr>
        </p:nvSpPr>
        <p:spPr/>
        <p:txBody>
          <a:bodyPr>
            <a:normAutofit/>
          </a:bodyPr>
          <a:lstStyle/>
          <a:p>
            <a:r>
              <a:rPr lang="en-US" dirty="0"/>
              <a:t>Direct Tax</a:t>
            </a:r>
          </a:p>
        </p:txBody>
      </p:sp>
    </p:spTree>
    <p:extLst>
      <p:ext uri="{BB962C8B-B14F-4D97-AF65-F5344CB8AC3E}">
        <p14:creationId xmlns:p14="http://schemas.microsoft.com/office/powerpoint/2010/main" val="2316691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D6AC2C-BC58-3AE2-7F63-C1B9E34A0049}"/>
              </a:ext>
            </a:extLst>
          </p:cNvPr>
          <p:cNvSpPr>
            <a:spLocks noGrp="1"/>
          </p:cNvSpPr>
          <p:nvPr>
            <p:ph idx="1"/>
          </p:nvPr>
        </p:nvSpPr>
        <p:spPr/>
        <p:txBody>
          <a:bodyPr/>
          <a:lstStyle/>
          <a:p>
            <a:r>
              <a:rPr lang="en-US" altLang="en-US" b="1" dirty="0">
                <a:solidFill>
                  <a:srgbClr val="C00000"/>
                </a:solidFill>
              </a:rPr>
              <a:t>Income Tax: </a:t>
            </a:r>
            <a:r>
              <a:rPr lang="en-US" dirty="0"/>
              <a:t>It is imposed on an individual who falls under the different tax brackets based on their earnings or revenue, and they have to file an income tax return every year, after which they will either need to pay the tax or be eligible for a tax refund.</a:t>
            </a:r>
          </a:p>
          <a:p>
            <a:r>
              <a:rPr lang="en-US" altLang="en-US" b="1" dirty="0">
                <a:solidFill>
                  <a:srgbClr val="C00000"/>
                </a:solidFill>
              </a:rPr>
              <a:t>Corporate Tax: </a:t>
            </a:r>
            <a:r>
              <a:rPr lang="en-US" dirty="0"/>
              <a:t>Companies incorporated or having operations in India have to pay tax to the government. They need to pay tax on the profits earned from the business. Unlike, income tax slab rates of individuals, the companies have to pay tax at flat rates prescribed by the government. </a:t>
            </a:r>
          </a:p>
          <a:p>
            <a:r>
              <a:rPr lang="en-US" altLang="en-US" b="1" dirty="0">
                <a:solidFill>
                  <a:srgbClr val="C00000"/>
                </a:solidFill>
              </a:rPr>
              <a:t>Security Transaction Tax (STT): </a:t>
            </a:r>
            <a:r>
              <a:rPr lang="en-US" dirty="0"/>
              <a:t>STT is a tax levied while dealing with securities listed on a recognized stock exchange. It is an amount that is levied over and above the trade value, and hence, it increases the transaction value. </a:t>
            </a:r>
          </a:p>
          <a:p>
            <a:r>
              <a:rPr lang="en-US" b="1" dirty="0"/>
              <a:t>Estate and Wealth taxes are now abolished.</a:t>
            </a:r>
          </a:p>
        </p:txBody>
      </p:sp>
      <p:sp>
        <p:nvSpPr>
          <p:cNvPr id="3" name="Title 2">
            <a:extLst>
              <a:ext uri="{FF2B5EF4-FFF2-40B4-BE49-F238E27FC236}">
                <a16:creationId xmlns:a16="http://schemas.microsoft.com/office/drawing/2014/main" id="{9CCA0863-6285-787C-E494-62C18E85DDA3}"/>
              </a:ext>
            </a:extLst>
          </p:cNvPr>
          <p:cNvSpPr>
            <a:spLocks noGrp="1"/>
          </p:cNvSpPr>
          <p:nvPr>
            <p:ph type="title"/>
          </p:nvPr>
        </p:nvSpPr>
        <p:spPr/>
        <p:txBody>
          <a:bodyPr>
            <a:normAutofit/>
          </a:bodyPr>
          <a:lstStyle/>
          <a:p>
            <a:r>
              <a:rPr lang="en-US" dirty="0"/>
              <a:t>Types of Direct Taxes</a:t>
            </a:r>
          </a:p>
        </p:txBody>
      </p:sp>
    </p:spTree>
    <p:extLst>
      <p:ext uri="{BB962C8B-B14F-4D97-AF65-F5344CB8AC3E}">
        <p14:creationId xmlns:p14="http://schemas.microsoft.com/office/powerpoint/2010/main" val="1272635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t>Income Tax </a:t>
            </a:r>
            <a:br>
              <a:rPr lang="en-US" dirty="0"/>
            </a:br>
            <a:r>
              <a:rPr lang="en-US" dirty="0"/>
              <a:t>(New &amp; Old Regime)</a:t>
            </a:r>
          </a:p>
        </p:txBody>
      </p:sp>
    </p:spTree>
    <p:extLst>
      <p:ext uri="{BB962C8B-B14F-4D97-AF65-F5344CB8AC3E}">
        <p14:creationId xmlns:p14="http://schemas.microsoft.com/office/powerpoint/2010/main" val="9527579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6B9AAD-17BA-3CF2-FCEA-53D9DE382142}"/>
              </a:ext>
            </a:extLst>
          </p:cNvPr>
          <p:cNvSpPr>
            <a:spLocks noGrp="1"/>
          </p:cNvSpPr>
          <p:nvPr>
            <p:ph idx="1"/>
          </p:nvPr>
        </p:nvSpPr>
        <p:spPr/>
        <p:txBody>
          <a:bodyPr/>
          <a:lstStyle/>
          <a:p>
            <a:pPr>
              <a:lnSpc>
                <a:spcPct val="100000"/>
              </a:lnSpc>
            </a:pPr>
            <a:r>
              <a:rPr lang="en-US" dirty="0"/>
              <a:t>An expenditure is </a:t>
            </a:r>
            <a:r>
              <a:rPr lang="en-US" b="1" dirty="0">
                <a:solidFill>
                  <a:srgbClr val="C00000"/>
                </a:solidFill>
              </a:rPr>
              <a:t>a payment of cash or credit for goods or services, often by a business, organization or corporation</a:t>
            </a:r>
            <a:r>
              <a:rPr lang="en-US" dirty="0"/>
              <a:t>. </a:t>
            </a:r>
          </a:p>
          <a:p>
            <a:pPr>
              <a:lnSpc>
                <a:spcPct val="100000"/>
              </a:lnSpc>
            </a:pPr>
            <a:r>
              <a:rPr lang="en-US" b="1" dirty="0">
                <a:solidFill>
                  <a:srgbClr val="C00000"/>
                </a:solidFill>
              </a:rPr>
              <a:t>The purchase may be to obtain new assets, improve upon or repair assets, or reduce liability. </a:t>
            </a:r>
          </a:p>
          <a:p>
            <a:pPr>
              <a:lnSpc>
                <a:spcPct val="100000"/>
              </a:lnSpc>
            </a:pPr>
            <a:r>
              <a:rPr lang="en-US" dirty="0"/>
              <a:t>An expenditure is recorded only at the time of purchase, compared to an expense, which is accrued over time.</a:t>
            </a:r>
          </a:p>
          <a:p>
            <a:pPr>
              <a:lnSpc>
                <a:spcPct val="100000"/>
              </a:lnSpc>
            </a:pPr>
            <a:r>
              <a:rPr lang="en-US" dirty="0"/>
              <a:t>Companies record expenditures accurately to maintain control over finances and limit operating costs to the lowest possible amount. </a:t>
            </a:r>
          </a:p>
          <a:p>
            <a:pPr>
              <a:lnSpc>
                <a:spcPct val="100000"/>
              </a:lnSpc>
            </a:pPr>
            <a:r>
              <a:rPr lang="en-US" dirty="0"/>
              <a:t>They anticipate profits and losses while monitoring revenue. </a:t>
            </a:r>
            <a:r>
              <a:rPr lang="en-US" b="1" dirty="0">
                <a:solidFill>
                  <a:srgbClr val="C00000"/>
                </a:solidFill>
              </a:rPr>
              <a:t>Without monitoring expenditures, managers would run the risk of potentially overspending and impacting the company's profit margins.</a:t>
            </a:r>
          </a:p>
        </p:txBody>
      </p:sp>
      <p:sp>
        <p:nvSpPr>
          <p:cNvPr id="3" name="Title 2">
            <a:extLst>
              <a:ext uri="{FF2B5EF4-FFF2-40B4-BE49-F238E27FC236}">
                <a16:creationId xmlns:a16="http://schemas.microsoft.com/office/drawing/2014/main" id="{CB5F10FE-B9FE-4173-E082-A28C6E1D18FC}"/>
              </a:ext>
            </a:extLst>
          </p:cNvPr>
          <p:cNvSpPr>
            <a:spLocks noGrp="1"/>
          </p:cNvSpPr>
          <p:nvPr>
            <p:ph type="title"/>
          </p:nvPr>
        </p:nvSpPr>
        <p:spPr/>
        <p:txBody>
          <a:bodyPr/>
          <a:lstStyle/>
          <a:p>
            <a:r>
              <a:rPr lang="en-US" dirty="0"/>
              <a:t>What is an Expenditure?</a:t>
            </a:r>
          </a:p>
        </p:txBody>
      </p:sp>
    </p:spTree>
    <p:extLst>
      <p:ext uri="{BB962C8B-B14F-4D97-AF65-F5344CB8AC3E}">
        <p14:creationId xmlns:p14="http://schemas.microsoft.com/office/powerpoint/2010/main" val="933435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BE42E-4FDC-49A0-158F-EC6F3341FBEF}"/>
              </a:ext>
            </a:extLst>
          </p:cNvPr>
          <p:cNvSpPr>
            <a:spLocks noGrp="1"/>
          </p:cNvSpPr>
          <p:nvPr>
            <p:ph type="title"/>
          </p:nvPr>
        </p:nvSpPr>
        <p:spPr/>
        <p:txBody>
          <a:bodyPr>
            <a:normAutofit/>
          </a:bodyPr>
          <a:lstStyle/>
          <a:p>
            <a:r>
              <a:rPr lang="en-US" dirty="0"/>
              <a:t>Income Tax Slabs FY 2023-24 &amp; AY 2024-25(New &amp; Old Regime)</a:t>
            </a:r>
            <a:endParaRPr lang="en-IN" dirty="0"/>
          </a:p>
        </p:txBody>
      </p:sp>
      <p:sp>
        <p:nvSpPr>
          <p:cNvPr id="3" name="Content Placeholder 2">
            <a:extLst>
              <a:ext uri="{FF2B5EF4-FFF2-40B4-BE49-F238E27FC236}">
                <a16:creationId xmlns:a16="http://schemas.microsoft.com/office/drawing/2014/main" id="{56FAC80C-A30A-848D-0B52-FA249CB875C7}"/>
              </a:ext>
            </a:extLst>
          </p:cNvPr>
          <p:cNvSpPr>
            <a:spLocks noGrp="1"/>
          </p:cNvSpPr>
          <p:nvPr>
            <p:ph idx="1"/>
          </p:nvPr>
        </p:nvSpPr>
        <p:spPr/>
        <p:txBody>
          <a:bodyPr/>
          <a:lstStyle/>
          <a:p>
            <a:pPr rtl="0"/>
            <a:r>
              <a:rPr lang="en-US" b="0" i="0" dirty="0">
                <a:effectLst/>
              </a:rPr>
              <a:t>The income tax slabs are different under the old and the new tax regimes. </a:t>
            </a:r>
          </a:p>
          <a:p>
            <a:pPr rtl="0"/>
            <a:r>
              <a:rPr lang="en-US" b="0" i="0" dirty="0">
                <a:effectLst/>
              </a:rPr>
              <a:t>Further, the slab rates under the </a:t>
            </a:r>
            <a:r>
              <a:rPr lang="en-US" b="1" i="0" dirty="0">
                <a:solidFill>
                  <a:srgbClr val="C00000"/>
                </a:solidFill>
                <a:effectLst/>
              </a:rPr>
              <a:t>old tax regime</a:t>
            </a:r>
            <a:r>
              <a:rPr lang="en-US" b="0" i="0" dirty="0">
                <a:solidFill>
                  <a:srgbClr val="C00000"/>
                </a:solidFill>
                <a:effectLst/>
              </a:rPr>
              <a:t> </a:t>
            </a:r>
            <a:r>
              <a:rPr lang="en-US" b="0" i="0" dirty="0">
                <a:effectLst/>
              </a:rPr>
              <a:t>are divided into three categories</a:t>
            </a:r>
          </a:p>
          <a:p>
            <a:pPr lvl="1"/>
            <a:r>
              <a:rPr lang="en-US" b="1" i="0" dirty="0">
                <a:solidFill>
                  <a:srgbClr val="C00000"/>
                </a:solidFill>
                <a:effectLst/>
              </a:rPr>
              <a:t>Indian Residents aged &lt; 60 years</a:t>
            </a:r>
            <a:r>
              <a:rPr lang="en-US" b="0" i="0" dirty="0">
                <a:solidFill>
                  <a:srgbClr val="C00000"/>
                </a:solidFill>
                <a:effectLst/>
              </a:rPr>
              <a:t> + </a:t>
            </a:r>
            <a:r>
              <a:rPr lang="en-US" b="1" i="0" dirty="0">
                <a:solidFill>
                  <a:srgbClr val="C00000"/>
                </a:solidFill>
                <a:effectLst/>
              </a:rPr>
              <a:t>All the non-residents</a:t>
            </a:r>
            <a:r>
              <a:rPr lang="en-US" b="0" i="0" dirty="0">
                <a:solidFill>
                  <a:srgbClr val="C00000"/>
                </a:solidFill>
                <a:effectLst/>
              </a:rPr>
              <a:t> </a:t>
            </a:r>
          </a:p>
          <a:p>
            <a:pPr lvl="1"/>
            <a:r>
              <a:rPr lang="en-US" b="1" i="0" dirty="0">
                <a:solidFill>
                  <a:srgbClr val="C00000"/>
                </a:solidFill>
                <a:effectLst/>
              </a:rPr>
              <a:t>60 to 80 years</a:t>
            </a:r>
            <a:r>
              <a:rPr lang="en-US" b="0" i="0" dirty="0">
                <a:effectLst/>
              </a:rPr>
              <a:t>: Resident Senior citizens</a:t>
            </a:r>
          </a:p>
          <a:p>
            <a:pPr lvl="1"/>
            <a:r>
              <a:rPr lang="en-US" b="1" i="0" dirty="0">
                <a:solidFill>
                  <a:srgbClr val="C00000"/>
                </a:solidFill>
                <a:effectLst/>
              </a:rPr>
              <a:t>More than 80 years</a:t>
            </a:r>
            <a:r>
              <a:rPr lang="en-US" b="1" i="0" dirty="0">
                <a:effectLst/>
              </a:rPr>
              <a:t>: </a:t>
            </a:r>
            <a:r>
              <a:rPr lang="en-US" b="0" i="0" dirty="0">
                <a:effectLst/>
              </a:rPr>
              <a:t>Resident Super senior citizens</a:t>
            </a:r>
          </a:p>
          <a:p>
            <a:endParaRPr lang="en-IN" dirty="0"/>
          </a:p>
        </p:txBody>
      </p:sp>
    </p:spTree>
    <p:extLst>
      <p:ext uri="{BB962C8B-B14F-4D97-AF65-F5344CB8AC3E}">
        <p14:creationId xmlns:p14="http://schemas.microsoft.com/office/powerpoint/2010/main" val="1839228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BE42E-4FDC-49A0-158F-EC6F3341FBEF}"/>
              </a:ext>
            </a:extLst>
          </p:cNvPr>
          <p:cNvSpPr>
            <a:spLocks noGrp="1"/>
          </p:cNvSpPr>
          <p:nvPr>
            <p:ph type="title"/>
          </p:nvPr>
        </p:nvSpPr>
        <p:spPr/>
        <p:txBody>
          <a:bodyPr>
            <a:normAutofit/>
          </a:bodyPr>
          <a:lstStyle/>
          <a:p>
            <a:r>
              <a:rPr lang="en-US" dirty="0"/>
              <a:t>Budget 2024 Update: Tax Slabs under New Regime</a:t>
            </a:r>
            <a:endParaRPr lang="en-IN" dirty="0"/>
          </a:p>
        </p:txBody>
      </p:sp>
      <p:sp>
        <p:nvSpPr>
          <p:cNvPr id="3" name="Content Placeholder 2">
            <a:extLst>
              <a:ext uri="{FF2B5EF4-FFF2-40B4-BE49-F238E27FC236}">
                <a16:creationId xmlns:a16="http://schemas.microsoft.com/office/drawing/2014/main" id="{56FAC80C-A30A-848D-0B52-FA249CB875C7}"/>
              </a:ext>
            </a:extLst>
          </p:cNvPr>
          <p:cNvSpPr>
            <a:spLocks noGrp="1"/>
          </p:cNvSpPr>
          <p:nvPr>
            <p:ph idx="1"/>
          </p:nvPr>
        </p:nvSpPr>
        <p:spPr/>
        <p:txBody>
          <a:bodyPr/>
          <a:lstStyle/>
          <a:p>
            <a:pPr rtl="0"/>
            <a:r>
              <a:rPr lang="en-US" b="1" i="0" dirty="0">
                <a:solidFill>
                  <a:srgbClr val="C00000"/>
                </a:solidFill>
                <a:effectLst/>
              </a:rPr>
              <a:t>The </a:t>
            </a:r>
            <a:r>
              <a:rPr lang="en-US" b="1" dirty="0">
                <a:solidFill>
                  <a:srgbClr val="C00000"/>
                </a:solidFill>
              </a:rPr>
              <a:t>Budget 2024</a:t>
            </a:r>
            <a:r>
              <a:rPr lang="en-US" b="1" i="0" dirty="0">
                <a:solidFill>
                  <a:srgbClr val="C00000"/>
                </a:solidFill>
                <a:effectLst/>
              </a:rPr>
              <a:t> has revised the tax slabs in the New Regime, providing taxpayers with an extra opportunity to save Rs. 17,500 in taxes. </a:t>
            </a:r>
          </a:p>
          <a:p>
            <a:pPr rtl="0"/>
            <a:r>
              <a:rPr lang="en-US" b="0" i="0" dirty="0">
                <a:effectLst/>
              </a:rPr>
              <a:t>Additionally, </a:t>
            </a:r>
            <a:r>
              <a:rPr lang="en-US" b="1" i="0" dirty="0">
                <a:solidFill>
                  <a:srgbClr val="C00000"/>
                </a:solidFill>
                <a:effectLst/>
              </a:rPr>
              <a:t>the standard deduction has been raised to Rs. 75,000 under this regime and the family pension deduction has been increased to Rs. 25,000 from Rs. 15,000. </a:t>
            </a:r>
          </a:p>
          <a:p>
            <a:pPr rtl="0"/>
            <a:r>
              <a:rPr lang="en-US" b="0" i="0" dirty="0">
                <a:effectLst/>
              </a:rPr>
              <a:t>This is applicable for the FY 2024-25. </a:t>
            </a:r>
          </a:p>
        </p:txBody>
      </p:sp>
    </p:spTree>
    <p:extLst>
      <p:ext uri="{BB962C8B-B14F-4D97-AF65-F5344CB8AC3E}">
        <p14:creationId xmlns:p14="http://schemas.microsoft.com/office/powerpoint/2010/main" val="18702238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BE42E-4FDC-49A0-158F-EC6F3341FBEF}"/>
              </a:ext>
            </a:extLst>
          </p:cNvPr>
          <p:cNvSpPr>
            <a:spLocks noGrp="1"/>
          </p:cNvSpPr>
          <p:nvPr>
            <p:ph type="title"/>
          </p:nvPr>
        </p:nvSpPr>
        <p:spPr/>
        <p:txBody>
          <a:bodyPr>
            <a:normAutofit/>
          </a:bodyPr>
          <a:lstStyle/>
          <a:p>
            <a:r>
              <a:rPr lang="en-US" dirty="0"/>
              <a:t>C</a:t>
            </a:r>
            <a:r>
              <a:rPr lang="en-US" i="0" dirty="0">
                <a:effectLst/>
              </a:rPr>
              <a:t>omparison between the tax slabs post-budget and pre-budget</a:t>
            </a:r>
            <a:endParaRPr lang="en-IN" dirty="0"/>
          </a:p>
        </p:txBody>
      </p:sp>
      <p:graphicFrame>
        <p:nvGraphicFramePr>
          <p:cNvPr id="4" name="Table 3">
            <a:extLst>
              <a:ext uri="{FF2B5EF4-FFF2-40B4-BE49-F238E27FC236}">
                <a16:creationId xmlns:a16="http://schemas.microsoft.com/office/drawing/2014/main" id="{91353B46-5051-9912-050B-736C39C209EA}"/>
              </a:ext>
            </a:extLst>
          </p:cNvPr>
          <p:cNvGraphicFramePr>
            <a:graphicFrameLocks noGrp="1"/>
          </p:cNvGraphicFramePr>
          <p:nvPr>
            <p:extLst>
              <p:ext uri="{D42A27DB-BD31-4B8C-83A1-F6EECF244321}">
                <p14:modId xmlns:p14="http://schemas.microsoft.com/office/powerpoint/2010/main" val="3455246325"/>
              </p:ext>
            </p:extLst>
          </p:nvPr>
        </p:nvGraphicFramePr>
        <p:xfrm>
          <a:off x="457200" y="949367"/>
          <a:ext cx="9891132" cy="4959265"/>
        </p:xfrm>
        <a:graphic>
          <a:graphicData uri="http://schemas.openxmlformats.org/drawingml/2006/table">
            <a:tbl>
              <a:tblPr/>
              <a:tblGrid>
                <a:gridCol w="3088888">
                  <a:extLst>
                    <a:ext uri="{9D8B030D-6E8A-4147-A177-3AD203B41FA5}">
                      <a16:colId xmlns:a16="http://schemas.microsoft.com/office/drawing/2014/main" val="1735375160"/>
                    </a:ext>
                  </a:extLst>
                </a:gridCol>
                <a:gridCol w="1856678">
                  <a:extLst>
                    <a:ext uri="{9D8B030D-6E8A-4147-A177-3AD203B41FA5}">
                      <a16:colId xmlns:a16="http://schemas.microsoft.com/office/drawing/2014/main" val="2737542922"/>
                    </a:ext>
                  </a:extLst>
                </a:gridCol>
                <a:gridCol w="3105614">
                  <a:extLst>
                    <a:ext uri="{9D8B030D-6E8A-4147-A177-3AD203B41FA5}">
                      <a16:colId xmlns:a16="http://schemas.microsoft.com/office/drawing/2014/main" val="1945689023"/>
                    </a:ext>
                  </a:extLst>
                </a:gridCol>
                <a:gridCol w="1839952">
                  <a:extLst>
                    <a:ext uri="{9D8B030D-6E8A-4147-A177-3AD203B41FA5}">
                      <a16:colId xmlns:a16="http://schemas.microsoft.com/office/drawing/2014/main" val="2582758370"/>
                    </a:ext>
                  </a:extLst>
                </a:gridCol>
              </a:tblGrid>
              <a:tr h="1135168">
                <a:tc>
                  <a:txBody>
                    <a:bodyPr/>
                    <a:lstStyle/>
                    <a:p>
                      <a:pPr algn="ctr" rtl="0" fontAlgn="t"/>
                      <a:r>
                        <a:rPr lang="da-DK" sz="2800" b="1" dirty="0">
                          <a:solidFill>
                            <a:schemeClr val="tx1"/>
                          </a:solidFill>
                          <a:effectLst/>
                        </a:rPr>
                        <a:t>Tax Slab for FY 2023-24</a:t>
                      </a:r>
                      <a:endParaRPr lang="da-DK" sz="2800" b="0" dirty="0">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IN" sz="2800" b="1" dirty="0">
                          <a:solidFill>
                            <a:schemeClr val="tx1"/>
                          </a:solidFill>
                          <a:effectLst/>
                        </a:rPr>
                        <a:t>Tax Rate </a:t>
                      </a:r>
                      <a:endParaRPr lang="en-IN" sz="2800" b="0" dirty="0">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da-DK" sz="2800" b="1" dirty="0">
                          <a:solidFill>
                            <a:schemeClr val="tx1"/>
                          </a:solidFill>
                          <a:effectLst/>
                        </a:rPr>
                        <a:t>Tax Slab for FY 2024-25</a:t>
                      </a:r>
                      <a:endParaRPr lang="da-DK" sz="2800" b="0" dirty="0">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IN" sz="2800" b="1" dirty="0">
                          <a:solidFill>
                            <a:schemeClr val="tx1"/>
                          </a:solidFill>
                          <a:effectLst/>
                        </a:rPr>
                        <a:t>Tax Rate</a:t>
                      </a:r>
                      <a:endParaRPr lang="en-IN" sz="2800" b="0" dirty="0">
                        <a:solidFill>
                          <a:schemeClr val="tx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84569582"/>
                  </a:ext>
                </a:extLst>
              </a:tr>
              <a:tr h="548666">
                <a:tc>
                  <a:txBody>
                    <a:bodyPr/>
                    <a:lstStyle/>
                    <a:p>
                      <a:pPr algn="ctr" rtl="0" fontAlgn="t"/>
                      <a:r>
                        <a:rPr lang="en-IN" sz="2800" b="0" dirty="0">
                          <a:solidFill>
                            <a:schemeClr val="tx1"/>
                          </a:solidFill>
                          <a:effectLst/>
                        </a:rPr>
                        <a:t>Up to ₹ 3 lakh </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IN" sz="2800" b="0" dirty="0">
                          <a:solidFill>
                            <a:schemeClr val="tx1"/>
                          </a:solidFill>
                          <a:effectLst/>
                        </a:rPr>
                        <a:t>Nil</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IN" sz="2800" b="0" dirty="0">
                          <a:solidFill>
                            <a:schemeClr val="tx1"/>
                          </a:solidFill>
                          <a:effectLst/>
                        </a:rPr>
                        <a:t>Up to ₹ 3 lakh </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IN" sz="2800" b="0">
                          <a:solidFill>
                            <a:schemeClr val="tx1"/>
                          </a:solidFill>
                          <a:effectLst/>
                        </a:rPr>
                        <a:t>Nil</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8681060"/>
                  </a:ext>
                </a:extLst>
              </a:tr>
              <a:tr h="599222">
                <a:tc>
                  <a:txBody>
                    <a:bodyPr/>
                    <a:lstStyle/>
                    <a:p>
                      <a:pPr algn="ctr" rtl="0" fontAlgn="t"/>
                      <a:r>
                        <a:rPr lang="en-IN" sz="2800" b="0" dirty="0">
                          <a:solidFill>
                            <a:schemeClr val="tx1"/>
                          </a:solidFill>
                          <a:effectLst/>
                        </a:rPr>
                        <a:t>₹ 3 lakh - ₹ 6 lakh</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IN" sz="2800" b="0">
                          <a:solidFill>
                            <a:schemeClr val="tx1"/>
                          </a:solidFill>
                          <a:effectLst/>
                        </a:rPr>
                        <a:t>5%</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IN" sz="2800" b="0">
                          <a:solidFill>
                            <a:schemeClr val="tx1"/>
                          </a:solidFill>
                          <a:effectLst/>
                        </a:rPr>
                        <a:t>₹ 3 lakh - ₹ 7 lakh</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IN" sz="2800" b="0" dirty="0">
                          <a:solidFill>
                            <a:schemeClr val="tx1"/>
                          </a:solidFill>
                          <a:effectLst/>
                        </a:rPr>
                        <a:t>5%</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776135"/>
                  </a:ext>
                </a:extLst>
              </a:tr>
              <a:tr h="546410">
                <a:tc>
                  <a:txBody>
                    <a:bodyPr/>
                    <a:lstStyle/>
                    <a:p>
                      <a:pPr algn="ctr" rtl="0" fontAlgn="t"/>
                      <a:r>
                        <a:rPr lang="en-IN" sz="2800" b="0">
                          <a:solidFill>
                            <a:schemeClr val="tx1"/>
                          </a:solidFill>
                          <a:effectLst/>
                        </a:rPr>
                        <a:t>₹ 6 lakh - ₹ 9 lakh </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IN" sz="2800" b="0" dirty="0">
                          <a:solidFill>
                            <a:schemeClr val="tx1"/>
                          </a:solidFill>
                          <a:effectLst/>
                        </a:rPr>
                        <a:t>10%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IN" sz="2800" b="0" dirty="0">
                          <a:solidFill>
                            <a:schemeClr val="tx1"/>
                          </a:solidFill>
                          <a:effectLst/>
                        </a:rPr>
                        <a:t>₹ 7 lakh - ₹ 10 lakh </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IN" sz="2800" b="0">
                          <a:solidFill>
                            <a:schemeClr val="tx1"/>
                          </a:solidFill>
                          <a:effectLst/>
                        </a:rPr>
                        <a:t>10%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35761925"/>
                  </a:ext>
                </a:extLst>
              </a:tr>
              <a:tr h="548140">
                <a:tc>
                  <a:txBody>
                    <a:bodyPr/>
                    <a:lstStyle/>
                    <a:p>
                      <a:pPr algn="ctr" rtl="0" fontAlgn="t"/>
                      <a:r>
                        <a:rPr lang="en-IN" sz="2800" b="0">
                          <a:solidFill>
                            <a:schemeClr val="tx1"/>
                          </a:solidFill>
                          <a:effectLst/>
                        </a:rPr>
                        <a:t>₹ 9 lakh - ₹ 12 lakh </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IN" sz="2800" b="0" dirty="0">
                          <a:solidFill>
                            <a:schemeClr val="tx1"/>
                          </a:solidFill>
                          <a:effectLst/>
                        </a:rPr>
                        <a:t>15%</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IN" sz="2800" b="0" dirty="0">
                          <a:solidFill>
                            <a:schemeClr val="tx1"/>
                          </a:solidFill>
                          <a:effectLst/>
                        </a:rPr>
                        <a:t>₹ 10 lakh - ₹ 12 lakh </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IN" sz="2800" b="0">
                          <a:solidFill>
                            <a:schemeClr val="tx1"/>
                          </a:solidFill>
                          <a:effectLst/>
                        </a:rPr>
                        <a:t>15%</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22771207"/>
                  </a:ext>
                </a:extLst>
              </a:tr>
              <a:tr h="529679">
                <a:tc>
                  <a:txBody>
                    <a:bodyPr/>
                    <a:lstStyle/>
                    <a:p>
                      <a:pPr algn="ctr" rtl="0" fontAlgn="t"/>
                      <a:r>
                        <a:rPr lang="en-IN" sz="2800" b="0">
                          <a:solidFill>
                            <a:schemeClr val="tx1"/>
                          </a:solidFill>
                          <a:effectLst/>
                        </a:rPr>
                        <a:t>₹ 12 lakh - ₹ 15 lakh</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IN" sz="2800" b="0">
                          <a:solidFill>
                            <a:schemeClr val="tx1"/>
                          </a:solidFill>
                          <a:effectLst/>
                        </a:rPr>
                        <a:t>20%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IN" sz="2800" b="0" dirty="0">
                          <a:solidFill>
                            <a:schemeClr val="tx1"/>
                          </a:solidFill>
                          <a:effectLst/>
                        </a:rPr>
                        <a:t>₹ 12 lakh - ₹ 15 lakh</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IN" sz="2800" b="0" dirty="0">
                          <a:solidFill>
                            <a:schemeClr val="tx1"/>
                          </a:solidFill>
                          <a:effectLst/>
                        </a:rPr>
                        <a:t>20%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9809773"/>
                  </a:ext>
                </a:extLst>
              </a:tr>
              <a:tr h="1009995">
                <a:tc>
                  <a:txBody>
                    <a:bodyPr/>
                    <a:lstStyle/>
                    <a:p>
                      <a:pPr algn="ctr" rtl="0" fontAlgn="t"/>
                      <a:r>
                        <a:rPr lang="en-IN" sz="2800" b="0">
                          <a:solidFill>
                            <a:schemeClr val="tx1"/>
                          </a:solidFill>
                          <a:effectLst/>
                        </a:rPr>
                        <a:t>More than 15 lakh</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IN" sz="2800" b="0">
                          <a:solidFill>
                            <a:schemeClr val="tx1"/>
                          </a:solidFill>
                          <a:effectLst/>
                        </a:rPr>
                        <a:t>30%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IN" sz="2800" b="0">
                          <a:solidFill>
                            <a:schemeClr val="tx1"/>
                          </a:solidFill>
                          <a:effectLst/>
                        </a:rPr>
                        <a:t>More than 15 lakh</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IN" sz="2800" b="0" dirty="0">
                          <a:solidFill>
                            <a:schemeClr val="tx1"/>
                          </a:solidFill>
                          <a:effectLst/>
                        </a:rPr>
                        <a:t>30%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71979508"/>
                  </a:ext>
                </a:extLst>
              </a:tr>
            </a:tbl>
          </a:graphicData>
        </a:graphic>
      </p:graphicFrame>
    </p:spTree>
    <p:extLst>
      <p:ext uri="{BB962C8B-B14F-4D97-AF65-F5344CB8AC3E}">
        <p14:creationId xmlns:p14="http://schemas.microsoft.com/office/powerpoint/2010/main" val="6947486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t>Indirect Tax</a:t>
            </a:r>
          </a:p>
        </p:txBody>
      </p:sp>
    </p:spTree>
    <p:extLst>
      <p:ext uri="{BB962C8B-B14F-4D97-AF65-F5344CB8AC3E}">
        <p14:creationId xmlns:p14="http://schemas.microsoft.com/office/powerpoint/2010/main" val="2121655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D6AC2C-BC58-3AE2-7F63-C1B9E34A0049}"/>
              </a:ext>
            </a:extLst>
          </p:cNvPr>
          <p:cNvSpPr>
            <a:spLocks noGrp="1"/>
          </p:cNvSpPr>
          <p:nvPr>
            <p:ph idx="1"/>
          </p:nvPr>
        </p:nvSpPr>
        <p:spPr/>
        <p:txBody>
          <a:bodyPr/>
          <a:lstStyle/>
          <a:p>
            <a:r>
              <a:rPr lang="en-US" b="1" dirty="0">
                <a:solidFill>
                  <a:srgbClr val="C00000"/>
                </a:solidFill>
              </a:rPr>
              <a:t>Indirect tax is levied by the government on goods and services.</a:t>
            </a:r>
          </a:p>
          <a:p>
            <a:r>
              <a:rPr lang="en-US" dirty="0"/>
              <a:t>Therefore, it can be shifted from one tax-paying individual to another. </a:t>
            </a:r>
          </a:p>
          <a:p>
            <a:r>
              <a:rPr lang="en-US" dirty="0"/>
              <a:t>For example, the wholesaler can pass it on to retailers, who then pass it on to customers. </a:t>
            </a:r>
          </a:p>
          <a:p>
            <a:r>
              <a:rPr lang="en-US" dirty="0"/>
              <a:t>Therefore, customers bear the brunt of indirect taxes. </a:t>
            </a:r>
          </a:p>
          <a:p>
            <a:r>
              <a:rPr lang="en-US" b="1" dirty="0">
                <a:solidFill>
                  <a:srgbClr val="C00000"/>
                </a:solidFill>
              </a:rPr>
              <a:t>The Central Board of Indirect Taxes and Customs (CBIC) governs and administers indirect taxes.</a:t>
            </a:r>
          </a:p>
          <a:p>
            <a:r>
              <a:rPr lang="en-US" dirty="0"/>
              <a:t>Earlier, an indirect tax meant paying more than the actual price of a product bought or a service acquired. </a:t>
            </a:r>
          </a:p>
          <a:p>
            <a:r>
              <a:rPr lang="en-US" b="1" dirty="0">
                <a:solidFill>
                  <a:srgbClr val="C00000"/>
                </a:solidFill>
              </a:rPr>
              <a:t>Goods and Service Tax (GST) </a:t>
            </a:r>
            <a:r>
              <a:rPr lang="en-US" dirty="0"/>
              <a:t>is one of the existing indirect tax levied in India.</a:t>
            </a:r>
          </a:p>
        </p:txBody>
      </p:sp>
      <p:sp>
        <p:nvSpPr>
          <p:cNvPr id="3" name="Title 2">
            <a:extLst>
              <a:ext uri="{FF2B5EF4-FFF2-40B4-BE49-F238E27FC236}">
                <a16:creationId xmlns:a16="http://schemas.microsoft.com/office/drawing/2014/main" id="{9CCA0863-6285-787C-E494-62C18E85DDA3}"/>
              </a:ext>
            </a:extLst>
          </p:cNvPr>
          <p:cNvSpPr>
            <a:spLocks noGrp="1"/>
          </p:cNvSpPr>
          <p:nvPr>
            <p:ph type="title"/>
          </p:nvPr>
        </p:nvSpPr>
        <p:spPr/>
        <p:txBody>
          <a:bodyPr>
            <a:normAutofit/>
          </a:bodyPr>
          <a:lstStyle/>
          <a:p>
            <a:r>
              <a:rPr lang="en-US" dirty="0"/>
              <a:t>Indirect Tax</a:t>
            </a:r>
          </a:p>
        </p:txBody>
      </p:sp>
    </p:spTree>
    <p:extLst>
      <p:ext uri="{BB962C8B-B14F-4D97-AF65-F5344CB8AC3E}">
        <p14:creationId xmlns:p14="http://schemas.microsoft.com/office/powerpoint/2010/main" val="216402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D6AC2C-BC58-3AE2-7F63-C1B9E34A0049}"/>
              </a:ext>
            </a:extLst>
          </p:cNvPr>
          <p:cNvSpPr>
            <a:spLocks noGrp="1"/>
          </p:cNvSpPr>
          <p:nvPr>
            <p:ph idx="1"/>
          </p:nvPr>
        </p:nvSpPr>
        <p:spPr/>
        <p:txBody>
          <a:bodyPr/>
          <a:lstStyle/>
          <a:p>
            <a:r>
              <a:rPr lang="en-US" b="1" dirty="0">
                <a:solidFill>
                  <a:srgbClr val="C00000"/>
                </a:solidFill>
              </a:rPr>
              <a:t>Few indirect taxes that were earlier imposed in India:</a:t>
            </a:r>
          </a:p>
          <a:p>
            <a:r>
              <a:rPr lang="en-US" b="1" dirty="0">
                <a:solidFill>
                  <a:srgbClr val="C00000"/>
                </a:solidFill>
              </a:rPr>
              <a:t>Customs Duty - </a:t>
            </a:r>
            <a:r>
              <a:rPr lang="en-US" dirty="0"/>
              <a:t>It is an Import duty levied on goods coming from outside the country, ultimately paid for by consumers and retailers in India.</a:t>
            </a:r>
          </a:p>
          <a:p>
            <a:r>
              <a:rPr lang="en-US" b="1" dirty="0">
                <a:solidFill>
                  <a:srgbClr val="C00000"/>
                </a:solidFill>
              </a:rPr>
              <a:t>Central Excise Duty</a:t>
            </a:r>
            <a:r>
              <a:rPr lang="en-US" dirty="0">
                <a:solidFill>
                  <a:srgbClr val="C00000"/>
                </a:solidFill>
              </a:rPr>
              <a:t> </a:t>
            </a:r>
            <a:r>
              <a:rPr lang="en-US" b="1" dirty="0">
                <a:solidFill>
                  <a:srgbClr val="C00000"/>
                </a:solidFill>
              </a:rPr>
              <a:t>-</a:t>
            </a:r>
            <a:r>
              <a:rPr lang="en-US" dirty="0">
                <a:solidFill>
                  <a:srgbClr val="C00000"/>
                </a:solidFill>
              </a:rPr>
              <a:t> </a:t>
            </a:r>
            <a:r>
              <a:rPr lang="en-US" dirty="0"/>
              <a:t>This tax was payable by the manufacturers who would then shift the tax burden to retailers and wholesalers.</a:t>
            </a:r>
          </a:p>
          <a:p>
            <a:r>
              <a:rPr lang="en-US" b="1" dirty="0">
                <a:solidFill>
                  <a:srgbClr val="C00000"/>
                </a:solidFill>
              </a:rPr>
              <a:t>Service Tax -</a:t>
            </a:r>
            <a:r>
              <a:rPr lang="en-US" dirty="0">
                <a:solidFill>
                  <a:srgbClr val="C00000"/>
                </a:solidFill>
              </a:rPr>
              <a:t> </a:t>
            </a:r>
            <a:r>
              <a:rPr lang="en-US" dirty="0"/>
              <a:t>It was imposed on the gross or aggregate amount charged by the service provider on the recipient.</a:t>
            </a:r>
          </a:p>
          <a:p>
            <a:r>
              <a:rPr lang="en-US" b="1" dirty="0">
                <a:solidFill>
                  <a:srgbClr val="C00000"/>
                </a:solidFill>
              </a:rPr>
              <a:t>Sales Tax</a:t>
            </a:r>
            <a:r>
              <a:rPr lang="en-US" dirty="0">
                <a:solidFill>
                  <a:srgbClr val="C00000"/>
                </a:solidFill>
              </a:rPr>
              <a:t> </a:t>
            </a:r>
            <a:r>
              <a:rPr lang="en-US" b="1" dirty="0">
                <a:solidFill>
                  <a:srgbClr val="C00000"/>
                </a:solidFill>
              </a:rPr>
              <a:t>-</a:t>
            </a:r>
            <a:r>
              <a:rPr lang="en-US" dirty="0">
                <a:solidFill>
                  <a:srgbClr val="C00000"/>
                </a:solidFill>
              </a:rPr>
              <a:t> </a:t>
            </a:r>
            <a:r>
              <a:rPr lang="en-US" dirty="0"/>
              <a:t>This tax was paid by the retailer, who would then shift the tax burden to customers by charging sales tax on goods and services.</a:t>
            </a:r>
          </a:p>
          <a:p>
            <a:r>
              <a:rPr lang="en-US" b="1" dirty="0">
                <a:solidFill>
                  <a:srgbClr val="C00000"/>
                </a:solidFill>
              </a:rPr>
              <a:t>Value Added Tax (VAT) -</a:t>
            </a:r>
            <a:r>
              <a:rPr lang="en-US" dirty="0">
                <a:solidFill>
                  <a:srgbClr val="C00000"/>
                </a:solidFill>
              </a:rPr>
              <a:t> </a:t>
            </a:r>
            <a:r>
              <a:rPr lang="en-US" dirty="0"/>
              <a:t>It was collected on the value of goods or services that were added at each stage of their manufacture or distribution and then finally passed on to the customer.</a:t>
            </a:r>
          </a:p>
        </p:txBody>
      </p:sp>
      <p:sp>
        <p:nvSpPr>
          <p:cNvPr id="3" name="Title 2">
            <a:extLst>
              <a:ext uri="{FF2B5EF4-FFF2-40B4-BE49-F238E27FC236}">
                <a16:creationId xmlns:a16="http://schemas.microsoft.com/office/drawing/2014/main" id="{9CCA0863-6285-787C-E494-62C18E85DDA3}"/>
              </a:ext>
            </a:extLst>
          </p:cNvPr>
          <p:cNvSpPr>
            <a:spLocks noGrp="1"/>
          </p:cNvSpPr>
          <p:nvPr>
            <p:ph type="title"/>
          </p:nvPr>
        </p:nvSpPr>
        <p:spPr/>
        <p:txBody>
          <a:bodyPr>
            <a:normAutofit/>
          </a:bodyPr>
          <a:lstStyle/>
          <a:p>
            <a:r>
              <a:rPr lang="en-US" dirty="0"/>
              <a:t>Types of Indirect Taxes</a:t>
            </a:r>
          </a:p>
        </p:txBody>
      </p:sp>
    </p:spTree>
    <p:extLst>
      <p:ext uri="{BB962C8B-B14F-4D97-AF65-F5344CB8AC3E}">
        <p14:creationId xmlns:p14="http://schemas.microsoft.com/office/powerpoint/2010/main" val="3143669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t>GST </a:t>
            </a:r>
            <a:br>
              <a:rPr lang="en-US" dirty="0"/>
            </a:br>
            <a:r>
              <a:rPr lang="en-US" dirty="0"/>
              <a:t>(CGST, SGST, IGST) </a:t>
            </a:r>
            <a:br>
              <a:rPr lang="en-US" dirty="0"/>
            </a:br>
            <a:endParaRPr lang="en-US" dirty="0"/>
          </a:p>
        </p:txBody>
      </p:sp>
    </p:spTree>
    <p:extLst>
      <p:ext uri="{BB962C8B-B14F-4D97-AF65-F5344CB8AC3E}">
        <p14:creationId xmlns:p14="http://schemas.microsoft.com/office/powerpoint/2010/main" val="1112836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D6AC2C-BC58-3AE2-7F63-C1B9E34A0049}"/>
              </a:ext>
            </a:extLst>
          </p:cNvPr>
          <p:cNvSpPr>
            <a:spLocks noGrp="1"/>
          </p:cNvSpPr>
          <p:nvPr>
            <p:ph idx="1"/>
          </p:nvPr>
        </p:nvSpPr>
        <p:spPr/>
        <p:txBody>
          <a:bodyPr/>
          <a:lstStyle/>
          <a:p>
            <a:r>
              <a:rPr lang="en-US" sz="2400" dirty="0"/>
              <a:t>GST is known as the </a:t>
            </a:r>
            <a:r>
              <a:rPr lang="en-US" sz="2400" b="1" dirty="0">
                <a:solidFill>
                  <a:srgbClr val="C00000"/>
                </a:solidFill>
              </a:rPr>
              <a:t>Goods and Services Tax</a:t>
            </a:r>
            <a:r>
              <a:rPr lang="en-US" sz="2400" dirty="0"/>
              <a:t>. </a:t>
            </a:r>
          </a:p>
          <a:p>
            <a:r>
              <a:rPr lang="en-US" sz="2400" dirty="0"/>
              <a:t>It is an indirect tax which has replaced many indirect taxes in India such as the excise duty, VAT, services tax, etc. </a:t>
            </a:r>
          </a:p>
          <a:p>
            <a:r>
              <a:rPr lang="en-US" sz="2400" b="1" dirty="0">
                <a:solidFill>
                  <a:srgbClr val="C00000"/>
                </a:solidFill>
              </a:rPr>
              <a:t>The Goods and Service Tax Act was passed in the Parliament on 29th March 2017 and came into effect on 1st July 2017.</a:t>
            </a:r>
          </a:p>
          <a:p>
            <a:r>
              <a:rPr lang="en-US" sz="2400" dirty="0"/>
              <a:t>With the implementation of GST, we have already witnessed a number of positive changes in the fiscal domain of India. </a:t>
            </a:r>
          </a:p>
          <a:p>
            <a:r>
              <a:rPr lang="en-US" sz="2400" dirty="0"/>
              <a:t>Not just that, GST is making sure the slogan </a:t>
            </a:r>
            <a:r>
              <a:rPr lang="en-US" sz="2400" b="1" dirty="0">
                <a:solidFill>
                  <a:srgbClr val="C00000"/>
                </a:solidFill>
              </a:rPr>
              <a:t>“One Nation, One Tax, One Market” </a:t>
            </a:r>
            <a:r>
              <a:rPr lang="en-US" sz="2400" dirty="0"/>
              <a:t>becomes the reality of our country and not just a dream.</a:t>
            </a:r>
          </a:p>
          <a:p>
            <a:r>
              <a:rPr lang="en-US" sz="2400" dirty="0"/>
              <a:t>That said, </a:t>
            </a:r>
            <a:r>
              <a:rPr lang="en-US" sz="2400" b="1" dirty="0">
                <a:solidFill>
                  <a:srgbClr val="C00000"/>
                </a:solidFill>
              </a:rPr>
              <a:t>with the dawning of the ‘Goods &amp; Services Tax (GST), the biggest relief so far is clearly the elimination of the ‘cascading effect of tax’ or the ‘tax on tax’ quandary.</a:t>
            </a:r>
          </a:p>
          <a:p>
            <a:r>
              <a:rPr lang="en-US" sz="2400" dirty="0"/>
              <a:t>Cascading effect of tax is a situation wherein the end-consumer of any goods or service has to bear the burden of the tax to be paid on the previously calculated tax and as a result would suffer an increased or inflated price.</a:t>
            </a:r>
          </a:p>
        </p:txBody>
      </p:sp>
      <p:sp>
        <p:nvSpPr>
          <p:cNvPr id="3" name="Title 2">
            <a:extLst>
              <a:ext uri="{FF2B5EF4-FFF2-40B4-BE49-F238E27FC236}">
                <a16:creationId xmlns:a16="http://schemas.microsoft.com/office/drawing/2014/main" id="{9CCA0863-6285-787C-E494-62C18E85DDA3}"/>
              </a:ext>
            </a:extLst>
          </p:cNvPr>
          <p:cNvSpPr>
            <a:spLocks noGrp="1"/>
          </p:cNvSpPr>
          <p:nvPr>
            <p:ph type="title"/>
          </p:nvPr>
        </p:nvSpPr>
        <p:spPr/>
        <p:txBody>
          <a:bodyPr>
            <a:normAutofit/>
          </a:bodyPr>
          <a:lstStyle/>
          <a:p>
            <a:r>
              <a:rPr lang="en-US" dirty="0"/>
              <a:t>GST</a:t>
            </a:r>
          </a:p>
        </p:txBody>
      </p:sp>
    </p:spTree>
    <p:extLst>
      <p:ext uri="{BB962C8B-B14F-4D97-AF65-F5344CB8AC3E}">
        <p14:creationId xmlns:p14="http://schemas.microsoft.com/office/powerpoint/2010/main" val="3051771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D6AC2C-BC58-3AE2-7F63-C1B9E34A0049}"/>
              </a:ext>
            </a:extLst>
          </p:cNvPr>
          <p:cNvSpPr>
            <a:spLocks noGrp="1"/>
          </p:cNvSpPr>
          <p:nvPr>
            <p:ph idx="1"/>
          </p:nvPr>
        </p:nvSpPr>
        <p:spPr/>
        <p:txBody>
          <a:bodyPr/>
          <a:lstStyle/>
          <a:p>
            <a:r>
              <a:rPr lang="en-US" dirty="0"/>
              <a:t>To achieve the ideology of ‘One Nation, One Tax’</a:t>
            </a:r>
          </a:p>
          <a:p>
            <a:r>
              <a:rPr lang="en-US" dirty="0"/>
              <a:t>To subsume a majority of the indirect taxes in India</a:t>
            </a:r>
          </a:p>
          <a:p>
            <a:r>
              <a:rPr lang="en-US" dirty="0"/>
              <a:t>To eliminate the cascading effect of taxes</a:t>
            </a:r>
          </a:p>
          <a:p>
            <a:r>
              <a:rPr lang="en-IN" dirty="0"/>
              <a:t>To curb tax evasion</a:t>
            </a:r>
          </a:p>
          <a:p>
            <a:r>
              <a:rPr lang="en-US" dirty="0"/>
              <a:t>To increase the taxpayer base</a:t>
            </a:r>
          </a:p>
          <a:p>
            <a:r>
              <a:rPr lang="en-US" dirty="0"/>
              <a:t>Online procedures for ease of doing business</a:t>
            </a:r>
          </a:p>
          <a:p>
            <a:r>
              <a:rPr lang="en-US" dirty="0"/>
              <a:t>An improved logistics and distribution system</a:t>
            </a:r>
          </a:p>
          <a:p>
            <a:r>
              <a:rPr lang="en-US" dirty="0"/>
              <a:t>To promote competitive pricing and increase consumption</a:t>
            </a:r>
          </a:p>
        </p:txBody>
      </p:sp>
      <p:sp>
        <p:nvSpPr>
          <p:cNvPr id="3" name="Title 2">
            <a:extLst>
              <a:ext uri="{FF2B5EF4-FFF2-40B4-BE49-F238E27FC236}">
                <a16:creationId xmlns:a16="http://schemas.microsoft.com/office/drawing/2014/main" id="{9CCA0863-6285-787C-E494-62C18E85DDA3}"/>
              </a:ext>
            </a:extLst>
          </p:cNvPr>
          <p:cNvSpPr>
            <a:spLocks noGrp="1"/>
          </p:cNvSpPr>
          <p:nvPr>
            <p:ph type="title"/>
          </p:nvPr>
        </p:nvSpPr>
        <p:spPr/>
        <p:txBody>
          <a:bodyPr>
            <a:normAutofit/>
          </a:bodyPr>
          <a:lstStyle/>
          <a:p>
            <a:r>
              <a:rPr lang="en-US" dirty="0"/>
              <a:t>Objectives of GST</a:t>
            </a:r>
          </a:p>
        </p:txBody>
      </p:sp>
    </p:spTree>
    <p:extLst>
      <p:ext uri="{BB962C8B-B14F-4D97-AF65-F5344CB8AC3E}">
        <p14:creationId xmlns:p14="http://schemas.microsoft.com/office/powerpoint/2010/main" val="211173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D6AC2C-BC58-3AE2-7F63-C1B9E34A0049}"/>
              </a:ext>
            </a:extLst>
          </p:cNvPr>
          <p:cNvSpPr>
            <a:spLocks noGrp="1"/>
          </p:cNvSpPr>
          <p:nvPr>
            <p:ph idx="1"/>
          </p:nvPr>
        </p:nvSpPr>
        <p:spPr/>
        <p:txBody>
          <a:bodyPr/>
          <a:lstStyle/>
          <a:p>
            <a:r>
              <a:rPr lang="en-US" dirty="0"/>
              <a:t>Removing the cascading effect of tax</a:t>
            </a:r>
          </a:p>
          <a:p>
            <a:r>
              <a:rPr lang="en-US" dirty="0"/>
              <a:t>Higher threshold for GST registration</a:t>
            </a:r>
          </a:p>
          <a:p>
            <a:r>
              <a:rPr lang="en-US" dirty="0"/>
              <a:t>Composition scheme for small businesses</a:t>
            </a:r>
          </a:p>
          <a:p>
            <a:r>
              <a:rPr lang="en-US" dirty="0"/>
              <a:t>Simpler online facilities for GST compliance</a:t>
            </a:r>
          </a:p>
          <a:p>
            <a:r>
              <a:rPr lang="en-US" dirty="0"/>
              <a:t>Defined treatment for e-commerce activities</a:t>
            </a:r>
          </a:p>
          <a:p>
            <a:r>
              <a:rPr lang="en-US" dirty="0"/>
              <a:t>Increased efficiency in logistics</a:t>
            </a:r>
          </a:p>
          <a:p>
            <a:r>
              <a:rPr lang="en-US" dirty="0"/>
              <a:t>Regulating the unorganized sectors</a:t>
            </a:r>
          </a:p>
          <a:p>
            <a:r>
              <a:rPr lang="en-US" dirty="0"/>
              <a:t>Zero-rated exports</a:t>
            </a:r>
          </a:p>
        </p:txBody>
      </p:sp>
      <p:sp>
        <p:nvSpPr>
          <p:cNvPr id="3" name="Title 2">
            <a:extLst>
              <a:ext uri="{FF2B5EF4-FFF2-40B4-BE49-F238E27FC236}">
                <a16:creationId xmlns:a16="http://schemas.microsoft.com/office/drawing/2014/main" id="{9CCA0863-6285-787C-E494-62C18E85DDA3}"/>
              </a:ext>
            </a:extLst>
          </p:cNvPr>
          <p:cNvSpPr>
            <a:spLocks noGrp="1"/>
          </p:cNvSpPr>
          <p:nvPr>
            <p:ph type="title"/>
          </p:nvPr>
        </p:nvSpPr>
        <p:spPr/>
        <p:txBody>
          <a:bodyPr>
            <a:normAutofit/>
          </a:bodyPr>
          <a:lstStyle/>
          <a:p>
            <a:r>
              <a:rPr lang="en-US" dirty="0"/>
              <a:t>Advantages of GST </a:t>
            </a:r>
          </a:p>
        </p:txBody>
      </p:sp>
    </p:spTree>
    <p:extLst>
      <p:ext uri="{BB962C8B-B14F-4D97-AF65-F5344CB8AC3E}">
        <p14:creationId xmlns:p14="http://schemas.microsoft.com/office/powerpoint/2010/main" val="238928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6B9AAD-17BA-3CF2-FCEA-53D9DE382142}"/>
              </a:ext>
            </a:extLst>
          </p:cNvPr>
          <p:cNvSpPr>
            <a:spLocks noGrp="1"/>
          </p:cNvSpPr>
          <p:nvPr>
            <p:ph idx="1"/>
          </p:nvPr>
        </p:nvSpPr>
        <p:spPr/>
        <p:txBody>
          <a:bodyPr/>
          <a:lstStyle/>
          <a:p>
            <a:pPr>
              <a:lnSpc>
                <a:spcPct val="100000"/>
              </a:lnSpc>
            </a:pPr>
            <a:r>
              <a:rPr lang="en-US" b="1" dirty="0">
                <a:solidFill>
                  <a:srgbClr val="C00000"/>
                </a:solidFill>
              </a:rPr>
              <a:t>Expenditures: </a:t>
            </a:r>
            <a:r>
              <a:rPr lang="en-US" dirty="0"/>
              <a:t>This term refers to the total purchase price of a good or service. For example, if a company buys a piece of equipment for $30 million and it has a useful life of six years, this is a capital expenditure.</a:t>
            </a:r>
          </a:p>
          <a:p>
            <a:pPr>
              <a:lnSpc>
                <a:spcPct val="100000"/>
              </a:lnSpc>
            </a:pPr>
            <a:endParaRPr lang="en-US" dirty="0"/>
          </a:p>
          <a:p>
            <a:pPr>
              <a:lnSpc>
                <a:spcPct val="100000"/>
              </a:lnSpc>
            </a:pPr>
            <a:r>
              <a:rPr lang="en-US" b="1" dirty="0">
                <a:solidFill>
                  <a:srgbClr val="C00000"/>
                </a:solidFill>
              </a:rPr>
              <a:t>Expenses: </a:t>
            </a:r>
            <a:r>
              <a:rPr lang="en-US" dirty="0"/>
              <a:t>This refers to the amount that's recorded for the purpose of offsetting a company's revenue or income. Using that same example, the $30 million piece of equipment with a six-year life has a depreciation expense of $5 million each year.</a:t>
            </a:r>
          </a:p>
        </p:txBody>
      </p:sp>
      <p:sp>
        <p:nvSpPr>
          <p:cNvPr id="3" name="Title 2">
            <a:extLst>
              <a:ext uri="{FF2B5EF4-FFF2-40B4-BE49-F238E27FC236}">
                <a16:creationId xmlns:a16="http://schemas.microsoft.com/office/drawing/2014/main" id="{CB5F10FE-B9FE-4173-E082-A28C6E1D18FC}"/>
              </a:ext>
            </a:extLst>
          </p:cNvPr>
          <p:cNvSpPr>
            <a:spLocks noGrp="1"/>
          </p:cNvSpPr>
          <p:nvPr>
            <p:ph type="title"/>
          </p:nvPr>
        </p:nvSpPr>
        <p:spPr/>
        <p:txBody>
          <a:bodyPr/>
          <a:lstStyle/>
          <a:p>
            <a:r>
              <a:rPr lang="en-US" dirty="0"/>
              <a:t>Expenditure vs. Expenses</a:t>
            </a:r>
          </a:p>
        </p:txBody>
      </p:sp>
    </p:spTree>
    <p:extLst>
      <p:ext uri="{BB962C8B-B14F-4D97-AF65-F5344CB8AC3E}">
        <p14:creationId xmlns:p14="http://schemas.microsoft.com/office/powerpoint/2010/main" val="477323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BE42E-4FDC-49A0-158F-EC6F3341FBEF}"/>
              </a:ext>
            </a:extLst>
          </p:cNvPr>
          <p:cNvSpPr>
            <a:spLocks noGrp="1"/>
          </p:cNvSpPr>
          <p:nvPr>
            <p:ph type="title"/>
          </p:nvPr>
        </p:nvSpPr>
        <p:spPr/>
        <p:txBody>
          <a:bodyPr>
            <a:normAutofit/>
          </a:bodyPr>
          <a:lstStyle/>
          <a:p>
            <a:r>
              <a:rPr lang="en-US" dirty="0"/>
              <a:t>CGST </a:t>
            </a:r>
            <a:endParaRPr lang="en-IN" dirty="0"/>
          </a:p>
        </p:txBody>
      </p:sp>
      <p:sp>
        <p:nvSpPr>
          <p:cNvPr id="3" name="Content Placeholder 2">
            <a:extLst>
              <a:ext uri="{FF2B5EF4-FFF2-40B4-BE49-F238E27FC236}">
                <a16:creationId xmlns:a16="http://schemas.microsoft.com/office/drawing/2014/main" id="{56FAC80C-A30A-848D-0B52-FA249CB875C7}"/>
              </a:ext>
            </a:extLst>
          </p:cNvPr>
          <p:cNvSpPr>
            <a:spLocks noGrp="1"/>
          </p:cNvSpPr>
          <p:nvPr>
            <p:ph idx="1"/>
          </p:nvPr>
        </p:nvSpPr>
        <p:spPr/>
        <p:txBody>
          <a:bodyPr/>
          <a:lstStyle/>
          <a:p>
            <a:r>
              <a:rPr lang="en-US" b="0" i="0" dirty="0">
                <a:effectLst/>
              </a:rPr>
              <a:t>It is </a:t>
            </a:r>
            <a:r>
              <a:rPr lang="en-US" b="1" i="0" dirty="0">
                <a:solidFill>
                  <a:srgbClr val="C00000"/>
                </a:solidFill>
                <a:effectLst/>
              </a:rPr>
              <a:t>the tax collected by the Central Government on an intra-state sale (e.g., a transaction happening within Gujarat).</a:t>
            </a:r>
          </a:p>
          <a:p>
            <a:r>
              <a:rPr lang="en-US" b="0" i="0" dirty="0">
                <a:effectLst/>
              </a:rPr>
              <a:t>It is collected on an intra-state transaction (within the same state). </a:t>
            </a:r>
          </a:p>
          <a:p>
            <a:r>
              <a:rPr lang="en-US" b="0" i="0" dirty="0">
                <a:effectLst/>
              </a:rPr>
              <a:t>All businesses that are registered under the GST system must file CGST returns on a regular basis and must include information on their intra-state transactions in the filings.</a:t>
            </a:r>
          </a:p>
          <a:p>
            <a:r>
              <a:rPr lang="en-US" b="0" i="0" dirty="0">
                <a:effectLst/>
              </a:rPr>
              <a:t>For instance: When a businessman from Madhya Pradesh sells items for Rs. 5,000 to a consumer in Madhya Pradesh, then equal parts of CGST and SGST will apply to the transaction. If there is an 18% GST charge, it will be split 9% into CGST and 9% to SGST. In this instance, the supplier would charge total of Rs.5,900 where Rs,5,000 is the taxable value and Rs.900 is the total GST amount which is equally distributed between the Central Government as CGST Rs. 450, and similar amount to the State Government as SGST.</a:t>
            </a:r>
          </a:p>
        </p:txBody>
      </p:sp>
    </p:spTree>
    <p:extLst>
      <p:ext uri="{BB962C8B-B14F-4D97-AF65-F5344CB8AC3E}">
        <p14:creationId xmlns:p14="http://schemas.microsoft.com/office/powerpoint/2010/main" val="42498760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BE42E-4FDC-49A0-158F-EC6F3341FBEF}"/>
              </a:ext>
            </a:extLst>
          </p:cNvPr>
          <p:cNvSpPr>
            <a:spLocks noGrp="1"/>
          </p:cNvSpPr>
          <p:nvPr>
            <p:ph type="title"/>
          </p:nvPr>
        </p:nvSpPr>
        <p:spPr/>
        <p:txBody>
          <a:bodyPr>
            <a:normAutofit/>
          </a:bodyPr>
          <a:lstStyle/>
          <a:p>
            <a:r>
              <a:rPr lang="en-US" dirty="0"/>
              <a:t>SGST </a:t>
            </a:r>
            <a:endParaRPr lang="en-IN" dirty="0"/>
          </a:p>
        </p:txBody>
      </p:sp>
      <p:sp>
        <p:nvSpPr>
          <p:cNvPr id="3" name="Content Placeholder 2">
            <a:extLst>
              <a:ext uri="{FF2B5EF4-FFF2-40B4-BE49-F238E27FC236}">
                <a16:creationId xmlns:a16="http://schemas.microsoft.com/office/drawing/2014/main" id="{56FAC80C-A30A-848D-0B52-FA249CB875C7}"/>
              </a:ext>
            </a:extLst>
          </p:cNvPr>
          <p:cNvSpPr>
            <a:spLocks noGrp="1"/>
          </p:cNvSpPr>
          <p:nvPr>
            <p:ph idx="1"/>
          </p:nvPr>
        </p:nvSpPr>
        <p:spPr/>
        <p:txBody>
          <a:bodyPr/>
          <a:lstStyle/>
          <a:p>
            <a:r>
              <a:rPr lang="en-US" sz="2600" b="0" i="0" dirty="0">
                <a:effectLst/>
              </a:rPr>
              <a:t>It is </a:t>
            </a:r>
            <a:r>
              <a:rPr lang="en-US" sz="2600" b="1" i="0" dirty="0">
                <a:solidFill>
                  <a:srgbClr val="C00000"/>
                </a:solidFill>
                <a:effectLst/>
              </a:rPr>
              <a:t>the tax collected by the State government/Union Territories on an intra-state sale (e.g., a transaction happening within Maharashtra).</a:t>
            </a:r>
          </a:p>
          <a:p>
            <a:r>
              <a:rPr lang="en-US" sz="2600" b="0" i="0" dirty="0">
                <a:effectLst/>
              </a:rPr>
              <a:t>Similar to CGST, </a:t>
            </a:r>
            <a:r>
              <a:rPr lang="en-US" sz="2600" b="1" i="0" dirty="0">
                <a:solidFill>
                  <a:srgbClr val="C00000"/>
                </a:solidFill>
                <a:effectLst/>
              </a:rPr>
              <a:t>SGST is the tax collected by the state Government through an intrastate transaction. </a:t>
            </a:r>
          </a:p>
          <a:p>
            <a:r>
              <a:rPr lang="en-US" sz="2600" b="0" i="0" dirty="0">
                <a:effectLst/>
              </a:rPr>
              <a:t>However, the state imposes SGST only on any commodities or services that are bought or sold within the state. </a:t>
            </a:r>
          </a:p>
          <a:p>
            <a:r>
              <a:rPr lang="en-US" sz="2600" b="0" i="0" dirty="0">
                <a:effectLst/>
              </a:rPr>
              <a:t>The money collected through SGST is claimed and governed only by that state.  </a:t>
            </a:r>
          </a:p>
          <a:p>
            <a:r>
              <a:rPr lang="en-US" sz="2600" b="0" i="0" dirty="0">
                <a:effectLst/>
              </a:rPr>
              <a:t>After the introduction of the GST system, many state-level indirect taxes were subsumed into the SGST, simplifying the tax structure within each state. </a:t>
            </a:r>
          </a:p>
          <a:p>
            <a:r>
              <a:rPr lang="en-US" sz="2600" b="0" i="0" dirty="0">
                <a:effectLst/>
              </a:rPr>
              <a:t>For instance: As per the example provided above, GST is split equally between Central and State Governments in intrastate transactions. The merchant would charge a total of Rs. 5,900, and the State Government will charge GST in the form of SGST of Rs. 450, similar to the Central State Government.</a:t>
            </a:r>
          </a:p>
        </p:txBody>
      </p:sp>
    </p:spTree>
    <p:extLst>
      <p:ext uri="{BB962C8B-B14F-4D97-AF65-F5344CB8AC3E}">
        <p14:creationId xmlns:p14="http://schemas.microsoft.com/office/powerpoint/2010/main" val="1814218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BE42E-4FDC-49A0-158F-EC6F3341FBEF}"/>
              </a:ext>
            </a:extLst>
          </p:cNvPr>
          <p:cNvSpPr>
            <a:spLocks noGrp="1"/>
          </p:cNvSpPr>
          <p:nvPr>
            <p:ph type="title"/>
          </p:nvPr>
        </p:nvSpPr>
        <p:spPr/>
        <p:txBody>
          <a:bodyPr>
            <a:normAutofit/>
          </a:bodyPr>
          <a:lstStyle/>
          <a:p>
            <a:r>
              <a:rPr lang="en-US"/>
              <a:t>IGST </a:t>
            </a:r>
            <a:endParaRPr lang="en-IN" dirty="0"/>
          </a:p>
        </p:txBody>
      </p:sp>
      <p:sp>
        <p:nvSpPr>
          <p:cNvPr id="3" name="Content Placeholder 2">
            <a:extLst>
              <a:ext uri="{FF2B5EF4-FFF2-40B4-BE49-F238E27FC236}">
                <a16:creationId xmlns:a16="http://schemas.microsoft.com/office/drawing/2014/main" id="{56FAC80C-A30A-848D-0B52-FA249CB875C7}"/>
              </a:ext>
            </a:extLst>
          </p:cNvPr>
          <p:cNvSpPr>
            <a:spLocks noGrp="1"/>
          </p:cNvSpPr>
          <p:nvPr>
            <p:ph idx="1"/>
          </p:nvPr>
        </p:nvSpPr>
        <p:spPr/>
        <p:txBody>
          <a:bodyPr/>
          <a:lstStyle/>
          <a:p>
            <a:r>
              <a:rPr lang="en-US" sz="2400" b="0" i="0" dirty="0">
                <a:effectLst/>
              </a:rPr>
              <a:t>It is a </a:t>
            </a:r>
            <a:r>
              <a:rPr lang="en-US" sz="2400" b="1" i="0" dirty="0">
                <a:solidFill>
                  <a:srgbClr val="C00000"/>
                </a:solidFill>
                <a:effectLst/>
              </a:rPr>
              <a:t>tax collected by the Central Government for an inter-state sale (e.g., Maharashtra to Gujarat).</a:t>
            </a:r>
          </a:p>
          <a:p>
            <a:r>
              <a:rPr lang="en-US" sz="2400" b="0" i="0" dirty="0">
                <a:effectLst/>
              </a:rPr>
              <a:t>It is a tax under the GST system that is imposed on imports, exports, and interstate (between two states) sales of goods and/or services. </a:t>
            </a:r>
          </a:p>
          <a:p>
            <a:pPr algn="just"/>
            <a:r>
              <a:rPr lang="en-US" sz="2400" b="0" i="0" dirty="0">
                <a:effectLst/>
              </a:rPr>
              <a:t>For instance: When a businessman from Madhya Pradesh sells items for Rs.5,000 to a consumer in Uttar Pradesh, then IGST will apply to the transaction. If there is an 18% GST charge, the merchant would charge a total of Rs.5,900. IGST will be Rs.900 and will be collected by the Central Government.</a:t>
            </a:r>
          </a:p>
          <a:p>
            <a:pPr algn="just"/>
            <a:r>
              <a:rPr lang="en-US" sz="2400" b="0" i="0" dirty="0">
                <a:effectLst/>
              </a:rPr>
              <a:t>Thus, to differentiate between SGST, CGST and IGST; On one hand, CGST and SGST apply to intrastate transactions (inside the same state) while IGST applies to interstate transactions (between different states). </a:t>
            </a:r>
          </a:p>
          <a:p>
            <a:pPr algn="just"/>
            <a:r>
              <a:rPr lang="en-US" sz="2400" b="0" i="0" dirty="0">
                <a:effectLst/>
              </a:rPr>
              <a:t>Further, in intrastate transactions, GST is divided equally between the Central and State Governments in the form of CGST and SGST, as explained above. Whereas, GST under interstate transactions is collected only by the Central Government in the form of IGST</a:t>
            </a:r>
            <a:r>
              <a:rPr lang="en-IN" sz="2400" b="0" i="0" dirty="0">
                <a:effectLst/>
              </a:rPr>
              <a:t>.</a:t>
            </a:r>
            <a:endParaRPr lang="en-US" sz="2400" b="0" i="0" dirty="0">
              <a:effectLst/>
            </a:endParaRPr>
          </a:p>
        </p:txBody>
      </p:sp>
    </p:spTree>
    <p:extLst>
      <p:ext uri="{BB962C8B-B14F-4D97-AF65-F5344CB8AC3E}">
        <p14:creationId xmlns:p14="http://schemas.microsoft.com/office/powerpoint/2010/main" val="13086345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BE42E-4FDC-49A0-158F-EC6F3341FBEF}"/>
              </a:ext>
            </a:extLst>
          </p:cNvPr>
          <p:cNvSpPr>
            <a:spLocks noGrp="1"/>
          </p:cNvSpPr>
          <p:nvPr>
            <p:ph type="title" idx="4294967295"/>
          </p:nvPr>
        </p:nvSpPr>
        <p:spPr>
          <a:xfrm>
            <a:off x="0" y="-1"/>
            <a:ext cx="1639229" cy="6668429"/>
          </a:xfrm>
        </p:spPr>
        <p:txBody>
          <a:bodyPr>
            <a:normAutofit/>
          </a:bodyPr>
          <a:lstStyle/>
          <a:p>
            <a:pPr algn="ctr"/>
            <a:r>
              <a:rPr lang="en-US" sz="3400" b="1" dirty="0"/>
              <a:t>Income Tax </a:t>
            </a:r>
            <a:br>
              <a:rPr lang="en-US" sz="3400" b="1" dirty="0"/>
            </a:br>
            <a:r>
              <a:rPr lang="en-US" sz="3400" b="1" dirty="0"/>
              <a:t>vs </a:t>
            </a:r>
            <a:br>
              <a:rPr lang="en-US" sz="3400" b="1" dirty="0"/>
            </a:br>
            <a:r>
              <a:rPr lang="en-US" sz="3400" b="1" dirty="0"/>
              <a:t>GST</a:t>
            </a:r>
            <a:endParaRPr lang="en-IN" sz="3400" b="1" dirty="0"/>
          </a:p>
        </p:txBody>
      </p:sp>
      <p:graphicFrame>
        <p:nvGraphicFramePr>
          <p:cNvPr id="6" name="Table 5">
            <a:extLst>
              <a:ext uri="{FF2B5EF4-FFF2-40B4-BE49-F238E27FC236}">
                <a16:creationId xmlns:a16="http://schemas.microsoft.com/office/drawing/2014/main" id="{8FFD1185-5572-3ADA-D6C4-6ADAFC2459B7}"/>
              </a:ext>
            </a:extLst>
          </p:cNvPr>
          <p:cNvGraphicFramePr>
            <a:graphicFrameLocks noGrp="1"/>
          </p:cNvGraphicFramePr>
          <p:nvPr>
            <p:extLst>
              <p:ext uri="{D42A27DB-BD31-4B8C-83A1-F6EECF244321}">
                <p14:modId xmlns:p14="http://schemas.microsoft.com/office/powerpoint/2010/main" val="1979824864"/>
              </p:ext>
            </p:extLst>
          </p:nvPr>
        </p:nvGraphicFramePr>
        <p:xfrm>
          <a:off x="1639229" y="89212"/>
          <a:ext cx="10069551" cy="6327965"/>
        </p:xfrm>
        <a:graphic>
          <a:graphicData uri="http://schemas.openxmlformats.org/drawingml/2006/table">
            <a:tbl>
              <a:tblPr firstRow="1" bandRow="1">
                <a:tableStyleId>{5C22544A-7EE6-4342-B048-85BDC9FD1C3A}</a:tableStyleId>
              </a:tblPr>
              <a:tblGrid>
                <a:gridCol w="4928839">
                  <a:extLst>
                    <a:ext uri="{9D8B030D-6E8A-4147-A177-3AD203B41FA5}">
                      <a16:colId xmlns:a16="http://schemas.microsoft.com/office/drawing/2014/main" val="1762957463"/>
                    </a:ext>
                  </a:extLst>
                </a:gridCol>
                <a:gridCol w="5140712">
                  <a:extLst>
                    <a:ext uri="{9D8B030D-6E8A-4147-A177-3AD203B41FA5}">
                      <a16:colId xmlns:a16="http://schemas.microsoft.com/office/drawing/2014/main" val="3243162181"/>
                    </a:ext>
                  </a:extLst>
                </a:gridCol>
              </a:tblGrid>
              <a:tr h="707729">
                <a:tc>
                  <a:txBody>
                    <a:bodyPr/>
                    <a:lstStyle/>
                    <a:p>
                      <a:pPr algn="ctr"/>
                      <a:r>
                        <a:rPr lang="en-US" sz="2400" dirty="0"/>
                        <a:t>Income Tax</a:t>
                      </a:r>
                      <a:endParaRPr lang="en-IN" sz="2400" dirty="0"/>
                    </a:p>
                  </a:txBody>
                  <a:tcPr/>
                </a:tc>
                <a:tc>
                  <a:txBody>
                    <a:bodyPr/>
                    <a:lstStyle/>
                    <a:p>
                      <a:pPr algn="ctr"/>
                      <a:r>
                        <a:rPr lang="en-US" sz="2400" dirty="0"/>
                        <a:t>GST</a:t>
                      </a:r>
                      <a:endParaRPr lang="en-IN" sz="2400" dirty="0"/>
                    </a:p>
                  </a:txBody>
                  <a:tcPr/>
                </a:tc>
                <a:extLst>
                  <a:ext uri="{0D108BD9-81ED-4DB2-BD59-A6C34878D82A}">
                    <a16:rowId xmlns:a16="http://schemas.microsoft.com/office/drawing/2014/main" val="3753300308"/>
                  </a:ext>
                </a:extLst>
              </a:tr>
              <a:tr h="458956">
                <a:tc>
                  <a:txBody>
                    <a:bodyPr/>
                    <a:lstStyle/>
                    <a:p>
                      <a:pPr algn="just"/>
                      <a:r>
                        <a:rPr lang="en-US" sz="1700" dirty="0">
                          <a:solidFill>
                            <a:schemeClr val="tx1"/>
                          </a:solidFill>
                          <a:effectLst/>
                          <a:latin typeface="+mn-lt"/>
                        </a:rPr>
                        <a:t>It is a form of indirect tax.</a:t>
                      </a:r>
                    </a:p>
                  </a:txBody>
                  <a:tcPr marL="63500" marR="63500" marT="63500" marB="63500"/>
                </a:tc>
                <a:tc>
                  <a:txBody>
                    <a:bodyPr/>
                    <a:lstStyle/>
                    <a:p>
                      <a:pPr algn="just"/>
                      <a:r>
                        <a:rPr lang="en-US" sz="1700" dirty="0">
                          <a:solidFill>
                            <a:schemeClr val="tx1"/>
                          </a:solidFill>
                          <a:effectLst/>
                          <a:latin typeface="+mn-lt"/>
                        </a:rPr>
                        <a:t>It is a form of direct tax.</a:t>
                      </a:r>
                    </a:p>
                  </a:txBody>
                  <a:tcPr marL="63500" marR="63500" marT="63500" marB="63500"/>
                </a:tc>
                <a:extLst>
                  <a:ext uri="{0D108BD9-81ED-4DB2-BD59-A6C34878D82A}">
                    <a16:rowId xmlns:a16="http://schemas.microsoft.com/office/drawing/2014/main" val="188493346"/>
                  </a:ext>
                </a:extLst>
              </a:tr>
              <a:tr h="599053">
                <a:tc>
                  <a:txBody>
                    <a:bodyPr/>
                    <a:lstStyle/>
                    <a:p>
                      <a:pPr algn="just"/>
                      <a:r>
                        <a:rPr lang="en-US" sz="1700" dirty="0">
                          <a:solidFill>
                            <a:schemeClr val="tx1"/>
                          </a:solidFill>
                          <a:effectLst/>
                          <a:latin typeface="+mn-lt"/>
                        </a:rPr>
                        <a:t>It is levied on the consumption of goods and services for personal or business use.</a:t>
                      </a:r>
                    </a:p>
                  </a:txBody>
                  <a:tcPr marL="63500" marR="63500" marT="63500" marB="63500"/>
                </a:tc>
                <a:tc>
                  <a:txBody>
                    <a:bodyPr/>
                    <a:lstStyle/>
                    <a:p>
                      <a:pPr algn="just"/>
                      <a:r>
                        <a:rPr lang="en-US" sz="1700" dirty="0">
                          <a:solidFill>
                            <a:schemeClr val="tx1"/>
                          </a:solidFill>
                          <a:effectLst/>
                          <a:latin typeface="+mn-lt"/>
                        </a:rPr>
                        <a:t>It is levied on the income or profit of a taxpayer in a financial year.</a:t>
                      </a:r>
                    </a:p>
                  </a:txBody>
                  <a:tcPr marL="63500" marR="63500" marT="63500" marB="63500"/>
                </a:tc>
                <a:extLst>
                  <a:ext uri="{0D108BD9-81ED-4DB2-BD59-A6C34878D82A}">
                    <a16:rowId xmlns:a16="http://schemas.microsoft.com/office/drawing/2014/main" val="3186490171"/>
                  </a:ext>
                </a:extLst>
              </a:tr>
              <a:tr h="872623">
                <a:tc>
                  <a:txBody>
                    <a:bodyPr/>
                    <a:lstStyle/>
                    <a:p>
                      <a:pPr algn="just"/>
                      <a:r>
                        <a:rPr lang="en-US" sz="1700" dirty="0">
                          <a:solidFill>
                            <a:schemeClr val="tx1"/>
                          </a:solidFill>
                          <a:effectLst/>
                          <a:latin typeface="+mn-lt"/>
                        </a:rPr>
                        <a:t>It can be charged by registered entities only. Registration is required upon crossing a threshold of Rs. 20 lakhs as annual turnover, barring some exceptions.</a:t>
                      </a:r>
                    </a:p>
                  </a:txBody>
                  <a:tcPr marL="63500" marR="63500" marT="63500" marB="63500"/>
                </a:tc>
                <a:tc>
                  <a:txBody>
                    <a:bodyPr/>
                    <a:lstStyle/>
                    <a:p>
                      <a:pPr algn="just"/>
                      <a:r>
                        <a:rPr lang="en-US" sz="1700" dirty="0">
                          <a:solidFill>
                            <a:schemeClr val="tx1"/>
                          </a:solidFill>
                          <a:effectLst/>
                          <a:latin typeface="+mn-lt"/>
                        </a:rPr>
                        <a:t>Different rules apply to different types of taxpayers. Slab rates for individuals and </a:t>
                      </a:r>
                      <a:r>
                        <a:rPr lang="en-US" sz="1700" u="none" strike="noStrike" dirty="0">
                          <a:solidFill>
                            <a:schemeClr val="tx1"/>
                          </a:solidFill>
                          <a:effectLst/>
                          <a:latin typeface="+mn-lt"/>
                        </a:rPr>
                        <a:t>HUFs</a:t>
                      </a:r>
                      <a:r>
                        <a:rPr lang="en-US" sz="1700" dirty="0">
                          <a:solidFill>
                            <a:schemeClr val="tx1"/>
                          </a:solidFill>
                          <a:effectLst/>
                          <a:latin typeface="+mn-lt"/>
                        </a:rPr>
                        <a:t> and a flat rate for companies.</a:t>
                      </a:r>
                    </a:p>
                  </a:txBody>
                  <a:tcPr marL="63500" marR="63500" marT="63500" marB="63500"/>
                </a:tc>
                <a:extLst>
                  <a:ext uri="{0D108BD9-81ED-4DB2-BD59-A6C34878D82A}">
                    <a16:rowId xmlns:a16="http://schemas.microsoft.com/office/drawing/2014/main" val="968932076"/>
                  </a:ext>
                </a:extLst>
              </a:tr>
              <a:tr h="355829">
                <a:tc>
                  <a:txBody>
                    <a:bodyPr/>
                    <a:lstStyle/>
                    <a:p>
                      <a:pPr algn="just"/>
                      <a:r>
                        <a:rPr lang="en-US" sz="1700" dirty="0">
                          <a:solidFill>
                            <a:schemeClr val="tx1"/>
                          </a:solidFill>
                          <a:effectLst/>
                          <a:latin typeface="+mn-lt"/>
                        </a:rPr>
                        <a:t>It is indirectly paid to the government.</a:t>
                      </a:r>
                    </a:p>
                  </a:txBody>
                  <a:tcPr marL="63500" marR="63500" marT="63500" marB="63500"/>
                </a:tc>
                <a:tc>
                  <a:txBody>
                    <a:bodyPr/>
                    <a:lstStyle/>
                    <a:p>
                      <a:pPr algn="just"/>
                      <a:r>
                        <a:rPr lang="en-US" sz="1700">
                          <a:solidFill>
                            <a:schemeClr val="tx1"/>
                          </a:solidFill>
                          <a:effectLst/>
                          <a:latin typeface="+mn-lt"/>
                        </a:rPr>
                        <a:t>The taxpayers pay this directly to the government.</a:t>
                      </a:r>
                    </a:p>
                  </a:txBody>
                  <a:tcPr marL="63500" marR="63500" marT="63500" marB="63500"/>
                </a:tc>
                <a:extLst>
                  <a:ext uri="{0D108BD9-81ED-4DB2-BD59-A6C34878D82A}">
                    <a16:rowId xmlns:a16="http://schemas.microsoft.com/office/drawing/2014/main" val="1462847213"/>
                  </a:ext>
                </a:extLst>
              </a:tr>
              <a:tr h="599053">
                <a:tc>
                  <a:txBody>
                    <a:bodyPr/>
                    <a:lstStyle/>
                    <a:p>
                      <a:pPr algn="just"/>
                      <a:r>
                        <a:rPr lang="en-US" sz="1700" dirty="0">
                          <a:solidFill>
                            <a:schemeClr val="tx1"/>
                          </a:solidFill>
                          <a:effectLst/>
                          <a:latin typeface="+mn-lt"/>
                        </a:rPr>
                        <a:t>It can be transferred from one person to the other through different stages of the supply chain.</a:t>
                      </a:r>
                    </a:p>
                  </a:txBody>
                  <a:tcPr marL="63500" marR="63500" marT="63500" marB="63500"/>
                </a:tc>
                <a:tc>
                  <a:txBody>
                    <a:bodyPr/>
                    <a:lstStyle/>
                    <a:p>
                      <a:pPr algn="just"/>
                      <a:r>
                        <a:rPr lang="en-US" sz="1700">
                          <a:solidFill>
                            <a:schemeClr val="tx1"/>
                          </a:solidFill>
                          <a:effectLst/>
                          <a:latin typeface="+mn-lt"/>
                        </a:rPr>
                        <a:t>It cannot be transferred to anyone else.</a:t>
                      </a:r>
                    </a:p>
                  </a:txBody>
                  <a:tcPr marL="63500" marR="63500" marT="63500" marB="63500"/>
                </a:tc>
                <a:extLst>
                  <a:ext uri="{0D108BD9-81ED-4DB2-BD59-A6C34878D82A}">
                    <a16:rowId xmlns:a16="http://schemas.microsoft.com/office/drawing/2014/main" val="2314292040"/>
                  </a:ext>
                </a:extLst>
              </a:tr>
              <a:tr h="597953">
                <a:tc>
                  <a:txBody>
                    <a:bodyPr/>
                    <a:lstStyle/>
                    <a:p>
                      <a:pPr algn="just"/>
                      <a:r>
                        <a:rPr lang="en-US" sz="1700" dirty="0">
                          <a:solidFill>
                            <a:schemeClr val="tx1"/>
                          </a:solidFill>
                          <a:effectLst/>
                          <a:latin typeface="+mn-lt"/>
                        </a:rPr>
                        <a:t>It has a broad scope since every member of a supply chain is subjected to tax.</a:t>
                      </a:r>
                    </a:p>
                  </a:txBody>
                  <a:tcPr marL="63500" marR="63500" marT="63500" marB="63500"/>
                </a:tc>
                <a:tc>
                  <a:txBody>
                    <a:bodyPr/>
                    <a:lstStyle/>
                    <a:p>
                      <a:pPr algn="just"/>
                      <a:r>
                        <a:rPr lang="en-US" sz="1700">
                          <a:solidFill>
                            <a:schemeClr val="tx1"/>
                          </a:solidFill>
                          <a:effectLst/>
                          <a:latin typeface="+mn-lt"/>
                        </a:rPr>
                        <a:t>It has a narrower scope since only one taxpayer is charged.</a:t>
                      </a:r>
                    </a:p>
                  </a:txBody>
                  <a:tcPr marL="63500" marR="63500" marT="63500" marB="63500"/>
                </a:tc>
                <a:extLst>
                  <a:ext uri="{0D108BD9-81ED-4DB2-BD59-A6C34878D82A}">
                    <a16:rowId xmlns:a16="http://schemas.microsoft.com/office/drawing/2014/main" val="3616369302"/>
                  </a:ext>
                </a:extLst>
              </a:tr>
              <a:tr h="599053">
                <a:tc>
                  <a:txBody>
                    <a:bodyPr/>
                    <a:lstStyle/>
                    <a:p>
                      <a:pPr algn="just"/>
                      <a:r>
                        <a:rPr lang="en-US" sz="1700" dirty="0">
                          <a:solidFill>
                            <a:schemeClr val="tx1"/>
                          </a:solidFill>
                          <a:effectLst/>
                          <a:latin typeface="+mn-lt"/>
                        </a:rPr>
                        <a:t>Different rates of GST apply based on the type of products and services.</a:t>
                      </a:r>
                    </a:p>
                  </a:txBody>
                  <a:tcPr marL="63500" marR="63500" marT="63500" marB="63500"/>
                </a:tc>
                <a:tc>
                  <a:txBody>
                    <a:bodyPr/>
                    <a:lstStyle/>
                    <a:p>
                      <a:pPr algn="just"/>
                      <a:r>
                        <a:rPr lang="en-US" sz="1700">
                          <a:solidFill>
                            <a:schemeClr val="tx1"/>
                          </a:solidFill>
                          <a:effectLst/>
                          <a:latin typeface="+mn-lt"/>
                        </a:rPr>
                        <a:t>Slab rates or flat rate applies based on the taxpayer and is often revised as part of the Finance Budget.</a:t>
                      </a:r>
                    </a:p>
                  </a:txBody>
                  <a:tcPr marL="63500" marR="63500" marT="63500" marB="63500"/>
                </a:tc>
                <a:extLst>
                  <a:ext uri="{0D108BD9-81ED-4DB2-BD59-A6C34878D82A}">
                    <a16:rowId xmlns:a16="http://schemas.microsoft.com/office/drawing/2014/main" val="1321526037"/>
                  </a:ext>
                </a:extLst>
              </a:tr>
              <a:tr h="599053">
                <a:tc>
                  <a:txBody>
                    <a:bodyPr/>
                    <a:lstStyle/>
                    <a:p>
                      <a:pPr algn="just"/>
                      <a:r>
                        <a:rPr lang="en-US" sz="1700" dirty="0">
                          <a:solidFill>
                            <a:schemeClr val="tx1"/>
                          </a:solidFill>
                          <a:effectLst/>
                          <a:latin typeface="+mn-lt"/>
                        </a:rPr>
                        <a:t>Quarterly returns and payments are made along with an annual return.</a:t>
                      </a:r>
                    </a:p>
                  </a:txBody>
                  <a:tcPr marL="63500" marR="63500" marT="63500" marB="63500"/>
                </a:tc>
                <a:tc>
                  <a:txBody>
                    <a:bodyPr/>
                    <a:lstStyle/>
                    <a:p>
                      <a:pPr algn="just"/>
                      <a:r>
                        <a:rPr lang="en-US" sz="1700" dirty="0">
                          <a:solidFill>
                            <a:schemeClr val="tx1"/>
                          </a:solidFill>
                          <a:effectLst/>
                          <a:latin typeface="+mn-lt"/>
                        </a:rPr>
                        <a:t>Advance tax is paid quarterly in some cases, and only annual returns are filed.</a:t>
                      </a:r>
                    </a:p>
                  </a:txBody>
                  <a:tcPr marL="63500" marR="63500" marT="63500" marB="63500"/>
                </a:tc>
                <a:extLst>
                  <a:ext uri="{0D108BD9-81ED-4DB2-BD59-A6C34878D82A}">
                    <a16:rowId xmlns:a16="http://schemas.microsoft.com/office/drawing/2014/main" val="2956329532"/>
                  </a:ext>
                </a:extLst>
              </a:tr>
              <a:tr h="599053">
                <a:tc>
                  <a:txBody>
                    <a:bodyPr/>
                    <a:lstStyle/>
                    <a:p>
                      <a:pPr algn="just"/>
                      <a:r>
                        <a:rPr lang="en-US" sz="1700" dirty="0">
                          <a:solidFill>
                            <a:schemeClr val="tx1"/>
                          </a:solidFill>
                          <a:effectLst/>
                          <a:latin typeface="+mn-lt"/>
                        </a:rPr>
                        <a:t>GST Audits might be needed for large entities.</a:t>
                      </a:r>
                    </a:p>
                  </a:txBody>
                  <a:tcPr marL="63500" marR="63500" marT="63500" marB="63500"/>
                </a:tc>
                <a:tc>
                  <a:txBody>
                    <a:bodyPr/>
                    <a:lstStyle/>
                    <a:p>
                      <a:pPr algn="just"/>
                      <a:r>
                        <a:rPr lang="en-US" sz="1700" dirty="0">
                          <a:solidFill>
                            <a:schemeClr val="tx1"/>
                          </a:solidFill>
                          <a:effectLst/>
                          <a:latin typeface="+mn-lt"/>
                        </a:rPr>
                        <a:t>An audit of the financial statements might be needed for larger entities.</a:t>
                      </a:r>
                    </a:p>
                  </a:txBody>
                  <a:tcPr marL="63500" marR="63500" marT="63500" marB="63500"/>
                </a:tc>
                <a:extLst>
                  <a:ext uri="{0D108BD9-81ED-4DB2-BD59-A6C34878D82A}">
                    <a16:rowId xmlns:a16="http://schemas.microsoft.com/office/drawing/2014/main" val="1326852076"/>
                  </a:ext>
                </a:extLst>
              </a:tr>
            </a:tbl>
          </a:graphicData>
        </a:graphic>
      </p:graphicFrame>
    </p:spTree>
    <p:extLst>
      <p:ext uri="{BB962C8B-B14F-4D97-AF65-F5344CB8AC3E}">
        <p14:creationId xmlns:p14="http://schemas.microsoft.com/office/powerpoint/2010/main" val="41446839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fontScale="90000"/>
          </a:bodyPr>
          <a:lstStyle/>
          <a:p>
            <a:r>
              <a:rPr lang="en-US" dirty="0"/>
              <a:t> </a:t>
            </a:r>
            <a:br>
              <a:rPr lang="en-US" dirty="0"/>
            </a:br>
            <a:r>
              <a:rPr lang="en-US" dirty="0"/>
              <a:t>Direct Tax</a:t>
            </a:r>
            <a:br>
              <a:rPr lang="en-US" dirty="0"/>
            </a:br>
            <a:r>
              <a:rPr lang="en-US" dirty="0"/>
              <a:t>vs</a:t>
            </a:r>
            <a:br>
              <a:rPr lang="en-US" dirty="0"/>
            </a:br>
            <a:r>
              <a:rPr lang="en-US" dirty="0"/>
              <a:t>Indirect Tax</a:t>
            </a:r>
          </a:p>
        </p:txBody>
      </p:sp>
    </p:spTree>
    <p:extLst>
      <p:ext uri="{BB962C8B-B14F-4D97-AF65-F5344CB8AC3E}">
        <p14:creationId xmlns:p14="http://schemas.microsoft.com/office/powerpoint/2010/main" val="4197449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BE42E-4FDC-49A0-158F-EC6F3341FBEF}"/>
              </a:ext>
            </a:extLst>
          </p:cNvPr>
          <p:cNvSpPr>
            <a:spLocks noGrp="1"/>
          </p:cNvSpPr>
          <p:nvPr>
            <p:ph type="title" idx="4294967295"/>
          </p:nvPr>
        </p:nvSpPr>
        <p:spPr>
          <a:xfrm>
            <a:off x="0" y="-1"/>
            <a:ext cx="1639229" cy="6668429"/>
          </a:xfrm>
        </p:spPr>
        <p:txBody>
          <a:bodyPr>
            <a:normAutofit/>
          </a:bodyPr>
          <a:lstStyle/>
          <a:p>
            <a:pPr algn="ctr"/>
            <a:r>
              <a:rPr lang="en-US" sz="3400" b="1" dirty="0"/>
              <a:t>Direct Tax </a:t>
            </a:r>
            <a:br>
              <a:rPr lang="en-US" sz="3400" b="1" dirty="0"/>
            </a:br>
            <a:r>
              <a:rPr lang="en-US" sz="3400" b="1" dirty="0"/>
              <a:t>vs Indirect Tax</a:t>
            </a:r>
            <a:endParaRPr lang="en-IN" sz="3400" b="1" dirty="0"/>
          </a:p>
        </p:txBody>
      </p:sp>
      <p:graphicFrame>
        <p:nvGraphicFramePr>
          <p:cNvPr id="6" name="Table 5">
            <a:extLst>
              <a:ext uri="{FF2B5EF4-FFF2-40B4-BE49-F238E27FC236}">
                <a16:creationId xmlns:a16="http://schemas.microsoft.com/office/drawing/2014/main" id="{8FFD1185-5572-3ADA-D6C4-6ADAFC2459B7}"/>
              </a:ext>
            </a:extLst>
          </p:cNvPr>
          <p:cNvGraphicFramePr>
            <a:graphicFrameLocks noGrp="1"/>
          </p:cNvGraphicFramePr>
          <p:nvPr>
            <p:extLst>
              <p:ext uri="{D42A27DB-BD31-4B8C-83A1-F6EECF244321}">
                <p14:modId xmlns:p14="http://schemas.microsoft.com/office/powerpoint/2010/main" val="2668398767"/>
              </p:ext>
            </p:extLst>
          </p:nvPr>
        </p:nvGraphicFramePr>
        <p:xfrm>
          <a:off x="1739590" y="89212"/>
          <a:ext cx="10259121" cy="6499496"/>
        </p:xfrm>
        <a:graphic>
          <a:graphicData uri="http://schemas.openxmlformats.org/drawingml/2006/table">
            <a:tbl>
              <a:tblPr firstRow="1" bandRow="1">
                <a:tableStyleId>{5C22544A-7EE6-4342-B048-85BDC9FD1C3A}</a:tableStyleId>
              </a:tblPr>
              <a:tblGrid>
                <a:gridCol w="1918010">
                  <a:extLst>
                    <a:ext uri="{9D8B030D-6E8A-4147-A177-3AD203B41FA5}">
                      <a16:colId xmlns:a16="http://schemas.microsoft.com/office/drawing/2014/main" val="3553983542"/>
                    </a:ext>
                  </a:extLst>
                </a:gridCol>
                <a:gridCol w="3958683">
                  <a:extLst>
                    <a:ext uri="{9D8B030D-6E8A-4147-A177-3AD203B41FA5}">
                      <a16:colId xmlns:a16="http://schemas.microsoft.com/office/drawing/2014/main" val="1762957463"/>
                    </a:ext>
                  </a:extLst>
                </a:gridCol>
                <a:gridCol w="4382428">
                  <a:extLst>
                    <a:ext uri="{9D8B030D-6E8A-4147-A177-3AD203B41FA5}">
                      <a16:colId xmlns:a16="http://schemas.microsoft.com/office/drawing/2014/main" val="3243162181"/>
                    </a:ext>
                  </a:extLst>
                </a:gridCol>
              </a:tblGrid>
              <a:tr h="798210">
                <a:tc>
                  <a:txBody>
                    <a:bodyPr/>
                    <a:lstStyle/>
                    <a:p>
                      <a:pPr algn="ctr"/>
                      <a:r>
                        <a:rPr lang="en-US" sz="2400" dirty="0"/>
                        <a:t>Basis for Comparison</a:t>
                      </a:r>
                      <a:endParaRPr lang="en-IN" sz="2400" dirty="0"/>
                    </a:p>
                  </a:txBody>
                  <a:tcPr/>
                </a:tc>
                <a:tc>
                  <a:txBody>
                    <a:bodyPr/>
                    <a:lstStyle/>
                    <a:p>
                      <a:pPr algn="ctr"/>
                      <a:r>
                        <a:rPr lang="en-US" sz="2400" dirty="0"/>
                        <a:t>Direct Tax</a:t>
                      </a:r>
                      <a:endParaRPr lang="en-IN" sz="2400" dirty="0"/>
                    </a:p>
                  </a:txBody>
                  <a:tcPr/>
                </a:tc>
                <a:tc>
                  <a:txBody>
                    <a:bodyPr/>
                    <a:lstStyle/>
                    <a:p>
                      <a:pPr algn="ctr"/>
                      <a:r>
                        <a:rPr lang="en-US" sz="2400" dirty="0"/>
                        <a:t>Indirect Tax</a:t>
                      </a:r>
                      <a:endParaRPr lang="en-IN" sz="2400" dirty="0"/>
                    </a:p>
                  </a:txBody>
                  <a:tcPr/>
                </a:tc>
                <a:extLst>
                  <a:ext uri="{0D108BD9-81ED-4DB2-BD59-A6C34878D82A}">
                    <a16:rowId xmlns:a16="http://schemas.microsoft.com/office/drawing/2014/main" val="3753300308"/>
                  </a:ext>
                </a:extLst>
              </a:tr>
              <a:tr h="1225707">
                <a:tc>
                  <a:txBody>
                    <a:bodyPr/>
                    <a:lstStyle/>
                    <a:p>
                      <a:pPr algn="just" fontAlgn="t"/>
                      <a:r>
                        <a:rPr lang="en-IN" sz="1800" dirty="0">
                          <a:effectLst/>
                        </a:rPr>
                        <a:t>Meaning</a:t>
                      </a:r>
                    </a:p>
                  </a:txBody>
                  <a:tcPr/>
                </a:tc>
                <a:tc>
                  <a:txBody>
                    <a:bodyPr/>
                    <a:lstStyle/>
                    <a:p>
                      <a:pPr algn="just" fontAlgn="t"/>
                      <a:r>
                        <a:rPr lang="en-US" sz="1800">
                          <a:effectLst/>
                        </a:rPr>
                        <a:t>Direct tax refers to financial charge, levied directly on the taxpayer, and paid outrightly to the authority which imposes it, by the taxpayer.</a:t>
                      </a:r>
                    </a:p>
                  </a:txBody>
                  <a:tcPr/>
                </a:tc>
                <a:tc>
                  <a:txBody>
                    <a:bodyPr/>
                    <a:lstStyle/>
                    <a:p>
                      <a:pPr algn="just" fontAlgn="t"/>
                      <a:r>
                        <a:rPr lang="en-US" sz="1800" dirty="0">
                          <a:effectLst/>
                        </a:rPr>
                        <a:t>Indirect tax is when the taxpayer is just the hands that deposit the amount of tax to the authority imposing it, while the burden of tax falls on the final consumer.</a:t>
                      </a:r>
                    </a:p>
                  </a:txBody>
                  <a:tcPr/>
                </a:tc>
                <a:extLst>
                  <a:ext uri="{0D108BD9-81ED-4DB2-BD59-A6C34878D82A}">
                    <a16:rowId xmlns:a16="http://schemas.microsoft.com/office/drawing/2014/main" val="188493346"/>
                  </a:ext>
                </a:extLst>
              </a:tr>
              <a:tr h="620830">
                <a:tc>
                  <a:txBody>
                    <a:bodyPr/>
                    <a:lstStyle/>
                    <a:p>
                      <a:pPr algn="l" fontAlgn="t"/>
                      <a:r>
                        <a:rPr lang="en-IN" sz="1800" dirty="0">
                          <a:effectLst/>
                        </a:rPr>
                        <a:t>Governed by</a:t>
                      </a:r>
                    </a:p>
                  </a:txBody>
                  <a:tcPr/>
                </a:tc>
                <a:tc>
                  <a:txBody>
                    <a:bodyPr/>
                    <a:lstStyle/>
                    <a:p>
                      <a:pPr algn="l" fontAlgn="t"/>
                      <a:r>
                        <a:rPr lang="en-US" sz="1800" dirty="0">
                          <a:effectLst/>
                        </a:rPr>
                        <a:t>Central Board of Direct Taxes (CBDT)</a:t>
                      </a:r>
                    </a:p>
                  </a:txBody>
                  <a:tcPr/>
                </a:tc>
                <a:tc>
                  <a:txBody>
                    <a:bodyPr/>
                    <a:lstStyle/>
                    <a:p>
                      <a:pPr algn="l" fontAlgn="t"/>
                      <a:r>
                        <a:rPr lang="en-US" sz="1800" dirty="0">
                          <a:effectLst/>
                        </a:rPr>
                        <a:t>Central Board of Indirect Taxes and Customs (CBIC)</a:t>
                      </a:r>
                    </a:p>
                  </a:txBody>
                  <a:tcPr/>
                </a:tc>
                <a:extLst>
                  <a:ext uri="{0D108BD9-81ED-4DB2-BD59-A6C34878D82A}">
                    <a16:rowId xmlns:a16="http://schemas.microsoft.com/office/drawing/2014/main" val="3186490171"/>
                  </a:ext>
                </a:extLst>
              </a:tr>
              <a:tr h="354760">
                <a:tc>
                  <a:txBody>
                    <a:bodyPr/>
                    <a:lstStyle/>
                    <a:p>
                      <a:pPr algn="l" fontAlgn="t"/>
                      <a:r>
                        <a:rPr lang="en-IN" sz="1800" dirty="0">
                          <a:effectLst/>
                        </a:rPr>
                        <a:t>Who pays the tax?</a:t>
                      </a:r>
                    </a:p>
                  </a:txBody>
                  <a:tcPr/>
                </a:tc>
                <a:tc>
                  <a:txBody>
                    <a:bodyPr/>
                    <a:lstStyle/>
                    <a:p>
                      <a:pPr algn="l" fontAlgn="t"/>
                      <a:r>
                        <a:rPr lang="en-IN" sz="1800" dirty="0">
                          <a:effectLst/>
                        </a:rPr>
                        <a:t>Individuals, HUF, and Companies</a:t>
                      </a:r>
                    </a:p>
                  </a:txBody>
                  <a:tcPr/>
                </a:tc>
                <a:tc>
                  <a:txBody>
                    <a:bodyPr/>
                    <a:lstStyle/>
                    <a:p>
                      <a:pPr algn="l" fontAlgn="t"/>
                      <a:r>
                        <a:rPr lang="en-IN" sz="1800" dirty="0">
                          <a:effectLst/>
                        </a:rPr>
                        <a:t>Final Consumer</a:t>
                      </a:r>
                    </a:p>
                  </a:txBody>
                  <a:tcPr/>
                </a:tc>
                <a:extLst>
                  <a:ext uri="{0D108BD9-81ED-4DB2-BD59-A6C34878D82A}">
                    <a16:rowId xmlns:a16="http://schemas.microsoft.com/office/drawing/2014/main" val="968932076"/>
                  </a:ext>
                </a:extLst>
              </a:tr>
              <a:tr h="367739">
                <a:tc>
                  <a:txBody>
                    <a:bodyPr/>
                    <a:lstStyle/>
                    <a:p>
                      <a:pPr algn="l" fontAlgn="t"/>
                      <a:r>
                        <a:rPr lang="en-IN" sz="1800" dirty="0">
                          <a:effectLst/>
                        </a:rPr>
                        <a:t>Nature</a:t>
                      </a:r>
                    </a:p>
                  </a:txBody>
                  <a:tcPr/>
                </a:tc>
                <a:tc>
                  <a:txBody>
                    <a:bodyPr/>
                    <a:lstStyle/>
                    <a:p>
                      <a:pPr algn="l" fontAlgn="t"/>
                      <a:r>
                        <a:rPr lang="en-IN" sz="1800" dirty="0">
                          <a:effectLst/>
                        </a:rPr>
                        <a:t>Progressive</a:t>
                      </a:r>
                    </a:p>
                  </a:txBody>
                  <a:tcPr/>
                </a:tc>
                <a:tc>
                  <a:txBody>
                    <a:bodyPr/>
                    <a:lstStyle/>
                    <a:p>
                      <a:pPr algn="l" fontAlgn="t"/>
                      <a:r>
                        <a:rPr lang="en-IN" sz="1800" dirty="0">
                          <a:effectLst/>
                        </a:rPr>
                        <a:t>Regressive</a:t>
                      </a:r>
                    </a:p>
                  </a:txBody>
                  <a:tcPr/>
                </a:tc>
                <a:extLst>
                  <a:ext uri="{0D108BD9-81ED-4DB2-BD59-A6C34878D82A}">
                    <a16:rowId xmlns:a16="http://schemas.microsoft.com/office/drawing/2014/main" val="1462847213"/>
                  </a:ext>
                </a:extLst>
              </a:tr>
              <a:tr h="620830">
                <a:tc>
                  <a:txBody>
                    <a:bodyPr/>
                    <a:lstStyle/>
                    <a:p>
                      <a:pPr algn="l" fontAlgn="t"/>
                      <a:r>
                        <a:rPr lang="en-IN" sz="1800" dirty="0">
                          <a:effectLst/>
                        </a:rPr>
                        <a:t>Incidence and Impact</a:t>
                      </a:r>
                    </a:p>
                  </a:txBody>
                  <a:tcPr/>
                </a:tc>
                <a:tc>
                  <a:txBody>
                    <a:bodyPr/>
                    <a:lstStyle/>
                    <a:p>
                      <a:pPr algn="l" fontAlgn="t"/>
                      <a:r>
                        <a:rPr lang="en-US" sz="1800" dirty="0">
                          <a:effectLst/>
                        </a:rPr>
                        <a:t>It falls on the same person.</a:t>
                      </a:r>
                    </a:p>
                  </a:txBody>
                  <a:tcPr/>
                </a:tc>
                <a:tc>
                  <a:txBody>
                    <a:bodyPr/>
                    <a:lstStyle/>
                    <a:p>
                      <a:pPr algn="l" fontAlgn="t"/>
                      <a:r>
                        <a:rPr lang="en-US" sz="1800" dirty="0">
                          <a:effectLst/>
                        </a:rPr>
                        <a:t>It falls on different persons.</a:t>
                      </a:r>
                    </a:p>
                  </a:txBody>
                  <a:tcPr/>
                </a:tc>
                <a:extLst>
                  <a:ext uri="{0D108BD9-81ED-4DB2-BD59-A6C34878D82A}">
                    <a16:rowId xmlns:a16="http://schemas.microsoft.com/office/drawing/2014/main" val="2314292040"/>
                  </a:ext>
                </a:extLst>
              </a:tr>
              <a:tr h="886900">
                <a:tc>
                  <a:txBody>
                    <a:bodyPr/>
                    <a:lstStyle/>
                    <a:p>
                      <a:pPr algn="l" fontAlgn="t"/>
                      <a:r>
                        <a:rPr lang="en-IN" sz="1800" dirty="0">
                          <a:effectLst/>
                        </a:rPr>
                        <a:t>Liability</a:t>
                      </a:r>
                    </a:p>
                  </a:txBody>
                  <a:tcPr/>
                </a:tc>
                <a:tc>
                  <a:txBody>
                    <a:bodyPr/>
                    <a:lstStyle/>
                    <a:p>
                      <a:pPr algn="l" fontAlgn="t"/>
                      <a:r>
                        <a:rPr lang="en-US" sz="1800" dirty="0">
                          <a:effectLst/>
                        </a:rPr>
                        <a:t>A person on whom the tax is imposed is liable for its payment.</a:t>
                      </a:r>
                    </a:p>
                  </a:txBody>
                  <a:tcPr/>
                </a:tc>
                <a:tc>
                  <a:txBody>
                    <a:bodyPr/>
                    <a:lstStyle/>
                    <a:p>
                      <a:pPr algn="l" fontAlgn="t"/>
                      <a:r>
                        <a:rPr lang="en-US" sz="1800" dirty="0">
                          <a:effectLst/>
                        </a:rPr>
                        <a:t>The person receiving the benefits is liable for its payment and not the person on whom it is imposed.</a:t>
                      </a:r>
                    </a:p>
                  </a:txBody>
                  <a:tcPr/>
                </a:tc>
                <a:extLst>
                  <a:ext uri="{0D108BD9-81ED-4DB2-BD59-A6C34878D82A}">
                    <a16:rowId xmlns:a16="http://schemas.microsoft.com/office/drawing/2014/main" val="3616369302"/>
                  </a:ext>
                </a:extLst>
              </a:tr>
              <a:tr h="441345">
                <a:tc>
                  <a:txBody>
                    <a:bodyPr/>
                    <a:lstStyle/>
                    <a:p>
                      <a:pPr algn="l" fontAlgn="t"/>
                      <a:r>
                        <a:rPr lang="en-IN" sz="1800" dirty="0">
                          <a:effectLst/>
                        </a:rPr>
                        <a:t>Inflation</a:t>
                      </a:r>
                    </a:p>
                  </a:txBody>
                  <a:tcPr/>
                </a:tc>
                <a:tc>
                  <a:txBody>
                    <a:bodyPr/>
                    <a:lstStyle/>
                    <a:p>
                      <a:pPr algn="l" fontAlgn="t"/>
                      <a:r>
                        <a:rPr lang="en-US" sz="1800" dirty="0">
                          <a:effectLst/>
                        </a:rPr>
                        <a:t>Direct tax helps in reducing inflation.</a:t>
                      </a:r>
                    </a:p>
                  </a:txBody>
                  <a:tcPr/>
                </a:tc>
                <a:tc>
                  <a:txBody>
                    <a:bodyPr/>
                    <a:lstStyle/>
                    <a:p>
                      <a:pPr algn="l" fontAlgn="t"/>
                      <a:r>
                        <a:rPr lang="en-IN" sz="1800" dirty="0">
                          <a:effectLst/>
                        </a:rPr>
                        <a:t>Indirect taxes promotes inflation.</a:t>
                      </a:r>
                    </a:p>
                  </a:txBody>
                  <a:tcPr/>
                </a:tc>
                <a:extLst>
                  <a:ext uri="{0D108BD9-81ED-4DB2-BD59-A6C34878D82A}">
                    <a16:rowId xmlns:a16="http://schemas.microsoft.com/office/drawing/2014/main" val="1321526037"/>
                  </a:ext>
                </a:extLst>
              </a:tr>
              <a:tr h="441345">
                <a:tc>
                  <a:txBody>
                    <a:bodyPr/>
                    <a:lstStyle/>
                    <a:p>
                      <a:pPr algn="l" fontAlgn="t"/>
                      <a:r>
                        <a:rPr lang="en-IN" sz="1800" dirty="0">
                          <a:effectLst/>
                        </a:rPr>
                        <a:t>Burden</a:t>
                      </a:r>
                    </a:p>
                  </a:txBody>
                  <a:tcPr/>
                </a:tc>
                <a:tc>
                  <a:txBody>
                    <a:bodyPr/>
                    <a:lstStyle/>
                    <a:p>
                      <a:pPr algn="l" fontAlgn="t"/>
                      <a:r>
                        <a:rPr lang="en-US" sz="1800" dirty="0">
                          <a:effectLst/>
                        </a:rPr>
                        <a:t>Cannot be shifted to another person.</a:t>
                      </a:r>
                    </a:p>
                  </a:txBody>
                  <a:tcPr/>
                </a:tc>
                <a:tc>
                  <a:txBody>
                    <a:bodyPr/>
                    <a:lstStyle/>
                    <a:p>
                      <a:pPr algn="l" fontAlgn="t"/>
                      <a:r>
                        <a:rPr lang="en-US" sz="1800" dirty="0">
                          <a:effectLst/>
                        </a:rPr>
                        <a:t>Can be shifted to another person.</a:t>
                      </a:r>
                    </a:p>
                  </a:txBody>
                  <a:tcPr/>
                </a:tc>
                <a:extLst>
                  <a:ext uri="{0D108BD9-81ED-4DB2-BD59-A6C34878D82A}">
                    <a16:rowId xmlns:a16="http://schemas.microsoft.com/office/drawing/2014/main" val="2956329532"/>
                  </a:ext>
                </a:extLst>
              </a:tr>
              <a:tr h="620830">
                <a:tc>
                  <a:txBody>
                    <a:bodyPr/>
                    <a:lstStyle/>
                    <a:p>
                      <a:pPr algn="l" fontAlgn="t"/>
                      <a:r>
                        <a:rPr lang="en-IN" sz="1800" dirty="0">
                          <a:effectLst/>
                        </a:rPr>
                        <a:t>Taxable Event</a:t>
                      </a:r>
                    </a:p>
                  </a:txBody>
                  <a:tcPr/>
                </a:tc>
                <a:tc>
                  <a:txBody>
                    <a:bodyPr/>
                    <a:lstStyle/>
                    <a:p>
                      <a:pPr algn="l" fontAlgn="t"/>
                      <a:r>
                        <a:rPr lang="en-US" sz="1800">
                          <a:effectLst/>
                        </a:rPr>
                        <a:t>When the income or wealth of the assessee reaches the maximum limit.</a:t>
                      </a:r>
                    </a:p>
                  </a:txBody>
                  <a:tcPr/>
                </a:tc>
                <a:tc>
                  <a:txBody>
                    <a:bodyPr/>
                    <a:lstStyle/>
                    <a:p>
                      <a:pPr algn="l" fontAlgn="t"/>
                      <a:r>
                        <a:rPr lang="en-US" sz="1800" dirty="0">
                          <a:effectLst/>
                        </a:rPr>
                        <a:t>Purchase, sale or manufacture of goods and provision of services.</a:t>
                      </a:r>
                    </a:p>
                  </a:txBody>
                  <a:tcPr/>
                </a:tc>
                <a:extLst>
                  <a:ext uri="{0D108BD9-81ED-4DB2-BD59-A6C34878D82A}">
                    <a16:rowId xmlns:a16="http://schemas.microsoft.com/office/drawing/2014/main" val="1326852076"/>
                  </a:ext>
                </a:extLst>
              </a:tr>
            </a:tbl>
          </a:graphicData>
        </a:graphic>
      </p:graphicFrame>
    </p:spTree>
    <p:extLst>
      <p:ext uri="{BB962C8B-B14F-4D97-AF65-F5344CB8AC3E}">
        <p14:creationId xmlns:p14="http://schemas.microsoft.com/office/powerpoint/2010/main" val="33458169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1762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676FA6D1-8901-897E-B24B-5262C30C5AAE}"/>
              </a:ext>
            </a:extLst>
          </p:cNvPr>
          <p:cNvGraphicFramePr>
            <a:graphicFrameLocks noGrp="1"/>
          </p:cNvGraphicFramePr>
          <p:nvPr>
            <p:ph idx="1"/>
          </p:nvPr>
        </p:nvGraphicFramePr>
        <p:xfrm>
          <a:off x="131763" y="863600"/>
          <a:ext cx="11928475" cy="5591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CB5F10FE-B9FE-4173-E082-A28C6E1D18FC}"/>
              </a:ext>
            </a:extLst>
          </p:cNvPr>
          <p:cNvSpPr>
            <a:spLocks noGrp="1"/>
          </p:cNvSpPr>
          <p:nvPr>
            <p:ph type="title"/>
          </p:nvPr>
        </p:nvSpPr>
        <p:spPr/>
        <p:txBody>
          <a:bodyPr/>
          <a:lstStyle/>
          <a:p>
            <a:r>
              <a:rPr lang="en-US" dirty="0"/>
              <a:t>Types of Expenditures</a:t>
            </a:r>
          </a:p>
        </p:txBody>
      </p:sp>
    </p:spTree>
    <p:extLst>
      <p:ext uri="{BB962C8B-B14F-4D97-AF65-F5344CB8AC3E}">
        <p14:creationId xmlns:p14="http://schemas.microsoft.com/office/powerpoint/2010/main" val="1650854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E816CCA3-BECC-447D-8A8E-E9B52C8401C2}"/>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1BEF978B-71BD-42AC-B151-B0CDEA67354E}"/>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graphicEl>
                                              <a:dgm id="{248E1353-5A01-4E45-8565-291ACE940B32}"/>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graphicEl>
                                              <a:dgm id="{2351D89F-E78D-4723-A671-3BF7D4BB72C9}"/>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5CCA7ADC-D0C5-4A89-A52B-32D7EAD97571}"/>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2D93FD73-C962-40C1-8D06-F0C1528AB165}"/>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892EDAFD-8F62-44ED-AFD9-3F9B06A151A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lvl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6B9AAD-17BA-3CF2-FCEA-53D9DE382142}"/>
              </a:ext>
            </a:extLst>
          </p:cNvPr>
          <p:cNvSpPr>
            <a:spLocks noGrp="1"/>
          </p:cNvSpPr>
          <p:nvPr>
            <p:ph idx="1"/>
          </p:nvPr>
        </p:nvSpPr>
        <p:spPr/>
        <p:txBody>
          <a:bodyPr/>
          <a:lstStyle/>
          <a:p>
            <a:r>
              <a:rPr lang="en-US" b="1" dirty="0">
                <a:solidFill>
                  <a:srgbClr val="C00000"/>
                </a:solidFill>
              </a:rPr>
              <a:t>A company incurs a capital expenditure when it buys an asset that has a life of more than one year (non-current asset). </a:t>
            </a:r>
          </a:p>
          <a:p>
            <a:r>
              <a:rPr lang="en-US" dirty="0"/>
              <a:t>A building, for example, is a capital expenditure. </a:t>
            </a:r>
          </a:p>
          <a:p>
            <a:r>
              <a:rPr lang="en-US" dirty="0"/>
              <a:t>It could also be a significant expansion or even the acquisition of a new asset that generates substantial revenue for the organization. </a:t>
            </a:r>
          </a:p>
          <a:p>
            <a:r>
              <a:rPr lang="en-US" dirty="0"/>
              <a:t>Because it's a capital expenditure, the benefits the business has from this investment come over the course of a number of years. </a:t>
            </a:r>
          </a:p>
          <a:p>
            <a:r>
              <a:rPr lang="en-US" dirty="0"/>
              <a:t>This means it can't deduct the full cost of the asset in the financial year that it's purchased. </a:t>
            </a:r>
          </a:p>
          <a:p>
            <a:r>
              <a:rPr lang="en-US" dirty="0"/>
              <a:t>Instead, the deduction is spread over the life of the asset and shown on the balance sheet under non-current assets.</a:t>
            </a:r>
          </a:p>
          <a:p>
            <a:pPr>
              <a:lnSpc>
                <a:spcPct val="100000"/>
              </a:lnSpc>
            </a:pPr>
            <a:endParaRPr lang="en-US" dirty="0"/>
          </a:p>
        </p:txBody>
      </p:sp>
      <p:sp>
        <p:nvSpPr>
          <p:cNvPr id="3" name="Title 2">
            <a:extLst>
              <a:ext uri="{FF2B5EF4-FFF2-40B4-BE49-F238E27FC236}">
                <a16:creationId xmlns:a16="http://schemas.microsoft.com/office/drawing/2014/main" id="{CB5F10FE-B9FE-4173-E082-A28C6E1D18FC}"/>
              </a:ext>
            </a:extLst>
          </p:cNvPr>
          <p:cNvSpPr>
            <a:spLocks noGrp="1"/>
          </p:cNvSpPr>
          <p:nvPr>
            <p:ph type="title"/>
          </p:nvPr>
        </p:nvSpPr>
        <p:spPr/>
        <p:txBody>
          <a:bodyPr>
            <a:normAutofit/>
          </a:bodyPr>
          <a:lstStyle/>
          <a:p>
            <a:r>
              <a:rPr lang="en-IN" b="1" i="0" dirty="0">
                <a:solidFill>
                  <a:srgbClr val="2D2D2D"/>
                </a:solidFill>
                <a:effectLst/>
              </a:rPr>
              <a:t>Capital Expenditure</a:t>
            </a:r>
            <a:endParaRPr lang="en-US" dirty="0"/>
          </a:p>
        </p:txBody>
      </p:sp>
    </p:spTree>
    <p:extLst>
      <p:ext uri="{BB962C8B-B14F-4D97-AF65-F5344CB8AC3E}">
        <p14:creationId xmlns:p14="http://schemas.microsoft.com/office/powerpoint/2010/main" val="9653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6B9AAD-17BA-3CF2-FCEA-53D9DE382142}"/>
              </a:ext>
            </a:extLst>
          </p:cNvPr>
          <p:cNvSpPr>
            <a:spLocks noGrp="1"/>
          </p:cNvSpPr>
          <p:nvPr>
            <p:ph idx="1"/>
          </p:nvPr>
        </p:nvSpPr>
        <p:spPr/>
        <p:txBody>
          <a:bodyPr/>
          <a:lstStyle/>
          <a:p>
            <a:r>
              <a:rPr lang="en-US" b="1" dirty="0">
                <a:solidFill>
                  <a:srgbClr val="C00000"/>
                </a:solidFill>
              </a:rPr>
              <a:t>This type of expenditure refers to when a company spends money on a short-term benefit (less than one year). </a:t>
            </a:r>
          </a:p>
          <a:p>
            <a:r>
              <a:rPr lang="en-US" dirty="0"/>
              <a:t>Revenue expenditures are often used to fund an organization's ongoing operations, which are known as its operating expenses. </a:t>
            </a:r>
          </a:p>
          <a:p>
            <a:r>
              <a:rPr lang="en-US" dirty="0"/>
              <a:t>E.g., Administrative expenses including rent, property taxes, and business travelling charges, etc.</a:t>
            </a:r>
          </a:p>
        </p:txBody>
      </p:sp>
      <p:sp>
        <p:nvSpPr>
          <p:cNvPr id="3" name="Title 2">
            <a:extLst>
              <a:ext uri="{FF2B5EF4-FFF2-40B4-BE49-F238E27FC236}">
                <a16:creationId xmlns:a16="http://schemas.microsoft.com/office/drawing/2014/main" id="{CB5F10FE-B9FE-4173-E082-A28C6E1D18FC}"/>
              </a:ext>
            </a:extLst>
          </p:cNvPr>
          <p:cNvSpPr>
            <a:spLocks noGrp="1"/>
          </p:cNvSpPr>
          <p:nvPr>
            <p:ph type="title"/>
          </p:nvPr>
        </p:nvSpPr>
        <p:spPr/>
        <p:txBody>
          <a:bodyPr>
            <a:normAutofit/>
          </a:bodyPr>
          <a:lstStyle/>
          <a:p>
            <a:r>
              <a:rPr lang="en-IN" dirty="0"/>
              <a:t>Revenue </a:t>
            </a:r>
            <a:r>
              <a:rPr lang="en-IN" dirty="0">
                <a:solidFill>
                  <a:srgbClr val="2D2D2D"/>
                </a:solidFill>
              </a:rPr>
              <a:t>E</a:t>
            </a:r>
            <a:r>
              <a:rPr lang="en-IN" b="1" i="0" dirty="0">
                <a:solidFill>
                  <a:srgbClr val="2D2D2D"/>
                </a:solidFill>
                <a:effectLst/>
              </a:rPr>
              <a:t>xpenditure</a:t>
            </a:r>
            <a:endParaRPr lang="en-US" dirty="0"/>
          </a:p>
        </p:txBody>
      </p:sp>
    </p:spTree>
    <p:extLst>
      <p:ext uri="{BB962C8B-B14F-4D97-AF65-F5344CB8AC3E}">
        <p14:creationId xmlns:p14="http://schemas.microsoft.com/office/powerpoint/2010/main" val="1662598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6B9AAD-17BA-3CF2-FCEA-53D9DE382142}"/>
              </a:ext>
            </a:extLst>
          </p:cNvPr>
          <p:cNvSpPr>
            <a:spLocks noGrp="1"/>
          </p:cNvSpPr>
          <p:nvPr>
            <p:ph idx="1"/>
          </p:nvPr>
        </p:nvSpPr>
        <p:spPr/>
        <p:txBody>
          <a:bodyPr/>
          <a:lstStyle/>
          <a:p>
            <a:r>
              <a:rPr lang="en-US" b="1" dirty="0">
                <a:solidFill>
                  <a:srgbClr val="C00000"/>
                </a:solidFill>
              </a:rPr>
              <a:t>A deferred revenue expenditure, sometimes also noted as a deferred expense, is a payment made in advance for goods or services. </a:t>
            </a:r>
          </a:p>
          <a:p>
            <a:r>
              <a:rPr lang="en-US" dirty="0"/>
              <a:t>The agreement is usually arranged to document that a company receives goods or services in the future, but the payment is made in advance.</a:t>
            </a:r>
          </a:p>
          <a:p>
            <a:r>
              <a:rPr lang="en-US" dirty="0"/>
              <a:t>The company treats the arrangement like an asset until it receives the benefits.</a:t>
            </a:r>
          </a:p>
          <a:p>
            <a:r>
              <a:rPr lang="en-US" dirty="0"/>
              <a:t>The arrangement doesn't impact the business's profitability because the asset has not been acquired and the benefits of the goods or services haven't been obtained either. </a:t>
            </a:r>
          </a:p>
          <a:p>
            <a:r>
              <a:rPr lang="en-US" dirty="0"/>
              <a:t>The company documents the outcome of the arrangement to the profit or loss account over a noted timeframe.</a:t>
            </a:r>
          </a:p>
          <a:p>
            <a:r>
              <a:rPr lang="en-US" dirty="0"/>
              <a:t>E.g., the cost of an advertising campaign, brokerage on issue of shares and debentures, etc.</a:t>
            </a:r>
          </a:p>
        </p:txBody>
      </p:sp>
      <p:sp>
        <p:nvSpPr>
          <p:cNvPr id="3" name="Title 2">
            <a:extLst>
              <a:ext uri="{FF2B5EF4-FFF2-40B4-BE49-F238E27FC236}">
                <a16:creationId xmlns:a16="http://schemas.microsoft.com/office/drawing/2014/main" id="{CB5F10FE-B9FE-4173-E082-A28C6E1D18FC}"/>
              </a:ext>
            </a:extLst>
          </p:cNvPr>
          <p:cNvSpPr>
            <a:spLocks noGrp="1"/>
          </p:cNvSpPr>
          <p:nvPr>
            <p:ph type="title"/>
          </p:nvPr>
        </p:nvSpPr>
        <p:spPr/>
        <p:txBody>
          <a:bodyPr>
            <a:normAutofit/>
          </a:bodyPr>
          <a:lstStyle/>
          <a:p>
            <a:r>
              <a:rPr lang="en-IN" dirty="0"/>
              <a:t>Deferred Revenue </a:t>
            </a:r>
            <a:r>
              <a:rPr lang="en-IN" dirty="0">
                <a:solidFill>
                  <a:srgbClr val="2D2D2D"/>
                </a:solidFill>
              </a:rPr>
              <a:t>E</a:t>
            </a:r>
            <a:r>
              <a:rPr lang="en-IN" b="1" i="0" dirty="0">
                <a:solidFill>
                  <a:srgbClr val="2D2D2D"/>
                </a:solidFill>
                <a:effectLst/>
              </a:rPr>
              <a:t>xpenditure</a:t>
            </a:r>
            <a:endParaRPr lang="en-US" dirty="0"/>
          </a:p>
        </p:txBody>
      </p:sp>
    </p:spTree>
    <p:extLst>
      <p:ext uri="{BB962C8B-B14F-4D97-AF65-F5344CB8AC3E}">
        <p14:creationId xmlns:p14="http://schemas.microsoft.com/office/powerpoint/2010/main" val="715235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11492</TotalTime>
  <Words>4940</Words>
  <Application>Microsoft Office PowerPoint</Application>
  <PresentationFormat>Widescreen</PresentationFormat>
  <Paragraphs>469</Paragraphs>
  <Slides>56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Times New Roman</vt:lpstr>
      <vt:lpstr>Roboto Condensed</vt:lpstr>
      <vt:lpstr>Wingdings 3</vt:lpstr>
      <vt:lpstr>Arial</vt:lpstr>
      <vt:lpstr>Calibri</vt:lpstr>
      <vt:lpstr>Roboto Condensed Light</vt:lpstr>
      <vt:lpstr>Wingdings 2</vt:lpstr>
      <vt:lpstr>Wingdings</vt:lpstr>
      <vt:lpstr>Office Theme</vt:lpstr>
      <vt:lpstr>Unit-5 Final Accounts of Companies</vt:lpstr>
      <vt:lpstr>PowerPoint Presentation</vt:lpstr>
      <vt:lpstr>Types of Expenditure and Income</vt:lpstr>
      <vt:lpstr>What is an Expenditure?</vt:lpstr>
      <vt:lpstr>Expenditure vs. Expenses</vt:lpstr>
      <vt:lpstr>Types of Expenditures</vt:lpstr>
      <vt:lpstr>Capital Expenditure</vt:lpstr>
      <vt:lpstr>Revenue Expenditure</vt:lpstr>
      <vt:lpstr>Deferred Revenue Expenditure</vt:lpstr>
      <vt:lpstr>Capital Expenditure vs. Revenue Expenditure</vt:lpstr>
      <vt:lpstr>Examples</vt:lpstr>
      <vt:lpstr>What is Income?</vt:lpstr>
      <vt:lpstr>Types of Income</vt:lpstr>
      <vt:lpstr>Types of Income</vt:lpstr>
      <vt:lpstr>Types of Income</vt:lpstr>
      <vt:lpstr>Classification of Assets and Liabilities under different head</vt:lpstr>
      <vt:lpstr>Asset</vt:lpstr>
      <vt:lpstr>Classification of Assets</vt:lpstr>
      <vt:lpstr>Classification of Assets</vt:lpstr>
      <vt:lpstr>Liability</vt:lpstr>
      <vt:lpstr>Classification of Liabilities</vt:lpstr>
      <vt:lpstr>Equity</vt:lpstr>
      <vt:lpstr>Contingent Liability</vt:lpstr>
      <vt:lpstr>Contingent Liability</vt:lpstr>
      <vt:lpstr>Provisions and Reserves</vt:lpstr>
      <vt:lpstr>Provisions</vt:lpstr>
      <vt:lpstr>Reserves</vt:lpstr>
      <vt:lpstr>Provisions vs Reserves</vt:lpstr>
      <vt:lpstr>Format of Companies  Final Accounts  as per  Companies Act, 2013</vt:lpstr>
      <vt:lpstr>PowerPoint Presentation</vt:lpstr>
      <vt:lpstr>PowerPoint Presentation</vt:lpstr>
      <vt:lpstr>PowerPoint Presentation</vt:lpstr>
      <vt:lpstr>Introduction to  Direct &amp; Indirect Taxes</vt:lpstr>
      <vt:lpstr>Tax</vt:lpstr>
      <vt:lpstr>Types of Taxes</vt:lpstr>
      <vt:lpstr>Direct Tax</vt:lpstr>
      <vt:lpstr>Direct Tax</vt:lpstr>
      <vt:lpstr>Types of Direct Taxes</vt:lpstr>
      <vt:lpstr>Income Tax  (New &amp; Old Regime)</vt:lpstr>
      <vt:lpstr>Income Tax Slabs FY 2023-24 &amp; AY 2024-25(New &amp; Old Regime)</vt:lpstr>
      <vt:lpstr>Budget 2024 Update: Tax Slabs under New Regime</vt:lpstr>
      <vt:lpstr>Comparison between the tax slabs post-budget and pre-budget</vt:lpstr>
      <vt:lpstr>Indirect Tax</vt:lpstr>
      <vt:lpstr>Indirect Tax</vt:lpstr>
      <vt:lpstr>Types of Indirect Taxes</vt:lpstr>
      <vt:lpstr>GST  (CGST, SGST, IGST)  </vt:lpstr>
      <vt:lpstr>GST</vt:lpstr>
      <vt:lpstr>Objectives of GST</vt:lpstr>
      <vt:lpstr>Advantages of GST </vt:lpstr>
      <vt:lpstr>CGST </vt:lpstr>
      <vt:lpstr>SGST </vt:lpstr>
      <vt:lpstr>IGST </vt:lpstr>
      <vt:lpstr>Income Tax  vs  GST</vt:lpstr>
      <vt:lpstr>  Direct Tax vs Indirect Tax</vt:lpstr>
      <vt:lpstr>Direct Tax  vs Indirect Tax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kishanjjjani@gmail.com</cp:lastModifiedBy>
  <cp:revision>514</cp:revision>
  <dcterms:created xsi:type="dcterms:W3CDTF">2020-05-01T05:09:15Z</dcterms:created>
  <dcterms:modified xsi:type="dcterms:W3CDTF">2024-11-20T10:19:12Z</dcterms:modified>
</cp:coreProperties>
</file>