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4" r:id="rId2"/>
  </p:sldMasterIdLst>
  <p:notesMasterIdLst>
    <p:notesMasterId r:id="rId46"/>
  </p:notesMasterIdLst>
  <p:handoutMasterIdLst>
    <p:handoutMasterId r:id="rId47"/>
  </p:handoutMasterIdLst>
  <p:sldIdLst>
    <p:sldId id="283" r:id="rId3"/>
    <p:sldId id="327" r:id="rId4"/>
    <p:sldId id="332" r:id="rId5"/>
    <p:sldId id="351" r:id="rId6"/>
    <p:sldId id="352" r:id="rId7"/>
    <p:sldId id="292" r:id="rId8"/>
    <p:sldId id="353" r:id="rId9"/>
    <p:sldId id="324" r:id="rId10"/>
    <p:sldId id="325" r:id="rId11"/>
    <p:sldId id="326" r:id="rId12"/>
    <p:sldId id="340" r:id="rId13"/>
    <p:sldId id="328" r:id="rId14"/>
    <p:sldId id="329" r:id="rId15"/>
    <p:sldId id="330" r:id="rId16"/>
    <p:sldId id="345" r:id="rId17"/>
    <p:sldId id="331" r:id="rId18"/>
    <p:sldId id="346" r:id="rId19"/>
    <p:sldId id="347" r:id="rId20"/>
    <p:sldId id="348" r:id="rId21"/>
    <p:sldId id="349" r:id="rId22"/>
    <p:sldId id="350" r:id="rId23"/>
    <p:sldId id="335" r:id="rId24"/>
    <p:sldId id="336" r:id="rId25"/>
    <p:sldId id="357" r:id="rId26"/>
    <p:sldId id="373" r:id="rId27"/>
    <p:sldId id="374" r:id="rId28"/>
    <p:sldId id="367" r:id="rId29"/>
    <p:sldId id="368" r:id="rId30"/>
    <p:sldId id="369" r:id="rId31"/>
    <p:sldId id="370" r:id="rId32"/>
    <p:sldId id="371" r:id="rId33"/>
    <p:sldId id="375" r:id="rId34"/>
    <p:sldId id="376" r:id="rId35"/>
    <p:sldId id="358" r:id="rId36"/>
    <p:sldId id="354" r:id="rId37"/>
    <p:sldId id="360" r:id="rId38"/>
    <p:sldId id="361" r:id="rId39"/>
    <p:sldId id="362" r:id="rId40"/>
    <p:sldId id="363" r:id="rId41"/>
    <p:sldId id="364" r:id="rId42"/>
    <p:sldId id="365" r:id="rId43"/>
    <p:sldId id="366" r:id="rId44"/>
    <p:sldId id="344" r:id="rId45"/>
  </p:sldIdLst>
  <p:sldSz cx="12192000" cy="6858000"/>
  <p:notesSz cx="6858000" cy="9144000"/>
  <p:embeddedFontLst>
    <p:embeddedFont>
      <p:font typeface="Wingdings 2" panose="05020102010507070707" pitchFamily="18" charset="2"/>
      <p:regular r:id="rId48"/>
    </p:embeddedFont>
    <p:embeddedFont>
      <p:font typeface="Roboto Condensed Light" panose="02000000000000000000" pitchFamily="2" charset="0"/>
      <p:regular r:id="rId49"/>
      <p:italic r:id="rId50"/>
    </p:embeddedFont>
    <p:embeddedFont>
      <p:font typeface="Roboto Light" panose="02000000000000000000" pitchFamily="2" charset="0"/>
      <p:regular r:id="rId51"/>
      <p:italic r:id="rId52"/>
    </p:embeddedFont>
    <p:embeddedFont>
      <p:font typeface="Calibri" panose="020F0502020204030204" pitchFamily="34" charset="0"/>
      <p:regular r:id="rId53"/>
      <p:bold r:id="rId54"/>
      <p:italic r:id="rId55"/>
      <p:boldItalic r:id="rId56"/>
    </p:embeddedFont>
    <p:embeddedFont>
      <p:font typeface="Consolas" panose="020B0609020204030204" pitchFamily="49" charset="0"/>
      <p:regular r:id="rId57"/>
      <p:bold r:id="rId58"/>
      <p:italic r:id="rId59"/>
      <p:boldItalic r:id="rId60"/>
    </p:embeddedFont>
    <p:embeddedFont>
      <p:font typeface="Arial Rounded MT Bold" panose="020F0704030504030204" pitchFamily="34" charset="0"/>
      <p:regular r:id="rId61"/>
    </p:embeddedFont>
    <p:embeddedFont>
      <p:font typeface="Segoe UI Black" panose="020B0A02040204020203" pitchFamily="34" charset="0"/>
      <p:bold r:id="rId62"/>
      <p:boldItalic r:id="rId63"/>
    </p:embeddedFont>
    <p:embeddedFont>
      <p:font typeface="Wingdings 3" panose="05040102010807070707" pitchFamily="18" charset="2"/>
      <p:regular r:id="rId64"/>
    </p:embeddedFont>
    <p:embeddedFont>
      <p:font typeface="Roboto Condensed" panose="02000000000000000000" pitchFamily="2" charset="0"/>
      <p:regular r:id="rId65"/>
      <p:bold r:id="rId66"/>
      <p:italic r:id="rId67"/>
      <p:bold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Kb2ucvm8MnFb4W4oLT7kpA==" hashData="re37cOhtFC2XDh3DM/mgnFvtMc/ydBrlZKkbUiII7eAQ/gSlVR5iTKLy1hOvxjwBKA18VkjQAg7TZZ/ZcWUYB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064"/>
    <a:srgbClr val="F54337"/>
    <a:srgbClr val="ED524F"/>
    <a:srgbClr val="3366FF"/>
    <a:srgbClr val="301B92"/>
    <a:srgbClr val="673BB7"/>
    <a:srgbClr val="607D8B"/>
    <a:srgbClr val="B71B1C"/>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39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handoutMaster" Target="handoutMasters/handoutMaster1.xml"/><Relationship Id="rId63" Type="http://schemas.openxmlformats.org/officeDocument/2006/relationships/font" Target="fonts/font16.fntdata"/><Relationship Id="rId68"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1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3.fntdata"/><Relationship Id="rId55"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637093597"/>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5" Type="http://schemas.microsoft.com/office/2007/relationships/hdphoto" Target="../media/hdphoto3.wdp"/><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3.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baseline="0" dirty="0"/>
              <a:t> University</a:t>
            </a:r>
            <a:r>
              <a:rPr lang="en-US" sz="1600" dirty="0"/>
              <a:t>,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 descr="E:\Clients\Darshan\Data Structure\2018\PPT\images\data-structure.png"/>
          <p:cNvPicPr>
            <a:picLocks noChangeAspect="1" noChangeArrowheads="1"/>
          </p:cNvPicPr>
          <p:nvPr userDrawn="1"/>
        </p:nvPicPr>
        <p:blipFill>
          <a:blip r:embed="rId11">
            <a:duotone>
              <a:prstClr val="black"/>
              <a:schemeClr val="tx2">
                <a:tint val="45000"/>
                <a:satMod val="400000"/>
              </a:schemeClr>
            </a:duotone>
            <a:extLst>
              <a:ext uri="{BEBA8EAE-BF5A-486C-A8C5-ECC9F3942E4B}">
                <a14:imgProps xmlns:a14="http://schemas.microsoft.com/office/drawing/2010/main">
                  <a14:imgLayer r:embed="rId12">
                    <a14:imgEffect>
                      <a14:artisticLineDrawing/>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459916" y="2065383"/>
            <a:ext cx="286695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
                <a:schemeClr val="tx1"/>
              </a:buClr>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
                <a:schemeClr val="tx1"/>
              </a:buClr>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1: </a:t>
            </a:r>
            <a:r>
              <a:rPr lang="en-US" sz="1800" dirty="0"/>
              <a:t>Introduction to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016484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38434" y="2201220"/>
            <a:ext cx="4109921" cy="1784571"/>
          </a:xfrm>
          <a:prstGeom prst="rect">
            <a:avLst/>
          </a:prstGeom>
        </p:spPr>
      </p:pic>
      <p:pic>
        <p:nvPicPr>
          <p:cNvPr id="30" name="Picture 29">
            <a:extLst>
              <a:ext uri="{FF2B5EF4-FFF2-40B4-BE49-F238E27FC236}">
                <a16:creationId xmlns:a16="http://schemas.microsoft.com/office/drawing/2014/main" id="{1917B14A-5130-41DB-8F00-6C6611C994D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796060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183311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6"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1678560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1035670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15145476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9"/>
          <p:cNvGrpSpPr/>
          <p:nvPr userDrawn="1"/>
        </p:nvGrpSpPr>
        <p:grpSpPr>
          <a:xfrm>
            <a:off x="9792796" y="61697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6" name="Rectangle 15">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200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6" name="Group 5"/>
          <p:cNvGrpSpPr/>
          <p:nvPr userDrawn="1"/>
        </p:nvGrpSpPr>
        <p:grpSpPr>
          <a:xfrm>
            <a:off x="9678496" y="861192"/>
            <a:ext cx="2554142" cy="587454"/>
            <a:chOff x="9424496" y="861192"/>
            <a:chExt cx="2554142" cy="587454"/>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userDrawn="1">
            <p:ph idx="1"/>
          </p:nvPr>
        </p:nvSpPr>
        <p:spPr>
          <a:xfrm>
            <a:off x="131180" y="8761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121949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9068320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Linear Data Structure (Array)</a:t>
            </a:r>
          </a:p>
        </p:txBody>
      </p:sp>
    </p:spTree>
    <p:extLst>
      <p:ext uri="{BB962C8B-B14F-4D97-AF65-F5344CB8AC3E}">
        <p14:creationId xmlns:p14="http://schemas.microsoft.com/office/powerpoint/2010/main" val="4226832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9570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482382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870335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6823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2848016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584262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55114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6" name="Group 5"/>
          <p:cNvGrpSpPr/>
          <p:nvPr userDrawn="1"/>
        </p:nvGrpSpPr>
        <p:grpSpPr>
          <a:xfrm>
            <a:off x="9780096" y="5890392"/>
            <a:ext cx="2554142" cy="587454"/>
            <a:chOff x="9475296" y="5890392"/>
            <a:chExt cx="2554142" cy="587454"/>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userDrawn="1">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Tree>
    <p:extLst>
      <p:ext uri="{BB962C8B-B14F-4D97-AF65-F5344CB8AC3E}">
        <p14:creationId xmlns:p14="http://schemas.microsoft.com/office/powerpoint/2010/main" val="42027612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6222031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622744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0454566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073030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427195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03300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252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6" name="Group 5"/>
          <p:cNvGrpSpPr/>
          <p:nvPr userDrawn="1"/>
        </p:nvGrpSpPr>
        <p:grpSpPr>
          <a:xfrm>
            <a:off x="-49704" y="5915792"/>
            <a:ext cx="2554142" cy="587454"/>
            <a:chOff x="242396" y="5890392"/>
            <a:chExt cx="2554142" cy="587454"/>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userDrawn="1">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437224" y="6087939"/>
            <a:ext cx="2554142" cy="650953"/>
            <a:chOff x="9437224" y="6087939"/>
            <a:chExt cx="2554142" cy="650953"/>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52158" y="1499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9726758" y="6003345"/>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3" name="Rectangle 22">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Nidhi K Chitroda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to Data Structure</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2"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30778186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Unit-1</a:t>
            </a:r>
            <a:r>
              <a:rPr lang="en-US" sz="6000" dirty="0"/>
              <a:t> </a:t>
            </a:r>
            <a:br>
              <a:rPr lang="en-US" sz="6000" dirty="0"/>
            </a:br>
            <a:r>
              <a:rPr lang="en-US" sz="6000" dirty="0"/>
              <a:t>Introduction to </a:t>
            </a:r>
            <a:br>
              <a:rPr lang="en-US" sz="6000" dirty="0"/>
            </a:br>
            <a:r>
              <a:rPr lang="en-US" sz="6000" dirty="0"/>
              <a:t>Data Structure</a:t>
            </a:r>
            <a:br>
              <a:rPr lang="en-US" sz="6000" dirty="0"/>
            </a:br>
            <a:endParaRPr lang="en-US" sz="600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Nidhi.chitroda@darshan.ac.in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Nidhi K Chitroda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2305CS201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27206F3-3E62-24FD-6391-492EB719D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8" y="5117804"/>
            <a:ext cx="1420089" cy="1420089"/>
          </a:xfrm>
          <a:prstGeom prst="rect">
            <a:avLst/>
          </a:prstGeo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Structure? Cont..</a:t>
            </a:r>
          </a:p>
        </p:txBody>
      </p:sp>
      <p:sp>
        <p:nvSpPr>
          <p:cNvPr id="3" name="Content Placeholder 2"/>
          <p:cNvSpPr>
            <a:spLocks noGrp="1"/>
          </p:cNvSpPr>
          <p:nvPr>
            <p:ph idx="1"/>
          </p:nvPr>
        </p:nvSpPr>
        <p:spPr/>
        <p:txBody>
          <a:bodyPr/>
          <a:lstStyle/>
          <a:p>
            <a:r>
              <a:rPr lang="en-IN" dirty="0"/>
              <a:t>The </a:t>
            </a:r>
            <a:r>
              <a:rPr lang="en-IN" b="1" dirty="0"/>
              <a:t>representation</a:t>
            </a:r>
            <a:r>
              <a:rPr lang="en-IN" dirty="0"/>
              <a:t> of a particular data </a:t>
            </a:r>
            <a:r>
              <a:rPr lang="en-IN" b="1" dirty="0"/>
              <a:t>structure in the memory</a:t>
            </a:r>
            <a:r>
              <a:rPr lang="en-IN" dirty="0"/>
              <a:t> of a computer is called </a:t>
            </a:r>
            <a:r>
              <a:rPr lang="en-IN" b="1" i="1" dirty="0">
                <a:solidFill>
                  <a:srgbClr val="C00000"/>
                </a:solidFill>
              </a:rPr>
              <a:t>Storage Structure.</a:t>
            </a:r>
          </a:p>
          <a:p>
            <a:pPr marL="0" indent="0">
              <a:buNone/>
            </a:pPr>
            <a:endParaRPr lang="en-IN" b="1" i="1" dirty="0">
              <a:solidFill>
                <a:srgbClr val="C00000"/>
              </a:solidFill>
            </a:endParaRPr>
          </a:p>
        </p:txBody>
      </p:sp>
      <p:pic>
        <p:nvPicPr>
          <p:cNvPr id="4098" name="Picture 2" descr="E:\Clients\Darshan\Data Structure\2018\PPT\images\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48771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Clients\Darshan\Data Structure\2018\PPT\images\data struct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535336"/>
            <a:ext cx="1625934"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Clients\Darshan\Data Structure\2018\PPT\images\Amazon-Interview-Questions - Cop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1" y="2535336"/>
            <a:ext cx="1488951" cy="1095375"/>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a:xfrm>
            <a:off x="4191000" y="2906810"/>
            <a:ext cx="533400" cy="533400"/>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Equal 5"/>
          <p:cNvSpPr/>
          <p:nvPr/>
        </p:nvSpPr>
        <p:spPr>
          <a:xfrm>
            <a:off x="7155744" y="2906810"/>
            <a:ext cx="533400" cy="533400"/>
          </a:xfrm>
          <a:prstGeom prst="mathEqual">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590801" y="4083445"/>
            <a:ext cx="1460849" cy="461665"/>
          </a:xfrm>
          <a:prstGeom prst="rect">
            <a:avLst/>
          </a:prstGeom>
          <a:noFill/>
        </p:spPr>
        <p:txBody>
          <a:bodyPr wrap="none" rtlCol="0">
            <a:spAutoFit/>
          </a:bodyPr>
          <a:lstStyle/>
          <a:p>
            <a:r>
              <a:rPr lang="en-IN" sz="2400" b="1" dirty="0"/>
              <a:t>Algorithm</a:t>
            </a:r>
            <a:endParaRPr lang="en-US" sz="2400" b="1" dirty="0"/>
          </a:p>
        </p:txBody>
      </p:sp>
      <p:sp>
        <p:nvSpPr>
          <p:cNvPr id="11" name="TextBox 10"/>
          <p:cNvSpPr txBox="1"/>
          <p:nvPr/>
        </p:nvSpPr>
        <p:spPr>
          <a:xfrm>
            <a:off x="4953001" y="4083445"/>
            <a:ext cx="2042803" cy="461665"/>
          </a:xfrm>
          <a:prstGeom prst="rect">
            <a:avLst/>
          </a:prstGeom>
          <a:noFill/>
        </p:spPr>
        <p:txBody>
          <a:bodyPr wrap="none" rtlCol="0">
            <a:spAutoFit/>
          </a:bodyPr>
          <a:lstStyle/>
          <a:p>
            <a:r>
              <a:rPr lang="en-IN" sz="2400" b="1" dirty="0"/>
              <a:t>Data Structure</a:t>
            </a:r>
            <a:endParaRPr lang="en-US" sz="2400" b="1" dirty="0"/>
          </a:p>
        </p:txBody>
      </p:sp>
      <p:sp>
        <p:nvSpPr>
          <p:cNvPr id="12" name="TextBox 11"/>
          <p:cNvSpPr txBox="1"/>
          <p:nvPr/>
        </p:nvSpPr>
        <p:spPr>
          <a:xfrm>
            <a:off x="8110974" y="4083445"/>
            <a:ext cx="1269002" cy="461665"/>
          </a:xfrm>
          <a:prstGeom prst="rect">
            <a:avLst/>
          </a:prstGeom>
          <a:noFill/>
        </p:spPr>
        <p:txBody>
          <a:bodyPr wrap="none" rtlCol="0">
            <a:spAutoFit/>
          </a:bodyPr>
          <a:lstStyle/>
          <a:p>
            <a:r>
              <a:rPr lang="en-IN" sz="2400" b="1" dirty="0"/>
              <a:t>Program</a:t>
            </a:r>
            <a:endParaRPr lang="en-US" sz="2400" b="1" dirty="0"/>
          </a:p>
        </p:txBody>
      </p:sp>
    </p:spTree>
    <p:extLst>
      <p:ext uri="{BB962C8B-B14F-4D97-AF65-F5344CB8AC3E}">
        <p14:creationId xmlns:p14="http://schemas.microsoft.com/office/powerpoint/2010/main" val="175166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of Data Structure</a:t>
            </a:r>
            <a:endParaRPr lang="en-US" dirty="0"/>
          </a:p>
        </p:txBody>
      </p:sp>
      <p:sp>
        <p:nvSpPr>
          <p:cNvPr id="54" name="Rounded Rectangle 53"/>
          <p:cNvSpPr/>
          <p:nvPr/>
        </p:nvSpPr>
        <p:spPr>
          <a:xfrm>
            <a:off x="4650809" y="997857"/>
            <a:ext cx="2286000" cy="457200"/>
          </a:xfrm>
          <a:prstGeom prst="round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Data Structure</a:t>
            </a:r>
            <a:endParaRPr kumimoji="0" lang="en-US" sz="1800" b="0" i="0" u="none" strike="noStrike" kern="0" cap="none" spc="0" normalizeH="0" baseline="0" noProof="0" dirty="0">
              <a:ln>
                <a:noFill/>
              </a:ln>
              <a:solidFill>
                <a:prstClr val="white"/>
              </a:solidFill>
              <a:effectLst/>
              <a:uLnTx/>
              <a:uFillTx/>
              <a:latin typeface="Calibri"/>
            </a:endParaRPr>
          </a:p>
        </p:txBody>
      </p:sp>
      <p:grpSp>
        <p:nvGrpSpPr>
          <p:cNvPr id="56" name="Group 55"/>
          <p:cNvGrpSpPr/>
          <p:nvPr/>
        </p:nvGrpSpPr>
        <p:grpSpPr>
          <a:xfrm>
            <a:off x="2060009" y="1455057"/>
            <a:ext cx="7949852" cy="914400"/>
            <a:chOff x="609600" y="1600200"/>
            <a:chExt cx="7949852" cy="914400"/>
          </a:xfrm>
          <a:solidFill>
            <a:sysClr val="window" lastClr="FFFFFF">
              <a:lumMod val="50000"/>
            </a:sysClr>
          </a:solidFill>
        </p:grpSpPr>
        <p:sp>
          <p:nvSpPr>
            <p:cNvPr id="58" name="Rounded Rectangle 57"/>
            <p:cNvSpPr/>
            <p:nvPr/>
          </p:nvSpPr>
          <p:spPr>
            <a:xfrm>
              <a:off x="609600" y="2057400"/>
              <a:ext cx="25908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Primitive Data Structure</a:t>
              </a:r>
              <a:endParaRPr kumimoji="0" lang="en-US" sz="1800" b="0" i="0" u="none" strike="noStrike" kern="0" cap="none" spc="0" normalizeH="0" baseline="0" noProof="0" dirty="0">
                <a:ln>
                  <a:noFill/>
                </a:ln>
                <a:solidFill>
                  <a:prstClr val="white"/>
                </a:solidFill>
                <a:effectLst/>
                <a:uLnTx/>
                <a:uFillTx/>
                <a:latin typeface="Calibri"/>
              </a:endParaRPr>
            </a:p>
          </p:txBody>
        </p:sp>
        <p:sp>
          <p:nvSpPr>
            <p:cNvPr id="60" name="Rounded Rectangle 59"/>
            <p:cNvSpPr/>
            <p:nvPr/>
          </p:nvSpPr>
          <p:spPr>
            <a:xfrm>
              <a:off x="5435252" y="2057400"/>
              <a:ext cx="31242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Calibri"/>
                </a:rPr>
                <a:t>Non-Primitive Data Structure</a:t>
              </a:r>
              <a:endParaRPr kumimoji="0" lang="en-US" sz="1800" b="0" i="0" u="none" strike="noStrike" kern="0" cap="none" spc="0" normalizeH="0" baseline="0" noProof="0" dirty="0">
                <a:ln>
                  <a:noFill/>
                </a:ln>
                <a:solidFill>
                  <a:prstClr val="white"/>
                </a:solidFill>
                <a:effectLst/>
                <a:uLnTx/>
                <a:uFillTx/>
                <a:latin typeface="Calibri"/>
              </a:endParaRPr>
            </a:p>
          </p:txBody>
        </p:sp>
        <p:cxnSp>
          <p:nvCxnSpPr>
            <p:cNvPr id="62" name="Straight Connector 61"/>
            <p:cNvCxnSpPr/>
            <p:nvPr/>
          </p:nvCxnSpPr>
          <p:spPr>
            <a:xfrm>
              <a:off x="1905000" y="1752600"/>
              <a:ext cx="5105400" cy="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64" name="Straight Arrow Connector 63"/>
            <p:cNvCxnSpPr>
              <a:endCxn id="58" idx="0"/>
            </p:cNvCxnSpPr>
            <p:nvPr/>
          </p:nvCxnSpPr>
          <p:spPr>
            <a:xfrm>
              <a:off x="1905000"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6" name="Straight Arrow Connector 65"/>
            <p:cNvCxnSpPr>
              <a:endCxn id="60" idx="0"/>
            </p:cNvCxnSpPr>
            <p:nvPr/>
          </p:nvCxnSpPr>
          <p:spPr>
            <a:xfrm>
              <a:off x="6997352"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67" name="Straight Connector 66"/>
            <p:cNvCxnSpPr>
              <a:stCxn id="54" idx="2"/>
            </p:cNvCxnSpPr>
            <p:nvPr/>
          </p:nvCxnSpPr>
          <p:spPr>
            <a:xfrm>
              <a:off x="4343400" y="1600200"/>
              <a:ext cx="0" cy="15240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grpSp>
      <p:grpSp>
        <p:nvGrpSpPr>
          <p:cNvPr id="68" name="Group 67"/>
          <p:cNvGrpSpPr/>
          <p:nvPr/>
        </p:nvGrpSpPr>
        <p:grpSpPr>
          <a:xfrm>
            <a:off x="1744771" y="2369457"/>
            <a:ext cx="3678476" cy="1811055"/>
            <a:chOff x="294362" y="2514600"/>
            <a:chExt cx="3678476" cy="1811055"/>
          </a:xfrm>
        </p:grpSpPr>
        <p:sp>
          <p:nvSpPr>
            <p:cNvPr id="69" name="Rounded Rectangle 68"/>
            <p:cNvSpPr/>
            <p:nvPr/>
          </p:nvSpPr>
          <p:spPr>
            <a:xfrm>
              <a:off x="294362" y="2895600"/>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Integer</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0" name="Rounded Rectangle 69"/>
            <p:cNvSpPr/>
            <p:nvPr/>
          </p:nvSpPr>
          <p:spPr>
            <a:xfrm>
              <a:off x="1213981" y="3716055"/>
              <a:ext cx="1077238" cy="6096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Floating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Point</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1" name="Rounded Rectangle 70"/>
            <p:cNvSpPr/>
            <p:nvPr/>
          </p:nvSpPr>
          <p:spPr>
            <a:xfrm>
              <a:off x="1882282" y="2895600"/>
              <a:ext cx="1291224"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Characters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3" name="Rounded Rectangle 72"/>
            <p:cNvSpPr/>
            <p:nvPr/>
          </p:nvSpPr>
          <p:spPr>
            <a:xfrm>
              <a:off x="2895600" y="3716055"/>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Pointers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75" name="Straight Connector 74"/>
            <p:cNvCxnSpPr/>
            <p:nvPr/>
          </p:nvCxnSpPr>
          <p:spPr>
            <a:xfrm>
              <a:off x="832981" y="2667000"/>
              <a:ext cx="2601238" cy="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76" name="Straight Arrow Connector 75"/>
            <p:cNvCxnSpPr>
              <a:endCxn id="69" idx="0"/>
            </p:cNvCxnSpPr>
            <p:nvPr/>
          </p:nvCxnSpPr>
          <p:spPr>
            <a:xfrm>
              <a:off x="832981" y="2667000"/>
              <a:ext cx="0" cy="228600"/>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77" name="Straight Arrow Connector 76"/>
            <p:cNvCxnSpPr>
              <a:endCxn id="71" idx="0"/>
            </p:cNvCxnSpPr>
            <p:nvPr/>
          </p:nvCxnSpPr>
          <p:spPr>
            <a:xfrm>
              <a:off x="2516688" y="2653553"/>
              <a:ext cx="11206" cy="242047"/>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79" name="Straight Arrow Connector 78"/>
            <p:cNvCxnSpPr>
              <a:endCxn id="73" idx="0"/>
            </p:cNvCxnSpPr>
            <p:nvPr/>
          </p:nvCxnSpPr>
          <p:spPr>
            <a:xfrm>
              <a:off x="3434219"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81" name="Straight Arrow Connector 80"/>
            <p:cNvCxnSpPr>
              <a:endCxn id="70" idx="0"/>
            </p:cNvCxnSpPr>
            <p:nvPr/>
          </p:nvCxnSpPr>
          <p:spPr>
            <a:xfrm>
              <a:off x="1752600"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83" name="Straight Connector 82"/>
            <p:cNvCxnSpPr>
              <a:stCxn id="58" idx="2"/>
            </p:cNvCxnSpPr>
            <p:nvPr/>
          </p:nvCxnSpPr>
          <p:spPr>
            <a:xfrm>
              <a:off x="1905000" y="2514600"/>
              <a:ext cx="0" cy="15240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85" name="Group 84"/>
          <p:cNvGrpSpPr/>
          <p:nvPr/>
        </p:nvGrpSpPr>
        <p:grpSpPr>
          <a:xfrm>
            <a:off x="6022409" y="3207657"/>
            <a:ext cx="3886200" cy="1295400"/>
            <a:chOff x="4572000" y="3352800"/>
            <a:chExt cx="3886200" cy="1295400"/>
          </a:xfrm>
          <a:solidFill>
            <a:sysClr val="window" lastClr="FFFFFF">
              <a:lumMod val="85000"/>
            </a:sysClr>
          </a:solidFill>
        </p:grpSpPr>
        <p:sp>
          <p:nvSpPr>
            <p:cNvPr id="86" name="Rounded Rectangle 85"/>
            <p:cNvSpPr/>
            <p:nvPr/>
          </p:nvSpPr>
          <p:spPr>
            <a:xfrm>
              <a:off x="4572000" y="4038600"/>
              <a:ext cx="1077238"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Linear List</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87" name="Rounded Rectangle 86"/>
            <p:cNvSpPr/>
            <p:nvPr/>
          </p:nvSpPr>
          <p:spPr>
            <a:xfrm>
              <a:off x="7173238" y="4038600"/>
              <a:ext cx="1284962"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Non-linear List</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90" name="Straight Connector 89"/>
            <p:cNvCxnSpPr/>
            <p:nvPr/>
          </p:nvCxnSpPr>
          <p:spPr>
            <a:xfrm>
              <a:off x="5110619" y="3733800"/>
              <a:ext cx="27051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91" name="Straight Arrow Connector 90"/>
            <p:cNvCxnSpPr>
              <a:endCxn id="86" idx="0"/>
            </p:cNvCxnSpPr>
            <p:nvPr/>
          </p:nvCxnSpPr>
          <p:spPr>
            <a:xfrm>
              <a:off x="5110619" y="3716055"/>
              <a:ext cx="0" cy="322545"/>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92" name="Straight Arrow Connector 91"/>
            <p:cNvCxnSpPr>
              <a:endCxn id="87" idx="0"/>
            </p:cNvCxnSpPr>
            <p:nvPr/>
          </p:nvCxnSpPr>
          <p:spPr>
            <a:xfrm>
              <a:off x="7815719" y="37338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99" name="Straight Connector 98"/>
            <p:cNvCxnSpPr>
              <a:stCxn id="116" idx="2"/>
            </p:cNvCxnSpPr>
            <p:nvPr/>
          </p:nvCxnSpPr>
          <p:spPr>
            <a:xfrm>
              <a:off x="6634619" y="3352800"/>
              <a:ext cx="0" cy="3810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100" name="Group 99"/>
          <p:cNvGrpSpPr/>
          <p:nvPr/>
        </p:nvGrpSpPr>
        <p:grpSpPr>
          <a:xfrm>
            <a:off x="5326171" y="4503057"/>
            <a:ext cx="2374725" cy="1066800"/>
            <a:chOff x="3875762" y="4648200"/>
            <a:chExt cx="2374725" cy="1066800"/>
          </a:xfrm>
          <a:solidFill>
            <a:sysClr val="window" lastClr="FFFFFF">
              <a:lumMod val="95000"/>
            </a:sysClr>
          </a:solidFill>
        </p:grpSpPr>
        <p:sp>
          <p:nvSpPr>
            <p:cNvPr id="101" name="Rounded Rectangle 100"/>
            <p:cNvSpPr/>
            <p:nvPr/>
          </p:nvSpPr>
          <p:spPr>
            <a:xfrm>
              <a:off x="3875762"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Stack</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02" name="Rounded Rectangle 101"/>
            <p:cNvSpPr/>
            <p:nvPr/>
          </p:nvSpPr>
          <p:spPr>
            <a:xfrm>
              <a:off x="517324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Queue</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03" name="Straight Connector 102"/>
            <p:cNvCxnSpPr/>
            <p:nvPr/>
          </p:nvCxnSpPr>
          <p:spPr>
            <a:xfrm>
              <a:off x="4409162" y="4953000"/>
              <a:ext cx="1302706"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04" name="Straight Arrow Connector 103"/>
            <p:cNvCxnSpPr>
              <a:endCxn id="101" idx="0"/>
            </p:cNvCxnSpPr>
            <p:nvPr/>
          </p:nvCxnSpPr>
          <p:spPr>
            <a:xfrm>
              <a:off x="4409162" y="4953000"/>
              <a:ext cx="5219"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05" name="Straight Arrow Connector 104"/>
            <p:cNvCxnSpPr>
              <a:endCxn id="102" idx="0"/>
            </p:cNvCxnSpPr>
            <p:nvPr/>
          </p:nvCxnSpPr>
          <p:spPr>
            <a:xfrm>
              <a:off x="571186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06" name="Straight Connector 105"/>
            <p:cNvCxnSpPr>
              <a:stCxn id="86" idx="2"/>
            </p:cNvCxnSpPr>
            <p:nvPr/>
          </p:nvCxnSpPr>
          <p:spPr>
            <a:xfrm>
              <a:off x="5110619" y="4648200"/>
              <a:ext cx="0" cy="3048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107" name="Group 106"/>
          <p:cNvGrpSpPr/>
          <p:nvPr/>
        </p:nvGrpSpPr>
        <p:grpSpPr>
          <a:xfrm>
            <a:off x="8085028" y="4503057"/>
            <a:ext cx="2362200" cy="1066800"/>
            <a:chOff x="6634619" y="4648200"/>
            <a:chExt cx="2362200" cy="1066800"/>
          </a:xfrm>
          <a:solidFill>
            <a:sysClr val="window" lastClr="FFFFFF">
              <a:lumMod val="95000"/>
            </a:sysClr>
          </a:solidFill>
        </p:grpSpPr>
        <p:sp>
          <p:nvSpPr>
            <p:cNvPr id="108" name="Rounded Rectangle 107"/>
            <p:cNvSpPr/>
            <p:nvPr/>
          </p:nvSpPr>
          <p:spPr>
            <a:xfrm>
              <a:off x="663461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Graphs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09" name="Rounded Rectangle 108"/>
            <p:cNvSpPr/>
            <p:nvPr/>
          </p:nvSpPr>
          <p:spPr>
            <a:xfrm>
              <a:off x="7919581"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Trees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10" name="Straight Connector 109"/>
            <p:cNvCxnSpPr/>
            <p:nvPr/>
          </p:nvCxnSpPr>
          <p:spPr>
            <a:xfrm>
              <a:off x="7173238" y="4953000"/>
              <a:ext cx="1284962"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11" name="Straight Arrow Connector 110"/>
            <p:cNvCxnSpPr>
              <a:endCxn id="108" idx="0"/>
            </p:cNvCxnSpPr>
            <p:nvPr/>
          </p:nvCxnSpPr>
          <p:spPr>
            <a:xfrm>
              <a:off x="717323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12" name="Straight Arrow Connector 111"/>
            <p:cNvCxnSpPr>
              <a:endCxn id="109" idx="0"/>
            </p:cNvCxnSpPr>
            <p:nvPr/>
          </p:nvCxnSpPr>
          <p:spPr>
            <a:xfrm>
              <a:off x="8458200"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13" name="Straight Arrow Connector 112"/>
            <p:cNvCxnSpPr>
              <a:stCxn id="87" idx="2"/>
            </p:cNvCxnSpPr>
            <p:nvPr/>
          </p:nvCxnSpPr>
          <p:spPr>
            <a:xfrm>
              <a:off x="7815719" y="46482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grpSp>
      <p:grpSp>
        <p:nvGrpSpPr>
          <p:cNvPr id="114" name="Group 113"/>
          <p:cNvGrpSpPr/>
          <p:nvPr/>
        </p:nvGrpSpPr>
        <p:grpSpPr>
          <a:xfrm>
            <a:off x="6022409" y="2369457"/>
            <a:ext cx="4277638" cy="838200"/>
            <a:chOff x="4572000" y="2514600"/>
            <a:chExt cx="4277638" cy="838200"/>
          </a:xfrm>
          <a:solidFill>
            <a:sysClr val="window" lastClr="FFFFFF">
              <a:lumMod val="65000"/>
            </a:sysClr>
          </a:solidFill>
        </p:grpSpPr>
        <p:sp>
          <p:nvSpPr>
            <p:cNvPr id="115" name="Rounded Rectangle 114"/>
            <p:cNvSpPr/>
            <p:nvPr/>
          </p:nvSpPr>
          <p:spPr>
            <a:xfrm>
              <a:off x="4572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Arrays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16" name="Rounded Rectangle 115"/>
            <p:cNvSpPr/>
            <p:nvPr/>
          </p:nvSpPr>
          <p:spPr>
            <a:xfrm>
              <a:off x="6096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Lists</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117" name="Rounded Rectangle 116"/>
            <p:cNvSpPr/>
            <p:nvPr/>
          </p:nvSpPr>
          <p:spPr>
            <a:xfrm>
              <a:off x="77724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Files</a:t>
              </a:r>
              <a:endParaRPr kumimoji="0" lang="en-US" sz="1800" b="0" i="0" u="none" strike="noStrike" kern="0" cap="none" spc="0" normalizeH="0" baseline="0" noProof="0" dirty="0">
                <a:ln>
                  <a:noFill/>
                </a:ln>
                <a:solidFill>
                  <a:prstClr val="black"/>
                </a:solidFill>
                <a:effectLst/>
                <a:uLnTx/>
                <a:uFillTx/>
                <a:latin typeface="Calibri"/>
              </a:endParaRPr>
            </a:p>
          </p:txBody>
        </p:sp>
        <p:cxnSp>
          <p:nvCxnSpPr>
            <p:cNvPr id="118" name="Straight Connector 117"/>
            <p:cNvCxnSpPr/>
            <p:nvPr/>
          </p:nvCxnSpPr>
          <p:spPr>
            <a:xfrm>
              <a:off x="5110619" y="2667000"/>
              <a:ext cx="32004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19" name="Straight Arrow Connector 118"/>
            <p:cNvCxnSpPr>
              <a:endCxn id="115" idx="0"/>
            </p:cNvCxnSpPr>
            <p:nvPr/>
          </p:nvCxnSpPr>
          <p:spPr>
            <a:xfrm>
              <a:off x="5110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0" name="Straight Arrow Connector 119"/>
            <p:cNvCxnSpPr>
              <a:endCxn id="116" idx="0"/>
            </p:cNvCxnSpPr>
            <p:nvPr/>
          </p:nvCxnSpPr>
          <p:spPr>
            <a:xfrm>
              <a:off x="6634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1" name="Straight Arrow Connector 120"/>
            <p:cNvCxnSpPr>
              <a:endCxn id="117" idx="0"/>
            </p:cNvCxnSpPr>
            <p:nvPr/>
          </p:nvCxnSpPr>
          <p:spPr>
            <a:xfrm>
              <a:off x="83110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22" name="Straight Connector 121"/>
            <p:cNvCxnSpPr>
              <a:stCxn id="60" idx="2"/>
            </p:cNvCxnSpPr>
            <p:nvPr/>
          </p:nvCxnSpPr>
          <p:spPr>
            <a:xfrm>
              <a:off x="6997352" y="2514600"/>
              <a:ext cx="0" cy="1524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17424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wipe(up)">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wipe(up)">
                                      <p:cBhvr>
                                        <p:cTn id="22" dur="5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500"/>
                                        <p:tgtEl>
                                          <p:spTgt spid="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0"/>
                                        </p:tgtEl>
                                        <p:attrNameLst>
                                          <p:attrName>style.visibility</p:attrName>
                                        </p:attrNameLst>
                                      </p:cBhvr>
                                      <p:to>
                                        <p:strVal val="visible"/>
                                      </p:to>
                                    </p:set>
                                    <p:animEffect transition="in" filter="wipe(up)">
                                      <p:cBhvr>
                                        <p:cTn id="32" dur="500"/>
                                        <p:tgtEl>
                                          <p:spTgt spid="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up)">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Primitive / Non-primitive data structures</a:t>
            </a:r>
          </a:p>
        </p:txBody>
      </p:sp>
      <p:sp>
        <p:nvSpPr>
          <p:cNvPr id="3" name="Content Placeholder 2"/>
          <p:cNvSpPr>
            <a:spLocks noGrp="1"/>
          </p:cNvSpPr>
          <p:nvPr>
            <p:ph idx="1"/>
          </p:nvPr>
        </p:nvSpPr>
        <p:spPr/>
        <p:txBody>
          <a:bodyPr>
            <a:normAutofit/>
          </a:bodyPr>
          <a:lstStyle/>
          <a:p>
            <a:r>
              <a:rPr lang="en-IN" b="1" dirty="0"/>
              <a:t>Primitive data structures</a:t>
            </a:r>
          </a:p>
          <a:p>
            <a:pPr lvl="1"/>
            <a:r>
              <a:rPr lang="en-IN" dirty="0"/>
              <a:t>Primitive data structures are </a:t>
            </a:r>
            <a:r>
              <a:rPr lang="en-IN" b="1" dirty="0"/>
              <a:t>basic structures </a:t>
            </a:r>
            <a:r>
              <a:rPr lang="en-IN" dirty="0"/>
              <a:t>and are directly operated upon by machine instructions.</a:t>
            </a:r>
          </a:p>
          <a:p>
            <a:pPr lvl="1"/>
            <a:r>
              <a:rPr lang="en-IN" b="1" i="1" dirty="0">
                <a:solidFill>
                  <a:srgbClr val="C00000"/>
                </a:solidFill>
              </a:rPr>
              <a:t>Integers</a:t>
            </a:r>
            <a:r>
              <a:rPr lang="en-IN" dirty="0"/>
              <a:t>, </a:t>
            </a:r>
            <a:r>
              <a:rPr lang="en-IN" b="1" i="1" dirty="0">
                <a:solidFill>
                  <a:srgbClr val="C00000"/>
                </a:solidFill>
              </a:rPr>
              <a:t>floats</a:t>
            </a:r>
            <a:r>
              <a:rPr lang="en-IN" dirty="0"/>
              <a:t>, </a:t>
            </a:r>
            <a:r>
              <a:rPr lang="en-IN" b="1" i="1" dirty="0">
                <a:solidFill>
                  <a:srgbClr val="C00000"/>
                </a:solidFill>
              </a:rPr>
              <a:t>character</a:t>
            </a:r>
            <a:r>
              <a:rPr lang="en-IN" dirty="0">
                <a:solidFill>
                  <a:srgbClr val="C00000"/>
                </a:solidFill>
              </a:rPr>
              <a:t> </a:t>
            </a:r>
            <a:r>
              <a:rPr lang="en-IN" dirty="0"/>
              <a:t>and </a:t>
            </a:r>
            <a:r>
              <a:rPr lang="en-IN" b="1" i="1" dirty="0">
                <a:solidFill>
                  <a:srgbClr val="C00000"/>
                </a:solidFill>
              </a:rPr>
              <a:t>pointers</a:t>
            </a:r>
            <a:r>
              <a:rPr lang="en-IN" dirty="0">
                <a:solidFill>
                  <a:srgbClr val="C00000"/>
                </a:solidFill>
              </a:rPr>
              <a:t> </a:t>
            </a:r>
            <a:r>
              <a:rPr lang="en-IN" dirty="0"/>
              <a:t>are examples of primitive data structures.</a:t>
            </a:r>
          </a:p>
          <a:p>
            <a:r>
              <a:rPr lang="en-US" b="1" dirty="0"/>
              <a:t>Non primitive data structure</a:t>
            </a:r>
          </a:p>
          <a:p>
            <a:pPr lvl="1"/>
            <a:r>
              <a:rPr lang="en-IN" dirty="0"/>
              <a:t>These are </a:t>
            </a:r>
            <a:r>
              <a:rPr lang="en-IN" b="1" dirty="0"/>
              <a:t>derived</a:t>
            </a:r>
            <a:r>
              <a:rPr lang="en-IN" dirty="0"/>
              <a:t> </a:t>
            </a:r>
            <a:r>
              <a:rPr lang="en-IN" dirty="0">
                <a:ea typeface="Roboto Light" pitchFamily="2" charset="0"/>
              </a:rPr>
              <a:t>from</a:t>
            </a:r>
            <a:r>
              <a:rPr lang="en-IN" dirty="0"/>
              <a:t> primitive data structures.</a:t>
            </a:r>
          </a:p>
          <a:p>
            <a:pPr lvl="1"/>
            <a:r>
              <a:rPr lang="en-IN" dirty="0"/>
              <a:t>The non-primitive data structures emphasize on structuring of a group of homogeneous or heterogeneous  data items.</a:t>
            </a:r>
          </a:p>
          <a:p>
            <a:pPr lvl="1"/>
            <a:r>
              <a:rPr lang="en-IN" dirty="0"/>
              <a:t>Examples of Non-primitive data type are </a:t>
            </a:r>
            <a:r>
              <a:rPr lang="en-IN" b="1" i="1" dirty="0">
                <a:solidFill>
                  <a:srgbClr val="C00000"/>
                </a:solidFill>
              </a:rPr>
              <a:t>Array</a:t>
            </a:r>
            <a:r>
              <a:rPr lang="en-IN" dirty="0"/>
              <a:t>, </a:t>
            </a:r>
            <a:r>
              <a:rPr lang="en-IN" b="1" i="1" dirty="0">
                <a:solidFill>
                  <a:srgbClr val="C00000"/>
                </a:solidFill>
              </a:rPr>
              <a:t>List</a:t>
            </a:r>
            <a:r>
              <a:rPr lang="en-IN" dirty="0"/>
              <a:t>, and </a:t>
            </a:r>
            <a:r>
              <a:rPr lang="en-IN" b="1" i="1" dirty="0">
                <a:solidFill>
                  <a:srgbClr val="C00000"/>
                </a:solidFill>
              </a:rPr>
              <a:t>File</a:t>
            </a:r>
            <a:r>
              <a:rPr lang="en-IN" b="1" i="1" dirty="0"/>
              <a:t>.</a:t>
            </a:r>
          </a:p>
        </p:txBody>
      </p:sp>
    </p:spTree>
    <p:extLst>
      <p:ext uri="{BB962C8B-B14F-4D97-AF65-F5344CB8AC3E}">
        <p14:creationId xmlns:p14="http://schemas.microsoft.com/office/powerpoint/2010/main" val="315945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Non primitive Data Structure</a:t>
            </a:r>
          </a:p>
        </p:txBody>
      </p:sp>
      <p:sp>
        <p:nvSpPr>
          <p:cNvPr id="3" name="Content Placeholder 2"/>
          <p:cNvSpPr>
            <a:spLocks noGrp="1"/>
          </p:cNvSpPr>
          <p:nvPr>
            <p:ph idx="1"/>
          </p:nvPr>
        </p:nvSpPr>
        <p:spPr/>
        <p:txBody>
          <a:bodyPr/>
          <a:lstStyle/>
          <a:p>
            <a:r>
              <a:rPr lang="en-IN" b="1" dirty="0"/>
              <a:t>Array:</a:t>
            </a:r>
            <a:r>
              <a:rPr lang="en-IN" dirty="0"/>
              <a:t> An array is a fixed-size sequenced collection of elements of the same data type.</a:t>
            </a:r>
          </a:p>
          <a:p>
            <a:r>
              <a:rPr lang="en-IN" b="1" dirty="0"/>
              <a:t>List:</a:t>
            </a:r>
            <a:r>
              <a:rPr lang="en-IN" dirty="0"/>
              <a:t> An ordered set containing variable number of elements is called as Lists.</a:t>
            </a:r>
          </a:p>
          <a:p>
            <a:r>
              <a:rPr lang="en-IN" b="1" dirty="0"/>
              <a:t>File:</a:t>
            </a:r>
            <a:r>
              <a:rPr lang="en-IN" dirty="0"/>
              <a:t> A file is a collection of logically related information. It can be viewed as a large list of records consisting of various fields.</a:t>
            </a:r>
            <a:endParaRPr lang="en-US" dirty="0"/>
          </a:p>
        </p:txBody>
      </p:sp>
      <p:sp>
        <p:nvSpPr>
          <p:cNvPr id="4" name="Rectangle 3"/>
          <p:cNvSpPr/>
          <p:nvPr/>
        </p:nvSpPr>
        <p:spPr>
          <a:xfrm>
            <a:off x="22098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4290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48200" y="28810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098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480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62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244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62600" y="4481285"/>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9" idx="3"/>
            <a:endCxn id="10" idx="1"/>
          </p:cNvCxnSpPr>
          <p:nvPr/>
        </p:nvCxnSpPr>
        <p:spPr>
          <a:xfrm>
            <a:off x="28194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10" idx="3"/>
            <a:endCxn id="11" idx="1"/>
          </p:cNvCxnSpPr>
          <p:nvPr/>
        </p:nvCxnSpPr>
        <p:spPr>
          <a:xfrm>
            <a:off x="36576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2" idx="1"/>
          </p:cNvCxnSpPr>
          <p:nvPr/>
        </p:nvCxnSpPr>
        <p:spPr>
          <a:xfrm>
            <a:off x="44958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2" idx="3"/>
            <a:endCxn id="13" idx="1"/>
          </p:cNvCxnSpPr>
          <p:nvPr/>
        </p:nvCxnSpPr>
        <p:spPr>
          <a:xfrm>
            <a:off x="5334000" y="4709885"/>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881085"/>
            <a:ext cx="3062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3124200" y="3307241"/>
            <a:ext cx="1219200" cy="369332"/>
          </a:xfrm>
          <a:prstGeom prst="rect">
            <a:avLst/>
          </a:prstGeom>
          <a:noFill/>
        </p:spPr>
        <p:txBody>
          <a:bodyPr wrap="square" rtlCol="0">
            <a:spAutoFit/>
          </a:bodyPr>
          <a:lstStyle/>
          <a:p>
            <a:pPr algn="ctr"/>
            <a:r>
              <a:rPr lang="en-IN" b="1" dirty="0"/>
              <a:t>Array</a:t>
            </a:r>
            <a:endParaRPr lang="en-US" b="1" dirty="0"/>
          </a:p>
        </p:txBody>
      </p:sp>
      <p:sp>
        <p:nvSpPr>
          <p:cNvPr id="27" name="TextBox 26"/>
          <p:cNvSpPr txBox="1"/>
          <p:nvPr/>
        </p:nvSpPr>
        <p:spPr>
          <a:xfrm>
            <a:off x="3581400" y="4938485"/>
            <a:ext cx="1219200" cy="369332"/>
          </a:xfrm>
          <a:prstGeom prst="rect">
            <a:avLst/>
          </a:prstGeom>
          <a:noFill/>
        </p:spPr>
        <p:txBody>
          <a:bodyPr wrap="square" rtlCol="0">
            <a:spAutoFit/>
          </a:bodyPr>
          <a:lstStyle/>
          <a:p>
            <a:pPr algn="ctr"/>
            <a:r>
              <a:rPr lang="en-IN" b="1" dirty="0"/>
              <a:t>List</a:t>
            </a:r>
            <a:endParaRPr lang="en-US" b="1" dirty="0"/>
          </a:p>
        </p:txBody>
      </p:sp>
      <p:sp>
        <p:nvSpPr>
          <p:cNvPr id="28" name="TextBox 27"/>
          <p:cNvSpPr txBox="1"/>
          <p:nvPr/>
        </p:nvSpPr>
        <p:spPr>
          <a:xfrm>
            <a:off x="8008420" y="4569153"/>
            <a:ext cx="1219200" cy="369332"/>
          </a:xfrm>
          <a:prstGeom prst="rect">
            <a:avLst/>
          </a:prstGeom>
          <a:noFill/>
        </p:spPr>
        <p:txBody>
          <a:bodyPr wrap="square" rtlCol="0">
            <a:spAutoFit/>
          </a:bodyPr>
          <a:lstStyle/>
          <a:p>
            <a:pPr algn="ctr"/>
            <a:r>
              <a:rPr lang="en-IN" b="1" dirty="0"/>
              <a:t>File</a:t>
            </a:r>
            <a:endParaRPr lang="en-US" b="1" dirty="0"/>
          </a:p>
        </p:txBody>
      </p:sp>
    </p:spTree>
    <p:extLst>
      <p:ext uri="{BB962C8B-B14F-4D97-AF65-F5344CB8AC3E}">
        <p14:creationId xmlns:p14="http://schemas.microsoft.com/office/powerpoint/2010/main" val="154760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2"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 Non-Linear data structure</a:t>
            </a:r>
            <a:endParaRPr lang="en-US" dirty="0"/>
          </a:p>
        </p:txBody>
      </p:sp>
      <p:sp>
        <p:nvSpPr>
          <p:cNvPr id="3" name="Content Placeholder 2"/>
          <p:cNvSpPr>
            <a:spLocks noGrp="1"/>
          </p:cNvSpPr>
          <p:nvPr>
            <p:ph idx="1"/>
          </p:nvPr>
        </p:nvSpPr>
        <p:spPr/>
        <p:txBody>
          <a:bodyPr/>
          <a:lstStyle/>
          <a:p>
            <a:r>
              <a:rPr lang="en-US" b="1" dirty="0"/>
              <a:t>Linear data structures</a:t>
            </a:r>
          </a:p>
          <a:p>
            <a:pPr lvl="1"/>
            <a:r>
              <a:rPr lang="en-IN" dirty="0"/>
              <a:t>A data structure is said to be Linear, if its elements are connected in linear fashion by means of logically or in sequence memory locations.</a:t>
            </a:r>
          </a:p>
          <a:p>
            <a:pPr lvl="1"/>
            <a:r>
              <a:rPr lang="en-IN" dirty="0"/>
              <a:t>Examples of Linear Data Structure are </a:t>
            </a:r>
            <a:r>
              <a:rPr lang="en-IN" b="1" i="1" dirty="0">
                <a:solidFill>
                  <a:srgbClr val="C00000"/>
                </a:solidFill>
              </a:rPr>
              <a:t>Stack</a:t>
            </a:r>
            <a:r>
              <a:rPr lang="en-IN" dirty="0">
                <a:solidFill>
                  <a:srgbClr val="C00000"/>
                </a:solidFill>
              </a:rPr>
              <a:t> </a:t>
            </a:r>
            <a:r>
              <a:rPr lang="en-IN" dirty="0"/>
              <a:t>and </a:t>
            </a:r>
            <a:r>
              <a:rPr lang="en-IN" b="1" i="1" dirty="0">
                <a:solidFill>
                  <a:srgbClr val="C00000"/>
                </a:solidFill>
              </a:rPr>
              <a:t>Queue</a:t>
            </a:r>
            <a:r>
              <a:rPr lang="en-IN" dirty="0"/>
              <a:t>.</a:t>
            </a:r>
          </a:p>
          <a:p>
            <a:r>
              <a:rPr lang="en-US" b="1" dirty="0"/>
              <a:t>Nonlinear data structures</a:t>
            </a:r>
          </a:p>
          <a:p>
            <a:pPr lvl="1"/>
            <a:r>
              <a:rPr lang="en-IN" dirty="0"/>
              <a:t>Nonlinear data structures are those data structure in which data items are not arranged in a sequence.</a:t>
            </a:r>
          </a:p>
          <a:p>
            <a:pPr lvl="1"/>
            <a:r>
              <a:rPr lang="en-IN" dirty="0"/>
              <a:t>Examples of Non-linear Data Structure are </a:t>
            </a:r>
            <a:r>
              <a:rPr lang="en-IN" b="1" i="1" dirty="0">
                <a:solidFill>
                  <a:srgbClr val="C00000"/>
                </a:solidFill>
              </a:rPr>
              <a:t>Tree</a:t>
            </a:r>
            <a:r>
              <a:rPr lang="en-IN" dirty="0">
                <a:solidFill>
                  <a:srgbClr val="C00000"/>
                </a:solidFill>
              </a:rPr>
              <a:t> </a:t>
            </a:r>
            <a:r>
              <a:rPr lang="en-IN" dirty="0"/>
              <a:t>and </a:t>
            </a:r>
            <a:r>
              <a:rPr lang="en-IN" b="1" i="1" dirty="0">
                <a:solidFill>
                  <a:srgbClr val="C00000"/>
                </a:solidFill>
              </a:rPr>
              <a:t>Graph</a:t>
            </a:r>
            <a:r>
              <a:rPr lang="en-IN" b="1" i="1" dirty="0"/>
              <a:t>.</a:t>
            </a:r>
            <a:endParaRPr lang="en-US" b="1" i="1" dirty="0"/>
          </a:p>
        </p:txBody>
      </p:sp>
      <p:pic>
        <p:nvPicPr>
          <p:cNvPr id="2050" name="Picture 2" descr="E:\Clients\Darshan\Data Structure\images\Data Structure\391px-Data_stac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088" y="3770086"/>
            <a:ext cx="1862137" cy="13382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Clients\Darshan\Data Structure\images\Data Structure\Fifo_queue.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4288" y="3770086"/>
            <a:ext cx="173840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Clients\Darshan\Data Structure\images\Data Structure\T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693886"/>
            <a:ext cx="1828800" cy="150737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Clients\Darshan\Data Structure\images\Data Structure\440px-6n-graph2.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86800" y="3605346"/>
            <a:ext cx="1485900" cy="1624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96887" y="5370286"/>
            <a:ext cx="1219200" cy="381000"/>
          </a:xfrm>
          <a:prstGeom prst="rect">
            <a:avLst/>
          </a:prstGeom>
          <a:noFill/>
        </p:spPr>
        <p:txBody>
          <a:bodyPr wrap="square" rtlCol="0">
            <a:spAutoFit/>
          </a:bodyPr>
          <a:lstStyle/>
          <a:p>
            <a:pPr algn="ctr"/>
            <a:r>
              <a:rPr lang="en-IN" b="1" dirty="0"/>
              <a:t>Stack</a:t>
            </a:r>
            <a:endParaRPr lang="en-US" b="1" dirty="0"/>
          </a:p>
        </p:txBody>
      </p:sp>
      <p:sp>
        <p:nvSpPr>
          <p:cNvPr id="9" name="TextBox 8"/>
          <p:cNvSpPr txBox="1"/>
          <p:nvPr/>
        </p:nvSpPr>
        <p:spPr>
          <a:xfrm>
            <a:off x="4582887" y="5370286"/>
            <a:ext cx="1219200" cy="381000"/>
          </a:xfrm>
          <a:prstGeom prst="rect">
            <a:avLst/>
          </a:prstGeom>
          <a:noFill/>
        </p:spPr>
        <p:txBody>
          <a:bodyPr wrap="square" rtlCol="0">
            <a:spAutoFit/>
          </a:bodyPr>
          <a:lstStyle/>
          <a:p>
            <a:pPr algn="ctr"/>
            <a:r>
              <a:rPr lang="en-IN" b="1" dirty="0"/>
              <a:t>Queue</a:t>
            </a:r>
            <a:endParaRPr lang="en-US" b="1" dirty="0"/>
          </a:p>
        </p:txBody>
      </p:sp>
      <p:sp>
        <p:nvSpPr>
          <p:cNvPr id="10" name="TextBox 9"/>
          <p:cNvSpPr txBox="1"/>
          <p:nvPr/>
        </p:nvSpPr>
        <p:spPr>
          <a:xfrm>
            <a:off x="6934200" y="5370286"/>
            <a:ext cx="1219200" cy="381000"/>
          </a:xfrm>
          <a:prstGeom prst="rect">
            <a:avLst/>
          </a:prstGeom>
          <a:noFill/>
        </p:spPr>
        <p:txBody>
          <a:bodyPr wrap="square" rtlCol="0">
            <a:spAutoFit/>
          </a:bodyPr>
          <a:lstStyle/>
          <a:p>
            <a:pPr algn="ctr"/>
            <a:r>
              <a:rPr lang="en-IN" b="1" dirty="0"/>
              <a:t>Tree</a:t>
            </a:r>
            <a:endParaRPr lang="en-US" b="1" dirty="0"/>
          </a:p>
        </p:txBody>
      </p:sp>
      <p:sp>
        <p:nvSpPr>
          <p:cNvPr id="11" name="TextBox 10"/>
          <p:cNvSpPr txBox="1"/>
          <p:nvPr/>
        </p:nvSpPr>
        <p:spPr>
          <a:xfrm>
            <a:off x="8839200" y="5370286"/>
            <a:ext cx="1219200" cy="381000"/>
          </a:xfrm>
          <a:prstGeom prst="rect">
            <a:avLst/>
          </a:prstGeom>
          <a:noFill/>
        </p:spPr>
        <p:txBody>
          <a:bodyPr wrap="square" rtlCol="0">
            <a:spAutoFit/>
          </a:bodyPr>
          <a:lstStyle/>
          <a:p>
            <a:pPr algn="ctr"/>
            <a:r>
              <a:rPr lang="en-IN" b="1" dirty="0"/>
              <a:t>Graph</a:t>
            </a:r>
            <a:endParaRPr lang="en-US" b="1" dirty="0"/>
          </a:p>
        </p:txBody>
      </p:sp>
    </p:spTree>
    <p:extLst>
      <p:ext uri="{BB962C8B-B14F-4D97-AF65-F5344CB8AC3E}">
        <p14:creationId xmlns:p14="http://schemas.microsoft.com/office/powerpoint/2010/main" val="360022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 between Linear and Non-Linear Data Structures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1758912"/>
              </p:ext>
            </p:extLst>
          </p:nvPr>
        </p:nvGraphicFramePr>
        <p:xfrm>
          <a:off x="266513" y="776974"/>
          <a:ext cx="11658600" cy="5758579"/>
        </p:xfrm>
        <a:graphic>
          <a:graphicData uri="http://schemas.openxmlformats.org/drawingml/2006/table">
            <a:tbl>
              <a:tblPr firstRow="1" bandRow="1">
                <a:tableStyleId>{5C22544A-7EE6-4342-B048-85BDC9FD1C3A}</a:tableStyleId>
              </a:tblPr>
              <a:tblGrid>
                <a:gridCol w="878893">
                  <a:extLst>
                    <a:ext uri="{9D8B030D-6E8A-4147-A177-3AD203B41FA5}">
                      <a16:colId xmlns:a16="http://schemas.microsoft.com/office/drawing/2014/main" val="20000"/>
                    </a:ext>
                  </a:extLst>
                </a:gridCol>
                <a:gridCol w="5120637">
                  <a:extLst>
                    <a:ext uri="{9D8B030D-6E8A-4147-A177-3AD203B41FA5}">
                      <a16:colId xmlns:a16="http://schemas.microsoft.com/office/drawing/2014/main" val="20001"/>
                    </a:ext>
                  </a:extLst>
                </a:gridCol>
                <a:gridCol w="5659070">
                  <a:extLst>
                    <a:ext uri="{9D8B030D-6E8A-4147-A177-3AD203B41FA5}">
                      <a16:colId xmlns:a16="http://schemas.microsoft.com/office/drawing/2014/main" val="20002"/>
                    </a:ext>
                  </a:extLst>
                </a:gridCol>
              </a:tblGrid>
              <a:tr h="444233">
                <a:tc>
                  <a:txBody>
                    <a:bodyPr/>
                    <a:lstStyle/>
                    <a:p>
                      <a:r>
                        <a:rPr lang="en-US" sz="2100" dirty="0" err="1"/>
                        <a:t>Sr.No</a:t>
                      </a:r>
                      <a:r>
                        <a:rPr lang="en-US" sz="2100" dirty="0"/>
                        <a:t>.</a:t>
                      </a:r>
                    </a:p>
                  </a:txBody>
                  <a:tcPr/>
                </a:tc>
                <a:tc>
                  <a:txBody>
                    <a:bodyPr/>
                    <a:lstStyle/>
                    <a:p>
                      <a:r>
                        <a:rPr lang="en-US" sz="2100" dirty="0"/>
                        <a:t>Linear Data</a:t>
                      </a:r>
                      <a:r>
                        <a:rPr lang="en-US" sz="2100" baseline="0" dirty="0"/>
                        <a:t> Structure</a:t>
                      </a:r>
                      <a:endParaRPr lang="en-US" sz="2100" dirty="0"/>
                    </a:p>
                  </a:txBody>
                  <a:tcPr/>
                </a:tc>
                <a:tc>
                  <a:txBody>
                    <a:bodyPr/>
                    <a:lstStyle/>
                    <a:p>
                      <a:r>
                        <a:rPr lang="en-US" sz="2100" dirty="0"/>
                        <a:t>Non-Linear Data</a:t>
                      </a:r>
                      <a:r>
                        <a:rPr lang="en-US" sz="2100" baseline="0" dirty="0"/>
                        <a:t> Structure</a:t>
                      </a:r>
                      <a:endParaRPr lang="en-US" sz="2100" dirty="0"/>
                    </a:p>
                  </a:txBody>
                  <a:tcPr/>
                </a:tc>
                <a:extLst>
                  <a:ext uri="{0D108BD9-81ED-4DB2-BD59-A6C34878D82A}">
                    <a16:rowId xmlns:a16="http://schemas.microsoft.com/office/drawing/2014/main" val="10000"/>
                  </a:ext>
                </a:extLst>
              </a:tr>
              <a:tr h="1135263">
                <a:tc>
                  <a:txBody>
                    <a:bodyPr/>
                    <a:lstStyle/>
                    <a:p>
                      <a:pPr algn="ctr"/>
                      <a:r>
                        <a:rPr lang="en-US" sz="2100" dirty="0"/>
                        <a:t>1</a:t>
                      </a:r>
                    </a:p>
                  </a:txBody>
                  <a:tcPr/>
                </a:tc>
                <a:tc>
                  <a:txBody>
                    <a:bodyPr/>
                    <a:lstStyle/>
                    <a:p>
                      <a:r>
                        <a:rPr lang="en-US" sz="2100" dirty="0"/>
                        <a:t>Elements are </a:t>
                      </a:r>
                      <a:r>
                        <a:rPr lang="en-US" sz="2100" b="1" dirty="0"/>
                        <a:t>arranged in a linear order </a:t>
                      </a:r>
                      <a:r>
                        <a:rPr lang="en-US" sz="2100" dirty="0"/>
                        <a:t>where each and every element is attached to its previous and next adjacent.</a:t>
                      </a:r>
                    </a:p>
                  </a:txBody>
                  <a:tcPr/>
                </a:tc>
                <a:tc>
                  <a:txBody>
                    <a:bodyPr/>
                    <a:lstStyle/>
                    <a:p>
                      <a:r>
                        <a:rPr lang="en-US" sz="2100" b="0" i="0" kern="1200" dirty="0">
                          <a:solidFill>
                            <a:schemeClr val="dk1"/>
                          </a:solidFill>
                          <a:effectLst/>
                          <a:latin typeface="+mn-lt"/>
                          <a:ea typeface="+mn-ea"/>
                          <a:cs typeface="+mn-cs"/>
                        </a:rPr>
                        <a:t>Elements are attached in </a:t>
                      </a:r>
                      <a:r>
                        <a:rPr lang="en-US" sz="2100" b="1" i="0" kern="1200" dirty="0">
                          <a:solidFill>
                            <a:schemeClr val="dk1"/>
                          </a:solidFill>
                          <a:effectLst/>
                          <a:latin typeface="+mn-lt"/>
                          <a:ea typeface="+mn-ea"/>
                          <a:cs typeface="+mn-cs"/>
                        </a:rPr>
                        <a:t>hierarchically</a:t>
                      </a:r>
                      <a:r>
                        <a:rPr lang="en-US" sz="2100" b="0" i="0" kern="1200" dirty="0">
                          <a:solidFill>
                            <a:schemeClr val="dk1"/>
                          </a:solidFill>
                          <a:effectLst/>
                          <a:latin typeface="+mn-lt"/>
                          <a:ea typeface="+mn-ea"/>
                          <a:cs typeface="+mn-cs"/>
                        </a:rPr>
                        <a:t> manner.</a:t>
                      </a:r>
                      <a:endParaRPr lang="en-US" sz="2100" dirty="0"/>
                    </a:p>
                  </a:txBody>
                  <a:tcPr/>
                </a:tc>
                <a:extLst>
                  <a:ext uri="{0D108BD9-81ED-4DB2-BD59-A6C34878D82A}">
                    <a16:rowId xmlns:a16="http://schemas.microsoft.com/office/drawing/2014/main" val="10001"/>
                  </a:ext>
                </a:extLst>
              </a:tr>
              <a:tr h="444233">
                <a:tc>
                  <a:txBody>
                    <a:bodyPr/>
                    <a:lstStyle/>
                    <a:p>
                      <a:pPr algn="ctr"/>
                      <a:r>
                        <a:rPr lang="en-US" sz="2100" dirty="0"/>
                        <a:t>2</a:t>
                      </a:r>
                    </a:p>
                  </a:txBody>
                  <a:tcPr/>
                </a:tc>
                <a:tc>
                  <a:txBody>
                    <a:bodyPr/>
                    <a:lstStyle/>
                    <a:p>
                      <a:r>
                        <a:rPr lang="en-US" sz="2100" b="1" i="0" kern="1200" dirty="0">
                          <a:solidFill>
                            <a:schemeClr val="dk1"/>
                          </a:solidFill>
                          <a:effectLst/>
                          <a:latin typeface="+mn-lt"/>
                          <a:ea typeface="+mn-ea"/>
                          <a:cs typeface="+mn-cs"/>
                        </a:rPr>
                        <a:t>Single level </a:t>
                      </a:r>
                      <a:r>
                        <a:rPr lang="en-US" sz="2100" b="0" i="0" kern="1200" dirty="0">
                          <a:solidFill>
                            <a:schemeClr val="dk1"/>
                          </a:solidFill>
                          <a:effectLst/>
                          <a:latin typeface="+mn-lt"/>
                          <a:ea typeface="+mn-ea"/>
                          <a:cs typeface="+mn-cs"/>
                        </a:rPr>
                        <a:t>is involved.</a:t>
                      </a:r>
                      <a:endParaRPr lang="en-US" sz="2100" dirty="0"/>
                    </a:p>
                  </a:txBody>
                  <a:tcPr/>
                </a:tc>
                <a:tc>
                  <a:txBody>
                    <a:bodyPr/>
                    <a:lstStyle/>
                    <a:p>
                      <a:r>
                        <a:rPr lang="en-US" sz="2100" b="1" i="0" kern="1200" dirty="0">
                          <a:solidFill>
                            <a:schemeClr val="dk1"/>
                          </a:solidFill>
                          <a:effectLst/>
                          <a:latin typeface="+mn-lt"/>
                          <a:ea typeface="+mn-ea"/>
                          <a:cs typeface="+mn-cs"/>
                        </a:rPr>
                        <a:t>Multiple levels </a:t>
                      </a:r>
                      <a:r>
                        <a:rPr lang="en-US" sz="2100" b="0" i="0" kern="1200" dirty="0">
                          <a:solidFill>
                            <a:schemeClr val="dk1"/>
                          </a:solidFill>
                          <a:effectLst/>
                          <a:latin typeface="+mn-lt"/>
                          <a:ea typeface="+mn-ea"/>
                          <a:cs typeface="+mn-cs"/>
                        </a:rPr>
                        <a:t>are involved.</a:t>
                      </a:r>
                      <a:endParaRPr lang="en-US" sz="2100" dirty="0"/>
                    </a:p>
                  </a:txBody>
                  <a:tcPr/>
                </a:tc>
                <a:extLst>
                  <a:ext uri="{0D108BD9-81ED-4DB2-BD59-A6C34878D82A}">
                    <a16:rowId xmlns:a16="http://schemas.microsoft.com/office/drawing/2014/main" val="10002"/>
                  </a:ext>
                </a:extLst>
              </a:tr>
              <a:tr h="921373">
                <a:tc>
                  <a:txBody>
                    <a:bodyPr/>
                    <a:lstStyle/>
                    <a:p>
                      <a:pPr algn="ctr"/>
                      <a:r>
                        <a:rPr lang="en-US" sz="2100" dirty="0"/>
                        <a:t>3</a:t>
                      </a:r>
                    </a:p>
                  </a:txBody>
                  <a:tcPr/>
                </a:tc>
                <a:tc>
                  <a:txBody>
                    <a:bodyPr/>
                    <a:lstStyle/>
                    <a:p>
                      <a:pPr algn="l" fontAlgn="base"/>
                      <a:r>
                        <a:rPr lang="en-US" sz="2100" kern="1200" dirty="0">
                          <a:solidFill>
                            <a:schemeClr val="dk1"/>
                          </a:solidFill>
                          <a:latin typeface="+mn-lt"/>
                          <a:ea typeface="+mn-ea"/>
                          <a:cs typeface="+mn-cs"/>
                        </a:rPr>
                        <a:t>Its </a:t>
                      </a:r>
                      <a:r>
                        <a:rPr lang="en-US" sz="2100" b="1" kern="1200" dirty="0">
                          <a:solidFill>
                            <a:schemeClr val="dk1"/>
                          </a:solidFill>
                          <a:latin typeface="+mn-lt"/>
                          <a:ea typeface="+mn-ea"/>
                          <a:cs typeface="+mn-cs"/>
                        </a:rPr>
                        <a:t>implementation is easy </a:t>
                      </a:r>
                      <a:r>
                        <a:rPr lang="en-US" sz="2100" b="0" i="0" kern="1200" dirty="0">
                          <a:solidFill>
                            <a:schemeClr val="dk1"/>
                          </a:solidFill>
                          <a:effectLst/>
                          <a:latin typeface="+mn-lt"/>
                          <a:ea typeface="+mn-ea"/>
                          <a:cs typeface="+mn-cs"/>
                        </a:rPr>
                        <a:t>in comparison to non-linear data structure.</a:t>
                      </a:r>
                      <a:endParaRPr lang="en-US" sz="2100" kern="1200" dirty="0">
                        <a:solidFill>
                          <a:schemeClr val="dk1"/>
                        </a:solidFill>
                        <a:latin typeface="+mn-lt"/>
                        <a:ea typeface="+mn-ea"/>
                        <a:cs typeface="+mn-cs"/>
                      </a:endParaRPr>
                    </a:p>
                  </a:txBody>
                  <a:tcPr marL="76200" marR="76200" marT="106680" marB="106680" anchor="ctr"/>
                </a:tc>
                <a:tc>
                  <a:txBody>
                    <a:bodyPr/>
                    <a:lstStyle/>
                    <a:p>
                      <a:r>
                        <a:rPr lang="en-US" sz="2100" b="0" i="0" kern="1200" dirty="0">
                          <a:solidFill>
                            <a:schemeClr val="dk1"/>
                          </a:solidFill>
                          <a:effectLst/>
                          <a:latin typeface="+mn-lt"/>
                          <a:ea typeface="+mn-ea"/>
                          <a:cs typeface="+mn-cs"/>
                        </a:rPr>
                        <a:t>Its </a:t>
                      </a:r>
                      <a:r>
                        <a:rPr lang="en-US" sz="2100" b="1" i="0" kern="1200" dirty="0">
                          <a:solidFill>
                            <a:schemeClr val="dk1"/>
                          </a:solidFill>
                          <a:effectLst/>
                          <a:latin typeface="+mn-lt"/>
                          <a:ea typeface="+mn-ea"/>
                          <a:cs typeface="+mn-cs"/>
                        </a:rPr>
                        <a:t>implementation is complex </a:t>
                      </a:r>
                      <a:r>
                        <a:rPr lang="en-US" sz="2100" b="0" i="0" kern="1200" dirty="0">
                          <a:solidFill>
                            <a:schemeClr val="dk1"/>
                          </a:solidFill>
                          <a:effectLst/>
                          <a:latin typeface="+mn-lt"/>
                          <a:ea typeface="+mn-ea"/>
                          <a:cs typeface="+mn-cs"/>
                        </a:rPr>
                        <a:t>in comparison to linear data structure.</a:t>
                      </a:r>
                      <a:endParaRPr lang="en-US" sz="2100" dirty="0"/>
                    </a:p>
                  </a:txBody>
                  <a:tcPr/>
                </a:tc>
                <a:extLst>
                  <a:ext uri="{0D108BD9-81ED-4DB2-BD59-A6C34878D82A}">
                    <a16:rowId xmlns:a16="http://schemas.microsoft.com/office/drawing/2014/main" val="10003"/>
                  </a:ext>
                </a:extLst>
              </a:tr>
              <a:tr h="789748">
                <a:tc>
                  <a:txBody>
                    <a:bodyPr/>
                    <a:lstStyle/>
                    <a:p>
                      <a:pPr algn="ctr"/>
                      <a:r>
                        <a:rPr lang="en-US" sz="2100" dirty="0"/>
                        <a:t>4</a:t>
                      </a:r>
                    </a:p>
                  </a:txBody>
                  <a:tcPr/>
                </a:tc>
                <a:tc>
                  <a:txBody>
                    <a:bodyPr/>
                    <a:lstStyle/>
                    <a:p>
                      <a:r>
                        <a:rPr lang="en-US" sz="2100" b="0" i="0" kern="1200" dirty="0">
                          <a:solidFill>
                            <a:schemeClr val="dk1"/>
                          </a:solidFill>
                          <a:effectLst/>
                          <a:latin typeface="+mn-lt"/>
                          <a:ea typeface="+mn-ea"/>
                          <a:cs typeface="+mn-cs"/>
                        </a:rPr>
                        <a:t>Data elements </a:t>
                      </a:r>
                      <a:r>
                        <a:rPr lang="en-US" sz="2100" b="1" i="0" kern="1200" dirty="0">
                          <a:solidFill>
                            <a:schemeClr val="dk1"/>
                          </a:solidFill>
                          <a:effectLst/>
                          <a:latin typeface="+mn-lt"/>
                          <a:ea typeface="+mn-ea"/>
                          <a:cs typeface="+mn-cs"/>
                        </a:rPr>
                        <a:t>can be traversed in a single run </a:t>
                      </a:r>
                      <a:r>
                        <a:rPr lang="en-US" sz="2100" b="0" i="0" kern="1200" dirty="0">
                          <a:solidFill>
                            <a:schemeClr val="dk1"/>
                          </a:solidFill>
                          <a:effectLst/>
                          <a:latin typeface="+mn-lt"/>
                          <a:ea typeface="+mn-ea"/>
                          <a:cs typeface="+mn-cs"/>
                        </a:rPr>
                        <a:t>only.</a:t>
                      </a:r>
                      <a:endParaRPr lang="en-US" sz="2100" dirty="0"/>
                    </a:p>
                  </a:txBody>
                  <a:tcPr/>
                </a:tc>
                <a:tc>
                  <a:txBody>
                    <a:bodyPr/>
                    <a:lstStyle/>
                    <a:p>
                      <a:r>
                        <a:rPr lang="en-US" sz="2100" b="0" i="0" kern="1200" dirty="0">
                          <a:solidFill>
                            <a:schemeClr val="dk1"/>
                          </a:solidFill>
                          <a:effectLst/>
                          <a:latin typeface="+mn-lt"/>
                          <a:ea typeface="+mn-ea"/>
                          <a:cs typeface="+mn-cs"/>
                        </a:rPr>
                        <a:t>Data elements </a:t>
                      </a:r>
                      <a:r>
                        <a:rPr lang="en-US" sz="2100" b="1" i="0" kern="1200" dirty="0">
                          <a:solidFill>
                            <a:schemeClr val="dk1"/>
                          </a:solidFill>
                          <a:effectLst/>
                          <a:latin typeface="+mn-lt"/>
                          <a:ea typeface="+mn-ea"/>
                          <a:cs typeface="+mn-cs"/>
                        </a:rPr>
                        <a:t>can’t be </a:t>
                      </a:r>
                      <a:r>
                        <a:rPr lang="en-US" sz="2100" b="0" i="0" kern="1200" dirty="0">
                          <a:solidFill>
                            <a:schemeClr val="dk1"/>
                          </a:solidFill>
                          <a:effectLst/>
                          <a:latin typeface="+mn-lt"/>
                          <a:ea typeface="+mn-ea"/>
                          <a:cs typeface="+mn-cs"/>
                        </a:rPr>
                        <a:t>traversed in a single run only.</a:t>
                      </a:r>
                      <a:endParaRPr lang="en-US" sz="2100" dirty="0"/>
                    </a:p>
                  </a:txBody>
                  <a:tcPr/>
                </a:tc>
                <a:extLst>
                  <a:ext uri="{0D108BD9-81ED-4DB2-BD59-A6C34878D82A}">
                    <a16:rowId xmlns:a16="http://schemas.microsoft.com/office/drawing/2014/main" val="10004"/>
                  </a:ext>
                </a:extLst>
              </a:tr>
              <a:tr h="444233">
                <a:tc>
                  <a:txBody>
                    <a:bodyPr/>
                    <a:lstStyle/>
                    <a:p>
                      <a:pPr algn="ctr"/>
                      <a:r>
                        <a:rPr lang="en-US" sz="2100" dirty="0"/>
                        <a:t>5</a:t>
                      </a:r>
                    </a:p>
                  </a:txBody>
                  <a:tcPr/>
                </a:tc>
                <a:tc>
                  <a:txBody>
                    <a:bodyPr/>
                    <a:lstStyle/>
                    <a:p>
                      <a:r>
                        <a:rPr lang="en-US" sz="2100" b="1" i="0" kern="1200" dirty="0">
                          <a:solidFill>
                            <a:schemeClr val="dk1"/>
                          </a:solidFill>
                          <a:effectLst/>
                          <a:latin typeface="+mn-lt"/>
                          <a:ea typeface="+mn-ea"/>
                          <a:cs typeface="+mn-cs"/>
                        </a:rPr>
                        <a:t>Memory is not utilized </a:t>
                      </a:r>
                      <a:r>
                        <a:rPr lang="en-US" sz="2100" b="0" i="0" kern="1200" dirty="0">
                          <a:solidFill>
                            <a:schemeClr val="dk1"/>
                          </a:solidFill>
                          <a:effectLst/>
                          <a:latin typeface="+mn-lt"/>
                          <a:ea typeface="+mn-ea"/>
                          <a:cs typeface="+mn-cs"/>
                        </a:rPr>
                        <a:t>in an efficient way.</a:t>
                      </a:r>
                      <a:endParaRPr lang="en-US" sz="2100" dirty="0"/>
                    </a:p>
                  </a:txBody>
                  <a:tcPr/>
                </a:tc>
                <a:tc>
                  <a:txBody>
                    <a:bodyPr/>
                    <a:lstStyle/>
                    <a:p>
                      <a:r>
                        <a:rPr lang="en-US" sz="2100" b="1" i="0" kern="1200" dirty="0">
                          <a:solidFill>
                            <a:schemeClr val="dk1"/>
                          </a:solidFill>
                          <a:effectLst/>
                          <a:latin typeface="+mn-lt"/>
                          <a:ea typeface="+mn-ea"/>
                          <a:cs typeface="+mn-cs"/>
                        </a:rPr>
                        <a:t>Memory is utilized </a:t>
                      </a:r>
                      <a:r>
                        <a:rPr lang="en-US" sz="2100" b="0" i="0" kern="1200" dirty="0">
                          <a:solidFill>
                            <a:schemeClr val="dk1"/>
                          </a:solidFill>
                          <a:effectLst/>
                          <a:latin typeface="+mn-lt"/>
                          <a:ea typeface="+mn-ea"/>
                          <a:cs typeface="+mn-cs"/>
                        </a:rPr>
                        <a:t>in an efficient way. </a:t>
                      </a:r>
                      <a:endParaRPr lang="en-US" sz="2100" dirty="0"/>
                    </a:p>
                  </a:txBody>
                  <a:tcPr/>
                </a:tc>
                <a:extLst>
                  <a:ext uri="{0D108BD9-81ED-4DB2-BD59-A6C34878D82A}">
                    <a16:rowId xmlns:a16="http://schemas.microsoft.com/office/drawing/2014/main" val="10005"/>
                  </a:ext>
                </a:extLst>
              </a:tr>
              <a:tr h="789748">
                <a:tc>
                  <a:txBody>
                    <a:bodyPr/>
                    <a:lstStyle/>
                    <a:p>
                      <a:pPr algn="ctr"/>
                      <a:r>
                        <a:rPr lang="en-US" sz="2100" dirty="0"/>
                        <a:t>6</a:t>
                      </a:r>
                    </a:p>
                  </a:txBody>
                  <a:tcPr/>
                </a:tc>
                <a:tc>
                  <a:txBody>
                    <a:bodyPr/>
                    <a:lstStyle/>
                    <a:p>
                      <a:r>
                        <a:rPr lang="en-US" sz="2100" b="0" i="0" kern="1200" dirty="0">
                          <a:solidFill>
                            <a:schemeClr val="dk1"/>
                          </a:solidFill>
                          <a:effectLst/>
                          <a:latin typeface="+mn-lt"/>
                          <a:ea typeface="+mn-ea"/>
                          <a:cs typeface="+mn-cs"/>
                        </a:rPr>
                        <a:t>Its </a:t>
                      </a:r>
                      <a:r>
                        <a:rPr lang="en-US" sz="2100" b="1" i="0" kern="1200" dirty="0">
                          <a:solidFill>
                            <a:schemeClr val="dk1"/>
                          </a:solidFill>
                          <a:effectLst/>
                          <a:latin typeface="+mn-lt"/>
                          <a:ea typeface="+mn-ea"/>
                          <a:cs typeface="+mn-cs"/>
                        </a:rPr>
                        <a:t>examples</a:t>
                      </a:r>
                      <a:r>
                        <a:rPr lang="en-US" sz="2100" b="0" i="0" kern="1200" dirty="0">
                          <a:solidFill>
                            <a:schemeClr val="dk1"/>
                          </a:solidFill>
                          <a:effectLst/>
                          <a:latin typeface="+mn-lt"/>
                          <a:ea typeface="+mn-ea"/>
                          <a:cs typeface="+mn-cs"/>
                        </a:rPr>
                        <a:t> are: array, stack, queue, linked list, etc.</a:t>
                      </a:r>
                      <a:endParaRPr lang="en-US" sz="2100" dirty="0"/>
                    </a:p>
                  </a:txBody>
                  <a:tcPr/>
                </a:tc>
                <a:tc>
                  <a:txBody>
                    <a:bodyPr/>
                    <a:lstStyle/>
                    <a:p>
                      <a:r>
                        <a:rPr lang="en-US" sz="2100" b="0" i="0" kern="1200" dirty="0">
                          <a:solidFill>
                            <a:schemeClr val="dk1"/>
                          </a:solidFill>
                          <a:effectLst/>
                          <a:latin typeface="+mn-lt"/>
                          <a:ea typeface="+mn-ea"/>
                          <a:cs typeface="+mn-cs"/>
                        </a:rPr>
                        <a:t>Its </a:t>
                      </a:r>
                      <a:r>
                        <a:rPr lang="en-US" sz="2100" b="1" i="0" kern="1200" dirty="0">
                          <a:solidFill>
                            <a:schemeClr val="dk1"/>
                          </a:solidFill>
                          <a:effectLst/>
                          <a:latin typeface="+mn-lt"/>
                          <a:ea typeface="+mn-ea"/>
                          <a:cs typeface="+mn-cs"/>
                        </a:rPr>
                        <a:t>examples</a:t>
                      </a:r>
                      <a:r>
                        <a:rPr lang="en-US" sz="2100" b="0" i="0" kern="1200" dirty="0">
                          <a:solidFill>
                            <a:schemeClr val="dk1"/>
                          </a:solidFill>
                          <a:effectLst/>
                          <a:latin typeface="+mn-lt"/>
                          <a:ea typeface="+mn-ea"/>
                          <a:cs typeface="+mn-cs"/>
                        </a:rPr>
                        <a:t> are: trees and graphs.</a:t>
                      </a:r>
                      <a:endParaRPr lang="en-US" sz="2100" dirty="0"/>
                    </a:p>
                  </a:txBody>
                  <a:tcPr/>
                </a:tc>
                <a:extLst>
                  <a:ext uri="{0D108BD9-81ED-4DB2-BD59-A6C34878D82A}">
                    <a16:rowId xmlns:a16="http://schemas.microsoft.com/office/drawing/2014/main" val="10006"/>
                  </a:ext>
                </a:extLst>
              </a:tr>
              <a:tr h="789748">
                <a:tc>
                  <a:txBody>
                    <a:bodyPr/>
                    <a:lstStyle/>
                    <a:p>
                      <a:pPr algn="ctr"/>
                      <a:r>
                        <a:rPr lang="en-US" sz="2100" dirty="0"/>
                        <a:t>7</a:t>
                      </a:r>
                    </a:p>
                  </a:txBody>
                  <a:tcPr/>
                </a:tc>
                <a:tc>
                  <a:txBody>
                    <a:bodyPr/>
                    <a:lstStyle/>
                    <a:p>
                      <a:r>
                        <a:rPr lang="en-US" sz="2100" b="1" i="0" kern="1200" dirty="0">
                          <a:solidFill>
                            <a:schemeClr val="dk1"/>
                          </a:solidFill>
                          <a:effectLst/>
                          <a:latin typeface="+mn-lt"/>
                          <a:ea typeface="+mn-ea"/>
                          <a:cs typeface="+mn-cs"/>
                        </a:rPr>
                        <a:t>Applications </a:t>
                      </a:r>
                      <a:r>
                        <a:rPr lang="en-US" sz="2100" b="0" i="0" kern="1200" dirty="0">
                          <a:solidFill>
                            <a:schemeClr val="dk1"/>
                          </a:solidFill>
                          <a:effectLst/>
                          <a:latin typeface="+mn-lt"/>
                          <a:ea typeface="+mn-ea"/>
                          <a:cs typeface="+mn-cs"/>
                        </a:rPr>
                        <a:t>of linear data structures are mainly in application software development.</a:t>
                      </a:r>
                      <a:endParaRPr lang="en-US" sz="2100" dirty="0"/>
                    </a:p>
                  </a:txBody>
                  <a:tcPr/>
                </a:tc>
                <a:tc>
                  <a:txBody>
                    <a:bodyPr/>
                    <a:lstStyle/>
                    <a:p>
                      <a:r>
                        <a:rPr lang="en-US" sz="2100" b="1" i="0" kern="1200" dirty="0">
                          <a:solidFill>
                            <a:schemeClr val="dk1"/>
                          </a:solidFill>
                          <a:effectLst/>
                          <a:latin typeface="+mn-lt"/>
                          <a:ea typeface="+mn-ea"/>
                          <a:cs typeface="+mn-cs"/>
                        </a:rPr>
                        <a:t>Applications</a:t>
                      </a:r>
                      <a:r>
                        <a:rPr lang="en-US" sz="2100" b="0" i="0" kern="1200" dirty="0">
                          <a:solidFill>
                            <a:schemeClr val="dk1"/>
                          </a:solidFill>
                          <a:effectLst/>
                          <a:latin typeface="+mn-lt"/>
                          <a:ea typeface="+mn-ea"/>
                          <a:cs typeface="+mn-cs"/>
                        </a:rPr>
                        <a:t> of non-linear data structures are in Artificial Intelligence and image processing.</a:t>
                      </a:r>
                      <a:endParaRPr lang="en-US" sz="2100" dirty="0"/>
                    </a:p>
                  </a:txBody>
                  <a:tcPr/>
                </a:tc>
                <a:extLst>
                  <a:ext uri="{0D108BD9-81ED-4DB2-BD59-A6C34878D82A}">
                    <a16:rowId xmlns:a16="http://schemas.microsoft.com/office/drawing/2014/main" val="10007"/>
                  </a:ext>
                </a:extLst>
              </a:tr>
            </a:tbl>
          </a:graphicData>
        </a:graphic>
      </p:graphicFrame>
      <p:sp>
        <p:nvSpPr>
          <p:cNvPr id="3" name="Rectangle 2"/>
          <p:cNvSpPr/>
          <p:nvPr/>
        </p:nvSpPr>
        <p:spPr>
          <a:xfrm>
            <a:off x="287154" y="1214387"/>
            <a:ext cx="11617692" cy="1126156"/>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154" y="2377441"/>
            <a:ext cx="11617692" cy="404261"/>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7154" y="2820202"/>
            <a:ext cx="11617692" cy="875899"/>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7154" y="3696101"/>
            <a:ext cx="11617692" cy="75714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7154" y="4490185"/>
            <a:ext cx="11617692" cy="4572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7154" y="4947385"/>
            <a:ext cx="11617692" cy="81412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7154" y="5775158"/>
            <a:ext cx="11617692" cy="750769"/>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34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grpId="0" nodeType="clickEffect">
                                  <p:stCondLst>
                                    <p:cond delay="0"/>
                                  </p:stCondLst>
                                  <p:childTnLst>
                                    <p:animEffect transition="out" filter="wipe(up)">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grpId="0" nodeType="clickEffect">
                                  <p:stCondLst>
                                    <p:cond delay="0"/>
                                  </p:stCondLst>
                                  <p:childTnLst>
                                    <p:animEffect transition="out" filter="wipe(up)">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grpId="0" nodeType="clickEffect">
                                  <p:stCondLst>
                                    <p:cond delay="0"/>
                                  </p:stCondLst>
                                  <p:childTnLst>
                                    <p:animEffect transition="out" filter="wipe(up)">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of Data Structure</a:t>
            </a:r>
            <a:endParaRPr lang="en-US" dirty="0"/>
          </a:p>
        </p:txBody>
      </p:sp>
      <p:sp>
        <p:nvSpPr>
          <p:cNvPr id="3" name="Content Placeholder 2"/>
          <p:cNvSpPr>
            <a:spLocks noGrp="1"/>
          </p:cNvSpPr>
          <p:nvPr>
            <p:ph idx="1"/>
          </p:nvPr>
        </p:nvSpPr>
        <p:spPr/>
        <p:txBody>
          <a:bodyPr>
            <a:normAutofit/>
          </a:bodyPr>
          <a:lstStyle/>
          <a:p>
            <a:r>
              <a:rPr lang="en-IN" b="1" dirty="0"/>
              <a:t>Create</a:t>
            </a:r>
            <a:r>
              <a:rPr lang="en-IN" dirty="0"/>
              <a:t>: It results in reserving memory for program elements.</a:t>
            </a:r>
          </a:p>
          <a:p>
            <a:r>
              <a:rPr lang="en-IN" b="1" dirty="0"/>
              <a:t>Destroy</a:t>
            </a:r>
            <a:r>
              <a:rPr lang="en-IN" dirty="0"/>
              <a:t>: It destroys memory space allocated for specified data structure.</a:t>
            </a:r>
          </a:p>
          <a:p>
            <a:r>
              <a:rPr lang="en-IN" b="1" dirty="0"/>
              <a:t>Selection</a:t>
            </a:r>
            <a:r>
              <a:rPr lang="en-IN" dirty="0"/>
              <a:t>: It deals with accessing a particular data within a data structure.</a:t>
            </a:r>
          </a:p>
          <a:p>
            <a:r>
              <a:rPr lang="en-IN" b="1" dirty="0" err="1"/>
              <a:t>Updation</a:t>
            </a:r>
            <a:r>
              <a:rPr lang="en-IN" dirty="0"/>
              <a:t>: It updates or modifies the data in the data structure.</a:t>
            </a:r>
          </a:p>
          <a:p>
            <a:r>
              <a:rPr lang="en-IN" b="1" dirty="0"/>
              <a:t>Searching</a:t>
            </a:r>
            <a:r>
              <a:rPr lang="en-IN" dirty="0"/>
              <a:t>: It finds the presence of desired data item in the list of data items.</a:t>
            </a:r>
          </a:p>
          <a:p>
            <a:r>
              <a:rPr lang="en-IN" b="1" dirty="0"/>
              <a:t>Sorting</a:t>
            </a:r>
            <a:r>
              <a:rPr lang="en-IN" dirty="0"/>
              <a:t>: It is a process of arranging all data items in a data structure in a particular order.</a:t>
            </a:r>
          </a:p>
          <a:p>
            <a:r>
              <a:rPr lang="en-IN" b="1" dirty="0"/>
              <a:t>Merging</a:t>
            </a:r>
            <a:r>
              <a:rPr lang="en-IN" dirty="0"/>
              <a:t>: It is a process of combining the data items of two different sorted list into a single sorted list.</a:t>
            </a:r>
          </a:p>
          <a:p>
            <a:r>
              <a:rPr lang="en-IN" b="1" dirty="0"/>
              <a:t>Splitting</a:t>
            </a:r>
            <a:r>
              <a:rPr lang="en-IN" dirty="0"/>
              <a:t>: It is a process of partitioning single list to multiple list.</a:t>
            </a:r>
          </a:p>
          <a:p>
            <a:r>
              <a:rPr lang="en-IN" b="1" dirty="0"/>
              <a:t>Traversal</a:t>
            </a:r>
            <a:r>
              <a:rPr lang="en-IN" dirty="0"/>
              <a:t>: It is a process of visiting each and every node of a list in systematic manner.</a:t>
            </a:r>
            <a:endParaRPr lang="en-US" dirty="0"/>
          </a:p>
        </p:txBody>
      </p:sp>
    </p:spTree>
    <p:extLst>
      <p:ext uri="{BB962C8B-B14F-4D97-AF65-F5344CB8AC3E}">
        <p14:creationId xmlns:p14="http://schemas.microsoft.com/office/powerpoint/2010/main" val="184895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 and space analysis of algorithms</a:t>
            </a:r>
            <a:endParaRPr lang="en-US" dirty="0"/>
          </a:p>
        </p:txBody>
      </p:sp>
      <p:sp>
        <p:nvSpPr>
          <p:cNvPr id="3" name="Content Placeholder 2"/>
          <p:cNvSpPr>
            <a:spLocks noGrp="1"/>
          </p:cNvSpPr>
          <p:nvPr>
            <p:ph idx="1"/>
          </p:nvPr>
        </p:nvSpPr>
        <p:spPr/>
        <p:txBody>
          <a:bodyPr>
            <a:normAutofit/>
          </a:bodyPr>
          <a:lstStyle/>
          <a:p>
            <a:r>
              <a:rPr lang="en-IN" dirty="0"/>
              <a:t>Sometimes, there are more than one way to solve a problem. </a:t>
            </a:r>
          </a:p>
          <a:p>
            <a:r>
              <a:rPr lang="en-IN" dirty="0"/>
              <a:t>We need to learn how to compare the performance of different algorithms and choose the best one to solve a particular problem. </a:t>
            </a:r>
          </a:p>
          <a:p>
            <a:r>
              <a:rPr lang="en-IN" dirty="0"/>
              <a:t>While analysing an algorithm, we mostly consider time complexity and space complexity.</a:t>
            </a:r>
          </a:p>
          <a:p>
            <a:r>
              <a:rPr lang="en-IN" b="1" i="1" dirty="0">
                <a:solidFill>
                  <a:srgbClr val="C00000"/>
                </a:solidFill>
              </a:rPr>
              <a:t>Time complexity </a:t>
            </a:r>
            <a:r>
              <a:rPr lang="en-IN" dirty="0"/>
              <a:t>of an algorithm </a:t>
            </a:r>
            <a:r>
              <a:rPr lang="en-IN" b="1" dirty="0"/>
              <a:t>quantifies the amount of time </a:t>
            </a:r>
            <a:r>
              <a:rPr lang="en-IN" dirty="0"/>
              <a:t>taken by an algorithm to run as a function of the length of the input.</a:t>
            </a:r>
          </a:p>
          <a:p>
            <a:r>
              <a:rPr lang="en-IN" b="1" i="1" dirty="0">
                <a:solidFill>
                  <a:srgbClr val="C00000"/>
                </a:solidFill>
              </a:rPr>
              <a:t>Space complexity </a:t>
            </a:r>
            <a:r>
              <a:rPr lang="en-IN" dirty="0"/>
              <a:t>of an algorithm </a:t>
            </a:r>
            <a:r>
              <a:rPr lang="en-IN" b="1" dirty="0"/>
              <a:t>quantifies the amount of space or memory </a:t>
            </a:r>
            <a:r>
              <a:rPr lang="en-IN" dirty="0"/>
              <a:t>taken by an algorithm to run as a function of the length of the input.</a:t>
            </a:r>
          </a:p>
          <a:p>
            <a:r>
              <a:rPr lang="en-IN" dirty="0"/>
              <a:t>Time &amp; space complexity depends on lots of things like </a:t>
            </a:r>
            <a:r>
              <a:rPr lang="en-IN" b="1" dirty="0"/>
              <a:t>hardware, operating system, processors</a:t>
            </a:r>
            <a:r>
              <a:rPr lang="en-IN" dirty="0"/>
              <a:t>, etc. </a:t>
            </a:r>
          </a:p>
          <a:p>
            <a:r>
              <a:rPr lang="en-IN" dirty="0"/>
              <a:t>However, we don't consider any of these factors while analysing the algorithm. We will only consider the execution time of an algorithm.</a:t>
            </a:r>
            <a:endParaRPr lang="en-US" dirty="0"/>
          </a:p>
        </p:txBody>
      </p:sp>
    </p:spTree>
    <p:extLst>
      <p:ext uri="{BB962C8B-B14F-4D97-AF65-F5344CB8AC3E}">
        <p14:creationId xmlns:p14="http://schemas.microsoft.com/office/powerpoint/2010/main" val="182040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Worst-Best-Average Case Time Complexity</a:t>
            </a:r>
            <a:endParaRPr lang="en-US" dirty="0"/>
          </a:p>
        </p:txBody>
      </p:sp>
      <p:sp>
        <p:nvSpPr>
          <p:cNvPr id="3" name="Content Placeholder 2"/>
          <p:cNvSpPr>
            <a:spLocks noGrp="1"/>
          </p:cNvSpPr>
          <p:nvPr>
            <p:ph idx="1"/>
          </p:nvPr>
        </p:nvSpPr>
        <p:spPr/>
        <p:txBody>
          <a:bodyPr>
            <a:normAutofit/>
          </a:bodyPr>
          <a:lstStyle/>
          <a:p>
            <a:r>
              <a:rPr lang="en-IN" b="1" dirty="0"/>
              <a:t>Worst-Case Analysis: </a:t>
            </a:r>
          </a:p>
          <a:p>
            <a:pPr lvl="1"/>
            <a:r>
              <a:rPr lang="en-IN" dirty="0"/>
              <a:t>In Worst Case analysis </a:t>
            </a:r>
            <a:r>
              <a:rPr lang="en-IN" b="1" dirty="0">
                <a:solidFill>
                  <a:srgbClr val="C00000"/>
                </a:solidFill>
              </a:rPr>
              <a:t>upper bound </a:t>
            </a:r>
            <a:r>
              <a:rPr lang="en-IN" dirty="0"/>
              <a:t>on the running time of an algorithm is calculated.</a:t>
            </a:r>
          </a:p>
          <a:p>
            <a:pPr lvl="1"/>
            <a:r>
              <a:rPr lang="en-US" dirty="0"/>
              <a:t>This is the case that causes a </a:t>
            </a:r>
            <a:r>
              <a:rPr lang="en-US" b="1" dirty="0">
                <a:solidFill>
                  <a:srgbClr val="C00000"/>
                </a:solidFill>
              </a:rPr>
              <a:t>maximum number of operations </a:t>
            </a:r>
            <a:r>
              <a:rPr lang="en-US" dirty="0"/>
              <a:t>to be executed.</a:t>
            </a:r>
          </a:p>
          <a:p>
            <a:pPr lvl="1"/>
            <a:r>
              <a:rPr lang="en-US" dirty="0"/>
              <a:t>For Linear Search, the worst case happens when the element to be searched (x) is not present in the array.</a:t>
            </a:r>
            <a:endParaRPr lang="en-IN" dirty="0"/>
          </a:p>
          <a:p>
            <a:pPr lvl="1"/>
            <a:r>
              <a:rPr lang="en-US" dirty="0"/>
              <a:t>When x is not present, the search()</a:t>
            </a:r>
            <a:r>
              <a:rPr lang="en-US" b="1" dirty="0"/>
              <a:t> </a:t>
            </a:r>
            <a:r>
              <a:rPr lang="en-US" dirty="0"/>
              <a:t>function compares it with all the elements of </a:t>
            </a:r>
            <a:r>
              <a:rPr lang="en-US" dirty="0" err="1"/>
              <a:t>arr</a:t>
            </a:r>
            <a:r>
              <a:rPr lang="en-US" dirty="0"/>
              <a:t>[] one by one. </a:t>
            </a:r>
          </a:p>
          <a:p>
            <a:pPr lvl="1"/>
            <a:r>
              <a:rPr lang="en-IN" dirty="0"/>
              <a:t>Therefore, having the knowledge of worst-case running time gives us an assurance that </a:t>
            </a:r>
            <a:r>
              <a:rPr lang="en-IN" b="1" dirty="0">
                <a:solidFill>
                  <a:srgbClr val="C00000"/>
                </a:solidFill>
              </a:rPr>
              <a:t>the algorithm will never go beyond this time limit</a:t>
            </a:r>
            <a:r>
              <a:rPr lang="en-IN" dirty="0"/>
              <a:t>.</a:t>
            </a:r>
          </a:p>
        </p:txBody>
      </p:sp>
    </p:spTree>
    <p:extLst>
      <p:ext uri="{BB962C8B-B14F-4D97-AF65-F5344CB8AC3E}">
        <p14:creationId xmlns:p14="http://schemas.microsoft.com/office/powerpoint/2010/main" val="26100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Worst-Best-Average Case Time Complexity</a:t>
            </a:r>
            <a:endParaRPr lang="en-US" dirty="0"/>
          </a:p>
        </p:txBody>
      </p:sp>
      <p:sp>
        <p:nvSpPr>
          <p:cNvPr id="3" name="Content Placeholder 2"/>
          <p:cNvSpPr>
            <a:spLocks noGrp="1"/>
          </p:cNvSpPr>
          <p:nvPr>
            <p:ph idx="1"/>
          </p:nvPr>
        </p:nvSpPr>
        <p:spPr/>
        <p:txBody>
          <a:bodyPr>
            <a:normAutofit/>
          </a:bodyPr>
          <a:lstStyle/>
          <a:p>
            <a:r>
              <a:rPr lang="en-IN" b="1" dirty="0"/>
              <a:t>Best-Case Analysis: </a:t>
            </a:r>
          </a:p>
          <a:p>
            <a:pPr lvl="1"/>
            <a:r>
              <a:rPr lang="en-IN" dirty="0"/>
              <a:t>In Best Case analysis </a:t>
            </a:r>
            <a:r>
              <a:rPr lang="en-IN" b="1" dirty="0">
                <a:solidFill>
                  <a:srgbClr val="C00000"/>
                </a:solidFill>
              </a:rPr>
              <a:t>lower bound </a:t>
            </a:r>
            <a:r>
              <a:rPr lang="en-IN" dirty="0"/>
              <a:t>on the running time of an algorithm is calculated.</a:t>
            </a:r>
          </a:p>
          <a:p>
            <a:pPr lvl="1"/>
            <a:r>
              <a:rPr lang="en-US" dirty="0"/>
              <a:t>This is the case that causes a </a:t>
            </a:r>
            <a:r>
              <a:rPr lang="en-US" b="1" dirty="0">
                <a:solidFill>
                  <a:srgbClr val="C00000"/>
                </a:solidFill>
              </a:rPr>
              <a:t>minimum number of operations </a:t>
            </a:r>
            <a:r>
              <a:rPr lang="en-US" dirty="0"/>
              <a:t>to be executed.</a:t>
            </a:r>
          </a:p>
          <a:p>
            <a:pPr lvl="1"/>
            <a:r>
              <a:rPr lang="en-US" dirty="0"/>
              <a:t>In the Linear Search problem, the best case occurs when x is present at the first location.</a:t>
            </a:r>
            <a:endParaRPr lang="en-IN" dirty="0"/>
          </a:p>
        </p:txBody>
      </p:sp>
    </p:spTree>
    <p:extLst>
      <p:ext uri="{BB962C8B-B14F-4D97-AF65-F5344CB8AC3E}">
        <p14:creationId xmlns:p14="http://schemas.microsoft.com/office/powerpoint/2010/main" val="42676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Teaching &amp; Examination Scheme	</a:t>
            </a:r>
          </a:p>
        </p:txBody>
      </p:sp>
      <p:graphicFrame>
        <p:nvGraphicFramePr>
          <p:cNvPr id="3" name="Table 2">
            <a:extLst>
              <a:ext uri="{FF2B5EF4-FFF2-40B4-BE49-F238E27FC236}">
                <a16:creationId xmlns:a16="http://schemas.microsoft.com/office/drawing/2014/main" id="{57625DC1-5F15-8AF1-FB1E-97E218FD8D43}"/>
              </a:ext>
            </a:extLst>
          </p:cNvPr>
          <p:cNvGraphicFramePr>
            <a:graphicFrameLocks noGrp="1"/>
          </p:cNvGraphicFramePr>
          <p:nvPr>
            <p:extLst>
              <p:ext uri="{D42A27DB-BD31-4B8C-83A1-F6EECF244321}">
                <p14:modId xmlns:p14="http://schemas.microsoft.com/office/powerpoint/2010/main" val="1100858908"/>
              </p:ext>
            </p:extLst>
          </p:nvPr>
        </p:nvGraphicFramePr>
        <p:xfrm>
          <a:off x="3" y="2021306"/>
          <a:ext cx="12191997" cy="2646947"/>
        </p:xfrm>
        <a:graphic>
          <a:graphicData uri="http://schemas.openxmlformats.org/drawingml/2006/table">
            <a:tbl>
              <a:tblPr firstRow="1" firstCol="1" bandRow="1">
                <a:tableStyleId>{93296810-A885-4BE3-A3E7-6D5BEEA58F35}</a:tableStyleId>
              </a:tblPr>
              <a:tblGrid>
                <a:gridCol w="1354796">
                  <a:extLst>
                    <a:ext uri="{9D8B030D-6E8A-4147-A177-3AD203B41FA5}">
                      <a16:colId xmlns:a16="http://schemas.microsoft.com/office/drawing/2014/main" val="1867431894"/>
                    </a:ext>
                  </a:extLst>
                </a:gridCol>
                <a:gridCol w="1353629">
                  <a:extLst>
                    <a:ext uri="{9D8B030D-6E8A-4147-A177-3AD203B41FA5}">
                      <a16:colId xmlns:a16="http://schemas.microsoft.com/office/drawing/2014/main" val="367593321"/>
                    </a:ext>
                  </a:extLst>
                </a:gridCol>
                <a:gridCol w="1354796">
                  <a:extLst>
                    <a:ext uri="{9D8B030D-6E8A-4147-A177-3AD203B41FA5}">
                      <a16:colId xmlns:a16="http://schemas.microsoft.com/office/drawing/2014/main" val="3539033723"/>
                    </a:ext>
                  </a:extLst>
                </a:gridCol>
                <a:gridCol w="1354796">
                  <a:extLst>
                    <a:ext uri="{9D8B030D-6E8A-4147-A177-3AD203B41FA5}">
                      <a16:colId xmlns:a16="http://schemas.microsoft.com/office/drawing/2014/main" val="129210486"/>
                    </a:ext>
                  </a:extLst>
                </a:gridCol>
                <a:gridCol w="1354796">
                  <a:extLst>
                    <a:ext uri="{9D8B030D-6E8A-4147-A177-3AD203B41FA5}">
                      <a16:colId xmlns:a16="http://schemas.microsoft.com/office/drawing/2014/main" val="2546555458"/>
                    </a:ext>
                  </a:extLst>
                </a:gridCol>
                <a:gridCol w="1354796">
                  <a:extLst>
                    <a:ext uri="{9D8B030D-6E8A-4147-A177-3AD203B41FA5}">
                      <a16:colId xmlns:a16="http://schemas.microsoft.com/office/drawing/2014/main" val="3253342154"/>
                    </a:ext>
                  </a:extLst>
                </a:gridCol>
                <a:gridCol w="1354796">
                  <a:extLst>
                    <a:ext uri="{9D8B030D-6E8A-4147-A177-3AD203B41FA5}">
                      <a16:colId xmlns:a16="http://schemas.microsoft.com/office/drawing/2014/main" val="76658348"/>
                    </a:ext>
                  </a:extLst>
                </a:gridCol>
                <a:gridCol w="1354796">
                  <a:extLst>
                    <a:ext uri="{9D8B030D-6E8A-4147-A177-3AD203B41FA5}">
                      <a16:colId xmlns:a16="http://schemas.microsoft.com/office/drawing/2014/main" val="348445767"/>
                    </a:ext>
                  </a:extLst>
                </a:gridCol>
                <a:gridCol w="1354796">
                  <a:extLst>
                    <a:ext uri="{9D8B030D-6E8A-4147-A177-3AD203B41FA5}">
                      <a16:colId xmlns:a16="http://schemas.microsoft.com/office/drawing/2014/main" val="2695363861"/>
                    </a:ext>
                  </a:extLst>
                </a:gridCol>
              </a:tblGrid>
              <a:tr h="583851">
                <a:tc gridSpan="3">
                  <a:txBody>
                    <a:bodyPr/>
                    <a:lstStyle/>
                    <a:p>
                      <a:pPr algn="ctr">
                        <a:lnSpc>
                          <a:spcPct val="107000"/>
                        </a:lnSpc>
                        <a:spcAft>
                          <a:spcPts val="800"/>
                        </a:spcAft>
                      </a:pPr>
                      <a:r>
                        <a:rPr lang="en-IN" sz="2800" b="1" dirty="0">
                          <a:effectLst/>
                        </a:rPr>
                        <a:t>Teaching Scheme</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rgbClr val="1D3064"/>
                    </a:solidFill>
                  </a:tcPr>
                </a:tc>
                <a:tc hMerge="1">
                  <a:txBody>
                    <a:bodyPr/>
                    <a:lstStyle/>
                    <a:p>
                      <a:endParaRPr lang="en-IN"/>
                    </a:p>
                  </a:txBody>
                  <a:tcPr/>
                </a:tc>
                <a:tc hMerge="1">
                  <a:txBody>
                    <a:bodyPr/>
                    <a:lstStyle/>
                    <a:p>
                      <a:endParaRPr lang="en-IN"/>
                    </a:p>
                  </a:txBody>
                  <a:tcPr/>
                </a:tc>
                <a:tc>
                  <a:txBody>
                    <a:bodyPr/>
                    <a:lstStyle/>
                    <a:p>
                      <a:pPr algn="ctr">
                        <a:lnSpc>
                          <a:spcPct val="107000"/>
                        </a:lnSpc>
                        <a:spcAft>
                          <a:spcPts val="800"/>
                        </a:spcAft>
                      </a:pPr>
                      <a:r>
                        <a:rPr lang="en-IN" sz="2800" b="1" dirty="0">
                          <a:effectLst/>
                        </a:rPr>
                        <a:t>Credits</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rgbClr val="1D3064"/>
                    </a:solidFill>
                  </a:tcPr>
                </a:tc>
                <a:tc gridSpan="4">
                  <a:txBody>
                    <a:bodyPr/>
                    <a:lstStyle/>
                    <a:p>
                      <a:pPr algn="ctr">
                        <a:lnSpc>
                          <a:spcPct val="107000"/>
                        </a:lnSpc>
                        <a:spcAft>
                          <a:spcPts val="800"/>
                        </a:spcAft>
                      </a:pPr>
                      <a:r>
                        <a:rPr lang="en-IN" sz="2800" b="1" dirty="0">
                          <a:effectLst/>
                        </a:rPr>
                        <a:t>Examination Marks</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rgbClr val="1D3064"/>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3">
                  <a:txBody>
                    <a:bodyPr/>
                    <a:lstStyle/>
                    <a:p>
                      <a:pPr algn="ctr">
                        <a:lnSpc>
                          <a:spcPct val="107000"/>
                        </a:lnSpc>
                        <a:spcAft>
                          <a:spcPts val="800"/>
                        </a:spcAft>
                      </a:pPr>
                      <a:r>
                        <a:rPr lang="en-IN" sz="2800" b="1" dirty="0">
                          <a:effectLst/>
                        </a:rPr>
                        <a:t>Total Marks</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rgbClr val="1D3064"/>
                    </a:solidFill>
                  </a:tcPr>
                </a:tc>
                <a:extLst>
                  <a:ext uri="{0D108BD9-81ED-4DB2-BD59-A6C34878D82A}">
                    <a16:rowId xmlns:a16="http://schemas.microsoft.com/office/drawing/2014/main" val="54893391"/>
                  </a:ext>
                </a:extLst>
              </a:tr>
              <a:tr h="583851">
                <a:tc rowSpan="2">
                  <a:txBody>
                    <a:bodyPr/>
                    <a:lstStyle/>
                    <a:p>
                      <a:pPr algn="ctr">
                        <a:lnSpc>
                          <a:spcPct val="107000"/>
                        </a:lnSpc>
                        <a:spcAft>
                          <a:spcPts val="800"/>
                        </a:spcAft>
                      </a:pPr>
                      <a:r>
                        <a:rPr lang="en-IN" sz="2800" b="1" dirty="0">
                          <a:solidFill>
                            <a:sysClr val="windowText" lastClr="000000"/>
                          </a:solidFill>
                          <a:effectLst/>
                        </a:rPr>
                        <a:t>L</a:t>
                      </a:r>
                      <a:endParaRPr lang="en-IN" sz="2800" b="1" dirty="0">
                        <a:solidFill>
                          <a:sysClr val="windowText" lastClr="000000"/>
                        </a:solidFill>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rowSpan="2">
                  <a:txBody>
                    <a:bodyPr/>
                    <a:lstStyle/>
                    <a:p>
                      <a:pPr algn="ctr">
                        <a:lnSpc>
                          <a:spcPct val="107000"/>
                        </a:lnSpc>
                        <a:spcAft>
                          <a:spcPts val="800"/>
                        </a:spcAft>
                      </a:pPr>
                      <a:r>
                        <a:rPr lang="en-IN" sz="2800" b="1" dirty="0">
                          <a:effectLst/>
                        </a:rPr>
                        <a:t>T</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rowSpan="2">
                  <a:txBody>
                    <a:bodyPr/>
                    <a:lstStyle/>
                    <a:p>
                      <a:pPr algn="ctr">
                        <a:lnSpc>
                          <a:spcPct val="107000"/>
                        </a:lnSpc>
                        <a:spcAft>
                          <a:spcPts val="800"/>
                        </a:spcAft>
                      </a:pPr>
                      <a:r>
                        <a:rPr lang="en-IN" sz="2800" b="1" dirty="0">
                          <a:effectLst/>
                        </a:rPr>
                        <a:t>P</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rowSpan="2">
                  <a:txBody>
                    <a:bodyPr/>
                    <a:lstStyle/>
                    <a:p>
                      <a:pPr algn="ctr">
                        <a:lnSpc>
                          <a:spcPct val="107000"/>
                        </a:lnSpc>
                        <a:spcAft>
                          <a:spcPts val="800"/>
                        </a:spcAft>
                      </a:pPr>
                      <a:r>
                        <a:rPr lang="en-IN" sz="2800" b="1" dirty="0">
                          <a:effectLst/>
                        </a:rPr>
                        <a:t>C</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gridSpan="2">
                  <a:txBody>
                    <a:bodyPr/>
                    <a:lstStyle/>
                    <a:p>
                      <a:pPr algn="ctr">
                        <a:lnSpc>
                          <a:spcPct val="107000"/>
                        </a:lnSpc>
                        <a:spcAft>
                          <a:spcPts val="800"/>
                        </a:spcAft>
                      </a:pPr>
                      <a:r>
                        <a:rPr lang="en-IN" sz="2800" b="1">
                          <a:effectLst/>
                        </a:rPr>
                        <a:t>Theory Marks</a:t>
                      </a:r>
                      <a:endParaRPr lang="en-IN" sz="2800" b="1">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hMerge="1">
                  <a:txBody>
                    <a:bodyPr/>
                    <a:lstStyle/>
                    <a:p>
                      <a:endParaRPr lang="en-IN"/>
                    </a:p>
                  </a:txBody>
                  <a:tcPr/>
                </a:tc>
                <a:tc gridSpan="2">
                  <a:txBody>
                    <a:bodyPr/>
                    <a:lstStyle/>
                    <a:p>
                      <a:pPr algn="ctr">
                        <a:lnSpc>
                          <a:spcPct val="107000"/>
                        </a:lnSpc>
                        <a:spcAft>
                          <a:spcPts val="800"/>
                        </a:spcAft>
                      </a:pPr>
                      <a:r>
                        <a:rPr lang="en-IN" sz="2800" b="1" dirty="0">
                          <a:effectLst/>
                        </a:rPr>
                        <a:t>Practical Marks</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hMerge="1">
                  <a:txBody>
                    <a:bodyPr/>
                    <a:lstStyle/>
                    <a:p>
                      <a:endParaRPr lang="en-IN"/>
                    </a:p>
                  </a:txBody>
                  <a:tcPr/>
                </a:tc>
                <a:tc vMerge="1">
                  <a:txBody>
                    <a:bodyPr/>
                    <a:lstStyle/>
                    <a:p>
                      <a:endParaRPr lang="en-IN"/>
                    </a:p>
                  </a:txBody>
                  <a:tcPr/>
                </a:tc>
                <a:extLst>
                  <a:ext uri="{0D108BD9-81ED-4DB2-BD59-A6C34878D82A}">
                    <a16:rowId xmlns:a16="http://schemas.microsoft.com/office/drawing/2014/main" val="3871908173"/>
                  </a:ext>
                </a:extLst>
              </a:tr>
              <a:tr h="583851">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2800" b="1" dirty="0">
                          <a:effectLst/>
                        </a:rPr>
                        <a:t>SEE (E)</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CIA (T)</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SEE (P)</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CIA (I)</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vMerge="1">
                  <a:txBody>
                    <a:bodyPr/>
                    <a:lstStyle/>
                    <a:p>
                      <a:endParaRPr lang="en-IN"/>
                    </a:p>
                  </a:txBody>
                  <a:tcPr/>
                </a:tc>
                <a:extLst>
                  <a:ext uri="{0D108BD9-81ED-4DB2-BD59-A6C34878D82A}">
                    <a16:rowId xmlns:a16="http://schemas.microsoft.com/office/drawing/2014/main" val="2056663416"/>
                  </a:ext>
                </a:extLst>
              </a:tr>
              <a:tr h="895394">
                <a:tc>
                  <a:txBody>
                    <a:bodyPr/>
                    <a:lstStyle/>
                    <a:p>
                      <a:pPr algn="ctr">
                        <a:lnSpc>
                          <a:spcPct val="107000"/>
                        </a:lnSpc>
                        <a:spcAft>
                          <a:spcPts val="800"/>
                        </a:spcAft>
                      </a:pPr>
                      <a:r>
                        <a:rPr lang="en-IN" sz="2800" b="1" dirty="0">
                          <a:solidFill>
                            <a:sysClr val="windowText" lastClr="000000"/>
                          </a:solidFill>
                          <a:effectLst/>
                        </a:rPr>
                        <a:t>4</a:t>
                      </a:r>
                      <a:endParaRPr lang="en-IN" sz="2800" b="1" dirty="0">
                        <a:solidFill>
                          <a:sysClr val="windowText" lastClr="000000"/>
                        </a:solidFill>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4</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6</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40</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30</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20</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10</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tc>
                  <a:txBody>
                    <a:bodyPr/>
                    <a:lstStyle/>
                    <a:p>
                      <a:pPr algn="ctr">
                        <a:lnSpc>
                          <a:spcPct val="107000"/>
                        </a:lnSpc>
                        <a:spcAft>
                          <a:spcPts val="800"/>
                        </a:spcAft>
                      </a:pPr>
                      <a:r>
                        <a:rPr lang="en-IN" sz="2800" b="1" dirty="0">
                          <a:effectLst/>
                        </a:rPr>
                        <a:t>100</a:t>
                      </a:r>
                      <a:endParaRPr lang="en-IN" sz="2800" b="1" dirty="0">
                        <a:effectLst/>
                        <a:latin typeface="Calibri" panose="020F0502020204030204" pitchFamily="34" charset="0"/>
                        <a:ea typeface="Calibri" panose="020F0502020204030204" pitchFamily="34" charset="0"/>
                        <a:cs typeface="Shruti" panose="02000500000000000000" pitchFamily="2"/>
                      </a:endParaRPr>
                    </a:p>
                  </a:txBody>
                  <a:tcPr marL="68580" marR="68580" marT="0" marB="0" anchor="ctr">
                    <a:solidFill>
                      <a:schemeClr val="bg2">
                        <a:lumMod val="95000"/>
                      </a:schemeClr>
                    </a:solidFill>
                  </a:tcPr>
                </a:tc>
                <a:extLst>
                  <a:ext uri="{0D108BD9-81ED-4DB2-BD59-A6C34878D82A}">
                    <a16:rowId xmlns:a16="http://schemas.microsoft.com/office/drawing/2014/main" val="2072113943"/>
                  </a:ext>
                </a:extLst>
              </a:tr>
            </a:tbl>
          </a:graphicData>
        </a:graphic>
      </p:graphicFrame>
    </p:spTree>
    <p:extLst>
      <p:ext uri="{BB962C8B-B14F-4D97-AF65-F5344CB8AC3E}">
        <p14:creationId xmlns:p14="http://schemas.microsoft.com/office/powerpoint/2010/main" val="202016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Worst-Best-Average Case Time Complexity</a:t>
            </a:r>
            <a:endParaRPr lang="en-US" dirty="0"/>
          </a:p>
        </p:txBody>
      </p:sp>
      <p:sp>
        <p:nvSpPr>
          <p:cNvPr id="3" name="Content Placeholder 2"/>
          <p:cNvSpPr>
            <a:spLocks noGrp="1"/>
          </p:cNvSpPr>
          <p:nvPr>
            <p:ph idx="1"/>
          </p:nvPr>
        </p:nvSpPr>
        <p:spPr/>
        <p:txBody>
          <a:bodyPr>
            <a:normAutofit/>
          </a:bodyPr>
          <a:lstStyle/>
          <a:p>
            <a:r>
              <a:rPr lang="en-IN" b="1" dirty="0"/>
              <a:t>Average-Case Analysis: </a:t>
            </a:r>
          </a:p>
          <a:p>
            <a:pPr lvl="1"/>
            <a:r>
              <a:rPr lang="en-US" dirty="0"/>
              <a:t>In Average Case analysis, we take </a:t>
            </a:r>
            <a:r>
              <a:rPr lang="en-US" b="1" dirty="0">
                <a:solidFill>
                  <a:srgbClr val="C00000"/>
                </a:solidFill>
              </a:rPr>
              <a:t>all possible inputs </a:t>
            </a:r>
            <a:r>
              <a:rPr lang="en-US" dirty="0"/>
              <a:t>and </a:t>
            </a:r>
            <a:r>
              <a:rPr lang="en-US" b="1" dirty="0">
                <a:solidFill>
                  <a:srgbClr val="C00000"/>
                </a:solidFill>
              </a:rPr>
              <a:t>calculate the computing time for all of the inputs</a:t>
            </a:r>
            <a:r>
              <a:rPr lang="en-US" dirty="0"/>
              <a:t>.</a:t>
            </a:r>
          </a:p>
          <a:p>
            <a:pPr lvl="1"/>
            <a:r>
              <a:rPr lang="en-US" b="1" dirty="0">
                <a:solidFill>
                  <a:srgbClr val="C00000"/>
                </a:solidFill>
              </a:rPr>
              <a:t>Sum all the calculated values </a:t>
            </a:r>
            <a:r>
              <a:rPr lang="en-US" dirty="0"/>
              <a:t>and </a:t>
            </a:r>
            <a:r>
              <a:rPr lang="en-US" b="1" dirty="0">
                <a:solidFill>
                  <a:srgbClr val="C00000"/>
                </a:solidFill>
              </a:rPr>
              <a:t>divide the sum by the total number of inputs</a:t>
            </a:r>
            <a:r>
              <a:rPr lang="en-US" dirty="0"/>
              <a:t>.</a:t>
            </a:r>
          </a:p>
          <a:p>
            <a:pPr lvl="1"/>
            <a:r>
              <a:rPr lang="en-US" dirty="0"/>
              <a:t>It specifies the expected behavior of the algorithm when the input is randomly drawn from a given distribution. </a:t>
            </a:r>
          </a:p>
          <a:p>
            <a:pPr lvl="1"/>
            <a:r>
              <a:rPr lang="en-US" dirty="0"/>
              <a:t>For Linear Search, this case happens when the search element is present somewhere in the middle of the array.</a:t>
            </a:r>
          </a:p>
          <a:p>
            <a:pPr lvl="1"/>
            <a:endParaRPr lang="en-IN" dirty="0"/>
          </a:p>
        </p:txBody>
      </p:sp>
    </p:spTree>
    <p:extLst>
      <p:ext uri="{BB962C8B-B14F-4D97-AF65-F5344CB8AC3E}">
        <p14:creationId xmlns:p14="http://schemas.microsoft.com/office/powerpoint/2010/main" val="307692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Notations in Complexity Analysis of Algorithm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t>Big-O Notation:</a:t>
            </a:r>
          </a:p>
          <a:p>
            <a:pPr lvl="1"/>
            <a:r>
              <a:rPr lang="en-US" dirty="0"/>
              <a:t>An algorithm’s </a:t>
            </a:r>
            <a:r>
              <a:rPr lang="en-US" b="1" dirty="0">
                <a:solidFill>
                  <a:srgbClr val="C00000"/>
                </a:solidFill>
              </a:rPr>
              <a:t>worst-case</a:t>
            </a:r>
            <a:r>
              <a:rPr lang="en-US" dirty="0"/>
              <a:t> time complexity is defined by the Big-O notation.</a:t>
            </a:r>
          </a:p>
          <a:p>
            <a:pPr lvl="1"/>
            <a:r>
              <a:rPr lang="en-US" dirty="0"/>
              <a:t>This notation gives the </a:t>
            </a:r>
            <a:r>
              <a:rPr lang="en-US" b="1" dirty="0">
                <a:solidFill>
                  <a:srgbClr val="C00000"/>
                </a:solidFill>
              </a:rPr>
              <a:t>maximum amount of time </a:t>
            </a:r>
            <a:r>
              <a:rPr lang="en-US" dirty="0"/>
              <a:t>an algorithm requires to consider all input values.</a:t>
            </a:r>
          </a:p>
          <a:p>
            <a:pPr lvl="1"/>
            <a:r>
              <a:rPr lang="en-US" dirty="0"/>
              <a:t>Notation used: </a:t>
            </a:r>
            <a:r>
              <a:rPr lang="en-US" b="1" dirty="0"/>
              <a:t>(O)</a:t>
            </a:r>
          </a:p>
          <a:p>
            <a:pPr marL="457200" indent="-457200">
              <a:buFont typeface="+mj-lt"/>
              <a:buAutoNum type="arabicPeriod"/>
            </a:pPr>
            <a:r>
              <a:rPr lang="en-US" b="1" dirty="0"/>
              <a:t>Omega Notation:</a:t>
            </a:r>
          </a:p>
          <a:p>
            <a:pPr lvl="1"/>
            <a:r>
              <a:rPr lang="en-US" dirty="0"/>
              <a:t>An algorithm’s </a:t>
            </a:r>
            <a:r>
              <a:rPr lang="en-US" b="1" dirty="0">
                <a:solidFill>
                  <a:srgbClr val="C00000"/>
                </a:solidFill>
              </a:rPr>
              <a:t>best-case</a:t>
            </a:r>
            <a:r>
              <a:rPr lang="en-US" dirty="0"/>
              <a:t> time complexity is defined by the Omega notation.</a:t>
            </a:r>
          </a:p>
          <a:p>
            <a:pPr lvl="1"/>
            <a:r>
              <a:rPr lang="en-US" dirty="0"/>
              <a:t>This notation gives the </a:t>
            </a:r>
            <a:r>
              <a:rPr lang="en-US" b="1" dirty="0">
                <a:solidFill>
                  <a:srgbClr val="C00000"/>
                </a:solidFill>
              </a:rPr>
              <a:t>minimum amount of time </a:t>
            </a:r>
            <a:r>
              <a:rPr lang="en-US" dirty="0"/>
              <a:t>an algorithm requires to consider all input values.</a:t>
            </a:r>
          </a:p>
          <a:p>
            <a:pPr lvl="1"/>
            <a:r>
              <a:rPr lang="en-US" dirty="0"/>
              <a:t>Notation used: </a:t>
            </a:r>
            <a:r>
              <a:rPr lang="en-US" b="1" dirty="0"/>
              <a:t>(Ω)</a:t>
            </a:r>
            <a:endParaRPr lang="en-US" dirty="0"/>
          </a:p>
          <a:p>
            <a:pPr marL="457200" indent="-457200">
              <a:buFont typeface="+mj-lt"/>
              <a:buAutoNum type="arabicPeriod"/>
            </a:pPr>
            <a:r>
              <a:rPr lang="en-US" b="1" dirty="0"/>
              <a:t>Theta Notation:</a:t>
            </a:r>
          </a:p>
          <a:p>
            <a:pPr marL="857250" lvl="1" indent="-395288"/>
            <a:r>
              <a:rPr lang="en-US" dirty="0"/>
              <a:t>An algorithm’s </a:t>
            </a:r>
            <a:r>
              <a:rPr lang="en-US" b="1" dirty="0">
                <a:solidFill>
                  <a:srgbClr val="C00000"/>
                </a:solidFill>
              </a:rPr>
              <a:t>average-case</a:t>
            </a:r>
            <a:r>
              <a:rPr lang="en-US" dirty="0"/>
              <a:t> time complexity is defined by the Theta notation.</a:t>
            </a:r>
          </a:p>
          <a:p>
            <a:pPr lvl="1"/>
            <a:r>
              <a:rPr lang="en-US" dirty="0"/>
              <a:t>This notation gives the </a:t>
            </a:r>
            <a:r>
              <a:rPr lang="en-US" b="1" dirty="0">
                <a:solidFill>
                  <a:srgbClr val="C00000"/>
                </a:solidFill>
              </a:rPr>
              <a:t>estimated average amount of time </a:t>
            </a:r>
            <a:r>
              <a:rPr lang="en-US" dirty="0"/>
              <a:t>an algorithm requires to consider all input values.</a:t>
            </a:r>
          </a:p>
          <a:p>
            <a:pPr lvl="1"/>
            <a:r>
              <a:rPr lang="en-US" dirty="0"/>
              <a:t>Notation used: </a:t>
            </a:r>
            <a:r>
              <a:rPr lang="en-US" b="1" dirty="0"/>
              <a:t>(Ꝋ)</a:t>
            </a:r>
          </a:p>
        </p:txBody>
      </p:sp>
    </p:spTree>
    <p:extLst>
      <p:ext uri="{BB962C8B-B14F-4D97-AF65-F5344CB8AC3E}">
        <p14:creationId xmlns:p14="http://schemas.microsoft.com/office/powerpoint/2010/main" val="13579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Calculate Time Complexity of Algorithm</a:t>
            </a:r>
            <a:endParaRPr lang="en-US" dirty="0"/>
          </a:p>
        </p:txBody>
      </p:sp>
      <p:sp>
        <p:nvSpPr>
          <p:cNvPr id="3" name="Content Placeholder 2"/>
          <p:cNvSpPr>
            <a:spLocks noGrp="1"/>
          </p:cNvSpPr>
          <p:nvPr>
            <p:ph idx="1"/>
          </p:nvPr>
        </p:nvSpPr>
        <p:spPr/>
        <p:txBody>
          <a:bodyPr/>
          <a:lstStyle/>
          <a:p>
            <a:r>
              <a:rPr lang="en-IN" b="1" dirty="0">
                <a:solidFill>
                  <a:srgbClr val="C00000"/>
                </a:solidFill>
              </a:rPr>
              <a:t>Time Complexity </a:t>
            </a:r>
            <a:r>
              <a:rPr lang="en-IN" dirty="0"/>
              <a:t>is most commonly </a:t>
            </a:r>
            <a:r>
              <a:rPr lang="en-IN" b="1" dirty="0"/>
              <a:t>estimated</a:t>
            </a:r>
            <a:r>
              <a:rPr lang="en-IN" dirty="0"/>
              <a:t> by </a:t>
            </a:r>
            <a:r>
              <a:rPr lang="en-IN" b="1" dirty="0"/>
              <a:t>counting</a:t>
            </a:r>
            <a:r>
              <a:rPr lang="en-IN" dirty="0"/>
              <a:t> the </a:t>
            </a:r>
            <a:r>
              <a:rPr lang="en-IN" b="1" dirty="0">
                <a:solidFill>
                  <a:srgbClr val="C00000"/>
                </a:solidFill>
              </a:rPr>
              <a:t>number of elementary functions performed</a:t>
            </a:r>
            <a:r>
              <a:rPr lang="en-IN" dirty="0"/>
              <a:t> by the algorithm.</a:t>
            </a:r>
          </a:p>
          <a:p>
            <a:r>
              <a:rPr lang="en-IN" dirty="0"/>
              <a:t>Since the algorithm's performance may vary with different types of input data, </a:t>
            </a:r>
          </a:p>
          <a:p>
            <a:pPr lvl="1"/>
            <a:r>
              <a:rPr lang="en-IN" dirty="0"/>
              <a:t>hence for an algorithm we usually use the </a:t>
            </a:r>
            <a:r>
              <a:rPr lang="en-IN" b="1" dirty="0">
                <a:solidFill>
                  <a:srgbClr val="C00000"/>
                </a:solidFill>
              </a:rPr>
              <a:t>worst-case Time complexity </a:t>
            </a:r>
            <a:r>
              <a:rPr lang="en-IN" dirty="0"/>
              <a:t>of an algorithm because that is the maximum time taken for any input size.</a:t>
            </a:r>
            <a:endParaRPr lang="en-US" dirty="0"/>
          </a:p>
        </p:txBody>
      </p:sp>
    </p:spTree>
    <p:extLst>
      <p:ext uri="{BB962C8B-B14F-4D97-AF65-F5344CB8AC3E}">
        <p14:creationId xmlns:p14="http://schemas.microsoft.com/office/powerpoint/2010/main" val="319368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Calculating Time Complexity</a:t>
            </a:r>
            <a:endParaRPr lang="en-US" dirty="0"/>
          </a:p>
        </p:txBody>
      </p:sp>
      <p:sp>
        <p:nvSpPr>
          <p:cNvPr id="3" name="Content Placeholder 2"/>
          <p:cNvSpPr>
            <a:spLocks noGrp="1"/>
          </p:cNvSpPr>
          <p:nvPr>
            <p:ph idx="1"/>
          </p:nvPr>
        </p:nvSpPr>
        <p:spPr/>
        <p:txBody>
          <a:bodyPr>
            <a:normAutofit/>
          </a:bodyPr>
          <a:lstStyle/>
          <a:p>
            <a:r>
              <a:rPr lang="en-IN" dirty="0"/>
              <a:t>Calculate Time Complexity of Sum of elements of List (One dimensional Array)</a:t>
            </a:r>
          </a:p>
          <a:p>
            <a:endParaRPr lang="en-US" dirty="0"/>
          </a:p>
        </p:txBody>
      </p:sp>
      <p:sp>
        <p:nvSpPr>
          <p:cNvPr id="4" name="TextBox 3"/>
          <p:cNvSpPr txBox="1"/>
          <p:nvPr/>
        </p:nvSpPr>
        <p:spPr>
          <a:xfrm>
            <a:off x="1818608" y="1639135"/>
            <a:ext cx="5483299" cy="2462213"/>
          </a:xfrm>
          <a:prstGeom prst="rect">
            <a:avLst/>
          </a:prstGeom>
          <a:noFill/>
        </p:spPr>
        <p:txBody>
          <a:bodyPr wrap="square" rtlCol="0">
            <a:spAutoFit/>
          </a:bodyPr>
          <a:lstStyle/>
          <a:p>
            <a:r>
              <a:rPr lang="en-US" sz="2200" b="1" dirty="0" err="1">
                <a:latin typeface="Consolas" pitchFamily="49" charset="0"/>
                <a:cs typeface="Consolas" pitchFamily="49" charset="0"/>
              </a:rPr>
              <a:t>SumOfList</a:t>
            </a:r>
            <a:r>
              <a:rPr lang="en-US" sz="2200" b="1" dirty="0">
                <a:latin typeface="Consolas" pitchFamily="49" charset="0"/>
                <a:cs typeface="Consolas" pitchFamily="49" charset="0"/>
              </a:rPr>
              <a:t>(</a:t>
            </a:r>
            <a:r>
              <a:rPr lang="en-US" sz="2200" b="1" dirty="0" err="1">
                <a:latin typeface="Consolas" pitchFamily="49" charset="0"/>
                <a:cs typeface="Consolas" pitchFamily="49" charset="0"/>
              </a:rPr>
              <a:t>A,n</a:t>
            </a:r>
            <a:r>
              <a:rPr lang="en-US" sz="2200" b="1" dirty="0">
                <a:latin typeface="Consolas" pitchFamily="49" charset="0"/>
                <a:cs typeface="Consolas" pitchFamily="49" charset="0"/>
              </a:rPr>
              <a:t>)</a:t>
            </a:r>
          </a:p>
          <a:p>
            <a:r>
              <a:rPr lang="en-US" sz="2200" b="1" dirty="0">
                <a:latin typeface="Consolas" pitchFamily="49" charset="0"/>
                <a:cs typeface="Consolas" pitchFamily="49" charset="0"/>
              </a:rPr>
              <a:t>{</a:t>
            </a:r>
          </a:p>
          <a:p>
            <a:r>
              <a:rPr lang="en-US" sz="2200" b="1" dirty="0">
                <a:solidFill>
                  <a:schemeClr val="tx2">
                    <a:lumMod val="60000"/>
                    <a:lumOff val="40000"/>
                  </a:schemeClr>
                </a:solidFill>
                <a:latin typeface="Consolas" pitchFamily="49" charset="0"/>
                <a:cs typeface="Consolas" pitchFamily="49" charset="0"/>
              </a:rPr>
              <a:t>Line 1</a:t>
            </a:r>
            <a:r>
              <a:rPr lang="en-US" sz="2200" dirty="0">
                <a:latin typeface="Consolas" pitchFamily="49" charset="0"/>
                <a:cs typeface="Consolas" pitchFamily="49" charset="0"/>
              </a:rPr>
              <a:t>  total = 0</a:t>
            </a:r>
          </a:p>
          <a:p>
            <a:r>
              <a:rPr lang="en-US" sz="2200" b="1" dirty="0">
                <a:solidFill>
                  <a:schemeClr val="tx2">
                    <a:lumMod val="60000"/>
                    <a:lumOff val="40000"/>
                  </a:schemeClr>
                </a:solidFill>
                <a:latin typeface="Consolas" pitchFamily="49" charset="0"/>
                <a:cs typeface="Consolas" pitchFamily="49" charset="0"/>
              </a:rPr>
              <a:t>Line 2  </a:t>
            </a:r>
            <a:r>
              <a:rPr lang="en-US" sz="2200" dirty="0">
                <a:latin typeface="Consolas" pitchFamily="49" charset="0"/>
                <a:cs typeface="Consolas" pitchFamily="49" charset="0"/>
              </a:rPr>
              <a:t>for i = 0 to n-1</a:t>
            </a:r>
          </a:p>
          <a:p>
            <a:r>
              <a:rPr lang="en-US" sz="2200" b="1" dirty="0">
                <a:solidFill>
                  <a:schemeClr val="tx2">
                    <a:lumMod val="60000"/>
                    <a:lumOff val="40000"/>
                  </a:schemeClr>
                </a:solidFill>
                <a:latin typeface="Consolas" pitchFamily="49" charset="0"/>
                <a:cs typeface="Consolas" pitchFamily="49" charset="0"/>
              </a:rPr>
              <a:t>Line 3 </a:t>
            </a:r>
            <a:r>
              <a:rPr lang="en-US" sz="2200" dirty="0">
                <a:latin typeface="Consolas" pitchFamily="49" charset="0"/>
                <a:cs typeface="Consolas" pitchFamily="49" charset="0"/>
              </a:rPr>
              <a:t>   total = total + A[i]</a:t>
            </a:r>
          </a:p>
          <a:p>
            <a:r>
              <a:rPr lang="en-US" sz="2200" b="1" dirty="0">
                <a:solidFill>
                  <a:schemeClr val="tx2">
                    <a:lumMod val="60000"/>
                    <a:lumOff val="40000"/>
                  </a:schemeClr>
                </a:solidFill>
                <a:latin typeface="Consolas" pitchFamily="49" charset="0"/>
                <a:cs typeface="Consolas" pitchFamily="49" charset="0"/>
              </a:rPr>
              <a:t>Line 4</a:t>
            </a:r>
            <a:r>
              <a:rPr lang="en-US" sz="2200" dirty="0">
                <a:latin typeface="Consolas" pitchFamily="49" charset="0"/>
                <a:cs typeface="Consolas" pitchFamily="49" charset="0"/>
              </a:rPr>
              <a:t>  return total</a:t>
            </a:r>
          </a:p>
          <a:p>
            <a:r>
              <a:rPr lang="en-US" sz="2200" b="1" dirty="0">
                <a:latin typeface="Consolas" pitchFamily="49" charset="0"/>
                <a:cs typeface="Consolas" pitchFamily="49" charset="0"/>
              </a:rPr>
              <a:t>}</a:t>
            </a:r>
          </a:p>
        </p:txBody>
      </p:sp>
      <p:sp>
        <p:nvSpPr>
          <p:cNvPr id="5" name="TextBox 4"/>
          <p:cNvSpPr txBox="1"/>
          <p:nvPr/>
        </p:nvSpPr>
        <p:spPr>
          <a:xfrm>
            <a:off x="6882806" y="1454468"/>
            <a:ext cx="4002907" cy="400110"/>
          </a:xfrm>
          <a:prstGeom prst="rect">
            <a:avLst/>
          </a:prstGeom>
          <a:noFill/>
        </p:spPr>
        <p:txBody>
          <a:bodyPr wrap="square" rtlCol="0">
            <a:spAutoFit/>
          </a:bodyPr>
          <a:lstStyle/>
          <a:p>
            <a:r>
              <a:rPr lang="en-IN" sz="2000" dirty="0"/>
              <a:t>A is array, n is no of elements in array</a:t>
            </a:r>
            <a:endParaRPr lang="en-US" sz="2000" dirty="0"/>
          </a:p>
        </p:txBody>
      </p:sp>
      <p:cxnSp>
        <p:nvCxnSpPr>
          <p:cNvPr id="7" name="Straight Arrow Connector 6"/>
          <p:cNvCxnSpPr>
            <a:stCxn id="5" idx="1"/>
          </p:cNvCxnSpPr>
          <p:nvPr/>
        </p:nvCxnSpPr>
        <p:spPr>
          <a:xfrm flipH="1">
            <a:off x="4267204" y="1654523"/>
            <a:ext cx="2615602" cy="218503"/>
          </a:xfrm>
          <a:prstGeom prst="straightConnector1">
            <a:avLst/>
          </a:prstGeom>
          <a:ln w="25400">
            <a:solidFill>
              <a:schemeClr val="tx2">
                <a:lumMod val="75000"/>
              </a:schemeClr>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7" idx="1"/>
          </p:cNvCxnSpPr>
          <p:nvPr/>
        </p:nvCxnSpPr>
        <p:spPr>
          <a:xfrm flipH="1">
            <a:off x="4972365" y="2490977"/>
            <a:ext cx="2753493"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70" idx="1"/>
          </p:cNvCxnSpPr>
          <p:nvPr/>
        </p:nvCxnSpPr>
        <p:spPr>
          <a:xfrm flipH="1">
            <a:off x="5638802" y="2863811"/>
            <a:ext cx="2087056"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73" idx="1"/>
          </p:cNvCxnSpPr>
          <p:nvPr/>
        </p:nvCxnSpPr>
        <p:spPr>
          <a:xfrm flipH="1">
            <a:off x="6882807" y="3193103"/>
            <a:ext cx="843051"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76" idx="1"/>
          </p:cNvCxnSpPr>
          <p:nvPr/>
        </p:nvCxnSpPr>
        <p:spPr>
          <a:xfrm flipH="1">
            <a:off x="5391465" y="3541898"/>
            <a:ext cx="2334393"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44" name="TextBox 43"/>
          <p:cNvSpPr txBox="1"/>
          <p:nvPr/>
        </p:nvSpPr>
        <p:spPr>
          <a:xfrm>
            <a:off x="2057400" y="4186089"/>
            <a:ext cx="3581400" cy="381000"/>
          </a:xfrm>
          <a:prstGeom prst="rect">
            <a:avLst/>
          </a:prstGeom>
          <a:noFill/>
        </p:spPr>
        <p:txBody>
          <a:bodyPr wrap="square" rtlCol="0">
            <a:spAutoFit/>
          </a:bodyPr>
          <a:lstStyle/>
          <a:p>
            <a:r>
              <a:rPr lang="pt-BR" b="1" dirty="0"/>
              <a:t>TSumOfList  =  </a:t>
            </a:r>
            <a:r>
              <a:rPr lang="pt-BR" dirty="0"/>
              <a:t>1 + 2 (n+1) + 2n + 1</a:t>
            </a:r>
            <a:endParaRPr lang="en-US" dirty="0"/>
          </a:p>
        </p:txBody>
      </p:sp>
      <p:sp>
        <p:nvSpPr>
          <p:cNvPr id="45" name="TextBox 44"/>
          <p:cNvSpPr txBox="1"/>
          <p:nvPr/>
        </p:nvSpPr>
        <p:spPr>
          <a:xfrm>
            <a:off x="3243549" y="4512004"/>
            <a:ext cx="2362200" cy="369332"/>
          </a:xfrm>
          <a:prstGeom prst="rect">
            <a:avLst/>
          </a:prstGeom>
          <a:noFill/>
        </p:spPr>
        <p:txBody>
          <a:bodyPr wrap="square" rtlCol="0">
            <a:spAutoFit/>
          </a:bodyPr>
          <a:lstStyle/>
          <a:p>
            <a:r>
              <a:rPr lang="pt-BR" b="1" dirty="0"/>
              <a:t>=</a:t>
            </a:r>
            <a:r>
              <a:rPr lang="pt-BR" dirty="0"/>
              <a:t> 4n + 4</a:t>
            </a:r>
            <a:endParaRPr lang="en-US" dirty="0"/>
          </a:p>
        </p:txBody>
      </p:sp>
      <p:sp>
        <p:nvSpPr>
          <p:cNvPr id="46" name="TextBox 45"/>
          <p:cNvSpPr txBox="1"/>
          <p:nvPr/>
        </p:nvSpPr>
        <p:spPr>
          <a:xfrm>
            <a:off x="3243549" y="4829659"/>
            <a:ext cx="2362200" cy="369332"/>
          </a:xfrm>
          <a:prstGeom prst="rect">
            <a:avLst/>
          </a:prstGeom>
          <a:noFill/>
        </p:spPr>
        <p:txBody>
          <a:bodyPr wrap="square" rtlCol="0">
            <a:spAutoFit/>
          </a:bodyPr>
          <a:lstStyle/>
          <a:p>
            <a:r>
              <a:rPr lang="pt-BR" b="1" dirty="0"/>
              <a:t>=</a:t>
            </a:r>
            <a:r>
              <a:rPr lang="pt-BR" dirty="0"/>
              <a:t> n</a:t>
            </a:r>
            <a:endParaRPr lang="en-US" dirty="0"/>
          </a:p>
        </p:txBody>
      </p:sp>
      <p:sp>
        <p:nvSpPr>
          <p:cNvPr id="47" name="TextBox 46"/>
          <p:cNvSpPr txBox="1"/>
          <p:nvPr/>
        </p:nvSpPr>
        <p:spPr>
          <a:xfrm>
            <a:off x="5747132" y="4512004"/>
            <a:ext cx="2890552" cy="400110"/>
          </a:xfrm>
          <a:prstGeom prst="rect">
            <a:avLst/>
          </a:prstGeom>
          <a:noFill/>
        </p:spPr>
        <p:txBody>
          <a:bodyPr wrap="square" rtlCol="0">
            <a:spAutoFit/>
          </a:bodyPr>
          <a:lstStyle/>
          <a:p>
            <a:r>
              <a:rPr lang="pt-BR" sz="2000" dirty="0"/>
              <a:t>We can neglate constant 4</a:t>
            </a:r>
            <a:endParaRPr lang="en-US" sz="2000" dirty="0"/>
          </a:p>
        </p:txBody>
      </p:sp>
      <p:cxnSp>
        <p:nvCxnSpPr>
          <p:cNvPr id="49" name="Straight Arrow Connector 48"/>
          <p:cNvCxnSpPr>
            <a:stCxn id="45" idx="3"/>
          </p:cNvCxnSpPr>
          <p:nvPr/>
        </p:nvCxnSpPr>
        <p:spPr>
          <a:xfrm flipH="1">
            <a:off x="4191001" y="4696670"/>
            <a:ext cx="1414749" cy="0"/>
          </a:xfrm>
          <a:prstGeom prst="straightConnector1">
            <a:avLst/>
          </a:prstGeom>
          <a:ln w="25400">
            <a:solidFill>
              <a:schemeClr val="tx2">
                <a:lumMod val="75000"/>
              </a:schemeClr>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133600" y="5351391"/>
            <a:ext cx="7772400" cy="400110"/>
          </a:xfrm>
          <a:prstGeom prst="rect">
            <a:avLst/>
          </a:prstGeom>
          <a:solidFill>
            <a:schemeClr val="bg2">
              <a:lumMod val="85000"/>
            </a:schemeClr>
          </a:solidFill>
          <a:ln>
            <a:solidFill>
              <a:schemeClr val="bg1">
                <a:lumMod val="50000"/>
              </a:schemeClr>
            </a:solidFill>
          </a:ln>
        </p:spPr>
        <p:style>
          <a:lnRef idx="0">
            <a:scrgbClr r="0" g="0" b="0"/>
          </a:lnRef>
          <a:fillRef idx="1001">
            <a:schemeClr val="lt2"/>
          </a:fillRef>
          <a:effectRef idx="0">
            <a:scrgbClr r="0" g="0" b="0"/>
          </a:effectRef>
          <a:fontRef idx="major"/>
        </p:style>
        <p:txBody>
          <a:bodyPr wrap="square" rtlCol="0">
            <a:spAutoFit/>
          </a:bodyPr>
          <a:lstStyle/>
          <a:p>
            <a:pPr algn="ctr"/>
            <a:r>
              <a:rPr lang="en-IN" sz="2000" dirty="0"/>
              <a:t>Time complexity of given algorithm is </a:t>
            </a:r>
            <a:r>
              <a:rPr lang="en-IN" sz="2000" b="1" i="1" dirty="0">
                <a:solidFill>
                  <a:srgbClr val="C00000"/>
                </a:solidFill>
              </a:rPr>
              <a:t>n</a:t>
            </a:r>
            <a:r>
              <a:rPr lang="en-IN" sz="2000" dirty="0"/>
              <a:t> unit time </a:t>
            </a:r>
            <a:endParaRPr lang="en-US" sz="2000" dirty="0"/>
          </a:p>
        </p:txBody>
      </p:sp>
      <p:sp>
        <p:nvSpPr>
          <p:cNvPr id="62" name="TextBox 61"/>
          <p:cNvSpPr txBox="1"/>
          <p:nvPr/>
        </p:nvSpPr>
        <p:spPr>
          <a:xfrm>
            <a:off x="8411658" y="1964648"/>
            <a:ext cx="685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rPr>
              <a:t>Cost</a:t>
            </a:r>
            <a:endParaRPr kumimoji="0" lang="en-US" sz="1800" b="1" i="0" u="none" strike="noStrike" kern="0" cap="none" spc="0" normalizeH="0" baseline="0" noProof="0" dirty="0">
              <a:ln>
                <a:noFill/>
              </a:ln>
              <a:solidFill>
                <a:prstClr val="white"/>
              </a:solidFill>
              <a:effectLst/>
              <a:uLnTx/>
              <a:uFillTx/>
              <a:latin typeface="Calibri"/>
            </a:endParaRPr>
          </a:p>
        </p:txBody>
      </p:sp>
      <p:sp>
        <p:nvSpPr>
          <p:cNvPr id="63" name="TextBox 62"/>
          <p:cNvSpPr txBox="1"/>
          <p:nvPr/>
        </p:nvSpPr>
        <p:spPr>
          <a:xfrm>
            <a:off x="9097458" y="1963411"/>
            <a:ext cx="1447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rPr>
              <a:t>No of Times</a:t>
            </a:r>
            <a:endParaRPr kumimoji="0" lang="en-US" sz="1800" b="1" i="0" u="none" strike="noStrike" kern="0" cap="none" spc="0" normalizeH="0" baseline="0" noProof="0" dirty="0">
              <a:ln>
                <a:noFill/>
              </a:ln>
              <a:solidFill>
                <a:prstClr val="white"/>
              </a:solidFill>
              <a:effectLst/>
              <a:uLnTx/>
              <a:uFillTx/>
              <a:latin typeface="Calibri"/>
            </a:endParaRPr>
          </a:p>
        </p:txBody>
      </p:sp>
      <p:sp>
        <p:nvSpPr>
          <p:cNvPr id="64" name="Rectangle 63"/>
          <p:cNvSpPr/>
          <p:nvPr/>
        </p:nvSpPr>
        <p:spPr>
          <a:xfrm>
            <a:off x="8411658" y="2370843"/>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65" name="Rectangle 64"/>
          <p:cNvSpPr/>
          <p:nvPr/>
        </p:nvSpPr>
        <p:spPr>
          <a:xfrm>
            <a:off x="9097458" y="2370843"/>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66" name="TextBox 65"/>
          <p:cNvSpPr txBox="1"/>
          <p:nvPr/>
        </p:nvSpPr>
        <p:spPr>
          <a:xfrm>
            <a:off x="7725858" y="1963411"/>
            <a:ext cx="685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rPr>
              <a:t>Line</a:t>
            </a:r>
            <a:endParaRPr kumimoji="0" lang="en-US" sz="1800" b="1" i="0" u="none" strike="noStrike" kern="0" cap="none" spc="0" normalizeH="0" baseline="0" noProof="0" dirty="0">
              <a:ln>
                <a:noFill/>
              </a:ln>
              <a:solidFill>
                <a:prstClr val="white"/>
              </a:solidFill>
              <a:effectLst/>
              <a:uLnTx/>
              <a:uFillTx/>
              <a:latin typeface="Calibri"/>
            </a:endParaRPr>
          </a:p>
        </p:txBody>
      </p:sp>
      <p:sp>
        <p:nvSpPr>
          <p:cNvPr id="67" name="Rectangle 66"/>
          <p:cNvSpPr/>
          <p:nvPr/>
        </p:nvSpPr>
        <p:spPr>
          <a:xfrm>
            <a:off x="7725858" y="2370843"/>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68" name="Rectangle 67"/>
          <p:cNvSpPr/>
          <p:nvPr/>
        </p:nvSpPr>
        <p:spPr>
          <a:xfrm>
            <a:off x="8411658" y="2743677"/>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2</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69" name="Rectangle 68"/>
          <p:cNvSpPr/>
          <p:nvPr/>
        </p:nvSpPr>
        <p:spPr>
          <a:xfrm>
            <a:off x="9097458" y="2743677"/>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n + 1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0" name="Rectangle 69"/>
          <p:cNvSpPr/>
          <p:nvPr/>
        </p:nvSpPr>
        <p:spPr>
          <a:xfrm>
            <a:off x="7725858" y="2743677"/>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2</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1" name="Rectangle 70"/>
          <p:cNvSpPr/>
          <p:nvPr/>
        </p:nvSpPr>
        <p:spPr>
          <a:xfrm>
            <a:off x="8411658" y="3072969"/>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2</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2" name="Rectangle 71"/>
          <p:cNvSpPr/>
          <p:nvPr/>
        </p:nvSpPr>
        <p:spPr>
          <a:xfrm>
            <a:off x="9097458" y="3072969"/>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n</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3" name="Rectangle 72"/>
          <p:cNvSpPr/>
          <p:nvPr/>
        </p:nvSpPr>
        <p:spPr>
          <a:xfrm>
            <a:off x="7725858" y="3072969"/>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3</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4" name="Rectangle 73"/>
          <p:cNvSpPr/>
          <p:nvPr/>
        </p:nvSpPr>
        <p:spPr>
          <a:xfrm>
            <a:off x="8411658" y="3421764"/>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5" name="Rectangle 74"/>
          <p:cNvSpPr/>
          <p:nvPr/>
        </p:nvSpPr>
        <p:spPr>
          <a:xfrm>
            <a:off x="9097458" y="3421764"/>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1</a:t>
            </a:r>
            <a:endParaRPr kumimoji="0" lang="en-US" sz="1800" b="0" i="0" u="none" strike="noStrike" kern="0" cap="none" spc="0" normalizeH="0" baseline="0" noProof="0" dirty="0">
              <a:ln>
                <a:noFill/>
              </a:ln>
              <a:solidFill>
                <a:prstClr val="black"/>
              </a:solidFill>
              <a:effectLst/>
              <a:uLnTx/>
              <a:uFillTx/>
              <a:latin typeface="Calibri"/>
            </a:endParaRPr>
          </a:p>
        </p:txBody>
      </p:sp>
      <p:sp>
        <p:nvSpPr>
          <p:cNvPr id="76" name="Rectangle 75"/>
          <p:cNvSpPr/>
          <p:nvPr/>
        </p:nvSpPr>
        <p:spPr>
          <a:xfrm>
            <a:off x="7725858" y="3421764"/>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black"/>
                </a:solidFill>
                <a:effectLst/>
                <a:uLnTx/>
                <a:uFillTx/>
                <a:latin typeface="Calibri"/>
              </a:rPr>
              <a:t>4</a:t>
            </a:r>
            <a:endParaRPr kumimoji="0" lang="en-US" sz="1800" b="0" i="0" u="none" strike="noStrike" kern="0" cap="none" spc="0" normalizeH="0" baseline="0" noProof="0" dirty="0">
              <a:ln>
                <a:noFill/>
              </a:ln>
              <a:solidFill>
                <a:prstClr val="black"/>
              </a:solidFill>
              <a:effectLst/>
              <a:uLnTx/>
              <a:uFillTx/>
              <a:latin typeface="Calibri"/>
            </a:endParaRPr>
          </a:p>
        </p:txBody>
      </p:sp>
    </p:spTree>
    <p:extLst>
      <p:ext uri="{BB962C8B-B14F-4D97-AF65-F5344CB8AC3E}">
        <p14:creationId xmlns:p14="http://schemas.microsoft.com/office/powerpoint/2010/main" val="61520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500"/>
                                        <p:tgtEl>
                                          <p:spTgt spid="6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500"/>
                                        <p:tgtEl>
                                          <p:spTgt spid="75"/>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4" grpId="0"/>
      <p:bldP spid="45" grpId="0"/>
      <p:bldP spid="46" grpId="0"/>
      <p:bldP spid="47" grpId="0"/>
      <p:bldP spid="5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Dimensional Array</a:t>
            </a:r>
          </a:p>
        </p:txBody>
      </p:sp>
      <p:sp>
        <p:nvSpPr>
          <p:cNvPr id="3" name="Content Placeholder 2"/>
          <p:cNvSpPr>
            <a:spLocks noGrp="1"/>
          </p:cNvSpPr>
          <p:nvPr>
            <p:ph idx="1"/>
          </p:nvPr>
        </p:nvSpPr>
        <p:spPr/>
        <p:txBody>
          <a:bodyPr/>
          <a:lstStyle/>
          <a:p>
            <a:r>
              <a:rPr lang="en-IN" dirty="0"/>
              <a:t>Simplest data structure that makes use of computed address to locate its elements is the one-dimensional array or vector.</a:t>
            </a:r>
          </a:p>
          <a:p>
            <a:r>
              <a:rPr lang="en-IN" dirty="0"/>
              <a:t>Number of memory locations is sequentially allocated to the vector.</a:t>
            </a:r>
          </a:p>
          <a:p>
            <a:r>
              <a:rPr lang="en-IN" dirty="0"/>
              <a:t>A vector size is fixed and therefore requires a fixed number of memory locations.</a:t>
            </a:r>
          </a:p>
        </p:txBody>
      </p:sp>
    </p:spTree>
    <p:extLst>
      <p:ext uri="{BB962C8B-B14F-4D97-AF65-F5344CB8AC3E}">
        <p14:creationId xmlns:p14="http://schemas.microsoft.com/office/powerpoint/2010/main" val="425046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1338" y="2411506"/>
            <a:ext cx="4329953" cy="636494"/>
          </a:xfrm>
          <a:prstGeom prst="rect">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 name="Title 1"/>
          <p:cNvSpPr>
            <a:spLocks noGrp="1"/>
          </p:cNvSpPr>
          <p:nvPr>
            <p:ph type="title"/>
          </p:nvPr>
        </p:nvSpPr>
        <p:spPr/>
        <p:txBody>
          <a:bodyPr/>
          <a:lstStyle/>
          <a:p>
            <a:r>
              <a:rPr lang="en-US" dirty="0"/>
              <a:t>Address calculation of 1-D array elements</a:t>
            </a:r>
          </a:p>
        </p:txBody>
      </p:sp>
      <p:sp>
        <p:nvSpPr>
          <p:cNvPr id="3" name="Content Placeholder 2"/>
          <p:cNvSpPr>
            <a:spLocks noGrp="1"/>
          </p:cNvSpPr>
          <p:nvPr>
            <p:ph idx="1"/>
          </p:nvPr>
        </p:nvSpPr>
        <p:spPr>
          <a:ln>
            <a:noFill/>
          </a:ln>
        </p:spPr>
        <p:txBody>
          <a:bodyPr/>
          <a:lstStyle/>
          <a:p>
            <a:r>
              <a:rPr lang="en-US" dirty="0"/>
              <a:t>The address of other data elements can be calculated using the base address.</a:t>
            </a:r>
          </a:p>
          <a:p>
            <a:r>
              <a:rPr lang="en-US" dirty="0"/>
              <a:t>The formula to perform the calculation:</a:t>
            </a:r>
          </a:p>
          <a:p>
            <a:pPr marL="0" indent="287338">
              <a:buNone/>
            </a:pPr>
            <a:r>
              <a:rPr lang="en-US" dirty="0"/>
              <a:t>Address of data element,</a:t>
            </a:r>
          </a:p>
          <a:p>
            <a:pPr marL="0" indent="0" algn="ctr">
              <a:buNone/>
            </a:pPr>
            <a:r>
              <a:rPr lang="en-US" dirty="0"/>
              <a:t> </a:t>
            </a:r>
            <a:r>
              <a:rPr lang="en-US" b="1" dirty="0">
                <a:solidFill>
                  <a:srgbClr val="C00000"/>
                </a:solidFill>
              </a:rPr>
              <a:t>A[k] = BA(A) + w(k – </a:t>
            </a:r>
            <a:r>
              <a:rPr lang="en-US" b="1" dirty="0" err="1">
                <a:solidFill>
                  <a:srgbClr val="C00000"/>
                </a:solidFill>
              </a:rPr>
              <a:t>LowerBound</a:t>
            </a:r>
            <a:r>
              <a:rPr lang="en-US" b="1" dirty="0">
                <a:solidFill>
                  <a:srgbClr val="C00000"/>
                </a:solidFill>
              </a:rPr>
              <a:t>)</a:t>
            </a:r>
            <a:r>
              <a:rPr lang="en-US" dirty="0"/>
              <a:t>	</a:t>
            </a:r>
          </a:p>
          <a:p>
            <a:r>
              <a:rPr lang="en-US" b="1" dirty="0">
                <a:solidFill>
                  <a:srgbClr val="C00000"/>
                </a:solidFill>
              </a:rPr>
              <a:t>A</a:t>
            </a:r>
            <a:r>
              <a:rPr lang="en-US" dirty="0"/>
              <a:t> is the array</a:t>
            </a:r>
          </a:p>
          <a:p>
            <a:r>
              <a:rPr lang="en-US" b="1" dirty="0">
                <a:solidFill>
                  <a:srgbClr val="C00000"/>
                </a:solidFill>
              </a:rPr>
              <a:t>k</a:t>
            </a:r>
            <a:r>
              <a:rPr lang="en-US" dirty="0"/>
              <a:t> is the index of the element of which we want to calculate the address</a:t>
            </a:r>
          </a:p>
          <a:p>
            <a:r>
              <a:rPr lang="en-US" b="1" dirty="0">
                <a:solidFill>
                  <a:srgbClr val="C00000"/>
                </a:solidFill>
              </a:rPr>
              <a:t>BA</a:t>
            </a:r>
            <a:r>
              <a:rPr lang="en-US" b="1" dirty="0"/>
              <a:t> </a:t>
            </a:r>
            <a:r>
              <a:rPr lang="en-US" dirty="0"/>
              <a:t>is the base address of the array A</a:t>
            </a:r>
          </a:p>
          <a:p>
            <a:r>
              <a:rPr lang="en-US" b="1" dirty="0">
                <a:solidFill>
                  <a:srgbClr val="C00000"/>
                </a:solidFill>
              </a:rPr>
              <a:t>w </a:t>
            </a:r>
            <a:r>
              <a:rPr lang="en-US" dirty="0"/>
              <a:t>is the size of one element in the memory (in bytes)				</a:t>
            </a:r>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8948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506" y="4204448"/>
            <a:ext cx="6006353" cy="2178424"/>
          </a:xfrm>
          <a:prstGeom prst="rect">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 name="Title 1"/>
          <p:cNvSpPr>
            <a:spLocks noGrp="1"/>
          </p:cNvSpPr>
          <p:nvPr>
            <p:ph type="title"/>
          </p:nvPr>
        </p:nvSpPr>
        <p:spPr/>
        <p:txBody>
          <a:bodyPr/>
          <a:lstStyle/>
          <a:p>
            <a:r>
              <a:rPr lang="en-US" dirty="0"/>
              <a:t>EXAMPLE : Address calculation of 1-D Array </a:t>
            </a:r>
          </a:p>
        </p:txBody>
      </p:sp>
      <p:sp>
        <p:nvSpPr>
          <p:cNvPr id="3" name="Content Placeholder 2"/>
          <p:cNvSpPr>
            <a:spLocks noGrp="1"/>
          </p:cNvSpPr>
          <p:nvPr>
            <p:ph idx="1"/>
          </p:nvPr>
        </p:nvSpPr>
        <p:spPr/>
        <p:txBody>
          <a:bodyPr/>
          <a:lstStyle/>
          <a:p>
            <a:r>
              <a:rPr lang="en-US" dirty="0"/>
              <a:t>Given an array int marks[] = {99, 67, 78, 56, 88, 90, 34, 85}, calculate the address of marks[4], if the base address is 1000.</a:t>
            </a:r>
          </a:p>
          <a:p>
            <a:pPr lvl="1"/>
            <a:r>
              <a:rPr lang="en-US" dirty="0"/>
              <a:t>k = 4</a:t>
            </a:r>
          </a:p>
          <a:p>
            <a:pPr lvl="1"/>
            <a:r>
              <a:rPr lang="en-US" dirty="0"/>
              <a:t>BA(A) = 1000</a:t>
            </a:r>
          </a:p>
          <a:p>
            <a:pPr lvl="1"/>
            <a:r>
              <a:rPr lang="en-US" dirty="0"/>
              <a:t>Storing an integer value requires 2 bytes. So w=2.</a:t>
            </a:r>
          </a:p>
          <a:p>
            <a:pPr lvl="1"/>
            <a:r>
              <a:rPr lang="en-US" dirty="0"/>
              <a:t>Lower bound = 0</a:t>
            </a:r>
          </a:p>
          <a:p>
            <a:r>
              <a:rPr lang="en-US" dirty="0"/>
              <a:t>Formula:  </a:t>
            </a:r>
          </a:p>
          <a:p>
            <a:pPr marL="0" indent="287338">
              <a:buNone/>
            </a:pPr>
            <a:r>
              <a:rPr lang="en-US" b="1" dirty="0"/>
              <a:t>A[k] = BA(A) + w(k – </a:t>
            </a:r>
            <a:r>
              <a:rPr lang="en-US" b="1" dirty="0" err="1"/>
              <a:t>LowerBound</a:t>
            </a:r>
            <a:r>
              <a:rPr lang="en-US" b="1" dirty="0"/>
              <a:t>)</a:t>
            </a:r>
          </a:p>
          <a:p>
            <a:pPr marL="0" indent="287338">
              <a:buNone/>
            </a:pPr>
            <a:r>
              <a:rPr lang="en-US" b="1" dirty="0"/>
              <a:t>marks[4] = 1000 + 2 (4-0)</a:t>
            </a:r>
          </a:p>
          <a:p>
            <a:pPr marL="0" indent="287338">
              <a:buNone/>
            </a:pPr>
            <a:r>
              <a:rPr lang="en-US" b="1" dirty="0"/>
              <a:t>                =  1000 + 8</a:t>
            </a:r>
          </a:p>
          <a:p>
            <a:pPr marL="0" indent="287338">
              <a:buNone/>
            </a:pPr>
            <a:r>
              <a:rPr lang="en-US" b="1" dirty="0"/>
              <a:t>                =  1008</a:t>
            </a:r>
            <a:endParaRPr lang="en-US" dirty="0"/>
          </a:p>
          <a:p>
            <a:pPr lvl="1"/>
            <a:endParaRPr lang="en-US" dirty="0"/>
          </a:p>
        </p:txBody>
      </p:sp>
    </p:spTree>
    <p:extLst>
      <p:ext uri="{BB962C8B-B14F-4D97-AF65-F5344CB8AC3E}">
        <p14:creationId xmlns:p14="http://schemas.microsoft.com/office/powerpoint/2010/main" val="24568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Dimensional Array</a:t>
            </a:r>
          </a:p>
        </p:txBody>
      </p:sp>
      <p:sp>
        <p:nvSpPr>
          <p:cNvPr id="3" name="Content Placeholder 2"/>
          <p:cNvSpPr>
            <a:spLocks noGrp="1"/>
          </p:cNvSpPr>
          <p:nvPr>
            <p:ph idx="1"/>
          </p:nvPr>
        </p:nvSpPr>
        <p:spPr/>
        <p:txBody>
          <a:bodyPr/>
          <a:lstStyle/>
          <a:p>
            <a:r>
              <a:rPr lang="en-US" dirty="0"/>
              <a:t>Although the rectangular picture of two-dimensional array is shown, </a:t>
            </a:r>
            <a:r>
              <a:rPr lang="en-US" b="1" dirty="0">
                <a:solidFill>
                  <a:srgbClr val="C00000"/>
                </a:solidFill>
              </a:rPr>
              <a:t>but in memory these elements will actually be stored in sequential manner</a:t>
            </a:r>
            <a:r>
              <a:rPr lang="en-US" dirty="0"/>
              <a:t>.</a:t>
            </a:r>
          </a:p>
          <a:p>
            <a:r>
              <a:rPr lang="en-US" dirty="0"/>
              <a:t>There are two ways to store them in memory:</a:t>
            </a:r>
          </a:p>
          <a:p>
            <a:pPr marL="457200" indent="-457200">
              <a:buFont typeface="+mj-lt"/>
              <a:buAutoNum type="arabicPeriod"/>
            </a:pPr>
            <a:r>
              <a:rPr lang="en-US" b="1" dirty="0"/>
              <a:t>Row major order : </a:t>
            </a:r>
          </a:p>
          <a:p>
            <a:pPr marL="1001712" lvl="1" indent="-457200"/>
            <a:r>
              <a:rPr lang="en-US" dirty="0"/>
              <a:t>The </a:t>
            </a:r>
            <a:r>
              <a:rPr lang="en-US" b="1" dirty="0">
                <a:solidFill>
                  <a:srgbClr val="C00000"/>
                </a:solidFill>
              </a:rPr>
              <a:t>elements of first row are stored first </a:t>
            </a:r>
            <a:r>
              <a:rPr lang="en-US" dirty="0"/>
              <a:t>before the elements of second and third rows.</a:t>
            </a:r>
          </a:p>
          <a:p>
            <a:pPr marL="1001712" lvl="1" indent="-457200"/>
            <a:r>
              <a:rPr lang="en-US" dirty="0"/>
              <a:t>The elements of the array are stored row by row where n elements of the first  row will occupy the first n location.</a:t>
            </a:r>
          </a:p>
          <a:p>
            <a:pPr marL="0" indent="0">
              <a:buNone/>
            </a:pPr>
            <a:endParaRPr lang="en-US" dirty="0"/>
          </a:p>
        </p:txBody>
      </p:sp>
      <p:graphicFrame>
        <p:nvGraphicFramePr>
          <p:cNvPr id="5" name="Table 4"/>
          <p:cNvGraphicFramePr>
            <a:graphicFrameLocks noGrp="1"/>
          </p:cNvGraphicFramePr>
          <p:nvPr/>
        </p:nvGraphicFramePr>
        <p:xfrm>
          <a:off x="1574800" y="4350372"/>
          <a:ext cx="8127996" cy="741680"/>
        </p:xfrm>
        <a:graphic>
          <a:graphicData uri="http://schemas.openxmlformats.org/drawingml/2006/table">
            <a:tbl>
              <a:tblPr firstRow="1" bandRow="1">
                <a:tableStyleId>{2D5ABB26-0587-4C30-8999-92F81FD0307C}</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80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Dimensional Array</a:t>
            </a:r>
          </a:p>
        </p:txBody>
      </p:sp>
      <p:sp>
        <p:nvSpPr>
          <p:cNvPr id="3" name="Content Placeholder 2"/>
          <p:cNvSpPr>
            <a:spLocks noGrp="1"/>
          </p:cNvSpPr>
          <p:nvPr>
            <p:ph idx="1"/>
          </p:nvPr>
        </p:nvSpPr>
        <p:spPr/>
        <p:txBody>
          <a:bodyPr/>
          <a:lstStyle/>
          <a:p>
            <a:pPr marL="457200" indent="-457200">
              <a:buFont typeface="+mj-lt"/>
              <a:buAutoNum type="arabicPeriod" startAt="2"/>
            </a:pPr>
            <a:r>
              <a:rPr lang="en-US" b="1" dirty="0"/>
              <a:t>Column major order : </a:t>
            </a:r>
          </a:p>
          <a:p>
            <a:pPr marL="1001712" lvl="1" indent="-457200"/>
            <a:r>
              <a:rPr lang="en-US" dirty="0"/>
              <a:t>The </a:t>
            </a:r>
            <a:r>
              <a:rPr lang="en-US" b="1" dirty="0">
                <a:solidFill>
                  <a:srgbClr val="C00000"/>
                </a:solidFill>
              </a:rPr>
              <a:t>elements of first column are stored first </a:t>
            </a:r>
            <a:r>
              <a:rPr lang="en-US" dirty="0"/>
              <a:t>before the elements of second and third column.</a:t>
            </a:r>
          </a:p>
          <a:p>
            <a:pPr marL="1001712" lvl="1" indent="-457200"/>
            <a:r>
              <a:rPr lang="en-US" dirty="0"/>
              <a:t>The elements of the array are stored column by column where m elements of the first column will occupy first m locations.</a:t>
            </a:r>
          </a:p>
          <a:p>
            <a:pPr marL="1001712" lvl="1" indent="-457200"/>
            <a:endParaRPr lang="en-US" dirty="0"/>
          </a:p>
          <a:p>
            <a:pPr marL="0" indent="0">
              <a:buNone/>
            </a:pPr>
            <a:endParaRPr lang="en-US" dirty="0"/>
          </a:p>
        </p:txBody>
      </p:sp>
      <p:graphicFrame>
        <p:nvGraphicFramePr>
          <p:cNvPr id="4" name="Table 3"/>
          <p:cNvGraphicFramePr>
            <a:graphicFrameLocks noGrp="1"/>
          </p:cNvGraphicFramePr>
          <p:nvPr/>
        </p:nvGraphicFramePr>
        <p:xfrm>
          <a:off x="1772029" y="2871184"/>
          <a:ext cx="8127996" cy="741680"/>
        </p:xfrm>
        <a:graphic>
          <a:graphicData uri="http://schemas.openxmlformats.org/drawingml/2006/table">
            <a:tbl>
              <a:tblPr firstRow="1" bandRow="1">
                <a:tableStyleId>{2D5ABB26-0587-4C30-8999-92F81FD0307C}</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(0,0)</a:t>
                      </a:r>
                    </a:p>
                  </a:txBody>
                  <a:tcPr>
                    <a:lnT w="12700" cap="flat" cmpd="sng" algn="ctr">
                      <a:solidFill>
                        <a:schemeClr val="tx1"/>
                      </a:solidFill>
                      <a:prstDash val="solid"/>
                      <a:round/>
                      <a:headEnd type="none" w="med" len="med"/>
                      <a:tailEnd type="none" w="med" len="med"/>
                    </a:lnT>
                  </a:tcPr>
                </a:tc>
                <a:tc>
                  <a:txBody>
                    <a:bodyPr/>
                    <a:lstStyle/>
                    <a:p>
                      <a:r>
                        <a:rPr lang="en-US" dirty="0"/>
                        <a:t>(1,0)</a:t>
                      </a:r>
                    </a:p>
                  </a:txBody>
                  <a:tcPr>
                    <a:lnT w="12700" cap="flat" cmpd="sng" algn="ctr">
                      <a:solidFill>
                        <a:schemeClr val="tx1"/>
                      </a:solidFill>
                      <a:prstDash val="solid"/>
                      <a:round/>
                      <a:headEnd type="none" w="med" len="med"/>
                      <a:tailEnd type="none" w="med" len="med"/>
                    </a:lnT>
                  </a:tcPr>
                </a:tc>
                <a:tc>
                  <a:txBody>
                    <a:bodyPr/>
                    <a:lstStyle/>
                    <a:p>
                      <a:r>
                        <a:rPr lang="en-US" dirty="0"/>
                        <a:t>(2,0)</a:t>
                      </a:r>
                    </a:p>
                  </a:txBody>
                  <a:tcPr>
                    <a:lnT w="12700" cap="flat" cmpd="sng" algn="ctr">
                      <a:solidFill>
                        <a:schemeClr val="tx1"/>
                      </a:solidFill>
                      <a:prstDash val="solid"/>
                      <a:round/>
                      <a:headEnd type="none" w="med" len="med"/>
                      <a:tailEnd type="none" w="med" len="med"/>
                    </a:lnT>
                  </a:tcPr>
                </a:tc>
                <a:tc>
                  <a:txBody>
                    <a:bodyPr/>
                    <a:lstStyle/>
                    <a:p>
                      <a:r>
                        <a:rPr lang="en-US" dirty="0"/>
                        <a:t>(3,0)</a:t>
                      </a:r>
                    </a:p>
                  </a:txBody>
                  <a:tcPr>
                    <a:lnT w="12700" cap="flat" cmpd="sng" algn="ctr">
                      <a:solidFill>
                        <a:schemeClr val="tx1"/>
                      </a:solidFill>
                      <a:prstDash val="solid"/>
                      <a:round/>
                      <a:headEnd type="none" w="med" len="med"/>
                      <a:tailEnd type="none" w="med" len="med"/>
                    </a:lnT>
                  </a:tcPr>
                </a:tc>
                <a:tc>
                  <a:txBody>
                    <a:bodyPr/>
                    <a:lstStyle/>
                    <a:p>
                      <a:r>
                        <a:rPr lang="en-US" dirty="0"/>
                        <a:t>(0,1)</a:t>
                      </a:r>
                    </a:p>
                  </a:txBody>
                  <a:tcPr>
                    <a:lnT w="12700" cap="flat" cmpd="sng" algn="ctr">
                      <a:solidFill>
                        <a:schemeClr val="tx1"/>
                      </a:solidFill>
                      <a:prstDash val="solid"/>
                      <a:round/>
                      <a:headEnd type="none" w="med" len="med"/>
                      <a:tailEnd type="none" w="med" len="med"/>
                    </a:lnT>
                  </a:tcPr>
                </a:tc>
                <a:tc>
                  <a:txBody>
                    <a:bodyPr/>
                    <a:lstStyle/>
                    <a:p>
                      <a:r>
                        <a:rPr lang="en-US" dirty="0"/>
                        <a:t>(1,1)</a:t>
                      </a:r>
                    </a:p>
                  </a:txBody>
                  <a:tcPr>
                    <a:lnT w="12700" cap="flat" cmpd="sng" algn="ctr">
                      <a:solidFill>
                        <a:schemeClr val="tx1"/>
                      </a:solidFill>
                      <a:prstDash val="solid"/>
                      <a:round/>
                      <a:headEnd type="none" w="med" len="med"/>
                      <a:tailEnd type="none" w="med" len="med"/>
                    </a:lnT>
                  </a:tcPr>
                </a:tc>
                <a:tc>
                  <a:txBody>
                    <a:bodyPr/>
                    <a:lstStyle/>
                    <a:p>
                      <a:r>
                        <a:rPr lang="en-US" dirty="0"/>
                        <a:t>(2,1)</a:t>
                      </a:r>
                    </a:p>
                  </a:txBody>
                  <a:tcPr>
                    <a:lnT w="12700" cap="flat" cmpd="sng" algn="ctr">
                      <a:solidFill>
                        <a:schemeClr val="tx1"/>
                      </a:solidFill>
                      <a:prstDash val="solid"/>
                      <a:round/>
                      <a:headEnd type="none" w="med" len="med"/>
                      <a:tailEnd type="none" w="med" len="med"/>
                    </a:lnT>
                  </a:tcPr>
                </a:tc>
                <a:tc>
                  <a:txBody>
                    <a:bodyPr/>
                    <a:lstStyle/>
                    <a:p>
                      <a:r>
                        <a:rPr lang="en-US" dirty="0"/>
                        <a:t>(3,1)</a:t>
                      </a:r>
                    </a:p>
                  </a:txBody>
                  <a:tcPr>
                    <a:lnT w="12700" cap="flat" cmpd="sng" algn="ctr">
                      <a:solidFill>
                        <a:schemeClr val="tx1"/>
                      </a:solidFill>
                      <a:prstDash val="solid"/>
                      <a:round/>
                      <a:headEnd type="none" w="med" len="med"/>
                      <a:tailEnd type="none" w="med" len="med"/>
                    </a:lnT>
                  </a:tcPr>
                </a:tc>
                <a:tc>
                  <a:txBody>
                    <a:bodyPr/>
                    <a:lstStyle/>
                    <a:p>
                      <a:r>
                        <a:rPr lang="en-US" dirty="0"/>
                        <a:t>(0,2)</a:t>
                      </a:r>
                    </a:p>
                  </a:txBody>
                  <a:tcPr>
                    <a:lnT w="12700" cap="flat" cmpd="sng" algn="ctr">
                      <a:solidFill>
                        <a:schemeClr val="tx1"/>
                      </a:solidFill>
                      <a:prstDash val="solid"/>
                      <a:round/>
                      <a:headEnd type="none" w="med" len="med"/>
                      <a:tailEnd type="none" w="med" len="med"/>
                    </a:lnT>
                  </a:tcPr>
                </a:tc>
                <a:tc>
                  <a:txBody>
                    <a:bodyPr/>
                    <a:lstStyle/>
                    <a:p>
                      <a:r>
                        <a:rPr lang="en-US" dirty="0"/>
                        <a:t>(1,2)</a:t>
                      </a:r>
                    </a:p>
                  </a:txBody>
                  <a:tcPr>
                    <a:lnT w="12700" cap="flat" cmpd="sng" algn="ctr">
                      <a:solidFill>
                        <a:schemeClr val="tx1"/>
                      </a:solidFill>
                      <a:prstDash val="solid"/>
                      <a:round/>
                      <a:headEnd type="none" w="med" len="med"/>
                      <a:tailEnd type="none" w="med" len="med"/>
                    </a:lnT>
                  </a:tcPr>
                </a:tc>
                <a:tc>
                  <a:txBody>
                    <a:bodyPr/>
                    <a:lstStyle/>
                    <a:p>
                      <a:r>
                        <a:rPr lang="en-US" dirty="0"/>
                        <a:t>(2,2)</a:t>
                      </a:r>
                    </a:p>
                  </a:txBody>
                  <a:tcPr>
                    <a:lnT w="12700" cap="flat" cmpd="sng" algn="ctr">
                      <a:solidFill>
                        <a:schemeClr val="tx1"/>
                      </a:solidFill>
                      <a:prstDash val="solid"/>
                      <a:round/>
                      <a:headEnd type="none" w="med" len="med"/>
                      <a:tailEnd type="none" w="med" len="med"/>
                    </a:lnT>
                  </a:tcPr>
                </a:tc>
                <a:tc>
                  <a:txBody>
                    <a:bodyPr/>
                    <a:lstStyle/>
                    <a:p>
                      <a:r>
                        <a:rPr lang="en-US" dirty="0"/>
                        <a:t>(3,2)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970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58144" y="3442445"/>
            <a:ext cx="6966855" cy="5827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4" name="Rectangle 3"/>
          <p:cNvSpPr/>
          <p:nvPr/>
        </p:nvSpPr>
        <p:spPr>
          <a:xfrm>
            <a:off x="2558144" y="2321857"/>
            <a:ext cx="6966856" cy="5827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 name="Title 1"/>
          <p:cNvSpPr>
            <a:spLocks noGrp="1"/>
          </p:cNvSpPr>
          <p:nvPr>
            <p:ph type="title"/>
          </p:nvPr>
        </p:nvSpPr>
        <p:spPr/>
        <p:txBody>
          <a:bodyPr/>
          <a:lstStyle/>
          <a:p>
            <a:r>
              <a:rPr lang="en-US" dirty="0"/>
              <a:t>Two Dimensional Array</a:t>
            </a:r>
          </a:p>
        </p:txBody>
      </p:sp>
      <p:sp>
        <p:nvSpPr>
          <p:cNvPr id="3" name="Content Placeholder 2"/>
          <p:cNvSpPr>
            <a:spLocks noGrp="1"/>
          </p:cNvSpPr>
          <p:nvPr>
            <p:ph idx="1"/>
          </p:nvPr>
        </p:nvSpPr>
        <p:spPr/>
        <p:txBody>
          <a:bodyPr/>
          <a:lstStyle/>
          <a:p>
            <a:r>
              <a:rPr lang="en-US" dirty="0"/>
              <a:t>In </a:t>
            </a:r>
            <a:r>
              <a:rPr lang="en-US" b="1" dirty="0">
                <a:solidFill>
                  <a:srgbClr val="C00000"/>
                </a:solidFill>
              </a:rPr>
              <a:t>2-D</a:t>
            </a:r>
            <a:r>
              <a:rPr lang="en-US" dirty="0"/>
              <a:t> array also computer stores the base address, and the address of the other elements is calculated using the following formulas.</a:t>
            </a:r>
          </a:p>
          <a:p>
            <a:r>
              <a:rPr lang="en-US" dirty="0"/>
              <a:t>If the array elements are stored in </a:t>
            </a:r>
            <a:r>
              <a:rPr lang="en-US" b="1" dirty="0">
                <a:solidFill>
                  <a:srgbClr val="C00000"/>
                </a:solidFill>
              </a:rPr>
              <a:t>row-major order</a:t>
            </a:r>
            <a:r>
              <a:rPr lang="en-US" dirty="0"/>
              <a:t>:</a:t>
            </a:r>
          </a:p>
          <a:p>
            <a:pPr marL="0" indent="0" algn="ctr">
              <a:buNone/>
            </a:pPr>
            <a:r>
              <a:rPr lang="en-US" b="1" dirty="0"/>
              <a:t>Address(A[i][j]) = Base</a:t>
            </a:r>
            <a:r>
              <a:rPr lang="en-US" b="1" dirty="0">
                <a:latin typeface="Arial Rounded MT Bold" pitchFamily="34" charset="0"/>
              </a:rPr>
              <a:t>_</a:t>
            </a:r>
            <a:r>
              <a:rPr lang="en-US" b="1" dirty="0"/>
              <a:t>Address + w {N (i-</a:t>
            </a:r>
            <a:r>
              <a:rPr lang="en-US" b="1" dirty="0" err="1"/>
              <a:t>LB</a:t>
            </a:r>
            <a:r>
              <a:rPr lang="en-US" b="1" baseline="-25000" dirty="0" err="1"/>
              <a:t>r</a:t>
            </a:r>
            <a:r>
              <a:rPr lang="en-US" b="1" dirty="0"/>
              <a:t>) + (j-</a:t>
            </a:r>
            <a:r>
              <a:rPr lang="en-US" b="1" dirty="0" err="1"/>
              <a:t>LB</a:t>
            </a:r>
            <a:r>
              <a:rPr lang="en-US" b="1" baseline="-25000" dirty="0" err="1"/>
              <a:t>c</a:t>
            </a:r>
            <a:r>
              <a:rPr lang="en-US" b="1" dirty="0"/>
              <a:t>)}</a:t>
            </a:r>
          </a:p>
          <a:p>
            <a:r>
              <a:rPr lang="en-US" dirty="0"/>
              <a:t>If the array elements are stored in </a:t>
            </a:r>
            <a:r>
              <a:rPr lang="en-US" b="1" dirty="0">
                <a:solidFill>
                  <a:srgbClr val="C00000"/>
                </a:solidFill>
              </a:rPr>
              <a:t>column-major order</a:t>
            </a:r>
            <a:r>
              <a:rPr lang="en-US" dirty="0"/>
              <a:t>:</a:t>
            </a:r>
          </a:p>
          <a:p>
            <a:pPr marL="0" indent="0" algn="ctr">
              <a:buNone/>
            </a:pPr>
            <a:r>
              <a:rPr lang="en-US" b="1" dirty="0"/>
              <a:t>Address(A[i][j]) = Base</a:t>
            </a:r>
            <a:r>
              <a:rPr lang="en-US" b="1" dirty="0">
                <a:latin typeface="Arial Rounded MT Bold" pitchFamily="34" charset="0"/>
              </a:rPr>
              <a:t>_</a:t>
            </a:r>
            <a:r>
              <a:rPr lang="en-US" b="1" dirty="0"/>
              <a:t>Address + w {(i-</a:t>
            </a:r>
            <a:r>
              <a:rPr lang="en-US" b="1" dirty="0" err="1"/>
              <a:t>LB</a:t>
            </a:r>
            <a:r>
              <a:rPr lang="en-US" b="1" baseline="-25000" dirty="0" err="1"/>
              <a:t>r</a:t>
            </a:r>
            <a:r>
              <a:rPr lang="en-US" b="1" dirty="0"/>
              <a:t>) + M (j-</a:t>
            </a:r>
            <a:r>
              <a:rPr lang="en-US" b="1" dirty="0" err="1"/>
              <a:t>LB</a:t>
            </a:r>
            <a:r>
              <a:rPr lang="en-US" b="1" baseline="-25000" dirty="0" err="1"/>
              <a:t>c</a:t>
            </a:r>
            <a:r>
              <a:rPr lang="en-US" b="1" dirty="0"/>
              <a:t>)}</a:t>
            </a:r>
          </a:p>
          <a:p>
            <a:r>
              <a:rPr lang="en-US" dirty="0"/>
              <a:t>Where,</a:t>
            </a:r>
          </a:p>
          <a:p>
            <a:pPr lvl="1"/>
            <a:r>
              <a:rPr lang="en-US" b="1" dirty="0">
                <a:solidFill>
                  <a:srgbClr val="C00000"/>
                </a:solidFill>
              </a:rPr>
              <a:t>w</a:t>
            </a:r>
            <a:r>
              <a:rPr lang="en-US" dirty="0"/>
              <a:t> = no. of bytes required to store one element</a:t>
            </a:r>
          </a:p>
          <a:p>
            <a:pPr lvl="1"/>
            <a:r>
              <a:rPr lang="en-US" b="1" dirty="0">
                <a:solidFill>
                  <a:srgbClr val="C00000"/>
                </a:solidFill>
              </a:rPr>
              <a:t>N</a:t>
            </a:r>
            <a:r>
              <a:rPr lang="en-US" dirty="0"/>
              <a:t> = no. of columns</a:t>
            </a:r>
          </a:p>
          <a:p>
            <a:pPr lvl="1"/>
            <a:r>
              <a:rPr lang="en-US" b="1" dirty="0">
                <a:solidFill>
                  <a:srgbClr val="C00000"/>
                </a:solidFill>
              </a:rPr>
              <a:t>M</a:t>
            </a:r>
            <a:r>
              <a:rPr lang="en-US" dirty="0"/>
              <a:t> = no. of rows</a:t>
            </a:r>
          </a:p>
          <a:p>
            <a:pPr lvl="1"/>
            <a:r>
              <a:rPr lang="en-US" b="1" dirty="0">
                <a:solidFill>
                  <a:srgbClr val="C00000"/>
                </a:solidFill>
              </a:rPr>
              <a:t>i and j </a:t>
            </a:r>
            <a:r>
              <a:rPr lang="en-US" dirty="0"/>
              <a:t>= subscripts of array element</a:t>
            </a:r>
          </a:p>
          <a:p>
            <a:pPr marL="0" indent="0" algn="ctr">
              <a:buNone/>
            </a:pPr>
            <a:endParaRPr lang="en-US" b="1" dirty="0"/>
          </a:p>
          <a:p>
            <a:pPr marL="0" indent="0" algn="ctr">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21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a:ln w="12700">
            <a:solidFill>
              <a:srgbClr val="1D3064"/>
            </a:solidFill>
          </a:ln>
        </p:spPr>
        <p:txBody>
          <a:bodyPr/>
          <a:lstStyle/>
          <a:p>
            <a:r>
              <a:rPr lang="en-US" dirty="0"/>
              <a:t>Syllabus</a:t>
            </a:r>
          </a:p>
        </p:txBody>
      </p:sp>
      <p:graphicFrame>
        <p:nvGraphicFramePr>
          <p:cNvPr id="4" name="Table 3"/>
          <p:cNvGraphicFramePr>
            <a:graphicFrameLocks noGrp="1"/>
          </p:cNvGraphicFramePr>
          <p:nvPr>
            <p:extLst>
              <p:ext uri="{D42A27DB-BD31-4B8C-83A1-F6EECF244321}">
                <p14:modId xmlns:p14="http://schemas.microsoft.com/office/powerpoint/2010/main" val="1938636406"/>
              </p:ext>
            </p:extLst>
          </p:nvPr>
        </p:nvGraphicFramePr>
        <p:xfrm>
          <a:off x="0" y="639456"/>
          <a:ext cx="12159916" cy="659955"/>
        </p:xfrm>
        <a:graphic>
          <a:graphicData uri="http://schemas.openxmlformats.org/drawingml/2006/table">
            <a:tbl>
              <a:tblPr firstRow="1" bandRow="1">
                <a:tableStyleId>{93296810-A885-4BE3-A3E7-6D5BEEA58F35}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659955">
                <a:tc>
                  <a:txBody>
                    <a:bodyPr/>
                    <a:lstStyle/>
                    <a:p>
                      <a:pPr algn="ctr"/>
                      <a:r>
                        <a:rPr lang="en-US" sz="2500" dirty="0"/>
                        <a:t>SR</a:t>
                      </a:r>
                      <a:r>
                        <a:rPr lang="en-US" sz="2500" baseline="0" dirty="0"/>
                        <a:t> No.</a:t>
                      </a:r>
                      <a:endParaRPr lang="en-US" sz="2500" dirty="0"/>
                    </a:p>
                  </a:txBody>
                  <a:tcPr anchor="ctr">
                    <a:solidFill>
                      <a:srgbClr val="1D3064"/>
                    </a:solidFill>
                  </a:tcPr>
                </a:tc>
                <a:tc>
                  <a:txBody>
                    <a:bodyPr/>
                    <a:lstStyle/>
                    <a:p>
                      <a:pPr algn="l"/>
                      <a:r>
                        <a:rPr lang="en-US" sz="2500" dirty="0"/>
                        <a:t>Topics</a:t>
                      </a:r>
                    </a:p>
                  </a:txBody>
                  <a:tcPr anchor="ctr">
                    <a:solidFill>
                      <a:srgbClr val="1D3064"/>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20483373"/>
              </p:ext>
            </p:extLst>
          </p:nvPr>
        </p:nvGraphicFramePr>
        <p:xfrm>
          <a:off x="16042" y="1249057"/>
          <a:ext cx="12159916" cy="1615440"/>
        </p:xfrm>
        <a:graphic>
          <a:graphicData uri="http://schemas.openxmlformats.org/drawingml/2006/table">
            <a:tbl>
              <a:tblPr firstRow="1" bandRow="1">
                <a:tableStyleId>{68D230F3-CF80-4859-8CE7-A43EE81993B5}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1011098">
                <a:tc>
                  <a:txBody>
                    <a:bodyPr/>
                    <a:lstStyle/>
                    <a:p>
                      <a:pPr algn="ctr"/>
                      <a:r>
                        <a:rPr lang="en-US" sz="2000" dirty="0">
                          <a:solidFill>
                            <a:schemeClr val="tx1"/>
                          </a:solidFill>
                        </a:rPr>
                        <a:t>1</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just"/>
                      <a:r>
                        <a:rPr lang="en-US" sz="2000" dirty="0">
                          <a:solidFill>
                            <a:schemeClr val="tx1"/>
                          </a:solidFill>
                        </a:rPr>
                        <a:t>Introduction to Data Structure</a:t>
                      </a:r>
                    </a:p>
                    <a:p>
                      <a:pPr algn="just"/>
                      <a:r>
                        <a:rPr lang="en-US" sz="2000" b="0" dirty="0">
                          <a:solidFill>
                            <a:schemeClr val="tx1"/>
                          </a:solidFill>
                        </a:rPr>
                        <a:t>Data Management concepts, Data Types (Primitive &amp; Non-primitive), Performance Analysis and Measurement (Time and Space Analysis of Algorithms - Average, Best- and Worst-Case Analysis), Types of Data Structures (Linear &amp; Non-Linear Data Structures) Array: Representation of Array, Sparse Matrix and its Representation, Pointer Overview, Applications of Array</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214713"/>
              </p:ext>
            </p:extLst>
          </p:nvPr>
        </p:nvGraphicFramePr>
        <p:xfrm>
          <a:off x="16042" y="2880984"/>
          <a:ext cx="12159916" cy="1920240"/>
        </p:xfrm>
        <a:graphic>
          <a:graphicData uri="http://schemas.openxmlformats.org/drawingml/2006/table">
            <a:tbl>
              <a:tblPr firstRow="1" bandRow="1">
                <a:tableStyleId>{68D230F3-CF80-4859-8CE7-A43EE81993B5}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1786913">
                <a:tc>
                  <a:txBody>
                    <a:bodyPr/>
                    <a:lstStyle/>
                    <a:p>
                      <a:pPr algn="ctr"/>
                      <a:r>
                        <a:rPr lang="en-US" sz="2000" dirty="0">
                          <a:solidFill>
                            <a:schemeClr val="tx1"/>
                          </a:solidFill>
                        </a:rPr>
                        <a:t>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200" dirty="0">
                          <a:solidFill>
                            <a:schemeClr val="tx1"/>
                          </a:solidFill>
                        </a:rPr>
                        <a:t>Linear Data Structures: Stack and Queue </a:t>
                      </a:r>
                    </a:p>
                    <a:p>
                      <a:pPr algn="just"/>
                      <a:r>
                        <a:rPr lang="en-US" sz="2000" b="0" kern="1200" dirty="0">
                          <a:solidFill>
                            <a:schemeClr val="tx1"/>
                          </a:solidFill>
                        </a:rPr>
                        <a:t>Stack: Definitions &amp; Concepts, Operations on Stack, Applications of Stack: Polish Expression and their Compilation, Conversion of Infix Expression to Polish Notations, Evaluation of Polish Expressions, Recursion</a:t>
                      </a:r>
                    </a:p>
                    <a:p>
                      <a:pPr algn="just"/>
                      <a:r>
                        <a:rPr lang="en-US" sz="2000" b="0" kern="1200" dirty="0">
                          <a:solidFill>
                            <a:schemeClr val="tx1"/>
                          </a:solidFill>
                        </a:rPr>
                        <a:t>Queue: Representation of Queue, Operations on Queue, Circular Queue, Priority Queue, Double Ended Queue, Applications of Queue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116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Address calculation of 2-D Array</a:t>
            </a:r>
          </a:p>
        </p:txBody>
      </p:sp>
      <p:sp>
        <p:nvSpPr>
          <p:cNvPr id="3" name="Content Placeholder 2"/>
          <p:cNvSpPr>
            <a:spLocks noGrp="1"/>
          </p:cNvSpPr>
          <p:nvPr>
            <p:ph idx="1"/>
          </p:nvPr>
        </p:nvSpPr>
        <p:spPr/>
        <p:txBody>
          <a:bodyPr/>
          <a:lstStyle/>
          <a:p>
            <a:r>
              <a:rPr lang="en-US" dirty="0"/>
              <a:t>Consider 20 x 5 two dimensional array marks which has its base address = 1000 and the size of an element = 2. Now compute the address of the element, marks[18][4] assuming that the elements are stored in row major order. (Assume </a:t>
            </a:r>
            <a:r>
              <a:rPr lang="en-US" b="1" dirty="0" err="1"/>
              <a:t>LB</a:t>
            </a:r>
            <a:r>
              <a:rPr lang="en-US" b="1" baseline="-25000" dirty="0" err="1"/>
              <a:t>r</a:t>
            </a:r>
            <a:r>
              <a:rPr lang="en-US" b="1" dirty="0"/>
              <a:t>=</a:t>
            </a:r>
            <a:r>
              <a:rPr lang="en-US" b="1" dirty="0" err="1"/>
              <a:t>LB</a:t>
            </a:r>
            <a:r>
              <a:rPr lang="en-US" b="1" baseline="-25000" dirty="0" err="1"/>
              <a:t>c</a:t>
            </a:r>
            <a:r>
              <a:rPr lang="en-US" b="1" baseline="-25000" dirty="0"/>
              <a:t> </a:t>
            </a:r>
            <a:r>
              <a:rPr lang="en-US" b="1" dirty="0"/>
              <a:t>=1)</a:t>
            </a:r>
            <a:endParaRPr lang="en-US" dirty="0"/>
          </a:p>
          <a:p>
            <a:r>
              <a:rPr lang="en-US" dirty="0"/>
              <a:t>Here,</a:t>
            </a:r>
          </a:p>
          <a:p>
            <a:pPr lvl="1"/>
            <a:r>
              <a:rPr lang="en-US" dirty="0"/>
              <a:t>w=2, N=5, M=20, i=18, j=4, Base</a:t>
            </a:r>
            <a:r>
              <a:rPr lang="en-US" sz="2400" dirty="0">
                <a:latin typeface="Arial Rounded MT Bold" pitchFamily="34" charset="0"/>
              </a:rPr>
              <a:t>_</a:t>
            </a:r>
            <a:r>
              <a:rPr lang="en-US" dirty="0"/>
              <a:t>Address=1000</a:t>
            </a:r>
          </a:p>
          <a:p>
            <a:r>
              <a:rPr lang="en-US" dirty="0"/>
              <a:t>If the array elements are stored in </a:t>
            </a:r>
            <a:r>
              <a:rPr lang="en-US" b="1" dirty="0"/>
              <a:t>row-major</a:t>
            </a:r>
            <a:r>
              <a:rPr lang="en-US" dirty="0"/>
              <a:t> order: </a:t>
            </a:r>
          </a:p>
          <a:p>
            <a:pPr marL="0" indent="0" algn="l">
              <a:buNone/>
            </a:pPr>
            <a:r>
              <a:rPr lang="en-US" b="1" dirty="0"/>
              <a:t>Address(A[i][j]) = Base</a:t>
            </a:r>
            <a:r>
              <a:rPr lang="en-US" b="1" dirty="0">
                <a:latin typeface="Arial Rounded MT Bold" pitchFamily="34" charset="0"/>
              </a:rPr>
              <a:t>_</a:t>
            </a:r>
            <a:r>
              <a:rPr lang="en-US" b="1" dirty="0"/>
              <a:t>Address + w {N (i-</a:t>
            </a:r>
            <a:r>
              <a:rPr lang="en-US" b="1" dirty="0" err="1"/>
              <a:t>LB</a:t>
            </a:r>
            <a:r>
              <a:rPr lang="en-US" b="1" baseline="-25000" dirty="0" err="1"/>
              <a:t>r</a:t>
            </a:r>
            <a:r>
              <a:rPr lang="en-US" b="1" dirty="0"/>
              <a:t>) + (j-</a:t>
            </a:r>
            <a:r>
              <a:rPr lang="en-US" b="1" dirty="0" err="1"/>
              <a:t>LB</a:t>
            </a:r>
            <a:r>
              <a:rPr lang="en-US" b="1" baseline="-25000" dirty="0" err="1"/>
              <a:t>c</a:t>
            </a:r>
            <a:r>
              <a:rPr lang="en-US" b="1" dirty="0"/>
              <a:t>)}</a:t>
            </a:r>
          </a:p>
          <a:p>
            <a:pPr marL="0" indent="0" algn="l">
              <a:buNone/>
            </a:pPr>
            <a:r>
              <a:rPr lang="en-US" dirty="0"/>
              <a:t>Address(marks[18][4]) = 1000 + 2 {5(18-1) + (4-1)}</a:t>
            </a:r>
          </a:p>
          <a:p>
            <a:pPr marL="0" indent="0" algn="l">
              <a:buNone/>
            </a:pPr>
            <a:r>
              <a:rPr lang="en-US" dirty="0"/>
              <a:t>                                        = 1000 + 2 {5(17) + 3}</a:t>
            </a:r>
          </a:p>
          <a:p>
            <a:pPr marL="0" indent="0" algn="l">
              <a:buNone/>
            </a:pPr>
            <a:r>
              <a:rPr lang="en-US" dirty="0"/>
              <a:t>			 = 1000 + 2(88)</a:t>
            </a:r>
          </a:p>
          <a:p>
            <a:pPr marL="0" indent="0" algn="l">
              <a:buNone/>
            </a:pPr>
            <a:r>
              <a:rPr lang="en-US" dirty="0"/>
              <a:t>			 = 1176</a:t>
            </a:r>
          </a:p>
          <a:p>
            <a:pPr marL="0" indent="0" algn="ctr">
              <a:buNone/>
            </a:pPr>
            <a:endParaRPr lang="en-US" b="1" dirty="0"/>
          </a:p>
          <a:p>
            <a:pPr marL="0" indent="0" algn="ctr">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27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Address calculation of 2-D Array</a:t>
            </a:r>
          </a:p>
        </p:txBody>
      </p:sp>
      <p:sp>
        <p:nvSpPr>
          <p:cNvPr id="3" name="Content Placeholder 2"/>
          <p:cNvSpPr>
            <a:spLocks noGrp="1"/>
          </p:cNvSpPr>
          <p:nvPr>
            <p:ph idx="1"/>
          </p:nvPr>
        </p:nvSpPr>
        <p:spPr/>
        <p:txBody>
          <a:bodyPr/>
          <a:lstStyle/>
          <a:p>
            <a:r>
              <a:rPr lang="en-US" dirty="0"/>
              <a:t>Consider 15 x 20 two dimensional array A which has its base address = 4000 and the size of an element is 4 bytes. Now compute the address of the element A[10][10], assuming that the elements are stored in row major order and column major order. (Assume </a:t>
            </a:r>
            <a:r>
              <a:rPr lang="en-US" b="1" dirty="0" err="1"/>
              <a:t>LB</a:t>
            </a:r>
            <a:r>
              <a:rPr lang="en-US" b="1" baseline="-25000" dirty="0" err="1"/>
              <a:t>r</a:t>
            </a:r>
            <a:r>
              <a:rPr lang="en-US" b="1" dirty="0"/>
              <a:t>=</a:t>
            </a:r>
            <a:r>
              <a:rPr lang="en-US" b="1" dirty="0" err="1"/>
              <a:t>LB</a:t>
            </a:r>
            <a:r>
              <a:rPr lang="en-US" b="1" baseline="-25000" dirty="0" err="1"/>
              <a:t>c</a:t>
            </a:r>
            <a:r>
              <a:rPr lang="en-US" b="1" baseline="-25000" dirty="0"/>
              <a:t> </a:t>
            </a:r>
            <a:r>
              <a:rPr lang="en-US" b="1" dirty="0"/>
              <a:t>=1)</a:t>
            </a:r>
            <a:endParaRPr lang="en-US" dirty="0"/>
          </a:p>
          <a:p>
            <a:endParaRPr lang="en-US" dirty="0"/>
          </a:p>
          <a:p>
            <a:pPr marL="0" indent="0" algn="ctr">
              <a:buNone/>
            </a:pPr>
            <a:endParaRPr lang="en-US" b="1" dirty="0"/>
          </a:p>
          <a:p>
            <a:pPr marL="0" indent="0" algn="ctr">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3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Array</a:t>
            </a:r>
          </a:p>
        </p:txBody>
      </p:sp>
      <p:sp>
        <p:nvSpPr>
          <p:cNvPr id="3" name="Content Placeholder 2"/>
          <p:cNvSpPr>
            <a:spLocks noGrp="1"/>
          </p:cNvSpPr>
          <p:nvPr>
            <p:ph idx="1"/>
          </p:nvPr>
        </p:nvSpPr>
        <p:spPr/>
        <p:txBody>
          <a:bodyPr/>
          <a:lstStyle/>
          <a:p>
            <a:pPr marL="457200" indent="-457200">
              <a:buFont typeface="+mj-lt"/>
              <a:buAutoNum type="arabicPeriod"/>
            </a:pPr>
            <a:r>
              <a:rPr lang="en-US" dirty="0"/>
              <a:t>Symbol Manipulation (matrix representation of polynomial equation)</a:t>
            </a:r>
          </a:p>
          <a:p>
            <a:pPr marL="457200" indent="-457200">
              <a:buFont typeface="+mj-lt"/>
              <a:buAutoNum type="arabicPeriod"/>
            </a:pPr>
            <a:r>
              <a:rPr lang="en-US" dirty="0"/>
              <a:t>Sparse Matrix</a:t>
            </a:r>
          </a:p>
          <a:p>
            <a:endParaRPr lang="en-US" dirty="0"/>
          </a:p>
          <a:p>
            <a:r>
              <a:rPr lang="en-US" dirty="0"/>
              <a:t>Matrix representation of polynomial equation</a:t>
            </a:r>
          </a:p>
          <a:p>
            <a:pPr lvl="1"/>
            <a:r>
              <a:rPr lang="en-IN" dirty="0"/>
              <a:t>We can use array for different kind of operations in polynomial equation such as addition, subtraction, division, differentiation etc…</a:t>
            </a:r>
          </a:p>
          <a:p>
            <a:pPr lvl="1"/>
            <a:r>
              <a:rPr lang="en-IN" dirty="0"/>
              <a:t>We are interested in finding suitable representation for polynomial so that different operations like addition, subtraction etc… can be performed in efficient manner.</a:t>
            </a:r>
          </a:p>
          <a:p>
            <a:pPr lvl="1"/>
            <a:r>
              <a:rPr lang="en-IN" dirty="0"/>
              <a:t>Array can be used to represent Polynomial equation.</a:t>
            </a:r>
            <a:endParaRPr lang="en-US" dirty="0"/>
          </a:p>
          <a:p>
            <a:endParaRPr lang="en-US" dirty="0"/>
          </a:p>
          <a:p>
            <a:endParaRPr lang="en-US" dirty="0"/>
          </a:p>
        </p:txBody>
      </p:sp>
    </p:spTree>
    <p:extLst>
      <p:ext uri="{BB962C8B-B14F-4D97-AF65-F5344CB8AC3E}">
        <p14:creationId xmlns:p14="http://schemas.microsoft.com/office/powerpoint/2010/main" val="247198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5500688" y="3627714"/>
            <a:ext cx="4291762" cy="2209800"/>
            <a:chOff x="1233488" y="3633787"/>
            <a:chExt cx="4291762" cy="2209800"/>
          </a:xfrm>
        </p:grpSpPr>
        <p:graphicFrame>
          <p:nvGraphicFramePr>
            <p:cNvPr id="8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828050" y="3966291"/>
            <a:ext cx="3697200" cy="1854000"/>
          </p:xfrm>
          <a:graphic>
            <a:graphicData uri="http://schemas.openxmlformats.org/drawingml/2006/table">
              <a:tbl>
                <a:tblPr firstRow="1" bandRow="1">
                  <a:tableStyleId>{8EC20E35-A176-4012-BC5E-935CFFF8708E}</a:tableStyleId>
                </a:tblPr>
                <a:tblGrid>
                  <a:gridCol w="739440">
                    <a:extLst>
                      <a:ext uri="{9D8B030D-6E8A-4147-A177-3AD203B41FA5}">
                        <a16:colId xmlns:a16="http://schemas.microsoft.com/office/drawing/2014/main" val="20000"/>
                      </a:ext>
                    </a:extLst>
                  </a:gridCol>
                  <a:gridCol w="739440">
                    <a:extLst>
                      <a:ext uri="{9D8B030D-6E8A-4147-A177-3AD203B41FA5}">
                        <a16:colId xmlns:a16="http://schemas.microsoft.com/office/drawing/2014/main" val="20001"/>
                      </a:ext>
                    </a:extLst>
                  </a:gridCol>
                  <a:gridCol w="739440">
                    <a:extLst>
                      <a:ext uri="{9D8B030D-6E8A-4147-A177-3AD203B41FA5}">
                        <a16:colId xmlns:a16="http://schemas.microsoft.com/office/drawing/2014/main" val="20002"/>
                      </a:ext>
                    </a:extLst>
                  </a:gridCol>
                  <a:gridCol w="739440">
                    <a:extLst>
                      <a:ext uri="{9D8B030D-6E8A-4147-A177-3AD203B41FA5}">
                        <a16:colId xmlns:a16="http://schemas.microsoft.com/office/drawing/2014/main" val="20003"/>
                      </a:ext>
                    </a:extLst>
                  </a:gridCol>
                  <a:gridCol w="739440">
                    <a:extLst>
                      <a:ext uri="{9D8B030D-6E8A-4147-A177-3AD203B41FA5}">
                        <a16:colId xmlns:a16="http://schemas.microsoft.com/office/drawing/2014/main" val="20004"/>
                      </a:ext>
                    </a:extLst>
                  </a:gridCol>
                </a:tblGrid>
                <a:tr h="37080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0</a:t>
                        </a: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89" name="TextBox 88"/>
            <p:cNvSpPr txBox="1"/>
            <p:nvPr/>
          </p:nvSpPr>
          <p:spPr>
            <a:xfrm>
              <a:off x="1309688" y="4319587"/>
              <a:ext cx="381000" cy="38100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endParaRPr kumimoji="0" lang="en-US" sz="1800" b="1" i="0" u="none" strike="noStrike" kern="0" cap="none" spc="0" normalizeH="0" baseline="0" noProof="0" dirty="0">
                <a:ln>
                  <a:noFill/>
                </a:ln>
                <a:solidFill>
                  <a:srgbClr val="FF0000"/>
                </a:solidFill>
                <a:effectLst/>
                <a:uLnTx/>
                <a:uFillTx/>
                <a:latin typeface="Calibri"/>
                <a:ea typeface="+mn-ea"/>
                <a:cs typeface="+mn-cs"/>
              </a:endParaRPr>
            </a:p>
          </p:txBody>
        </p:sp>
        <p:sp>
          <p:nvSpPr>
            <p:cNvPr id="90" name="TextBox 89"/>
            <p:cNvSpPr txBox="1"/>
            <p:nvPr/>
          </p:nvSpPr>
          <p:spPr>
            <a:xfrm>
              <a:off x="1233488" y="4700587"/>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2</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1" name="TextBox 90"/>
            <p:cNvSpPr txBox="1"/>
            <p:nvPr/>
          </p:nvSpPr>
          <p:spPr>
            <a:xfrm>
              <a:off x="1233488" y="5093255"/>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3</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2" name="TextBox 91"/>
            <p:cNvSpPr txBox="1"/>
            <p:nvPr/>
          </p:nvSpPr>
          <p:spPr>
            <a:xfrm>
              <a:off x="1233488" y="5474255"/>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4</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3" name="TextBox 92"/>
            <p:cNvSpPr txBox="1"/>
            <p:nvPr/>
          </p:nvSpPr>
          <p:spPr>
            <a:xfrm>
              <a:off x="27574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4" name="TextBox 93"/>
            <p:cNvSpPr txBox="1"/>
            <p:nvPr/>
          </p:nvSpPr>
          <p:spPr>
            <a:xfrm>
              <a:off x="35194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2</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5" name="TextBox 94"/>
            <p:cNvSpPr txBox="1"/>
            <p:nvPr/>
          </p:nvSpPr>
          <p:spPr>
            <a:xfrm>
              <a:off x="42052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3</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96" name="TextBox 95"/>
            <p:cNvSpPr txBox="1"/>
            <p:nvPr/>
          </p:nvSpPr>
          <p:spPr>
            <a:xfrm>
              <a:off x="4967288" y="3633787"/>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4</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grpSp>
      <p:sp>
        <p:nvSpPr>
          <p:cNvPr id="2" name="Title 1"/>
          <p:cNvSpPr>
            <a:spLocks noGrp="1"/>
          </p:cNvSpPr>
          <p:nvPr>
            <p:ph type="title"/>
          </p:nvPr>
        </p:nvSpPr>
        <p:spPr/>
        <p:txBody>
          <a:bodyPr>
            <a:normAutofit/>
          </a:bodyPr>
          <a:lstStyle/>
          <a:p>
            <a:r>
              <a:rPr lang="en-IN" dirty="0"/>
              <a:t>Representation of Polynomial equation</a:t>
            </a:r>
            <a:endParaRPr lang="en-US" dirty="0"/>
          </a:p>
        </p:txBody>
      </p:sp>
      <p:sp>
        <p:nvSpPr>
          <p:cNvPr id="37" name="TextBox 36"/>
          <p:cNvSpPr txBox="1"/>
          <p:nvPr/>
        </p:nvSpPr>
        <p:spPr>
          <a:xfrm>
            <a:off x="1766888" y="3252787"/>
            <a:ext cx="3733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2X</a:t>
            </a:r>
            <a:r>
              <a:rPr kumimoji="0" lang="en-IN" sz="1800" b="1" i="0" u="none" strike="noStrike" kern="1200" cap="none" spc="0" normalizeH="0" baseline="30000" noProof="0" dirty="0">
                <a:ln>
                  <a:noFill/>
                </a:ln>
                <a:solidFill>
                  <a:prstClr val="black"/>
                </a:solidFill>
                <a:effectLst/>
                <a:uLnTx/>
                <a:uFillTx/>
                <a:latin typeface="Calibri"/>
                <a:ea typeface="+mn-ea"/>
                <a:cs typeface="+mn-cs"/>
              </a:rPr>
              <a:t>2</a:t>
            </a:r>
            <a:r>
              <a:rPr kumimoji="0" lang="en-IN" sz="1800" b="1" i="0" u="none" strike="noStrike" kern="1200" cap="none" spc="0" normalizeH="0" baseline="0" noProof="0" dirty="0">
                <a:ln>
                  <a:noFill/>
                </a:ln>
                <a:solidFill>
                  <a:prstClr val="black"/>
                </a:solidFill>
                <a:effectLst/>
                <a:uLnTx/>
                <a:uFillTx/>
                <a:latin typeface="Calibri"/>
                <a:ea typeface="+mn-ea"/>
                <a:cs typeface="+mn-cs"/>
              </a:rPr>
              <a:t> + 5XY + Y</a:t>
            </a:r>
            <a:r>
              <a:rPr kumimoji="0" lang="en-IN" sz="1800" b="1" i="0" u="none" strike="noStrike" kern="1200" cap="none" spc="0" normalizeH="0" baseline="30000" noProof="0" dirty="0">
                <a:ln>
                  <a:noFill/>
                </a:ln>
                <a:solidFill>
                  <a:prstClr val="black"/>
                </a:solidFill>
                <a:effectLst/>
                <a:uLnTx/>
                <a:uFillTx/>
                <a:latin typeface="Calibri"/>
                <a:ea typeface="+mn-ea"/>
                <a:cs typeface="+mn-cs"/>
              </a:rPr>
              <a:t>2</a:t>
            </a:r>
            <a:endParaRPr kumimoji="0" lang="en-US" sz="1800" b="1" i="0" u="none" strike="noStrike" kern="1200" cap="none" spc="0" normalizeH="0" baseline="30000" noProof="0" dirty="0">
              <a:ln>
                <a:noFill/>
              </a:ln>
              <a:solidFill>
                <a:prstClr val="black"/>
              </a:solidFill>
              <a:effectLst/>
              <a:uLnTx/>
              <a:uFillTx/>
              <a:latin typeface="Calibri"/>
              <a:ea typeface="+mn-ea"/>
              <a:cs typeface="+mn-cs"/>
            </a:endParaRPr>
          </a:p>
        </p:txBody>
      </p:sp>
      <p:grpSp>
        <p:nvGrpSpPr>
          <p:cNvPr id="86" name="Group 85"/>
          <p:cNvGrpSpPr/>
          <p:nvPr/>
        </p:nvGrpSpPr>
        <p:grpSpPr>
          <a:xfrm>
            <a:off x="1233488" y="3627714"/>
            <a:ext cx="4291762" cy="2209800"/>
            <a:chOff x="1233488" y="3633787"/>
            <a:chExt cx="4291762" cy="2209800"/>
          </a:xfrm>
        </p:grpSpPr>
        <p:graphicFrame>
          <p:nvGraphicFramePr>
            <p:cNvPr id="7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828050" y="3966291"/>
            <a:ext cx="3697200" cy="1854000"/>
          </p:xfrm>
          <a:graphic>
            <a:graphicData uri="http://schemas.openxmlformats.org/drawingml/2006/table">
              <a:tbl>
                <a:tblPr firstRow="1" bandRow="1">
                  <a:tableStyleId>{8EC20E35-A176-4012-BC5E-935CFFF8708E}</a:tableStyleId>
                </a:tblPr>
                <a:tblGrid>
                  <a:gridCol w="739440">
                    <a:extLst>
                      <a:ext uri="{9D8B030D-6E8A-4147-A177-3AD203B41FA5}">
                        <a16:colId xmlns:a16="http://schemas.microsoft.com/office/drawing/2014/main" val="20000"/>
                      </a:ext>
                    </a:extLst>
                  </a:gridCol>
                  <a:gridCol w="739440">
                    <a:extLst>
                      <a:ext uri="{9D8B030D-6E8A-4147-A177-3AD203B41FA5}">
                        <a16:colId xmlns:a16="http://schemas.microsoft.com/office/drawing/2014/main" val="20001"/>
                      </a:ext>
                    </a:extLst>
                  </a:gridCol>
                  <a:gridCol w="739440">
                    <a:extLst>
                      <a:ext uri="{9D8B030D-6E8A-4147-A177-3AD203B41FA5}">
                        <a16:colId xmlns:a16="http://schemas.microsoft.com/office/drawing/2014/main" val="20002"/>
                      </a:ext>
                    </a:extLst>
                  </a:gridCol>
                  <a:gridCol w="739440">
                    <a:extLst>
                      <a:ext uri="{9D8B030D-6E8A-4147-A177-3AD203B41FA5}">
                        <a16:colId xmlns:a16="http://schemas.microsoft.com/office/drawing/2014/main" val="20003"/>
                      </a:ext>
                    </a:extLst>
                  </a:gridCol>
                  <a:gridCol w="739440">
                    <a:extLst>
                      <a:ext uri="{9D8B030D-6E8A-4147-A177-3AD203B41FA5}">
                        <a16:colId xmlns:a16="http://schemas.microsoft.com/office/drawing/2014/main" val="20004"/>
                      </a:ext>
                    </a:extLst>
                  </a:gridCol>
                </a:tblGrid>
                <a:tr h="37080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0</a:t>
                        </a: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US" baseline="0" dirty="0">
                            <a:solidFill>
                              <a:schemeClr val="tx1"/>
                            </a:solidFill>
                          </a:rPr>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US" baseline="0"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40" name="TextBox 39"/>
            <p:cNvSpPr txBox="1"/>
            <p:nvPr/>
          </p:nvSpPr>
          <p:spPr>
            <a:xfrm>
              <a:off x="1309688" y="4319587"/>
              <a:ext cx="381000" cy="38100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endParaRPr kumimoji="0" lang="en-US" sz="1800" b="1" i="0" u="none" strike="noStrike" kern="0" cap="none" spc="0" normalizeH="0" baseline="0" noProof="0" dirty="0">
                <a:ln>
                  <a:noFill/>
                </a:ln>
                <a:solidFill>
                  <a:srgbClr val="FF0000"/>
                </a:solidFill>
                <a:effectLst/>
                <a:uLnTx/>
                <a:uFillTx/>
                <a:latin typeface="Calibri"/>
                <a:ea typeface="+mn-ea"/>
                <a:cs typeface="+mn-cs"/>
              </a:endParaRPr>
            </a:p>
          </p:txBody>
        </p:sp>
        <p:sp>
          <p:nvSpPr>
            <p:cNvPr id="41" name="TextBox 40"/>
            <p:cNvSpPr txBox="1"/>
            <p:nvPr/>
          </p:nvSpPr>
          <p:spPr>
            <a:xfrm>
              <a:off x="1233488" y="4700587"/>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2</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2" name="TextBox 41"/>
            <p:cNvSpPr txBox="1"/>
            <p:nvPr/>
          </p:nvSpPr>
          <p:spPr>
            <a:xfrm>
              <a:off x="1233488" y="5093255"/>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3</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3" name="TextBox 42"/>
            <p:cNvSpPr txBox="1"/>
            <p:nvPr/>
          </p:nvSpPr>
          <p:spPr>
            <a:xfrm>
              <a:off x="1233488" y="5474255"/>
              <a:ext cx="5334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X</a:t>
              </a:r>
              <a:r>
                <a:rPr kumimoji="0" lang="en-IN" sz="1800" b="1" i="0" u="none" strike="noStrike" kern="0" cap="none" spc="0" normalizeH="0" baseline="30000" noProof="0" dirty="0">
                  <a:ln>
                    <a:noFill/>
                  </a:ln>
                  <a:solidFill>
                    <a:srgbClr val="FF0000"/>
                  </a:solidFill>
                  <a:effectLst/>
                  <a:uLnTx/>
                  <a:uFillTx/>
                  <a:latin typeface="Calibri"/>
                  <a:ea typeface="+mn-ea"/>
                  <a:cs typeface="+mn-cs"/>
                </a:rPr>
                <a:t>4</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4" name="TextBox 43"/>
            <p:cNvSpPr txBox="1"/>
            <p:nvPr/>
          </p:nvSpPr>
          <p:spPr>
            <a:xfrm>
              <a:off x="27574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5" name="TextBox 44"/>
            <p:cNvSpPr txBox="1"/>
            <p:nvPr/>
          </p:nvSpPr>
          <p:spPr>
            <a:xfrm>
              <a:off x="35194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2</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6" name="TextBox 45"/>
            <p:cNvSpPr txBox="1"/>
            <p:nvPr/>
          </p:nvSpPr>
          <p:spPr>
            <a:xfrm>
              <a:off x="4205288" y="3645455"/>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3</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sp>
          <p:nvSpPr>
            <p:cNvPr id="47" name="TextBox 46"/>
            <p:cNvSpPr txBox="1"/>
            <p:nvPr/>
          </p:nvSpPr>
          <p:spPr>
            <a:xfrm>
              <a:off x="4967288" y="3633787"/>
              <a:ext cx="533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FF0000"/>
                  </a:solidFill>
                  <a:effectLst/>
                  <a:uLnTx/>
                  <a:uFillTx/>
                  <a:latin typeface="Calibri"/>
                  <a:ea typeface="+mn-ea"/>
                  <a:cs typeface="+mn-cs"/>
                </a:rPr>
                <a:t>Y</a:t>
              </a:r>
              <a:r>
                <a:rPr kumimoji="0" lang="en-IN" sz="1800" b="1" i="0" u="none" strike="noStrike" kern="0" cap="none" spc="0" normalizeH="0" baseline="30000" noProof="0" dirty="0">
                  <a:ln>
                    <a:noFill/>
                  </a:ln>
                  <a:solidFill>
                    <a:srgbClr val="FF0000"/>
                  </a:solidFill>
                  <a:effectLst/>
                  <a:uLnTx/>
                  <a:uFillTx/>
                  <a:latin typeface="Calibri"/>
                  <a:ea typeface="+mn-ea"/>
                  <a:cs typeface="+mn-cs"/>
                </a:rPr>
                <a:t>4</a:t>
              </a:r>
              <a:endParaRPr kumimoji="0" lang="en-US" sz="1800" b="1" i="0" u="none" strike="noStrike" kern="0" cap="none" spc="0" normalizeH="0" baseline="30000" noProof="0" dirty="0">
                <a:ln>
                  <a:noFill/>
                </a:ln>
                <a:solidFill>
                  <a:srgbClr val="FF0000"/>
                </a:solidFill>
                <a:effectLst/>
                <a:uLnTx/>
                <a:uFillTx/>
                <a:latin typeface="Calibri"/>
                <a:ea typeface="+mn-ea"/>
                <a:cs typeface="+mn-cs"/>
              </a:endParaRPr>
            </a:p>
          </p:txBody>
        </p:sp>
      </p:grpSp>
      <p:sp>
        <p:nvSpPr>
          <p:cNvPr id="48" name="Rectangle 47"/>
          <p:cNvSpPr/>
          <p:nvPr/>
        </p:nvSpPr>
        <p:spPr>
          <a:xfrm>
            <a:off x="1811868" y="4711397"/>
            <a:ext cx="738000" cy="372484"/>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2</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49" name="Rectangle 48"/>
          <p:cNvSpPr/>
          <p:nvPr/>
        </p:nvSpPr>
        <p:spPr>
          <a:xfrm>
            <a:off x="2571494" y="4350788"/>
            <a:ext cx="738000" cy="348734"/>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5</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50" name="Rectangle 49"/>
          <p:cNvSpPr/>
          <p:nvPr/>
        </p:nvSpPr>
        <p:spPr>
          <a:xfrm>
            <a:off x="3312095" y="3982728"/>
            <a:ext cx="738000" cy="348734"/>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1</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51" name="TextBox 50"/>
          <p:cNvSpPr txBox="1"/>
          <p:nvPr/>
        </p:nvSpPr>
        <p:spPr>
          <a:xfrm>
            <a:off x="6262688" y="3252787"/>
            <a:ext cx="37338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X</a:t>
            </a:r>
            <a:r>
              <a:rPr kumimoji="0" lang="en-IN" sz="1800" b="1" i="0" u="none" strike="noStrike" kern="1200" cap="none" spc="0" normalizeH="0" baseline="30000" noProof="0" dirty="0">
                <a:ln>
                  <a:noFill/>
                </a:ln>
                <a:solidFill>
                  <a:prstClr val="black"/>
                </a:solidFill>
                <a:effectLst/>
                <a:uLnTx/>
                <a:uFillTx/>
                <a:latin typeface="Calibri"/>
                <a:ea typeface="+mn-ea"/>
                <a:cs typeface="+mn-cs"/>
              </a:rPr>
              <a:t>2</a:t>
            </a:r>
            <a:r>
              <a:rPr kumimoji="0" lang="en-IN" sz="1800" b="1" i="0" u="none" strike="noStrike" kern="1200" cap="none" spc="0" normalizeH="0" baseline="0" noProof="0" dirty="0">
                <a:ln>
                  <a:noFill/>
                </a:ln>
                <a:solidFill>
                  <a:prstClr val="black"/>
                </a:solidFill>
                <a:effectLst/>
                <a:uLnTx/>
                <a:uFillTx/>
                <a:latin typeface="Calibri"/>
                <a:ea typeface="+mn-ea"/>
                <a:cs typeface="+mn-cs"/>
              </a:rPr>
              <a:t> + 3XY + Y</a:t>
            </a:r>
            <a:r>
              <a:rPr kumimoji="0" lang="en-IN" sz="1800" b="1" i="0" u="none" strike="noStrike" kern="1200" cap="none" spc="0" normalizeH="0" baseline="30000" noProof="0" dirty="0">
                <a:ln>
                  <a:noFill/>
                </a:ln>
                <a:solidFill>
                  <a:prstClr val="black"/>
                </a:solidFill>
                <a:effectLst/>
                <a:uLnTx/>
                <a:uFillTx/>
                <a:latin typeface="Calibri"/>
                <a:ea typeface="+mn-ea"/>
                <a:cs typeface="+mn-cs"/>
              </a:rPr>
              <a:t>2</a:t>
            </a:r>
            <a:r>
              <a:rPr kumimoji="0" lang="en-IN" sz="1800" b="1" i="0" u="none" strike="noStrike" kern="1200" cap="none" spc="0" normalizeH="0" baseline="0" noProof="0" dirty="0">
                <a:ln>
                  <a:noFill/>
                </a:ln>
                <a:solidFill>
                  <a:prstClr val="black"/>
                </a:solidFill>
                <a:effectLst/>
                <a:uLnTx/>
                <a:uFillTx/>
                <a:latin typeface="Calibri"/>
                <a:ea typeface="+mn-ea"/>
                <a:cs typeface="+mn-cs"/>
              </a:rPr>
              <a:t>+Y-X</a:t>
            </a:r>
            <a:endParaRPr kumimoji="0" lang="en-US" sz="1800" b="1" i="0" u="none" strike="noStrike" kern="1200" cap="none" spc="0" normalizeH="0" baseline="30000" noProof="0" dirty="0">
              <a:ln>
                <a:noFill/>
              </a:ln>
              <a:solidFill>
                <a:prstClr val="black"/>
              </a:solidFill>
              <a:effectLst/>
              <a:uLnTx/>
              <a:uFillTx/>
              <a:latin typeface="Calibri"/>
              <a:ea typeface="+mn-ea"/>
              <a:cs typeface="+mn-cs"/>
            </a:endParaRPr>
          </a:p>
        </p:txBody>
      </p:sp>
      <p:sp>
        <p:nvSpPr>
          <p:cNvPr id="62" name="Rectangle 61"/>
          <p:cNvSpPr/>
          <p:nvPr/>
        </p:nvSpPr>
        <p:spPr>
          <a:xfrm>
            <a:off x="6086538" y="4699522"/>
            <a:ext cx="738000" cy="3492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1</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63" name="Rectangle 62"/>
          <p:cNvSpPr/>
          <p:nvPr/>
        </p:nvSpPr>
        <p:spPr>
          <a:xfrm>
            <a:off x="6834453" y="4338859"/>
            <a:ext cx="738000" cy="3492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3</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64" name="Rectangle 63"/>
          <p:cNvSpPr/>
          <p:nvPr/>
        </p:nvSpPr>
        <p:spPr>
          <a:xfrm>
            <a:off x="7582088" y="3963678"/>
            <a:ext cx="738000" cy="347669"/>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1</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65" name="Rectangle 64"/>
          <p:cNvSpPr/>
          <p:nvPr/>
        </p:nvSpPr>
        <p:spPr>
          <a:xfrm>
            <a:off x="6837392" y="3963677"/>
            <a:ext cx="738000" cy="3492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1</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66" name="Rectangle 65"/>
          <p:cNvSpPr/>
          <p:nvPr/>
        </p:nvSpPr>
        <p:spPr>
          <a:xfrm>
            <a:off x="6086538" y="4339927"/>
            <a:ext cx="738000" cy="349200"/>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prstClr val="white"/>
                </a:solidFill>
                <a:effectLst/>
                <a:uLnTx/>
                <a:uFillTx/>
                <a:latin typeface="Calibri"/>
                <a:ea typeface="+mn-ea"/>
                <a:cs typeface="+mn-cs"/>
              </a:rPr>
              <a:t>-1</a:t>
            </a: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6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946207" y="927530"/>
          <a:ext cx="3697200" cy="1854000"/>
        </p:xfrm>
        <a:graphic>
          <a:graphicData uri="http://schemas.openxmlformats.org/drawingml/2006/table">
            <a:tbl>
              <a:tblPr firstRow="1" bandRow="1">
                <a:tableStyleId>{8EC20E35-A176-4012-BC5E-935CFFF8708E}</a:tableStyleId>
              </a:tblPr>
              <a:tblGrid>
                <a:gridCol w="858278">
                  <a:extLst>
                    <a:ext uri="{9D8B030D-6E8A-4147-A177-3AD203B41FA5}">
                      <a16:colId xmlns:a16="http://schemas.microsoft.com/office/drawing/2014/main" val="20000"/>
                    </a:ext>
                  </a:extLst>
                </a:gridCol>
                <a:gridCol w="660214">
                  <a:extLst>
                    <a:ext uri="{9D8B030D-6E8A-4147-A177-3AD203B41FA5}">
                      <a16:colId xmlns:a16="http://schemas.microsoft.com/office/drawing/2014/main" val="20001"/>
                    </a:ext>
                  </a:extLst>
                </a:gridCol>
                <a:gridCol w="726236">
                  <a:extLst>
                    <a:ext uri="{9D8B030D-6E8A-4147-A177-3AD203B41FA5}">
                      <a16:colId xmlns:a16="http://schemas.microsoft.com/office/drawing/2014/main" val="20002"/>
                    </a:ext>
                  </a:extLst>
                </a:gridCol>
                <a:gridCol w="726236">
                  <a:extLst>
                    <a:ext uri="{9D8B030D-6E8A-4147-A177-3AD203B41FA5}">
                      <a16:colId xmlns:a16="http://schemas.microsoft.com/office/drawing/2014/main" val="20003"/>
                    </a:ext>
                  </a:extLst>
                </a:gridCol>
                <a:gridCol w="726236">
                  <a:extLst>
                    <a:ext uri="{9D8B030D-6E8A-4147-A177-3AD203B41FA5}">
                      <a16:colId xmlns:a16="http://schemas.microsoft.com/office/drawing/2014/main" val="20004"/>
                    </a:ext>
                  </a:extLst>
                </a:gridCol>
              </a:tblGrid>
              <a:tr h="370800">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Y</a:t>
                      </a:r>
                      <a:endParaRPr lang="en-US"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Y</a:t>
                      </a:r>
                      <a:r>
                        <a:rPr lang="en-IN" baseline="30000" dirty="0">
                          <a:solidFill>
                            <a:schemeClr val="tx1"/>
                          </a:solidFill>
                        </a:rPr>
                        <a:t>2</a:t>
                      </a:r>
                      <a:endParaRPr lang="en-US" baseline="3000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Y</a:t>
                      </a:r>
                      <a:r>
                        <a:rPr lang="en-IN" baseline="30000" dirty="0">
                          <a:solidFill>
                            <a:schemeClr val="tx1"/>
                          </a:solidFill>
                        </a:rPr>
                        <a:t>3</a:t>
                      </a:r>
                      <a:endParaRPr lang="en-US" baseline="3000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pPr algn="ctr"/>
                      <a:r>
                        <a:rPr lang="en-IN" dirty="0">
                          <a:solidFill>
                            <a:schemeClr val="tx1"/>
                          </a:solidFill>
                        </a:rPr>
                        <a:t>Y</a:t>
                      </a:r>
                      <a:r>
                        <a:rPr lang="en-IN" baseline="30000" dirty="0">
                          <a:solidFill>
                            <a:schemeClr val="tx1"/>
                          </a:solidFill>
                        </a:rPr>
                        <a:t>4</a:t>
                      </a:r>
                      <a:endParaRPr lang="en-US" baseline="3000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XY</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XY</a:t>
                      </a:r>
                      <a:r>
                        <a:rPr lang="en-IN" baseline="30000" dirty="0"/>
                        <a:t>2</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XY</a:t>
                      </a:r>
                      <a:r>
                        <a:rPr lang="en-IN" baseline="30000" dirty="0"/>
                        <a:t>3</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XY</a:t>
                      </a:r>
                      <a:r>
                        <a:rPr lang="en-IN" baseline="30000" dirty="0"/>
                        <a:t>4</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2</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30000" dirty="0"/>
                        <a:t>3</a:t>
                      </a:r>
                      <a:r>
                        <a:rPr lang="en-IN" dirty="0"/>
                        <a:t>Y</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30000" dirty="0"/>
                        <a:t>2</a:t>
                      </a:r>
                      <a:r>
                        <a:rPr lang="en-IN" dirty="0"/>
                        <a:t>Y</a:t>
                      </a:r>
                      <a:r>
                        <a:rPr lang="en-IN" baseline="30000" dirty="0"/>
                        <a:t>2</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30000" dirty="0"/>
                        <a:t>2</a:t>
                      </a:r>
                      <a:r>
                        <a:rPr lang="en-IN" dirty="0"/>
                        <a:t>Y</a:t>
                      </a:r>
                      <a:r>
                        <a:rPr lang="en-IN" baseline="30000" dirty="0"/>
                        <a:t>3</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X</a:t>
                      </a:r>
                      <a:r>
                        <a:rPr lang="en-IN" baseline="30000" dirty="0"/>
                        <a:t>2</a:t>
                      </a:r>
                      <a:r>
                        <a:rPr lang="en-IN" dirty="0"/>
                        <a:t>Y</a:t>
                      </a:r>
                      <a:r>
                        <a:rPr lang="en-IN" baseline="30000" dirty="0"/>
                        <a:t>4</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3</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3</a:t>
                      </a:r>
                      <a:r>
                        <a:rPr lang="en-IN" dirty="0"/>
                        <a:t>Y</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3</a:t>
                      </a:r>
                      <a:r>
                        <a:rPr lang="en-IN" dirty="0"/>
                        <a:t>Y</a:t>
                      </a:r>
                      <a:r>
                        <a:rPr lang="en-IN" baseline="30000" dirty="0"/>
                        <a:t>2</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3</a:t>
                      </a:r>
                      <a:r>
                        <a:rPr lang="en-IN" dirty="0"/>
                        <a:t>Y</a:t>
                      </a:r>
                      <a:r>
                        <a:rPr lang="en-IN" baseline="30000" dirty="0"/>
                        <a:t>3</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3</a:t>
                      </a:r>
                      <a:r>
                        <a:rPr lang="en-IN" dirty="0"/>
                        <a:t>Y</a:t>
                      </a:r>
                      <a:r>
                        <a:rPr lang="en-IN" baseline="30000" dirty="0"/>
                        <a:t>4</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00">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4</a:t>
                      </a:r>
                      <a:endParaRPr lang="en-US" baseline="300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4</a:t>
                      </a:r>
                      <a:r>
                        <a:rPr lang="en-IN" dirty="0"/>
                        <a:t>Y</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4</a:t>
                      </a:r>
                      <a:r>
                        <a:rPr lang="en-IN" dirty="0"/>
                        <a:t>Y</a:t>
                      </a:r>
                      <a:r>
                        <a:rPr lang="en-IN" baseline="30000" dirty="0"/>
                        <a:t>2</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4</a:t>
                      </a:r>
                      <a:r>
                        <a:rPr lang="en-IN" dirty="0"/>
                        <a:t>Y</a:t>
                      </a:r>
                      <a:r>
                        <a:rPr lang="en-IN" baseline="30000" dirty="0"/>
                        <a:t>3</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pPr algn="ctr"/>
                      <a:r>
                        <a:rPr lang="en-IN" dirty="0"/>
                        <a:t>X</a:t>
                      </a:r>
                      <a:r>
                        <a:rPr lang="en-IN" baseline="30000" dirty="0"/>
                        <a:t>4</a:t>
                      </a:r>
                      <a:r>
                        <a:rPr lang="en-IN" dirty="0"/>
                        <a:t>Y</a:t>
                      </a:r>
                      <a:r>
                        <a:rPr lang="en-IN" baseline="30000" dirty="0"/>
                        <a:t>4</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503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8" grpId="0" animBg="1"/>
      <p:bldP spid="49" grpId="0" animBg="1"/>
      <p:bldP spid="50" grpId="0" animBg="1"/>
      <p:bldP spid="51" grpId="0"/>
      <p:bldP spid="62" grpId="0" animBg="1"/>
      <p:bldP spid="63" grpId="0" animBg="1"/>
      <p:bldP spid="64" grpId="0" animBg="1"/>
      <p:bldP spid="65" grpId="0" animBg="1"/>
      <p:bldP spid="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matrix</a:t>
            </a:r>
          </a:p>
        </p:txBody>
      </p:sp>
      <p:sp>
        <p:nvSpPr>
          <p:cNvPr id="3" name="Content Placeholder 2"/>
          <p:cNvSpPr>
            <a:spLocks noGrp="1"/>
          </p:cNvSpPr>
          <p:nvPr>
            <p:ph idx="1"/>
          </p:nvPr>
        </p:nvSpPr>
        <p:spPr/>
        <p:txBody>
          <a:bodyPr/>
          <a:lstStyle/>
          <a:p>
            <a:r>
              <a:rPr lang="en-IN" dirty="0"/>
              <a:t>An m x n matrix is said to be </a:t>
            </a:r>
            <a:r>
              <a:rPr lang="en-IN" b="1" i="1" dirty="0">
                <a:solidFill>
                  <a:srgbClr val="C00000"/>
                </a:solidFill>
              </a:rPr>
              <a:t>sparse</a:t>
            </a:r>
            <a:r>
              <a:rPr lang="en-IN" dirty="0"/>
              <a:t> if “many” of its elements are zero.</a:t>
            </a:r>
          </a:p>
          <a:p>
            <a:r>
              <a:rPr lang="en-IN" dirty="0"/>
              <a:t>A matrix that is not sparse is called a </a:t>
            </a:r>
            <a:r>
              <a:rPr lang="en-IN" b="1" i="1" dirty="0">
                <a:solidFill>
                  <a:srgbClr val="C00000"/>
                </a:solidFill>
              </a:rPr>
              <a:t>dense matrix</a:t>
            </a:r>
            <a:r>
              <a:rPr lang="en-IN" dirty="0"/>
              <a:t>.</a:t>
            </a:r>
          </a:p>
          <a:p>
            <a:r>
              <a:rPr lang="en-IN" dirty="0"/>
              <a:t>We can device a simple representation scheme whose space requirement equals the size of the non-zero elements. </a:t>
            </a:r>
          </a:p>
          <a:p>
            <a:endParaRPr lang="en-US" dirty="0"/>
          </a:p>
        </p:txBody>
      </p:sp>
      <p:graphicFrame>
        <p:nvGraphicFramePr>
          <p:cNvPr id="4" name="Table 3"/>
          <p:cNvGraphicFramePr>
            <a:graphicFrameLocks noGrp="1"/>
          </p:cNvGraphicFramePr>
          <p:nvPr/>
        </p:nvGraphicFramePr>
        <p:xfrm>
          <a:off x="2514600" y="4114800"/>
          <a:ext cx="1936816" cy="1524000"/>
        </p:xfrm>
        <a:graphic>
          <a:graphicData uri="http://schemas.openxmlformats.org/drawingml/2006/table">
            <a:tbl>
              <a:tblPr firstRow="1" firstCol="1" bandRow="1">
                <a:tableStyleId>{2D5ABB26-0587-4C30-8999-92F81FD0307C}</a:tableStyleId>
              </a:tblPr>
              <a:tblGrid>
                <a:gridCol w="242102">
                  <a:extLst>
                    <a:ext uri="{9D8B030D-6E8A-4147-A177-3AD203B41FA5}">
                      <a16:colId xmlns:a16="http://schemas.microsoft.com/office/drawing/2014/main" val="20000"/>
                    </a:ext>
                  </a:extLst>
                </a:gridCol>
                <a:gridCol w="242102">
                  <a:extLst>
                    <a:ext uri="{9D8B030D-6E8A-4147-A177-3AD203B41FA5}">
                      <a16:colId xmlns:a16="http://schemas.microsoft.com/office/drawing/2014/main" val="20001"/>
                    </a:ext>
                  </a:extLst>
                </a:gridCol>
                <a:gridCol w="242102">
                  <a:extLst>
                    <a:ext uri="{9D8B030D-6E8A-4147-A177-3AD203B41FA5}">
                      <a16:colId xmlns:a16="http://schemas.microsoft.com/office/drawing/2014/main" val="20002"/>
                    </a:ext>
                  </a:extLst>
                </a:gridCol>
                <a:gridCol w="242102">
                  <a:extLst>
                    <a:ext uri="{9D8B030D-6E8A-4147-A177-3AD203B41FA5}">
                      <a16:colId xmlns:a16="http://schemas.microsoft.com/office/drawing/2014/main" val="20003"/>
                    </a:ext>
                  </a:extLst>
                </a:gridCol>
                <a:gridCol w="242102">
                  <a:extLst>
                    <a:ext uri="{9D8B030D-6E8A-4147-A177-3AD203B41FA5}">
                      <a16:colId xmlns:a16="http://schemas.microsoft.com/office/drawing/2014/main" val="20004"/>
                    </a:ext>
                  </a:extLst>
                </a:gridCol>
                <a:gridCol w="242102">
                  <a:extLst>
                    <a:ext uri="{9D8B030D-6E8A-4147-A177-3AD203B41FA5}">
                      <a16:colId xmlns:a16="http://schemas.microsoft.com/office/drawing/2014/main" val="20005"/>
                    </a:ext>
                  </a:extLst>
                </a:gridCol>
                <a:gridCol w="242102">
                  <a:extLst>
                    <a:ext uri="{9D8B030D-6E8A-4147-A177-3AD203B41FA5}">
                      <a16:colId xmlns:a16="http://schemas.microsoft.com/office/drawing/2014/main" val="20006"/>
                    </a:ext>
                  </a:extLst>
                </a:gridCol>
                <a:gridCol w="242102">
                  <a:extLst>
                    <a:ext uri="{9D8B030D-6E8A-4147-A177-3AD203B41FA5}">
                      <a16:colId xmlns:a16="http://schemas.microsoft.com/office/drawing/2014/main" val="20007"/>
                    </a:ext>
                  </a:extLst>
                </a:gridCol>
              </a:tblGrid>
              <a:tr h="381000">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2</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1</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extLst>
                  <a:ext uri="{0D108BD9-81ED-4DB2-BD59-A6C34878D82A}">
                    <a16:rowId xmlns:a16="http://schemas.microsoft.com/office/drawing/2014/main" val="10000"/>
                  </a:ext>
                </a:extLst>
              </a:tr>
              <a:tr h="381000">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6</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7</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3</a:t>
                      </a:r>
                      <a:endParaRPr lang="en-US" sz="1700">
                        <a:effectLst/>
                        <a:latin typeface="Calibri"/>
                        <a:ea typeface="Calibri"/>
                        <a:cs typeface="Shruti"/>
                      </a:endParaRPr>
                    </a:p>
                  </a:txBody>
                  <a:tcPr marL="108351" marR="108351" marT="0" marB="0"/>
                </a:tc>
                <a:extLst>
                  <a:ext uri="{0D108BD9-81ED-4DB2-BD59-A6C34878D82A}">
                    <a16:rowId xmlns:a16="http://schemas.microsoft.com/office/drawing/2014/main" val="10001"/>
                  </a:ext>
                </a:extLst>
              </a:tr>
              <a:tr h="381000">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9</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8</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extLst>
                  <a:ext uri="{0D108BD9-81ED-4DB2-BD59-A6C34878D82A}">
                    <a16:rowId xmlns:a16="http://schemas.microsoft.com/office/drawing/2014/main" val="10002"/>
                  </a:ext>
                </a:extLst>
              </a:tr>
              <a:tr h="381000">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4</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5</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a:effectLst/>
                        </a:rPr>
                        <a:t>0</a:t>
                      </a:r>
                      <a:endParaRPr lang="en-US" sz="1700">
                        <a:effectLst/>
                        <a:latin typeface="Calibri"/>
                        <a:ea typeface="Calibri"/>
                        <a:cs typeface="Shruti"/>
                      </a:endParaRPr>
                    </a:p>
                  </a:txBody>
                  <a:tcPr marL="108351" marR="108351" marT="0" marB="0"/>
                </a:tc>
                <a:tc>
                  <a:txBody>
                    <a:bodyPr/>
                    <a:lstStyle/>
                    <a:p>
                      <a:pPr algn="ctr">
                        <a:lnSpc>
                          <a:spcPct val="150000"/>
                        </a:lnSpc>
                        <a:spcAft>
                          <a:spcPts val="0"/>
                        </a:spcAft>
                      </a:pPr>
                      <a:r>
                        <a:rPr lang="en-US" sz="1600" dirty="0">
                          <a:effectLst/>
                        </a:rPr>
                        <a:t>0</a:t>
                      </a:r>
                      <a:endParaRPr lang="en-US" sz="1700" dirty="0">
                        <a:effectLst/>
                        <a:latin typeface="Calibri"/>
                        <a:ea typeface="Calibri"/>
                        <a:cs typeface="Shruti"/>
                      </a:endParaRPr>
                    </a:p>
                  </a:txBody>
                  <a:tcPr marL="108351" marR="108351" marT="0" marB="0"/>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845370" y="4106104"/>
          <a:ext cx="5517830" cy="1261872"/>
        </p:xfrm>
        <a:graphic>
          <a:graphicData uri="http://schemas.openxmlformats.org/drawingml/2006/table">
            <a:tbl>
              <a:tblPr firstRow="1">
                <a:tableStyleId>{5C22544A-7EE6-4342-B048-85BDC9FD1C3A}</a:tableStyleId>
              </a:tblPr>
              <a:tblGrid>
                <a:gridCol w="1077887">
                  <a:extLst>
                    <a:ext uri="{9D8B030D-6E8A-4147-A177-3AD203B41FA5}">
                      <a16:colId xmlns:a16="http://schemas.microsoft.com/office/drawing/2014/main" val="20000"/>
                    </a:ext>
                  </a:extLst>
                </a:gridCol>
                <a:gridCol w="493327">
                  <a:extLst>
                    <a:ext uri="{9D8B030D-6E8A-4147-A177-3AD203B41FA5}">
                      <a16:colId xmlns:a16="http://schemas.microsoft.com/office/drawing/2014/main" val="20001"/>
                    </a:ext>
                  </a:extLst>
                </a:gridCol>
                <a:gridCol w="493327">
                  <a:extLst>
                    <a:ext uri="{9D8B030D-6E8A-4147-A177-3AD203B41FA5}">
                      <a16:colId xmlns:a16="http://schemas.microsoft.com/office/drawing/2014/main" val="20002"/>
                    </a:ext>
                  </a:extLst>
                </a:gridCol>
                <a:gridCol w="493327">
                  <a:extLst>
                    <a:ext uri="{9D8B030D-6E8A-4147-A177-3AD203B41FA5}">
                      <a16:colId xmlns:a16="http://schemas.microsoft.com/office/drawing/2014/main" val="20003"/>
                    </a:ext>
                  </a:extLst>
                </a:gridCol>
                <a:gridCol w="493327">
                  <a:extLst>
                    <a:ext uri="{9D8B030D-6E8A-4147-A177-3AD203B41FA5}">
                      <a16:colId xmlns:a16="http://schemas.microsoft.com/office/drawing/2014/main" val="20004"/>
                    </a:ext>
                  </a:extLst>
                </a:gridCol>
                <a:gridCol w="493327">
                  <a:extLst>
                    <a:ext uri="{9D8B030D-6E8A-4147-A177-3AD203B41FA5}">
                      <a16:colId xmlns:a16="http://schemas.microsoft.com/office/drawing/2014/main" val="20005"/>
                    </a:ext>
                  </a:extLst>
                </a:gridCol>
                <a:gridCol w="493327">
                  <a:extLst>
                    <a:ext uri="{9D8B030D-6E8A-4147-A177-3AD203B41FA5}">
                      <a16:colId xmlns:a16="http://schemas.microsoft.com/office/drawing/2014/main" val="20006"/>
                    </a:ext>
                  </a:extLst>
                </a:gridCol>
                <a:gridCol w="493327">
                  <a:extLst>
                    <a:ext uri="{9D8B030D-6E8A-4147-A177-3AD203B41FA5}">
                      <a16:colId xmlns:a16="http://schemas.microsoft.com/office/drawing/2014/main" val="20007"/>
                    </a:ext>
                  </a:extLst>
                </a:gridCol>
                <a:gridCol w="493327">
                  <a:extLst>
                    <a:ext uri="{9D8B030D-6E8A-4147-A177-3AD203B41FA5}">
                      <a16:colId xmlns:a16="http://schemas.microsoft.com/office/drawing/2014/main" val="20008"/>
                    </a:ext>
                  </a:extLst>
                </a:gridCol>
                <a:gridCol w="493327">
                  <a:extLst>
                    <a:ext uri="{9D8B030D-6E8A-4147-A177-3AD203B41FA5}">
                      <a16:colId xmlns:a16="http://schemas.microsoft.com/office/drawing/2014/main" val="20009"/>
                    </a:ext>
                  </a:extLst>
                </a:gridCol>
              </a:tblGrid>
              <a:tr h="292648">
                <a:tc>
                  <a:txBody>
                    <a:bodyPr/>
                    <a:lstStyle/>
                    <a:p>
                      <a:pPr algn="ctr">
                        <a:lnSpc>
                          <a:spcPct val="115000"/>
                        </a:lnSpc>
                        <a:spcAft>
                          <a:spcPts val="0"/>
                        </a:spcAft>
                      </a:pPr>
                      <a:r>
                        <a:rPr lang="en-US" sz="1800" b="1" dirty="0">
                          <a:solidFill>
                            <a:schemeClr val="tx1"/>
                          </a:solidFill>
                          <a:effectLst/>
                          <a:latin typeface="+mj-lt"/>
                        </a:rPr>
                        <a:t>Terms</a:t>
                      </a:r>
                      <a:endParaRPr lang="en-US" sz="1800" b="1" dirty="0">
                        <a:solidFill>
                          <a:schemeClr val="tx1"/>
                        </a:solidFill>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292648">
                <a:tc>
                  <a:txBody>
                    <a:bodyPr/>
                    <a:lstStyle/>
                    <a:p>
                      <a:pPr algn="ctr">
                        <a:lnSpc>
                          <a:spcPct val="115000"/>
                        </a:lnSpc>
                        <a:spcAft>
                          <a:spcPts val="0"/>
                        </a:spcAft>
                      </a:pPr>
                      <a:r>
                        <a:rPr lang="en-US" sz="1800" b="1" dirty="0">
                          <a:solidFill>
                            <a:schemeClr val="tx1"/>
                          </a:solidFill>
                          <a:effectLst/>
                          <a:latin typeface="+mj-lt"/>
                        </a:rPr>
                        <a:t>Row</a:t>
                      </a:r>
                      <a:endParaRPr lang="en-US" sz="1800" b="1" dirty="0">
                        <a:solidFill>
                          <a:schemeClr val="tx1"/>
                        </a:solidFill>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2648">
                <a:tc>
                  <a:txBody>
                    <a:bodyPr/>
                    <a:lstStyle/>
                    <a:p>
                      <a:pPr algn="ctr">
                        <a:lnSpc>
                          <a:spcPct val="115000"/>
                        </a:lnSpc>
                        <a:spcAft>
                          <a:spcPts val="0"/>
                        </a:spcAft>
                      </a:pPr>
                      <a:r>
                        <a:rPr lang="en-US" sz="1800" b="1" dirty="0">
                          <a:solidFill>
                            <a:schemeClr val="tx1"/>
                          </a:solidFill>
                          <a:effectLst/>
                          <a:latin typeface="+mj-lt"/>
                        </a:rPr>
                        <a:t>Column</a:t>
                      </a:r>
                      <a:endParaRPr lang="en-US" sz="1800" b="1" dirty="0">
                        <a:solidFill>
                          <a:schemeClr val="tx1"/>
                        </a:solidFill>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648">
                <a:tc>
                  <a:txBody>
                    <a:bodyPr/>
                    <a:lstStyle/>
                    <a:p>
                      <a:pPr algn="ctr">
                        <a:lnSpc>
                          <a:spcPct val="115000"/>
                        </a:lnSpc>
                        <a:spcAft>
                          <a:spcPts val="0"/>
                        </a:spcAft>
                      </a:pPr>
                      <a:r>
                        <a:rPr lang="en-US" sz="1800" b="1" dirty="0">
                          <a:solidFill>
                            <a:schemeClr val="tx1"/>
                          </a:solidFill>
                          <a:effectLst/>
                          <a:latin typeface="+mj-lt"/>
                        </a:rPr>
                        <a:t>Value</a:t>
                      </a:r>
                      <a:endParaRPr lang="en-US" sz="1800" b="1" dirty="0">
                        <a:solidFill>
                          <a:schemeClr val="tx1"/>
                        </a:solidFill>
                        <a:effectLst/>
                        <a:latin typeface="+mj-lt"/>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15000"/>
                        </a:lnSpc>
                        <a:spcAft>
                          <a:spcPts val="0"/>
                        </a:spcAft>
                      </a:pPr>
                      <a:endParaRPr lang="en-US" sz="1800" b="1" dirty="0">
                        <a:effectLst/>
                        <a:latin typeface="Calibri"/>
                        <a:ea typeface="Calibri"/>
                        <a:cs typeface="Shruti"/>
                      </a:endParaRPr>
                    </a:p>
                  </a:txBody>
                  <a:tcPr marL="68580" marR="6858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21" name="Group 20"/>
          <p:cNvGrpSpPr/>
          <p:nvPr/>
        </p:nvGrpSpPr>
        <p:grpSpPr>
          <a:xfrm>
            <a:off x="1676400" y="2945010"/>
            <a:ext cx="3276600" cy="3063123"/>
            <a:chOff x="152400" y="2945009"/>
            <a:chExt cx="3276600" cy="3063123"/>
          </a:xfrm>
        </p:grpSpPr>
        <p:sp>
          <p:nvSpPr>
            <p:cNvPr id="5" name="Double Bracket 4"/>
            <p:cNvSpPr/>
            <p:nvPr/>
          </p:nvSpPr>
          <p:spPr>
            <a:xfrm>
              <a:off x="914400" y="4038600"/>
              <a:ext cx="2057400" cy="1752600"/>
            </a:xfrm>
            <a:prstGeom prst="bracketPair">
              <a:avLst/>
            </a:prstGeom>
            <a:ln w="28575">
              <a:solidFill>
                <a:srgbClr val="C00000"/>
              </a:solidFill>
            </a:ln>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 name="TextBox 5"/>
            <p:cNvSpPr txBox="1"/>
            <p:nvPr/>
          </p:nvSpPr>
          <p:spPr>
            <a:xfrm>
              <a:off x="2819400" y="5638800"/>
              <a:ext cx="609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Roboto Condensed"/>
                  <a:ea typeface="+mn-ea"/>
                  <a:cs typeface="+mn-cs"/>
                </a:rPr>
                <a:t>4x8</a:t>
              </a:r>
              <a:endParaRPr kumimoji="0" lang="en-US" sz="1800" b="0"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9" name="TextBox 8"/>
            <p:cNvSpPr txBox="1"/>
            <p:nvPr/>
          </p:nvSpPr>
          <p:spPr>
            <a:xfrm>
              <a:off x="152400" y="4172635"/>
              <a:ext cx="10668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Row - 1</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0" name="TextBox 9"/>
            <p:cNvSpPr txBox="1"/>
            <p:nvPr/>
          </p:nvSpPr>
          <p:spPr>
            <a:xfrm>
              <a:off x="152400" y="4553635"/>
              <a:ext cx="10668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Row - 2</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1" name="TextBox 10"/>
            <p:cNvSpPr txBox="1"/>
            <p:nvPr/>
          </p:nvSpPr>
          <p:spPr>
            <a:xfrm>
              <a:off x="152400" y="4934635"/>
              <a:ext cx="10668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Row - 3</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2" name="TextBox 11"/>
            <p:cNvSpPr txBox="1"/>
            <p:nvPr/>
          </p:nvSpPr>
          <p:spPr>
            <a:xfrm>
              <a:off x="152400" y="5315635"/>
              <a:ext cx="1066800" cy="3231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Row - 4</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3" name="TextBox 12"/>
            <p:cNvSpPr txBox="1"/>
            <p:nvPr/>
          </p:nvSpPr>
          <p:spPr>
            <a:xfrm>
              <a:off x="914400" y="2971800"/>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- 1</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4" name="TextBox 13"/>
            <p:cNvSpPr txBox="1"/>
            <p:nvPr/>
          </p:nvSpPr>
          <p:spPr>
            <a:xfrm>
              <a:off x="1165578" y="2971800"/>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- 2</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5" name="TextBox 14"/>
            <p:cNvSpPr txBox="1"/>
            <p:nvPr/>
          </p:nvSpPr>
          <p:spPr>
            <a:xfrm>
              <a:off x="1413302" y="2956298"/>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- 3</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6" name="TextBox 15"/>
            <p:cNvSpPr txBox="1"/>
            <p:nvPr/>
          </p:nvSpPr>
          <p:spPr>
            <a:xfrm>
              <a:off x="1622778" y="2963334"/>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- 4</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7" name="TextBox 16"/>
            <p:cNvSpPr txBox="1"/>
            <p:nvPr/>
          </p:nvSpPr>
          <p:spPr>
            <a:xfrm>
              <a:off x="1870502" y="2956298"/>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- 5</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8" name="TextBox 17"/>
            <p:cNvSpPr txBox="1"/>
            <p:nvPr/>
          </p:nvSpPr>
          <p:spPr>
            <a:xfrm>
              <a:off x="2099102" y="2960511"/>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- 6</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9" name="TextBox 18"/>
            <p:cNvSpPr txBox="1"/>
            <p:nvPr/>
          </p:nvSpPr>
          <p:spPr>
            <a:xfrm>
              <a:off x="2327702" y="2956298"/>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- 7</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20" name="TextBox 19"/>
            <p:cNvSpPr txBox="1"/>
            <p:nvPr/>
          </p:nvSpPr>
          <p:spPr>
            <a:xfrm>
              <a:off x="2556302" y="2945009"/>
              <a:ext cx="415498" cy="1048435"/>
            </a:xfrm>
            <a:prstGeom prst="rect">
              <a:avLst/>
            </a:prstGeom>
            <a:noFill/>
          </p:spPr>
          <p:txBody>
            <a:bodyPr vert="vert270"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FF0000"/>
                  </a:solidFill>
                  <a:effectLst/>
                  <a:uLnTx/>
                  <a:uFillTx/>
                  <a:latin typeface="Roboto Condensed"/>
                  <a:ea typeface="+mn-ea"/>
                  <a:cs typeface="+mn-cs"/>
                </a:rPr>
                <a:t>Column - 8</a:t>
              </a:r>
              <a:endParaRPr kumimoji="0" lang="en-US" sz="1500" b="1" i="0" u="none" strike="noStrike" kern="1200" cap="none" spc="0" normalizeH="0" baseline="0" noProof="0" dirty="0">
                <a:ln>
                  <a:noFill/>
                </a:ln>
                <a:solidFill>
                  <a:srgbClr val="FF0000"/>
                </a:solidFill>
                <a:effectLst/>
                <a:uLnTx/>
                <a:uFillTx/>
                <a:latin typeface="Roboto Condensed"/>
                <a:ea typeface="+mn-ea"/>
                <a:cs typeface="+mn-cs"/>
              </a:endParaRPr>
            </a:p>
          </p:txBody>
        </p:sp>
      </p:grpSp>
      <p:sp>
        <p:nvSpPr>
          <p:cNvPr id="22" name="TextBox 21"/>
          <p:cNvSpPr txBox="1"/>
          <p:nvPr/>
        </p:nvSpPr>
        <p:spPr>
          <a:xfrm>
            <a:off x="5410200" y="5498068"/>
            <a:ext cx="47244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Linear Representation of given matrix</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3" name="TextBox 22"/>
          <p:cNvSpPr txBox="1"/>
          <p:nvPr/>
        </p:nvSpPr>
        <p:spPr>
          <a:xfrm>
            <a:off x="5943600" y="4103890"/>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0</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4" name="Oval 23"/>
          <p:cNvSpPr/>
          <p:nvPr/>
        </p:nvSpPr>
        <p:spPr>
          <a:xfrm>
            <a:off x="3242332" y="4202372"/>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25" name="TextBox 24"/>
          <p:cNvSpPr txBox="1"/>
          <p:nvPr/>
        </p:nvSpPr>
        <p:spPr>
          <a:xfrm>
            <a:off x="5943600" y="44126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6" name="TextBox 25"/>
          <p:cNvSpPr txBox="1"/>
          <p:nvPr/>
        </p:nvSpPr>
        <p:spPr>
          <a:xfrm>
            <a:off x="5936166" y="47003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7" name="TextBox 26"/>
          <p:cNvSpPr txBox="1"/>
          <p:nvPr/>
        </p:nvSpPr>
        <p:spPr>
          <a:xfrm>
            <a:off x="5943600" y="500875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8" name="TextBox 27"/>
          <p:cNvSpPr txBox="1"/>
          <p:nvPr/>
        </p:nvSpPr>
        <p:spPr>
          <a:xfrm>
            <a:off x="6434253" y="4104166"/>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29" name="Oval 28"/>
          <p:cNvSpPr/>
          <p:nvPr/>
        </p:nvSpPr>
        <p:spPr>
          <a:xfrm>
            <a:off x="3973666" y="4205869"/>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30" name="TextBox 29"/>
          <p:cNvSpPr txBox="1"/>
          <p:nvPr/>
        </p:nvSpPr>
        <p:spPr>
          <a:xfrm>
            <a:off x="6437970" y="4419600"/>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1" name="TextBox 30"/>
          <p:cNvSpPr txBox="1"/>
          <p:nvPr/>
        </p:nvSpPr>
        <p:spPr>
          <a:xfrm>
            <a:off x="6426819" y="4700238"/>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2" name="TextBox 31"/>
          <p:cNvSpPr txBox="1"/>
          <p:nvPr/>
        </p:nvSpPr>
        <p:spPr>
          <a:xfrm>
            <a:off x="6430536" y="5011132"/>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3" name="TextBox 32"/>
          <p:cNvSpPr txBox="1"/>
          <p:nvPr/>
        </p:nvSpPr>
        <p:spPr>
          <a:xfrm>
            <a:off x="6923049" y="41036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4" name="Oval 33"/>
          <p:cNvSpPr/>
          <p:nvPr/>
        </p:nvSpPr>
        <p:spPr>
          <a:xfrm>
            <a:off x="2761785" y="4575718"/>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35" name="TextBox 34"/>
          <p:cNvSpPr txBox="1"/>
          <p:nvPr/>
        </p:nvSpPr>
        <p:spPr>
          <a:xfrm>
            <a:off x="6923049" y="4420117"/>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6" name="TextBox 35"/>
          <p:cNvSpPr txBox="1"/>
          <p:nvPr/>
        </p:nvSpPr>
        <p:spPr>
          <a:xfrm>
            <a:off x="6926766" y="4700241"/>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7" name="TextBox 36"/>
          <p:cNvSpPr txBox="1"/>
          <p:nvPr/>
        </p:nvSpPr>
        <p:spPr>
          <a:xfrm>
            <a:off x="6923049" y="501061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8" name="TextBox 37"/>
          <p:cNvSpPr txBox="1"/>
          <p:nvPr/>
        </p:nvSpPr>
        <p:spPr>
          <a:xfrm>
            <a:off x="7424853" y="41036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9" name="Oval 38"/>
          <p:cNvSpPr/>
          <p:nvPr/>
        </p:nvSpPr>
        <p:spPr>
          <a:xfrm>
            <a:off x="3490447" y="4575718"/>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40" name="TextBox 39"/>
          <p:cNvSpPr txBox="1"/>
          <p:nvPr/>
        </p:nvSpPr>
        <p:spPr>
          <a:xfrm>
            <a:off x="7421136" y="44158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1" name="TextBox 40"/>
          <p:cNvSpPr txBox="1"/>
          <p:nvPr/>
        </p:nvSpPr>
        <p:spPr>
          <a:xfrm>
            <a:off x="7421136" y="4702098"/>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2" name="TextBox 41"/>
          <p:cNvSpPr txBox="1"/>
          <p:nvPr/>
        </p:nvSpPr>
        <p:spPr>
          <a:xfrm>
            <a:off x="7421136" y="50148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3" name="TextBox 42"/>
          <p:cNvSpPr txBox="1"/>
          <p:nvPr/>
        </p:nvSpPr>
        <p:spPr>
          <a:xfrm>
            <a:off x="7917366" y="4099932"/>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4" name="Oval 43"/>
          <p:cNvSpPr/>
          <p:nvPr/>
        </p:nvSpPr>
        <p:spPr>
          <a:xfrm>
            <a:off x="4207843" y="4575718"/>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45" name="TextBox 44"/>
          <p:cNvSpPr txBox="1"/>
          <p:nvPr/>
        </p:nvSpPr>
        <p:spPr>
          <a:xfrm>
            <a:off x="7913649" y="44158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6" name="TextBox 45"/>
          <p:cNvSpPr txBox="1"/>
          <p:nvPr/>
        </p:nvSpPr>
        <p:spPr>
          <a:xfrm>
            <a:off x="7913649" y="470261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8</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7" name="TextBox 46"/>
          <p:cNvSpPr txBox="1"/>
          <p:nvPr/>
        </p:nvSpPr>
        <p:spPr>
          <a:xfrm>
            <a:off x="7913649" y="50148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8" name="TextBox 47"/>
          <p:cNvSpPr txBox="1"/>
          <p:nvPr/>
        </p:nvSpPr>
        <p:spPr>
          <a:xfrm>
            <a:off x="8409879" y="4100051"/>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0" name="Oval 49"/>
          <p:cNvSpPr/>
          <p:nvPr/>
        </p:nvSpPr>
        <p:spPr>
          <a:xfrm>
            <a:off x="3243147" y="4960435"/>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1" name="TextBox 50"/>
          <p:cNvSpPr txBox="1"/>
          <p:nvPr/>
        </p:nvSpPr>
        <p:spPr>
          <a:xfrm>
            <a:off x="8409879" y="44158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2" name="TextBox 51"/>
          <p:cNvSpPr txBox="1"/>
          <p:nvPr/>
        </p:nvSpPr>
        <p:spPr>
          <a:xfrm>
            <a:off x="8406162" y="470261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3" name="TextBox 52"/>
          <p:cNvSpPr txBox="1"/>
          <p:nvPr/>
        </p:nvSpPr>
        <p:spPr>
          <a:xfrm>
            <a:off x="8406162" y="5014846"/>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9</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4" name="TextBox 53"/>
          <p:cNvSpPr txBox="1"/>
          <p:nvPr/>
        </p:nvSpPr>
        <p:spPr>
          <a:xfrm>
            <a:off x="8904249" y="41004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5" name="Oval 54"/>
          <p:cNvSpPr/>
          <p:nvPr/>
        </p:nvSpPr>
        <p:spPr>
          <a:xfrm>
            <a:off x="3722764" y="4956938"/>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6" name="TextBox 55"/>
          <p:cNvSpPr txBox="1"/>
          <p:nvPr/>
        </p:nvSpPr>
        <p:spPr>
          <a:xfrm>
            <a:off x="8900532" y="44158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7" name="TextBox 56"/>
          <p:cNvSpPr txBox="1"/>
          <p:nvPr/>
        </p:nvSpPr>
        <p:spPr>
          <a:xfrm>
            <a:off x="8900532" y="470261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8" name="TextBox 57"/>
          <p:cNvSpPr txBox="1"/>
          <p:nvPr/>
        </p:nvSpPr>
        <p:spPr>
          <a:xfrm>
            <a:off x="8896815" y="5011132"/>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8</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9" name="TextBox 58"/>
          <p:cNvSpPr txBox="1"/>
          <p:nvPr/>
        </p:nvSpPr>
        <p:spPr>
          <a:xfrm>
            <a:off x="9394902" y="4099932"/>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0" name="Oval 59"/>
          <p:cNvSpPr/>
          <p:nvPr/>
        </p:nvSpPr>
        <p:spPr>
          <a:xfrm>
            <a:off x="2761785" y="5352586"/>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1" name="TextBox 60"/>
          <p:cNvSpPr txBox="1"/>
          <p:nvPr/>
        </p:nvSpPr>
        <p:spPr>
          <a:xfrm>
            <a:off x="9394902" y="4415883"/>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2" name="TextBox 61"/>
          <p:cNvSpPr txBox="1"/>
          <p:nvPr/>
        </p:nvSpPr>
        <p:spPr>
          <a:xfrm>
            <a:off x="9394902" y="4702098"/>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3" name="TextBox 62"/>
          <p:cNvSpPr txBox="1"/>
          <p:nvPr/>
        </p:nvSpPr>
        <p:spPr>
          <a:xfrm>
            <a:off x="9391185" y="5018049"/>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4" name="TextBox 63"/>
          <p:cNvSpPr txBox="1"/>
          <p:nvPr/>
        </p:nvSpPr>
        <p:spPr>
          <a:xfrm>
            <a:off x="9883698" y="4099932"/>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8</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5" name="Oval 64"/>
          <p:cNvSpPr/>
          <p:nvPr/>
        </p:nvSpPr>
        <p:spPr>
          <a:xfrm>
            <a:off x="3007228" y="5364910"/>
            <a:ext cx="232202" cy="246965"/>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6" name="TextBox 65"/>
          <p:cNvSpPr txBox="1"/>
          <p:nvPr/>
        </p:nvSpPr>
        <p:spPr>
          <a:xfrm>
            <a:off x="9887415" y="4412166"/>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7" name="TextBox 66"/>
          <p:cNvSpPr txBox="1"/>
          <p:nvPr/>
        </p:nvSpPr>
        <p:spPr>
          <a:xfrm>
            <a:off x="9887415" y="4702615"/>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8" name="TextBox 67"/>
          <p:cNvSpPr txBox="1"/>
          <p:nvPr/>
        </p:nvSpPr>
        <p:spPr>
          <a:xfrm>
            <a:off x="9887415" y="5018566"/>
            <a:ext cx="457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Tree>
    <p:extLst>
      <p:ext uri="{BB962C8B-B14F-4D97-AF65-F5344CB8AC3E}">
        <p14:creationId xmlns:p14="http://schemas.microsoft.com/office/powerpoint/2010/main" val="317171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51"/>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55"/>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0"/>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1"/>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2"/>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66"/>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67"/>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p:bldP spid="26" grpId="0"/>
      <p:bldP spid="27" grpId="0"/>
      <p:bldP spid="28" grpId="0"/>
      <p:bldP spid="29" grpId="0" animBg="1"/>
      <p:bldP spid="30" grpId="0"/>
      <p:bldP spid="31" grpId="0"/>
      <p:bldP spid="32" grpId="0"/>
      <p:bldP spid="33" grpId="0"/>
      <p:bldP spid="34" grpId="0" animBg="1"/>
      <p:bldP spid="35" grpId="0"/>
      <p:bldP spid="36" grpId="0"/>
      <p:bldP spid="37" grpId="0"/>
      <p:bldP spid="38" grpId="0"/>
      <p:bldP spid="39" grpId="0" animBg="1"/>
      <p:bldP spid="40" grpId="0"/>
      <p:bldP spid="41" grpId="0"/>
      <p:bldP spid="42" grpId="0"/>
      <p:bldP spid="43" grpId="0"/>
      <p:bldP spid="44" grpId="0" animBg="1"/>
      <p:bldP spid="45" grpId="0"/>
      <p:bldP spid="46" grpId="0"/>
      <p:bldP spid="47" grpId="0"/>
      <p:bldP spid="48" grpId="0"/>
      <p:bldP spid="50" grpId="0" animBg="1"/>
      <p:bldP spid="51" grpId="0"/>
      <p:bldP spid="52" grpId="0"/>
      <p:bldP spid="53" grpId="0"/>
      <p:bldP spid="54" grpId="0"/>
      <p:bldP spid="55" grpId="0" animBg="1"/>
      <p:bldP spid="56" grpId="0"/>
      <p:bldP spid="57" grpId="0"/>
      <p:bldP spid="58" grpId="0"/>
      <p:bldP spid="59" grpId="0"/>
      <p:bldP spid="60" grpId="0" animBg="1"/>
      <p:bldP spid="61" grpId="0"/>
      <p:bldP spid="62" grpId="0"/>
      <p:bldP spid="63" grpId="0"/>
      <p:bldP spid="64" grpId="0"/>
      <p:bldP spid="65" grpId="0" animBg="1"/>
      <p:bldP spid="66" grpId="0"/>
      <p:bldP spid="67" grpId="0"/>
      <p:bldP spid="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Sparse matrix </a:t>
            </a:r>
            <a:r>
              <a:rPr lang="en-US" dirty="0" err="1"/>
              <a:t>Cont</a:t>
            </a:r>
            <a:r>
              <a:rPr lang="en-US" dirty="0"/>
              <a:t>…</a:t>
            </a:r>
          </a:p>
        </p:txBody>
      </p:sp>
      <p:graphicFrame>
        <p:nvGraphicFramePr>
          <p:cNvPr id="4" name="Table 3"/>
          <p:cNvGraphicFramePr>
            <a:graphicFrameLocks noGrp="1"/>
          </p:cNvGraphicFramePr>
          <p:nvPr/>
        </p:nvGraphicFramePr>
        <p:xfrm>
          <a:off x="1347671" y="1198688"/>
          <a:ext cx="3222173" cy="2067768"/>
        </p:xfrm>
        <a:graphic>
          <a:graphicData uri="http://schemas.openxmlformats.org/drawingml/2006/table">
            <a:tbl>
              <a:tblPr firstRow="1" firstCol="1" bandRow="1">
                <a:tableStyleId>{2D5ABB26-0587-4C30-8999-92F81FD0307C}</a:tableStyleId>
              </a:tblPr>
              <a:tblGrid>
                <a:gridCol w="538009">
                  <a:extLst>
                    <a:ext uri="{9D8B030D-6E8A-4147-A177-3AD203B41FA5}">
                      <a16:colId xmlns:a16="http://schemas.microsoft.com/office/drawing/2014/main" val="20000"/>
                    </a:ext>
                  </a:extLst>
                </a:gridCol>
                <a:gridCol w="429231">
                  <a:extLst>
                    <a:ext uri="{9D8B030D-6E8A-4147-A177-3AD203B41FA5}">
                      <a16:colId xmlns:a16="http://schemas.microsoft.com/office/drawing/2014/main" val="20001"/>
                    </a:ext>
                  </a:extLst>
                </a:gridCol>
                <a:gridCol w="538009">
                  <a:extLst>
                    <a:ext uri="{9D8B030D-6E8A-4147-A177-3AD203B41FA5}">
                      <a16:colId xmlns:a16="http://schemas.microsoft.com/office/drawing/2014/main" val="20002"/>
                    </a:ext>
                  </a:extLst>
                </a:gridCol>
                <a:gridCol w="429231">
                  <a:extLst>
                    <a:ext uri="{9D8B030D-6E8A-4147-A177-3AD203B41FA5}">
                      <a16:colId xmlns:a16="http://schemas.microsoft.com/office/drawing/2014/main" val="20003"/>
                    </a:ext>
                  </a:extLst>
                </a:gridCol>
                <a:gridCol w="429231">
                  <a:extLst>
                    <a:ext uri="{9D8B030D-6E8A-4147-A177-3AD203B41FA5}">
                      <a16:colId xmlns:a16="http://schemas.microsoft.com/office/drawing/2014/main" val="20004"/>
                    </a:ext>
                  </a:extLst>
                </a:gridCol>
                <a:gridCol w="429231">
                  <a:extLst>
                    <a:ext uri="{9D8B030D-6E8A-4147-A177-3AD203B41FA5}">
                      <a16:colId xmlns:a16="http://schemas.microsoft.com/office/drawing/2014/main" val="20005"/>
                    </a:ext>
                  </a:extLst>
                </a:gridCol>
                <a:gridCol w="429231">
                  <a:extLst>
                    <a:ext uri="{9D8B030D-6E8A-4147-A177-3AD203B41FA5}">
                      <a16:colId xmlns:a16="http://schemas.microsoft.com/office/drawing/2014/main" val="20006"/>
                    </a:ext>
                  </a:extLst>
                </a:gridCol>
              </a:tblGrid>
              <a:tr h="344628">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6</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9</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344628">
                <a:tc>
                  <a:txBody>
                    <a:bodyPr/>
                    <a:lstStyle/>
                    <a:p>
                      <a:pPr algn="ctr">
                        <a:lnSpc>
                          <a:spcPct val="115000"/>
                        </a:lnSpc>
                        <a:spcAft>
                          <a:spcPts val="0"/>
                        </a:spcAft>
                      </a:pPr>
                      <a:r>
                        <a:rPr lang="en-US" sz="2000" b="1" dirty="0">
                          <a:effectLst/>
                        </a:rPr>
                        <a:t>2</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7</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8</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4</a:t>
                      </a:r>
                      <a:endParaRPr lang="en-US" sz="2000" b="1" dirty="0">
                        <a:effectLst/>
                        <a:latin typeface="Calibri"/>
                        <a:ea typeface="Calibri"/>
                        <a:cs typeface="Shruti"/>
                      </a:endParaRPr>
                    </a:p>
                  </a:txBody>
                  <a:tcPr marL="68580" marR="68580" marT="0" marB="0"/>
                </a:tc>
                <a:extLst>
                  <a:ext uri="{0D108BD9-81ED-4DB2-BD59-A6C34878D82A}">
                    <a16:rowId xmlns:a16="http://schemas.microsoft.com/office/drawing/2014/main" val="10001"/>
                  </a:ext>
                </a:extLst>
              </a:tr>
              <a:tr h="344628">
                <a:tc>
                  <a:txBody>
                    <a:bodyPr/>
                    <a:lstStyle/>
                    <a:p>
                      <a:pPr algn="ctr">
                        <a:lnSpc>
                          <a:spcPct val="115000"/>
                        </a:lnSpc>
                        <a:spcAft>
                          <a:spcPts val="0"/>
                        </a:spcAft>
                      </a:pPr>
                      <a:r>
                        <a:rPr lang="en-US" sz="2000" b="1" dirty="0">
                          <a:effectLst/>
                        </a:rPr>
                        <a:t>10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extLst>
                  <a:ext uri="{0D108BD9-81ED-4DB2-BD59-A6C34878D82A}">
                    <a16:rowId xmlns:a16="http://schemas.microsoft.com/office/drawing/2014/main" val="10002"/>
                  </a:ext>
                </a:extLst>
              </a:tr>
              <a:tr h="344628">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12</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extLst>
                  <a:ext uri="{0D108BD9-81ED-4DB2-BD59-A6C34878D82A}">
                    <a16:rowId xmlns:a16="http://schemas.microsoft.com/office/drawing/2014/main" val="10003"/>
                  </a:ext>
                </a:extLst>
              </a:tr>
              <a:tr h="344628">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extLst>
                  <a:ext uri="{0D108BD9-81ED-4DB2-BD59-A6C34878D82A}">
                    <a16:rowId xmlns:a16="http://schemas.microsoft.com/office/drawing/2014/main" val="10004"/>
                  </a:ext>
                </a:extLst>
              </a:tr>
              <a:tr h="344628">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3</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a:effectLst/>
                        </a:rPr>
                        <a:t>0</a:t>
                      </a:r>
                      <a:endParaRPr lang="en-US" sz="2000" b="1">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0</a:t>
                      </a:r>
                      <a:endParaRPr lang="en-US" sz="2000" b="1" dirty="0">
                        <a:effectLst/>
                        <a:latin typeface="Calibri"/>
                        <a:ea typeface="Calibri"/>
                        <a:cs typeface="Shruti"/>
                      </a:endParaRPr>
                    </a:p>
                  </a:txBody>
                  <a:tcPr marL="68580" marR="68580" marT="0" marB="0"/>
                </a:tc>
                <a:tc>
                  <a:txBody>
                    <a:bodyPr/>
                    <a:lstStyle/>
                    <a:p>
                      <a:pPr algn="ctr">
                        <a:lnSpc>
                          <a:spcPct val="115000"/>
                        </a:lnSpc>
                        <a:spcAft>
                          <a:spcPts val="0"/>
                        </a:spcAft>
                      </a:pPr>
                      <a:r>
                        <a:rPr lang="en-US" sz="2000" b="1" dirty="0">
                          <a:effectLst/>
                        </a:rPr>
                        <a:t>5</a:t>
                      </a:r>
                      <a:endParaRPr lang="en-US" sz="2000" b="1" dirty="0">
                        <a:effectLst/>
                        <a:latin typeface="Calibri"/>
                        <a:ea typeface="Calibri"/>
                        <a:cs typeface="Shruti"/>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5399314" y="1338948"/>
          <a:ext cx="990600" cy="4419602"/>
        </p:xfrm>
        <a:graphic>
          <a:graphicData uri="http://schemas.openxmlformats.org/drawingml/2006/table">
            <a:tbl>
              <a:tblPr firstRow="1">
                <a:tableStyleId>{5C22544A-7EE6-4342-B048-85BDC9FD1C3A}</a:tableStyleId>
              </a:tblPr>
              <a:tblGrid>
                <a:gridCol w="990600">
                  <a:extLst>
                    <a:ext uri="{9D8B030D-6E8A-4147-A177-3AD203B41FA5}">
                      <a16:colId xmlns:a16="http://schemas.microsoft.com/office/drawing/2014/main" val="20000"/>
                    </a:ext>
                  </a:extLst>
                </a:gridCol>
              </a:tblGrid>
              <a:tr h="401782">
                <a:tc>
                  <a:txBody>
                    <a:bodyPr/>
                    <a:lstStyle/>
                    <a:p>
                      <a:pPr algn="ctr"/>
                      <a:r>
                        <a:rPr lang="en-IN" dirty="0">
                          <a:solidFill>
                            <a:schemeClr val="tx1"/>
                          </a:solidFill>
                        </a:rPr>
                        <a:t>Row</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8" name="Table 7"/>
          <p:cNvGraphicFramePr>
            <a:graphicFrameLocks noGrp="1"/>
          </p:cNvGraphicFramePr>
          <p:nvPr/>
        </p:nvGraphicFramePr>
        <p:xfrm>
          <a:off x="6847114" y="1338948"/>
          <a:ext cx="990600" cy="4419602"/>
        </p:xfrm>
        <a:graphic>
          <a:graphicData uri="http://schemas.openxmlformats.org/drawingml/2006/table">
            <a:tbl>
              <a:tblPr firstRow="1">
                <a:tableStyleId>{5C22544A-7EE6-4342-B048-85BDC9FD1C3A}</a:tableStyleId>
              </a:tblPr>
              <a:tblGrid>
                <a:gridCol w="990600">
                  <a:extLst>
                    <a:ext uri="{9D8B030D-6E8A-4147-A177-3AD203B41FA5}">
                      <a16:colId xmlns:a16="http://schemas.microsoft.com/office/drawing/2014/main" val="20000"/>
                    </a:ext>
                  </a:extLst>
                </a:gridCol>
              </a:tblGrid>
              <a:tr h="401782">
                <a:tc>
                  <a:txBody>
                    <a:bodyPr/>
                    <a:lstStyle/>
                    <a:p>
                      <a:pPr algn="ctr"/>
                      <a:r>
                        <a:rPr lang="en-IN" dirty="0">
                          <a:solidFill>
                            <a:schemeClr val="tx1"/>
                          </a:solidFill>
                        </a:rPr>
                        <a:t>Column</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9" name="Table 8"/>
          <p:cNvGraphicFramePr>
            <a:graphicFrameLocks noGrp="1"/>
          </p:cNvGraphicFramePr>
          <p:nvPr/>
        </p:nvGraphicFramePr>
        <p:xfrm>
          <a:off x="8294914" y="1338948"/>
          <a:ext cx="990600" cy="4419602"/>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tblGrid>
              <a:tr h="401782">
                <a:tc>
                  <a:txBody>
                    <a:bodyPr/>
                    <a:lstStyle/>
                    <a:p>
                      <a:pPr algn="ctr"/>
                      <a:r>
                        <a:rPr lang="en-IN" dirty="0">
                          <a:solidFill>
                            <a:schemeClr val="tx1"/>
                          </a:solidFill>
                        </a:rPr>
                        <a:t>A</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01782">
                <a:tc>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pSp>
        <p:nvGrpSpPr>
          <p:cNvPr id="22" name="Group 21"/>
          <p:cNvGrpSpPr/>
          <p:nvPr/>
        </p:nvGrpSpPr>
        <p:grpSpPr>
          <a:xfrm>
            <a:off x="1043768" y="707240"/>
            <a:ext cx="4059476" cy="2797338"/>
            <a:chOff x="-3132688" y="504596"/>
            <a:chExt cx="4059476" cy="2797338"/>
          </a:xfrm>
        </p:grpSpPr>
        <p:sp>
          <p:nvSpPr>
            <p:cNvPr id="5" name="Double Bracket 4"/>
            <p:cNvSpPr/>
            <p:nvPr/>
          </p:nvSpPr>
          <p:spPr>
            <a:xfrm>
              <a:off x="-2823780" y="826457"/>
              <a:ext cx="3227027" cy="2364331"/>
            </a:xfrm>
            <a:prstGeom prst="bracketPair">
              <a:avLst/>
            </a:prstGeom>
            <a:ln w="28575">
              <a:solidFill>
                <a:srgbClr val="C00000"/>
              </a:solidFill>
            </a:ln>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 name="TextBox 5"/>
            <p:cNvSpPr txBox="1"/>
            <p:nvPr/>
          </p:nvSpPr>
          <p:spPr>
            <a:xfrm>
              <a:off x="317188" y="2932602"/>
              <a:ext cx="609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0000"/>
                  </a:solidFill>
                  <a:effectLst/>
                  <a:uLnTx/>
                  <a:uFillTx/>
                  <a:latin typeface="Roboto Condensed"/>
                  <a:ea typeface="+mn-ea"/>
                  <a:cs typeface="+mn-cs"/>
                </a:rPr>
                <a:t>6x7</a:t>
              </a:r>
              <a:endParaRPr kumimoji="0" lang="en-US" sz="1800" b="0"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3" name="TextBox 2"/>
            <p:cNvSpPr txBox="1"/>
            <p:nvPr/>
          </p:nvSpPr>
          <p:spPr>
            <a:xfrm>
              <a:off x="-3132688" y="1008971"/>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0" name="TextBox 9"/>
            <p:cNvSpPr txBox="1"/>
            <p:nvPr/>
          </p:nvSpPr>
          <p:spPr>
            <a:xfrm>
              <a:off x="-3132688" y="1350647"/>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1" name="TextBox 10"/>
            <p:cNvSpPr txBox="1"/>
            <p:nvPr/>
          </p:nvSpPr>
          <p:spPr>
            <a:xfrm>
              <a:off x="-3132688" y="1692323"/>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2" name="TextBox 11"/>
            <p:cNvSpPr txBox="1"/>
            <p:nvPr/>
          </p:nvSpPr>
          <p:spPr>
            <a:xfrm flipH="1">
              <a:off x="-3132688" y="2033999"/>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3" name="TextBox 12"/>
            <p:cNvSpPr txBox="1"/>
            <p:nvPr/>
          </p:nvSpPr>
          <p:spPr>
            <a:xfrm>
              <a:off x="-3132688" y="2375675"/>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4" name="TextBox 13"/>
            <p:cNvSpPr txBox="1"/>
            <p:nvPr/>
          </p:nvSpPr>
          <p:spPr>
            <a:xfrm>
              <a:off x="-3132688" y="2717352"/>
              <a:ext cx="180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5" name="TextBox 14"/>
            <p:cNvSpPr txBox="1"/>
            <p:nvPr/>
          </p:nvSpPr>
          <p:spPr>
            <a:xfrm>
              <a:off x="-2709040"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6" name="TextBox 15"/>
            <p:cNvSpPr txBox="1"/>
            <p:nvPr/>
          </p:nvSpPr>
          <p:spPr>
            <a:xfrm>
              <a:off x="-2219167"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7" name="TextBox 16"/>
            <p:cNvSpPr txBox="1"/>
            <p:nvPr/>
          </p:nvSpPr>
          <p:spPr>
            <a:xfrm>
              <a:off x="-1742233"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8" name="TextBox 17"/>
            <p:cNvSpPr txBox="1"/>
            <p:nvPr/>
          </p:nvSpPr>
          <p:spPr>
            <a:xfrm>
              <a:off x="-1248097"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19" name="TextBox 18"/>
            <p:cNvSpPr txBox="1"/>
            <p:nvPr/>
          </p:nvSpPr>
          <p:spPr>
            <a:xfrm>
              <a:off x="-817172"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20" name="TextBox 19"/>
            <p:cNvSpPr txBox="1"/>
            <p:nvPr/>
          </p:nvSpPr>
          <p:spPr>
            <a:xfrm>
              <a:off x="-386246"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sp>
          <p:nvSpPr>
            <p:cNvPr id="21" name="TextBox 20"/>
            <p:cNvSpPr txBox="1"/>
            <p:nvPr/>
          </p:nvSpPr>
          <p:spPr>
            <a:xfrm>
              <a:off x="20388" y="504596"/>
              <a:ext cx="15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0000"/>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FF0000"/>
                </a:solidFill>
                <a:effectLst/>
                <a:uLnTx/>
                <a:uFillTx/>
                <a:latin typeface="Roboto Condensed"/>
                <a:ea typeface="+mn-ea"/>
                <a:cs typeface="+mn-cs"/>
              </a:endParaRPr>
            </a:p>
          </p:txBody>
        </p:sp>
      </p:grpSp>
      <p:grpSp>
        <p:nvGrpSpPr>
          <p:cNvPr id="34" name="Group 33"/>
          <p:cNvGrpSpPr/>
          <p:nvPr/>
        </p:nvGrpSpPr>
        <p:grpSpPr>
          <a:xfrm>
            <a:off x="1099185" y="3641350"/>
            <a:ext cx="3581400" cy="1351020"/>
            <a:chOff x="0" y="3124200"/>
            <a:chExt cx="3581400" cy="1447800"/>
          </a:xfrm>
        </p:grpSpPr>
        <p:sp>
          <p:nvSpPr>
            <p:cNvPr id="25" name="Rectangle 24"/>
            <p:cNvSpPr/>
            <p:nvPr/>
          </p:nvSpPr>
          <p:spPr>
            <a:xfrm>
              <a:off x="152400" y="3124200"/>
              <a:ext cx="3352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3" name="TextBox 22"/>
            <p:cNvSpPr txBox="1"/>
            <p:nvPr/>
          </p:nvSpPr>
          <p:spPr>
            <a:xfrm>
              <a:off x="0" y="3133383"/>
              <a:ext cx="35814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Roboto Condensed"/>
                  <a:ea typeface="+mn-ea"/>
                  <a:cs typeface="+mn-cs"/>
                </a:rPr>
                <a:t>Memory Space required to store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Roboto Condensed"/>
                  <a:ea typeface="+mn-ea"/>
                  <a:cs typeface="+mn-cs"/>
                </a:rPr>
                <a:t>6x7 matrix</a:t>
              </a:r>
              <a:endParaRPr kumimoji="0" lang="en-US" sz="1800" b="0" i="0" u="none" strike="noStrike" kern="1200" cap="none" spc="0" normalizeH="0" baseline="0" noProof="0" dirty="0">
                <a:ln>
                  <a:noFill/>
                </a:ln>
                <a:solidFill>
                  <a:prstClr val="white"/>
                </a:solidFill>
                <a:effectLst/>
                <a:uLnTx/>
                <a:uFillTx/>
                <a:latin typeface="Roboto Condensed"/>
                <a:ea typeface="+mn-ea"/>
                <a:cs typeface="+mn-cs"/>
              </a:endParaRPr>
            </a:p>
          </p:txBody>
        </p:sp>
        <p:sp>
          <p:nvSpPr>
            <p:cNvPr id="24" name="TextBox 23"/>
            <p:cNvSpPr txBox="1"/>
            <p:nvPr/>
          </p:nvSpPr>
          <p:spPr>
            <a:xfrm>
              <a:off x="381000" y="3971583"/>
              <a:ext cx="2819400" cy="381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Roboto Condensed"/>
                  <a:ea typeface="+mn-ea"/>
                  <a:cs typeface="+mn-cs"/>
                </a:rPr>
                <a:t>42 x 2  = 84 bytes</a:t>
              </a:r>
              <a:endParaRPr kumimoji="0" lang="en-US" sz="1800" b="1" i="0" u="none" strike="noStrike" kern="1200" cap="none" spc="0" normalizeH="0" baseline="0" noProof="0" dirty="0">
                <a:ln>
                  <a:noFill/>
                </a:ln>
                <a:solidFill>
                  <a:prstClr val="white"/>
                </a:solidFill>
                <a:effectLst/>
                <a:uLnTx/>
                <a:uFillTx/>
                <a:latin typeface="Roboto Condensed"/>
                <a:ea typeface="+mn-ea"/>
                <a:cs typeface="+mn-cs"/>
              </a:endParaRPr>
            </a:p>
          </p:txBody>
        </p:sp>
      </p:grpSp>
      <p:cxnSp>
        <p:nvCxnSpPr>
          <p:cNvPr id="27" name="Straight Arrow Connector 26"/>
          <p:cNvCxnSpPr>
            <a:stCxn id="25" idx="0"/>
          </p:cNvCxnSpPr>
          <p:nvPr/>
        </p:nvCxnSpPr>
        <p:spPr>
          <a:xfrm flipV="1">
            <a:off x="2927985" y="3336551"/>
            <a:ext cx="0" cy="304799"/>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nvGrpSpPr>
          <p:cNvPr id="36" name="Group 35"/>
          <p:cNvGrpSpPr/>
          <p:nvPr/>
        </p:nvGrpSpPr>
        <p:grpSpPr>
          <a:xfrm>
            <a:off x="1116348" y="5098642"/>
            <a:ext cx="3581400" cy="1288394"/>
            <a:chOff x="457200" y="4909454"/>
            <a:chExt cx="3581400" cy="1447800"/>
          </a:xfrm>
        </p:grpSpPr>
        <p:sp>
          <p:nvSpPr>
            <p:cNvPr id="28" name="Rectangle 27"/>
            <p:cNvSpPr/>
            <p:nvPr/>
          </p:nvSpPr>
          <p:spPr>
            <a:xfrm>
              <a:off x="609600" y="4909454"/>
              <a:ext cx="3352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9" name="TextBox 28"/>
            <p:cNvSpPr txBox="1"/>
            <p:nvPr/>
          </p:nvSpPr>
          <p:spPr>
            <a:xfrm>
              <a:off x="457200" y="5025123"/>
              <a:ext cx="35814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Roboto Condensed"/>
                  <a:ea typeface="+mn-ea"/>
                  <a:cs typeface="+mn-cs"/>
                </a:rPr>
                <a:t>Memory Space required to store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Roboto Condensed"/>
                  <a:ea typeface="+mn-ea"/>
                  <a:cs typeface="+mn-cs"/>
                </a:rPr>
                <a:t>Linear Representation</a:t>
              </a:r>
              <a:endParaRPr kumimoji="0" lang="en-US" sz="1800" b="0" i="0" u="none" strike="noStrike" kern="1200" cap="none" spc="0" normalizeH="0" baseline="0" noProof="0" dirty="0">
                <a:ln>
                  <a:noFill/>
                </a:ln>
                <a:solidFill>
                  <a:prstClr val="white"/>
                </a:solidFill>
                <a:effectLst/>
                <a:uLnTx/>
                <a:uFillTx/>
                <a:latin typeface="Roboto Condensed"/>
                <a:ea typeface="+mn-ea"/>
                <a:cs typeface="+mn-cs"/>
              </a:endParaRPr>
            </a:p>
          </p:txBody>
        </p:sp>
        <p:sp>
          <p:nvSpPr>
            <p:cNvPr id="30" name="TextBox 29"/>
            <p:cNvSpPr txBox="1"/>
            <p:nvPr/>
          </p:nvSpPr>
          <p:spPr>
            <a:xfrm>
              <a:off x="816428" y="5747654"/>
              <a:ext cx="2819400" cy="38100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Roboto Condensed"/>
                  <a:ea typeface="+mn-ea"/>
                  <a:cs typeface="+mn-cs"/>
                </a:rPr>
                <a:t>30 x 2  = 60 bytes</a:t>
              </a:r>
              <a:endParaRPr kumimoji="0" lang="en-US" sz="1800" b="1" i="0" u="none" strike="noStrike" kern="1200" cap="none" spc="0" normalizeH="0" baseline="0" noProof="0" dirty="0">
                <a:ln>
                  <a:noFill/>
                </a:ln>
                <a:solidFill>
                  <a:prstClr val="white"/>
                </a:solidFill>
                <a:effectLst/>
                <a:uLnTx/>
                <a:uFillTx/>
                <a:latin typeface="Roboto Condensed"/>
                <a:ea typeface="+mn-ea"/>
                <a:cs typeface="+mn-cs"/>
              </a:endParaRPr>
            </a:p>
          </p:txBody>
        </p:sp>
      </p:grpSp>
      <p:sp>
        <p:nvSpPr>
          <p:cNvPr id="35" name="TextBox 34"/>
          <p:cNvSpPr txBox="1"/>
          <p:nvPr/>
        </p:nvSpPr>
        <p:spPr>
          <a:xfrm>
            <a:off x="5780315" y="914400"/>
            <a:ext cx="31797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Linear representation of Matrix</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37" name="TextBox 36"/>
          <p:cNvSpPr txBox="1"/>
          <p:nvPr/>
        </p:nvSpPr>
        <p:spPr>
          <a:xfrm>
            <a:off x="391490" y="1879578"/>
            <a:ext cx="75408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C00000"/>
                </a:solidFill>
                <a:effectLst/>
                <a:uLnTx/>
                <a:uFillTx/>
                <a:latin typeface="Roboto Condensed"/>
                <a:ea typeface="+mn-ea"/>
                <a:cs typeface="+mn-cs"/>
              </a:rPr>
              <a:t>A =</a:t>
            </a:r>
            <a:endParaRPr kumimoji="0" lang="en-US" sz="20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38" name="Oval 37"/>
          <p:cNvSpPr/>
          <p:nvPr/>
        </p:nvSpPr>
        <p:spPr>
          <a:xfrm>
            <a:off x="2426802" y="1217326"/>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39" name="TextBox 38"/>
          <p:cNvSpPr txBox="1"/>
          <p:nvPr/>
        </p:nvSpPr>
        <p:spPr>
          <a:xfrm>
            <a:off x="5399314" y="1752600"/>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0" name="TextBox 39"/>
          <p:cNvSpPr txBox="1"/>
          <p:nvPr/>
        </p:nvSpPr>
        <p:spPr>
          <a:xfrm>
            <a:off x="6847114" y="1752600"/>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1" name="TextBox 40"/>
          <p:cNvSpPr txBox="1"/>
          <p:nvPr/>
        </p:nvSpPr>
        <p:spPr>
          <a:xfrm>
            <a:off x="8294914" y="1752600"/>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42" name="Oval 41"/>
          <p:cNvSpPr/>
          <p:nvPr/>
        </p:nvSpPr>
        <p:spPr>
          <a:xfrm>
            <a:off x="3324652" y="1217326"/>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43" name="TextBox 42"/>
          <p:cNvSpPr txBox="1"/>
          <p:nvPr/>
        </p:nvSpPr>
        <p:spPr>
          <a:xfrm>
            <a:off x="5399314" y="2156604"/>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4" name="TextBox 43"/>
          <p:cNvSpPr txBox="1"/>
          <p:nvPr/>
        </p:nvSpPr>
        <p:spPr>
          <a:xfrm>
            <a:off x="6847114" y="2156604"/>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5" name="TextBox 44"/>
          <p:cNvSpPr txBox="1"/>
          <p:nvPr/>
        </p:nvSpPr>
        <p:spPr>
          <a:xfrm>
            <a:off x="8294914" y="21452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9</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46" name="Oval 45"/>
          <p:cNvSpPr/>
          <p:nvPr/>
        </p:nvSpPr>
        <p:spPr>
          <a:xfrm>
            <a:off x="1451924" y="1555992"/>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47" name="TextBox 46"/>
          <p:cNvSpPr txBox="1"/>
          <p:nvPr/>
        </p:nvSpPr>
        <p:spPr>
          <a:xfrm>
            <a:off x="5399314" y="2555023"/>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8" name="TextBox 47"/>
          <p:cNvSpPr txBox="1"/>
          <p:nvPr/>
        </p:nvSpPr>
        <p:spPr>
          <a:xfrm>
            <a:off x="6847114" y="2556294"/>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49" name="TextBox 48"/>
          <p:cNvSpPr txBox="1"/>
          <p:nvPr/>
        </p:nvSpPr>
        <p:spPr>
          <a:xfrm>
            <a:off x="8294914" y="2556294"/>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50" name="Oval 49"/>
          <p:cNvSpPr/>
          <p:nvPr/>
        </p:nvSpPr>
        <p:spPr>
          <a:xfrm>
            <a:off x="2899544" y="1555992"/>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1" name="TextBox 50"/>
          <p:cNvSpPr txBox="1"/>
          <p:nvPr/>
        </p:nvSpPr>
        <p:spPr>
          <a:xfrm>
            <a:off x="5399314" y="2954713"/>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2" name="TextBox 51"/>
          <p:cNvSpPr txBox="1"/>
          <p:nvPr/>
        </p:nvSpPr>
        <p:spPr>
          <a:xfrm>
            <a:off x="6847114" y="294896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3" name="TextBox 52"/>
          <p:cNvSpPr txBox="1"/>
          <p:nvPr/>
        </p:nvSpPr>
        <p:spPr>
          <a:xfrm>
            <a:off x="8294914" y="294896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54" name="Oval 53"/>
          <p:cNvSpPr/>
          <p:nvPr/>
        </p:nvSpPr>
        <p:spPr>
          <a:xfrm>
            <a:off x="3324652" y="1555992"/>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5" name="TextBox 54"/>
          <p:cNvSpPr txBox="1"/>
          <p:nvPr/>
        </p:nvSpPr>
        <p:spPr>
          <a:xfrm>
            <a:off x="5399314" y="33644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6" name="TextBox 55"/>
          <p:cNvSpPr txBox="1"/>
          <p:nvPr/>
        </p:nvSpPr>
        <p:spPr>
          <a:xfrm>
            <a:off x="6847114" y="33644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57" name="TextBox 56"/>
          <p:cNvSpPr txBox="1"/>
          <p:nvPr/>
        </p:nvSpPr>
        <p:spPr>
          <a:xfrm>
            <a:off x="8294914" y="33644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8</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58" name="Oval 57"/>
          <p:cNvSpPr/>
          <p:nvPr/>
        </p:nvSpPr>
        <p:spPr>
          <a:xfrm>
            <a:off x="4184898" y="1555992"/>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59" name="TextBox 58"/>
          <p:cNvSpPr txBox="1"/>
          <p:nvPr/>
        </p:nvSpPr>
        <p:spPr>
          <a:xfrm>
            <a:off x="5399314" y="376847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2</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0" name="TextBox 59"/>
          <p:cNvSpPr txBox="1"/>
          <p:nvPr/>
        </p:nvSpPr>
        <p:spPr>
          <a:xfrm>
            <a:off x="6847114" y="376847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1" name="TextBox 60"/>
          <p:cNvSpPr txBox="1"/>
          <p:nvPr/>
        </p:nvSpPr>
        <p:spPr>
          <a:xfrm>
            <a:off x="8294914" y="3762721"/>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62" name="Oval 61"/>
          <p:cNvSpPr/>
          <p:nvPr/>
        </p:nvSpPr>
        <p:spPr>
          <a:xfrm>
            <a:off x="1451924" y="1933136"/>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3" name="TextBox 62"/>
          <p:cNvSpPr txBox="1"/>
          <p:nvPr/>
        </p:nvSpPr>
        <p:spPr>
          <a:xfrm>
            <a:off x="5399314" y="416816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4" name="TextBox 63"/>
          <p:cNvSpPr txBox="1"/>
          <p:nvPr/>
        </p:nvSpPr>
        <p:spPr>
          <a:xfrm>
            <a:off x="6847114" y="416816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1</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5" name="TextBox 64"/>
          <p:cNvSpPr txBox="1"/>
          <p:nvPr/>
        </p:nvSpPr>
        <p:spPr>
          <a:xfrm>
            <a:off x="8294914" y="4156660"/>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10</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66" name="Oval 65"/>
          <p:cNvSpPr/>
          <p:nvPr/>
        </p:nvSpPr>
        <p:spPr>
          <a:xfrm>
            <a:off x="2426802" y="2260651"/>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67" name="TextBox 66"/>
          <p:cNvSpPr txBox="1"/>
          <p:nvPr/>
        </p:nvSpPr>
        <p:spPr>
          <a:xfrm>
            <a:off x="5399314" y="4560664"/>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8" name="TextBox 67"/>
          <p:cNvSpPr txBox="1"/>
          <p:nvPr/>
        </p:nvSpPr>
        <p:spPr>
          <a:xfrm>
            <a:off x="6847114" y="4577917"/>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69" name="TextBox 68"/>
          <p:cNvSpPr txBox="1"/>
          <p:nvPr/>
        </p:nvSpPr>
        <p:spPr>
          <a:xfrm>
            <a:off x="8294914" y="4566415"/>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12</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70" name="Oval 69"/>
          <p:cNvSpPr/>
          <p:nvPr/>
        </p:nvSpPr>
        <p:spPr>
          <a:xfrm>
            <a:off x="2899544" y="2935123"/>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1" name="TextBox 70"/>
          <p:cNvSpPr txBox="1"/>
          <p:nvPr/>
        </p:nvSpPr>
        <p:spPr>
          <a:xfrm>
            <a:off x="5399314" y="49646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72" name="TextBox 71"/>
          <p:cNvSpPr txBox="1"/>
          <p:nvPr/>
        </p:nvSpPr>
        <p:spPr>
          <a:xfrm>
            <a:off x="6847114" y="49646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4</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73" name="TextBox 72"/>
          <p:cNvSpPr txBox="1"/>
          <p:nvPr/>
        </p:nvSpPr>
        <p:spPr>
          <a:xfrm>
            <a:off x="8294914" y="4964668"/>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3</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74" name="Oval 73"/>
          <p:cNvSpPr/>
          <p:nvPr/>
        </p:nvSpPr>
        <p:spPr>
          <a:xfrm>
            <a:off x="4184898" y="2935123"/>
            <a:ext cx="324000" cy="324000"/>
          </a:xfrm>
          <a:prstGeom prst="ellipse">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12121"/>
              </a:solidFill>
              <a:effectLst/>
              <a:uLnTx/>
              <a:uFillTx/>
              <a:latin typeface="Roboto Condensed"/>
              <a:ea typeface="+mn-ea"/>
              <a:cs typeface="+mn-cs"/>
            </a:endParaRPr>
          </a:p>
        </p:txBody>
      </p:sp>
      <p:sp>
        <p:nvSpPr>
          <p:cNvPr id="75" name="TextBox 74"/>
          <p:cNvSpPr txBox="1"/>
          <p:nvPr/>
        </p:nvSpPr>
        <p:spPr>
          <a:xfrm>
            <a:off x="5399314" y="536867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6</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76" name="TextBox 75"/>
          <p:cNvSpPr txBox="1"/>
          <p:nvPr/>
        </p:nvSpPr>
        <p:spPr>
          <a:xfrm>
            <a:off x="6847114" y="5364192"/>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212121"/>
                </a:solidFill>
                <a:effectLst/>
                <a:uLnTx/>
                <a:uFillTx/>
                <a:latin typeface="Roboto Condensed"/>
                <a:ea typeface="+mn-ea"/>
                <a:cs typeface="+mn-cs"/>
              </a:rPr>
              <a:t>7</a:t>
            </a:r>
            <a:endParaRPr kumimoji="0" lang="en-US" sz="1800" b="1" i="0" u="none" strike="noStrike" kern="1200" cap="none" spc="0" normalizeH="0" baseline="0" noProof="0" dirty="0">
              <a:ln>
                <a:noFill/>
              </a:ln>
              <a:solidFill>
                <a:srgbClr val="212121"/>
              </a:solidFill>
              <a:effectLst/>
              <a:uLnTx/>
              <a:uFillTx/>
              <a:latin typeface="Roboto Condensed"/>
              <a:ea typeface="+mn-ea"/>
              <a:cs typeface="+mn-cs"/>
            </a:endParaRPr>
          </a:p>
        </p:txBody>
      </p:sp>
      <p:sp>
        <p:nvSpPr>
          <p:cNvPr id="77" name="TextBox 76"/>
          <p:cNvSpPr txBox="1"/>
          <p:nvPr/>
        </p:nvSpPr>
        <p:spPr>
          <a:xfrm>
            <a:off x="8294914" y="5362921"/>
            <a:ext cx="9906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C00000"/>
                </a:solidFill>
                <a:effectLst/>
                <a:uLnTx/>
                <a:uFillTx/>
                <a:latin typeface="Roboto Condensed"/>
                <a:ea typeface="+mn-ea"/>
                <a:cs typeface="+mn-cs"/>
              </a:rPr>
              <a:t>5</a:t>
            </a:r>
            <a:endParaRPr kumimoji="0" lang="en-US" sz="1800" b="1" i="0" u="none" strike="noStrike" kern="1200" cap="none" spc="0" normalizeH="0" baseline="0" noProof="0" dirty="0">
              <a:ln>
                <a:noFill/>
              </a:ln>
              <a:solidFill>
                <a:srgbClr val="C00000"/>
              </a:solidFill>
              <a:effectLst/>
              <a:uLnTx/>
              <a:uFillTx/>
              <a:latin typeface="Roboto Condensed"/>
              <a:ea typeface="+mn-ea"/>
              <a:cs typeface="+mn-cs"/>
            </a:endParaRPr>
          </a:p>
        </p:txBody>
      </p:sp>
      <p:sp>
        <p:nvSpPr>
          <p:cNvPr id="78" name="Rectangle 77"/>
          <p:cNvSpPr/>
          <p:nvPr/>
        </p:nvSpPr>
        <p:spPr>
          <a:xfrm>
            <a:off x="5399314" y="5886290"/>
            <a:ext cx="3886200" cy="5007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Roboto Condensed"/>
                <a:ea typeface="+mn-ea"/>
                <a:cs typeface="+mn-cs"/>
              </a:rPr>
              <a:t>Space Saved = 84 – 60 = 24 bytes</a:t>
            </a:r>
            <a:endParaRPr kumimoji="0" lang="en-US" sz="1800" b="1" i="0" u="none" strike="noStrike" kern="1200" cap="none" spc="0" normalizeH="0" baseline="0" noProof="0" dirty="0">
              <a:ln>
                <a:noFill/>
              </a:ln>
              <a:solidFill>
                <a:prstClr val="white"/>
              </a:solidFill>
              <a:effectLst/>
              <a:uLnTx/>
              <a:uFillTx/>
              <a:latin typeface="Roboto Condensed"/>
              <a:ea typeface="+mn-ea"/>
              <a:cs typeface="+mn-cs"/>
            </a:endParaRPr>
          </a:p>
        </p:txBody>
      </p:sp>
    </p:spTree>
    <p:extLst>
      <p:ext uri="{BB962C8B-B14F-4D97-AF65-F5344CB8AC3E}">
        <p14:creationId xmlns:p14="http://schemas.microsoft.com/office/powerpoint/2010/main" val="336361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7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74"/>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75"/>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76"/>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3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animBg="1"/>
      <p:bldP spid="39" grpId="0"/>
      <p:bldP spid="40" grpId="0"/>
      <p:bldP spid="41" grpId="0"/>
      <p:bldP spid="42" grpId="0" animBg="1"/>
      <p:bldP spid="43" grpId="0"/>
      <p:bldP spid="44" grpId="0"/>
      <p:bldP spid="45" grpId="0"/>
      <p:bldP spid="46" grpId="0" animBg="1"/>
      <p:bldP spid="47" grpId="0"/>
      <p:bldP spid="48" grpId="0"/>
      <p:bldP spid="49" grpId="0"/>
      <p:bldP spid="50" grpId="0" animBg="1"/>
      <p:bldP spid="51" grpId="0"/>
      <p:bldP spid="52" grpId="0"/>
      <p:bldP spid="53" grpId="0"/>
      <p:bldP spid="54" grpId="0" animBg="1"/>
      <p:bldP spid="55" grpId="0"/>
      <p:bldP spid="56" grpId="0"/>
      <p:bldP spid="57" grpId="0"/>
      <p:bldP spid="58" grpId="0" animBg="1"/>
      <p:bldP spid="59" grpId="0"/>
      <p:bldP spid="60" grpId="0"/>
      <p:bldP spid="61" grpId="0"/>
      <p:bldP spid="62" grpId="0" animBg="1"/>
      <p:bldP spid="63" grpId="0"/>
      <p:bldP spid="64" grpId="0"/>
      <p:bldP spid="65" grpId="0"/>
      <p:bldP spid="66" grpId="0" animBg="1"/>
      <p:bldP spid="67" grpId="0"/>
      <p:bldP spid="68" grpId="0"/>
      <p:bldP spid="69" grpId="0"/>
      <p:bldP spid="70" grpId="0" animBg="1"/>
      <p:bldP spid="71" grpId="0"/>
      <p:bldP spid="72" grpId="0"/>
      <p:bldP spid="73" grpId="0"/>
      <p:bldP spid="74" grpId="0" animBg="1"/>
      <p:bldP spid="75" grpId="0"/>
      <p:bldP spid="76" grpId="0"/>
      <p:bldP spid="77" grpId="0"/>
      <p:bldP spid="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Pointer</a:t>
            </a:r>
          </a:p>
        </p:txBody>
      </p:sp>
      <p:sp>
        <p:nvSpPr>
          <p:cNvPr id="3" name="Content Placeholder 2"/>
          <p:cNvSpPr>
            <a:spLocks noGrp="1"/>
          </p:cNvSpPr>
          <p:nvPr>
            <p:ph idx="1"/>
          </p:nvPr>
        </p:nvSpPr>
        <p:spPr/>
        <p:txBody>
          <a:bodyPr/>
          <a:lstStyle/>
          <a:p>
            <a:r>
              <a:rPr lang="en-US" dirty="0"/>
              <a:t>Every variable in c language has a name and a value associated with it. When a variable is declared, a specific block of memory within the computer is allocated to hold the value of that variable. </a:t>
            </a:r>
          </a:p>
          <a:p>
            <a:r>
              <a:rPr lang="en-US" dirty="0"/>
              <a:t>The size of the allocated block depends on the type of the data. </a:t>
            </a:r>
          </a:p>
          <a:p>
            <a:r>
              <a:rPr lang="en-US" dirty="0"/>
              <a:t>A  Pointer  </a:t>
            </a:r>
            <a:r>
              <a:rPr lang="en-US" b="1" dirty="0">
                <a:solidFill>
                  <a:srgbClr val="C00000"/>
                </a:solidFill>
              </a:rPr>
              <a:t>is  a  variable  that  points  to </a:t>
            </a:r>
            <a:r>
              <a:rPr lang="en-US" dirty="0">
                <a:solidFill>
                  <a:srgbClr val="C00000"/>
                </a:solidFill>
              </a:rPr>
              <a:t> </a:t>
            </a:r>
            <a:r>
              <a:rPr lang="en-US" dirty="0"/>
              <a:t>or  </a:t>
            </a:r>
            <a:r>
              <a:rPr lang="en-US" b="1" dirty="0">
                <a:solidFill>
                  <a:srgbClr val="C00000"/>
                </a:solidFill>
              </a:rPr>
              <a:t>references</a:t>
            </a:r>
            <a:r>
              <a:rPr lang="en-US" dirty="0">
                <a:solidFill>
                  <a:srgbClr val="C00000"/>
                </a:solidFill>
              </a:rPr>
              <a:t> </a:t>
            </a:r>
            <a:r>
              <a:rPr lang="en-US" dirty="0"/>
              <a:t> a  memory location in which data is stored. </a:t>
            </a:r>
          </a:p>
          <a:p>
            <a:r>
              <a:rPr lang="en-US" dirty="0"/>
              <a:t>A pointer is declared using the indirection (*) operator. </a:t>
            </a:r>
          </a:p>
          <a:p>
            <a:r>
              <a:rPr lang="en-US" dirty="0"/>
              <a:t>General declaration of a pointer is:</a:t>
            </a:r>
          </a:p>
          <a:p>
            <a:pPr lvl="1"/>
            <a:r>
              <a:rPr lang="en-US" b="1" dirty="0"/>
              <a:t>data-type *pointer-name;</a:t>
            </a:r>
          </a:p>
          <a:p>
            <a:r>
              <a:rPr lang="en-US" dirty="0"/>
              <a:t>Since a pointer is a variable, its value is also stored in another memory location. So in computation even the address of the pointer can be used.</a:t>
            </a:r>
          </a:p>
          <a:p>
            <a:endParaRPr lang="en-US" dirty="0"/>
          </a:p>
          <a:p>
            <a:endParaRPr lang="en-US" dirty="0"/>
          </a:p>
        </p:txBody>
      </p:sp>
    </p:spTree>
    <p:extLst>
      <p:ext uri="{BB962C8B-B14F-4D97-AF65-F5344CB8AC3E}">
        <p14:creationId xmlns:p14="http://schemas.microsoft.com/office/powerpoint/2010/main" val="20904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5412" y="2850774"/>
            <a:ext cx="2008094" cy="896471"/>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boto Condensed"/>
              <a:ea typeface="+mn-ea"/>
              <a:cs typeface="+mn-cs"/>
            </a:endParaRPr>
          </a:p>
        </p:txBody>
      </p:sp>
      <p:sp>
        <p:nvSpPr>
          <p:cNvPr id="2" name="Title 1"/>
          <p:cNvSpPr>
            <a:spLocks noGrp="1"/>
          </p:cNvSpPr>
          <p:nvPr>
            <p:ph type="title"/>
          </p:nvPr>
        </p:nvSpPr>
        <p:spPr/>
        <p:txBody>
          <a:bodyPr/>
          <a:lstStyle/>
          <a:p>
            <a:r>
              <a:rPr lang="en-US" dirty="0"/>
              <a:t>Overview of Pointer</a:t>
            </a:r>
          </a:p>
        </p:txBody>
      </p:sp>
      <p:sp>
        <p:nvSpPr>
          <p:cNvPr id="3" name="Content Placeholder 2"/>
          <p:cNvSpPr>
            <a:spLocks noGrp="1"/>
          </p:cNvSpPr>
          <p:nvPr>
            <p:ph idx="1"/>
          </p:nvPr>
        </p:nvSpPr>
        <p:spPr/>
        <p:txBody>
          <a:bodyPr/>
          <a:lstStyle/>
          <a:p>
            <a:r>
              <a:rPr lang="en-US" dirty="0"/>
              <a:t>The   location   of   a   variable  in   memory   is   system   dependent   and therefore the address of a variable is not known directly. </a:t>
            </a:r>
          </a:p>
          <a:p>
            <a:r>
              <a:rPr lang="en-US" dirty="0"/>
              <a:t>The </a:t>
            </a:r>
            <a:r>
              <a:rPr lang="en-US" b="1" dirty="0"/>
              <a:t>address operator (&amp;) </a:t>
            </a:r>
            <a:r>
              <a:rPr lang="en-US" dirty="0"/>
              <a:t>allows us to retrieve the address from a variable associated with it.</a:t>
            </a:r>
          </a:p>
          <a:p>
            <a:r>
              <a:rPr lang="en-US" dirty="0"/>
              <a:t>For Example :</a:t>
            </a:r>
          </a:p>
          <a:p>
            <a:pPr indent="882650" algn="l">
              <a:lnSpc>
                <a:spcPts val="2100"/>
              </a:lnSpc>
              <a:buNone/>
              <a:tabLst>
                <a:tab pos="25400" algn="l"/>
              </a:tabLst>
            </a:pPr>
            <a:r>
              <a:rPr lang="en-US" altLang="zh-CN" b="1" dirty="0"/>
              <a:t>int  *p , x = 5;</a:t>
            </a:r>
          </a:p>
          <a:p>
            <a:pPr indent="882650" algn="l">
              <a:lnSpc>
                <a:spcPts val="2600"/>
              </a:lnSpc>
              <a:buNone/>
              <a:tabLst>
                <a:tab pos="25400" algn="l"/>
              </a:tabLst>
            </a:pPr>
            <a:r>
              <a:rPr lang="en-US" altLang="zh-CN" b="1" dirty="0"/>
              <a:t>p  = &amp;x;</a:t>
            </a:r>
          </a:p>
          <a:p>
            <a:r>
              <a:rPr lang="en-US" dirty="0"/>
              <a:t>An operator (*) is also called the value at address operator. It returns the value stored at the particular address.</a:t>
            </a:r>
          </a:p>
          <a:p>
            <a:endParaRPr lang="en-US" dirty="0"/>
          </a:p>
          <a:p>
            <a:endParaRPr lang="en-US" dirty="0"/>
          </a:p>
        </p:txBody>
      </p:sp>
    </p:spTree>
    <p:extLst>
      <p:ext uri="{BB962C8B-B14F-4D97-AF65-F5344CB8AC3E}">
        <p14:creationId xmlns:p14="http://schemas.microsoft.com/office/powerpoint/2010/main" val="276537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p>
        </p:txBody>
      </p:sp>
      <p:sp>
        <p:nvSpPr>
          <p:cNvPr id="3" name="Content Placeholder 2"/>
          <p:cNvSpPr>
            <a:spLocks noGrp="1"/>
          </p:cNvSpPr>
          <p:nvPr>
            <p:ph idx="1"/>
          </p:nvPr>
        </p:nvSpPr>
        <p:spPr/>
        <p:txBody>
          <a:bodyPr/>
          <a:lstStyle/>
          <a:p>
            <a:r>
              <a:rPr lang="en-US" dirty="0"/>
              <a:t>The process of allocating memory to the variables </a:t>
            </a:r>
            <a:r>
              <a:rPr lang="en-US" b="1" dirty="0"/>
              <a:t>during execution of the program </a:t>
            </a:r>
            <a:r>
              <a:rPr lang="en-US" dirty="0"/>
              <a:t>or </a:t>
            </a:r>
            <a:r>
              <a:rPr lang="en-US" b="1" dirty="0"/>
              <a:t>at run time</a:t>
            </a:r>
            <a:r>
              <a:rPr lang="en-US" dirty="0"/>
              <a:t> is known  as dynamic memory allocation.</a:t>
            </a:r>
          </a:p>
          <a:p>
            <a:r>
              <a:rPr lang="en-US" dirty="0"/>
              <a:t>The size of array declared initially can be sometimes insufficient and sometimes more than  required.</a:t>
            </a:r>
          </a:p>
          <a:p>
            <a:r>
              <a:rPr lang="en-US" dirty="0"/>
              <a:t>Dynamic memory allocation allows a program to obtain more memory space, while running or to release space when no space is required.</a:t>
            </a:r>
          </a:p>
          <a:p>
            <a:r>
              <a:rPr lang="en-US" dirty="0"/>
              <a:t>There are 4 library functions under </a:t>
            </a:r>
            <a:r>
              <a:rPr lang="en-US" b="1" dirty="0" err="1"/>
              <a:t>stdlib.h</a:t>
            </a:r>
            <a:r>
              <a:rPr lang="en-US" b="1" dirty="0"/>
              <a:t> </a:t>
            </a:r>
            <a:r>
              <a:rPr lang="en-US" dirty="0"/>
              <a:t>for  dynamic memory allocation:</a:t>
            </a:r>
          </a:p>
          <a:p>
            <a:pPr marL="457200" indent="-457200">
              <a:buFont typeface="+mj-lt"/>
              <a:buAutoNum type="arabicPeriod"/>
            </a:pPr>
            <a:r>
              <a:rPr lang="en-US" dirty="0" err="1"/>
              <a:t>malloc</a:t>
            </a:r>
            <a:r>
              <a:rPr lang="en-US" dirty="0"/>
              <a:t>()</a:t>
            </a:r>
          </a:p>
          <a:p>
            <a:pPr marL="457200" indent="-457200">
              <a:buFont typeface="+mj-lt"/>
              <a:buAutoNum type="arabicPeriod"/>
            </a:pPr>
            <a:r>
              <a:rPr lang="en-US" dirty="0" err="1"/>
              <a:t>calloc</a:t>
            </a:r>
            <a:r>
              <a:rPr lang="en-US" dirty="0"/>
              <a:t>()</a:t>
            </a:r>
          </a:p>
          <a:p>
            <a:pPr marL="457200" indent="-457200">
              <a:buFont typeface="+mj-lt"/>
              <a:buAutoNum type="arabicPeriod"/>
            </a:pPr>
            <a:r>
              <a:rPr lang="en-US" dirty="0"/>
              <a:t>free()</a:t>
            </a:r>
          </a:p>
          <a:p>
            <a:pPr marL="457200" indent="-457200">
              <a:buFont typeface="+mj-lt"/>
              <a:buAutoNum type="arabicPeriod"/>
            </a:pPr>
            <a:r>
              <a:rPr lang="en-US" dirty="0" err="1"/>
              <a:t>realloc</a:t>
            </a:r>
            <a:r>
              <a:rPr lang="en-US" dirty="0"/>
              <a:t>()</a:t>
            </a:r>
          </a:p>
          <a:p>
            <a:endParaRPr lang="en-US" dirty="0"/>
          </a:p>
          <a:p>
            <a:endParaRPr lang="en-US" dirty="0"/>
          </a:p>
        </p:txBody>
      </p:sp>
    </p:spTree>
    <p:extLst>
      <p:ext uri="{BB962C8B-B14F-4D97-AF65-F5344CB8AC3E}">
        <p14:creationId xmlns:p14="http://schemas.microsoft.com/office/powerpoint/2010/main" val="228208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malloc</a:t>
            </a:r>
            <a:r>
              <a:rPr lang="en-US" dirty="0"/>
              <a:t>()</a:t>
            </a:r>
          </a:p>
        </p:txBody>
      </p:sp>
      <p:sp>
        <p:nvSpPr>
          <p:cNvPr id="3" name="Content Placeholder 2"/>
          <p:cNvSpPr>
            <a:spLocks noGrp="1"/>
          </p:cNvSpPr>
          <p:nvPr>
            <p:ph idx="1"/>
          </p:nvPr>
        </p:nvSpPr>
        <p:spPr/>
        <p:txBody>
          <a:bodyPr/>
          <a:lstStyle/>
          <a:p>
            <a:r>
              <a:rPr lang="en-US" dirty="0"/>
              <a:t>The name </a:t>
            </a:r>
            <a:r>
              <a:rPr lang="en-US" b="1" dirty="0" err="1"/>
              <a:t>malloc</a:t>
            </a:r>
            <a:r>
              <a:rPr lang="en-US" dirty="0"/>
              <a:t> stands for "</a:t>
            </a:r>
            <a:r>
              <a:rPr lang="en-US" b="1" dirty="0"/>
              <a:t>memory allocation</a:t>
            </a:r>
            <a:r>
              <a:rPr lang="en-US" dirty="0"/>
              <a:t>".</a:t>
            </a:r>
          </a:p>
          <a:p>
            <a:r>
              <a:rPr lang="en-US" dirty="0"/>
              <a:t>The function </a:t>
            </a:r>
            <a:r>
              <a:rPr lang="en-US" dirty="0" err="1"/>
              <a:t>malloc</a:t>
            </a:r>
            <a:r>
              <a:rPr lang="en-US" dirty="0"/>
              <a:t>() </a:t>
            </a:r>
            <a:r>
              <a:rPr lang="en-US" b="1" dirty="0"/>
              <a:t>reserves a block of memory of specified size </a:t>
            </a:r>
            <a:r>
              <a:rPr lang="en-US" dirty="0"/>
              <a:t>and </a:t>
            </a:r>
            <a:r>
              <a:rPr lang="en-US" b="1" dirty="0"/>
              <a:t>returns a pointer of type void</a:t>
            </a:r>
            <a:r>
              <a:rPr lang="en-US" dirty="0"/>
              <a:t> which </a:t>
            </a:r>
            <a:r>
              <a:rPr lang="en-US" b="1" dirty="0"/>
              <a:t>can be casted into pointer of any form</a:t>
            </a:r>
            <a:r>
              <a:rPr lang="en-US" dirty="0"/>
              <a:t>.</a:t>
            </a:r>
          </a:p>
          <a:p>
            <a:r>
              <a:rPr lang="en-US" dirty="0"/>
              <a:t>Syntax of </a:t>
            </a:r>
            <a:r>
              <a:rPr lang="en-US" dirty="0" err="1"/>
              <a:t>malloc</a:t>
            </a:r>
            <a:r>
              <a:rPr lang="en-US" dirty="0"/>
              <a:t>():</a:t>
            </a:r>
          </a:p>
          <a:p>
            <a:pPr marL="0" indent="0" algn="ctr">
              <a:buNone/>
            </a:pPr>
            <a:r>
              <a:rPr lang="en-US" b="1" dirty="0"/>
              <a:t>ptr=(cast-type*)</a:t>
            </a:r>
            <a:r>
              <a:rPr lang="en-US" b="1" dirty="0" err="1"/>
              <a:t>malloc</a:t>
            </a:r>
            <a:r>
              <a:rPr lang="en-US" b="1" dirty="0"/>
              <a:t>(byte-size)</a:t>
            </a:r>
          </a:p>
          <a:p>
            <a:r>
              <a:rPr lang="en-US" dirty="0"/>
              <a:t>Here, ptr is pointer of cast-type. </a:t>
            </a:r>
          </a:p>
          <a:p>
            <a:r>
              <a:rPr lang="en-US" dirty="0"/>
              <a:t>If the space is insufficient, allocation fails and returns NULL  pointer.</a:t>
            </a:r>
          </a:p>
          <a:p>
            <a:r>
              <a:rPr lang="en-US" dirty="0"/>
              <a:t>For Example:</a:t>
            </a:r>
          </a:p>
          <a:p>
            <a:pPr marL="0" indent="3657600">
              <a:buNone/>
            </a:pPr>
            <a:r>
              <a:rPr lang="en-US" b="1" dirty="0"/>
              <a:t>int *ptr;</a:t>
            </a:r>
          </a:p>
          <a:p>
            <a:pPr marL="0" indent="3657600">
              <a:buNone/>
            </a:pPr>
            <a:r>
              <a:rPr lang="en-US" b="1" dirty="0"/>
              <a:t>ptr=(int*)</a:t>
            </a:r>
            <a:r>
              <a:rPr lang="en-US" b="1" dirty="0" err="1"/>
              <a:t>malloc</a:t>
            </a:r>
            <a:r>
              <a:rPr lang="en-US" b="1" dirty="0"/>
              <a:t>(100*</a:t>
            </a:r>
            <a:r>
              <a:rPr lang="en-US" b="1" dirty="0" err="1"/>
              <a:t>sizeof</a:t>
            </a:r>
            <a:r>
              <a:rPr lang="en-US" b="1" dirty="0"/>
              <a:t>(int));</a:t>
            </a:r>
          </a:p>
          <a:p>
            <a:endParaRPr lang="en-US" dirty="0"/>
          </a:p>
        </p:txBody>
      </p:sp>
    </p:spTree>
    <p:extLst>
      <p:ext uri="{BB962C8B-B14F-4D97-AF65-F5344CB8AC3E}">
        <p14:creationId xmlns:p14="http://schemas.microsoft.com/office/powerpoint/2010/main" val="254980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40631-B503-637B-8B88-2EBE1F372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6D449-C29E-F833-C416-8F5B77C27CC5}"/>
              </a:ext>
            </a:extLst>
          </p:cNvPr>
          <p:cNvSpPr>
            <a:spLocks noGrp="1"/>
          </p:cNvSpPr>
          <p:nvPr>
            <p:ph type="title"/>
          </p:nvPr>
        </p:nvSpPr>
        <p:spPr>
          <a:xfrm>
            <a:off x="0" y="0"/>
            <a:ext cx="12192000" cy="711200"/>
          </a:xfrm>
          <a:ln w="12700">
            <a:solidFill>
              <a:srgbClr val="1D3064"/>
            </a:solidFill>
          </a:ln>
        </p:spPr>
        <p:txBody>
          <a:bodyPr/>
          <a:lstStyle/>
          <a:p>
            <a:r>
              <a:rPr lang="en-US" dirty="0"/>
              <a:t>Syllabus</a:t>
            </a:r>
          </a:p>
        </p:txBody>
      </p:sp>
      <p:graphicFrame>
        <p:nvGraphicFramePr>
          <p:cNvPr id="4" name="Table 3">
            <a:extLst>
              <a:ext uri="{FF2B5EF4-FFF2-40B4-BE49-F238E27FC236}">
                <a16:creationId xmlns:a16="http://schemas.microsoft.com/office/drawing/2014/main" id="{564D89A3-A8AB-B480-AA95-28298495B118}"/>
              </a:ext>
            </a:extLst>
          </p:cNvPr>
          <p:cNvGraphicFramePr>
            <a:graphicFrameLocks noGrp="1"/>
          </p:cNvGraphicFramePr>
          <p:nvPr/>
        </p:nvGraphicFramePr>
        <p:xfrm>
          <a:off x="0" y="639456"/>
          <a:ext cx="12159916" cy="659955"/>
        </p:xfrm>
        <a:graphic>
          <a:graphicData uri="http://schemas.openxmlformats.org/drawingml/2006/table">
            <a:tbl>
              <a:tblPr firstRow="1" bandRow="1">
                <a:tableStyleId>{93296810-A885-4BE3-A3E7-6D5BEEA58F35}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659955">
                <a:tc>
                  <a:txBody>
                    <a:bodyPr/>
                    <a:lstStyle/>
                    <a:p>
                      <a:pPr algn="ctr"/>
                      <a:r>
                        <a:rPr lang="en-US" sz="2500" dirty="0"/>
                        <a:t>SR</a:t>
                      </a:r>
                      <a:r>
                        <a:rPr lang="en-US" sz="2500" baseline="0" dirty="0"/>
                        <a:t> No.</a:t>
                      </a:r>
                      <a:endParaRPr lang="en-US" sz="2500" dirty="0"/>
                    </a:p>
                  </a:txBody>
                  <a:tcPr anchor="ctr">
                    <a:solidFill>
                      <a:srgbClr val="1D3064"/>
                    </a:solidFill>
                  </a:tcPr>
                </a:tc>
                <a:tc>
                  <a:txBody>
                    <a:bodyPr/>
                    <a:lstStyle/>
                    <a:p>
                      <a:pPr algn="l"/>
                      <a:r>
                        <a:rPr lang="en-US" sz="2500" dirty="0"/>
                        <a:t>Topics</a:t>
                      </a:r>
                    </a:p>
                  </a:txBody>
                  <a:tcPr anchor="ctr">
                    <a:solidFill>
                      <a:srgbClr val="1D3064"/>
                    </a:solid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83F569E8-1B78-C79C-AEC0-BA7811629B65}"/>
              </a:ext>
            </a:extLst>
          </p:cNvPr>
          <p:cNvGraphicFramePr>
            <a:graphicFrameLocks noGrp="1"/>
          </p:cNvGraphicFramePr>
          <p:nvPr>
            <p:extLst>
              <p:ext uri="{D42A27DB-BD31-4B8C-83A1-F6EECF244321}">
                <p14:modId xmlns:p14="http://schemas.microsoft.com/office/powerpoint/2010/main" val="3525158328"/>
              </p:ext>
            </p:extLst>
          </p:nvPr>
        </p:nvGraphicFramePr>
        <p:xfrm>
          <a:off x="16042" y="1299411"/>
          <a:ext cx="12159916" cy="3501813"/>
        </p:xfrm>
        <a:graphic>
          <a:graphicData uri="http://schemas.openxmlformats.org/drawingml/2006/table">
            <a:tbl>
              <a:tblPr firstRow="1" bandRow="1">
                <a:tableStyleId>{68D230F3-CF80-4859-8CE7-A43EE81993B5}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3501813">
                <a:tc>
                  <a:txBody>
                    <a:bodyPr/>
                    <a:lstStyle/>
                    <a:p>
                      <a:pPr algn="ctr"/>
                      <a:r>
                        <a:rPr lang="en-US" sz="2000" dirty="0">
                          <a:solidFill>
                            <a:schemeClr val="tx1"/>
                          </a:solidFill>
                        </a:rPr>
                        <a:t>3</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4130" marR="46990" algn="just">
                        <a:spcBef>
                          <a:spcPts val="185"/>
                        </a:spcBef>
                      </a:pPr>
                      <a:r>
                        <a:rPr lang="en-US" sz="2000" b="1" spc="-10" dirty="0">
                          <a:effectLst/>
                          <a:latin typeface="Roboto Condensed" panose="02000000000000000000" pitchFamily="2" charset="0"/>
                          <a:ea typeface="Roboto Condensed" panose="02000000000000000000" pitchFamily="2" charset="0"/>
                          <a:cs typeface="Roboto Condensed" panose="02000000000000000000" pitchFamily="2" charset="0"/>
                        </a:rPr>
                        <a:t>Linear Data Structure: Linked List</a:t>
                      </a:r>
                      <a:endParaRPr lang="en-IN" sz="2000" dirty="0">
                        <a:effectLst/>
                        <a:latin typeface="Roboto Condensed" panose="02000000000000000000" pitchFamily="2" charset="0"/>
                        <a:ea typeface="Roboto Condensed" panose="02000000000000000000" pitchFamily="2" charset="0"/>
                        <a:cs typeface="Roboto Condensed" panose="02000000000000000000" pitchFamily="2" charset="0"/>
                      </a:endParaRPr>
                    </a:p>
                    <a:p>
                      <a:pPr marL="24130" marR="46990" algn="just">
                        <a:spcBef>
                          <a:spcPts val="185"/>
                        </a:spcBef>
                      </a:pPr>
                      <a:r>
                        <a:rPr lang="en-US" sz="2000" b="0" spc="-10" dirty="0">
                          <a:effectLst/>
                          <a:latin typeface="Roboto Condensed" panose="02000000000000000000" pitchFamily="2" charset="0"/>
                          <a:ea typeface="Roboto Condensed" panose="02000000000000000000" pitchFamily="2" charset="0"/>
                          <a:cs typeface="Roboto Condensed" panose="02000000000000000000" pitchFamily="2" charset="0"/>
                        </a:rPr>
                        <a:t>Singly Linked List: Representation of Singly Linked List, Operations on Singly Linked List, Insert a node at the beginning of the list, Insert a node at the end of the list, Insert a node at the specific location, Insert a node such that it preserves the ordering of data in the increasing order, Delete the first node, Delete the last node, Delete the specified node, Search the particular element, Sort the list, Traverse the list</a:t>
                      </a:r>
                      <a:endParaRPr lang="en-IN" sz="2000" b="0" dirty="0">
                        <a:effectLst/>
                        <a:latin typeface="Roboto Condensed" panose="02000000000000000000" pitchFamily="2" charset="0"/>
                        <a:ea typeface="Roboto Condensed" panose="02000000000000000000" pitchFamily="2" charset="0"/>
                        <a:cs typeface="Roboto Condensed" panose="02000000000000000000" pitchFamily="2" charset="0"/>
                      </a:endParaRPr>
                    </a:p>
                    <a:p>
                      <a:pPr marL="24130" marR="46990" algn="just">
                        <a:spcBef>
                          <a:spcPts val="185"/>
                        </a:spcBef>
                      </a:pPr>
                      <a:r>
                        <a:rPr lang="en-US" sz="2000" b="0" spc="-10" dirty="0">
                          <a:effectLst/>
                          <a:latin typeface="Roboto Condensed" panose="02000000000000000000" pitchFamily="2" charset="0"/>
                          <a:ea typeface="Roboto Condensed" panose="02000000000000000000" pitchFamily="2" charset="0"/>
                          <a:cs typeface="Roboto Condensed" panose="02000000000000000000" pitchFamily="2" charset="0"/>
                        </a:rPr>
                        <a:t>Doubly Linked List: Representation of Doubly Linked List, Operations of Doubly Linked List, Insert a node at the beginning of the list, Insert a node at the end of the list, Insert a node at the specific location, Insert a node such that it preserves the ordering of data in the increasing order, Delete the first node, Delete the last node, Delete the specified node, Search the particular element Circular Linked List: Representation of Circular Linked List, Insertion and Deletion of the node in the list Implementation of Stack using Linked list, Implementation of Queue using Linked list, Applications of Linked List</a:t>
                      </a:r>
                      <a:endParaRPr lang="en-IN" sz="2000" b="0" dirty="0">
                        <a:effectLst/>
                        <a:latin typeface="Roboto Condensed" panose="02000000000000000000" pitchFamily="2" charset="0"/>
                        <a:ea typeface="Roboto Condensed" panose="02000000000000000000" pitchFamily="2" charset="0"/>
                        <a:cs typeface="Roboto Condensed" panose="02000000000000000000" pitchFamily="2" charset="0"/>
                      </a:endParaRPr>
                    </a:p>
                  </a:txBody>
                  <a:tcPr marL="0" marR="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42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calloc</a:t>
            </a:r>
            <a:r>
              <a:rPr lang="en-US" dirty="0"/>
              <a:t>()</a:t>
            </a:r>
          </a:p>
        </p:txBody>
      </p:sp>
      <p:sp>
        <p:nvSpPr>
          <p:cNvPr id="3" name="Content Placeholder 2"/>
          <p:cNvSpPr>
            <a:spLocks noGrp="1"/>
          </p:cNvSpPr>
          <p:nvPr>
            <p:ph idx="1"/>
          </p:nvPr>
        </p:nvSpPr>
        <p:spPr/>
        <p:txBody>
          <a:bodyPr/>
          <a:lstStyle/>
          <a:p>
            <a:r>
              <a:rPr lang="en-US" dirty="0"/>
              <a:t>The name </a:t>
            </a:r>
            <a:r>
              <a:rPr lang="en-US" dirty="0" err="1"/>
              <a:t>calloc</a:t>
            </a:r>
            <a:r>
              <a:rPr lang="en-US" dirty="0"/>
              <a:t> stands for "contiguous allocation”.</a:t>
            </a:r>
          </a:p>
          <a:p>
            <a:r>
              <a:rPr lang="en-US" dirty="0"/>
              <a:t>The only difference between </a:t>
            </a:r>
            <a:r>
              <a:rPr lang="en-US" dirty="0" err="1"/>
              <a:t>malloc</a:t>
            </a:r>
            <a:r>
              <a:rPr lang="en-US" dirty="0"/>
              <a:t>() and </a:t>
            </a:r>
            <a:r>
              <a:rPr lang="en-US" dirty="0" err="1"/>
              <a:t>calloc</a:t>
            </a:r>
            <a:r>
              <a:rPr lang="en-US" dirty="0"/>
              <a:t>() is that, </a:t>
            </a:r>
            <a:r>
              <a:rPr lang="en-US" dirty="0" err="1"/>
              <a:t>malloc</a:t>
            </a:r>
            <a:r>
              <a:rPr lang="en-US" dirty="0"/>
              <a:t>()  allocates single block of memory whereas </a:t>
            </a:r>
            <a:r>
              <a:rPr lang="en-US" dirty="0" err="1"/>
              <a:t>calloc</a:t>
            </a:r>
            <a:r>
              <a:rPr lang="en-US" dirty="0"/>
              <a:t>() allocates  multiple blocks of memory each of same size and sets all bytes to  zero.</a:t>
            </a:r>
          </a:p>
          <a:p>
            <a:r>
              <a:rPr lang="en-US" dirty="0"/>
              <a:t>Syntax of </a:t>
            </a:r>
            <a:r>
              <a:rPr lang="en-US" dirty="0" err="1"/>
              <a:t>calloc</a:t>
            </a:r>
            <a:r>
              <a:rPr lang="en-US" dirty="0"/>
              <a:t>():</a:t>
            </a:r>
          </a:p>
          <a:p>
            <a:pPr marL="0" indent="0" algn="ctr">
              <a:buNone/>
            </a:pPr>
            <a:r>
              <a:rPr lang="en-US" b="1" dirty="0"/>
              <a:t>ptr=(cast-type*)</a:t>
            </a:r>
            <a:r>
              <a:rPr lang="en-US" b="1" dirty="0" err="1"/>
              <a:t>calloc</a:t>
            </a:r>
            <a:r>
              <a:rPr lang="en-US" b="1" dirty="0"/>
              <a:t>(</a:t>
            </a:r>
            <a:r>
              <a:rPr lang="en-US" b="1" dirty="0" err="1"/>
              <a:t>n,element</a:t>
            </a:r>
            <a:r>
              <a:rPr lang="en-US" b="1" dirty="0"/>
              <a:t>-size);</a:t>
            </a:r>
          </a:p>
          <a:p>
            <a:r>
              <a:rPr lang="en-US" dirty="0"/>
              <a:t>For Example:</a:t>
            </a:r>
          </a:p>
          <a:p>
            <a:pPr marL="0" indent="3316288">
              <a:buNone/>
            </a:pPr>
            <a:r>
              <a:rPr lang="en-US" b="1" dirty="0"/>
              <a:t>float *ptr;</a:t>
            </a:r>
          </a:p>
          <a:p>
            <a:pPr marL="0" indent="3316288">
              <a:buNone/>
            </a:pPr>
            <a:r>
              <a:rPr lang="en-US" b="1" dirty="0"/>
              <a:t>ptr=(float*)</a:t>
            </a:r>
            <a:r>
              <a:rPr lang="en-US" b="1" dirty="0" err="1"/>
              <a:t>calloc</a:t>
            </a:r>
            <a:r>
              <a:rPr lang="en-US" b="1" dirty="0"/>
              <a:t>(25,sizeof(float));</a:t>
            </a:r>
          </a:p>
          <a:p>
            <a:endParaRPr lang="en-US" dirty="0"/>
          </a:p>
        </p:txBody>
      </p:sp>
    </p:spTree>
    <p:extLst>
      <p:ext uri="{BB962C8B-B14F-4D97-AF65-F5344CB8AC3E}">
        <p14:creationId xmlns:p14="http://schemas.microsoft.com/office/powerpoint/2010/main" val="60521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realloc</a:t>
            </a:r>
            <a:r>
              <a:rPr lang="en-US" dirty="0"/>
              <a:t>()</a:t>
            </a:r>
          </a:p>
        </p:txBody>
      </p:sp>
      <p:sp>
        <p:nvSpPr>
          <p:cNvPr id="3" name="Content Placeholder 2"/>
          <p:cNvSpPr>
            <a:spLocks noGrp="1"/>
          </p:cNvSpPr>
          <p:nvPr>
            <p:ph idx="1"/>
          </p:nvPr>
        </p:nvSpPr>
        <p:spPr/>
        <p:txBody>
          <a:bodyPr/>
          <a:lstStyle/>
          <a:p>
            <a:r>
              <a:rPr lang="en-US" dirty="0"/>
              <a:t>If the previously allocated memory is insufficient or  more than sufficient then previously allocated memory size can be changes using </a:t>
            </a:r>
            <a:r>
              <a:rPr lang="en-US" dirty="0" err="1"/>
              <a:t>realloc</a:t>
            </a:r>
            <a:r>
              <a:rPr lang="en-US" dirty="0"/>
              <a:t>().</a:t>
            </a:r>
          </a:p>
          <a:p>
            <a:r>
              <a:rPr lang="en-US" dirty="0"/>
              <a:t>Syntax of </a:t>
            </a:r>
            <a:r>
              <a:rPr lang="en-US" dirty="0" err="1"/>
              <a:t>realloc</a:t>
            </a:r>
            <a:r>
              <a:rPr lang="en-US" dirty="0"/>
              <a:t>():</a:t>
            </a:r>
          </a:p>
          <a:p>
            <a:pPr marL="0" indent="0" algn="ctr">
              <a:buNone/>
            </a:pPr>
            <a:r>
              <a:rPr lang="en-US" b="1" dirty="0"/>
              <a:t>ptr=</a:t>
            </a:r>
            <a:r>
              <a:rPr lang="en-US" b="1" dirty="0" err="1"/>
              <a:t>realloc</a:t>
            </a:r>
            <a:r>
              <a:rPr lang="en-US" b="1" dirty="0"/>
              <a:t>(</a:t>
            </a:r>
            <a:r>
              <a:rPr lang="en-US" b="1" dirty="0" err="1"/>
              <a:t>ptr,new</a:t>
            </a:r>
            <a:r>
              <a:rPr lang="en-US" b="1" dirty="0"/>
              <a:t>-size);</a:t>
            </a:r>
          </a:p>
          <a:p>
            <a:r>
              <a:rPr lang="en-US" dirty="0"/>
              <a:t>For Example:</a:t>
            </a:r>
          </a:p>
          <a:p>
            <a:pPr marL="0" indent="3316288">
              <a:buNone/>
            </a:pPr>
            <a:r>
              <a:rPr lang="en-US" b="1" dirty="0"/>
              <a:t>float *ptr;</a:t>
            </a:r>
          </a:p>
          <a:p>
            <a:pPr marL="0" indent="3316288">
              <a:buNone/>
            </a:pPr>
            <a:r>
              <a:rPr lang="en-US" b="1" dirty="0"/>
              <a:t>ptr=(float*)</a:t>
            </a:r>
            <a:r>
              <a:rPr lang="en-US" b="1" dirty="0" err="1"/>
              <a:t>malloc</a:t>
            </a:r>
            <a:r>
              <a:rPr lang="en-US" b="1" dirty="0"/>
              <a:t>(25*</a:t>
            </a:r>
            <a:r>
              <a:rPr lang="en-US" b="1" dirty="0" err="1"/>
              <a:t>sizeof</a:t>
            </a:r>
            <a:r>
              <a:rPr lang="en-US" b="1" dirty="0"/>
              <a:t>(float));</a:t>
            </a:r>
          </a:p>
          <a:p>
            <a:pPr marL="0" indent="3316288">
              <a:buNone/>
            </a:pPr>
            <a:r>
              <a:rPr lang="en-US" b="1" dirty="0"/>
              <a:t>ptr=</a:t>
            </a:r>
            <a:r>
              <a:rPr lang="en-US" b="1" dirty="0" err="1"/>
              <a:t>realloc</a:t>
            </a:r>
            <a:r>
              <a:rPr lang="en-US" b="1" dirty="0"/>
              <a:t>(ptr,5*</a:t>
            </a:r>
            <a:r>
              <a:rPr lang="en-US" b="1" dirty="0" err="1"/>
              <a:t>sizeof</a:t>
            </a:r>
            <a:r>
              <a:rPr lang="en-US" b="1" dirty="0"/>
              <a:t>(float));</a:t>
            </a:r>
          </a:p>
          <a:p>
            <a:endParaRPr lang="en-US" dirty="0"/>
          </a:p>
        </p:txBody>
      </p:sp>
    </p:spTree>
    <p:extLst>
      <p:ext uri="{BB962C8B-B14F-4D97-AF65-F5344CB8AC3E}">
        <p14:creationId xmlns:p14="http://schemas.microsoft.com/office/powerpoint/2010/main" val="306562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a:t>
            </a:r>
          </a:p>
        </p:txBody>
      </p:sp>
      <p:sp>
        <p:nvSpPr>
          <p:cNvPr id="3" name="Content Placeholder 2"/>
          <p:cNvSpPr>
            <a:spLocks noGrp="1"/>
          </p:cNvSpPr>
          <p:nvPr>
            <p:ph idx="1"/>
          </p:nvPr>
        </p:nvSpPr>
        <p:spPr/>
        <p:txBody>
          <a:bodyPr/>
          <a:lstStyle/>
          <a:p>
            <a:r>
              <a:rPr lang="en-US" dirty="0"/>
              <a:t>Dynamically allocated memory with either </a:t>
            </a:r>
            <a:r>
              <a:rPr lang="en-US" dirty="0" err="1"/>
              <a:t>calloc</a:t>
            </a:r>
            <a:r>
              <a:rPr lang="en-US" dirty="0"/>
              <a:t>() or  </a:t>
            </a:r>
            <a:r>
              <a:rPr lang="en-US" dirty="0" err="1"/>
              <a:t>malloc</a:t>
            </a:r>
            <a:r>
              <a:rPr lang="en-US" dirty="0"/>
              <a:t>() does not get return on its own.</a:t>
            </a:r>
          </a:p>
          <a:p>
            <a:r>
              <a:rPr lang="en-US" dirty="0"/>
              <a:t>The programmer must use free() explicitly to release  space.</a:t>
            </a:r>
          </a:p>
          <a:p>
            <a:r>
              <a:rPr lang="en-US" dirty="0"/>
              <a:t>Syntax of free():</a:t>
            </a:r>
          </a:p>
          <a:p>
            <a:pPr marL="0" indent="0" algn="ctr">
              <a:buNone/>
            </a:pPr>
            <a:r>
              <a:rPr lang="en-US" b="1" dirty="0"/>
              <a:t>free(ptr);</a:t>
            </a:r>
          </a:p>
          <a:p>
            <a:r>
              <a:rPr lang="en-US" dirty="0"/>
              <a:t>For Example:</a:t>
            </a:r>
          </a:p>
          <a:p>
            <a:pPr marL="0" indent="3316288">
              <a:buNone/>
            </a:pPr>
            <a:r>
              <a:rPr lang="en-US" b="1" dirty="0"/>
              <a:t>float *ptr;</a:t>
            </a:r>
          </a:p>
          <a:p>
            <a:pPr marL="0" indent="3316288">
              <a:buNone/>
            </a:pPr>
            <a:r>
              <a:rPr lang="en-US" b="1" dirty="0"/>
              <a:t>ptr=(float*)</a:t>
            </a:r>
            <a:r>
              <a:rPr lang="en-US" b="1" dirty="0" err="1"/>
              <a:t>malloc</a:t>
            </a:r>
            <a:r>
              <a:rPr lang="en-US" b="1" dirty="0"/>
              <a:t>(25*</a:t>
            </a:r>
            <a:r>
              <a:rPr lang="en-US" b="1" dirty="0" err="1"/>
              <a:t>sizeof</a:t>
            </a:r>
            <a:r>
              <a:rPr lang="en-US" b="1" dirty="0"/>
              <a:t>(float));</a:t>
            </a:r>
          </a:p>
          <a:p>
            <a:pPr marL="0" indent="3316288">
              <a:buNone/>
            </a:pPr>
            <a:r>
              <a:rPr lang="en-US" b="1" dirty="0"/>
              <a:t>free(ptr);</a:t>
            </a:r>
          </a:p>
          <a:p>
            <a:endParaRPr lang="en-US" dirty="0"/>
          </a:p>
        </p:txBody>
      </p:sp>
    </p:spTree>
    <p:extLst>
      <p:ext uri="{BB962C8B-B14F-4D97-AF65-F5344CB8AC3E}">
        <p14:creationId xmlns:p14="http://schemas.microsoft.com/office/powerpoint/2010/main" val="174844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Nidhi.chitroda@darshan.ac.in</a:t>
            </a:r>
          </a:p>
        </p:txBody>
      </p:sp>
      <p:sp>
        <p:nvSpPr>
          <p:cNvPr id="3" name="Text Placeholder 2"/>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US" dirty="0"/>
              <a:t>Prof. Nidhi K Chitroda</a:t>
            </a:r>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#2305CS201</a:t>
            </a:r>
          </a:p>
        </p:txBody>
      </p:sp>
      <p:pic>
        <p:nvPicPr>
          <p:cNvPr id="10" name="Picture 9">
            <a:extLst>
              <a:ext uri="{FF2B5EF4-FFF2-40B4-BE49-F238E27FC236}">
                <a16:creationId xmlns:a16="http://schemas.microsoft.com/office/drawing/2014/main" id="{45DB8EF6-3C6F-866D-C9E1-7526BFBD8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8" y="5117804"/>
            <a:ext cx="1420089" cy="1420089"/>
          </a:xfrm>
          <a:prstGeom prst="rect">
            <a:avLst/>
          </a:prstGeom>
        </p:spPr>
      </p:pic>
    </p:spTree>
    <p:extLst>
      <p:ext uri="{BB962C8B-B14F-4D97-AF65-F5344CB8AC3E}">
        <p14:creationId xmlns:p14="http://schemas.microsoft.com/office/powerpoint/2010/main" val="52105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F44FF-EB55-90A8-3A99-F329220AF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18BAE8-7F8A-B5AF-BA96-B3E6589CF1C8}"/>
              </a:ext>
            </a:extLst>
          </p:cNvPr>
          <p:cNvSpPr>
            <a:spLocks noGrp="1"/>
          </p:cNvSpPr>
          <p:nvPr>
            <p:ph type="title"/>
          </p:nvPr>
        </p:nvSpPr>
        <p:spPr>
          <a:xfrm>
            <a:off x="0" y="0"/>
            <a:ext cx="12192000" cy="711200"/>
          </a:xfrm>
          <a:ln w="12700">
            <a:solidFill>
              <a:srgbClr val="1D3064"/>
            </a:solidFill>
          </a:ln>
        </p:spPr>
        <p:txBody>
          <a:bodyPr/>
          <a:lstStyle/>
          <a:p>
            <a:r>
              <a:rPr lang="en-US" dirty="0"/>
              <a:t>Syllabus</a:t>
            </a:r>
          </a:p>
        </p:txBody>
      </p:sp>
      <p:graphicFrame>
        <p:nvGraphicFramePr>
          <p:cNvPr id="4" name="Table 3">
            <a:extLst>
              <a:ext uri="{FF2B5EF4-FFF2-40B4-BE49-F238E27FC236}">
                <a16:creationId xmlns:a16="http://schemas.microsoft.com/office/drawing/2014/main" id="{95DE910B-F0C6-5556-3A72-1170AF9A9048}"/>
              </a:ext>
            </a:extLst>
          </p:cNvPr>
          <p:cNvGraphicFramePr>
            <a:graphicFrameLocks noGrp="1"/>
          </p:cNvGraphicFramePr>
          <p:nvPr/>
        </p:nvGraphicFramePr>
        <p:xfrm>
          <a:off x="0" y="639456"/>
          <a:ext cx="12159916" cy="659955"/>
        </p:xfrm>
        <a:graphic>
          <a:graphicData uri="http://schemas.openxmlformats.org/drawingml/2006/table">
            <a:tbl>
              <a:tblPr firstRow="1" bandRow="1">
                <a:tableStyleId>{93296810-A885-4BE3-A3E7-6D5BEEA58F35}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659955">
                <a:tc>
                  <a:txBody>
                    <a:bodyPr/>
                    <a:lstStyle/>
                    <a:p>
                      <a:pPr algn="ctr"/>
                      <a:r>
                        <a:rPr lang="en-US" sz="2500" dirty="0"/>
                        <a:t>SR</a:t>
                      </a:r>
                      <a:r>
                        <a:rPr lang="en-US" sz="2500" baseline="0" dirty="0"/>
                        <a:t> No.</a:t>
                      </a:r>
                      <a:endParaRPr lang="en-US" sz="2500" dirty="0"/>
                    </a:p>
                  </a:txBody>
                  <a:tcPr anchor="ctr">
                    <a:solidFill>
                      <a:srgbClr val="1D3064"/>
                    </a:solidFill>
                  </a:tcPr>
                </a:tc>
                <a:tc>
                  <a:txBody>
                    <a:bodyPr/>
                    <a:lstStyle/>
                    <a:p>
                      <a:pPr algn="l"/>
                      <a:r>
                        <a:rPr lang="en-US" sz="2500" dirty="0"/>
                        <a:t>Topics</a:t>
                      </a:r>
                    </a:p>
                  </a:txBody>
                  <a:tcPr anchor="ctr">
                    <a:solidFill>
                      <a:srgbClr val="1D3064"/>
                    </a:solid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F3E9DAB-2BE9-9B61-FAD6-76F37B9F7A8E}"/>
              </a:ext>
            </a:extLst>
          </p:cNvPr>
          <p:cNvGraphicFramePr>
            <a:graphicFrameLocks noGrp="1"/>
          </p:cNvGraphicFramePr>
          <p:nvPr>
            <p:extLst>
              <p:ext uri="{D42A27DB-BD31-4B8C-83A1-F6EECF244321}">
                <p14:modId xmlns:p14="http://schemas.microsoft.com/office/powerpoint/2010/main" val="225097299"/>
              </p:ext>
            </p:extLst>
          </p:nvPr>
        </p:nvGraphicFramePr>
        <p:xfrm>
          <a:off x="16042" y="1249057"/>
          <a:ext cx="12159916" cy="2529840"/>
        </p:xfrm>
        <a:graphic>
          <a:graphicData uri="http://schemas.openxmlformats.org/drawingml/2006/table">
            <a:tbl>
              <a:tblPr firstRow="1" bandRow="1">
                <a:tableStyleId>{68D230F3-CF80-4859-8CE7-A43EE81993B5}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1011098">
                <a:tc>
                  <a:txBody>
                    <a:bodyPr/>
                    <a:lstStyle/>
                    <a:p>
                      <a:pPr algn="ctr"/>
                      <a:r>
                        <a:rPr lang="en-US" sz="2000" dirty="0">
                          <a:solidFill>
                            <a:schemeClr val="tx1"/>
                          </a:solidFill>
                        </a:rPr>
                        <a:t>4</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just"/>
                      <a:r>
                        <a:rPr lang="en-IN" sz="2000" b="1" kern="1200" dirty="0">
                          <a:solidFill>
                            <a:schemeClr val="tx1"/>
                          </a:solidFill>
                          <a:effectLst/>
                          <a:latin typeface="+mn-lt"/>
                          <a:ea typeface="+mn-ea"/>
                          <a:cs typeface="+mn-cs"/>
                        </a:rPr>
                        <a:t>Nonlinear Data Structures: Tree and Graph</a:t>
                      </a:r>
                    </a:p>
                    <a:p>
                      <a:pPr algn="just"/>
                      <a:r>
                        <a:rPr lang="en-IN" sz="2000" b="0" kern="1200" dirty="0">
                          <a:solidFill>
                            <a:schemeClr val="tx1"/>
                          </a:solidFill>
                          <a:effectLst/>
                          <a:latin typeface="+mn-lt"/>
                          <a:ea typeface="+mn-ea"/>
                          <a:cs typeface="+mn-cs"/>
                        </a:rPr>
                        <a:t>Tree: Definitions and Concepts, Representation of Binary Tree, Binary Tree Traversal (In order, Post order &amp; Preorder Traversal), Threaded Binary Tree, Binary Search Tree (BST), Conversion of General Tree to Binary Tree, Balanced Trees - Height Balanced Tree (AVL Tree, 2-3 Tree), Weight Balance Tree, Multiway Search Tree (B-Tree), Applications of Tree</a:t>
                      </a:r>
                    </a:p>
                    <a:p>
                      <a:pPr algn="just"/>
                      <a:r>
                        <a:rPr lang="en-IN" sz="2000" b="0" kern="1200" dirty="0">
                          <a:solidFill>
                            <a:schemeClr val="tx1"/>
                          </a:solidFill>
                          <a:effectLst/>
                          <a:latin typeface="+mn-lt"/>
                          <a:ea typeface="+mn-ea"/>
                          <a:cs typeface="+mn-cs"/>
                        </a:rPr>
                        <a:t>Graph: Matrix Representation of Graph, Graph Traversals - Breadth First Search (BFS) &amp; Depth First Search (DFS), Spanning Trees, Minimum Spanning Tree - Prim’s Algorithm, Kruskal’s Algorithm, Finding the Shortest Path - Dijkstra’s Algorithm</a:t>
                      </a:r>
                      <a:endParaRPr lang="en-US" sz="2400" b="0"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F35816AC-CACD-B8E4-B3A8-1A749E98E386}"/>
              </a:ext>
            </a:extLst>
          </p:cNvPr>
          <p:cNvGraphicFramePr>
            <a:graphicFrameLocks noGrp="1"/>
          </p:cNvGraphicFramePr>
          <p:nvPr>
            <p:extLst>
              <p:ext uri="{D42A27DB-BD31-4B8C-83A1-F6EECF244321}">
                <p14:modId xmlns:p14="http://schemas.microsoft.com/office/powerpoint/2010/main" val="1822960416"/>
              </p:ext>
            </p:extLst>
          </p:nvPr>
        </p:nvGraphicFramePr>
        <p:xfrm>
          <a:off x="0" y="3778898"/>
          <a:ext cx="12159916" cy="1310640"/>
        </p:xfrm>
        <a:graphic>
          <a:graphicData uri="http://schemas.openxmlformats.org/drawingml/2006/table">
            <a:tbl>
              <a:tblPr firstRow="1" bandRow="1">
                <a:tableStyleId>{68D230F3-CF80-4859-8CE7-A43EE81993B5}</a:tableStyleId>
              </a:tblPr>
              <a:tblGrid>
                <a:gridCol w="1361643">
                  <a:extLst>
                    <a:ext uri="{9D8B030D-6E8A-4147-A177-3AD203B41FA5}">
                      <a16:colId xmlns:a16="http://schemas.microsoft.com/office/drawing/2014/main" val="20000"/>
                    </a:ext>
                  </a:extLst>
                </a:gridCol>
                <a:gridCol w="10798273">
                  <a:extLst>
                    <a:ext uri="{9D8B030D-6E8A-4147-A177-3AD203B41FA5}">
                      <a16:colId xmlns:a16="http://schemas.microsoft.com/office/drawing/2014/main" val="20001"/>
                    </a:ext>
                  </a:extLst>
                </a:gridCol>
              </a:tblGrid>
              <a:tr h="1208738">
                <a:tc>
                  <a:txBody>
                    <a:bodyPr/>
                    <a:lstStyle/>
                    <a:p>
                      <a:pPr algn="ctr"/>
                      <a:r>
                        <a:rPr lang="en-US" sz="2000" dirty="0">
                          <a:solidFill>
                            <a:schemeClr val="tx1"/>
                          </a:solidFill>
                        </a:rPr>
                        <a:t>5</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b="1" kern="1200" dirty="0">
                          <a:solidFill>
                            <a:schemeClr val="tx1"/>
                          </a:solidFill>
                        </a:rPr>
                        <a:t>Hashing, Sorting and Searching</a:t>
                      </a:r>
                    </a:p>
                    <a:p>
                      <a:pPr algn="just"/>
                      <a:r>
                        <a:rPr lang="en-US" sz="2000" b="0" kern="1200" dirty="0">
                          <a:solidFill>
                            <a:schemeClr val="tx1"/>
                          </a:solidFill>
                        </a:rPr>
                        <a:t>Hashing: The Hash Table, Hashing Functions, Collision-Resolution Techniques </a:t>
                      </a:r>
                    </a:p>
                    <a:p>
                      <a:pPr algn="just"/>
                      <a:r>
                        <a:rPr lang="en-US" sz="2000" b="0" kern="1200" dirty="0">
                          <a:solidFill>
                            <a:schemeClr val="tx1"/>
                          </a:solidFill>
                        </a:rPr>
                        <a:t>Searching: Sequential Search, Binary Search</a:t>
                      </a:r>
                    </a:p>
                    <a:p>
                      <a:pPr algn="just"/>
                      <a:r>
                        <a:rPr lang="en-US" sz="2000" b="0" kern="1200" dirty="0">
                          <a:solidFill>
                            <a:schemeClr val="tx1"/>
                          </a:solidFill>
                        </a:rPr>
                        <a:t>Sorting: Bubble sort, Insertion sort, Selection sort, Quick sort, Merge sort, Heap sort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601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5950366" cy="4154984"/>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400" dirty="0">
                <a:solidFill>
                  <a:schemeClr val="bg1">
                    <a:lumMod val="50000"/>
                  </a:schemeClr>
                </a:solidFill>
              </a:rPr>
              <a:t>Data Management concepts</a:t>
            </a:r>
          </a:p>
          <a:p>
            <a:pPr marL="800100" lvl="1" indent="-342900">
              <a:buFont typeface="Wingdings" panose="05000000000000000000" pitchFamily="2" charset="2"/>
              <a:buChar char="§"/>
            </a:pPr>
            <a:r>
              <a:rPr lang="en-US" sz="2400" dirty="0">
                <a:solidFill>
                  <a:schemeClr val="bg1">
                    <a:lumMod val="50000"/>
                  </a:schemeClr>
                </a:solidFill>
              </a:rPr>
              <a:t>Data types</a:t>
            </a:r>
          </a:p>
          <a:p>
            <a:pPr marL="1200150" lvl="2" indent="-285750">
              <a:buFont typeface="Arial" panose="020B0604020202020204" pitchFamily="34" charset="0"/>
              <a:buChar char="•"/>
            </a:pPr>
            <a:r>
              <a:rPr lang="en-US" sz="2400" dirty="0">
                <a:solidFill>
                  <a:schemeClr val="bg1">
                    <a:lumMod val="50000"/>
                  </a:schemeClr>
                </a:solidFill>
              </a:rPr>
              <a:t>Primitive</a:t>
            </a:r>
          </a:p>
          <a:p>
            <a:pPr marL="1200150" lvl="2" indent="-285750">
              <a:buFont typeface="Arial" panose="020B0604020202020204" pitchFamily="34" charset="0"/>
              <a:buChar char="•"/>
            </a:pPr>
            <a:r>
              <a:rPr lang="en-US" sz="2400" dirty="0">
                <a:solidFill>
                  <a:schemeClr val="bg1">
                    <a:lumMod val="50000"/>
                  </a:schemeClr>
                </a:solidFill>
              </a:rPr>
              <a:t>Non-primitive</a:t>
            </a:r>
          </a:p>
          <a:p>
            <a:pPr marL="800100" lvl="1" indent="-342900">
              <a:buFont typeface="Wingdings" panose="05000000000000000000" pitchFamily="2" charset="2"/>
              <a:buChar char="§"/>
            </a:pPr>
            <a:r>
              <a:rPr lang="en-US" sz="2400" dirty="0">
                <a:solidFill>
                  <a:schemeClr val="bg1">
                    <a:lumMod val="50000"/>
                  </a:schemeClr>
                </a:solidFill>
              </a:rPr>
              <a:t>Types of Data Structures </a:t>
            </a:r>
          </a:p>
          <a:p>
            <a:pPr marL="1200150" lvl="2" indent="-285750">
              <a:buFont typeface="Arial" panose="020B0604020202020204" pitchFamily="34" charset="0"/>
              <a:buChar char="•"/>
            </a:pPr>
            <a:r>
              <a:rPr lang="en-US" sz="2400" dirty="0">
                <a:solidFill>
                  <a:schemeClr val="bg1">
                    <a:lumMod val="50000"/>
                  </a:schemeClr>
                </a:solidFill>
              </a:rPr>
              <a:t>Linear Data Structures</a:t>
            </a:r>
          </a:p>
          <a:p>
            <a:pPr marL="1200150" lvl="2" indent="-285750">
              <a:buFont typeface="Arial" panose="020B0604020202020204" pitchFamily="34" charset="0"/>
              <a:buChar char="•"/>
            </a:pPr>
            <a:r>
              <a:rPr lang="en-US" sz="2400" dirty="0">
                <a:solidFill>
                  <a:schemeClr val="bg1">
                    <a:lumMod val="50000"/>
                  </a:schemeClr>
                </a:solidFill>
              </a:rPr>
              <a:t>Non Linear Data Structures</a:t>
            </a:r>
          </a:p>
          <a:p>
            <a:pPr marL="800100" lvl="1" indent="-342900">
              <a:buFont typeface="Wingdings" panose="05000000000000000000" pitchFamily="2" charset="2"/>
              <a:buChar char="§"/>
            </a:pPr>
            <a:r>
              <a:rPr lang="en-US" sz="2400" dirty="0">
                <a:solidFill>
                  <a:schemeClr val="bg1">
                    <a:lumMod val="50000"/>
                  </a:schemeClr>
                </a:solidFill>
              </a:rPr>
              <a:t>Performance Analysis and Measurement</a:t>
            </a:r>
          </a:p>
          <a:p>
            <a:pPr marL="800100" lvl="1" indent="-342900">
              <a:buFont typeface="Wingdings" panose="05000000000000000000" pitchFamily="2" charset="2"/>
              <a:buChar char="§"/>
            </a:pPr>
            <a:r>
              <a:rPr lang="en-US" sz="2400" dirty="0">
                <a:solidFill>
                  <a:schemeClr val="bg1">
                    <a:lumMod val="50000"/>
                  </a:schemeClr>
                </a:solidFill>
              </a:rPr>
              <a:t>Time analysis of algorithms</a:t>
            </a:r>
          </a:p>
          <a:p>
            <a:pPr marL="800100" lvl="1" indent="-342900">
              <a:buFont typeface="Wingdings" panose="05000000000000000000" pitchFamily="2" charset="2"/>
              <a:buChar char="§"/>
            </a:pPr>
            <a:r>
              <a:rPr lang="en-US" sz="2400" dirty="0">
                <a:solidFill>
                  <a:schemeClr val="bg1">
                    <a:lumMod val="50000"/>
                  </a:schemeClr>
                </a:solidFill>
              </a:rPr>
              <a:t>Space analysis of algorithms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xEl>
                                              <p:pRg st="10" end="10"/>
                                            </p:txEl>
                                          </p:spTgt>
                                        </p:tgtEl>
                                        <p:attrNameLst>
                                          <p:attrName>style.visibility</p:attrName>
                                        </p:attrNameLst>
                                      </p:cBhvr>
                                      <p:to>
                                        <p:strVal val="visible"/>
                                      </p:to>
                                    </p:set>
                                    <p:animEffect transition="in" filter="fade">
                                      <p:cBhvr>
                                        <p:cTn id="6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9688649" cy="4524315"/>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400" dirty="0">
                <a:solidFill>
                  <a:schemeClr val="bg1">
                    <a:lumMod val="50000"/>
                  </a:schemeClr>
                </a:solidFill>
              </a:rPr>
              <a:t>Array</a:t>
            </a:r>
          </a:p>
          <a:p>
            <a:pPr marL="1257300" lvl="2" indent="-342900">
              <a:buFont typeface="Arial" panose="020B0604020202020204" pitchFamily="34" charset="0"/>
              <a:buChar char="•"/>
            </a:pPr>
            <a:r>
              <a:rPr lang="en-US" sz="2400" dirty="0">
                <a:solidFill>
                  <a:schemeClr val="bg1">
                    <a:lumMod val="50000"/>
                  </a:schemeClr>
                </a:solidFill>
              </a:rPr>
              <a:t>Representation of arrays</a:t>
            </a:r>
          </a:p>
          <a:p>
            <a:pPr marL="1714500" lvl="3" indent="-342900">
              <a:buFont typeface="Arial" panose="020B0604020202020204" pitchFamily="34" charset="0"/>
              <a:buChar char="•"/>
            </a:pPr>
            <a:r>
              <a:rPr lang="en-US" sz="2400" dirty="0">
                <a:solidFill>
                  <a:schemeClr val="bg1">
                    <a:lumMod val="50000"/>
                  </a:schemeClr>
                </a:solidFill>
              </a:rPr>
              <a:t>One dimensional array</a:t>
            </a:r>
          </a:p>
          <a:p>
            <a:pPr marL="1714500" lvl="3" indent="-342900">
              <a:buFont typeface="Arial" panose="020B0604020202020204" pitchFamily="34" charset="0"/>
              <a:buChar char="•"/>
            </a:pPr>
            <a:r>
              <a:rPr lang="en-US" sz="2400" dirty="0">
                <a:solidFill>
                  <a:schemeClr val="bg1">
                    <a:lumMod val="50000"/>
                  </a:schemeClr>
                </a:solidFill>
              </a:rPr>
              <a:t>Two dimensional array</a:t>
            </a:r>
          </a:p>
          <a:p>
            <a:pPr marL="800100" lvl="1" indent="-342900">
              <a:buFont typeface="Wingdings" panose="05000000000000000000" pitchFamily="2" charset="2"/>
              <a:buChar char="§"/>
            </a:pPr>
            <a:r>
              <a:rPr lang="en-US" sz="2400" dirty="0">
                <a:solidFill>
                  <a:schemeClr val="bg1">
                    <a:lumMod val="50000"/>
                  </a:schemeClr>
                </a:solidFill>
              </a:rPr>
              <a:t>Address Calculation of 1-D and 2-D Array</a:t>
            </a:r>
          </a:p>
          <a:p>
            <a:pPr marL="800100" lvl="1" indent="-342900">
              <a:buFont typeface="Wingdings" panose="05000000000000000000" pitchFamily="2" charset="2"/>
              <a:buChar char="§"/>
            </a:pPr>
            <a:r>
              <a:rPr lang="en-US" sz="2400" dirty="0">
                <a:solidFill>
                  <a:schemeClr val="bg1">
                    <a:lumMod val="50000"/>
                  </a:schemeClr>
                </a:solidFill>
              </a:rPr>
              <a:t>Applications of arrays</a:t>
            </a:r>
          </a:p>
          <a:p>
            <a:pPr marL="1257300" lvl="2" indent="-342900">
              <a:buFont typeface="Arial" panose="020B0604020202020204" pitchFamily="34" charset="0"/>
              <a:buChar char="•"/>
            </a:pPr>
            <a:r>
              <a:rPr lang="en-US" sz="2400" dirty="0">
                <a:solidFill>
                  <a:schemeClr val="bg1">
                    <a:lumMod val="50000"/>
                  </a:schemeClr>
                </a:solidFill>
              </a:rPr>
              <a:t>Symbol Manipulation (matrix representation of polynomial equation)</a:t>
            </a:r>
          </a:p>
          <a:p>
            <a:pPr marL="1257300" lvl="2" indent="-342900">
              <a:buFont typeface="Arial" panose="020B0604020202020204" pitchFamily="34" charset="0"/>
              <a:buChar char="•"/>
            </a:pPr>
            <a:r>
              <a:rPr lang="en-US" sz="2400" dirty="0">
                <a:solidFill>
                  <a:schemeClr val="bg1">
                    <a:lumMod val="50000"/>
                  </a:schemeClr>
                </a:solidFill>
              </a:rPr>
              <a:t>Sparse matrix</a:t>
            </a:r>
          </a:p>
          <a:p>
            <a:pPr marL="800100" lvl="1" indent="-342900">
              <a:buFont typeface="Wingdings" panose="05000000000000000000" pitchFamily="2" charset="2"/>
              <a:buChar char="§"/>
            </a:pPr>
            <a:r>
              <a:rPr lang="en-US" sz="2400" dirty="0">
                <a:solidFill>
                  <a:schemeClr val="bg1">
                    <a:lumMod val="50000"/>
                  </a:schemeClr>
                </a:solidFill>
              </a:rPr>
              <a:t>Sparse matrix and its representation</a:t>
            </a:r>
          </a:p>
          <a:p>
            <a:pPr marL="800100" lvl="1" indent="-342900">
              <a:buFont typeface="Wingdings" panose="05000000000000000000" pitchFamily="2" charset="2"/>
              <a:buChar char="§"/>
            </a:pPr>
            <a:r>
              <a:rPr lang="en-US" sz="2400" dirty="0">
                <a:solidFill>
                  <a:schemeClr val="bg1">
                    <a:lumMod val="50000"/>
                  </a:schemeClr>
                </a:solidFill>
              </a:rPr>
              <a:t>Pointer Overview</a:t>
            </a:r>
          </a:p>
          <a:p>
            <a:pPr marL="800100" lvl="1" indent="-342900">
              <a:buFont typeface="Wingdings" panose="05000000000000000000" pitchFamily="2" charset="2"/>
              <a:buChar char="§"/>
            </a:pPr>
            <a:r>
              <a:rPr lang="en-US" sz="2400" dirty="0">
                <a:solidFill>
                  <a:schemeClr val="bg1">
                    <a:lumMod val="50000"/>
                  </a:schemeClr>
                </a:solidFill>
              </a:rPr>
              <a:t>Dynamic Memory Allocation</a:t>
            </a:r>
          </a:p>
        </p:txBody>
      </p:sp>
    </p:spTree>
    <p:extLst>
      <p:ext uri="{BB962C8B-B14F-4D97-AF65-F5344CB8AC3E}">
        <p14:creationId xmlns:p14="http://schemas.microsoft.com/office/powerpoint/2010/main" val="328052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a:t>
            </a:r>
          </a:p>
        </p:txBody>
      </p:sp>
      <p:sp>
        <p:nvSpPr>
          <p:cNvPr id="3" name="Content Placeholder 2"/>
          <p:cNvSpPr>
            <a:spLocks noGrp="1"/>
          </p:cNvSpPr>
          <p:nvPr>
            <p:ph idx="1"/>
          </p:nvPr>
        </p:nvSpPr>
        <p:spPr/>
        <p:txBody>
          <a:bodyPr/>
          <a:lstStyle/>
          <a:p>
            <a:r>
              <a:rPr lang="en-US" b="1" dirty="0">
                <a:solidFill>
                  <a:srgbClr val="C00000"/>
                </a:solidFill>
              </a:rPr>
              <a:t>Data</a:t>
            </a:r>
            <a:r>
              <a:rPr lang="en-US" dirty="0">
                <a:solidFill>
                  <a:srgbClr val="C00000"/>
                </a:solidFill>
              </a:rPr>
              <a:t> </a:t>
            </a:r>
            <a:r>
              <a:rPr lang="en-US" dirty="0"/>
              <a:t>is the basic fact or entity that is utilized in calculation or manipulation.</a:t>
            </a:r>
          </a:p>
          <a:p>
            <a:r>
              <a:rPr lang="en-IN" dirty="0"/>
              <a:t>There are two different </a:t>
            </a:r>
            <a:r>
              <a:rPr lang="en-IN" b="1" dirty="0"/>
              <a:t>types of data </a:t>
            </a:r>
            <a:r>
              <a:rPr lang="en-IN" b="1" dirty="0">
                <a:solidFill>
                  <a:srgbClr val="C00000"/>
                </a:solidFill>
              </a:rPr>
              <a:t>Numeric</a:t>
            </a:r>
            <a:r>
              <a:rPr lang="en-IN" dirty="0">
                <a:solidFill>
                  <a:srgbClr val="C00000"/>
                </a:solidFill>
              </a:rPr>
              <a:t> </a:t>
            </a:r>
            <a:r>
              <a:rPr lang="en-IN" dirty="0"/>
              <a:t>data and </a:t>
            </a:r>
            <a:r>
              <a:rPr lang="en-IN" b="1" dirty="0">
                <a:solidFill>
                  <a:srgbClr val="C00000"/>
                </a:solidFill>
              </a:rPr>
              <a:t>Alphanumeric</a:t>
            </a:r>
            <a:r>
              <a:rPr lang="en-IN" dirty="0"/>
              <a:t> data.</a:t>
            </a:r>
            <a:endParaRPr lang="en-US" dirty="0"/>
          </a:p>
          <a:p>
            <a:r>
              <a:rPr lang="en-US" dirty="0"/>
              <a:t>When a programmer collects such type of data for </a:t>
            </a:r>
            <a:r>
              <a:rPr lang="en-US" b="1" dirty="0">
                <a:solidFill>
                  <a:srgbClr val="C00000"/>
                </a:solidFill>
              </a:rPr>
              <a:t>processing</a:t>
            </a:r>
            <a:r>
              <a:rPr lang="en-US" dirty="0"/>
              <a:t>, he would require </a:t>
            </a:r>
            <a:r>
              <a:rPr lang="en-US" b="1" dirty="0">
                <a:solidFill>
                  <a:srgbClr val="C00000"/>
                </a:solidFill>
              </a:rPr>
              <a:t>to store them in computer’s main memory</a:t>
            </a:r>
            <a:r>
              <a:rPr lang="en-US" dirty="0"/>
              <a:t>.</a:t>
            </a:r>
          </a:p>
          <a:p>
            <a:r>
              <a:rPr lang="en-IN" dirty="0"/>
              <a:t>The process of storing data items in computer’s main memory is called </a:t>
            </a:r>
            <a:r>
              <a:rPr lang="en-IN" b="1" i="1" dirty="0">
                <a:solidFill>
                  <a:srgbClr val="C00000"/>
                </a:solidFill>
              </a:rPr>
              <a:t>representation.</a:t>
            </a:r>
            <a:endParaRPr lang="en-IN" dirty="0">
              <a:solidFill>
                <a:srgbClr val="C00000"/>
              </a:solidFill>
            </a:endParaRPr>
          </a:p>
          <a:p>
            <a:r>
              <a:rPr lang="en-IN" b="1" dirty="0">
                <a:solidFill>
                  <a:srgbClr val="C00000"/>
                </a:solidFill>
              </a:rPr>
              <a:t>Data</a:t>
            </a:r>
            <a:r>
              <a:rPr lang="en-IN" dirty="0">
                <a:solidFill>
                  <a:srgbClr val="C00000"/>
                </a:solidFill>
              </a:rPr>
              <a:t> </a:t>
            </a:r>
            <a:r>
              <a:rPr lang="en-IN" dirty="0"/>
              <a:t>to be processed must be </a:t>
            </a:r>
            <a:r>
              <a:rPr lang="en-IN" b="1" dirty="0">
                <a:solidFill>
                  <a:srgbClr val="C00000"/>
                </a:solidFill>
              </a:rPr>
              <a:t>organized in a particular fashion</a:t>
            </a:r>
            <a:endParaRPr lang="en-IN" dirty="0"/>
          </a:p>
          <a:p>
            <a:r>
              <a:rPr lang="en-IN" dirty="0"/>
              <a:t>These organization leads to structuring of data, and hence the mission to study the Data Structures.</a:t>
            </a:r>
            <a:endParaRPr lang="en-US" dirty="0"/>
          </a:p>
        </p:txBody>
      </p:sp>
      <p:pic>
        <p:nvPicPr>
          <p:cNvPr id="2050" name="Picture 2" descr="E:\Clients\Darshan\Data Structure\2018\PPT\images\data.png"/>
          <p:cNvPicPr>
            <a:picLocks noChangeAspect="1" noChangeArrowheads="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10606315" y="4604657"/>
            <a:ext cx="106680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0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Structure?</a:t>
            </a:r>
          </a:p>
        </p:txBody>
      </p:sp>
      <p:sp>
        <p:nvSpPr>
          <p:cNvPr id="3" name="Content Placeholder 2"/>
          <p:cNvSpPr>
            <a:spLocks noGrp="1"/>
          </p:cNvSpPr>
          <p:nvPr>
            <p:ph idx="1"/>
          </p:nvPr>
        </p:nvSpPr>
        <p:spPr/>
        <p:txBody>
          <a:bodyPr/>
          <a:lstStyle/>
          <a:p>
            <a:r>
              <a:rPr lang="en-US" dirty="0"/>
              <a:t>A </a:t>
            </a:r>
            <a:r>
              <a:rPr lang="en-US" b="1" i="1" dirty="0">
                <a:solidFill>
                  <a:srgbClr val="C00000"/>
                </a:solidFill>
              </a:rPr>
              <a:t>Data Structure </a:t>
            </a:r>
            <a:r>
              <a:rPr lang="en-US" dirty="0"/>
              <a:t>is a way of storing and organizing data in to computer memory, so that data can be accessed easily and efficiently.</a:t>
            </a:r>
          </a:p>
          <a:p>
            <a:r>
              <a:rPr lang="en-IN" dirty="0"/>
              <a:t>A </a:t>
            </a:r>
            <a:r>
              <a:rPr lang="en-US" b="1" i="1" dirty="0">
                <a:solidFill>
                  <a:srgbClr val="C00000"/>
                </a:solidFill>
              </a:rPr>
              <a:t>Data Structure </a:t>
            </a:r>
            <a:r>
              <a:rPr lang="en-US" dirty="0"/>
              <a:t>is a representation of the logical relationship existing between individual elements of data.</a:t>
            </a:r>
          </a:p>
          <a:p>
            <a:r>
              <a:rPr lang="en-IN" dirty="0"/>
              <a:t>A data structure is a </a:t>
            </a:r>
            <a:r>
              <a:rPr lang="en-IN" b="1" dirty="0">
                <a:solidFill>
                  <a:srgbClr val="C00000"/>
                </a:solidFill>
              </a:rPr>
              <a:t>way of organizing all data items</a:t>
            </a:r>
            <a:r>
              <a:rPr lang="en-IN" dirty="0">
                <a:solidFill>
                  <a:srgbClr val="C00000"/>
                </a:solidFill>
              </a:rPr>
              <a:t> </a:t>
            </a:r>
            <a:r>
              <a:rPr lang="en-IN" dirty="0"/>
              <a:t>that </a:t>
            </a:r>
            <a:r>
              <a:rPr lang="en-IN" b="1" dirty="0"/>
              <a:t>considers</a:t>
            </a:r>
            <a:r>
              <a:rPr lang="en-IN" dirty="0"/>
              <a:t>  </a:t>
            </a:r>
            <a:r>
              <a:rPr lang="en-IN" b="1" dirty="0"/>
              <a:t>elements stored </a:t>
            </a:r>
            <a:r>
              <a:rPr lang="en-IN" dirty="0"/>
              <a:t>and also </a:t>
            </a:r>
            <a:r>
              <a:rPr lang="en-IN" b="1" dirty="0"/>
              <a:t>relationship to each other.</a:t>
            </a:r>
          </a:p>
          <a:p>
            <a:r>
              <a:rPr lang="en-IN" dirty="0"/>
              <a:t>Data structure can also be defined as a </a:t>
            </a:r>
            <a:r>
              <a:rPr lang="en-IN" b="1" dirty="0">
                <a:solidFill>
                  <a:srgbClr val="C00000"/>
                </a:solidFill>
              </a:rPr>
              <a:t>mathematical or logical model</a:t>
            </a:r>
            <a:r>
              <a:rPr lang="en-IN" dirty="0"/>
              <a:t> of a particular </a:t>
            </a:r>
            <a:r>
              <a:rPr lang="en-IN" b="1" dirty="0">
                <a:solidFill>
                  <a:srgbClr val="C00000"/>
                </a:solidFill>
              </a:rPr>
              <a:t>organization</a:t>
            </a:r>
            <a:r>
              <a:rPr lang="en-IN" dirty="0">
                <a:solidFill>
                  <a:srgbClr val="C00000"/>
                </a:solidFill>
              </a:rPr>
              <a:t> </a:t>
            </a:r>
            <a:r>
              <a:rPr lang="en-IN" dirty="0"/>
              <a:t>of </a:t>
            </a:r>
            <a:r>
              <a:rPr lang="en-IN" b="1" dirty="0">
                <a:solidFill>
                  <a:srgbClr val="C00000"/>
                </a:solidFill>
              </a:rPr>
              <a:t>data items.</a:t>
            </a:r>
          </a:p>
        </p:txBody>
      </p:sp>
      <p:pic>
        <p:nvPicPr>
          <p:cNvPr id="3074" name="Picture 2" descr="E:\Clients\Darshan\Data Structure\2018\PPT\images\data structure.png"/>
          <p:cNvPicPr>
            <a:picLocks noChangeAspect="1" noChangeArrowheads="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63001" y="4074722"/>
            <a:ext cx="2128921"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03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3730</Words>
  <Application>Microsoft Office PowerPoint</Application>
  <PresentationFormat>Widescreen</PresentationFormat>
  <Paragraphs>707</Paragraphs>
  <Slides>43</Slides>
  <Notes>1</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43</vt:i4>
      </vt:variant>
    </vt:vector>
  </HeadingPairs>
  <TitlesOfParts>
    <vt:vector size="60" baseType="lpstr">
      <vt:lpstr>Times New Roman</vt:lpstr>
      <vt:lpstr>Shruti</vt:lpstr>
      <vt:lpstr>Wingdings 2</vt:lpstr>
      <vt:lpstr>Roboto Condensed Light</vt:lpstr>
      <vt:lpstr>Arial</vt:lpstr>
      <vt:lpstr>Roboto Light</vt:lpstr>
      <vt:lpstr>Calibri</vt:lpstr>
      <vt:lpstr>Consolas</vt:lpstr>
      <vt:lpstr>Arial Rounded MT Bold</vt:lpstr>
      <vt:lpstr>Segoe UI Black</vt:lpstr>
      <vt:lpstr>Wingdings 3</vt:lpstr>
      <vt:lpstr>Roboto Condensed</vt:lpstr>
      <vt:lpstr>Wingdings</vt:lpstr>
      <vt:lpstr>Open Sans Semibold</vt:lpstr>
      <vt:lpstr>Open Sans</vt:lpstr>
      <vt:lpstr>Office Theme</vt:lpstr>
      <vt:lpstr>1_Office Theme</vt:lpstr>
      <vt:lpstr>Unit-1  Introduction to  Data Structure </vt:lpstr>
      <vt:lpstr>Teaching &amp; Examination Scheme </vt:lpstr>
      <vt:lpstr>Syllabus</vt:lpstr>
      <vt:lpstr>Syllabus</vt:lpstr>
      <vt:lpstr>Syllabus</vt:lpstr>
      <vt:lpstr>PowerPoint Presentation</vt:lpstr>
      <vt:lpstr>PowerPoint Presentation</vt:lpstr>
      <vt:lpstr>What is Data?</vt:lpstr>
      <vt:lpstr>What is Data Structure?</vt:lpstr>
      <vt:lpstr>What is Data Structure? Cont..</vt:lpstr>
      <vt:lpstr>Classification of Data Structure</vt:lpstr>
      <vt:lpstr>Primitive / Non-primitive data structures</vt:lpstr>
      <vt:lpstr>Non primitive Data Structure</vt:lpstr>
      <vt:lpstr>Linear / Non-Linear data structure</vt:lpstr>
      <vt:lpstr>Differences between Linear and Non-Linear Data Structures</vt:lpstr>
      <vt:lpstr>Operations of Data Structure</vt:lpstr>
      <vt:lpstr>Time and space analysis of algorithms</vt:lpstr>
      <vt:lpstr>Worst-Best-Average Case Time Complexity</vt:lpstr>
      <vt:lpstr>Worst-Best-Average Case Time Complexity</vt:lpstr>
      <vt:lpstr>Worst-Best-Average Case Time Complexity</vt:lpstr>
      <vt:lpstr>Notations in Complexity Analysis of Algorithm</vt:lpstr>
      <vt:lpstr>Calculate Time Complexity of Algorithm</vt:lpstr>
      <vt:lpstr>Calculating Time Complexity</vt:lpstr>
      <vt:lpstr>One Dimensional Array</vt:lpstr>
      <vt:lpstr>Address calculation of 1-D array elements</vt:lpstr>
      <vt:lpstr>EXAMPLE : Address calculation of 1-D Array </vt:lpstr>
      <vt:lpstr>Two Dimensional Array</vt:lpstr>
      <vt:lpstr>Two Dimensional Array</vt:lpstr>
      <vt:lpstr>Two Dimensional Array</vt:lpstr>
      <vt:lpstr>EXAMPLE : Address calculation of 2-D Array</vt:lpstr>
      <vt:lpstr>EXAMPLE : Address calculation of 2-D Array</vt:lpstr>
      <vt:lpstr>Applications of Array</vt:lpstr>
      <vt:lpstr>Representation of Polynomial equation</vt:lpstr>
      <vt:lpstr>Sparse matrix</vt:lpstr>
      <vt:lpstr>Sparse matrix Cont…</vt:lpstr>
      <vt:lpstr>Overview of Pointer</vt:lpstr>
      <vt:lpstr>Overview of Pointer</vt:lpstr>
      <vt:lpstr>Dynamic Memory Allocation</vt:lpstr>
      <vt:lpstr>malloc()</vt:lpstr>
      <vt:lpstr>calloc()</vt:lpstr>
      <vt:lpstr>realloc()</vt:lpstr>
      <vt:lpstr>free()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dc:title>
  <dc:creator>ADMIN</dc:creator>
  <cp:keywords>Data Structure, Darshan Institute of Engineering &amp; Technology, DIET</cp:keywords>
  <cp:lastModifiedBy>DELL</cp:lastModifiedBy>
  <cp:revision>198</cp:revision>
  <dcterms:created xsi:type="dcterms:W3CDTF">2020-05-01T05:09:15Z</dcterms:created>
  <dcterms:modified xsi:type="dcterms:W3CDTF">2024-12-25T10:05:21Z</dcterms:modified>
</cp:coreProperties>
</file>