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96" r:id="rId2"/>
  </p:sldMasterIdLst>
  <p:notesMasterIdLst>
    <p:notesMasterId r:id="rId40"/>
  </p:notesMasterIdLst>
  <p:handoutMasterIdLst>
    <p:handoutMasterId r:id="rId41"/>
  </p:handoutMasterIdLst>
  <p:sldIdLst>
    <p:sldId id="283" r:id="rId3"/>
    <p:sldId id="345" r:id="rId4"/>
    <p:sldId id="346" r:id="rId5"/>
    <p:sldId id="352" r:id="rId6"/>
    <p:sldId id="348" r:id="rId7"/>
    <p:sldId id="349" r:id="rId8"/>
    <p:sldId id="350" r:id="rId9"/>
    <p:sldId id="351" r:id="rId10"/>
    <p:sldId id="391" r:id="rId11"/>
    <p:sldId id="360" r:id="rId12"/>
    <p:sldId id="362" r:id="rId13"/>
    <p:sldId id="386" r:id="rId14"/>
    <p:sldId id="389" r:id="rId15"/>
    <p:sldId id="392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87" r:id="rId24"/>
    <p:sldId id="284" r:id="rId25"/>
    <p:sldId id="285" r:id="rId26"/>
    <p:sldId id="286" r:id="rId27"/>
    <p:sldId id="288" r:id="rId28"/>
    <p:sldId id="290" r:id="rId29"/>
    <p:sldId id="291" r:id="rId30"/>
    <p:sldId id="292" r:id="rId31"/>
    <p:sldId id="293" r:id="rId32"/>
    <p:sldId id="294" r:id="rId33"/>
    <p:sldId id="295" r:id="rId34"/>
    <p:sldId id="297" r:id="rId35"/>
    <p:sldId id="298" r:id="rId36"/>
    <p:sldId id="299" r:id="rId37"/>
    <p:sldId id="300" r:id="rId38"/>
    <p:sldId id="385" r:id="rId39"/>
  </p:sldIdLst>
  <p:sldSz cx="12192000" cy="6858000"/>
  <p:notesSz cx="6858000" cy="9144000"/>
  <p:embeddedFontLst>
    <p:embeddedFont>
      <p:font typeface="Wingdings 3" panose="05040102010807070707" pitchFamily="18" charset="2"/>
      <p:regular r:id="rId42"/>
    </p:embeddedFont>
    <p:embeddedFont>
      <p:font typeface="Roboto Condensed Light" panose="02000000000000000000" pitchFamily="2" charset="0"/>
      <p:regular r:id="rId43"/>
      <p:italic r:id="rId44"/>
    </p:embeddedFont>
    <p:embeddedFont>
      <p:font typeface="Segoe UI Black" panose="020B0A02040204020203" pitchFamily="34" charset="0"/>
      <p:bold r:id="rId45"/>
      <p:boldItalic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Roboto Condensed" panose="02000000000000000000" pitchFamily="2" charset="0"/>
      <p:regular r:id="rId55"/>
      <p:bold r:id="rId56"/>
      <p:italic r:id="rId57"/>
      <p:boldItalic r:id="rId5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/G+127B9EQ0OHAQthiUuBg==" hashData="4I8J2TcKNL0XaXoJfsZCHs55VYIqEbXQHrTNm08GmYjAQFPKccmFL/06JePmBVDTL+5oLAeWxF3z6zr47Lam+Q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A0AE"/>
    <a:srgbClr val="558ED5"/>
    <a:srgbClr val="B84742"/>
    <a:srgbClr val="5C0000"/>
    <a:srgbClr val="1D3064"/>
    <a:srgbClr val="F54337"/>
    <a:srgbClr val="ED524F"/>
    <a:srgbClr val="3366FF"/>
    <a:srgbClr val="301B92"/>
    <a:srgbClr val="673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0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0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835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font" Target="fonts/font17.fntdata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8" Type="http://schemas.openxmlformats.org/officeDocument/2006/relationships/slide" Target="slides/slide6.xml"/><Relationship Id="rId51" Type="http://schemas.openxmlformats.org/officeDocument/2006/relationships/font" Target="fonts/font10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5.fntdata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Relationship Id="rId54" Type="http://schemas.openxmlformats.org/officeDocument/2006/relationships/font" Target="fonts/font13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7FD0-6366-498E-B5AA-8D5EAADA1318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F676-4FC3-4D3C-BE37-3352AFB19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7A3D7D-4DD0-4519-9573-665089B6687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17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8.jpeg"/><Relationship Id="rId5" Type="http://schemas.openxmlformats.org/officeDocument/2006/relationships/image" Target="../media/image3.png"/><Relationship Id="rId10" Type="http://schemas.openxmlformats.org/officeDocument/2006/relationships/image" Target="../media/image14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2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11" Type="http://schemas.openxmlformats.org/officeDocument/2006/relationships/image" Target="../media/image8.jpeg"/><Relationship Id="rId5" Type="http://schemas.openxmlformats.org/officeDocument/2006/relationships/image" Target="../media/image3.png"/><Relationship Id="rId10" Type="http://schemas.openxmlformats.org/officeDocument/2006/relationships/image" Target="../media/image14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762" y="307556"/>
            <a:ext cx="270404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352" y="1813775"/>
            <a:ext cx="4036868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762" y="307556"/>
            <a:ext cx="270404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0" name="Hexagon 2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01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5384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sz="1800" dirty="0"/>
              <a:t>Linear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6197600" y="6480727"/>
            <a:ext cx="59944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5384800" y="6477000"/>
            <a:ext cx="812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71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383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762" y="307556"/>
            <a:ext cx="270404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1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790" y="2237912"/>
            <a:ext cx="4392794" cy="143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084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762" y="307556"/>
            <a:ext cx="270404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0" name="Hexagon 2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678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Nidhi K Chitroda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#2305CS201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Linear Data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Structure (Queue)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 userDrawn="1"/>
        </p:nvGrpSpPr>
        <p:grpSpPr>
          <a:xfrm>
            <a:off x="9691196" y="861192"/>
            <a:ext cx="2554142" cy="587454"/>
            <a:chOff x="9424496" y="861192"/>
            <a:chExt cx="2554142" cy="587454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5018" y="861192"/>
              <a:ext cx="1932495" cy="58745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24496" y="8611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761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98545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 userDrawn="1"/>
        </p:nvGrpSpPr>
        <p:grpSpPr>
          <a:xfrm>
            <a:off x="9792796" y="5890392"/>
            <a:ext cx="2554142" cy="587454"/>
            <a:chOff x="9475296" y="5890392"/>
            <a:chExt cx="2554142" cy="58745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761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Nidhi K Chitroda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#2305CS201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Linear Data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Structure (Queue)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2407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 userDrawn="1"/>
        </p:nvGrpSpPr>
        <p:grpSpPr>
          <a:xfrm>
            <a:off x="-62404" y="5890392"/>
            <a:ext cx="2554142" cy="587454"/>
            <a:chOff x="2423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18" y="58903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2423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888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Nidhi K Chitroda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#2305CS201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Linear Data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Structure (Queue)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11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#2305CS201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Linear Data Structure (Stack)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9691196" y="861192"/>
            <a:ext cx="2554142" cy="587454"/>
            <a:chOff x="9424496" y="8611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5018" y="8611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24496" y="8611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761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-852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Nidhi K Chitroda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9792824" y="6087939"/>
            <a:ext cx="2554142" cy="650953"/>
            <a:chOff x="9437224" y="6087939"/>
            <a:chExt cx="2554142" cy="65095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8046" y="6151439"/>
              <a:ext cx="1932495" cy="587453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9437224" y="6087939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21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269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 userDrawn="1"/>
        </p:nvGrpSpPr>
        <p:grpSpPr>
          <a:xfrm>
            <a:off x="9815658" y="111892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Nidhi K Chitroda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#2305CS201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Linear Data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Structure (Queue)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0616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 userDrawn="1"/>
        </p:nvGrpSpPr>
        <p:grpSpPr>
          <a:xfrm>
            <a:off x="9841058" y="6003345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Nidhi K Chitroda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#2305CS201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Linear Data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Structure (Queue)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0448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 userDrawn="1"/>
        </p:nvGrpSpPr>
        <p:grpSpPr>
          <a:xfrm>
            <a:off x="-7757" y="5977321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Nidhi K Chitroda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#2305CS201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Linear Data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Structure (Queue)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4967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45419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455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164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81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212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8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 userDrawn="1"/>
        </p:nvGrpSpPr>
        <p:grpSpPr>
          <a:xfrm>
            <a:off x="9638796" y="5890392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761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Nidhi K Chitroda</a:t>
            </a: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#2305CS201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Linear Data Structure (Stack)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399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362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703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722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036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2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579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5384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sz="1800" dirty="0"/>
              <a:t>Linear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6197600" y="6480727"/>
            <a:ext cx="59944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5384800" y="6477000"/>
            <a:ext cx="812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7308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4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-62404" y="5890392"/>
            <a:ext cx="2554142" cy="587454"/>
            <a:chOff x="2423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18" y="58903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2423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888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Nidhi K Chitroda</a:t>
            </a:r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#2305CS201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Linear Data Structure (Stack)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9818224" y="6087939"/>
            <a:ext cx="2554142" cy="650953"/>
            <a:chOff x="9437224" y="6087939"/>
            <a:chExt cx="2554142" cy="65095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8046" y="6151439"/>
              <a:ext cx="1932495" cy="587453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9437224" y="6087939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9640133" y="149992"/>
            <a:ext cx="2554142" cy="587454"/>
            <a:chOff x="9475296" y="5890392"/>
            <a:chExt cx="2554142" cy="58745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Nidhi K Chitroda</a:t>
            </a: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#2305CS201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Linear Data Structure (Stack)</a:t>
            </a: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 userDrawn="1"/>
        </p:nvGrpSpPr>
        <p:grpSpPr>
          <a:xfrm>
            <a:off x="9640133" y="6003345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Nidhi K Chitroda</a:t>
            </a: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#2305CS201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Linear Data Structure (Stack)</a:t>
            </a: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 userDrawn="1"/>
        </p:nvGrpSpPr>
        <p:grpSpPr>
          <a:xfrm>
            <a:off x="438" y="5977321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Nidhi K Chitroda</a:t>
            </a: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#2305CS201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Linear Data Structure (Stack)</a:t>
            </a: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21" Type="http://schemas.openxmlformats.org/officeDocument/2006/relationships/slideLayout" Target="../slideLayouts/slideLayout45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2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23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34.xml"/><Relationship Id="rId19" Type="http://schemas.openxmlformats.org/officeDocument/2006/relationships/slideLayout" Target="../slideLayouts/slideLayout4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Relationship Id="rId22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4" r:id="rId23"/>
    <p:sldLayoutId id="2147483695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7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  <p:sldLayoutId id="2147483717" r:id="rId21"/>
    <p:sldLayoutId id="2147483718" r:id="rId22"/>
    <p:sldLayoutId id="2147483719" r:id="rId23"/>
    <p:sldLayoutId id="2147483720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60510" cy="2563094"/>
          </a:xfrm>
        </p:spPr>
        <p:txBody>
          <a:bodyPr/>
          <a:lstStyle/>
          <a:p>
            <a:r>
              <a:rPr lang="en-US" sz="44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Unit-2</a:t>
            </a:r>
            <a:r>
              <a:rPr lang="en-US" sz="6000" dirty="0"/>
              <a:t> </a:t>
            </a:r>
            <a:br>
              <a:rPr lang="en-US" sz="6000" dirty="0"/>
            </a:br>
            <a:r>
              <a:rPr lang="en-US" sz="6000" dirty="0"/>
              <a:t>Linear Data Structure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Nidhi.chitroda@darshan.ac.in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Nidhi K Chitroda</a:t>
            </a:r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#2305CS201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0F74C9-A5B6-9B12-1E92-371E08435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19" y="5131222"/>
            <a:ext cx="1420089" cy="142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Polish Expression &amp; their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Evaluating Infix Expression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1524000"/>
            <a:ext cx="4191000" cy="63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500" dirty="0"/>
              <a:t>a + b * c + d * e</a:t>
            </a:r>
            <a:endParaRPr lang="en-US" sz="35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867309" y="2034463"/>
            <a:ext cx="838200" cy="307759"/>
            <a:chOff x="3366247" y="2063318"/>
            <a:chExt cx="838200" cy="30775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366247" y="2362200"/>
              <a:ext cx="8382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4185082" y="2066277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366370" y="2063318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127810" y="2362206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6122895" y="2034996"/>
            <a:ext cx="838200" cy="307759"/>
            <a:chOff x="3352800" y="2063318"/>
            <a:chExt cx="838200" cy="307759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352800" y="2362200"/>
              <a:ext cx="8382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185082" y="2066277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366370" y="2063318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423210" y="2362206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4140774" y="2014955"/>
            <a:ext cx="1605200" cy="780045"/>
            <a:chOff x="3366370" y="2055499"/>
            <a:chExt cx="838682" cy="312619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3366852" y="2362200"/>
              <a:ext cx="8382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4199134" y="2055499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3366370" y="2063318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4805085" y="2756664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3</a:t>
            </a:r>
            <a:endParaRPr lang="en-US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4011705" y="2010469"/>
            <a:ext cx="3048000" cy="1164472"/>
            <a:chOff x="3352800" y="2059764"/>
            <a:chExt cx="838200" cy="307759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3352800" y="2364569"/>
              <a:ext cx="8382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4188780" y="2062723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3355277" y="2059764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5325030" y="3162762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31180" y="3672449"/>
            <a:ext cx="11929641" cy="2714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repeated scanning </a:t>
            </a:r>
            <a:r>
              <a:rPr lang="en-IN" b="1" dirty="0"/>
              <a:t>from left to right is needed </a:t>
            </a:r>
            <a:r>
              <a:rPr lang="en-IN" dirty="0"/>
              <a:t>as operators appears inside the operands.</a:t>
            </a:r>
          </a:p>
          <a:p>
            <a:r>
              <a:rPr lang="en-IN" b="1" i="1" dirty="0"/>
              <a:t>Repeated scanning is avoided </a:t>
            </a:r>
            <a:r>
              <a:rPr lang="en-IN" dirty="0"/>
              <a:t>if the </a:t>
            </a:r>
            <a:r>
              <a:rPr lang="en-IN" b="1" dirty="0"/>
              <a:t>infix expression </a:t>
            </a:r>
            <a:r>
              <a:rPr lang="en-IN" dirty="0"/>
              <a:t>is first </a:t>
            </a:r>
            <a:r>
              <a:rPr lang="en-IN" b="1" dirty="0"/>
              <a:t>converted</a:t>
            </a:r>
            <a:r>
              <a:rPr lang="en-IN" dirty="0"/>
              <a:t> to an equivalent parenthesis free </a:t>
            </a:r>
            <a:r>
              <a:rPr lang="en-IN" b="1" i="1" dirty="0"/>
              <a:t>prefix or suffix (postfix) expression</a:t>
            </a:r>
            <a:r>
              <a:rPr lang="en-IN" dirty="0"/>
              <a:t>.</a:t>
            </a:r>
          </a:p>
          <a:p>
            <a:r>
              <a:rPr lang="en-IN" b="1" dirty="0">
                <a:solidFill>
                  <a:srgbClr val="C00000"/>
                </a:solidFill>
              </a:rPr>
              <a:t>Prefix</a:t>
            </a:r>
            <a:r>
              <a:rPr lang="en-IN" b="1" dirty="0"/>
              <a:t> Expression:</a:t>
            </a:r>
            <a:r>
              <a:rPr lang="en-IN" dirty="0"/>
              <a:t> </a:t>
            </a:r>
            <a:r>
              <a:rPr lang="en-IN" b="1" dirty="0">
                <a:solidFill>
                  <a:srgbClr val="C00000"/>
                </a:solidFill>
              </a:rPr>
              <a:t>Operator</a:t>
            </a:r>
            <a:r>
              <a:rPr lang="en-IN" dirty="0"/>
              <a:t>, Operand, Operand</a:t>
            </a:r>
          </a:p>
          <a:p>
            <a:r>
              <a:rPr lang="en-IN" b="1" dirty="0">
                <a:solidFill>
                  <a:srgbClr val="C00000"/>
                </a:solidFill>
              </a:rPr>
              <a:t>Postfix </a:t>
            </a:r>
            <a:r>
              <a:rPr lang="en-IN" b="1" dirty="0"/>
              <a:t>Expression:</a:t>
            </a:r>
            <a:r>
              <a:rPr lang="en-IN" dirty="0"/>
              <a:t> Operand, Operand, </a:t>
            </a:r>
            <a:r>
              <a:rPr lang="en-IN" b="1" dirty="0">
                <a:solidFill>
                  <a:srgbClr val="C00000"/>
                </a:solidFill>
              </a:rPr>
              <a:t>Operator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65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8" grpId="0"/>
      <p:bldP spid="23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Polish Notation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77437957"/>
              </p:ext>
            </p:extLst>
          </p:nvPr>
        </p:nvGraphicFramePr>
        <p:xfrm>
          <a:off x="131763" y="863600"/>
          <a:ext cx="11928475" cy="35712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77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2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7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9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Sr.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Infix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Postfix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Prefix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2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 + b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3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 + b + c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4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 + (b + c)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5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a + (b * c)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6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 * (b + c)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7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 * b * c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24083" y="121172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292353" y="121172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24083" y="16868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b +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292353" y="16868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+ a b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68190" y="4834204"/>
            <a:ext cx="1800000" cy="46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a + b + c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204231" y="4834204"/>
            <a:ext cx="1800000" cy="46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 + b</a:t>
            </a:r>
            <a:r>
              <a:rPr lang="en-IN" sz="2400" b="1" dirty="0">
                <a:solidFill>
                  <a:srgbClr val="FF0000"/>
                </a:solidFill>
              </a:rPr>
              <a:t> </a:t>
            </a:r>
            <a:r>
              <a:rPr lang="en-IN" sz="2400" b="1" dirty="0"/>
              <a:t>+ c</a:t>
            </a:r>
            <a:endParaRPr lang="en-US" sz="2400" b="1" dirty="0"/>
          </a:p>
        </p:txBody>
      </p:sp>
      <p:cxnSp>
        <p:nvCxnSpPr>
          <p:cNvPr id="15" name="Straight Arrow Connector 14"/>
          <p:cNvCxnSpPr>
            <a:stCxn id="12" idx="3"/>
            <a:endCxn id="13" idx="1"/>
          </p:cNvCxnSpPr>
          <p:nvPr/>
        </p:nvCxnSpPr>
        <p:spPr>
          <a:xfrm>
            <a:off x="2768190" y="5068204"/>
            <a:ext cx="436041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40272" y="4834204"/>
            <a:ext cx="1800000" cy="46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  <a:latin typeface="+mj-lt"/>
              </a:rPr>
              <a:t>(</a:t>
            </a:r>
            <a:r>
              <a:rPr lang="en-IN" sz="2400" b="1" dirty="0" err="1">
                <a:solidFill>
                  <a:srgbClr val="C00000"/>
                </a:solidFill>
              </a:rPr>
              <a:t>ab</a:t>
            </a:r>
            <a:r>
              <a:rPr lang="en-IN" sz="2400" b="1" dirty="0">
                <a:solidFill>
                  <a:srgbClr val="C00000"/>
                </a:solidFill>
                <a:latin typeface="+mj-lt"/>
              </a:rPr>
              <a:t>+)</a:t>
            </a:r>
            <a:r>
              <a:rPr lang="en-IN" sz="2400" b="1" dirty="0">
                <a:latin typeface="+mj-lt"/>
              </a:rPr>
              <a:t>+ c</a:t>
            </a:r>
            <a:endParaRPr lang="en-US" sz="2400" b="1" dirty="0">
              <a:latin typeface="+mj-lt"/>
            </a:endParaRPr>
          </a:p>
        </p:txBody>
      </p:sp>
      <p:cxnSp>
        <p:nvCxnSpPr>
          <p:cNvPr id="20" name="Straight Arrow Connector 19"/>
          <p:cNvCxnSpPr>
            <a:stCxn id="13" idx="3"/>
            <a:endCxn id="18" idx="1"/>
          </p:cNvCxnSpPr>
          <p:nvPr/>
        </p:nvCxnSpPr>
        <p:spPr>
          <a:xfrm>
            <a:off x="5004231" y="5068204"/>
            <a:ext cx="436041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76313" y="4834204"/>
            <a:ext cx="1800000" cy="46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(</a:t>
            </a:r>
            <a:r>
              <a:rPr lang="en-IN" sz="2400" b="1" dirty="0" err="1">
                <a:solidFill>
                  <a:srgbClr val="C00000"/>
                </a:solidFill>
              </a:rPr>
              <a:t>ab</a:t>
            </a:r>
            <a:r>
              <a:rPr lang="en-IN" sz="2400" b="1" dirty="0">
                <a:solidFill>
                  <a:srgbClr val="C00000"/>
                </a:solidFill>
              </a:rPr>
              <a:t>+)</a:t>
            </a:r>
            <a:r>
              <a:rPr lang="en-IN" sz="2400" b="1" dirty="0"/>
              <a:t> c +</a:t>
            </a:r>
            <a:endParaRPr lang="en-US" sz="2400" b="1" dirty="0"/>
          </a:p>
        </p:txBody>
      </p:sp>
      <p:cxnSp>
        <p:nvCxnSpPr>
          <p:cNvPr id="23" name="Straight Arrow Connector 22"/>
          <p:cNvCxnSpPr>
            <a:stCxn id="18" idx="3"/>
            <a:endCxn id="21" idx="1"/>
          </p:cNvCxnSpPr>
          <p:nvPr/>
        </p:nvCxnSpPr>
        <p:spPr>
          <a:xfrm>
            <a:off x="7240272" y="5068204"/>
            <a:ext cx="436041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912353" y="4834204"/>
            <a:ext cx="1800000" cy="46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a b + c +</a:t>
            </a:r>
            <a:endParaRPr lang="en-US" sz="2400" b="1" dirty="0"/>
          </a:p>
        </p:txBody>
      </p:sp>
      <p:cxnSp>
        <p:nvCxnSpPr>
          <p:cNvPr id="27" name="Straight Arrow Connector 26"/>
          <p:cNvCxnSpPr>
            <a:stCxn id="21" idx="3"/>
            <a:endCxn id="25" idx="1"/>
          </p:cNvCxnSpPr>
          <p:nvPr/>
        </p:nvCxnSpPr>
        <p:spPr>
          <a:xfrm>
            <a:off x="9476313" y="5068204"/>
            <a:ext cx="43604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24083" y="21440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b + c +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8292353" y="21440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+ + a b c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4424083" y="26012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b c + +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8292353" y="26012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+ a + b c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4424083" y="3062943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b c * +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8292353" y="3062943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+a * b c 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4424083" y="35156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b c + *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8292353" y="35156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* a + b c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4424083" y="39728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b *c*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8292353" y="39728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** a b 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453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 animBg="1"/>
      <p:bldP spid="13" grpId="0" animBg="1"/>
      <p:bldP spid="18" grpId="0" animBg="1"/>
      <p:bldP spid="21" grpId="0" animBg="1"/>
      <p:bldP spid="25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"/>
            <a:ext cx="12192000" cy="711200"/>
          </a:xfrm>
        </p:spPr>
        <p:txBody>
          <a:bodyPr/>
          <a:lstStyle/>
          <a:p>
            <a:r>
              <a:rPr lang="en-US" dirty="0"/>
              <a:t>Conversion of Infix to Postfix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703130"/>
            <a:ext cx="11582764" cy="48126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/>
              <a:t>Step-1: Add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C00000"/>
                </a:solidFill>
              </a:rPr>
              <a:t>”)” </a:t>
            </a:r>
            <a:r>
              <a:rPr lang="en-US" sz="2200" dirty="0"/>
              <a:t>to the end of the infix expression.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Step-2: Push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C00000"/>
                </a:solidFill>
              </a:rPr>
              <a:t>“(“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on to the stack.</a:t>
            </a:r>
          </a:p>
          <a:p>
            <a:r>
              <a:rPr lang="en-US" sz="2200" dirty="0"/>
              <a:t>Step-3: Repeat until each character in the infix notation is scanned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a </a:t>
            </a:r>
            <a:r>
              <a:rPr lang="en-US" b="1" dirty="0">
                <a:solidFill>
                  <a:srgbClr val="C00000"/>
                </a:solidFill>
              </a:rPr>
              <a:t>” ( “ </a:t>
            </a:r>
            <a:r>
              <a:rPr lang="en-US" dirty="0"/>
              <a:t>is encountered, push it on the stack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an </a:t>
            </a:r>
            <a:r>
              <a:rPr lang="en-US" b="1" dirty="0">
                <a:solidFill>
                  <a:srgbClr val="C00000"/>
                </a:solidFill>
              </a:rPr>
              <a:t>operand </a:t>
            </a:r>
            <a:r>
              <a:rPr lang="en-US" dirty="0"/>
              <a:t>(whether a number or a character) is encountered, add it to the postfix expression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a </a:t>
            </a:r>
            <a:r>
              <a:rPr lang="en-US" b="1" dirty="0">
                <a:solidFill>
                  <a:srgbClr val="C00000"/>
                </a:solidFill>
              </a:rPr>
              <a:t>“ ) ” </a:t>
            </a:r>
            <a:r>
              <a:rPr lang="en-US" dirty="0"/>
              <a:t>is encountered, then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Repeatedly pop from stack and add it to the postfix expression until a </a:t>
            </a:r>
            <a:r>
              <a:rPr lang="en-US" sz="2000" b="1" dirty="0">
                <a:solidFill>
                  <a:srgbClr val="C00000"/>
                </a:solidFill>
              </a:rPr>
              <a:t>“(“</a:t>
            </a:r>
            <a:r>
              <a:rPr lang="en-US" dirty="0"/>
              <a:t> is encountered.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Discard the </a:t>
            </a:r>
            <a:r>
              <a:rPr lang="en-US" sz="2000" b="1" dirty="0">
                <a:solidFill>
                  <a:srgbClr val="C00000"/>
                </a:solidFill>
              </a:rPr>
              <a:t>“ ( “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dirty="0"/>
              <a:t>That means remove </a:t>
            </a:r>
            <a:r>
              <a:rPr lang="en-US" sz="2000" b="1" dirty="0">
                <a:solidFill>
                  <a:srgbClr val="C00000"/>
                </a:solidFill>
              </a:rPr>
              <a:t>“(“</a:t>
            </a:r>
            <a:r>
              <a:rPr lang="en-US" dirty="0"/>
              <a:t> from the stack and do not add it to the postfix expression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an operator </a:t>
            </a:r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dirty="0"/>
              <a:t> is encountered, then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Repeatedly pop from the stack and add each operator (popped from the stack) to the postfix expression which has the same precedence or a higher precedence than </a:t>
            </a:r>
            <a:r>
              <a:rPr lang="en-US" sz="2000" dirty="0">
                <a:solidFill>
                  <a:srgbClr val="C00000"/>
                </a:solidFill>
              </a:rPr>
              <a:t>O (except ^ operator : for ^, popped operators having higher precedence only)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Push the operator  </a:t>
            </a:r>
            <a:r>
              <a:rPr lang="en-US" sz="2000" b="1" dirty="0">
                <a:solidFill>
                  <a:srgbClr val="C00000"/>
                </a:solidFill>
              </a:rPr>
              <a:t>O</a:t>
            </a:r>
            <a:r>
              <a:rPr lang="en-US" dirty="0"/>
              <a:t> to the stack.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[End of If]</a:t>
            </a:r>
          </a:p>
          <a:p>
            <a:pPr lvl="0">
              <a:lnSpc>
                <a:spcPct val="100000"/>
              </a:lnSpc>
              <a:buClr>
                <a:srgbClr val="B84742"/>
              </a:buClr>
            </a:pPr>
            <a:r>
              <a:rPr lang="en-US" sz="2200" dirty="0">
                <a:solidFill>
                  <a:srgbClr val="212121"/>
                </a:solidFill>
              </a:rPr>
              <a:t>Step-4 : Exit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pt-BR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Infix to Postfix : a + b * c – d / 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 + b * c – d / e )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06140"/>
              </p:ext>
            </p:extLst>
          </p:nvPr>
        </p:nvGraphicFramePr>
        <p:xfrm>
          <a:off x="382783" y="1571835"/>
          <a:ext cx="10616919" cy="47294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77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7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4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6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Sr.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Character</a:t>
                      </a:r>
                      <a:r>
                        <a:rPr lang="en-IN" baseline="0" dirty="0">
                          <a:solidFill>
                            <a:schemeClr val="tx1"/>
                          </a:solidFill>
                        </a:rPr>
                        <a:t> Scanned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Postfix Expression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</a:t>
                      </a: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</a:t>
                      </a: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Empty</a:t>
                      </a: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</a:t>
                      </a:r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</a:t>
                      </a: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</a:t>
                      </a:r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+</a:t>
                      </a: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 + </a:t>
                      </a: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  <a:r>
                        <a:rPr lang="en-US" sz="2000" baseline="0" dirty="0"/>
                        <a:t> </a:t>
                      </a:r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</a:t>
                      </a:r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 +</a:t>
                      </a: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  <a:r>
                        <a:rPr lang="en-US" sz="2000" baseline="0" dirty="0"/>
                        <a:t> b </a:t>
                      </a:r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4</a:t>
                      </a:r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*</a:t>
                      </a: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 + * </a:t>
                      </a: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  <a:r>
                        <a:rPr lang="en-US" sz="2000" baseline="0" dirty="0"/>
                        <a:t> b</a:t>
                      </a:r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5</a:t>
                      </a:r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</a:t>
                      </a: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 + * </a:t>
                      </a: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  <a:r>
                        <a:rPr lang="en-US" sz="2000" baseline="0" dirty="0"/>
                        <a:t> b c</a:t>
                      </a:r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</a:t>
                      </a:r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</a:t>
                      </a: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 -</a:t>
                      </a: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  <a:r>
                        <a:rPr lang="en-US" sz="2000" baseline="0" dirty="0"/>
                        <a:t> b c * +</a:t>
                      </a:r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7</a:t>
                      </a:r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 -</a:t>
                      </a: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  <a:r>
                        <a:rPr lang="en-US" sz="2000" baseline="0" dirty="0"/>
                        <a:t> b c * + d</a:t>
                      </a:r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/</a:t>
                      </a: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 - /</a:t>
                      </a: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  <a:r>
                        <a:rPr lang="en-US" sz="2000" baseline="0" dirty="0"/>
                        <a:t> b c * + d </a:t>
                      </a:r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( - / </a:t>
                      </a: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  <a:r>
                        <a:rPr lang="en-US" sz="2000" baseline="0" dirty="0"/>
                        <a:t> b c * + d e </a:t>
                      </a:r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)</a:t>
                      </a: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Empty</a:t>
                      </a: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  <a:r>
                        <a:rPr lang="en-US" sz="2000" baseline="0" dirty="0"/>
                        <a:t> b c * + d e / - </a:t>
                      </a:r>
                      <a:endParaRPr lang="en-US" sz="20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56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of Infix to Prefix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Step-1: Reverse the infix expression.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Note while reversing </a:t>
            </a:r>
            <a:r>
              <a:rPr lang="en-US" b="1" dirty="0"/>
              <a:t>each ‘(‘ will become ‘)’ </a:t>
            </a:r>
            <a:r>
              <a:rPr lang="en-US" dirty="0"/>
              <a:t>and each </a:t>
            </a:r>
            <a:r>
              <a:rPr lang="en-US" b="1" dirty="0"/>
              <a:t>‘)’ becomes ‘(‘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Step-2: Convert the reversed infix expression to </a:t>
            </a:r>
            <a:r>
              <a:rPr lang="en-US" b="1" dirty="0"/>
              <a:t>“nearly” postfix </a:t>
            </a:r>
            <a:r>
              <a:rPr lang="en-US" dirty="0"/>
              <a:t>expression.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While converting to postfix expression, instead of using pop operation to pop operators with greater than or equal precedence, </a:t>
            </a:r>
            <a:r>
              <a:rPr lang="en-US" b="1" dirty="0"/>
              <a:t>here we will only pop the operators from stack that have greater precedence</a:t>
            </a:r>
            <a:r>
              <a:rPr lang="en-US" dirty="0"/>
              <a:t>.(Except ^ operator : for ^ operator pop out the operators having same or higher precedence).</a:t>
            </a:r>
          </a:p>
          <a:p>
            <a:pPr>
              <a:lnSpc>
                <a:spcPct val="100000"/>
              </a:lnSpc>
            </a:pPr>
            <a:r>
              <a:rPr lang="en-US" dirty="0"/>
              <a:t>Step-3: Reverse the postfix expression.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8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Evaluation of Postfix Expression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</a:t>
            </a:r>
            <a:r>
              <a:rPr lang="en-IN" b="1" dirty="0">
                <a:solidFill>
                  <a:srgbClr val="C00000"/>
                </a:solidFill>
              </a:rPr>
              <a:t>operator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</a:t>
            </a:r>
            <a:r>
              <a:rPr lang="en-IN" b="1" dirty="0"/>
              <a:t>postfix </a:t>
            </a:r>
            <a:r>
              <a:rPr lang="en-IN" dirty="0"/>
              <a:t>string </a:t>
            </a:r>
            <a:r>
              <a:rPr lang="en-IN" b="1" dirty="0"/>
              <a:t>refers</a:t>
            </a:r>
            <a:r>
              <a:rPr lang="en-IN" dirty="0"/>
              <a:t> to the </a:t>
            </a:r>
            <a:r>
              <a:rPr lang="en-IN" i="1" dirty="0">
                <a:solidFill>
                  <a:srgbClr val="C00000"/>
                </a:solidFill>
              </a:rPr>
              <a:t>previous two operands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in the string.</a:t>
            </a:r>
          </a:p>
          <a:p>
            <a:r>
              <a:rPr lang="en-IN" dirty="0"/>
              <a:t>Each time we </a:t>
            </a:r>
            <a:r>
              <a:rPr lang="en-IN" b="1" dirty="0"/>
              <a:t>read</a:t>
            </a:r>
            <a:r>
              <a:rPr lang="en-IN" dirty="0"/>
              <a:t> an </a:t>
            </a:r>
            <a:r>
              <a:rPr lang="en-IN" b="1" dirty="0"/>
              <a:t>operand</a:t>
            </a:r>
            <a:r>
              <a:rPr lang="en-IN" dirty="0"/>
              <a:t>, we </a:t>
            </a:r>
            <a:r>
              <a:rPr lang="en-IN" b="1" dirty="0"/>
              <a:t>PUSH</a:t>
            </a:r>
            <a:r>
              <a:rPr lang="en-IN" dirty="0"/>
              <a:t> it onto </a:t>
            </a:r>
            <a:r>
              <a:rPr lang="en-IN" b="1" dirty="0"/>
              <a:t>Stack</a:t>
            </a:r>
            <a:r>
              <a:rPr lang="en-IN" dirty="0"/>
              <a:t>.</a:t>
            </a:r>
          </a:p>
          <a:p>
            <a:r>
              <a:rPr lang="en-IN" dirty="0"/>
              <a:t>When we reach an </a:t>
            </a:r>
            <a:r>
              <a:rPr lang="en-IN" b="1" dirty="0"/>
              <a:t>operator</a:t>
            </a:r>
            <a:r>
              <a:rPr lang="en-IN" dirty="0"/>
              <a:t>, its </a:t>
            </a:r>
            <a:r>
              <a:rPr lang="en-IN" b="1" dirty="0"/>
              <a:t>operands</a:t>
            </a:r>
            <a:r>
              <a:rPr lang="en-IN" dirty="0"/>
              <a:t> will be </a:t>
            </a:r>
            <a:r>
              <a:rPr lang="en-IN" b="1" dirty="0"/>
              <a:t>top two elements</a:t>
            </a:r>
            <a:r>
              <a:rPr lang="en-IN" dirty="0"/>
              <a:t> on the stack.</a:t>
            </a:r>
          </a:p>
          <a:p>
            <a:r>
              <a:rPr lang="en-IN" dirty="0"/>
              <a:t>We can then </a:t>
            </a:r>
            <a:r>
              <a:rPr lang="en-IN" b="1" dirty="0"/>
              <a:t>POP</a:t>
            </a:r>
            <a:r>
              <a:rPr lang="en-IN" dirty="0"/>
              <a:t> these two elements, perform the indicated operation on them and PUSH the result on the stack so that it will available for use as an operand for the next operator.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1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Evaluation of Postfix Expression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803562"/>
            <a:ext cx="11520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Evaluate Expression: 5 6 2 - +</a:t>
            </a:r>
            <a:endParaRPr lang="en-US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125058"/>
              </p:ext>
            </p:extLst>
          </p:nvPr>
        </p:nvGraphicFramePr>
        <p:xfrm>
          <a:off x="1814943" y="1896684"/>
          <a:ext cx="685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33943" y="1485787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Empty Stack</a:t>
            </a:r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109080"/>
              </p:ext>
            </p:extLst>
          </p:nvPr>
        </p:nvGraphicFramePr>
        <p:xfrm>
          <a:off x="5486400" y="1896684"/>
          <a:ext cx="685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774008" y="3121672"/>
            <a:ext cx="248379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67000" y="189668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Read 5, is it operand? PUSH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486400" y="2941558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5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667000" y="229422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Read 6, is it operand? PUSH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0" y="257827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6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667000" y="269177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Read 2, is it operand? PUSH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204876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2</a:t>
            </a:r>
            <a:endParaRPr lang="en-US" sz="2800" b="1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835975"/>
              </p:ext>
            </p:extLst>
          </p:nvPr>
        </p:nvGraphicFramePr>
        <p:xfrm>
          <a:off x="9220200" y="1896684"/>
          <a:ext cx="685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6355408" y="2667000"/>
            <a:ext cx="248379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03932" y="1529485"/>
            <a:ext cx="279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Read </a:t>
            </a:r>
            <a:r>
              <a:rPr lang="en-IN" sz="2800" b="1" dirty="0">
                <a:solidFill>
                  <a:srgbClr val="FF0000"/>
                </a:solidFill>
              </a:rPr>
              <a:t>–</a:t>
            </a:r>
            <a:r>
              <a:rPr lang="en-IN" b="1" dirty="0"/>
              <a:t> , is it operator? POP two symbols and perform operation and PUSH result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324600" y="3126501"/>
            <a:ext cx="11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Operand 1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902104" y="3124890"/>
            <a:ext cx="11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Operand 2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444904" y="2935070"/>
            <a:ext cx="461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0000"/>
                </a:solidFill>
              </a:rPr>
              <a:t>–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210472" y="2952465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5</a:t>
            </a:r>
            <a:endParaRPr lang="en-US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210472" y="2579449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4</a:t>
            </a:r>
            <a:endParaRPr lang="en-US" sz="2800" b="1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85200"/>
              </p:ext>
            </p:extLst>
          </p:nvPr>
        </p:nvGraphicFramePr>
        <p:xfrm>
          <a:off x="5486400" y="4024745"/>
          <a:ext cx="685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>
            <a:off x="9553372" y="3581400"/>
            <a:ext cx="0" cy="1219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705600" y="4800600"/>
            <a:ext cx="284777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93958" y="3699161"/>
            <a:ext cx="3037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Read </a:t>
            </a:r>
            <a:r>
              <a:rPr lang="en-IN" sz="2800" b="1" dirty="0">
                <a:solidFill>
                  <a:srgbClr val="FF0000"/>
                </a:solidFill>
              </a:rPr>
              <a:t>+</a:t>
            </a:r>
            <a:r>
              <a:rPr lang="en-IN" b="1" dirty="0"/>
              <a:t> , is it operator? POP two symbols and perform operation and PUSH result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827192" y="5336301"/>
            <a:ext cx="11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Operand 1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404696" y="5334690"/>
            <a:ext cx="11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Operand 2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947496" y="5144870"/>
            <a:ext cx="461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FF0000"/>
                </a:solidFill>
              </a:rPr>
              <a:t>+</a:t>
            </a:r>
            <a:endParaRPr lang="en-US" sz="4000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048000" y="5105400"/>
            <a:ext cx="22098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52600" y="4191001"/>
            <a:ext cx="914400" cy="819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TextBox 38"/>
          <p:cNvSpPr txBox="1"/>
          <p:nvPr/>
        </p:nvSpPr>
        <p:spPr>
          <a:xfrm>
            <a:off x="2836358" y="4061972"/>
            <a:ext cx="2527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Read next symbol, if it is end of string, POP answer from Stack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716741" y="5105400"/>
            <a:ext cx="1021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Answer</a:t>
            </a:r>
            <a:endParaRPr lang="en-US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486400" y="5097297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9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4436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5047 L -3.33333E-6 -0.0004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19583 L -3.33333E-6 -0.0013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12362 L -3.33333E-6 4.44444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2112 0.06945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60" y="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0.08191 0.0162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15833 L 5E-6 1.11111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7 L -0.05794 0.33611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4" y="1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0.18138 0.28171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76" y="1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2544 L 8.33333E-7 -0.0044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0.0044 L -0.29609 -0.1125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05" y="-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2" grpId="0"/>
      <p:bldP spid="14" grpId="0"/>
      <p:bldP spid="14" grpId="1"/>
      <p:bldP spid="15" grpId="0"/>
      <p:bldP spid="16" grpId="0"/>
      <p:bldP spid="16" grpId="1"/>
      <p:bldP spid="16" grpId="2"/>
      <p:bldP spid="17" grpId="0"/>
      <p:bldP spid="18" grpId="0"/>
      <p:bldP spid="18" grpId="1"/>
      <p:bldP spid="18" grpId="2"/>
      <p:bldP spid="21" grpId="0"/>
      <p:bldP spid="22" grpId="0"/>
      <p:bldP spid="23" grpId="0"/>
      <p:bldP spid="24" grpId="0"/>
      <p:bldP spid="25" grpId="0"/>
      <p:bldP spid="25" grpId="1"/>
      <p:bldP spid="26" grpId="0"/>
      <p:bldP spid="26" grpId="1"/>
      <p:bldP spid="26" grpId="2"/>
      <p:bldP spid="32" grpId="0"/>
      <p:bldP spid="33" grpId="0"/>
      <p:bldP spid="34" grpId="0"/>
      <p:bldP spid="35" grpId="0"/>
      <p:bldP spid="41" grpId="0" animBg="1"/>
      <p:bldP spid="39" grpId="0"/>
      <p:bldP spid="42" grpId="0"/>
      <p:bldP spid="36" grpId="0" build="allAtOnce"/>
      <p:bldP spid="36" grpI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Algorithm: EVALUATE_POSTFIX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Given an input string </a:t>
            </a:r>
            <a:r>
              <a:rPr lang="en-IN" b="1" dirty="0">
                <a:solidFill>
                  <a:srgbClr val="C00000"/>
                </a:solidFill>
              </a:rPr>
              <a:t>POSTFIX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representing postfix expression. </a:t>
            </a:r>
          </a:p>
          <a:p>
            <a:r>
              <a:rPr lang="en-IN" dirty="0"/>
              <a:t>This algorithm evaluates postfix expression and put the result into variable </a:t>
            </a:r>
            <a:r>
              <a:rPr lang="en-IN" b="1" dirty="0">
                <a:solidFill>
                  <a:srgbClr val="C00000"/>
                </a:solidFill>
              </a:rPr>
              <a:t>VALUE</a:t>
            </a:r>
            <a:r>
              <a:rPr lang="en-IN" dirty="0"/>
              <a:t>. </a:t>
            </a:r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C00000"/>
                </a:solidFill>
              </a:rPr>
              <a:t>S, TOP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denotes the top of the stack, Algorithm </a:t>
            </a:r>
            <a:r>
              <a:rPr lang="en-IN" b="1" dirty="0">
                <a:solidFill>
                  <a:srgbClr val="C00000"/>
                </a:solidFill>
              </a:rPr>
              <a:t>PUSH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POP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are used for stack manipulation.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Function </a:t>
            </a:r>
            <a:r>
              <a:rPr lang="en-IN" b="1" dirty="0">
                <a:solidFill>
                  <a:srgbClr val="C00000"/>
                </a:solidFill>
              </a:rPr>
              <a:t>NEXTCHAR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returns the next symbol in given input string.</a:t>
            </a:r>
          </a:p>
          <a:p>
            <a:r>
              <a:rPr lang="en-IN" b="1" dirty="0">
                <a:solidFill>
                  <a:srgbClr val="C00000"/>
                </a:solidFill>
              </a:rPr>
              <a:t>OPERAND1</a:t>
            </a:r>
            <a:r>
              <a:rPr lang="en-IN" dirty="0"/>
              <a:t>, </a:t>
            </a:r>
            <a:r>
              <a:rPr lang="en-IN" b="1" dirty="0">
                <a:solidFill>
                  <a:srgbClr val="C00000"/>
                </a:solidFill>
              </a:rPr>
              <a:t>OPERAND2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TEMP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are used for temporary variables.</a:t>
            </a:r>
          </a:p>
          <a:p>
            <a:r>
              <a:rPr lang="en-IN" b="1" dirty="0">
                <a:solidFill>
                  <a:srgbClr val="C00000"/>
                </a:solidFill>
              </a:rPr>
              <a:t>PERFORM_OPERATION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a function which performs required operation on </a:t>
            </a:r>
            <a:r>
              <a:rPr lang="en-IN" b="1" dirty="0"/>
              <a:t>OPERAND1</a:t>
            </a:r>
            <a:r>
              <a:rPr lang="en-IN" dirty="0"/>
              <a:t> &amp; </a:t>
            </a:r>
            <a:r>
              <a:rPr lang="en-IN" b="1" dirty="0"/>
              <a:t>OPERAND2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8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Algorithm: EVALUATE_POSTFIX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000" y="804648"/>
            <a:ext cx="1152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[Initialize Stack]</a:t>
            </a:r>
          </a:p>
          <a:p>
            <a:r>
              <a:rPr lang="en-IN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TOP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VALUE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6000" y="1886761"/>
            <a:ext cx="115200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[Evaluate the postfix expression]</a:t>
            </a:r>
          </a:p>
          <a:p>
            <a:pPr marL="450850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 until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 last character</a:t>
            </a:r>
          </a:p>
          <a:p>
            <a:pPr marL="900113"/>
            <a:r>
              <a:rPr lang="en-IN" sz="2000" dirty="0">
                <a:latin typeface="Consolas" pitchFamily="49" charset="0"/>
                <a:cs typeface="Consolas" pitchFamily="49" charset="0"/>
              </a:rPr>
              <a:t>TEMP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NEXTCHAR (POSTFIX)</a:t>
            </a:r>
          </a:p>
          <a:p>
            <a:pPr marL="900113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 TEMP is DIGIT</a:t>
            </a:r>
          </a:p>
          <a:p>
            <a:pPr marL="900113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PUSH (S, TOP, TEMP)</a:t>
            </a:r>
          </a:p>
          <a:p>
            <a:pPr marL="900113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OPERAND2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POP (S, TOP)</a:t>
            </a:r>
          </a:p>
          <a:p>
            <a:pPr marL="900113"/>
            <a:r>
              <a:rPr lang="en-IN" sz="2000" dirty="0">
                <a:latin typeface="Consolas" pitchFamily="49" charset="0"/>
                <a:cs typeface="Consolas" pitchFamily="49" charset="0"/>
              </a:rPr>
              <a:t>     OPERAND1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POP (S, TOP)</a:t>
            </a:r>
          </a:p>
          <a:p>
            <a:pPr marL="900113"/>
            <a:r>
              <a:rPr lang="en-IN" sz="2000" dirty="0">
                <a:latin typeface="Consolas" pitchFamily="49" charset="0"/>
                <a:cs typeface="Consolas" pitchFamily="49" charset="0"/>
              </a:rPr>
              <a:t>     VALUE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PERFORM_OPERATION(OPERAND1, OPERAND2, TEMP)</a:t>
            </a:r>
          </a:p>
          <a:p>
            <a:pPr marL="900113"/>
            <a:r>
              <a:rPr lang="en-IN" sz="2000" dirty="0">
                <a:latin typeface="Consolas" pitchFamily="49" charset="0"/>
                <a:cs typeface="Consolas" pitchFamily="49" charset="0"/>
              </a:rPr>
              <a:t>     PUSH (S, TOP, VALUE)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6000" y="4827114"/>
            <a:ext cx="115200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[Return answer from stack]    </a:t>
            </a:r>
          </a:p>
          <a:p>
            <a:r>
              <a:rPr lang="en-IN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Return (POP (S, TOP))</a:t>
            </a:r>
          </a:p>
        </p:txBody>
      </p:sp>
    </p:spTree>
    <p:extLst>
      <p:ext uri="{BB962C8B-B14F-4D97-AF65-F5344CB8AC3E}">
        <p14:creationId xmlns:p14="http://schemas.microsoft.com/office/powerpoint/2010/main" val="244454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Postfix Expression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851649"/>
            <a:ext cx="11520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400" b="1" dirty="0"/>
              <a:t>Evaluate Expression: 5 4 6 + * 4 9 3 / + *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6000" y="1456784"/>
            <a:ext cx="11520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400" b="1" dirty="0"/>
              <a:t>Evaluate Expression:  7 5 2 + * 4 1 1 + / -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6000" y="2066384"/>
            <a:ext cx="11520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400" b="1" dirty="0"/>
              <a:t>Evaluate Expression:  12, 7, 3, -, /, 2, 1, 5, +, *, +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5370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linear list which allows insertion and deletion of an element at one end only is called </a:t>
            </a:r>
            <a:r>
              <a:rPr lang="en-IN" b="1" i="1" dirty="0">
                <a:solidFill>
                  <a:srgbClr val="C00000"/>
                </a:solidFill>
              </a:rPr>
              <a:t>stack</a:t>
            </a:r>
            <a:r>
              <a:rPr lang="en-IN" dirty="0"/>
              <a:t>.</a:t>
            </a:r>
          </a:p>
          <a:p>
            <a:r>
              <a:rPr lang="en-IN" dirty="0"/>
              <a:t>The insertion operation is called as </a:t>
            </a:r>
            <a:r>
              <a:rPr lang="en-IN" b="1" i="1" dirty="0">
                <a:solidFill>
                  <a:srgbClr val="C00000"/>
                </a:solidFill>
              </a:rPr>
              <a:t>PUSH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deletion operation as </a:t>
            </a:r>
            <a:r>
              <a:rPr lang="en-IN" b="1" i="1" dirty="0">
                <a:solidFill>
                  <a:srgbClr val="C00000"/>
                </a:solidFill>
              </a:rPr>
              <a:t>POP</a:t>
            </a:r>
            <a:r>
              <a:rPr lang="en-IN" dirty="0"/>
              <a:t>.</a:t>
            </a:r>
          </a:p>
          <a:p>
            <a:r>
              <a:rPr lang="en-IN" dirty="0"/>
              <a:t>The most accessible elements in stack is known as </a:t>
            </a:r>
            <a:r>
              <a:rPr lang="en-IN" b="1" i="1" dirty="0">
                <a:solidFill>
                  <a:srgbClr val="C00000"/>
                </a:solidFill>
              </a:rPr>
              <a:t>top</a:t>
            </a:r>
            <a:r>
              <a:rPr lang="en-IN" dirty="0"/>
              <a:t>.</a:t>
            </a:r>
          </a:p>
          <a:p>
            <a:r>
              <a:rPr lang="en-IN" dirty="0"/>
              <a:t>The elements can only be removed in the opposite orders from that in which they were added to the stack.</a:t>
            </a:r>
          </a:p>
          <a:p>
            <a:r>
              <a:rPr lang="en-IN" dirty="0"/>
              <a:t>Such a linear list is referred to as a </a:t>
            </a:r>
            <a:r>
              <a:rPr lang="en-IN" b="1" i="1" dirty="0">
                <a:solidFill>
                  <a:srgbClr val="C00000"/>
                </a:solidFill>
              </a:rPr>
              <a:t>LIFO (Last In First Out) </a:t>
            </a:r>
            <a:r>
              <a:rPr lang="en-IN" dirty="0"/>
              <a:t>list.</a:t>
            </a:r>
          </a:p>
          <a:p>
            <a:endParaRPr lang="en-IN" b="1" i="1" dirty="0">
              <a:solidFill>
                <a:srgbClr val="FF000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810000" y="5257800"/>
            <a:ext cx="4419600" cy="544206"/>
            <a:chOff x="2286000" y="5628752"/>
            <a:chExt cx="4419600" cy="544206"/>
          </a:xfrm>
        </p:grpSpPr>
        <p:sp>
          <p:nvSpPr>
            <p:cNvPr id="9" name="Rectangle 8"/>
            <p:cNvSpPr/>
            <p:nvPr/>
          </p:nvSpPr>
          <p:spPr>
            <a:xfrm>
              <a:off x="4793670" y="5639558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286000" y="5638800"/>
              <a:ext cx="543448" cy="533422"/>
              <a:chOff x="2667000" y="5083210"/>
              <a:chExt cx="543448" cy="53342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667000" y="508321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2667000" y="5083232"/>
                <a:ext cx="533400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2667000" y="5083968"/>
                <a:ext cx="543448" cy="53266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2824590" y="5638800"/>
              <a:ext cx="543448" cy="533422"/>
              <a:chOff x="2667000" y="5083210"/>
              <a:chExt cx="543448" cy="53342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667000" y="508321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2667000" y="5083232"/>
                <a:ext cx="533400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2667000" y="5083968"/>
                <a:ext cx="543448" cy="53266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3363532" y="5638800"/>
              <a:ext cx="543448" cy="533422"/>
              <a:chOff x="2667000" y="5083210"/>
              <a:chExt cx="543448" cy="53342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667000" y="508321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667000" y="5083232"/>
                <a:ext cx="533400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2667000" y="5083968"/>
                <a:ext cx="543448" cy="53266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4257152" y="5638778"/>
              <a:ext cx="543448" cy="533422"/>
              <a:chOff x="2667000" y="5083210"/>
              <a:chExt cx="543448" cy="533422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667000" y="508321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2667000" y="5083232"/>
                <a:ext cx="533400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2667000" y="5083968"/>
                <a:ext cx="543448" cy="53266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/>
            <p:cNvSpPr/>
            <p:nvPr/>
          </p:nvSpPr>
          <p:spPr>
            <a:xfrm>
              <a:off x="3896932" y="5628752"/>
              <a:ext cx="360220" cy="5434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prstClr val="black"/>
                  </a:solidFill>
                </a:rPr>
                <a:t>…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34000" y="5638800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72200" y="5638800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841078" y="5628774"/>
              <a:ext cx="360220" cy="5434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prstClr val="black"/>
                  </a:solidFill>
                </a:rPr>
                <a:t>…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737168" y="6019800"/>
            <a:ext cx="61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prstClr val="black"/>
                </a:solidFill>
              </a:rPr>
              <a:t>TOP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35" name="Straight Arrow Connector 34"/>
          <p:cNvCxnSpPr>
            <a:stCxn id="33" idx="0"/>
            <a:endCxn id="25" idx="2"/>
          </p:cNvCxnSpPr>
          <p:nvPr/>
        </p:nvCxnSpPr>
        <p:spPr>
          <a:xfrm flipV="1">
            <a:off x="6046992" y="5801226"/>
            <a:ext cx="860" cy="218574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324600" y="4579956"/>
            <a:ext cx="0" cy="601644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495800" y="4800600"/>
            <a:ext cx="110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prstClr val="black"/>
                </a:solidFill>
              </a:rPr>
              <a:t>Insertion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95800" y="4495800"/>
            <a:ext cx="110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prstClr val="black"/>
                </a:solidFill>
              </a:rPr>
              <a:t>Deletion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43" name="Straight Arrow Connector 42"/>
          <p:cNvCxnSpPr>
            <a:stCxn id="39" idx="3"/>
          </p:cNvCxnSpPr>
          <p:nvPr/>
        </p:nvCxnSpPr>
        <p:spPr>
          <a:xfrm>
            <a:off x="5601042" y="4985266"/>
            <a:ext cx="713510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0" idx="3"/>
          </p:cNvCxnSpPr>
          <p:nvPr/>
        </p:nvCxnSpPr>
        <p:spPr>
          <a:xfrm flipH="1">
            <a:off x="5601042" y="4680466"/>
            <a:ext cx="723558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1905000" y="4419600"/>
            <a:ext cx="762000" cy="1600200"/>
          </a:xfrm>
          <a:custGeom>
            <a:avLst/>
            <a:gdLst>
              <a:gd name="connsiteX0" fmla="*/ 0 w 762000"/>
              <a:gd name="connsiteY0" fmla="*/ 0 h 1447800"/>
              <a:gd name="connsiteX1" fmla="*/ 0 w 762000"/>
              <a:gd name="connsiteY1" fmla="*/ 1447800 h 1447800"/>
              <a:gd name="connsiteX2" fmla="*/ 762000 w 762000"/>
              <a:gd name="connsiteY2" fmla="*/ 1447800 h 1447800"/>
              <a:gd name="connsiteX3" fmla="*/ 762000 w 762000"/>
              <a:gd name="connsiteY3" fmla="*/ 381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447800">
                <a:moveTo>
                  <a:pt x="0" y="0"/>
                </a:moveTo>
                <a:lnTo>
                  <a:pt x="0" y="1447800"/>
                </a:lnTo>
                <a:lnTo>
                  <a:pt x="762000" y="1447800"/>
                </a:lnTo>
                <a:lnTo>
                  <a:pt x="762000" y="38100"/>
                </a:ln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05000" y="5715000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A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05000" y="5410200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B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05000" y="5105400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C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11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8869 L -3.33333E-6 -1.83206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4428 L -3.33333E-6 1.7696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19986 L -3.33333E-6 -4.62873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19986 L -3.33333E-6 -4.62873E-6 " pathEditMode="relative" rAng="0" ptsTypes="AA">
                                      <p:cBhvr>
                                        <p:cTn id="34" dur="2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4428 L -3.33333E-6 1.7696E-6 " pathEditMode="relative" rAng="0" ptsTypes="AA">
                                      <p:cBhvr>
                                        <p:cTn id="41" dur="2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8869 L -3.33333E-6 -1.83206E-6 " pathEditMode="relative" rAng="0" ptsTypes="AA">
                                      <p:cBhvr>
                                        <p:cTn id="48" dur="2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9" grpId="0"/>
      <p:bldP spid="40" grpId="0"/>
      <p:bldP spid="14" grpId="0" animBg="1"/>
      <p:bldP spid="34" grpId="0" animBg="1"/>
      <p:bldP spid="34" grpId="1" animBg="1"/>
      <p:bldP spid="34" grpId="2" animBg="1"/>
      <p:bldP spid="34" grpId="3" animBg="1"/>
      <p:bldP spid="41" grpId="0" animBg="1"/>
      <p:bldP spid="41" grpId="1" animBg="1"/>
      <p:bldP spid="41" grpId="2" animBg="1"/>
      <p:bldP spid="41" grpId="3" animBg="1"/>
      <p:bldP spid="42" grpId="0" animBg="1"/>
      <p:bldP spid="42" grpId="1" animBg="1"/>
      <p:bldP spid="42" grpId="2" animBg="1"/>
      <p:bldP spid="42" grpId="3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Algorithm: EVALUATE_PREFIX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Given an input string </a:t>
            </a:r>
            <a:r>
              <a:rPr lang="en-IN" b="1" dirty="0">
                <a:solidFill>
                  <a:srgbClr val="C00000"/>
                </a:solidFill>
              </a:rPr>
              <a:t>PREFIX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representing prefix expression. </a:t>
            </a:r>
          </a:p>
          <a:p>
            <a:r>
              <a:rPr lang="en-IN" dirty="0"/>
              <a:t>This algorithm evaluates prefix expression and put the result into variable </a:t>
            </a:r>
            <a:r>
              <a:rPr lang="en-IN" b="1" dirty="0">
                <a:solidFill>
                  <a:srgbClr val="C00000"/>
                </a:solidFill>
              </a:rPr>
              <a:t>VALUE</a:t>
            </a:r>
            <a:r>
              <a:rPr lang="en-IN" dirty="0"/>
              <a:t>. </a:t>
            </a:r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C00000"/>
                </a:solidFill>
              </a:rPr>
              <a:t>S, TOP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denotes the top of the stack, Algorithm </a:t>
            </a:r>
            <a:r>
              <a:rPr lang="en-IN" b="1" dirty="0">
                <a:solidFill>
                  <a:srgbClr val="C00000"/>
                </a:solidFill>
              </a:rPr>
              <a:t>PUSH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POP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are used for stack manipulation.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Function </a:t>
            </a:r>
            <a:r>
              <a:rPr lang="en-IN" b="1" dirty="0">
                <a:solidFill>
                  <a:srgbClr val="C00000"/>
                </a:solidFill>
              </a:rPr>
              <a:t>NEXTCHAR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returns the next symbol in given input string.</a:t>
            </a:r>
          </a:p>
          <a:p>
            <a:r>
              <a:rPr lang="en-IN" b="1" dirty="0">
                <a:solidFill>
                  <a:srgbClr val="C00000"/>
                </a:solidFill>
              </a:rPr>
              <a:t>OPERAND1</a:t>
            </a:r>
            <a:r>
              <a:rPr lang="en-IN" dirty="0"/>
              <a:t>, </a:t>
            </a:r>
            <a:r>
              <a:rPr lang="en-IN" b="1" dirty="0">
                <a:solidFill>
                  <a:srgbClr val="C00000"/>
                </a:solidFill>
              </a:rPr>
              <a:t>OPERAND2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TEMP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are used for temporary variables.</a:t>
            </a:r>
          </a:p>
          <a:p>
            <a:r>
              <a:rPr lang="en-IN" b="1" dirty="0">
                <a:solidFill>
                  <a:srgbClr val="C00000"/>
                </a:solidFill>
              </a:rPr>
              <a:t>PERFORM_OPERATION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a function which performs required operation on </a:t>
            </a:r>
            <a:r>
              <a:rPr lang="en-IN" b="1" dirty="0"/>
              <a:t>OPERAND1</a:t>
            </a:r>
            <a:r>
              <a:rPr lang="en-IN" dirty="0"/>
              <a:t> &amp; </a:t>
            </a:r>
            <a:r>
              <a:rPr lang="en-IN" b="1" dirty="0"/>
              <a:t>OPERAND2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1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Algorithm: EVALUATE_PREFIX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000" y="818720"/>
            <a:ext cx="1152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[Initialize Stack]</a:t>
            </a:r>
          </a:p>
          <a:p>
            <a:r>
              <a:rPr lang="en-IN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TOP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VALUE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6000" y="1900833"/>
            <a:ext cx="115200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[Evaluate the prefix expression]</a:t>
            </a:r>
          </a:p>
          <a:p>
            <a:pPr lvl="1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 from last character up to first</a:t>
            </a:r>
          </a:p>
          <a:p>
            <a:pPr lvl="1"/>
            <a:r>
              <a:rPr lang="en-IN" sz="2000" dirty="0">
                <a:latin typeface="Consolas" pitchFamily="49" charset="0"/>
                <a:cs typeface="Consolas" pitchFamily="49" charset="0"/>
              </a:rPr>
              <a:t>    TEMP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NEXTCHAR (PREFIX)</a:t>
            </a:r>
          </a:p>
          <a:p>
            <a:pPr lvl="1"/>
            <a:r>
              <a:rPr lang="en-IN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   TEMP is DIGIT</a:t>
            </a:r>
          </a:p>
          <a:p>
            <a:pPr lvl="1"/>
            <a:r>
              <a:rPr lang="en-IN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PUSH (S, TOP, TEMP)</a:t>
            </a:r>
          </a:p>
          <a:p>
            <a:pPr lvl="1"/>
            <a:r>
              <a:rPr lang="en-IN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OPERAND1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POP (S, TOP)</a:t>
            </a:r>
          </a:p>
          <a:p>
            <a:pPr lvl="1"/>
            <a:r>
              <a:rPr lang="en-IN" sz="2000" dirty="0">
                <a:latin typeface="Consolas" pitchFamily="49" charset="0"/>
                <a:cs typeface="Consolas" pitchFamily="49" charset="0"/>
              </a:rPr>
              <a:t>         OPERAND2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POP (S, TOP)</a:t>
            </a:r>
          </a:p>
          <a:p>
            <a:pPr lvl="1"/>
            <a:r>
              <a:rPr lang="en-IN" sz="2000" dirty="0">
                <a:latin typeface="Consolas" pitchFamily="49" charset="0"/>
                <a:cs typeface="Consolas" pitchFamily="49" charset="0"/>
              </a:rPr>
              <a:t>         VALUE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PERFORM_OPERATION(OPERAND1, OPERAND2, TEMP)</a:t>
            </a:r>
          </a:p>
          <a:p>
            <a:pPr lvl="1"/>
            <a:r>
              <a:rPr lang="en-IN" sz="2000" dirty="0">
                <a:latin typeface="Consolas" pitchFamily="49" charset="0"/>
                <a:cs typeface="Consolas" pitchFamily="49" charset="0"/>
              </a:rPr>
              <a:t>         PUSH (S, TOP, VALUE)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6000" y="4841186"/>
            <a:ext cx="115200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[Return answer from stack]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IN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Return (POP (S, TOP))</a:t>
            </a:r>
          </a:p>
        </p:txBody>
      </p:sp>
    </p:spTree>
    <p:extLst>
      <p:ext uri="{BB962C8B-B14F-4D97-AF65-F5344CB8AC3E}">
        <p14:creationId xmlns:p14="http://schemas.microsoft.com/office/powerpoint/2010/main" val="321273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recursive function </a:t>
            </a:r>
            <a:r>
              <a:rPr lang="en-US" dirty="0"/>
              <a:t>is defined as a </a:t>
            </a:r>
            <a:r>
              <a:rPr lang="en-US" b="1" dirty="0">
                <a:solidFill>
                  <a:srgbClr val="C00000"/>
                </a:solidFill>
              </a:rPr>
              <a:t>function that calls itself </a:t>
            </a:r>
            <a:r>
              <a:rPr lang="en-US" dirty="0"/>
              <a:t>to solve a smaller version of its task </a:t>
            </a:r>
            <a:r>
              <a:rPr lang="en-US" b="1" dirty="0">
                <a:solidFill>
                  <a:srgbClr val="C00000"/>
                </a:solidFill>
              </a:rPr>
              <a:t>until a final call is made </a:t>
            </a:r>
            <a:r>
              <a:rPr lang="en-US" dirty="0"/>
              <a:t>which </a:t>
            </a:r>
            <a:r>
              <a:rPr lang="en-US" b="1" dirty="0">
                <a:solidFill>
                  <a:srgbClr val="C00000"/>
                </a:solidFill>
              </a:rPr>
              <a:t>does not require a call to itself</a:t>
            </a:r>
            <a:r>
              <a:rPr lang="en-US" dirty="0"/>
              <a:t>.</a:t>
            </a:r>
          </a:p>
          <a:p>
            <a:r>
              <a:rPr lang="en-US" dirty="0"/>
              <a:t>Every recursive solution has two major cases: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Base case : </a:t>
            </a:r>
          </a:p>
          <a:p>
            <a:pPr lvl="2"/>
            <a:r>
              <a:rPr lang="en-US" dirty="0"/>
              <a:t>The problem is simple enough to be solved directly without making any further calls to the same function.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Recursive case :</a:t>
            </a:r>
          </a:p>
          <a:p>
            <a:pPr lvl="2"/>
            <a:r>
              <a:rPr lang="en-US" dirty="0"/>
              <a:t>First the problem is divided into simpler sub-parts. </a:t>
            </a:r>
          </a:p>
          <a:p>
            <a:pPr lvl="2"/>
            <a:r>
              <a:rPr lang="en-US" dirty="0"/>
              <a:t>Second the function calls itself but with sub-parts of the problem obtained in the first step. </a:t>
            </a:r>
          </a:p>
          <a:p>
            <a:pPr lvl="2"/>
            <a:r>
              <a:rPr lang="en-US" dirty="0"/>
              <a:t>Third, the result is obtained by combining the solutions of simpler sub-parts.</a:t>
            </a:r>
          </a:p>
        </p:txBody>
      </p:sp>
    </p:spTree>
    <p:extLst>
      <p:ext uri="{BB962C8B-B14F-4D97-AF65-F5344CB8AC3E}">
        <p14:creationId xmlns:p14="http://schemas.microsoft.com/office/powerpoint/2010/main" val="652520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linear list which permits </a:t>
            </a:r>
            <a:r>
              <a:rPr lang="en-IN" b="1" dirty="0">
                <a:solidFill>
                  <a:srgbClr val="C00000"/>
                </a:solidFill>
              </a:rPr>
              <a:t>deletion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to be performed </a:t>
            </a:r>
            <a:r>
              <a:rPr lang="en-IN" b="1" dirty="0">
                <a:solidFill>
                  <a:srgbClr val="C00000"/>
                </a:solidFill>
              </a:rPr>
              <a:t>at one </a:t>
            </a:r>
            <a:r>
              <a:rPr lang="en-IN" dirty="0"/>
              <a:t>end of the list and </a:t>
            </a:r>
            <a:r>
              <a:rPr lang="en-IN" b="1" dirty="0">
                <a:solidFill>
                  <a:srgbClr val="C00000"/>
                </a:solidFill>
              </a:rPr>
              <a:t>insertion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at the other end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is called </a:t>
            </a:r>
            <a:r>
              <a:rPr lang="en-IN" b="1" dirty="0">
                <a:solidFill>
                  <a:srgbClr val="C00000"/>
                </a:solidFill>
              </a:rPr>
              <a:t>queue</a:t>
            </a:r>
            <a:r>
              <a:rPr lang="en-IN" dirty="0"/>
              <a:t>.</a:t>
            </a:r>
          </a:p>
          <a:p>
            <a:r>
              <a:rPr lang="en-IN" dirty="0"/>
              <a:t>The information in such a list is processed </a:t>
            </a:r>
            <a:r>
              <a:rPr lang="en-IN" b="1" dirty="0">
                <a:solidFill>
                  <a:srgbClr val="C00000"/>
                </a:solidFill>
              </a:rPr>
              <a:t>FIFO (first in first out) or FCFS (first come first served)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manner.</a:t>
            </a:r>
          </a:p>
          <a:p>
            <a:r>
              <a:rPr lang="en-IN" b="1" dirty="0">
                <a:solidFill>
                  <a:srgbClr val="C00000"/>
                </a:solidFill>
              </a:rPr>
              <a:t>Front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is the end of queue from that deletion is to be performed.</a:t>
            </a:r>
          </a:p>
          <a:p>
            <a:r>
              <a:rPr lang="en-IN" b="1" dirty="0">
                <a:solidFill>
                  <a:srgbClr val="C00000"/>
                </a:solidFill>
              </a:rPr>
              <a:t>Rear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the end of queue at which new element is to be inserted.</a:t>
            </a:r>
          </a:p>
          <a:p>
            <a:r>
              <a:rPr lang="en-IN" dirty="0"/>
              <a:t>Insertion operation is called </a:t>
            </a:r>
            <a:r>
              <a:rPr lang="en-IN" b="1" dirty="0" err="1">
                <a:solidFill>
                  <a:srgbClr val="C00000"/>
                </a:solidFill>
              </a:rPr>
              <a:t>Enqueue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&amp; deletion operation is called </a:t>
            </a:r>
            <a:r>
              <a:rPr lang="en-IN" b="1" dirty="0" err="1">
                <a:solidFill>
                  <a:srgbClr val="C00000"/>
                </a:solidFill>
              </a:rPr>
              <a:t>Dequeue</a:t>
            </a:r>
            <a:r>
              <a:rPr lang="en-IN" dirty="0"/>
              <a:t>.</a:t>
            </a:r>
          </a:p>
          <a:p>
            <a:endParaRPr lang="en-IN" b="1" i="1" dirty="0">
              <a:solidFill>
                <a:srgbClr val="FF0000"/>
              </a:solidFill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4026260" y="4396713"/>
            <a:ext cx="3779856" cy="552889"/>
            <a:chOff x="1066800" y="3823447"/>
            <a:chExt cx="4114800" cy="552889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1066800" y="3823447"/>
              <a:ext cx="41148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066800" y="4376336"/>
              <a:ext cx="41148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4050536" y="440607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10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533460" y="440607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50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293470" y="440607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5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911911" y="440607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80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673534" y="440607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8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3810000" y="5257800"/>
            <a:ext cx="4081670" cy="533400"/>
            <a:chOff x="2286000" y="5257800"/>
            <a:chExt cx="4081670" cy="533400"/>
          </a:xfrm>
        </p:grpSpPr>
        <p:grpSp>
          <p:nvGrpSpPr>
            <p:cNvPr id="7" name="Group 6"/>
            <p:cNvGrpSpPr/>
            <p:nvPr/>
          </p:nvGrpSpPr>
          <p:grpSpPr>
            <a:xfrm>
              <a:off x="2286000" y="5257800"/>
              <a:ext cx="4081670" cy="533400"/>
              <a:chOff x="2286000" y="5486400"/>
              <a:chExt cx="4081670" cy="5334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2286000" y="5486400"/>
                <a:ext cx="4081670" cy="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2286000" y="6019800"/>
                <a:ext cx="4081670" cy="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5153960" y="5257800"/>
              <a:ext cx="533400" cy="533400"/>
              <a:chOff x="1600200" y="5486400"/>
              <a:chExt cx="533400" cy="5334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600200" y="54864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endParaRP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>
              <a:off x="4614696" y="5257800"/>
              <a:ext cx="533400" cy="533400"/>
              <a:chOff x="1600200" y="5486400"/>
              <a:chExt cx="533400" cy="5334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600200" y="54864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endParaRPr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/>
          </p:nvGrpSpPr>
          <p:grpSpPr>
            <a:xfrm>
              <a:off x="4071248" y="5257800"/>
              <a:ext cx="533400" cy="533400"/>
              <a:chOff x="1600200" y="5486400"/>
              <a:chExt cx="533400" cy="53340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1600200" y="54864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endParaRPr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3527800" y="5257800"/>
              <a:ext cx="533400" cy="533400"/>
              <a:chOff x="1600200" y="5486400"/>
              <a:chExt cx="533400" cy="5334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600200" y="54864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endParaRPr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V="1"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>
              <a:off x="2984352" y="5257800"/>
              <a:ext cx="533400" cy="533400"/>
              <a:chOff x="1600200" y="5486400"/>
              <a:chExt cx="533400" cy="5334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600200" y="54864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endParaRP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7" name="Group 76"/>
          <p:cNvGrpSpPr/>
          <p:nvPr/>
        </p:nvGrpSpPr>
        <p:grpSpPr>
          <a:xfrm>
            <a:off x="6638203" y="5791200"/>
            <a:ext cx="612914" cy="609600"/>
            <a:chOff x="5119632" y="5791200"/>
            <a:chExt cx="612914" cy="609600"/>
          </a:xfrm>
        </p:grpSpPr>
        <p:sp>
          <p:nvSpPr>
            <p:cNvPr id="72" name="TextBox 71"/>
            <p:cNvSpPr txBox="1"/>
            <p:nvPr/>
          </p:nvSpPr>
          <p:spPr>
            <a:xfrm>
              <a:off x="5119632" y="6062246"/>
              <a:ext cx="6129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Rear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cxnSp>
          <p:nvCxnSpPr>
            <p:cNvPr id="76" name="Straight Arrow Connector 75"/>
            <p:cNvCxnSpPr>
              <a:stCxn id="72" idx="0"/>
              <a:endCxn id="6" idx="2"/>
            </p:cNvCxnSpPr>
            <p:nvPr/>
          </p:nvCxnSpPr>
          <p:spPr>
            <a:xfrm flipH="1" flipV="1">
              <a:off x="5420660" y="5791200"/>
              <a:ext cx="5429" cy="27104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4430060" y="5757446"/>
            <a:ext cx="689984" cy="609600"/>
            <a:chOff x="5069392" y="5791200"/>
            <a:chExt cx="689984" cy="609600"/>
          </a:xfrm>
        </p:grpSpPr>
        <p:sp>
          <p:nvSpPr>
            <p:cNvPr id="79" name="TextBox 78"/>
            <p:cNvSpPr txBox="1"/>
            <p:nvPr/>
          </p:nvSpPr>
          <p:spPr>
            <a:xfrm>
              <a:off x="5069392" y="6062246"/>
              <a:ext cx="6899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Front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cxnSp>
          <p:nvCxnSpPr>
            <p:cNvPr id="85" name="Straight Arrow Connector 84"/>
            <p:cNvCxnSpPr>
              <a:stCxn id="79" idx="0"/>
              <a:endCxn id="6" idx="2"/>
            </p:cNvCxnSpPr>
            <p:nvPr/>
          </p:nvCxnSpPr>
          <p:spPr>
            <a:xfrm flipV="1">
              <a:off x="5414384" y="5791200"/>
              <a:ext cx="6276" cy="27104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7156056" y="4406070"/>
            <a:ext cx="609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100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7543800" y="5524500"/>
            <a:ext cx="9906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8534400" y="5352225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Insertion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3228860" y="5549747"/>
            <a:ext cx="9906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226325" y="5374824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Deletion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082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4167 2.22222E-6 L 0 2.22222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031 4.80444E-6 L 2.5E-6 4.80444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347 0 L 2.22222E-6 0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507 -8.25815E-7 L -5.55556E-7 -8.25815E-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667 -8.25815E-7 L -3.33333E-6 -8.25815E-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878 -2.5214E-6 L 4.72222E-6 -2.5214E-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0.00092 L -0.25 -0.00092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08281E-6 L -0.31945 4.08281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59635E-6 L -0.38716 -4.59635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0069 L -0.45486 -0.00069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092 L -0.51458 0.00092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0.00093 L -0.58264 -0.00093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7" grpId="2" animBg="1"/>
      <p:bldP spid="47" grpId="3" animBg="1"/>
      <p:bldP spid="48" grpId="0" animBg="1"/>
      <p:bldP spid="48" grpId="1" animBg="1"/>
      <p:bldP spid="48" grpId="2" animBg="1"/>
      <p:bldP spid="48" grpId="3" animBg="1"/>
      <p:bldP spid="49" grpId="0" animBg="1"/>
      <p:bldP spid="49" grpId="1" animBg="1"/>
      <p:bldP spid="49" grpId="2" animBg="1"/>
      <p:bldP spid="49" grpId="3" animBg="1"/>
      <p:bldP spid="50" grpId="0" animBg="1"/>
      <p:bldP spid="50" grpId="1" animBg="1"/>
      <p:bldP spid="50" grpId="2" animBg="1"/>
      <p:bldP spid="50" grpId="3" animBg="1"/>
      <p:bldP spid="51" grpId="0" animBg="1"/>
      <p:bldP spid="51" grpId="1" animBg="1"/>
      <p:bldP spid="51" grpId="2" animBg="1"/>
      <p:bldP spid="51" grpId="3" animBg="1"/>
      <p:bldP spid="42" grpId="0" animBg="1"/>
      <p:bldP spid="42" grpId="1" animBg="1"/>
      <p:bldP spid="42" grpId="2" animBg="1"/>
      <p:bldP spid="42" grpId="3" animBg="1"/>
      <p:bldP spid="73" grpId="0"/>
      <p:bldP spid="7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Queue of people at any service point such as ticketing etc.</a:t>
            </a:r>
          </a:p>
          <a:p>
            <a:r>
              <a:rPr lang="en-IN" dirty="0"/>
              <a:t>Queue of air planes waiting for landing instructions.</a:t>
            </a:r>
          </a:p>
          <a:p>
            <a:r>
              <a:rPr lang="en-IN" b="1" dirty="0">
                <a:solidFill>
                  <a:srgbClr val="C00000"/>
                </a:solidFill>
              </a:rPr>
              <a:t>Queue of processes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in OS.</a:t>
            </a:r>
          </a:p>
          <a:p>
            <a:r>
              <a:rPr lang="en-IN" dirty="0"/>
              <a:t>Queue is also used by Operating systems for </a:t>
            </a:r>
            <a:r>
              <a:rPr lang="en-IN" b="1" dirty="0">
                <a:solidFill>
                  <a:srgbClr val="C00000"/>
                </a:solidFill>
              </a:rPr>
              <a:t>Job Scheduling</a:t>
            </a:r>
            <a:r>
              <a:rPr lang="en-IN" dirty="0"/>
              <a:t>.</a:t>
            </a:r>
          </a:p>
          <a:p>
            <a:r>
              <a:rPr lang="en-IN" dirty="0"/>
              <a:t>When a </a:t>
            </a:r>
            <a:r>
              <a:rPr lang="en-IN" b="1" dirty="0">
                <a:solidFill>
                  <a:srgbClr val="C00000"/>
                </a:solidFill>
              </a:rPr>
              <a:t>resource is shared</a:t>
            </a:r>
            <a:r>
              <a:rPr lang="en-IN" dirty="0"/>
              <a:t> among multiple consumers. E.g., in case of printers the first one to be entered is the first to be processed.</a:t>
            </a:r>
          </a:p>
          <a:p>
            <a:r>
              <a:rPr lang="en-IN" dirty="0"/>
              <a:t>When </a:t>
            </a:r>
            <a:r>
              <a:rPr lang="en-IN" b="1" dirty="0">
                <a:solidFill>
                  <a:srgbClr val="C00000"/>
                </a:solidFill>
              </a:rPr>
              <a:t>data is transferred asynchronously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(data not necessarily received at same rate as sent) between two processes. Examples include IO Buffers, pipes, file IO, etc.</a:t>
            </a:r>
          </a:p>
          <a:p>
            <a:r>
              <a:rPr lang="en-IN" dirty="0"/>
              <a:t>Queue is used in </a:t>
            </a:r>
            <a:r>
              <a:rPr lang="en-IN" b="1" dirty="0">
                <a:solidFill>
                  <a:srgbClr val="C00000"/>
                </a:solidFill>
              </a:rPr>
              <a:t>BFS (Breadth First Search)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algorithm. It helps in traversing a tree or graph.</a:t>
            </a:r>
          </a:p>
          <a:p>
            <a:r>
              <a:rPr lang="en-IN" dirty="0"/>
              <a:t>Queue is used in networking to </a:t>
            </a:r>
            <a:r>
              <a:rPr lang="en-IN" b="1" dirty="0">
                <a:solidFill>
                  <a:srgbClr val="C00000"/>
                </a:solidFill>
              </a:rPr>
              <a:t>handle congestion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8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Procedure: </a:t>
            </a:r>
            <a:r>
              <a:rPr lang="en-IN" dirty="0" err="1"/>
              <a:t>Enqueue</a:t>
            </a:r>
            <a:r>
              <a:rPr lang="en-IN" dirty="0"/>
              <a:t> (Q, F, R, N,Y)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procedure inserts </a:t>
            </a:r>
            <a:r>
              <a:rPr lang="en-IN" b="1" dirty="0">
                <a:solidFill>
                  <a:srgbClr val="C00000"/>
                </a:solidFill>
              </a:rPr>
              <a:t>Y</a:t>
            </a:r>
            <a:r>
              <a:rPr lang="en-IN" dirty="0"/>
              <a:t> at rear end of Queue.</a:t>
            </a:r>
          </a:p>
          <a:p>
            <a:r>
              <a:rPr lang="en-IN" b="1" dirty="0">
                <a:solidFill>
                  <a:srgbClr val="C00000"/>
                </a:solidFill>
              </a:rPr>
              <a:t>Queue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represented by a vector </a:t>
            </a:r>
            <a:r>
              <a:rPr lang="en-IN" b="1" dirty="0">
                <a:solidFill>
                  <a:srgbClr val="C00000"/>
                </a:solidFill>
              </a:rPr>
              <a:t>Q</a:t>
            </a:r>
            <a:r>
              <a:rPr lang="en-IN" dirty="0"/>
              <a:t> 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/>
              <a:t> elements.</a:t>
            </a:r>
          </a:p>
          <a:p>
            <a:r>
              <a:rPr lang="en-IN" b="1" dirty="0">
                <a:solidFill>
                  <a:srgbClr val="C00000"/>
                </a:solidFill>
              </a:rPr>
              <a:t>F</a:t>
            </a:r>
            <a:r>
              <a:rPr lang="en-IN" dirty="0"/>
              <a:t> is pointer to the front element of a queue.</a:t>
            </a:r>
          </a:p>
          <a:p>
            <a:r>
              <a:rPr lang="en-IN" b="1" dirty="0">
                <a:solidFill>
                  <a:srgbClr val="C00000"/>
                </a:solidFill>
              </a:rPr>
              <a:t>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pointer to the rear element of a queue.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3005266"/>
            <a:ext cx="5715000" cy="36009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1. [Check for Queue Overflow]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	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D6FA9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If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	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R &gt;= 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	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D6FA9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Then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	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write (‘Queue Overflow’)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		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Return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2. [Increment REAR pointer]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	R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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R + 1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3. [Insert element]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	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Q[R]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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4. [Is front pointer properly set?]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    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D6FA9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IF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	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F=0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     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D6FA9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Then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	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F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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     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Return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928879" y="1716255"/>
            <a:ext cx="1600200" cy="533400"/>
            <a:chOff x="2286000" y="5486400"/>
            <a:chExt cx="4081670" cy="5334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2286000" y="5486400"/>
              <a:ext cx="408167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286000" y="6019800"/>
              <a:ext cx="408167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8909140" y="1716255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5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78599" y="3005266"/>
            <a:ext cx="22098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N=3, R=0, F=0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83082" y="3614865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F =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83082" y="3976755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R =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64082" y="3614865"/>
            <a:ext cx="346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0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77145" y="3976755"/>
            <a:ext cx="346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0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78599" y="437686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Enqueue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 (Q, F, R, N=3,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Y=5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75099" y="395885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1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9005078" y="988257"/>
            <a:ext cx="228600" cy="727999"/>
            <a:chOff x="762000" y="4606001"/>
            <a:chExt cx="228600" cy="727999"/>
          </a:xfrm>
        </p:grpSpPr>
        <p:sp>
          <p:nvSpPr>
            <p:cNvPr id="17" name="TextBox 16"/>
            <p:cNvSpPr txBox="1"/>
            <p:nvPr/>
          </p:nvSpPr>
          <p:spPr>
            <a:xfrm>
              <a:off x="762000" y="4606001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R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76300" y="4975333"/>
              <a:ext cx="0" cy="3586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6378599" y="47061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Enqueue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 (Q, F, R, N=3,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Y=20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74180" y="395472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1D9A78">
                    <a:lumMod val="50000"/>
                  </a:srgbClr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2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1D9A78">
                  <a:lumMod val="50000"/>
                </a:srgbClr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451261" y="1714417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20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378599" y="503533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Enqueue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 (Q, F, R, N=3,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Y=80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74180" y="396373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BBD3">
                    <a:lumMod val="50000"/>
                  </a:srgbClr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3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BBD3">
                  <a:lumMod val="50000"/>
                </a:srgbClr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994759" y="1716255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80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78599" y="536457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Enqueue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 (Q, F, R, N=3,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Y=3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78599" y="569380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Queue Overflow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9060274" y="2249655"/>
            <a:ext cx="227571" cy="674132"/>
            <a:chOff x="817195" y="5867400"/>
            <a:chExt cx="227571" cy="674132"/>
          </a:xfrm>
        </p:grpSpPr>
        <p:sp>
          <p:nvSpPr>
            <p:cNvPr id="28" name="TextBox 27"/>
            <p:cNvSpPr txBox="1"/>
            <p:nvPr/>
          </p:nvSpPr>
          <p:spPr>
            <a:xfrm>
              <a:off x="817195" y="6172200"/>
              <a:ext cx="227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cxnSp>
          <p:nvCxnSpPr>
            <p:cNvPr id="29" name="Straight Arrow Connector 28"/>
            <p:cNvCxnSpPr>
              <a:stCxn id="28" idx="0"/>
              <a:endCxn id="8" idx="2"/>
            </p:cNvCxnSpPr>
            <p:nvPr/>
          </p:nvCxnSpPr>
          <p:spPr>
            <a:xfrm flipH="1" flipV="1">
              <a:off x="918693" y="5867400"/>
              <a:ext cx="12288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785197" y="3614865"/>
            <a:ext cx="134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1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0.26849 -3.7037E-7 " pathEditMode="relative" rAng="0" ptsTypes="AA">
                                      <p:cBhvr>
                                        <p:cTn id="108" dur="2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04843 -2.22222E-6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11111E-6 L 0.2263 1.11111E-6 " pathEditMode="relative" rAng="0" ptsTypes="AA">
                                      <p:cBhvr>
                                        <p:cTn id="138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43 -2.22222E-6 L 0.09271 -2.22222E-6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1806 -3.7037E-7 " pathEditMode="relative" rAng="0" ptsTypes="AA">
                                      <p:cBhvr>
                                        <p:cTn id="158" dur="20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8" grpId="1" animBg="1"/>
      <p:bldP spid="9" grpId="0" animBg="1"/>
      <p:bldP spid="10" grpId="0"/>
      <p:bldP spid="11" grpId="0"/>
      <p:bldP spid="12" grpId="0"/>
      <p:bldP spid="12" grpId="1"/>
      <p:bldP spid="13" grpId="0"/>
      <p:bldP spid="13" grpId="1"/>
      <p:bldP spid="14" grpId="0"/>
      <p:bldP spid="15" grpId="0"/>
      <p:bldP spid="15" grpId="1"/>
      <p:bldP spid="19" grpId="0"/>
      <p:bldP spid="20" grpId="0"/>
      <p:bldP spid="20" grpId="1"/>
      <p:bldP spid="21" grpId="0" animBg="1"/>
      <p:bldP spid="21" grpId="1" animBg="1"/>
      <p:bldP spid="22" grpId="0"/>
      <p:bldP spid="23" grpId="0"/>
      <p:bldP spid="24" grpId="0" animBg="1"/>
      <p:bldP spid="24" grpId="1" animBg="1"/>
      <p:bldP spid="25" grpId="0"/>
      <p:bldP spid="26" grpId="0"/>
      <p:bldP spid="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Function</a:t>
            </a:r>
            <a:r>
              <a:rPr lang="fr-FR" dirty="0"/>
              <a:t>:  </a:t>
            </a:r>
            <a:r>
              <a:rPr lang="fr-FR" dirty="0" err="1"/>
              <a:t>Dequeue</a:t>
            </a:r>
            <a:r>
              <a:rPr lang="fr-FR" dirty="0"/>
              <a:t> (Q, F, 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function </a:t>
            </a:r>
            <a:r>
              <a:rPr lang="en-IN" b="1" dirty="0">
                <a:solidFill>
                  <a:srgbClr val="C00000"/>
                </a:solidFill>
              </a:rPr>
              <a:t>deletes &amp; returns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an element </a:t>
            </a:r>
            <a:r>
              <a:rPr lang="en-IN" b="1" dirty="0">
                <a:solidFill>
                  <a:srgbClr val="C00000"/>
                </a:solidFill>
              </a:rPr>
              <a:t>from front end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of the Queue.</a:t>
            </a:r>
          </a:p>
          <a:p>
            <a:r>
              <a:rPr lang="en-IN" b="1" dirty="0">
                <a:solidFill>
                  <a:srgbClr val="C00000"/>
                </a:solidFill>
              </a:rPr>
              <a:t>Queue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represented by a vector </a:t>
            </a:r>
            <a:r>
              <a:rPr lang="en-IN" b="1" dirty="0">
                <a:solidFill>
                  <a:srgbClr val="C00000"/>
                </a:solidFill>
              </a:rPr>
              <a:t>Q</a:t>
            </a:r>
            <a:r>
              <a:rPr lang="en-IN" dirty="0"/>
              <a:t> 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/>
              <a:t> elements.</a:t>
            </a:r>
          </a:p>
          <a:p>
            <a:r>
              <a:rPr lang="en-IN" b="1" dirty="0">
                <a:solidFill>
                  <a:srgbClr val="C00000"/>
                </a:solidFill>
              </a:rPr>
              <a:t>F</a:t>
            </a:r>
            <a:r>
              <a:rPr lang="en-IN" dirty="0"/>
              <a:t> is pointer to the </a:t>
            </a:r>
            <a:r>
              <a:rPr lang="en-IN" b="1" dirty="0">
                <a:solidFill>
                  <a:srgbClr val="C00000"/>
                </a:solidFill>
              </a:rPr>
              <a:t>front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element of a queue.</a:t>
            </a:r>
          </a:p>
          <a:p>
            <a:r>
              <a:rPr lang="en-IN" b="1" dirty="0">
                <a:solidFill>
                  <a:srgbClr val="C00000"/>
                </a:solidFill>
              </a:rPr>
              <a:t>R</a:t>
            </a:r>
            <a:r>
              <a:rPr lang="en-IN" dirty="0"/>
              <a:t> is pointer to the </a:t>
            </a:r>
            <a:r>
              <a:rPr lang="en-IN" b="1" dirty="0">
                <a:solidFill>
                  <a:srgbClr val="C00000"/>
                </a:solidFill>
              </a:rPr>
              <a:t>rear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element of a queue.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1682" y="2979041"/>
            <a:ext cx="5428129" cy="35086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[Check for Queue Underflow]</a:t>
            </a:r>
          </a:p>
          <a:p>
            <a:pPr marL="53816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D6FA9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If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1D6FA9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 F =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  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D6FA9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Then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1D6FA9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write (‘Queue Underflow’)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	  Return(0)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2. [Delete element]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   Y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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Q[F]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3. [Is Queue Empty?]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  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D6FA9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If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  F = 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  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D6FA9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Then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1D6FA9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F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 R  0</a:t>
            </a:r>
            <a:b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</a:b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   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D6FA9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Else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1D6FA9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F  F + 1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Consolas" pitchFamily="49" charset="0"/>
              <a:ea typeface="+mj-ea"/>
              <a:cs typeface="Consolas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4. [Return Element]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  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Return (Y)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73033" y="2544675"/>
            <a:ext cx="2655064" cy="457200"/>
            <a:chOff x="5486400" y="1219200"/>
            <a:chExt cx="2655064" cy="457200"/>
          </a:xfrm>
        </p:grpSpPr>
        <p:sp>
          <p:nvSpPr>
            <p:cNvPr id="7" name="Rectangle 6"/>
            <p:cNvSpPr/>
            <p:nvPr/>
          </p:nvSpPr>
          <p:spPr>
            <a:xfrm>
              <a:off x="5486400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13378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54219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0746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080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384969" y="4320985"/>
            <a:ext cx="2655064" cy="457200"/>
            <a:chOff x="5486400" y="1219200"/>
            <a:chExt cx="2655064" cy="457200"/>
          </a:xfrm>
        </p:grpSpPr>
        <p:sp>
          <p:nvSpPr>
            <p:cNvPr id="13" name="Rectangle 12"/>
            <p:cNvSpPr/>
            <p:nvPr/>
          </p:nvSpPr>
          <p:spPr>
            <a:xfrm>
              <a:off x="5486400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13378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54219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0746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6080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384969" y="5921186"/>
            <a:ext cx="2655064" cy="457200"/>
            <a:chOff x="5486400" y="1219200"/>
            <a:chExt cx="2655064" cy="457200"/>
          </a:xfrm>
        </p:grpSpPr>
        <p:sp>
          <p:nvSpPr>
            <p:cNvPr id="19" name="Rectangle 18"/>
            <p:cNvSpPr/>
            <p:nvPr/>
          </p:nvSpPr>
          <p:spPr>
            <a:xfrm>
              <a:off x="5486400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13378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-8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54219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50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746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80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6812306" y="2066361"/>
            <a:ext cx="132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Case No 1: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>
                    <a:lumMod val="75000"/>
                  </a:srgbClr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F=0, R=0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8BC145">
                  <a:lumMod val="75000"/>
                </a:srgbClr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84969" y="2980760"/>
            <a:ext cx="265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Queue Underflow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93555" y="3482786"/>
            <a:ext cx="132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Case No 2: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>
                    <a:lumMod val="75000"/>
                  </a:srgbClr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F=3, R=3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8BC145">
                  <a:lumMod val="75000"/>
                </a:srgbClr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9483901" y="3558986"/>
            <a:ext cx="228600" cy="727999"/>
            <a:chOff x="802406" y="4606001"/>
            <a:chExt cx="228600" cy="727999"/>
          </a:xfrm>
        </p:grpSpPr>
        <p:sp>
          <p:nvSpPr>
            <p:cNvPr id="28" name="TextBox 27"/>
            <p:cNvSpPr txBox="1"/>
            <p:nvPr/>
          </p:nvSpPr>
          <p:spPr>
            <a:xfrm>
              <a:off x="802406" y="4606001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cxnSp>
          <p:nvCxnSpPr>
            <p:cNvPr id="29" name="Straight Arrow Connector 28"/>
            <p:cNvCxnSpPr>
              <a:stCxn id="28" idx="2"/>
            </p:cNvCxnSpPr>
            <p:nvPr/>
          </p:nvCxnSpPr>
          <p:spPr>
            <a:xfrm>
              <a:off x="916706" y="4975333"/>
              <a:ext cx="0" cy="35866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9678531" y="3558986"/>
            <a:ext cx="228600" cy="727999"/>
            <a:chOff x="695898" y="4606001"/>
            <a:chExt cx="228600" cy="727999"/>
          </a:xfrm>
        </p:grpSpPr>
        <p:sp>
          <p:nvSpPr>
            <p:cNvPr id="31" name="TextBox 30"/>
            <p:cNvSpPr txBox="1"/>
            <p:nvPr/>
          </p:nvSpPr>
          <p:spPr>
            <a:xfrm>
              <a:off x="695898" y="4606001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R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cxnSp>
          <p:nvCxnSpPr>
            <p:cNvPr id="32" name="Straight Arrow Connector 31"/>
            <p:cNvCxnSpPr>
              <a:stCxn id="31" idx="2"/>
            </p:cNvCxnSpPr>
            <p:nvPr/>
          </p:nvCxnSpPr>
          <p:spPr>
            <a:xfrm>
              <a:off x="810198" y="4975333"/>
              <a:ext cx="0" cy="35866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>
            <a:off x="6925233" y="3361761"/>
            <a:ext cx="4038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03199" y="432098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F=0, R=0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6925233" y="4988856"/>
            <a:ext cx="4038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57819" y="5198656"/>
            <a:ext cx="1327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Case No 3: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>
                    <a:lumMod val="75000"/>
                  </a:srgbClr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F=1, R=3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8BC145">
                  <a:lumMod val="75000"/>
                </a:srgbClr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8525433" y="5193188"/>
            <a:ext cx="228600" cy="727999"/>
            <a:chOff x="802406" y="4606001"/>
            <a:chExt cx="228600" cy="727999"/>
          </a:xfrm>
        </p:grpSpPr>
        <p:sp>
          <p:nvSpPr>
            <p:cNvPr id="38" name="TextBox 37"/>
            <p:cNvSpPr txBox="1"/>
            <p:nvPr/>
          </p:nvSpPr>
          <p:spPr>
            <a:xfrm>
              <a:off x="802406" y="4606001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cxnSp>
          <p:nvCxnSpPr>
            <p:cNvPr id="39" name="Straight Arrow Connector 38"/>
            <p:cNvCxnSpPr>
              <a:stCxn id="38" idx="2"/>
            </p:cNvCxnSpPr>
            <p:nvPr/>
          </p:nvCxnSpPr>
          <p:spPr>
            <a:xfrm>
              <a:off x="916706" y="4975333"/>
              <a:ext cx="0" cy="35866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9592233" y="5193188"/>
            <a:ext cx="228600" cy="727999"/>
            <a:chOff x="695898" y="4606001"/>
            <a:chExt cx="228600" cy="727999"/>
          </a:xfrm>
        </p:grpSpPr>
        <p:sp>
          <p:nvSpPr>
            <p:cNvPr id="41" name="TextBox 40"/>
            <p:cNvSpPr txBox="1"/>
            <p:nvPr/>
          </p:nvSpPr>
          <p:spPr>
            <a:xfrm>
              <a:off x="695898" y="4606001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R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cxnSp>
          <p:nvCxnSpPr>
            <p:cNvPr id="42" name="Straight Arrow Connector 41"/>
            <p:cNvCxnSpPr>
              <a:stCxn id="41" idx="2"/>
            </p:cNvCxnSpPr>
            <p:nvPr/>
          </p:nvCxnSpPr>
          <p:spPr>
            <a:xfrm>
              <a:off x="810198" y="4975333"/>
              <a:ext cx="0" cy="35866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9509520" y="43649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50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493301" y="59762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5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958284" y="608525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F=2, R=3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04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81481E-6 L 0.04388 4.81481E-6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/>
      <p:bldP spid="25" grpId="0"/>
      <p:bldP spid="26" grpId="0"/>
      <p:bldP spid="34" grpId="0"/>
      <p:bldP spid="36" grpId="0"/>
      <p:bldP spid="43" grpId="0"/>
      <p:bldP spid="43" grpId="1"/>
      <p:bldP spid="44" grpId="0"/>
      <p:bldP spid="44" grpId="1"/>
      <p:bldP spid="4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Queue Insert / Delete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163771" y="2075330"/>
            <a:ext cx="1828800" cy="381000"/>
            <a:chOff x="381000" y="1219200"/>
            <a:chExt cx="1828800" cy="381000"/>
          </a:xfrm>
        </p:grpSpPr>
        <p:sp>
          <p:nvSpPr>
            <p:cNvPr id="4" name="Rectangle 3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163771" y="3598548"/>
            <a:ext cx="1828800" cy="381000"/>
            <a:chOff x="381000" y="1219200"/>
            <a:chExt cx="1828800" cy="381000"/>
          </a:xfrm>
        </p:grpSpPr>
        <p:sp>
          <p:nvSpPr>
            <p:cNvPr id="11" name="Rectangle 10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63771" y="5216641"/>
            <a:ext cx="1828800" cy="381000"/>
            <a:chOff x="381000" y="1219200"/>
            <a:chExt cx="1828800" cy="381000"/>
          </a:xfrm>
        </p:grpSpPr>
        <p:sp>
          <p:nvSpPr>
            <p:cNvPr id="16" name="Rectangle 15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412171" y="3642874"/>
            <a:ext cx="1828800" cy="381000"/>
            <a:chOff x="381000" y="1219200"/>
            <a:chExt cx="1828800" cy="381000"/>
          </a:xfrm>
        </p:grpSpPr>
        <p:sp>
          <p:nvSpPr>
            <p:cNvPr id="21" name="Rectangle 20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76368" y="2549642"/>
            <a:ext cx="293670" cy="592488"/>
            <a:chOff x="774733" y="1681844"/>
            <a:chExt cx="293670" cy="592488"/>
          </a:xfrm>
        </p:grpSpPr>
        <p:sp>
          <p:nvSpPr>
            <p:cNvPr id="25" name="TextBox 24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cxnSp>
          <p:nvCxnSpPr>
            <p:cNvPr id="27" name="Straight Arrow Connector 26"/>
            <p:cNvCxnSpPr>
              <a:stCxn id="25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73917" y="2549642"/>
            <a:ext cx="314510" cy="592488"/>
            <a:chOff x="764313" y="1681844"/>
            <a:chExt cx="314510" cy="592488"/>
          </a:xfrm>
        </p:grpSpPr>
        <p:sp>
          <p:nvSpPr>
            <p:cNvPr id="30" name="TextBox 29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R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623203" y="856131"/>
            <a:ext cx="869396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Perform following operations on queue with size 4 &amp; draw queue after each operation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Insert ‘A’ | Insert ‘B’ | Insert ‘C’ | Delete ‘A’ | Delete ‘B’ | Insert ‘D’ | Insert ‘E’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63771" y="161813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Empty Queue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7971" y="2066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0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4801" y="20753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0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477971" y="314213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163771" y="322921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Insert ‘A’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454598" y="3991217"/>
            <a:ext cx="293670" cy="592488"/>
            <a:chOff x="774733" y="1681844"/>
            <a:chExt cx="293670" cy="592488"/>
          </a:xfrm>
        </p:grpSpPr>
        <p:sp>
          <p:nvSpPr>
            <p:cNvPr id="40" name="TextBox 39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cxnSp>
          <p:nvCxnSpPr>
            <p:cNvPr id="41" name="Straight Arrow Connector 40"/>
            <p:cNvCxnSpPr>
              <a:stCxn id="40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30371" y="3997442"/>
            <a:ext cx="314510" cy="592488"/>
            <a:chOff x="764313" y="1681844"/>
            <a:chExt cx="314510" cy="592488"/>
          </a:xfrm>
        </p:grpSpPr>
        <p:sp>
          <p:nvSpPr>
            <p:cNvPr id="43" name="TextBox 42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R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cxnSp>
          <p:nvCxnSpPr>
            <p:cNvPr id="44" name="Straight Arrow Connector 43"/>
            <p:cNvCxnSpPr>
              <a:stCxn id="43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477971" y="327197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>
                    <a:lumMod val="75000"/>
                  </a:srgbClr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R=1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8BC145">
                  <a:lumMod val="75000"/>
                </a:srgbClr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7971" y="361021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>
                    <a:lumMod val="75000"/>
                  </a:srgbClr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F=1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8BC145">
                  <a:lumMod val="75000"/>
                </a:srgbClr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63771" y="358687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A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477971" y="466613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63771" y="474233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Insert ‘B’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217336" y="2476554"/>
            <a:ext cx="293670" cy="592488"/>
            <a:chOff x="774733" y="1681844"/>
            <a:chExt cx="293670" cy="592488"/>
          </a:xfrm>
        </p:grpSpPr>
        <p:sp>
          <p:nvSpPr>
            <p:cNvPr id="51" name="TextBox 50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cxnSp>
          <p:nvCxnSpPr>
            <p:cNvPr id="52" name="Straight Arrow Connector 51"/>
            <p:cNvCxnSpPr>
              <a:stCxn id="51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1304148" y="5635422"/>
            <a:ext cx="314510" cy="565594"/>
            <a:chOff x="764313" y="1708738"/>
            <a:chExt cx="314510" cy="565594"/>
          </a:xfrm>
        </p:grpSpPr>
        <p:sp>
          <p:nvSpPr>
            <p:cNvPr id="54" name="TextBox 53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R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921568" y="1708738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1171207" y="5201528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A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32400" y="4999710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>
                    <a:lumMod val="75000"/>
                  </a:srgbClr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R=2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>
                    <a:lumMod val="75000"/>
                  </a:srgbClr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F=1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8BC145">
                  <a:lumMod val="75000"/>
                </a:srgbClr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620971" y="521664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B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3449771" y="1618130"/>
            <a:ext cx="0" cy="457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135571" y="161813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Insert ‘C’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3449771" y="314213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421571" y="1618130"/>
            <a:ext cx="0" cy="457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421571" y="314213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4135571" y="2075330"/>
            <a:ext cx="1828800" cy="381000"/>
            <a:chOff x="381000" y="1219200"/>
            <a:chExt cx="1828800" cy="381000"/>
          </a:xfrm>
        </p:grpSpPr>
        <p:sp>
          <p:nvSpPr>
            <p:cNvPr id="68" name="Rectangle 67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135571" y="207533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A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592771" y="207533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B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1140394" y="5629732"/>
            <a:ext cx="293670" cy="572201"/>
            <a:chOff x="774733" y="1681843"/>
            <a:chExt cx="293670" cy="629422"/>
          </a:xfrm>
        </p:grpSpPr>
        <p:sp>
          <p:nvSpPr>
            <p:cNvPr id="75" name="TextBox 74"/>
            <p:cNvSpPr txBox="1"/>
            <p:nvPr/>
          </p:nvSpPr>
          <p:spPr>
            <a:xfrm>
              <a:off x="774733" y="1905000"/>
              <a:ext cx="293670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cxnSp>
          <p:nvCxnSpPr>
            <p:cNvPr id="76" name="Straight Arrow Connector 75"/>
            <p:cNvCxnSpPr>
              <a:stCxn id="75" idx="0"/>
            </p:cNvCxnSpPr>
            <p:nvPr/>
          </p:nvCxnSpPr>
          <p:spPr>
            <a:xfrm flipV="1">
              <a:off x="921568" y="1681843"/>
              <a:ext cx="0" cy="22315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4682170" y="2478103"/>
            <a:ext cx="314510" cy="592488"/>
            <a:chOff x="764313" y="1681844"/>
            <a:chExt cx="314510" cy="592488"/>
          </a:xfrm>
        </p:grpSpPr>
        <p:sp>
          <p:nvSpPr>
            <p:cNvPr id="78" name="TextBox 77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R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cxnSp>
          <p:nvCxnSpPr>
            <p:cNvPr id="79" name="Straight Arrow Connector 78"/>
            <p:cNvCxnSpPr>
              <a:stCxn id="78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3493315" y="166167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>
                    <a:lumMod val="75000"/>
                  </a:srgbClr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R=3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>
                    <a:lumMod val="75000"/>
                  </a:srgbClr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F=1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049971" y="207533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C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4135571" y="3641309"/>
            <a:ext cx="1828800" cy="381000"/>
            <a:chOff x="381000" y="1219200"/>
            <a:chExt cx="1828800" cy="381000"/>
          </a:xfrm>
        </p:grpSpPr>
        <p:sp>
          <p:nvSpPr>
            <p:cNvPr id="84" name="Rectangle 83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4124685" y="327197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Delete ‘A’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124685" y="3631986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A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592771" y="3631988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B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049971" y="3631988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C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grpSp>
        <p:nvGrpSpPr>
          <p:cNvPr id="92" name="Group 91"/>
          <p:cNvGrpSpPr/>
          <p:nvPr/>
        </p:nvGrpSpPr>
        <p:grpSpPr>
          <a:xfrm>
            <a:off x="4210168" y="4040984"/>
            <a:ext cx="293670" cy="592488"/>
            <a:chOff x="774733" y="1681844"/>
            <a:chExt cx="293670" cy="592488"/>
          </a:xfrm>
        </p:grpSpPr>
        <p:sp>
          <p:nvSpPr>
            <p:cNvPr id="93" name="TextBox 92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cxnSp>
          <p:nvCxnSpPr>
            <p:cNvPr id="94" name="Straight Arrow Connector 93"/>
            <p:cNvCxnSpPr>
              <a:stCxn id="93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5128484" y="4056531"/>
            <a:ext cx="314510" cy="592488"/>
            <a:chOff x="764313" y="1681844"/>
            <a:chExt cx="314510" cy="592488"/>
          </a:xfrm>
        </p:grpSpPr>
        <p:sp>
          <p:nvSpPr>
            <p:cNvPr id="96" name="TextBox 95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R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cxnSp>
          <p:nvCxnSpPr>
            <p:cNvPr id="97" name="Straight Arrow Connector 96"/>
            <p:cNvCxnSpPr>
              <a:stCxn id="96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8" name="TextBox 97"/>
          <p:cNvSpPr txBox="1"/>
          <p:nvPr/>
        </p:nvSpPr>
        <p:spPr>
          <a:xfrm>
            <a:off x="3493315" y="318649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>
                    <a:lumMod val="75000"/>
                  </a:srgbClr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R=3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>
                    <a:lumMod val="75000"/>
                  </a:srgbClr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F=2</a:t>
            </a:r>
          </a:p>
        </p:txBody>
      </p:sp>
      <p:cxnSp>
        <p:nvCxnSpPr>
          <p:cNvPr id="99" name="Straight Connector 98"/>
          <p:cNvCxnSpPr/>
          <p:nvPr/>
        </p:nvCxnSpPr>
        <p:spPr>
          <a:xfrm>
            <a:off x="3449771" y="466613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218939" y="474233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Delete ‘B’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grpSp>
        <p:nvGrpSpPr>
          <p:cNvPr id="101" name="Group 100"/>
          <p:cNvGrpSpPr/>
          <p:nvPr/>
        </p:nvGrpSpPr>
        <p:grpSpPr>
          <a:xfrm>
            <a:off x="4218939" y="5201528"/>
            <a:ext cx="1828800" cy="381000"/>
            <a:chOff x="381000" y="1219200"/>
            <a:chExt cx="1828800" cy="381000"/>
          </a:xfrm>
        </p:grpSpPr>
        <p:sp>
          <p:nvSpPr>
            <p:cNvPr id="102" name="Rectangle 101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4671285" y="5199532"/>
            <a:ext cx="451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B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128485" y="5189611"/>
            <a:ext cx="451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C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5232485" y="5589721"/>
            <a:ext cx="314510" cy="592488"/>
            <a:chOff x="764313" y="1681844"/>
            <a:chExt cx="314510" cy="592488"/>
          </a:xfrm>
        </p:grpSpPr>
        <p:sp>
          <p:nvSpPr>
            <p:cNvPr id="109" name="TextBox 108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R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cxnSp>
          <p:nvCxnSpPr>
            <p:cNvPr id="110" name="Straight Arrow Connector 109"/>
            <p:cNvCxnSpPr>
              <a:stCxn id="109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4755591" y="5591416"/>
            <a:ext cx="293670" cy="592488"/>
            <a:chOff x="774733" y="1681844"/>
            <a:chExt cx="293670" cy="592488"/>
          </a:xfrm>
        </p:grpSpPr>
        <p:sp>
          <p:nvSpPr>
            <p:cNvPr id="112" name="TextBox 111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cxnSp>
          <p:nvCxnSpPr>
            <p:cNvPr id="113" name="Straight Arrow Connector 112"/>
            <p:cNvCxnSpPr>
              <a:stCxn id="112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4" name="TextBox 113"/>
          <p:cNvSpPr txBox="1"/>
          <p:nvPr/>
        </p:nvSpPr>
        <p:spPr>
          <a:xfrm>
            <a:off x="3525971" y="47056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>
                    <a:lumMod val="75000"/>
                  </a:srgbClr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R=3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>
                    <a:lumMod val="75000"/>
                  </a:srgbClr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F=3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7259771" y="161813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Insert ‘D’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7335971" y="2054341"/>
            <a:ext cx="1828800" cy="381000"/>
            <a:chOff x="381000" y="1219200"/>
            <a:chExt cx="1828800" cy="381000"/>
          </a:xfrm>
        </p:grpSpPr>
        <p:sp>
          <p:nvSpPr>
            <p:cNvPr id="117" name="Rectangle 116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8226997" y="2451512"/>
            <a:ext cx="293670" cy="592488"/>
            <a:chOff x="774733" y="1681844"/>
            <a:chExt cx="293670" cy="592488"/>
          </a:xfrm>
        </p:grpSpPr>
        <p:sp>
          <p:nvSpPr>
            <p:cNvPr id="122" name="TextBox 121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cxnSp>
          <p:nvCxnSpPr>
            <p:cNvPr id="123" name="Straight Arrow Connector 122"/>
            <p:cNvCxnSpPr>
              <a:stCxn id="122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8434292" y="2440784"/>
            <a:ext cx="314510" cy="592488"/>
            <a:chOff x="764313" y="1681844"/>
            <a:chExt cx="314510" cy="592488"/>
          </a:xfrm>
        </p:grpSpPr>
        <p:sp>
          <p:nvSpPr>
            <p:cNvPr id="125" name="TextBox 124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R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cxnSp>
          <p:nvCxnSpPr>
            <p:cNvPr id="126" name="Straight Arrow Connector 125"/>
            <p:cNvCxnSpPr>
              <a:stCxn id="125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8250371" y="205434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C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6497771" y="1635437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>
                    <a:lumMod val="75000"/>
                  </a:srgbClr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R=4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>
                    <a:lumMod val="75000"/>
                  </a:srgbClr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F=3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707571" y="205434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354293" y="327095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Insert ‘E’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8850261" y="4040984"/>
            <a:ext cx="314510" cy="592488"/>
            <a:chOff x="764313" y="1681844"/>
            <a:chExt cx="314510" cy="592488"/>
          </a:xfrm>
        </p:grpSpPr>
        <p:sp>
          <p:nvSpPr>
            <p:cNvPr id="133" name="TextBox 132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R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cxnSp>
          <p:nvCxnSpPr>
            <p:cNvPr id="134" name="Straight Arrow Connector 133"/>
            <p:cNvCxnSpPr>
              <a:stCxn id="133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>
            <a:off x="8403481" y="4045644"/>
            <a:ext cx="293670" cy="592488"/>
            <a:chOff x="774733" y="1681844"/>
            <a:chExt cx="293670" cy="592488"/>
          </a:xfrm>
        </p:grpSpPr>
        <p:sp>
          <p:nvSpPr>
            <p:cNvPr id="136" name="TextBox 135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cxnSp>
          <p:nvCxnSpPr>
            <p:cNvPr id="137" name="Straight Arrow Connector 136"/>
            <p:cNvCxnSpPr>
              <a:stCxn id="136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8" name="TextBox 137"/>
          <p:cNvSpPr txBox="1"/>
          <p:nvPr/>
        </p:nvSpPr>
        <p:spPr>
          <a:xfrm>
            <a:off x="8337457" y="364287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C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783771" y="364287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6497771" y="325780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>
                    <a:lumMod val="75000"/>
                  </a:srgbClr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R=4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>
                    <a:lumMod val="75000"/>
                  </a:srgbClr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F=3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497771" y="474233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(R=4) &gt;= (N=4) (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Size of Queue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497771" y="504791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>
                    <a:lumMod val="50000"/>
                  </a:srgbClr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Queue Overflow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8BC145">
                  <a:lumMod val="50000"/>
                </a:srgbClr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cxnSp>
        <p:nvCxnSpPr>
          <p:cNvPr id="143" name="Straight Connector 142"/>
          <p:cNvCxnSpPr/>
          <p:nvPr/>
        </p:nvCxnSpPr>
        <p:spPr>
          <a:xfrm>
            <a:off x="6421571" y="466613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497771" y="5439017"/>
            <a:ext cx="28956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Queue Overflow, but space is there with Queue, this leads to the memory wastage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260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07407E-6 L 0.05521 4.07407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022E-16 L 0.05768 1.11022E-1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6296E-6 L 0.03216 -2.96296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85185E-6 L 0.04024 1.85185E-6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2.59259E-6 L 0.03958 2.59259E-6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33333E-6 L 0.02734 -3.33333E-6 " pathEditMode="relative" rAng="0" ptsTypes="AA">
                                      <p:cBhvr>
                                        <p:cTn id="184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07407E-6 L 0.0293 -4.07407E-6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34" grpId="0"/>
      <p:bldP spid="35" grpId="0"/>
      <p:bldP spid="38" grpId="0"/>
      <p:bldP spid="45" grpId="0"/>
      <p:bldP spid="46" grpId="0"/>
      <p:bldP spid="47" grpId="0"/>
      <p:bldP spid="49" grpId="0"/>
      <p:bldP spid="56" grpId="0"/>
      <p:bldP spid="57" grpId="0"/>
      <p:bldP spid="58" grpId="0"/>
      <p:bldP spid="63" grpId="0"/>
      <p:bldP spid="72" grpId="0"/>
      <p:bldP spid="73" grpId="0"/>
      <p:bldP spid="80" grpId="0"/>
      <p:bldP spid="88" grpId="0"/>
      <p:bldP spid="89" grpId="0"/>
      <p:bldP spid="89" grpId="1"/>
      <p:bldP spid="90" grpId="0"/>
      <p:bldP spid="91" grpId="0"/>
      <p:bldP spid="98" grpId="0"/>
      <p:bldP spid="100" grpId="0"/>
      <p:bldP spid="106" grpId="0"/>
      <p:bldP spid="106" grpId="1"/>
      <p:bldP spid="107" grpId="0"/>
      <p:bldP spid="114" grpId="0"/>
      <p:bldP spid="115" grpId="0"/>
      <p:bldP spid="127" grpId="0"/>
      <p:bldP spid="128" grpId="0"/>
      <p:bldP spid="130" grpId="0"/>
      <p:bldP spid="131" grpId="0"/>
      <p:bldP spid="138" grpId="0"/>
      <p:bldP spid="139" grpId="0"/>
      <p:bldP spid="140" grpId="0"/>
      <p:bldP spid="141" grpId="0"/>
      <p:bldP spid="142" grpId="0"/>
      <p:bldP spid="14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Circular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more suitable method of representing simple queue which prevents an excessive use of memory is to </a:t>
            </a:r>
            <a:r>
              <a:rPr lang="en-IN" b="1" dirty="0">
                <a:solidFill>
                  <a:srgbClr val="C00000"/>
                </a:solidFill>
              </a:rPr>
              <a:t>arrange the elements </a:t>
            </a:r>
            <a:r>
              <a:rPr lang="en-IN" dirty="0"/>
              <a:t>Q[1], Q[2]….,Q[n] </a:t>
            </a:r>
            <a:r>
              <a:rPr lang="en-IN" b="1" dirty="0">
                <a:solidFill>
                  <a:srgbClr val="C00000"/>
                </a:solidFill>
              </a:rPr>
              <a:t>in a circular fashion </a:t>
            </a:r>
            <a:r>
              <a:rPr lang="en-IN" dirty="0"/>
              <a:t>with Q[1] following Q[n], this is called </a:t>
            </a:r>
            <a:r>
              <a:rPr lang="en-IN" b="1" dirty="0">
                <a:solidFill>
                  <a:srgbClr val="C00000"/>
                </a:solidFill>
              </a:rPr>
              <a:t>circular queue</a:t>
            </a:r>
            <a:r>
              <a:rPr lang="en-IN" b="1" dirty="0"/>
              <a:t>.</a:t>
            </a:r>
          </a:p>
          <a:p>
            <a:r>
              <a:rPr lang="en-IN" dirty="0"/>
              <a:t>In  circular queue the last node is connected back to the first node to make a  circle.</a:t>
            </a:r>
          </a:p>
          <a:p>
            <a:r>
              <a:rPr lang="en-IN" dirty="0"/>
              <a:t>Circular queue is a linear data structure. It follows </a:t>
            </a:r>
            <a:r>
              <a:rPr lang="en-IN" b="1" dirty="0">
                <a:solidFill>
                  <a:srgbClr val="C00000"/>
                </a:solidFill>
              </a:rPr>
              <a:t>FIFO</a:t>
            </a:r>
            <a:r>
              <a:rPr lang="en-IN" dirty="0"/>
              <a:t> principle. </a:t>
            </a:r>
          </a:p>
          <a:p>
            <a:r>
              <a:rPr lang="en-IN" dirty="0"/>
              <a:t>It is also called as </a:t>
            </a:r>
            <a:r>
              <a:rPr lang="en-IN" b="1" dirty="0">
                <a:solidFill>
                  <a:srgbClr val="C00000"/>
                </a:solidFill>
              </a:rPr>
              <a:t>“Ring buffer”</a:t>
            </a:r>
            <a:r>
              <a:rPr lang="en-IN" dirty="0">
                <a:solidFill>
                  <a:srgbClr val="C00000"/>
                </a:solidFill>
              </a:rPr>
              <a:t>.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 descr="E:\Clients\Darshan\Data Structure\images\circularqueu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695" y="3482886"/>
            <a:ext cx="3198650" cy="2917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797422" y="4572580"/>
            <a:ext cx="3567953" cy="739008"/>
            <a:chOff x="5486400" y="1219200"/>
            <a:chExt cx="2655064" cy="457200"/>
          </a:xfrm>
        </p:grpSpPr>
        <p:sp>
          <p:nvSpPr>
            <p:cNvPr id="6" name="Rectangle 5"/>
            <p:cNvSpPr/>
            <p:nvPr/>
          </p:nvSpPr>
          <p:spPr>
            <a:xfrm>
              <a:off x="5486400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Q[1]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3378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Q[2]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54219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746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080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Q[n]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cxnSp>
        <p:nvCxnSpPr>
          <p:cNvPr id="11" name="Straight Connector 10"/>
          <p:cNvCxnSpPr>
            <a:stCxn id="10" idx="3"/>
          </p:cNvCxnSpPr>
          <p:nvPr/>
        </p:nvCxnSpPr>
        <p:spPr>
          <a:xfrm>
            <a:off x="5365375" y="4942084"/>
            <a:ext cx="349245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714620" y="4942084"/>
            <a:ext cx="0" cy="598104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1492623" y="5540188"/>
            <a:ext cx="4221997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492623" y="4942084"/>
            <a:ext cx="0" cy="598104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1"/>
          </p:cNvCxnSpPr>
          <p:nvPr/>
        </p:nvCxnSpPr>
        <p:spPr>
          <a:xfrm>
            <a:off x="1492622" y="4942084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57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Procedure: CQINSERT (F, R, Q, N, 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procedure inserts </a:t>
            </a:r>
            <a:r>
              <a:rPr lang="en-IN" b="1" dirty="0">
                <a:solidFill>
                  <a:srgbClr val="C00000"/>
                </a:solidFill>
              </a:rPr>
              <a:t>Y</a:t>
            </a:r>
            <a:r>
              <a:rPr lang="en-IN" dirty="0"/>
              <a:t> at rear end of the Circular Queue.</a:t>
            </a:r>
          </a:p>
          <a:p>
            <a:r>
              <a:rPr lang="en-IN" b="1" dirty="0">
                <a:solidFill>
                  <a:srgbClr val="C00000"/>
                </a:solidFill>
              </a:rPr>
              <a:t>Queue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represented by a vector </a:t>
            </a:r>
            <a:r>
              <a:rPr lang="en-IN" b="1" dirty="0">
                <a:solidFill>
                  <a:srgbClr val="C00000"/>
                </a:solidFill>
              </a:rPr>
              <a:t>Q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elements.</a:t>
            </a:r>
          </a:p>
          <a:p>
            <a:r>
              <a:rPr lang="en-IN" b="1" dirty="0">
                <a:solidFill>
                  <a:srgbClr val="C00000"/>
                </a:solidFill>
              </a:rPr>
              <a:t>F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pointer to the front element of a queue.</a:t>
            </a:r>
          </a:p>
          <a:p>
            <a:r>
              <a:rPr lang="en-IN" b="1" dirty="0">
                <a:solidFill>
                  <a:srgbClr val="C00000"/>
                </a:solidFill>
              </a:rPr>
              <a:t>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pointer to the rear element of a queue.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6290" y="3066629"/>
            <a:ext cx="4140000" cy="2462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1. [Reset Rear Pointer]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 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D6FA9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If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	  R = 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 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D6FA9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Then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 R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  1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Consolas" pitchFamily="49" charset="0"/>
              <a:ea typeface="+mj-ea"/>
              <a:cs typeface="Consolas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 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D6FA9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Else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 R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 R + 1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Consolas" pitchFamily="49" charset="0"/>
              <a:ea typeface="+mj-ea"/>
              <a:cs typeface="Consolas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2. [Overflow]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 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D6FA9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If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   F=R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 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D6FA9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Then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	  Write(‘Overflow’)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	  Return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9737" y="3066629"/>
            <a:ext cx="4140000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3. [Insert element]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	Q[R]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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Y</a:t>
            </a:r>
          </a:p>
          <a:p>
            <a:pPr marL="444500" marR="0" lvl="0" indent="-444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4. [Is front pointer properly set?]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     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D6FA9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IF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	F=0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     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D6FA9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Then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	F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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      Return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9400637" y="889715"/>
            <a:ext cx="2286000" cy="1306320"/>
            <a:chOff x="239486" y="2480130"/>
            <a:chExt cx="2286000" cy="1306320"/>
          </a:xfrm>
        </p:grpSpPr>
        <p:grpSp>
          <p:nvGrpSpPr>
            <p:cNvPr id="7" name="Group 6"/>
            <p:cNvGrpSpPr/>
            <p:nvPr/>
          </p:nvGrpSpPr>
          <p:grpSpPr>
            <a:xfrm>
              <a:off x="500744" y="3176850"/>
              <a:ext cx="1828800" cy="381000"/>
              <a:chOff x="381000" y="1219200"/>
              <a:chExt cx="1828800" cy="3810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810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8382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2954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 Condensed"/>
                    <a:ea typeface="+mn-ea"/>
                    <a:cs typeface="+mn-cs"/>
                  </a:rPr>
                  <a:t>8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7526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 Condensed"/>
                    <a:ea typeface="+mn-ea"/>
                    <a:cs typeface="+mn-cs"/>
                  </a:rPr>
                  <a:t>15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endParaRPr>
              </a:p>
            </p:txBody>
          </p:sp>
        </p:grpSp>
        <p:cxnSp>
          <p:nvCxnSpPr>
            <p:cNvPr id="13" name="Straight Connector 12"/>
            <p:cNvCxnSpPr>
              <a:stCxn id="11" idx="3"/>
            </p:cNvCxnSpPr>
            <p:nvPr/>
          </p:nvCxnSpPr>
          <p:spPr>
            <a:xfrm>
              <a:off x="2329544" y="3367350"/>
              <a:ext cx="1905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514602" y="3367350"/>
              <a:ext cx="0" cy="41910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39486" y="3786450"/>
              <a:ext cx="22860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39486" y="3367350"/>
              <a:ext cx="0" cy="41910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239486" y="3367350"/>
              <a:ext cx="26125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1937650" y="2480142"/>
              <a:ext cx="314510" cy="680083"/>
              <a:chOff x="1937650" y="5094504"/>
              <a:chExt cx="314510" cy="680083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1937650" y="5094504"/>
                <a:ext cx="3145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Roboto Condensed"/>
                    <a:ea typeface="+mn-ea"/>
                    <a:cs typeface="+mn-cs"/>
                  </a:rPr>
                  <a:t>R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/>
              <p:cNvCxnSpPr>
                <a:stCxn id="24" idx="2"/>
                <a:endCxn id="11" idx="0"/>
              </p:cNvCxnSpPr>
              <p:nvPr/>
            </p:nvCxnSpPr>
            <p:spPr>
              <a:xfrm>
                <a:off x="2094905" y="5463836"/>
                <a:ext cx="6039" cy="310751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1490955" y="2480130"/>
              <a:ext cx="293670" cy="696708"/>
              <a:chOff x="1936047" y="5094504"/>
              <a:chExt cx="293670" cy="696708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1936047" y="5094504"/>
                <a:ext cx="29367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Roboto Condensed"/>
                    <a:ea typeface="+mn-ea"/>
                    <a:cs typeface="+mn-cs"/>
                  </a:rPr>
                  <a:t>F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endParaRPr>
              </a:p>
            </p:txBody>
          </p:sp>
          <p:cxnSp>
            <p:nvCxnSpPr>
              <p:cNvPr id="34" name="Straight Arrow Connector 33"/>
              <p:cNvCxnSpPr>
                <a:stCxn id="33" idx="2"/>
              </p:cNvCxnSpPr>
              <p:nvPr/>
            </p:nvCxnSpPr>
            <p:spPr>
              <a:xfrm>
                <a:off x="2082882" y="5463836"/>
                <a:ext cx="18062" cy="327376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9405048" y="2525338"/>
            <a:ext cx="2286000" cy="1306320"/>
            <a:chOff x="2971800" y="2480735"/>
            <a:chExt cx="2286000" cy="1306320"/>
          </a:xfrm>
        </p:grpSpPr>
        <p:grpSp>
          <p:nvGrpSpPr>
            <p:cNvPr id="38" name="Group 37"/>
            <p:cNvGrpSpPr/>
            <p:nvPr/>
          </p:nvGrpSpPr>
          <p:grpSpPr>
            <a:xfrm>
              <a:off x="3233058" y="3177455"/>
              <a:ext cx="1828800" cy="381000"/>
              <a:chOff x="381000" y="1219200"/>
              <a:chExt cx="1828800" cy="3810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3810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 Condensed"/>
                    <a:ea typeface="+mn-ea"/>
                    <a:cs typeface="+mn-cs"/>
                  </a:rPr>
                  <a:t>8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8382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 Condensed"/>
                    <a:ea typeface="+mn-ea"/>
                    <a:cs typeface="+mn-cs"/>
                  </a:rPr>
                  <a:t>15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2954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7526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endParaRPr>
              </a:p>
            </p:txBody>
          </p:sp>
        </p:grpSp>
        <p:cxnSp>
          <p:nvCxnSpPr>
            <p:cNvPr id="39" name="Straight Connector 38"/>
            <p:cNvCxnSpPr>
              <a:stCxn id="53" idx="3"/>
            </p:cNvCxnSpPr>
            <p:nvPr/>
          </p:nvCxnSpPr>
          <p:spPr>
            <a:xfrm>
              <a:off x="5061858" y="3367955"/>
              <a:ext cx="1905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246916" y="3367955"/>
              <a:ext cx="0" cy="41910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H="1">
              <a:off x="2971800" y="3787055"/>
              <a:ext cx="22860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2971800" y="3367955"/>
              <a:ext cx="0" cy="41910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50" idx="1"/>
            </p:cNvCxnSpPr>
            <p:nvPr/>
          </p:nvCxnSpPr>
          <p:spPr>
            <a:xfrm>
              <a:off x="2971800" y="3367955"/>
              <a:ext cx="26125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742264" y="2480747"/>
              <a:ext cx="314510" cy="680083"/>
              <a:chOff x="1937650" y="5094504"/>
              <a:chExt cx="314510" cy="680083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1937650" y="5094504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Roboto Condensed"/>
                    <a:ea typeface="+mn-ea"/>
                    <a:cs typeface="+mn-cs"/>
                  </a:rPr>
                  <a:t>R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endParaRPr>
              </a:p>
            </p:txBody>
          </p:sp>
          <p:cxnSp>
            <p:nvCxnSpPr>
              <p:cNvPr id="49" name="Straight Arrow Connector 48"/>
              <p:cNvCxnSpPr>
                <a:stCxn id="48" idx="2"/>
                <a:endCxn id="53" idx="0"/>
              </p:cNvCxnSpPr>
              <p:nvPr/>
            </p:nvCxnSpPr>
            <p:spPr>
              <a:xfrm>
                <a:off x="2094905" y="5463836"/>
                <a:ext cx="6039" cy="310751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/>
            <p:cNvGrpSpPr/>
            <p:nvPr/>
          </p:nvGrpSpPr>
          <p:grpSpPr>
            <a:xfrm>
              <a:off x="3300395" y="2480735"/>
              <a:ext cx="293670" cy="696708"/>
              <a:chOff x="1936047" y="5094504"/>
              <a:chExt cx="293670" cy="696708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1936047" y="5094504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Roboto Condensed"/>
                    <a:ea typeface="+mn-ea"/>
                    <a:cs typeface="+mn-cs"/>
                  </a:rPr>
                  <a:t>F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endParaRPr>
              </a:p>
            </p:txBody>
          </p:sp>
          <p:cxnSp>
            <p:nvCxnSpPr>
              <p:cNvPr id="47" name="Straight Arrow Connector 46"/>
              <p:cNvCxnSpPr>
                <a:stCxn id="46" idx="2"/>
              </p:cNvCxnSpPr>
              <p:nvPr/>
            </p:nvCxnSpPr>
            <p:spPr>
              <a:xfrm>
                <a:off x="2082882" y="5463836"/>
                <a:ext cx="18062" cy="327376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Group 71"/>
          <p:cNvGrpSpPr/>
          <p:nvPr/>
        </p:nvGrpSpPr>
        <p:grpSpPr>
          <a:xfrm>
            <a:off x="9400637" y="4160960"/>
            <a:ext cx="2286000" cy="1306320"/>
            <a:chOff x="6324600" y="2472268"/>
            <a:chExt cx="2286000" cy="1306320"/>
          </a:xfrm>
        </p:grpSpPr>
        <p:grpSp>
          <p:nvGrpSpPr>
            <p:cNvPr id="56" name="Group 55"/>
            <p:cNvGrpSpPr/>
            <p:nvPr/>
          </p:nvGrpSpPr>
          <p:grpSpPr>
            <a:xfrm>
              <a:off x="6585858" y="3168988"/>
              <a:ext cx="1828800" cy="381000"/>
              <a:chOff x="381000" y="1219200"/>
              <a:chExt cx="1828800" cy="3810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3810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 Condensed"/>
                    <a:ea typeface="+mn-ea"/>
                    <a:cs typeface="+mn-cs"/>
                  </a:rPr>
                  <a:t>23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8382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 Condensed"/>
                    <a:ea typeface="+mn-ea"/>
                    <a:cs typeface="+mn-cs"/>
                  </a:rPr>
                  <a:t>6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2954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 Condensed"/>
                    <a:ea typeface="+mn-ea"/>
                    <a:cs typeface="+mn-cs"/>
                  </a:rPr>
                  <a:t>8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752600" y="1219200"/>
                <a:ext cx="4572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 Condensed"/>
                    <a:ea typeface="+mn-ea"/>
                    <a:cs typeface="+mn-cs"/>
                  </a:rPr>
                  <a:t>15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endParaRPr>
              </a:p>
            </p:txBody>
          </p:sp>
        </p:grpSp>
        <p:cxnSp>
          <p:nvCxnSpPr>
            <p:cNvPr id="57" name="Straight Connector 56"/>
            <p:cNvCxnSpPr>
              <a:stCxn id="71" idx="3"/>
            </p:cNvCxnSpPr>
            <p:nvPr/>
          </p:nvCxnSpPr>
          <p:spPr>
            <a:xfrm>
              <a:off x="8414658" y="3359488"/>
              <a:ext cx="1905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8599716" y="3359488"/>
              <a:ext cx="0" cy="41910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>
              <a:off x="6324600" y="3778588"/>
              <a:ext cx="22860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6324600" y="3359488"/>
              <a:ext cx="0" cy="41910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endCxn id="68" idx="1"/>
            </p:cNvCxnSpPr>
            <p:nvPr/>
          </p:nvCxnSpPr>
          <p:spPr>
            <a:xfrm>
              <a:off x="6324600" y="3359488"/>
              <a:ext cx="26125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8022764" y="2472280"/>
              <a:ext cx="314510" cy="680083"/>
              <a:chOff x="1937650" y="5094504"/>
              <a:chExt cx="314510" cy="680083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1937650" y="5094504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Roboto Condensed"/>
                    <a:ea typeface="+mn-ea"/>
                    <a:cs typeface="+mn-cs"/>
                  </a:rPr>
                  <a:t>R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endParaRPr>
              </a:p>
            </p:txBody>
          </p:sp>
          <p:cxnSp>
            <p:nvCxnSpPr>
              <p:cNvPr id="67" name="Straight Arrow Connector 66"/>
              <p:cNvCxnSpPr>
                <a:stCxn id="66" idx="2"/>
                <a:endCxn id="71" idx="0"/>
              </p:cNvCxnSpPr>
              <p:nvPr/>
            </p:nvCxnSpPr>
            <p:spPr>
              <a:xfrm>
                <a:off x="2094905" y="5463836"/>
                <a:ext cx="6039" cy="310751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6642133" y="2472268"/>
              <a:ext cx="293670" cy="696708"/>
              <a:chOff x="1936047" y="5094504"/>
              <a:chExt cx="293670" cy="696708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1936047" y="5094504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Roboto Condensed"/>
                    <a:ea typeface="+mn-ea"/>
                    <a:cs typeface="+mn-cs"/>
                  </a:rPr>
                  <a:t>F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endParaRPr>
              </a:p>
            </p:txBody>
          </p:sp>
          <p:cxnSp>
            <p:nvCxnSpPr>
              <p:cNvPr id="65" name="Straight Arrow Connector 64"/>
              <p:cNvCxnSpPr>
                <a:stCxn id="64" idx="2"/>
              </p:cNvCxnSpPr>
              <p:nvPr/>
            </p:nvCxnSpPr>
            <p:spPr>
              <a:xfrm>
                <a:off x="2082882" y="5463836"/>
                <a:ext cx="18062" cy="327376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5120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Stack </a:t>
            </a:r>
            <a:r>
              <a:rPr lang="en-IN" dirty="0" err="1"/>
              <a:t>Cont</a:t>
            </a:r>
            <a:r>
              <a:rPr lang="en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pointer TOP keeps track of the top element in the stack. </a:t>
            </a:r>
          </a:p>
          <a:p>
            <a:r>
              <a:rPr lang="en-IN" dirty="0"/>
              <a:t>Initially, when the </a:t>
            </a:r>
            <a:r>
              <a:rPr lang="en-IN" b="1" i="1" dirty="0"/>
              <a:t>stack is empty</a:t>
            </a:r>
            <a:r>
              <a:rPr lang="en-IN" dirty="0"/>
              <a:t>, </a:t>
            </a:r>
            <a:r>
              <a:rPr lang="en-IN" b="1" dirty="0">
                <a:solidFill>
                  <a:srgbClr val="C00000"/>
                </a:solidFill>
              </a:rPr>
              <a:t>TOP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has a value of </a:t>
            </a:r>
            <a:r>
              <a:rPr lang="en-IN" b="1" i="1" dirty="0">
                <a:solidFill>
                  <a:srgbClr val="C00000"/>
                </a:solidFill>
              </a:rPr>
              <a:t>“zero”</a:t>
            </a:r>
            <a:r>
              <a:rPr lang="en-IN" dirty="0"/>
              <a:t>.</a:t>
            </a:r>
          </a:p>
          <a:p>
            <a:r>
              <a:rPr lang="en-IN" dirty="0"/>
              <a:t>Each time a </a:t>
            </a:r>
            <a:r>
              <a:rPr lang="en-IN" b="1" dirty="0"/>
              <a:t>new element is inserted</a:t>
            </a:r>
            <a:r>
              <a:rPr lang="en-IN" dirty="0"/>
              <a:t> in the stack, the pointer is </a:t>
            </a:r>
            <a:r>
              <a:rPr lang="en-IN" b="1" i="1" dirty="0">
                <a:solidFill>
                  <a:srgbClr val="C00000"/>
                </a:solidFill>
              </a:rPr>
              <a:t>incremented by “one”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before, the element is placed on the stack. </a:t>
            </a:r>
          </a:p>
          <a:p>
            <a:r>
              <a:rPr lang="en-IN" dirty="0"/>
              <a:t>The pointer is </a:t>
            </a:r>
            <a:r>
              <a:rPr lang="en-IN" b="1" i="1" dirty="0">
                <a:solidFill>
                  <a:srgbClr val="C00000"/>
                </a:solidFill>
              </a:rPr>
              <a:t>decremented by “one”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each time a </a:t>
            </a:r>
            <a:r>
              <a:rPr lang="en-IN" b="1" dirty="0"/>
              <a:t>deletion</a:t>
            </a:r>
            <a:r>
              <a:rPr lang="en-IN" dirty="0"/>
              <a:t> is made from the stack.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08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Function: CQDELETE (F, R, Q, 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function </a:t>
            </a:r>
            <a:r>
              <a:rPr lang="en-IN" b="1" dirty="0">
                <a:solidFill>
                  <a:srgbClr val="C00000"/>
                </a:solidFill>
              </a:rPr>
              <a:t>deletes &amp; returns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an element </a:t>
            </a:r>
            <a:r>
              <a:rPr lang="en-IN" b="1" dirty="0">
                <a:solidFill>
                  <a:srgbClr val="C00000"/>
                </a:solidFill>
              </a:rPr>
              <a:t>from front end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of the Circular Queue.</a:t>
            </a:r>
          </a:p>
          <a:p>
            <a:r>
              <a:rPr lang="en-IN" b="1" dirty="0">
                <a:solidFill>
                  <a:srgbClr val="C00000"/>
                </a:solidFill>
              </a:rPr>
              <a:t>Queue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represented by a vector </a:t>
            </a:r>
            <a:r>
              <a:rPr lang="en-IN" b="1" dirty="0">
                <a:solidFill>
                  <a:srgbClr val="C00000"/>
                </a:solidFill>
              </a:rPr>
              <a:t>Q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elements.</a:t>
            </a:r>
          </a:p>
          <a:p>
            <a:r>
              <a:rPr lang="en-IN" b="1" dirty="0">
                <a:solidFill>
                  <a:srgbClr val="C00000"/>
                </a:solidFill>
              </a:rPr>
              <a:t>F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pointer to the </a:t>
            </a:r>
            <a:r>
              <a:rPr lang="en-IN" b="1" dirty="0">
                <a:solidFill>
                  <a:srgbClr val="C00000"/>
                </a:solidFill>
              </a:rPr>
              <a:t>front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element of a queue.</a:t>
            </a:r>
          </a:p>
          <a:p>
            <a:r>
              <a:rPr lang="en-IN" b="1" dirty="0">
                <a:solidFill>
                  <a:srgbClr val="C00000"/>
                </a:solidFill>
              </a:rPr>
              <a:t>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pointer to the </a:t>
            </a:r>
            <a:r>
              <a:rPr lang="en-IN" b="1" dirty="0">
                <a:solidFill>
                  <a:srgbClr val="C00000"/>
                </a:solidFill>
              </a:rPr>
              <a:t>rear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element of a queue.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5612" y="3531096"/>
            <a:ext cx="4191000" cy="29546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1. [Underflow?]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 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D6FA9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If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	  F =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 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D6FA9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Then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 Write(‘Underflow’)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        Return(0)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2. [Delete Element]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   Y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 Q[F]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3. [Queue Empty?]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 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D6FA9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If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	  F = 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 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D6FA9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Then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 F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 R   0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Consolas" pitchFamily="49" charset="0"/>
              <a:ea typeface="+mj-ea"/>
              <a:cs typeface="Consolas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        Return(Y)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0059" y="3526785"/>
            <a:ext cx="4191000" cy="1508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4. [Increment Front Pointer]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  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D6FA9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IF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F = 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  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D6FA9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Then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F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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   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D6FA9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Else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 F  F + 1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    Return(Y)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Consolas" pitchFamily="49" charset="0"/>
              <a:ea typeface="+mj-ea"/>
              <a:cs typeface="Consolas" pitchFamily="49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9668038" y="865429"/>
            <a:ext cx="2109964" cy="1471788"/>
            <a:chOff x="9226890" y="1588093"/>
            <a:chExt cx="2109964" cy="1471788"/>
          </a:xfrm>
        </p:grpSpPr>
        <p:grpSp>
          <p:nvGrpSpPr>
            <p:cNvPr id="57" name="Group 56"/>
            <p:cNvGrpSpPr/>
            <p:nvPr/>
          </p:nvGrpSpPr>
          <p:grpSpPr>
            <a:xfrm>
              <a:off x="9226890" y="1588093"/>
              <a:ext cx="2109964" cy="1471788"/>
              <a:chOff x="6324600" y="2457490"/>
              <a:chExt cx="2286000" cy="1321098"/>
            </a:xfrm>
          </p:grpSpPr>
          <p:grpSp>
            <p:nvGrpSpPr>
              <p:cNvPr id="58" name="Group 57"/>
              <p:cNvGrpSpPr/>
              <p:nvPr/>
            </p:nvGrpSpPr>
            <p:grpSpPr>
              <a:xfrm>
                <a:off x="6585858" y="3168988"/>
                <a:ext cx="1828800" cy="381000"/>
                <a:chOff x="381000" y="1219200"/>
                <a:chExt cx="1828800" cy="381000"/>
              </a:xfrm>
            </p:grpSpPr>
            <p:sp>
              <p:nvSpPr>
                <p:cNvPr id="70" name="Rectangle 69"/>
                <p:cNvSpPr/>
                <p:nvPr/>
              </p:nvSpPr>
              <p:spPr>
                <a:xfrm>
                  <a:off x="3810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 Condensed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8382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 Condensed"/>
                      <a:ea typeface="+mn-ea"/>
                      <a:cs typeface="+mn-cs"/>
                    </a:rPr>
                    <a:t>6</a:t>
                  </a:r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 Condensed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12954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 Condensed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17526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 Condensed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59" name="Straight Connector 58"/>
              <p:cNvCxnSpPr>
                <a:stCxn id="73" idx="3"/>
              </p:cNvCxnSpPr>
              <p:nvPr/>
            </p:nvCxnSpPr>
            <p:spPr>
              <a:xfrm>
                <a:off x="8414658" y="3359488"/>
                <a:ext cx="19050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8599716" y="3359488"/>
                <a:ext cx="0" cy="41910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6324600" y="3778588"/>
                <a:ext cx="228600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 flipV="1">
                <a:off x="6324600" y="3359488"/>
                <a:ext cx="0" cy="41910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endCxn id="70" idx="1"/>
              </p:cNvCxnSpPr>
              <p:nvPr/>
            </p:nvCxnSpPr>
            <p:spPr>
              <a:xfrm>
                <a:off x="6324600" y="3359488"/>
                <a:ext cx="26125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6981351" y="2457490"/>
                <a:ext cx="307460" cy="331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Roboto Condensed"/>
                    <a:ea typeface="+mn-ea"/>
                    <a:cs typeface="+mn-cs"/>
                  </a:rPr>
                  <a:t>F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7236808" y="2457490"/>
                <a:ext cx="309999" cy="331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Roboto Condensed"/>
                    <a:ea typeface="+mn-ea"/>
                    <a:cs typeface="+mn-cs"/>
                  </a:rPr>
                  <a:t>R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endParaRPr>
              </a:p>
            </p:txBody>
          </p:sp>
        </p:grpSp>
        <p:cxnSp>
          <p:nvCxnSpPr>
            <p:cNvPr id="30" name="Straight Arrow Connector 29"/>
            <p:cNvCxnSpPr>
              <a:stCxn id="68" idx="2"/>
            </p:cNvCxnSpPr>
            <p:nvPr/>
          </p:nvCxnSpPr>
          <p:spPr>
            <a:xfrm>
              <a:off x="9974959" y="1957432"/>
              <a:ext cx="0" cy="430949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6" idx="2"/>
            </p:cNvCxnSpPr>
            <p:nvPr/>
          </p:nvCxnSpPr>
          <p:spPr>
            <a:xfrm>
              <a:off x="10211916" y="1957445"/>
              <a:ext cx="0" cy="428616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9668038" y="2511716"/>
            <a:ext cx="2109964" cy="1488676"/>
            <a:chOff x="9266248" y="3461060"/>
            <a:chExt cx="2109964" cy="1488676"/>
          </a:xfrm>
        </p:grpSpPr>
        <p:grpSp>
          <p:nvGrpSpPr>
            <p:cNvPr id="6" name="Group 5"/>
            <p:cNvGrpSpPr/>
            <p:nvPr/>
          </p:nvGrpSpPr>
          <p:grpSpPr>
            <a:xfrm>
              <a:off x="9266248" y="4270599"/>
              <a:ext cx="2109964" cy="679137"/>
              <a:chOff x="6324600" y="3168988"/>
              <a:chExt cx="2286000" cy="60960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6585858" y="3168988"/>
                <a:ext cx="1828800" cy="381000"/>
                <a:chOff x="381000" y="1219200"/>
                <a:chExt cx="1828800" cy="381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3810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 Condensed"/>
                      <a:ea typeface="+mn-ea"/>
                      <a:cs typeface="+mn-cs"/>
                    </a:rPr>
                    <a:t>2</a:t>
                  </a:r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 Condensed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8382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 Condensed"/>
                      <a:ea typeface="+mn-ea"/>
                      <a:cs typeface="+mn-cs"/>
                    </a:rPr>
                    <a:t>6</a:t>
                  </a:r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 Condensed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12954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 Condensed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17526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 Condensed"/>
                      <a:ea typeface="+mn-ea"/>
                      <a:cs typeface="+mn-cs"/>
                    </a:rPr>
                    <a:t>4</a:t>
                  </a:r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 Condensed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8" name="Straight Connector 7"/>
              <p:cNvCxnSpPr>
                <a:stCxn id="22" idx="3"/>
              </p:cNvCxnSpPr>
              <p:nvPr/>
            </p:nvCxnSpPr>
            <p:spPr>
              <a:xfrm>
                <a:off x="8414658" y="3359488"/>
                <a:ext cx="19050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8599716" y="3359488"/>
                <a:ext cx="0" cy="41910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6324600" y="3778588"/>
                <a:ext cx="228600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6324600" y="3359489"/>
                <a:ext cx="0" cy="41910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6324600" y="3359489"/>
                <a:ext cx="26125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/>
            <p:cNvGrpSpPr/>
            <p:nvPr/>
          </p:nvGrpSpPr>
          <p:grpSpPr>
            <a:xfrm>
              <a:off x="10818097" y="3461060"/>
              <a:ext cx="283784" cy="800288"/>
              <a:chOff x="8932592" y="3377871"/>
              <a:chExt cx="283784" cy="800288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8932592" y="3377871"/>
                <a:ext cx="283784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Roboto Condensed"/>
                    <a:ea typeface="+mn-ea"/>
                    <a:cs typeface="+mn-cs"/>
                  </a:rPr>
                  <a:t>F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endParaRPr>
              </a:p>
            </p:txBody>
          </p:sp>
          <p:cxnSp>
            <p:nvCxnSpPr>
              <p:cNvPr id="77" name="Straight Arrow Connector 76"/>
              <p:cNvCxnSpPr>
                <a:stCxn id="75" idx="2"/>
              </p:cNvCxnSpPr>
              <p:nvPr/>
            </p:nvCxnSpPr>
            <p:spPr>
              <a:xfrm>
                <a:off x="9074484" y="3747210"/>
                <a:ext cx="0" cy="430949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headEnd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/>
            <p:cNvGrpSpPr/>
            <p:nvPr/>
          </p:nvGrpSpPr>
          <p:grpSpPr>
            <a:xfrm>
              <a:off x="9997537" y="3461060"/>
              <a:ext cx="286127" cy="797968"/>
              <a:chOff x="9168377" y="3377871"/>
              <a:chExt cx="286127" cy="797968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9168377" y="3377871"/>
                <a:ext cx="286127" cy="369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Roboto Condensed"/>
                    <a:ea typeface="+mn-ea"/>
                    <a:cs typeface="+mn-cs"/>
                  </a:rPr>
                  <a:t>R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endParaRPr>
              </a:p>
            </p:txBody>
          </p:sp>
          <p:cxnSp>
            <p:nvCxnSpPr>
              <p:cNvPr id="78" name="Straight Arrow Connector 77"/>
              <p:cNvCxnSpPr>
                <a:stCxn id="76" idx="2"/>
              </p:cNvCxnSpPr>
              <p:nvPr/>
            </p:nvCxnSpPr>
            <p:spPr>
              <a:xfrm>
                <a:off x="9311441" y="3747223"/>
                <a:ext cx="0" cy="428616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headEnd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6" name="Group 85"/>
          <p:cNvGrpSpPr/>
          <p:nvPr/>
        </p:nvGrpSpPr>
        <p:grpSpPr>
          <a:xfrm>
            <a:off x="9668038" y="4174891"/>
            <a:ext cx="2109964" cy="1473687"/>
            <a:chOff x="9266248" y="4604386"/>
            <a:chExt cx="2109964" cy="1473687"/>
          </a:xfrm>
        </p:grpSpPr>
        <p:grpSp>
          <p:nvGrpSpPr>
            <p:cNvPr id="40" name="Group 39"/>
            <p:cNvGrpSpPr/>
            <p:nvPr/>
          </p:nvGrpSpPr>
          <p:grpSpPr>
            <a:xfrm>
              <a:off x="9266248" y="5398937"/>
              <a:ext cx="2109964" cy="679136"/>
              <a:chOff x="6324600" y="3168988"/>
              <a:chExt cx="2286000" cy="609600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6585858" y="3168988"/>
                <a:ext cx="1828800" cy="381000"/>
                <a:chOff x="381000" y="1219200"/>
                <a:chExt cx="1828800" cy="381000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3810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 Condensed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8382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 Condensed"/>
                      <a:ea typeface="+mn-ea"/>
                      <a:cs typeface="+mn-cs"/>
                    </a:rPr>
                    <a:t>6</a:t>
                  </a:r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 Condensed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Rectangle 54"/>
                <p:cNvSpPr/>
                <p:nvPr/>
              </p:nvSpPr>
              <p:spPr>
                <a:xfrm>
                  <a:off x="12954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 Condensed"/>
                      <a:ea typeface="+mn-ea"/>
                      <a:cs typeface="+mn-cs"/>
                    </a:rPr>
                    <a:t>8</a:t>
                  </a:r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 Condensed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Rectangle 55"/>
                <p:cNvSpPr/>
                <p:nvPr/>
              </p:nvSpPr>
              <p:spPr>
                <a:xfrm>
                  <a:off x="1752600" y="1219200"/>
                  <a:ext cx="4572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I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Roboto Condensed"/>
                      <a:ea typeface="+mn-ea"/>
                      <a:cs typeface="+mn-cs"/>
                    </a:rPr>
                    <a:t>4</a:t>
                  </a:r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Roboto Condensed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42" name="Straight Connector 41"/>
              <p:cNvCxnSpPr>
                <a:stCxn id="56" idx="3"/>
              </p:cNvCxnSpPr>
              <p:nvPr/>
            </p:nvCxnSpPr>
            <p:spPr>
              <a:xfrm>
                <a:off x="8414658" y="3359488"/>
                <a:ext cx="19050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8599716" y="3359488"/>
                <a:ext cx="0" cy="41910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6324600" y="3778588"/>
                <a:ext cx="228600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6324600" y="3359488"/>
                <a:ext cx="0" cy="41910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endCxn id="53" idx="1"/>
              </p:cNvCxnSpPr>
              <p:nvPr/>
            </p:nvCxnSpPr>
            <p:spPr>
              <a:xfrm>
                <a:off x="6324600" y="3359488"/>
                <a:ext cx="26125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9985235" y="4606306"/>
              <a:ext cx="283784" cy="800288"/>
              <a:chOff x="9833067" y="4719218"/>
              <a:chExt cx="283784" cy="800288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9833067" y="4719218"/>
                <a:ext cx="283784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Roboto Condensed"/>
                    <a:ea typeface="+mn-ea"/>
                    <a:cs typeface="+mn-cs"/>
                  </a:rPr>
                  <a:t>F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endParaRPr>
              </a:p>
            </p:txBody>
          </p:sp>
          <p:cxnSp>
            <p:nvCxnSpPr>
              <p:cNvPr id="82" name="Straight Arrow Connector 81"/>
              <p:cNvCxnSpPr>
                <a:stCxn id="80" idx="2"/>
              </p:cNvCxnSpPr>
              <p:nvPr/>
            </p:nvCxnSpPr>
            <p:spPr>
              <a:xfrm>
                <a:off x="9974959" y="5088557"/>
                <a:ext cx="0" cy="430949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headEnd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10841299" y="4604386"/>
              <a:ext cx="286127" cy="797968"/>
              <a:chOff x="10068852" y="4719218"/>
              <a:chExt cx="286127" cy="797968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10068852" y="4719218"/>
                <a:ext cx="286127" cy="369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Roboto Condensed"/>
                    <a:ea typeface="+mn-ea"/>
                    <a:cs typeface="+mn-cs"/>
                  </a:rPr>
                  <a:t>R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endParaRPr>
              </a:p>
            </p:txBody>
          </p:sp>
          <p:cxnSp>
            <p:nvCxnSpPr>
              <p:cNvPr id="83" name="Straight Arrow Connector 82"/>
              <p:cNvCxnSpPr>
                <a:stCxn id="81" idx="2"/>
              </p:cNvCxnSpPr>
              <p:nvPr/>
            </p:nvCxnSpPr>
            <p:spPr>
              <a:xfrm>
                <a:off x="10211916" y="5088570"/>
                <a:ext cx="0" cy="428616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headEnd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5455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</a:t>
            </a:r>
            <a:r>
              <a:rPr lang="en-IN" dirty="0" err="1"/>
              <a:t>CQueue</a:t>
            </a:r>
            <a:r>
              <a:rPr lang="en-IN" dirty="0"/>
              <a:t> Insert / Delete</a:t>
            </a:r>
            <a:endParaRPr lang="en-US" dirty="0"/>
          </a:p>
        </p:txBody>
      </p:sp>
      <p:grpSp>
        <p:nvGrpSpPr>
          <p:cNvPr id="139" name="Group 138"/>
          <p:cNvGrpSpPr/>
          <p:nvPr/>
        </p:nvGrpSpPr>
        <p:grpSpPr>
          <a:xfrm>
            <a:off x="2286000" y="2209800"/>
            <a:ext cx="1828800" cy="381000"/>
            <a:chOff x="381000" y="1219200"/>
            <a:chExt cx="1828800" cy="381000"/>
          </a:xfrm>
        </p:grpSpPr>
        <p:sp>
          <p:nvSpPr>
            <p:cNvPr id="140" name="Rectangle 139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2286000" y="3733018"/>
            <a:ext cx="1828800" cy="381000"/>
            <a:chOff x="381000" y="1219200"/>
            <a:chExt cx="1828800" cy="381000"/>
          </a:xfrm>
        </p:grpSpPr>
        <p:sp>
          <p:nvSpPr>
            <p:cNvPr id="145" name="Rectangle 144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2286000" y="5351111"/>
            <a:ext cx="1828800" cy="381000"/>
            <a:chOff x="381000" y="1219200"/>
            <a:chExt cx="1828800" cy="381000"/>
          </a:xfrm>
        </p:grpSpPr>
        <p:sp>
          <p:nvSpPr>
            <p:cNvPr id="150" name="Rectangle 149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8534400" y="3777344"/>
            <a:ext cx="1828800" cy="381000"/>
            <a:chOff x="381000" y="1219200"/>
            <a:chExt cx="1828800" cy="381000"/>
          </a:xfrm>
        </p:grpSpPr>
        <p:sp>
          <p:nvSpPr>
            <p:cNvPr id="155" name="Rectangle 154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159" name="Group 158"/>
          <p:cNvGrpSpPr/>
          <p:nvPr/>
        </p:nvGrpSpPr>
        <p:grpSpPr>
          <a:xfrm>
            <a:off x="1598597" y="2684112"/>
            <a:ext cx="293670" cy="592488"/>
            <a:chOff x="774733" y="1681844"/>
            <a:chExt cx="293670" cy="592488"/>
          </a:xfrm>
        </p:grpSpPr>
        <p:sp>
          <p:nvSpPr>
            <p:cNvPr id="160" name="TextBox 159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cxnSp>
          <p:nvCxnSpPr>
            <p:cNvPr id="161" name="Straight Arrow Connector 160"/>
            <p:cNvCxnSpPr>
              <a:stCxn id="160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2" name="Group 161"/>
          <p:cNvGrpSpPr/>
          <p:nvPr/>
        </p:nvGrpSpPr>
        <p:grpSpPr>
          <a:xfrm>
            <a:off x="1796146" y="2684112"/>
            <a:ext cx="314510" cy="592488"/>
            <a:chOff x="764313" y="1681844"/>
            <a:chExt cx="314510" cy="592488"/>
          </a:xfrm>
        </p:grpSpPr>
        <p:sp>
          <p:nvSpPr>
            <p:cNvPr id="163" name="TextBox 162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R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cxnSp>
          <p:nvCxnSpPr>
            <p:cNvPr id="164" name="Straight Arrow Connector 163"/>
            <p:cNvCxnSpPr>
              <a:stCxn id="163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66" name="TextBox 165"/>
          <p:cNvSpPr txBox="1"/>
          <p:nvPr/>
        </p:nvSpPr>
        <p:spPr>
          <a:xfrm>
            <a:off x="2286000" y="1752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Empty Queue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600200" y="2200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0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807030" y="2200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0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cxnSp>
        <p:nvCxnSpPr>
          <p:cNvPr id="169" name="Straight Connector 168"/>
          <p:cNvCxnSpPr/>
          <p:nvPr/>
        </p:nvCxnSpPr>
        <p:spPr>
          <a:xfrm>
            <a:off x="1600200" y="327660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286000" y="336368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Insert ‘A’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grpSp>
        <p:nvGrpSpPr>
          <p:cNvPr id="171" name="Group 170"/>
          <p:cNvGrpSpPr/>
          <p:nvPr/>
        </p:nvGrpSpPr>
        <p:grpSpPr>
          <a:xfrm>
            <a:off x="1576827" y="4125687"/>
            <a:ext cx="293670" cy="592488"/>
            <a:chOff x="774733" y="1681844"/>
            <a:chExt cx="293670" cy="592488"/>
          </a:xfrm>
        </p:grpSpPr>
        <p:sp>
          <p:nvSpPr>
            <p:cNvPr id="172" name="TextBox 171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cxnSp>
          <p:nvCxnSpPr>
            <p:cNvPr id="173" name="Straight Arrow Connector 172"/>
            <p:cNvCxnSpPr>
              <a:stCxn id="172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1752600" y="4131912"/>
            <a:ext cx="314510" cy="592488"/>
            <a:chOff x="764313" y="1681844"/>
            <a:chExt cx="314510" cy="592488"/>
          </a:xfrm>
        </p:grpSpPr>
        <p:sp>
          <p:nvSpPr>
            <p:cNvPr id="175" name="TextBox 174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R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cxnSp>
          <p:nvCxnSpPr>
            <p:cNvPr id="176" name="Straight Arrow Connector 175"/>
            <p:cNvCxnSpPr>
              <a:stCxn id="175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7" name="TextBox 176"/>
          <p:cNvSpPr txBox="1"/>
          <p:nvPr/>
        </p:nvSpPr>
        <p:spPr>
          <a:xfrm>
            <a:off x="1600200" y="340644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>
                    <a:lumMod val="75000"/>
                  </a:srgbClr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R=1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8BC145">
                  <a:lumMod val="75000"/>
                </a:srgbClr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1600200" y="374468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>
                    <a:lumMod val="75000"/>
                  </a:srgbClr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F=1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8BC145">
                  <a:lumMod val="75000"/>
                </a:srgbClr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286000" y="372134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A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cxnSp>
        <p:nvCxnSpPr>
          <p:cNvPr id="180" name="Straight Connector 179"/>
          <p:cNvCxnSpPr/>
          <p:nvPr/>
        </p:nvCxnSpPr>
        <p:spPr>
          <a:xfrm>
            <a:off x="1600200" y="480060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2286000" y="4876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Insert ‘B’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grpSp>
        <p:nvGrpSpPr>
          <p:cNvPr id="182" name="Group 181"/>
          <p:cNvGrpSpPr/>
          <p:nvPr/>
        </p:nvGrpSpPr>
        <p:grpSpPr>
          <a:xfrm>
            <a:off x="5339565" y="2611024"/>
            <a:ext cx="293670" cy="592488"/>
            <a:chOff x="774733" y="1681844"/>
            <a:chExt cx="293670" cy="592488"/>
          </a:xfrm>
        </p:grpSpPr>
        <p:sp>
          <p:nvSpPr>
            <p:cNvPr id="183" name="TextBox 182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cxnSp>
          <p:nvCxnSpPr>
            <p:cNvPr id="184" name="Straight Arrow Connector 183"/>
            <p:cNvCxnSpPr>
              <a:stCxn id="183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85" name="Group 184"/>
          <p:cNvGrpSpPr/>
          <p:nvPr/>
        </p:nvGrpSpPr>
        <p:grpSpPr>
          <a:xfrm>
            <a:off x="2426377" y="5742998"/>
            <a:ext cx="314510" cy="592488"/>
            <a:chOff x="764313" y="1681844"/>
            <a:chExt cx="314510" cy="592488"/>
          </a:xfrm>
        </p:grpSpPr>
        <p:sp>
          <p:nvSpPr>
            <p:cNvPr id="186" name="TextBox 185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R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cxnSp>
          <p:nvCxnSpPr>
            <p:cNvPr id="187" name="Straight Arrow Connector 186"/>
            <p:cNvCxnSpPr>
              <a:stCxn id="186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88" name="TextBox 187"/>
          <p:cNvSpPr txBox="1"/>
          <p:nvPr/>
        </p:nvSpPr>
        <p:spPr>
          <a:xfrm>
            <a:off x="2293436" y="5335998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A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654629" y="5134180"/>
            <a:ext cx="5469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>
                    <a:lumMod val="75000"/>
                  </a:srgbClr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R=2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>
                    <a:lumMod val="75000"/>
                  </a:srgbClr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F=1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8BC145">
                  <a:lumMod val="75000"/>
                </a:srgbClr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2743200" y="535111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B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cxnSp>
        <p:nvCxnSpPr>
          <p:cNvPr id="191" name="Straight Connector 190"/>
          <p:cNvCxnSpPr/>
          <p:nvPr/>
        </p:nvCxnSpPr>
        <p:spPr>
          <a:xfrm>
            <a:off x="4572000" y="1752600"/>
            <a:ext cx="0" cy="457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5257800" y="1752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Insert ‘C’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cxnSp>
        <p:nvCxnSpPr>
          <p:cNvPr id="193" name="Straight Connector 192"/>
          <p:cNvCxnSpPr/>
          <p:nvPr/>
        </p:nvCxnSpPr>
        <p:spPr>
          <a:xfrm>
            <a:off x="4572000" y="327660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7543800" y="1752600"/>
            <a:ext cx="0" cy="4572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7543800" y="327660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5257800" y="2209800"/>
            <a:ext cx="1828800" cy="381000"/>
            <a:chOff x="381000" y="1219200"/>
            <a:chExt cx="1828800" cy="381000"/>
          </a:xfrm>
        </p:grpSpPr>
        <p:sp>
          <p:nvSpPr>
            <p:cNvPr id="197" name="Rectangle 196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sp>
        <p:nvSpPr>
          <p:cNvPr id="201" name="TextBox 200"/>
          <p:cNvSpPr txBox="1"/>
          <p:nvPr/>
        </p:nvSpPr>
        <p:spPr>
          <a:xfrm>
            <a:off x="5257800" y="22098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A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5715000" y="22098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B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2262623" y="5750755"/>
            <a:ext cx="293670" cy="572201"/>
            <a:chOff x="774733" y="1681843"/>
            <a:chExt cx="293670" cy="629422"/>
          </a:xfrm>
        </p:grpSpPr>
        <p:sp>
          <p:nvSpPr>
            <p:cNvPr id="204" name="TextBox 203"/>
            <p:cNvSpPr txBox="1"/>
            <p:nvPr/>
          </p:nvSpPr>
          <p:spPr>
            <a:xfrm>
              <a:off x="774733" y="1905000"/>
              <a:ext cx="293670" cy="406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cxnSp>
          <p:nvCxnSpPr>
            <p:cNvPr id="205" name="Straight Arrow Connector 204"/>
            <p:cNvCxnSpPr>
              <a:stCxn id="204" idx="0"/>
            </p:cNvCxnSpPr>
            <p:nvPr/>
          </p:nvCxnSpPr>
          <p:spPr>
            <a:xfrm flipV="1">
              <a:off x="921568" y="1681843"/>
              <a:ext cx="0" cy="22315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6" name="Group 205"/>
          <p:cNvGrpSpPr/>
          <p:nvPr/>
        </p:nvGrpSpPr>
        <p:grpSpPr>
          <a:xfrm>
            <a:off x="5804399" y="2612573"/>
            <a:ext cx="314510" cy="592488"/>
            <a:chOff x="764313" y="1681844"/>
            <a:chExt cx="314510" cy="592488"/>
          </a:xfrm>
        </p:grpSpPr>
        <p:sp>
          <p:nvSpPr>
            <p:cNvPr id="207" name="TextBox 206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R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cxnSp>
          <p:nvCxnSpPr>
            <p:cNvPr id="208" name="Straight Arrow Connector 207"/>
            <p:cNvCxnSpPr>
              <a:stCxn id="207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09" name="TextBox 208"/>
          <p:cNvSpPr txBox="1"/>
          <p:nvPr/>
        </p:nvSpPr>
        <p:spPr>
          <a:xfrm>
            <a:off x="4615544" y="179614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>
                    <a:lumMod val="75000"/>
                  </a:srgbClr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R=3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>
                    <a:lumMod val="75000"/>
                  </a:srgbClr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F=1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6172200" y="22098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C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grpSp>
        <p:nvGrpSpPr>
          <p:cNvPr id="211" name="Group 210"/>
          <p:cNvGrpSpPr/>
          <p:nvPr/>
        </p:nvGrpSpPr>
        <p:grpSpPr>
          <a:xfrm>
            <a:off x="5257800" y="3775779"/>
            <a:ext cx="1828800" cy="381000"/>
            <a:chOff x="381000" y="1219200"/>
            <a:chExt cx="1828800" cy="381000"/>
          </a:xfrm>
        </p:grpSpPr>
        <p:sp>
          <p:nvSpPr>
            <p:cNvPr id="212" name="Rectangle 211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5246914" y="340644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Delete ‘A’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5246914" y="3766456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A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5715000" y="3766458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B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6172200" y="3766458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C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grpSp>
        <p:nvGrpSpPr>
          <p:cNvPr id="220" name="Group 219"/>
          <p:cNvGrpSpPr/>
          <p:nvPr/>
        </p:nvGrpSpPr>
        <p:grpSpPr>
          <a:xfrm>
            <a:off x="5332397" y="4175454"/>
            <a:ext cx="293670" cy="592488"/>
            <a:chOff x="774733" y="1681844"/>
            <a:chExt cx="293670" cy="592488"/>
          </a:xfrm>
        </p:grpSpPr>
        <p:sp>
          <p:nvSpPr>
            <p:cNvPr id="221" name="TextBox 220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cxnSp>
          <p:nvCxnSpPr>
            <p:cNvPr id="222" name="Straight Arrow Connector 221"/>
            <p:cNvCxnSpPr>
              <a:stCxn id="221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3" name="Group 222"/>
          <p:cNvGrpSpPr/>
          <p:nvPr/>
        </p:nvGrpSpPr>
        <p:grpSpPr>
          <a:xfrm>
            <a:off x="6250713" y="4191001"/>
            <a:ext cx="314510" cy="592488"/>
            <a:chOff x="764313" y="1681844"/>
            <a:chExt cx="314510" cy="592488"/>
          </a:xfrm>
        </p:grpSpPr>
        <p:sp>
          <p:nvSpPr>
            <p:cNvPr id="224" name="TextBox 223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R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cxnSp>
          <p:nvCxnSpPr>
            <p:cNvPr id="225" name="Straight Arrow Connector 224"/>
            <p:cNvCxnSpPr>
              <a:stCxn id="224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26" name="TextBox 225"/>
          <p:cNvSpPr txBox="1"/>
          <p:nvPr/>
        </p:nvSpPr>
        <p:spPr>
          <a:xfrm>
            <a:off x="4615544" y="3320965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>
                    <a:lumMod val="75000"/>
                  </a:srgbClr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R=3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>
                    <a:lumMod val="75000"/>
                  </a:srgbClr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F=2</a:t>
            </a:r>
          </a:p>
        </p:txBody>
      </p:sp>
      <p:cxnSp>
        <p:nvCxnSpPr>
          <p:cNvPr id="227" name="Straight Connector 226"/>
          <p:cNvCxnSpPr/>
          <p:nvPr/>
        </p:nvCxnSpPr>
        <p:spPr>
          <a:xfrm>
            <a:off x="4572000" y="480060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5341168" y="48768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Delete ‘B’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grpSp>
        <p:nvGrpSpPr>
          <p:cNvPr id="229" name="Group 228"/>
          <p:cNvGrpSpPr/>
          <p:nvPr/>
        </p:nvGrpSpPr>
        <p:grpSpPr>
          <a:xfrm>
            <a:off x="5341168" y="5335998"/>
            <a:ext cx="1828800" cy="381000"/>
            <a:chOff x="381000" y="1219200"/>
            <a:chExt cx="1828800" cy="381000"/>
          </a:xfrm>
        </p:grpSpPr>
        <p:sp>
          <p:nvSpPr>
            <p:cNvPr id="230" name="Rectangle 229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5793514" y="5334002"/>
            <a:ext cx="451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B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6250714" y="5324081"/>
            <a:ext cx="451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C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grpSp>
        <p:nvGrpSpPr>
          <p:cNvPr id="236" name="Group 235"/>
          <p:cNvGrpSpPr/>
          <p:nvPr/>
        </p:nvGrpSpPr>
        <p:grpSpPr>
          <a:xfrm>
            <a:off x="6423294" y="5724191"/>
            <a:ext cx="314510" cy="592488"/>
            <a:chOff x="764313" y="1681844"/>
            <a:chExt cx="314510" cy="592488"/>
          </a:xfrm>
        </p:grpSpPr>
        <p:sp>
          <p:nvSpPr>
            <p:cNvPr id="237" name="TextBox 236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R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cxnSp>
          <p:nvCxnSpPr>
            <p:cNvPr id="238" name="Straight Arrow Connector 237"/>
            <p:cNvCxnSpPr>
              <a:stCxn id="237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9" name="Group 238"/>
          <p:cNvGrpSpPr/>
          <p:nvPr/>
        </p:nvGrpSpPr>
        <p:grpSpPr>
          <a:xfrm>
            <a:off x="5877820" y="5725886"/>
            <a:ext cx="293670" cy="592488"/>
            <a:chOff x="774733" y="1681844"/>
            <a:chExt cx="293670" cy="592488"/>
          </a:xfrm>
        </p:grpSpPr>
        <p:sp>
          <p:nvSpPr>
            <p:cNvPr id="240" name="TextBox 239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cxnSp>
          <p:nvCxnSpPr>
            <p:cNvPr id="241" name="Straight Arrow Connector 240"/>
            <p:cNvCxnSpPr>
              <a:stCxn id="240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42" name="TextBox 241"/>
          <p:cNvSpPr txBox="1"/>
          <p:nvPr/>
        </p:nvSpPr>
        <p:spPr>
          <a:xfrm>
            <a:off x="4648200" y="484007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>
                    <a:lumMod val="75000"/>
                  </a:srgbClr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R=3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>
                    <a:lumMod val="75000"/>
                  </a:srgbClr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F=3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8382000" y="1752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Insert ‘D’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grpSp>
        <p:nvGrpSpPr>
          <p:cNvPr id="244" name="Group 243"/>
          <p:cNvGrpSpPr/>
          <p:nvPr/>
        </p:nvGrpSpPr>
        <p:grpSpPr>
          <a:xfrm>
            <a:off x="8458200" y="2188811"/>
            <a:ext cx="1828800" cy="381000"/>
            <a:chOff x="381000" y="1219200"/>
            <a:chExt cx="1828800" cy="381000"/>
          </a:xfrm>
        </p:grpSpPr>
        <p:sp>
          <p:nvSpPr>
            <p:cNvPr id="245" name="Rectangle 244"/>
            <p:cNvSpPr/>
            <p:nvPr/>
          </p:nvSpPr>
          <p:spPr>
            <a:xfrm>
              <a:off x="3810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8382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12954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1752600" y="1219200"/>
              <a:ext cx="4572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9349226" y="2572535"/>
            <a:ext cx="293670" cy="592488"/>
            <a:chOff x="774733" y="1681844"/>
            <a:chExt cx="293670" cy="592488"/>
          </a:xfrm>
        </p:grpSpPr>
        <p:sp>
          <p:nvSpPr>
            <p:cNvPr id="250" name="TextBox 249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cxnSp>
          <p:nvCxnSpPr>
            <p:cNvPr id="251" name="Straight Arrow Connector 250"/>
            <p:cNvCxnSpPr>
              <a:stCxn id="250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2" name="Group 251"/>
          <p:cNvGrpSpPr/>
          <p:nvPr/>
        </p:nvGrpSpPr>
        <p:grpSpPr>
          <a:xfrm>
            <a:off x="9556521" y="2575254"/>
            <a:ext cx="314510" cy="592488"/>
            <a:chOff x="764313" y="1681844"/>
            <a:chExt cx="314510" cy="592488"/>
          </a:xfrm>
        </p:grpSpPr>
        <p:sp>
          <p:nvSpPr>
            <p:cNvPr id="253" name="TextBox 252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R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cxnSp>
          <p:nvCxnSpPr>
            <p:cNvPr id="254" name="Straight Arrow Connector 253"/>
            <p:cNvCxnSpPr>
              <a:stCxn id="253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5" name="TextBox 254"/>
          <p:cNvSpPr txBox="1"/>
          <p:nvPr/>
        </p:nvSpPr>
        <p:spPr>
          <a:xfrm>
            <a:off x="9372600" y="218881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C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7620000" y="1769907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>
                    <a:lumMod val="75000"/>
                  </a:srgbClr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R=4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>
                    <a:lumMod val="75000"/>
                  </a:srgbClr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F=3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9829800" y="218881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8476522" y="34054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Insert ‘E’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grpSp>
        <p:nvGrpSpPr>
          <p:cNvPr id="259" name="Group 258"/>
          <p:cNvGrpSpPr/>
          <p:nvPr/>
        </p:nvGrpSpPr>
        <p:grpSpPr>
          <a:xfrm>
            <a:off x="9972490" y="4175454"/>
            <a:ext cx="314510" cy="592488"/>
            <a:chOff x="764313" y="1681844"/>
            <a:chExt cx="314510" cy="592488"/>
          </a:xfrm>
        </p:grpSpPr>
        <p:sp>
          <p:nvSpPr>
            <p:cNvPr id="260" name="TextBox 259"/>
            <p:cNvSpPr txBox="1"/>
            <p:nvPr/>
          </p:nvSpPr>
          <p:spPr>
            <a:xfrm>
              <a:off x="764313" y="1905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R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cxnSp>
          <p:nvCxnSpPr>
            <p:cNvPr id="261" name="Straight Arrow Connector 260"/>
            <p:cNvCxnSpPr>
              <a:stCxn id="260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9525710" y="4180114"/>
            <a:ext cx="293670" cy="592488"/>
            <a:chOff x="774733" y="1681844"/>
            <a:chExt cx="293670" cy="592488"/>
          </a:xfrm>
        </p:grpSpPr>
        <p:sp>
          <p:nvSpPr>
            <p:cNvPr id="263" name="TextBox 262"/>
            <p:cNvSpPr txBox="1"/>
            <p:nvPr/>
          </p:nvSpPr>
          <p:spPr>
            <a:xfrm>
              <a:off x="774733" y="19050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cxnSp>
          <p:nvCxnSpPr>
            <p:cNvPr id="264" name="Straight Arrow Connector 263"/>
            <p:cNvCxnSpPr>
              <a:stCxn id="263" idx="0"/>
            </p:cNvCxnSpPr>
            <p:nvPr/>
          </p:nvCxnSpPr>
          <p:spPr>
            <a:xfrm flipV="1">
              <a:off x="921568" y="1681844"/>
              <a:ext cx="0" cy="2231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65" name="TextBox 264"/>
          <p:cNvSpPr txBox="1"/>
          <p:nvPr/>
        </p:nvSpPr>
        <p:spPr>
          <a:xfrm>
            <a:off x="9459686" y="377734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C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266" name="TextBox 265"/>
          <p:cNvSpPr txBox="1"/>
          <p:nvPr/>
        </p:nvSpPr>
        <p:spPr>
          <a:xfrm>
            <a:off x="9906000" y="3777344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267" name="TextBox 266"/>
          <p:cNvSpPr txBox="1"/>
          <p:nvPr/>
        </p:nvSpPr>
        <p:spPr>
          <a:xfrm>
            <a:off x="7620000" y="3392270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>
                    <a:lumMod val="75000"/>
                  </a:srgbClr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R=1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>
                    <a:lumMod val="75000"/>
                  </a:srgbClr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F=3</a:t>
            </a:r>
          </a:p>
        </p:txBody>
      </p:sp>
      <p:cxnSp>
        <p:nvCxnSpPr>
          <p:cNvPr id="270" name="Straight Connector 269"/>
          <p:cNvCxnSpPr/>
          <p:nvPr/>
        </p:nvCxnSpPr>
        <p:spPr>
          <a:xfrm>
            <a:off x="7543800" y="4800600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8534400" y="3758234"/>
            <a:ext cx="475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749016" y="856335"/>
            <a:ext cx="869396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Perform following operations on Circular queue with size 4 &amp; draw queue after each operation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Insert ‘A’ | Insert ‘B’ | Insert ‘C’ | Delete ‘A’ | Delete ‘B’ | Insert ‘D’ | Insert ‘E’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588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0.05794 -1.85185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07407E-6 L 0.05507 4.07407E-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44444E-6 L 0.03164 4.44444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07407E-6 L 0.03633 -4.07407E-6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85185E-6 L 0.03867 -1.85185E-6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7.40741E-7 L 0.03086 7.40741E-7 " pathEditMode="relative" rAng="0" ptsTypes="AA">
                                      <p:cBhvr>
                                        <p:cTn id="184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48148E-6 L 0.02865 1.48148E-6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-0.11211 -1.85185E-6 " pathEditMode="relative" rAng="0" ptsTypes="AA">
                                      <p:cBhvr>
                                        <p:cTn id="246" dur="2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1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  <p:bldP spid="167" grpId="0"/>
      <p:bldP spid="168" grpId="0"/>
      <p:bldP spid="170" grpId="0"/>
      <p:bldP spid="177" grpId="0"/>
      <p:bldP spid="178" grpId="0"/>
      <p:bldP spid="179" grpId="0"/>
      <p:bldP spid="181" grpId="0"/>
      <p:bldP spid="188" grpId="0"/>
      <p:bldP spid="189" grpId="0"/>
      <p:bldP spid="190" grpId="0"/>
      <p:bldP spid="192" grpId="0"/>
      <p:bldP spid="201" grpId="0"/>
      <p:bldP spid="202" grpId="0"/>
      <p:bldP spid="209" grpId="0"/>
      <p:bldP spid="216" grpId="0"/>
      <p:bldP spid="217" grpId="0"/>
      <p:bldP spid="217" grpId="1"/>
      <p:bldP spid="218" grpId="0"/>
      <p:bldP spid="219" grpId="0"/>
      <p:bldP spid="226" grpId="0"/>
      <p:bldP spid="228" grpId="0"/>
      <p:bldP spid="234" grpId="0"/>
      <p:bldP spid="234" grpId="1"/>
      <p:bldP spid="235" grpId="0"/>
      <p:bldP spid="242" grpId="0"/>
      <p:bldP spid="243" grpId="0"/>
      <p:bldP spid="255" grpId="0"/>
      <p:bldP spid="256" grpId="0"/>
      <p:bldP spid="257" grpId="0"/>
      <p:bldP spid="258" grpId="0"/>
      <p:bldP spid="265" grpId="0"/>
      <p:bldP spid="266" grpId="0"/>
      <p:bldP spid="267" grpId="0"/>
      <p:bldP spid="13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</a:t>
            </a:r>
            <a:r>
              <a:rPr lang="en-IN" b="1" dirty="0" err="1">
                <a:solidFill>
                  <a:srgbClr val="C00000"/>
                </a:solidFill>
              </a:rPr>
              <a:t>DQueue</a:t>
            </a:r>
            <a:r>
              <a:rPr lang="en-IN" b="1" dirty="0">
                <a:solidFill>
                  <a:srgbClr val="C00000"/>
                </a:solidFill>
              </a:rPr>
              <a:t> (double ended queue)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is a linear list in which insertion and deletion are performed </a:t>
            </a:r>
            <a:r>
              <a:rPr lang="en-IN" b="1" dirty="0">
                <a:solidFill>
                  <a:srgbClr val="C00000"/>
                </a:solidFill>
              </a:rPr>
              <a:t>from the either end of the structure</a:t>
            </a:r>
            <a:r>
              <a:rPr lang="en-IN" dirty="0"/>
              <a:t>.</a:t>
            </a:r>
          </a:p>
          <a:p>
            <a:r>
              <a:rPr lang="en-IN" dirty="0"/>
              <a:t>There are two variations of </a:t>
            </a:r>
            <a:r>
              <a:rPr lang="en-IN" dirty="0" err="1"/>
              <a:t>Dqueue</a:t>
            </a:r>
            <a:endParaRPr lang="en-IN" dirty="0"/>
          </a:p>
          <a:p>
            <a:pPr lvl="1">
              <a:buClr>
                <a:schemeClr val="tx1"/>
              </a:buClr>
            </a:pPr>
            <a:r>
              <a:rPr lang="en-IN" b="1" i="1" dirty="0">
                <a:solidFill>
                  <a:srgbClr val="C00000"/>
                </a:solidFill>
              </a:rPr>
              <a:t>Input restricted </a:t>
            </a:r>
            <a:r>
              <a:rPr lang="en-IN" b="1" i="1" dirty="0" err="1">
                <a:solidFill>
                  <a:srgbClr val="C00000"/>
                </a:solidFill>
              </a:rPr>
              <a:t>dqueue</a:t>
            </a:r>
            <a:r>
              <a:rPr lang="en-IN" b="1" i="1" dirty="0">
                <a:solidFill>
                  <a:srgbClr val="FF0000"/>
                </a:solidFill>
              </a:rPr>
              <a:t> </a:t>
            </a:r>
            <a:r>
              <a:rPr lang="en-IN" dirty="0"/>
              <a:t>– allows insertion at only one end</a:t>
            </a:r>
          </a:p>
          <a:p>
            <a:pPr lvl="1">
              <a:buClr>
                <a:schemeClr val="tx1"/>
              </a:buClr>
            </a:pPr>
            <a:r>
              <a:rPr lang="en-IN" b="1" i="1" dirty="0">
                <a:solidFill>
                  <a:srgbClr val="C00000"/>
                </a:solidFill>
              </a:rPr>
              <a:t>Output restricted </a:t>
            </a:r>
            <a:r>
              <a:rPr lang="en-IN" b="1" i="1" dirty="0" err="1">
                <a:solidFill>
                  <a:srgbClr val="C00000"/>
                </a:solidFill>
              </a:rPr>
              <a:t>dqueue</a:t>
            </a:r>
            <a:r>
              <a:rPr lang="en-IN" b="1" i="1" dirty="0">
                <a:solidFill>
                  <a:srgbClr val="FF0000"/>
                </a:solidFill>
              </a:rPr>
              <a:t> </a:t>
            </a:r>
            <a:r>
              <a:rPr lang="en-IN" dirty="0"/>
              <a:t>– allows deletion from only one end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Dqueue</a:t>
            </a:r>
            <a:r>
              <a:rPr lang="en-IN" dirty="0"/>
              <a:t> Algorithms</a:t>
            </a:r>
          </a:p>
          <a:p>
            <a:pPr lvl="1"/>
            <a:r>
              <a:rPr lang="en-IN" dirty="0"/>
              <a:t>DQINSERT_REAR is same as QINSERT (</a:t>
            </a:r>
            <a:r>
              <a:rPr lang="en-IN" dirty="0" err="1"/>
              <a:t>Enqueue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DQDELETE_FRONT is same as QDELETE (</a:t>
            </a:r>
            <a:r>
              <a:rPr lang="en-IN" dirty="0" err="1"/>
              <a:t>Dequeue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DQINSERT_FRONT </a:t>
            </a:r>
          </a:p>
          <a:p>
            <a:pPr lvl="1"/>
            <a:r>
              <a:rPr lang="en-IN" dirty="0"/>
              <a:t>DQDELETE_REAR</a:t>
            </a:r>
          </a:p>
          <a:p>
            <a:pPr marL="0" indent="0">
              <a:buClr>
                <a:schemeClr val="tx1"/>
              </a:buClr>
              <a:buNone/>
            </a:pP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6426200" y="3467100"/>
            <a:ext cx="4081670" cy="533400"/>
            <a:chOff x="2286000" y="5257800"/>
            <a:chExt cx="4081670" cy="533400"/>
          </a:xfrm>
        </p:grpSpPr>
        <p:grpSp>
          <p:nvGrpSpPr>
            <p:cNvPr id="5" name="Group 4"/>
            <p:cNvGrpSpPr/>
            <p:nvPr/>
          </p:nvGrpSpPr>
          <p:grpSpPr>
            <a:xfrm>
              <a:off x="2286000" y="5257800"/>
              <a:ext cx="4081670" cy="533400"/>
              <a:chOff x="2286000" y="5486400"/>
              <a:chExt cx="4081670" cy="53340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2286000" y="5486400"/>
                <a:ext cx="4081670" cy="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2286000" y="6019800"/>
                <a:ext cx="4081670" cy="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5153960" y="5257800"/>
              <a:ext cx="533400" cy="533400"/>
              <a:chOff x="1600200" y="5486400"/>
              <a:chExt cx="533400" cy="5334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600200" y="54864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endParaRP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4614696" y="5257800"/>
              <a:ext cx="533400" cy="533400"/>
              <a:chOff x="1600200" y="5486400"/>
              <a:chExt cx="533400" cy="5334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600200" y="54864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4071248" y="5257800"/>
              <a:ext cx="533400" cy="533400"/>
              <a:chOff x="1600200" y="5486400"/>
              <a:chExt cx="533400" cy="5334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600200" y="54864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endParaRP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3527800" y="5257800"/>
              <a:ext cx="533400" cy="533400"/>
              <a:chOff x="1600200" y="5486400"/>
              <a:chExt cx="533400" cy="5334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600200" y="54864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endParaRP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2984352" y="5257800"/>
              <a:ext cx="533400" cy="533400"/>
              <a:chOff x="1600200" y="5486400"/>
              <a:chExt cx="533400" cy="5334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600200" y="548640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endParaRP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1600200" y="5486400"/>
                <a:ext cx="533400" cy="533400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1" name="Straight Arrow Connector 30"/>
          <p:cNvCxnSpPr/>
          <p:nvPr/>
        </p:nvCxnSpPr>
        <p:spPr>
          <a:xfrm flipH="1">
            <a:off x="10160000" y="3881846"/>
            <a:ext cx="9906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1158709" y="3709571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Insertion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845060" y="3892397"/>
            <a:ext cx="99060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93805" y="3717474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Deletion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9254403" y="4038600"/>
            <a:ext cx="612914" cy="640378"/>
            <a:chOff x="5119632" y="5829300"/>
            <a:chExt cx="612914" cy="640378"/>
          </a:xfrm>
        </p:grpSpPr>
        <p:sp>
          <p:nvSpPr>
            <p:cNvPr id="36" name="TextBox 35"/>
            <p:cNvSpPr txBox="1"/>
            <p:nvPr/>
          </p:nvSpPr>
          <p:spPr>
            <a:xfrm>
              <a:off x="5119632" y="6100346"/>
              <a:ext cx="612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Rear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cxnSp>
          <p:nvCxnSpPr>
            <p:cNvPr id="37" name="Straight Arrow Connector 36"/>
            <p:cNvCxnSpPr>
              <a:stCxn id="36" idx="0"/>
            </p:cNvCxnSpPr>
            <p:nvPr/>
          </p:nvCxnSpPr>
          <p:spPr>
            <a:xfrm flipH="1" flipV="1">
              <a:off x="5420661" y="5829300"/>
              <a:ext cx="5428" cy="27104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>
            <a:off x="5833126" y="3619500"/>
            <a:ext cx="1002535" cy="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693805" y="3416300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19D19">
                    <a:lumMod val="75000"/>
                  </a:srgbClr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Insertion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19D19">
                  <a:lumMod val="75000"/>
                </a:srgbClr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0160001" y="3619500"/>
            <a:ext cx="1002535" cy="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1158709" y="3467100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19D19">
                    <a:lumMod val="75000"/>
                  </a:srgbClr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Deletion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19D19">
                  <a:lumMod val="75000"/>
                </a:srgbClr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7046260" y="4000332"/>
            <a:ext cx="689984" cy="674300"/>
            <a:chOff x="7046260" y="4000332"/>
            <a:chExt cx="689984" cy="674300"/>
          </a:xfrm>
        </p:grpSpPr>
        <p:sp>
          <p:nvSpPr>
            <p:cNvPr id="29" name="TextBox 28"/>
            <p:cNvSpPr txBox="1"/>
            <p:nvPr/>
          </p:nvSpPr>
          <p:spPr>
            <a:xfrm>
              <a:off x="7046260" y="4305300"/>
              <a:ext cx="68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212121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Front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cxnSp>
          <p:nvCxnSpPr>
            <p:cNvPr id="43" name="Straight Arrow Connector 42"/>
            <p:cNvCxnSpPr>
              <a:stCxn id="29" idx="0"/>
            </p:cNvCxnSpPr>
            <p:nvPr/>
          </p:nvCxnSpPr>
          <p:spPr>
            <a:xfrm flipV="1">
              <a:off x="7391252" y="4000332"/>
              <a:ext cx="0" cy="30496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015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40" grpId="0"/>
      <p:bldP spid="4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Procedure: DQINSERT_FRONT (Q,F,R,N,Y)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procedure </a:t>
            </a:r>
            <a:r>
              <a:rPr lang="en-IN" b="1" dirty="0">
                <a:solidFill>
                  <a:srgbClr val="C00000"/>
                </a:solidFill>
              </a:rPr>
              <a:t>inserts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Y</a:t>
            </a:r>
            <a:r>
              <a:rPr lang="en-IN" dirty="0"/>
              <a:t> at </a:t>
            </a:r>
            <a:r>
              <a:rPr lang="en-IN" b="1" dirty="0">
                <a:solidFill>
                  <a:srgbClr val="C00000"/>
                </a:solidFill>
              </a:rPr>
              <a:t>front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end of the Circular Queue.</a:t>
            </a:r>
          </a:p>
          <a:p>
            <a:r>
              <a:rPr lang="en-IN" dirty="0"/>
              <a:t>Queue is represented by a vector </a:t>
            </a:r>
            <a:r>
              <a:rPr lang="en-IN" b="1" dirty="0">
                <a:solidFill>
                  <a:srgbClr val="C00000"/>
                </a:solidFill>
              </a:rPr>
              <a:t>Q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elements.</a:t>
            </a:r>
          </a:p>
          <a:p>
            <a:r>
              <a:rPr lang="en-IN" b="1" dirty="0">
                <a:solidFill>
                  <a:srgbClr val="C00000"/>
                </a:solidFill>
              </a:rPr>
              <a:t>F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pointer to the </a:t>
            </a:r>
            <a:r>
              <a:rPr lang="en-IN" b="1" dirty="0">
                <a:solidFill>
                  <a:srgbClr val="C00000"/>
                </a:solidFill>
              </a:rPr>
              <a:t>front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element of a queue.</a:t>
            </a:r>
          </a:p>
          <a:p>
            <a:r>
              <a:rPr lang="en-IN" b="1" dirty="0">
                <a:solidFill>
                  <a:srgbClr val="C00000"/>
                </a:solidFill>
              </a:rPr>
              <a:t>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pointer to the </a:t>
            </a:r>
            <a:r>
              <a:rPr lang="en-IN" b="1" dirty="0">
                <a:solidFill>
                  <a:srgbClr val="C00000"/>
                </a:solidFill>
              </a:rPr>
              <a:t>rear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element of a queue.</a:t>
            </a:r>
            <a:endParaRPr lang="en-US" dirty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24441" y="2964833"/>
            <a:ext cx="4191000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1. [Overflow?]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 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D6FA9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If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	  F 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 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D6FA9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Then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 Write(‘Overflow’)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        Return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2.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[Update front Pointer]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D6FA9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  If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F =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 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D6FA9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Then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F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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R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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D6FA9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  Else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F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 F 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1D6FA9">
                  <a:lumMod val="75000"/>
                </a:srgbClr>
              </a:solidFill>
              <a:effectLst/>
              <a:uLnTx/>
              <a:uFillTx/>
              <a:latin typeface="Consolas" pitchFamily="49" charset="0"/>
              <a:ea typeface="+mj-ea"/>
              <a:cs typeface="Consolas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3. [Insert Element?]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  Q[F]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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   Return 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Consolas" pitchFamily="49" charset="0"/>
              <a:ea typeface="+mj-ea"/>
              <a:cs typeface="Consolas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811972" y="3996521"/>
            <a:ext cx="2655064" cy="457200"/>
            <a:chOff x="5486400" y="1219200"/>
            <a:chExt cx="2655064" cy="457200"/>
          </a:xfrm>
        </p:grpSpPr>
        <p:sp>
          <p:nvSpPr>
            <p:cNvPr id="6" name="Rectangle 5"/>
            <p:cNvSpPr/>
            <p:nvPr/>
          </p:nvSpPr>
          <p:spPr>
            <a:xfrm>
              <a:off x="5486400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10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3378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89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54219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7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746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080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11972" y="5596721"/>
            <a:ext cx="2655064" cy="457200"/>
            <a:chOff x="5486400" y="1219200"/>
            <a:chExt cx="2655064" cy="457200"/>
          </a:xfrm>
        </p:grpSpPr>
        <p:sp>
          <p:nvSpPr>
            <p:cNvPr id="12" name="Rectangle 11"/>
            <p:cNvSpPr/>
            <p:nvPr/>
          </p:nvSpPr>
          <p:spPr>
            <a:xfrm>
              <a:off x="5486400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13378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4219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10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746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89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080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7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811972" y="3243665"/>
            <a:ext cx="526978" cy="371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F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cxnSp>
        <p:nvCxnSpPr>
          <p:cNvPr id="25" name="Straight Arrow Connector 24"/>
          <p:cNvCxnSpPr>
            <a:stCxn id="17" idx="2"/>
            <a:endCxn id="6" idx="0"/>
          </p:cNvCxnSpPr>
          <p:nvPr/>
        </p:nvCxnSpPr>
        <p:spPr>
          <a:xfrm>
            <a:off x="5075462" y="3615521"/>
            <a:ext cx="3211" cy="3810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67766" y="3234521"/>
            <a:ext cx="526978" cy="371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cxnSp>
        <p:nvCxnSpPr>
          <p:cNvPr id="28" name="Straight Arrow Connector 27"/>
          <p:cNvCxnSpPr>
            <a:stCxn id="26" idx="2"/>
            <a:endCxn id="8" idx="0"/>
          </p:cNvCxnSpPr>
          <p:nvPr/>
        </p:nvCxnSpPr>
        <p:spPr>
          <a:xfrm>
            <a:off x="6131256" y="3606377"/>
            <a:ext cx="3211" cy="39014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5860674" y="4846641"/>
            <a:ext cx="526978" cy="752856"/>
            <a:chOff x="5974406" y="4300728"/>
            <a:chExt cx="526978" cy="752856"/>
          </a:xfrm>
        </p:grpSpPr>
        <p:sp>
          <p:nvSpPr>
            <p:cNvPr id="29" name="TextBox 28"/>
            <p:cNvSpPr txBox="1"/>
            <p:nvPr/>
          </p:nvSpPr>
          <p:spPr>
            <a:xfrm>
              <a:off x="5974406" y="4300728"/>
              <a:ext cx="526978" cy="371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cxnSp>
          <p:nvCxnSpPr>
            <p:cNvPr id="30" name="Straight Arrow Connector 29"/>
            <p:cNvCxnSpPr>
              <a:stCxn id="29" idx="2"/>
            </p:cNvCxnSpPr>
            <p:nvPr/>
          </p:nvCxnSpPr>
          <p:spPr>
            <a:xfrm>
              <a:off x="6237895" y="4672584"/>
              <a:ext cx="3211" cy="3810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903090" y="4813113"/>
            <a:ext cx="526978" cy="762000"/>
            <a:chOff x="7016822" y="4267200"/>
            <a:chExt cx="526978" cy="762000"/>
          </a:xfrm>
        </p:grpSpPr>
        <p:sp>
          <p:nvSpPr>
            <p:cNvPr id="31" name="TextBox 30"/>
            <p:cNvSpPr txBox="1"/>
            <p:nvPr/>
          </p:nvSpPr>
          <p:spPr>
            <a:xfrm>
              <a:off x="7016822" y="4267200"/>
              <a:ext cx="526978" cy="371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R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cxnSp>
          <p:nvCxnSpPr>
            <p:cNvPr id="32" name="Straight Arrow Connector 31"/>
            <p:cNvCxnSpPr>
              <a:stCxn id="31" idx="2"/>
            </p:cNvCxnSpPr>
            <p:nvPr/>
          </p:nvCxnSpPr>
          <p:spPr>
            <a:xfrm>
              <a:off x="7280311" y="4639056"/>
              <a:ext cx="3211" cy="39014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675894" y="4035621"/>
            <a:ext cx="109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Overflow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78764" y="564065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50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263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07407E-6 L -0.04257 -4.07407E-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/>
      <p:bldP spid="26" grpId="0"/>
      <p:bldP spid="33" grpId="0"/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Function: DQDELETE_REAR(Q,F,R)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function </a:t>
            </a:r>
            <a:r>
              <a:rPr lang="en-IN" b="1" dirty="0">
                <a:solidFill>
                  <a:srgbClr val="C00000"/>
                </a:solidFill>
              </a:rPr>
              <a:t>deletes &amp; returns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an element from </a:t>
            </a:r>
            <a:r>
              <a:rPr lang="en-IN" b="1" dirty="0">
                <a:solidFill>
                  <a:srgbClr val="C00000"/>
                </a:solidFill>
              </a:rPr>
              <a:t>rear end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the Queue.</a:t>
            </a:r>
          </a:p>
          <a:p>
            <a:r>
              <a:rPr lang="en-IN" b="1" dirty="0">
                <a:solidFill>
                  <a:srgbClr val="C00000"/>
                </a:solidFill>
              </a:rPr>
              <a:t>Queue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represented by a vector </a:t>
            </a:r>
            <a:r>
              <a:rPr lang="en-IN" b="1" dirty="0">
                <a:solidFill>
                  <a:srgbClr val="C00000"/>
                </a:solidFill>
              </a:rPr>
              <a:t>Q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elements.</a:t>
            </a:r>
          </a:p>
          <a:p>
            <a:r>
              <a:rPr lang="en-IN" b="1" dirty="0">
                <a:solidFill>
                  <a:srgbClr val="C00000"/>
                </a:solidFill>
              </a:rPr>
              <a:t>F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is pointer to the </a:t>
            </a:r>
            <a:r>
              <a:rPr lang="en-IN" b="1" dirty="0"/>
              <a:t>front</a:t>
            </a:r>
            <a:r>
              <a:rPr lang="en-IN" dirty="0"/>
              <a:t> element of a queue.</a:t>
            </a:r>
          </a:p>
          <a:p>
            <a:r>
              <a:rPr lang="en-IN" b="1" dirty="0">
                <a:solidFill>
                  <a:srgbClr val="C00000"/>
                </a:solidFill>
              </a:rPr>
              <a:t>R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is pointer to the </a:t>
            </a:r>
            <a:r>
              <a:rPr lang="en-IN" b="1" dirty="0">
                <a:solidFill>
                  <a:srgbClr val="C00000"/>
                </a:solidFill>
              </a:rPr>
              <a:t>rear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element of a queue.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964" y="2947417"/>
            <a:ext cx="4191000" cy="35086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1. [Underflow?]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 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D6FA9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If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	  R =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 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D6FA9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Then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 Write(‘Underflow’)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        Return(0)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2. [Delete Element]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   Y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 Q[R]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3. [Queue Empty?]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 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D6FA9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IF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   R = 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  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D6FA9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Then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 R  F 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   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D6FA9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Else</a:t>
            </a: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 R  R –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D6FA9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</a:rPr>
              <a:t>4. [Return Element]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Consolas" pitchFamily="49" charset="0"/>
                <a:ea typeface="+mj-ea"/>
                <a:cs typeface="Consolas" pitchFamily="49" charset="0"/>
                <a:sym typeface="Wingdings" pitchFamily="2" charset="2"/>
              </a:rPr>
              <a:t>   Return(Y) 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Consolas" pitchFamily="49" charset="0"/>
              <a:ea typeface="+mj-ea"/>
              <a:cs typeface="Consolas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997800" y="3709417"/>
            <a:ext cx="2655064" cy="457200"/>
            <a:chOff x="5486400" y="1219200"/>
            <a:chExt cx="2655064" cy="457200"/>
          </a:xfrm>
        </p:grpSpPr>
        <p:sp>
          <p:nvSpPr>
            <p:cNvPr id="6" name="Rectangle 5"/>
            <p:cNvSpPr/>
            <p:nvPr/>
          </p:nvSpPr>
          <p:spPr>
            <a:xfrm>
              <a:off x="5486400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3378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54219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0746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080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97800" y="5309617"/>
            <a:ext cx="2655064" cy="457200"/>
            <a:chOff x="5486400" y="1219200"/>
            <a:chExt cx="2655064" cy="457200"/>
          </a:xfrm>
        </p:grpSpPr>
        <p:sp>
          <p:nvSpPr>
            <p:cNvPr id="12" name="Rectangle 11"/>
            <p:cNvSpPr/>
            <p:nvPr/>
          </p:nvSpPr>
          <p:spPr>
            <a:xfrm>
              <a:off x="5486400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13378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4219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10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0746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89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608064" y="1219200"/>
              <a:ext cx="533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915574" y="2947417"/>
            <a:ext cx="773866" cy="762000"/>
            <a:chOff x="5870774" y="3200400"/>
            <a:chExt cx="773866" cy="762000"/>
          </a:xfrm>
        </p:grpSpPr>
        <p:grpSp>
          <p:nvGrpSpPr>
            <p:cNvPr id="31" name="Group 30"/>
            <p:cNvGrpSpPr/>
            <p:nvPr/>
          </p:nvGrpSpPr>
          <p:grpSpPr>
            <a:xfrm>
              <a:off x="5870774" y="3209544"/>
              <a:ext cx="526978" cy="752856"/>
              <a:chOff x="5870774" y="3209544"/>
              <a:chExt cx="526978" cy="752856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5870774" y="3209544"/>
                <a:ext cx="5269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Roboto Condensed"/>
                    <a:ea typeface="+mn-ea"/>
                    <a:cs typeface="+mn-cs"/>
                  </a:rPr>
                  <a:t>F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endParaRPr>
              </a:p>
            </p:txBody>
          </p:sp>
          <p:cxnSp>
            <p:nvCxnSpPr>
              <p:cNvPr id="18" name="Straight Arrow Connector 17"/>
              <p:cNvCxnSpPr>
                <a:stCxn id="17" idx="2"/>
              </p:cNvCxnSpPr>
              <p:nvPr/>
            </p:nvCxnSpPr>
            <p:spPr>
              <a:xfrm>
                <a:off x="6134263" y="3609654"/>
                <a:ext cx="3211" cy="352746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6117662" y="3200400"/>
              <a:ext cx="526978" cy="762000"/>
              <a:chOff x="6117662" y="3200400"/>
              <a:chExt cx="526978" cy="76200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117662" y="3200400"/>
                <a:ext cx="5269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Roboto Condensed"/>
                    <a:ea typeface="+mn-ea"/>
                    <a:cs typeface="+mn-cs"/>
                  </a:rPr>
                  <a:t>R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endParaRPr>
              </a:p>
            </p:txBody>
          </p:sp>
          <p:cxnSp>
            <p:nvCxnSpPr>
              <p:cNvPr id="20" name="Straight Arrow Connector 19"/>
              <p:cNvCxnSpPr>
                <a:stCxn id="19" idx="2"/>
              </p:cNvCxnSpPr>
              <p:nvPr/>
            </p:nvCxnSpPr>
            <p:spPr>
              <a:xfrm>
                <a:off x="6381151" y="3600510"/>
                <a:ext cx="3211" cy="361890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7019206" y="4504945"/>
            <a:ext cx="526978" cy="752856"/>
            <a:chOff x="5974406" y="4300728"/>
            <a:chExt cx="526978" cy="752856"/>
          </a:xfrm>
        </p:grpSpPr>
        <p:sp>
          <p:nvSpPr>
            <p:cNvPr id="22" name="TextBox 21"/>
            <p:cNvSpPr txBox="1"/>
            <p:nvPr/>
          </p:nvSpPr>
          <p:spPr>
            <a:xfrm>
              <a:off x="5974406" y="4300728"/>
              <a:ext cx="526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F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cxnSp>
          <p:nvCxnSpPr>
            <p:cNvPr id="23" name="Straight Arrow Connector 22"/>
            <p:cNvCxnSpPr>
              <a:stCxn id="22" idx="2"/>
            </p:cNvCxnSpPr>
            <p:nvPr/>
          </p:nvCxnSpPr>
          <p:spPr>
            <a:xfrm>
              <a:off x="6237895" y="4700838"/>
              <a:ext cx="3211" cy="35274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8061622" y="4498713"/>
            <a:ext cx="526978" cy="762000"/>
            <a:chOff x="7016822" y="4267200"/>
            <a:chExt cx="526978" cy="762000"/>
          </a:xfrm>
        </p:grpSpPr>
        <p:sp>
          <p:nvSpPr>
            <p:cNvPr id="25" name="TextBox 24"/>
            <p:cNvSpPr txBox="1"/>
            <p:nvPr/>
          </p:nvSpPr>
          <p:spPr>
            <a:xfrm>
              <a:off x="7016822" y="4267200"/>
              <a:ext cx="5269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Roboto Condensed"/>
                  <a:ea typeface="+mn-ea"/>
                  <a:cs typeface="+mn-cs"/>
                </a:rPr>
                <a:t>R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endParaRPr>
            </a:p>
          </p:txBody>
        </p:sp>
        <p:cxnSp>
          <p:nvCxnSpPr>
            <p:cNvPr id="26" name="Straight Arrow Connector 25"/>
            <p:cNvCxnSpPr>
              <a:stCxn id="25" idx="2"/>
            </p:cNvCxnSpPr>
            <p:nvPr/>
          </p:nvCxnSpPr>
          <p:spPr>
            <a:xfrm>
              <a:off x="7280311" y="4667310"/>
              <a:ext cx="3211" cy="36189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7175825" y="375335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7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204302" y="536090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7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65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-0.17018 3.33333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4.07407E-6 L -0.0388 -4.07407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9" grpId="0"/>
      <p:bldP spid="29" grpId="1"/>
      <p:bldP spid="33" grpId="0"/>
      <p:bldP spid="33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queue in which we are able to </a:t>
            </a:r>
            <a:r>
              <a:rPr lang="en-IN" b="1" dirty="0">
                <a:solidFill>
                  <a:srgbClr val="C00000"/>
                </a:solidFill>
              </a:rPr>
              <a:t>insert &amp; remove items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from </a:t>
            </a:r>
            <a:r>
              <a:rPr lang="en-IN" b="1" dirty="0">
                <a:solidFill>
                  <a:srgbClr val="C00000"/>
                </a:solidFill>
              </a:rPr>
              <a:t>any position based on </a:t>
            </a:r>
            <a:r>
              <a:rPr lang="en-IN" dirty="0"/>
              <a:t>some property (such as </a:t>
            </a:r>
            <a:r>
              <a:rPr lang="en-IN" b="1" dirty="0">
                <a:solidFill>
                  <a:srgbClr val="C00000"/>
                </a:solidFill>
              </a:rPr>
              <a:t>priority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of the task to be processed) is often referred as </a:t>
            </a:r>
            <a:r>
              <a:rPr lang="en-IN" b="1" dirty="0">
                <a:solidFill>
                  <a:srgbClr val="C00000"/>
                </a:solidFill>
              </a:rPr>
              <a:t>priority queue</a:t>
            </a:r>
            <a:r>
              <a:rPr lang="en-IN" dirty="0"/>
              <a:t>.</a:t>
            </a:r>
          </a:p>
          <a:p>
            <a:r>
              <a:rPr lang="en-IN" dirty="0"/>
              <a:t>Below fig. represent a priority queue of jobs waiting to use a computer.</a:t>
            </a:r>
          </a:p>
          <a:p>
            <a:r>
              <a:rPr lang="en-IN" dirty="0"/>
              <a:t>Priorities are attached with each Job</a:t>
            </a:r>
          </a:p>
          <a:p>
            <a:pPr lvl="1"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Priority 1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indicates </a:t>
            </a:r>
            <a:r>
              <a:rPr lang="en-IN" b="1" dirty="0">
                <a:solidFill>
                  <a:srgbClr val="C00000"/>
                </a:solidFill>
              </a:rPr>
              <a:t>Real Time Job</a:t>
            </a:r>
          </a:p>
          <a:p>
            <a:pPr lvl="1"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Priority 2</a:t>
            </a:r>
            <a:r>
              <a:rPr lang="en-IN" dirty="0"/>
              <a:t> indicates </a:t>
            </a:r>
            <a:r>
              <a:rPr lang="en-IN" b="1" dirty="0">
                <a:solidFill>
                  <a:srgbClr val="C00000"/>
                </a:solidFill>
              </a:rPr>
              <a:t>Online Job</a:t>
            </a:r>
          </a:p>
          <a:p>
            <a:pPr lvl="1"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Priority 3</a:t>
            </a:r>
            <a:r>
              <a:rPr lang="en-IN" dirty="0"/>
              <a:t> indicates </a:t>
            </a:r>
            <a:r>
              <a:rPr lang="en-IN" b="1" dirty="0">
                <a:solidFill>
                  <a:srgbClr val="C00000"/>
                </a:solidFill>
              </a:rPr>
              <a:t>Batch Processing Job</a:t>
            </a:r>
          </a:p>
          <a:p>
            <a:r>
              <a:rPr lang="en-IN" dirty="0"/>
              <a:t>Therefore if a job is initiated with priority i, it is inserted immediately at the end of list of other jobs with priorities i. </a:t>
            </a:r>
          </a:p>
          <a:p>
            <a:r>
              <a:rPr lang="en-IN" dirty="0"/>
              <a:t>Here jobs are always removed from the front of queue.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23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596" y="950793"/>
          <a:ext cx="7924804" cy="75033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57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1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8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86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50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165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9293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165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51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R</a:t>
                      </a:r>
                      <a:r>
                        <a:rPr lang="en-US" sz="1900" baseline="-25000" dirty="0">
                          <a:effectLst/>
                        </a:rPr>
                        <a:t>1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R</a:t>
                      </a:r>
                      <a:r>
                        <a:rPr lang="en-US" sz="1900" baseline="-25000" dirty="0">
                          <a:effectLst/>
                        </a:rPr>
                        <a:t>2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…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R</a:t>
                      </a:r>
                      <a:r>
                        <a:rPr lang="en-US" sz="1900" baseline="-25000" dirty="0">
                          <a:effectLst/>
                        </a:rPr>
                        <a:t>i-1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O</a:t>
                      </a:r>
                      <a:r>
                        <a:rPr lang="en-US" sz="1900" baseline="-25000" dirty="0">
                          <a:effectLst/>
                        </a:rPr>
                        <a:t>1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O</a:t>
                      </a:r>
                      <a:r>
                        <a:rPr lang="en-US" sz="1900" baseline="-25000" dirty="0">
                          <a:effectLst/>
                        </a:rPr>
                        <a:t>2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…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O</a:t>
                      </a:r>
                      <a:r>
                        <a:rPr lang="en-US" sz="1900" baseline="-25000" dirty="0">
                          <a:effectLst/>
                        </a:rPr>
                        <a:t>j-1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B</a:t>
                      </a:r>
                      <a:r>
                        <a:rPr lang="en-US" sz="1900" baseline="-25000">
                          <a:effectLst/>
                        </a:rPr>
                        <a:t>1</a:t>
                      </a:r>
                      <a:endParaRPr lang="en-US" sz="19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B</a:t>
                      </a:r>
                      <a:r>
                        <a:rPr lang="en-US" sz="1900" baseline="-25000">
                          <a:effectLst/>
                        </a:rPr>
                        <a:t>2</a:t>
                      </a:r>
                      <a:endParaRPr lang="en-US" sz="19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…</a:t>
                      </a:r>
                      <a:endParaRPr lang="en-US" sz="19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B</a:t>
                      </a:r>
                      <a:r>
                        <a:rPr lang="en-US" sz="1900" baseline="-25000" dirty="0">
                          <a:effectLst/>
                        </a:rPr>
                        <a:t>k-1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…</a:t>
                      </a:r>
                      <a:endParaRPr lang="en-US" sz="19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1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…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</a:t>
                      </a:r>
                      <a:endParaRPr lang="en-US" sz="19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</a:t>
                      </a:r>
                      <a:endParaRPr lang="en-US" sz="19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…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2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3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3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…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3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…</a:t>
                      </a:r>
                      <a:endParaRPr lang="en-US" sz="19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78578" y="1331793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Priority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1" y="93555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Task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71418" y="2169993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R</a:t>
            </a:r>
            <a:r>
              <a:rPr kumimoji="0" lang="en-IN" sz="1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i</a:t>
            </a:r>
            <a:endParaRPr kumimoji="0" lang="en-US" sz="18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4547909" y="1701125"/>
            <a:ext cx="0" cy="46886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809818" y="218166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O</a:t>
            </a:r>
            <a:r>
              <a:rPr kumimoji="0" lang="en-IN" sz="1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j</a:t>
            </a:r>
            <a:endParaRPr kumimoji="0" lang="en-US" sz="18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449568" y="218166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B</a:t>
            </a:r>
            <a:r>
              <a:rPr kumimoji="0" lang="en-IN" sz="1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k</a:t>
            </a:r>
            <a:endParaRPr kumimoji="0" lang="en-US" sz="18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cxnSp>
        <p:nvCxnSpPr>
          <p:cNvPr id="15" name="Straight Arrow Connector 14"/>
          <p:cNvCxnSpPr>
            <a:stCxn id="10" idx="0"/>
          </p:cNvCxnSpPr>
          <p:nvPr/>
        </p:nvCxnSpPr>
        <p:spPr>
          <a:xfrm flipV="1">
            <a:off x="6991118" y="1701125"/>
            <a:ext cx="8816" cy="48053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0"/>
          </p:cNvCxnSpPr>
          <p:nvPr/>
        </p:nvCxnSpPr>
        <p:spPr>
          <a:xfrm flipV="1">
            <a:off x="9643692" y="1701125"/>
            <a:ext cx="0" cy="48053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16948" y="2627193"/>
            <a:ext cx="7358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Priority Queue viewed as a single queue with insertion allowed at any position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971800" y="3514161"/>
          <a:ext cx="2336843" cy="375166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57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3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1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R</a:t>
                      </a:r>
                      <a:r>
                        <a:rPr lang="en-US" sz="2100" baseline="-25000" dirty="0">
                          <a:effectLst/>
                        </a:rPr>
                        <a:t>1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R</a:t>
                      </a:r>
                      <a:r>
                        <a:rPr lang="en-US" sz="2100" baseline="-25000" dirty="0">
                          <a:effectLst/>
                        </a:rPr>
                        <a:t>2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…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R</a:t>
                      </a:r>
                      <a:r>
                        <a:rPr lang="en-US" sz="2100" baseline="-25000" dirty="0">
                          <a:effectLst/>
                        </a:rPr>
                        <a:t>i-1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971800" y="4074993"/>
          <a:ext cx="2350877" cy="375166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584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1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O</a:t>
                      </a:r>
                      <a:r>
                        <a:rPr lang="en-US" sz="2100" baseline="-25000" dirty="0">
                          <a:effectLst/>
                        </a:rPr>
                        <a:t>1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O</a:t>
                      </a:r>
                      <a:r>
                        <a:rPr lang="en-US" sz="2100" baseline="-25000" dirty="0">
                          <a:effectLst/>
                        </a:rPr>
                        <a:t>2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…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O</a:t>
                      </a:r>
                      <a:r>
                        <a:rPr lang="en-US" sz="2100" baseline="-25000" dirty="0">
                          <a:effectLst/>
                        </a:rPr>
                        <a:t>j-1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971800" y="4678759"/>
          <a:ext cx="2358180" cy="375166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546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51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B</a:t>
                      </a:r>
                      <a:r>
                        <a:rPr lang="en-US" sz="2100" baseline="-25000" dirty="0">
                          <a:effectLst/>
                        </a:rPr>
                        <a:t>1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B</a:t>
                      </a:r>
                      <a:r>
                        <a:rPr lang="en-US" sz="2100" baseline="-25000" dirty="0">
                          <a:effectLst/>
                        </a:rPr>
                        <a:t>2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…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B</a:t>
                      </a:r>
                      <a:r>
                        <a:rPr lang="en-US" sz="2100" baseline="-25000" dirty="0">
                          <a:effectLst/>
                        </a:rPr>
                        <a:t>k-1</a:t>
                      </a:r>
                      <a:endParaRPr lang="en-US" sz="2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4906" marR="64906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743169" y="3513637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Priority  - 1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43169" y="407499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Priority - 2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43169" y="468406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Priority - 3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66562" y="3513637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R</a:t>
            </a:r>
            <a:r>
              <a:rPr kumimoji="0" lang="en-IN" sz="1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i</a:t>
            </a:r>
            <a:endParaRPr kumimoji="0" lang="en-US" sz="18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61753" y="405618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O</a:t>
            </a:r>
            <a:r>
              <a:rPr kumimoji="0" lang="en-IN" sz="1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j</a:t>
            </a:r>
            <a:endParaRPr kumimoji="0" lang="en-US" sz="18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48929" y="4671484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B</a:t>
            </a:r>
            <a:r>
              <a:rPr kumimoji="0" lang="en-IN" sz="1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k</a:t>
            </a:r>
            <a:endParaRPr kumimoji="0" lang="en-US" sz="18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5482380" y="4248337"/>
            <a:ext cx="1860071" cy="344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482379" y="4856151"/>
            <a:ext cx="1860071" cy="344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5486401" y="3690553"/>
            <a:ext cx="1860071" cy="344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177044" y="5370393"/>
            <a:ext cx="3837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Roboto Condensed"/>
                <a:ea typeface="+mn-ea"/>
                <a:cs typeface="+mn-cs"/>
              </a:rPr>
              <a:t>Priority Queue viewed as a set of queue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Roboto Condensed"/>
              <a:ea typeface="+mn-ea"/>
              <a:cs typeface="+mn-cs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709785" y="3160593"/>
            <a:ext cx="87724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09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  <p:bldP spid="12" grpId="0"/>
      <p:bldP spid="18" grpId="0"/>
      <p:bldP spid="22" grpId="0"/>
      <p:bldP spid="23" grpId="0"/>
      <p:bldP spid="24" grpId="0"/>
      <p:bldP spid="25" grpId="0"/>
      <p:bldP spid="26" grpId="0"/>
      <p:bldP spid="27" grpId="0"/>
      <p:bldP spid="3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Nidhi.chitroda@darshan.ac.in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Nidhi K Chitroda</a:t>
            </a:r>
          </a:p>
        </p:txBody>
      </p:sp>
      <p:sp>
        <p:nvSpPr>
          <p:cNvPr id="9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#2305CS201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9C05BF-03EA-CF7D-67FB-A6DAE2A6E4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0C0EC5-1BBF-A681-DCE5-7B9D17AA6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78" y="5117804"/>
            <a:ext cx="1420089" cy="142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86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IN" dirty="0"/>
              <a:t>Recursion</a:t>
            </a:r>
          </a:p>
          <a:p>
            <a:pPr>
              <a:spcBef>
                <a:spcPts val="600"/>
              </a:spcBef>
            </a:pPr>
            <a:r>
              <a:rPr lang="en-IN" dirty="0"/>
              <a:t>Keeping track of function calls</a:t>
            </a:r>
          </a:p>
          <a:p>
            <a:pPr>
              <a:spcBef>
                <a:spcPts val="600"/>
              </a:spcBef>
            </a:pPr>
            <a:r>
              <a:rPr lang="en-IN" dirty="0"/>
              <a:t>Evaluation of expressions</a:t>
            </a:r>
          </a:p>
          <a:p>
            <a:pPr>
              <a:spcBef>
                <a:spcPts val="600"/>
              </a:spcBef>
            </a:pPr>
            <a:r>
              <a:rPr lang="en-IN" dirty="0"/>
              <a:t>Reversing characters</a:t>
            </a:r>
          </a:p>
          <a:p>
            <a:pPr>
              <a:spcBef>
                <a:spcPts val="600"/>
              </a:spcBef>
            </a:pPr>
            <a:r>
              <a:rPr lang="en-IN" dirty="0"/>
              <a:t>Servicing hardware interrupts</a:t>
            </a:r>
          </a:p>
          <a:p>
            <a:pPr>
              <a:spcBef>
                <a:spcPts val="600"/>
              </a:spcBef>
            </a:pPr>
            <a:r>
              <a:rPr lang="en-IN" dirty="0"/>
              <a:t>Solving combinatorial problems using backtracking</a:t>
            </a:r>
          </a:p>
          <a:p>
            <a:pPr>
              <a:spcBef>
                <a:spcPts val="600"/>
              </a:spcBef>
            </a:pPr>
            <a:r>
              <a:rPr lang="en-IN" dirty="0"/>
              <a:t>Expression Conversion (Infix to Postfix, Infix to Prefix)</a:t>
            </a:r>
          </a:p>
          <a:p>
            <a:pPr>
              <a:spcBef>
                <a:spcPts val="600"/>
              </a:spcBef>
            </a:pPr>
            <a:r>
              <a:rPr lang="en-IN" dirty="0"/>
              <a:t>Game Playing (Chess)</a:t>
            </a:r>
          </a:p>
          <a:p>
            <a:pPr>
              <a:spcBef>
                <a:spcPts val="600"/>
              </a:spcBef>
            </a:pPr>
            <a:r>
              <a:rPr lang="en-IN" dirty="0"/>
              <a:t>Microsoft Word (Undo / Redo)</a:t>
            </a:r>
          </a:p>
          <a:p>
            <a:pPr>
              <a:spcBef>
                <a:spcPts val="600"/>
              </a:spcBef>
            </a:pPr>
            <a:r>
              <a:rPr lang="en-IN" dirty="0"/>
              <a:t>Compiler – Parsing syntax &amp; expression</a:t>
            </a:r>
          </a:p>
          <a:p>
            <a:pPr>
              <a:spcBef>
                <a:spcPts val="600"/>
              </a:spcBef>
            </a:pPr>
            <a:r>
              <a:rPr lang="en-IN" dirty="0"/>
              <a:t>Finding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2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Procedure : PUSH (S, TOP, 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procedure inserts an element </a:t>
            </a:r>
            <a:r>
              <a:rPr lang="en-IN" b="1" dirty="0">
                <a:solidFill>
                  <a:srgbClr val="C00000"/>
                </a:solidFill>
              </a:rPr>
              <a:t>X</a:t>
            </a:r>
            <a:r>
              <a:rPr lang="en-IN" dirty="0"/>
              <a:t> to the top of a stack.</a:t>
            </a:r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C00000"/>
                </a:solidFill>
              </a:rPr>
              <a:t>S</a:t>
            </a:r>
            <a:r>
              <a:rPr lang="en-IN" dirty="0"/>
              <a:t> 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/>
              <a:t> elements.</a:t>
            </a:r>
          </a:p>
          <a:p>
            <a:r>
              <a:rPr lang="en-IN" dirty="0"/>
              <a:t>A pointer </a:t>
            </a:r>
            <a:r>
              <a:rPr lang="en-IN" b="1" dirty="0">
                <a:solidFill>
                  <a:srgbClr val="C00000"/>
                </a:solidFill>
              </a:rPr>
              <a:t>TOP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represents the top element in the stack.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6518" y="2599937"/>
            <a:ext cx="5735933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[Check for stack overflow]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	TOP ≥ N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	write (‘STACK OVERFLOW’)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	Return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[Increment TOP]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TOP ← TOP + 1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[Insert Element]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S[TOP] ← X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[Finished]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Return</a:t>
            </a:r>
          </a:p>
        </p:txBody>
      </p:sp>
      <p:sp>
        <p:nvSpPr>
          <p:cNvPr id="6" name="Freeform 5"/>
          <p:cNvSpPr/>
          <p:nvPr/>
        </p:nvSpPr>
        <p:spPr>
          <a:xfrm>
            <a:off x="10712134" y="2610084"/>
            <a:ext cx="762000" cy="1027023"/>
          </a:xfrm>
          <a:custGeom>
            <a:avLst/>
            <a:gdLst>
              <a:gd name="connsiteX0" fmla="*/ 0 w 762000"/>
              <a:gd name="connsiteY0" fmla="*/ 0 h 1447800"/>
              <a:gd name="connsiteX1" fmla="*/ 0 w 762000"/>
              <a:gd name="connsiteY1" fmla="*/ 1447800 h 1447800"/>
              <a:gd name="connsiteX2" fmla="*/ 762000 w 762000"/>
              <a:gd name="connsiteY2" fmla="*/ 1447800 h 1447800"/>
              <a:gd name="connsiteX3" fmla="*/ 762000 w 762000"/>
              <a:gd name="connsiteY3" fmla="*/ 381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447800">
                <a:moveTo>
                  <a:pt x="0" y="0"/>
                </a:moveTo>
                <a:lnTo>
                  <a:pt x="0" y="1447800"/>
                </a:lnTo>
                <a:lnTo>
                  <a:pt x="762000" y="1447800"/>
                </a:lnTo>
                <a:lnTo>
                  <a:pt x="762000" y="38100"/>
                </a:ln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45698" y="3677433"/>
            <a:ext cx="4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66068" y="2606686"/>
            <a:ext cx="299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Stack is empty, TOP = 0, N=3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6068" y="324551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PUSH(S, TOP, 10)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79062" y="330576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prstClr val="black"/>
                </a:solidFill>
              </a:rPr>
              <a:t>TOP = 1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>
            <a:off x="10293462" y="3490433"/>
            <a:ext cx="41867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712134" y="3323211"/>
            <a:ext cx="762000" cy="32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66068" y="38843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PUSH(S, TOP, 8)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302862" y="2959871"/>
            <a:ext cx="1409272" cy="369332"/>
            <a:chOff x="6400800" y="5486400"/>
            <a:chExt cx="1409272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6400800" y="54864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>
                  <a:solidFill>
                    <a:prstClr val="black"/>
                  </a:solidFill>
                </a:rPr>
                <a:t>TOP = 2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1" idx="3"/>
            </p:cNvCxnSpPr>
            <p:nvPr/>
          </p:nvCxnSpPr>
          <p:spPr>
            <a:xfrm>
              <a:off x="7391400" y="5671066"/>
              <a:ext cx="41867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10712134" y="2959871"/>
            <a:ext cx="762000" cy="345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</a:rPr>
              <a:t>8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66068" y="452316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PUSH(S, TOP, -5)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9264762" y="2610084"/>
            <a:ext cx="1447372" cy="369332"/>
            <a:chOff x="6362700" y="5136613"/>
            <a:chExt cx="1447372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6362700" y="5136613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>
                  <a:solidFill>
                    <a:prstClr val="black"/>
                  </a:solidFill>
                </a:rPr>
                <a:t>TOP = 3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7" idx="3"/>
            </p:cNvCxnSpPr>
            <p:nvPr/>
          </p:nvCxnSpPr>
          <p:spPr>
            <a:xfrm>
              <a:off x="7391400" y="5321279"/>
              <a:ext cx="41867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10712134" y="2610085"/>
            <a:ext cx="762000" cy="349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</a:rPr>
              <a:t>-5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66068" y="516198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PUSH(S, TOP, 6)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66068" y="580081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Overflow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18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5411 L -3.33333E-6 -0.00394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5307 L -3.33333E-6 -0.00301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5214 L -3.33333E-6 -0.00208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  <p:bldP spid="13" grpId="0"/>
      <p:bldP spid="13" grpId="1"/>
      <p:bldP spid="19" grpId="0" animBg="1"/>
      <p:bldP spid="19" grpId="1" animBg="1"/>
      <p:bldP spid="20" grpId="0"/>
      <p:bldP spid="25" grpId="0" animBg="1"/>
      <p:bldP spid="25" grpId="1" animBg="1"/>
      <p:bldP spid="26" grpId="0"/>
      <p:bldP spid="31" grpId="0" animBg="1"/>
      <p:bldP spid="31" grpId="1" animBg="1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: POP (S, TOP)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function </a:t>
            </a:r>
            <a:r>
              <a:rPr lang="en-IN" b="1" i="1" dirty="0">
                <a:solidFill>
                  <a:srgbClr val="C00000"/>
                </a:solidFill>
              </a:rPr>
              <a:t>removes &amp; returns</a:t>
            </a:r>
            <a:r>
              <a:rPr lang="en-IN" dirty="0"/>
              <a:t> the top element from a stack.</a:t>
            </a:r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C00000"/>
                </a:solidFill>
              </a:rPr>
              <a:t>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elements.</a:t>
            </a:r>
          </a:p>
          <a:p>
            <a:r>
              <a:rPr lang="en-IN" dirty="0"/>
              <a:t>A pointer </a:t>
            </a:r>
            <a:r>
              <a:rPr lang="en-IN" b="1" dirty="0">
                <a:solidFill>
                  <a:srgbClr val="C00000"/>
                </a:solidFill>
              </a:rPr>
              <a:t>TOP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represents the top element in the stack.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6518" y="2600642"/>
            <a:ext cx="5906926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[Check for stack underflow]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	TOP = 0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	write (‘STACK UNDERFLOW’)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	Return (0)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[Decrement TOP]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TOP ← TOP - 1</a:t>
            </a:r>
          </a:p>
          <a:p>
            <a:pPr marL="450850" indent="-450850"/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[Return former top element of stack]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Return(S[TOP + 1])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460407" y="2633694"/>
            <a:ext cx="762000" cy="1233237"/>
            <a:chOff x="7815549" y="5290851"/>
            <a:chExt cx="762000" cy="1233237"/>
          </a:xfrm>
        </p:grpSpPr>
        <p:sp>
          <p:nvSpPr>
            <p:cNvPr id="5" name="Freeform 4"/>
            <p:cNvSpPr/>
            <p:nvPr/>
          </p:nvSpPr>
          <p:spPr>
            <a:xfrm>
              <a:off x="7815549" y="5290851"/>
              <a:ext cx="762000" cy="872784"/>
            </a:xfrm>
            <a:custGeom>
              <a:avLst/>
              <a:gdLst>
                <a:gd name="connsiteX0" fmla="*/ 0 w 762000"/>
                <a:gd name="connsiteY0" fmla="*/ 0 h 1447800"/>
                <a:gd name="connsiteX1" fmla="*/ 0 w 762000"/>
                <a:gd name="connsiteY1" fmla="*/ 1447800 h 1447800"/>
                <a:gd name="connsiteX2" fmla="*/ 762000 w 762000"/>
                <a:gd name="connsiteY2" fmla="*/ 1447800 h 1447800"/>
                <a:gd name="connsiteX3" fmla="*/ 762000 w 762000"/>
                <a:gd name="connsiteY3" fmla="*/ 3810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0" h="1447800">
                  <a:moveTo>
                    <a:pt x="0" y="0"/>
                  </a:moveTo>
                  <a:lnTo>
                    <a:pt x="0" y="1447800"/>
                  </a:lnTo>
                  <a:lnTo>
                    <a:pt x="762000" y="1447800"/>
                  </a:lnTo>
                  <a:lnTo>
                    <a:pt x="762000" y="38100"/>
                  </a:ln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932506" y="6154756"/>
              <a:ext cx="494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tx2"/>
                  </a:solidFill>
                </a:rPr>
                <a:t>S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9460407" y="3210242"/>
            <a:ext cx="762000" cy="28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460407" y="2916459"/>
            <a:ext cx="762000" cy="28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</a:rPr>
              <a:t>8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460407" y="2633693"/>
            <a:ext cx="762000" cy="28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</a:rPr>
              <a:t>-5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82057" y="260973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POP(S, TOP)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07558" y="2600642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prstClr val="black"/>
                </a:solidFill>
              </a:rPr>
              <a:t>TOP = 3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9036258" y="2785308"/>
            <a:ext cx="41867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8045658" y="2873042"/>
            <a:ext cx="1409272" cy="369332"/>
            <a:chOff x="6400800" y="5486400"/>
            <a:chExt cx="1409272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6400800" y="54864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>
                  <a:solidFill>
                    <a:prstClr val="black"/>
                  </a:solidFill>
                </a:rPr>
                <a:t>TOP = 2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3"/>
            </p:cNvCxnSpPr>
            <p:nvPr/>
          </p:nvCxnSpPr>
          <p:spPr>
            <a:xfrm>
              <a:off x="7391400" y="5671066"/>
              <a:ext cx="41867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6399583" y="332689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POP(S, TOP)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21858" y="31751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prstClr val="black"/>
                </a:solidFill>
              </a:rPr>
              <a:t>TOP = 1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</p:cNvCxnSpPr>
          <p:nvPr/>
        </p:nvCxnSpPr>
        <p:spPr>
          <a:xfrm>
            <a:off x="9036258" y="3359804"/>
            <a:ext cx="41867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98664" y="404404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POP(S, TOP)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45658" y="350647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prstClr val="black"/>
                </a:solidFill>
              </a:rPr>
              <a:t>TOP = 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99583" y="4761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POP(S, TOP)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2057" y="547835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Underflow</a:t>
            </a:r>
            <a:endParaRPr lang="en-US" sz="17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45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12792 L -4.16667E-6 2.14897E-6 " pathEditMode="relative" rAng="0" ptsTypes="AA">
                                      <p:cBhvr>
                                        <p:cTn id="84" dur="2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17234 L -0.00104 3.64793E-6 " pathEditMode="relative" rAng="0" ptsTypes="AA">
                                      <p:cBhvr>
                                        <p:cTn id="105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21605 L 0.00035 0.00069 " pathEditMode="relative" rAng="0" ptsTypes="AA">
                                      <p:cBhvr>
                                        <p:cTn id="126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8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/>
      <p:bldP spid="16" grpId="0"/>
      <p:bldP spid="16" grpId="1"/>
      <p:bldP spid="21" grpId="0"/>
      <p:bldP spid="22" grpId="0"/>
      <p:bldP spid="22" grpId="1"/>
      <p:bldP spid="24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: PEEP (S, TOP, 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function returns the value of the </a:t>
            </a:r>
            <a:r>
              <a:rPr lang="en-IN" b="1" dirty="0" err="1">
                <a:solidFill>
                  <a:srgbClr val="C00000"/>
                </a:solidFill>
              </a:rPr>
              <a:t>I</a:t>
            </a:r>
            <a:r>
              <a:rPr lang="en-IN" b="1" baseline="30000" dirty="0" err="1">
                <a:solidFill>
                  <a:srgbClr val="C00000"/>
                </a:solidFill>
              </a:rPr>
              <a:t>th</a:t>
            </a:r>
            <a:r>
              <a:rPr lang="en-IN" dirty="0"/>
              <a:t> element from the </a:t>
            </a:r>
            <a:r>
              <a:rPr lang="en-IN" b="1" dirty="0">
                <a:solidFill>
                  <a:srgbClr val="C00000"/>
                </a:solidFill>
              </a:rPr>
              <a:t>TOP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the stack.  The element is not deleted by this function.</a:t>
            </a:r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C00000"/>
                </a:solidFill>
              </a:rPr>
              <a:t>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elements.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7540" y="2389147"/>
            <a:ext cx="5911121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[Check for stack underflow]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If 	TOP-I+1 ≤ 0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Then 	write (‘STACK UNDERFLOW’)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	Return (0)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[Return </a:t>
            </a:r>
            <a:r>
              <a:rPr lang="en-IN" sz="2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sz="2200" b="1" baseline="30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element from top    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of the stack]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Return(S[TOP–I+1])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332280" y="2389147"/>
            <a:ext cx="2285572" cy="1233237"/>
            <a:chOff x="6401228" y="4953000"/>
            <a:chExt cx="2285572" cy="1233237"/>
          </a:xfrm>
        </p:grpSpPr>
        <p:grpSp>
          <p:nvGrpSpPr>
            <p:cNvPr id="5" name="Group 4"/>
            <p:cNvGrpSpPr/>
            <p:nvPr/>
          </p:nvGrpSpPr>
          <p:grpSpPr>
            <a:xfrm>
              <a:off x="7924800" y="4953000"/>
              <a:ext cx="762000" cy="1233237"/>
              <a:chOff x="7815549" y="5290851"/>
              <a:chExt cx="762000" cy="1233237"/>
            </a:xfrm>
          </p:grpSpPr>
          <p:sp>
            <p:nvSpPr>
              <p:cNvPr id="6" name="Freeform 5"/>
              <p:cNvSpPr/>
              <p:nvPr/>
            </p:nvSpPr>
            <p:spPr>
              <a:xfrm>
                <a:off x="7815549" y="5290851"/>
                <a:ext cx="762000" cy="872784"/>
              </a:xfrm>
              <a:custGeom>
                <a:avLst/>
                <a:gdLst>
                  <a:gd name="connsiteX0" fmla="*/ 0 w 762000"/>
                  <a:gd name="connsiteY0" fmla="*/ 0 h 1447800"/>
                  <a:gd name="connsiteX1" fmla="*/ 0 w 762000"/>
                  <a:gd name="connsiteY1" fmla="*/ 1447800 h 1447800"/>
                  <a:gd name="connsiteX2" fmla="*/ 762000 w 762000"/>
                  <a:gd name="connsiteY2" fmla="*/ 1447800 h 1447800"/>
                  <a:gd name="connsiteX3" fmla="*/ 762000 w 762000"/>
                  <a:gd name="connsiteY3" fmla="*/ 38100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2000" h="1447800">
                    <a:moveTo>
                      <a:pt x="0" y="0"/>
                    </a:moveTo>
                    <a:lnTo>
                      <a:pt x="0" y="1447800"/>
                    </a:lnTo>
                    <a:lnTo>
                      <a:pt x="762000" y="1447800"/>
                    </a:lnTo>
                    <a:lnTo>
                      <a:pt x="762000" y="38100"/>
                    </a:lnTo>
                  </a:path>
                </a:pathLst>
              </a:cu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932506" y="6154756"/>
                <a:ext cx="494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chemeClr val="tx2"/>
                    </a:solidFill>
                  </a:rPr>
                  <a:t>S</a:t>
                </a:r>
                <a:endParaRPr lang="en-US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924800" y="5529549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prstClr val="white"/>
                  </a:solidFill>
                </a:rPr>
                <a:t>10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924800" y="5235766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prstClr val="white"/>
                  </a:solidFill>
                </a:rPr>
                <a:t>8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924800" y="4953000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prstClr val="white"/>
                  </a:solidFill>
                </a:rPr>
                <a:t>-5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01228" y="4953000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>
                  <a:solidFill>
                    <a:prstClr val="black"/>
                  </a:solidFill>
                </a:rPr>
                <a:t>TOP = 3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29928" y="5137666"/>
              <a:ext cx="41867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578902" y="238914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PEEP (S, TOP, 2)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85146" y="2632813"/>
            <a:ext cx="27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8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8902" y="30666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PEEP (S, TOP, 3)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28908" y="2927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78902" y="37441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PEEP (S, TOP, 4)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78902" y="4421578"/>
            <a:ext cx="131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Underflow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36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20023 L -1.66667E-6 -0.0007 " pathEditMode="relative" rAng="0" ptsTypes="AA">
                                      <p:cBhvr>
                                        <p:cTn id="54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24954 L 3.05556E-6 0.00046 " pathEditMode="relative" rAng="0" ptsTypes="AA">
                                      <p:cBhvr>
                                        <p:cTn id="67" dur="2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5" grpId="0"/>
      <p:bldP spid="15" grpId="1"/>
      <p:bldP spid="15" grpId="2"/>
      <p:bldP spid="16" grpId="0"/>
      <p:bldP spid="17" grpId="0"/>
      <p:bldP spid="17" grpId="1"/>
      <p:bldP spid="17" grpId="2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PROCEDURE : CHANGE (S, TOP, X, 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procedure changes the value of the </a:t>
            </a:r>
            <a:r>
              <a:rPr lang="en-IN" b="1" dirty="0" err="1">
                <a:solidFill>
                  <a:srgbClr val="C00000"/>
                </a:solidFill>
              </a:rPr>
              <a:t>I</a:t>
            </a:r>
            <a:r>
              <a:rPr lang="en-IN" b="1" baseline="30000" dirty="0" err="1">
                <a:solidFill>
                  <a:srgbClr val="C00000"/>
                </a:solidFill>
              </a:rPr>
              <a:t>th</a:t>
            </a:r>
            <a:r>
              <a:rPr lang="en-IN" dirty="0"/>
              <a:t> element from the top of the stack to </a:t>
            </a:r>
            <a:r>
              <a:rPr lang="en-IN" b="1" dirty="0">
                <a:solidFill>
                  <a:srgbClr val="C00000"/>
                </a:solidFill>
              </a:rPr>
              <a:t>X</a:t>
            </a:r>
            <a:r>
              <a:rPr lang="en-IN" dirty="0"/>
              <a:t>. </a:t>
            </a:r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C00000"/>
                </a:solidFill>
              </a:rPr>
              <a:t>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elements.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4093" y="2081371"/>
            <a:ext cx="5874124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[Check for stack underflow]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If 	TOP-I+1 ≤ 0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Then 	write (‘STACK UNDERFLOW’)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	Return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[Change </a:t>
            </a:r>
            <a:r>
              <a:rPr lang="en-IN" sz="2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sz="2200" b="1" baseline="30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element from top    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of the stack]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S[TOP–I+1] ← X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[Finished]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Return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773032" y="2089673"/>
            <a:ext cx="2285572" cy="1233237"/>
            <a:chOff x="6401228" y="4953000"/>
            <a:chExt cx="2285572" cy="1233237"/>
          </a:xfrm>
        </p:grpSpPr>
        <p:grpSp>
          <p:nvGrpSpPr>
            <p:cNvPr id="6" name="Group 5"/>
            <p:cNvGrpSpPr/>
            <p:nvPr/>
          </p:nvGrpSpPr>
          <p:grpSpPr>
            <a:xfrm>
              <a:off x="7924800" y="4953000"/>
              <a:ext cx="762000" cy="1233237"/>
              <a:chOff x="7815549" y="5290851"/>
              <a:chExt cx="762000" cy="1233237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7815549" y="5290851"/>
                <a:ext cx="762000" cy="872784"/>
              </a:xfrm>
              <a:custGeom>
                <a:avLst/>
                <a:gdLst>
                  <a:gd name="connsiteX0" fmla="*/ 0 w 762000"/>
                  <a:gd name="connsiteY0" fmla="*/ 0 h 1447800"/>
                  <a:gd name="connsiteX1" fmla="*/ 0 w 762000"/>
                  <a:gd name="connsiteY1" fmla="*/ 1447800 h 1447800"/>
                  <a:gd name="connsiteX2" fmla="*/ 762000 w 762000"/>
                  <a:gd name="connsiteY2" fmla="*/ 1447800 h 1447800"/>
                  <a:gd name="connsiteX3" fmla="*/ 762000 w 762000"/>
                  <a:gd name="connsiteY3" fmla="*/ 38100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2000" h="1447800">
                    <a:moveTo>
                      <a:pt x="0" y="0"/>
                    </a:moveTo>
                    <a:lnTo>
                      <a:pt x="0" y="1447800"/>
                    </a:lnTo>
                    <a:lnTo>
                      <a:pt x="762000" y="1447800"/>
                    </a:lnTo>
                    <a:lnTo>
                      <a:pt x="762000" y="38100"/>
                    </a:lnTo>
                  </a:path>
                </a:pathLst>
              </a:cu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932506" y="6154756"/>
                <a:ext cx="494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chemeClr val="tx2"/>
                    </a:solidFill>
                  </a:rPr>
                  <a:t>S</a:t>
                </a:r>
                <a:endParaRPr lang="en-US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7924800" y="5529549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prstClr val="white"/>
                  </a:solidFill>
                </a:rPr>
                <a:t>10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4800" y="5235766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prstClr val="white"/>
                  </a:solidFill>
                </a:rPr>
                <a:t>8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924800" y="4953000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prstClr val="white"/>
                  </a:solidFill>
                </a:rPr>
                <a:t>-5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01228" y="4953000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>
                  <a:solidFill>
                    <a:prstClr val="black"/>
                  </a:solidFill>
                </a:rPr>
                <a:t>TOP = 3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3"/>
            </p:cNvCxnSpPr>
            <p:nvPr/>
          </p:nvCxnSpPr>
          <p:spPr>
            <a:xfrm>
              <a:off x="7429928" y="5137666"/>
              <a:ext cx="41867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491865" y="2084262"/>
            <a:ext cx="264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CHANGE (S, TOP, 50, 2)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297032" y="2377028"/>
            <a:ext cx="762000" cy="28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50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91865" y="2953579"/>
            <a:ext cx="264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CHANGE (S, TOP, 9, 3)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297032" y="2667676"/>
            <a:ext cx="762000" cy="28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1865" y="3822896"/>
            <a:ext cx="264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CHANGE (S, TOP, 25, 8)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91865" y="469221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Underflow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29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5" grpId="0" animBg="1"/>
      <p:bldP spid="16" grpId="0"/>
      <p:bldP spid="17" grpId="0" animBg="1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following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Take a stack of </a:t>
            </a:r>
            <a:r>
              <a:rPr lang="en-US" b="1" dirty="0"/>
              <a:t>size 3 </a:t>
            </a:r>
            <a:r>
              <a:rPr lang="en-US" dirty="0"/>
              <a:t>and performing following operations. Show the position of stack at each step:</a:t>
            </a:r>
          </a:p>
          <a:p>
            <a:pPr lvl="1"/>
            <a:r>
              <a:rPr lang="en-US" b="1" dirty="0"/>
              <a:t>Push 1</a:t>
            </a:r>
          </a:p>
          <a:p>
            <a:pPr lvl="1"/>
            <a:r>
              <a:rPr lang="en-US" b="1" dirty="0"/>
              <a:t>Push 2</a:t>
            </a:r>
          </a:p>
          <a:p>
            <a:pPr lvl="1"/>
            <a:r>
              <a:rPr lang="en-US" b="1" dirty="0"/>
              <a:t>Push 3</a:t>
            </a:r>
          </a:p>
          <a:p>
            <a:pPr lvl="1"/>
            <a:r>
              <a:rPr lang="en-US" b="1" dirty="0"/>
              <a:t>Push 4</a:t>
            </a:r>
          </a:p>
          <a:p>
            <a:pPr lvl="1"/>
            <a:r>
              <a:rPr lang="en-US" b="1" dirty="0"/>
              <a:t>Pop </a:t>
            </a:r>
          </a:p>
          <a:p>
            <a:pPr lvl="1"/>
            <a:r>
              <a:rPr lang="en-US" b="1" dirty="0"/>
              <a:t>Pop </a:t>
            </a:r>
          </a:p>
          <a:p>
            <a:pPr lvl="1"/>
            <a:r>
              <a:rPr lang="en-US" b="1" dirty="0"/>
              <a:t>Push 5</a:t>
            </a:r>
          </a:p>
          <a:p>
            <a:pPr lvl="1"/>
            <a:r>
              <a:rPr lang="en-US" b="1" dirty="0"/>
              <a:t>Change 3</a:t>
            </a:r>
            <a:r>
              <a:rPr lang="en-US" b="1" baseline="30000" dirty="0"/>
              <a:t>rd</a:t>
            </a:r>
            <a:r>
              <a:rPr lang="en-US" b="1" dirty="0"/>
              <a:t> element to 8</a:t>
            </a:r>
          </a:p>
          <a:p>
            <a:pPr lvl="1"/>
            <a:r>
              <a:rPr lang="en-US" b="1" dirty="0"/>
              <a:t>Push 6 &amp; 7</a:t>
            </a:r>
          </a:p>
          <a:p>
            <a:pPr lvl="1"/>
            <a:r>
              <a:rPr lang="en-US" b="1" dirty="0"/>
              <a:t>Traverse the stack</a:t>
            </a:r>
          </a:p>
        </p:txBody>
      </p:sp>
    </p:spTree>
    <p:extLst>
      <p:ext uri="{BB962C8B-B14F-4D97-AF65-F5344CB8AC3E}">
        <p14:creationId xmlns:p14="http://schemas.microsoft.com/office/powerpoint/2010/main" val="1246012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eptPPT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DeptPPT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4424</TotalTime>
  <Words>3470</Words>
  <Application>Microsoft Office PowerPoint</Application>
  <PresentationFormat>Widescreen</PresentationFormat>
  <Paragraphs>775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51" baseType="lpstr">
      <vt:lpstr>Shruti</vt:lpstr>
      <vt:lpstr>Wingdings 3</vt:lpstr>
      <vt:lpstr>Roboto Condensed Light</vt:lpstr>
      <vt:lpstr>Open Sans Semibold</vt:lpstr>
      <vt:lpstr>Open Sans</vt:lpstr>
      <vt:lpstr>Times New Roman</vt:lpstr>
      <vt:lpstr>Wingdings</vt:lpstr>
      <vt:lpstr>Segoe UI Black</vt:lpstr>
      <vt:lpstr>Calibri</vt:lpstr>
      <vt:lpstr>Consolas</vt:lpstr>
      <vt:lpstr>Arial</vt:lpstr>
      <vt:lpstr>Roboto Condensed</vt:lpstr>
      <vt:lpstr>Office Theme</vt:lpstr>
      <vt:lpstr>1_Office Theme</vt:lpstr>
      <vt:lpstr>Unit-2  Linear Data Structure Stack</vt:lpstr>
      <vt:lpstr>Stack</vt:lpstr>
      <vt:lpstr>Stack Cont…</vt:lpstr>
      <vt:lpstr>Applications of Stack</vt:lpstr>
      <vt:lpstr>Procedure : PUSH (S, TOP, X)</vt:lpstr>
      <vt:lpstr>Function : POP (S, TOP)</vt:lpstr>
      <vt:lpstr>Function : PEEP (S, TOP, I)</vt:lpstr>
      <vt:lpstr>PROCEDURE : CHANGE (S, TOP, X, I)</vt:lpstr>
      <vt:lpstr>Perform following operations</vt:lpstr>
      <vt:lpstr>Polish Expression &amp; their Compilation</vt:lpstr>
      <vt:lpstr>Polish Notation</vt:lpstr>
      <vt:lpstr>Conversion of Infix to Postfix Notation</vt:lpstr>
      <vt:lpstr>Infix to Postfix : a + b * c – d / e </vt:lpstr>
      <vt:lpstr>Conversion of Infix to Prefix Notation</vt:lpstr>
      <vt:lpstr> Evaluation of Postfix Expression</vt:lpstr>
      <vt:lpstr> Evaluation of Postfix Expression</vt:lpstr>
      <vt:lpstr>Algorithm: EVALUATE_POSTFIX</vt:lpstr>
      <vt:lpstr>Algorithm: EVALUATE_POSTFIX</vt:lpstr>
      <vt:lpstr>Evaluation of Postfix Expression</vt:lpstr>
      <vt:lpstr>Algorithm: EVALUATE_PREFIX</vt:lpstr>
      <vt:lpstr>Algorithm: EVALUATE_PREFIX</vt:lpstr>
      <vt:lpstr>Recursion</vt:lpstr>
      <vt:lpstr>Queue</vt:lpstr>
      <vt:lpstr>Applications of Queue</vt:lpstr>
      <vt:lpstr>Procedure: Enqueue (Q, F, R, N,Y)</vt:lpstr>
      <vt:lpstr>Function:  Dequeue (Q, F, R)</vt:lpstr>
      <vt:lpstr>Example of Queue Insert / Delete</vt:lpstr>
      <vt:lpstr>Circular Queue</vt:lpstr>
      <vt:lpstr>Procedure: CQINSERT (F, R, Q, N, Y)</vt:lpstr>
      <vt:lpstr>Function: CQDELETE (F, R, Q, N)</vt:lpstr>
      <vt:lpstr>Example of CQueue Insert / Delete</vt:lpstr>
      <vt:lpstr>DQueue</vt:lpstr>
      <vt:lpstr>Procedure: DQINSERT_FRONT (Q,F,R,N,Y)</vt:lpstr>
      <vt:lpstr>Function: DQDELETE_REAR(Q,F,R)</vt:lpstr>
      <vt:lpstr>Priority Queue</vt:lpstr>
      <vt:lpstr>Priority Queue Cont…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- Linear Data Structure</dc:title>
  <dc:creator>ADMIN</dc:creator>
  <cp:keywords>Stack, Data Structure, Darshan Institute of Engineering &amp; Technology, DIET</cp:keywords>
  <cp:lastModifiedBy>DELL</cp:lastModifiedBy>
  <cp:revision>380</cp:revision>
  <dcterms:created xsi:type="dcterms:W3CDTF">2020-05-01T05:09:15Z</dcterms:created>
  <dcterms:modified xsi:type="dcterms:W3CDTF">2024-12-25T10:05:54Z</dcterms:modified>
</cp:coreProperties>
</file>