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6"/>
  </p:notesMasterIdLst>
  <p:handoutMasterIdLst>
    <p:handoutMasterId r:id="rId47"/>
  </p:handoutMasterIdLst>
  <p:sldIdLst>
    <p:sldId id="283" r:id="rId2"/>
    <p:sldId id="301" r:id="rId3"/>
    <p:sldId id="302" r:id="rId4"/>
    <p:sldId id="309" r:id="rId5"/>
    <p:sldId id="310" r:id="rId6"/>
    <p:sldId id="311" r:id="rId7"/>
    <p:sldId id="312" r:id="rId8"/>
    <p:sldId id="313" r:id="rId9"/>
    <p:sldId id="314" r:id="rId10"/>
    <p:sldId id="315" r:id="rId11"/>
    <p:sldId id="316" r:id="rId12"/>
    <p:sldId id="317" r:id="rId13"/>
    <p:sldId id="318" r:id="rId14"/>
    <p:sldId id="319" r:id="rId15"/>
    <p:sldId id="320" r:id="rId16"/>
    <p:sldId id="321" r:id="rId17"/>
    <p:sldId id="322" r:id="rId18"/>
    <p:sldId id="323" r:id="rId19"/>
    <p:sldId id="324" r:id="rId20"/>
    <p:sldId id="325" r:id="rId21"/>
    <p:sldId id="326" r:id="rId22"/>
    <p:sldId id="327" r:id="rId23"/>
    <p:sldId id="333" r:id="rId24"/>
    <p:sldId id="336" r:id="rId25"/>
    <p:sldId id="337" r:id="rId26"/>
    <p:sldId id="339" r:id="rId27"/>
    <p:sldId id="340" r:id="rId28"/>
    <p:sldId id="342" r:id="rId29"/>
    <p:sldId id="343" r:id="rId30"/>
    <p:sldId id="344" r:id="rId31"/>
    <p:sldId id="345" r:id="rId32"/>
    <p:sldId id="346" r:id="rId33"/>
    <p:sldId id="367" r:id="rId34"/>
    <p:sldId id="368" r:id="rId35"/>
    <p:sldId id="356" r:id="rId36"/>
    <p:sldId id="357" r:id="rId37"/>
    <p:sldId id="358" r:id="rId38"/>
    <p:sldId id="359" r:id="rId39"/>
    <p:sldId id="360" r:id="rId40"/>
    <p:sldId id="361" r:id="rId41"/>
    <p:sldId id="362" r:id="rId42"/>
    <p:sldId id="365" r:id="rId43"/>
    <p:sldId id="364" r:id="rId44"/>
    <p:sldId id="366" r:id="rId45"/>
  </p:sldIdLst>
  <p:sldSz cx="12192000" cy="6858000"/>
  <p:notesSz cx="6858000" cy="9144000"/>
  <p:embeddedFontLst>
    <p:embeddedFont>
      <p:font typeface="Roboto Condensed Light" panose="02000000000000000000" pitchFamily="2" charset="0"/>
      <p:regular r:id="rId48"/>
      <p:italic r:id="rId49"/>
    </p:embeddedFont>
    <p:embeddedFont>
      <p:font typeface="Wingdings 3" panose="05040102010807070707" pitchFamily="18" charset="2"/>
      <p:regular r:id="rId50"/>
    </p:embeddedFont>
    <p:embeddedFont>
      <p:font typeface="Roboto Condensed" panose="02000000000000000000" pitchFamily="2" charset="0"/>
      <p:regular r:id="rId51"/>
      <p:bold r:id="rId52"/>
      <p:italic r:id="rId53"/>
      <p:boldItalic r:id="rId54"/>
    </p:embeddedFont>
    <p:embeddedFont>
      <p:font typeface="Segoe UI Black" panose="020B0A02040204020203" pitchFamily="34" charset="0"/>
      <p:bold r:id="rId55"/>
      <p:boldItalic r:id="rId56"/>
    </p:embeddedFont>
    <p:embeddedFont>
      <p:font typeface="Calibri" panose="020F0502020204030204" pitchFamily="34" charset="0"/>
      <p:regular r:id="rId57"/>
      <p:bold r:id="rId58"/>
      <p:italic r:id="rId59"/>
      <p:boldItalic r:id="rId60"/>
    </p:embeddedFont>
    <p:embeddedFont>
      <p:font typeface="Consolas" panose="020B0609020204030204" pitchFamily="49" charset="0"/>
      <p:regular r:id="rId61"/>
      <p:bold r:id="rId62"/>
      <p:italic r:id="rId63"/>
      <p:boldItalic r:id="rId6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H5fEcYRF4yXHOiTdKbNEkQ==" hashData="DoHpkqXzq+cSBxKKFahJjkV/Uz5q5phaREsQdqDHXb+BR95T79XK03TmNjso8y5h7e4Y/AKV4YAVKorasga5jA=="/>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4742"/>
    <a:srgbClr val="2FA0AE"/>
    <a:srgbClr val="558ED5"/>
    <a:srgbClr val="5C0000"/>
    <a:srgbClr val="1D3064"/>
    <a:srgbClr val="F54337"/>
    <a:srgbClr val="ED524F"/>
    <a:srgbClr val="3366FF"/>
    <a:srgbClr val="301B92"/>
    <a:srgbClr val="673B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233" autoAdjust="0"/>
    <p:restoredTop sz="94660"/>
  </p:normalViewPr>
  <p:slideViewPr>
    <p:cSldViewPr snapToGrid="0">
      <p:cViewPr varScale="1">
        <p:scale>
          <a:sx n="87" d="100"/>
          <a:sy n="87" d="100"/>
        </p:scale>
        <p:origin x="701" y="58"/>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1944" y="4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font" Target="fonts/font3.fntdata"/><Relationship Id="rId55" Type="http://schemas.openxmlformats.org/officeDocument/2006/relationships/font" Target="fonts/font8.fntdata"/><Relationship Id="rId63" Type="http://schemas.openxmlformats.org/officeDocument/2006/relationships/font" Target="fonts/font16.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6.fntdata"/><Relationship Id="rId58" Type="http://schemas.openxmlformats.org/officeDocument/2006/relationships/font" Target="fonts/font11.fntdata"/><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14.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1.fntdata"/><Relationship Id="rId56" Type="http://schemas.openxmlformats.org/officeDocument/2006/relationships/font" Target="fonts/font9.fntdata"/><Relationship Id="rId64" Type="http://schemas.openxmlformats.org/officeDocument/2006/relationships/font" Target="fonts/font17.fntdata"/><Relationship Id="rId8" Type="http://schemas.openxmlformats.org/officeDocument/2006/relationships/slide" Target="slides/slide7.xml"/><Relationship Id="rId51" Type="http://schemas.openxmlformats.org/officeDocument/2006/relationships/font" Target="fonts/font4.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2.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7.fntdata"/><Relationship Id="rId62"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2.fntdata"/><Relationship Id="rId57" Type="http://schemas.openxmlformats.org/officeDocument/2006/relationships/font" Target="fonts/font10.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5.fntdata"/><Relationship Id="rId60" Type="http://schemas.openxmlformats.org/officeDocument/2006/relationships/font" Target="fonts/font13.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587FD0-6366-498E-B5AA-8D5EAADA1318}" type="datetimeFigureOut">
              <a:rPr lang="en-IN" smtClean="0"/>
              <a:t>25-12-2024</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FD5F676-4FC3-4D3C-BE37-3352AFB195B1}" type="slidenum">
              <a:rPr lang="en-IN" smtClean="0"/>
              <a:t>‹#›</a:t>
            </a:fld>
            <a:endParaRPr lang="en-IN"/>
          </a:p>
        </p:txBody>
      </p:sp>
    </p:spTree>
    <p:extLst>
      <p:ext uri="{BB962C8B-B14F-4D97-AF65-F5344CB8AC3E}">
        <p14:creationId xmlns:p14="http://schemas.microsoft.com/office/powerpoint/2010/main" val="1072425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12/25/2024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8.jpeg"/><Relationship Id="rId5" Type="http://schemas.openxmlformats.org/officeDocument/2006/relationships/image" Target="../media/image3.png"/><Relationship Id="rId10" Type="http://schemas.openxmlformats.org/officeDocument/2006/relationships/image" Target="../media/image14.jpeg"/><Relationship Id="rId4" Type="http://schemas.openxmlformats.org/officeDocument/2006/relationships/image" Target="../media/image12.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12.png"/><Relationship Id="rId9" Type="http://schemas.microsoft.com/office/2007/relationships/hdphoto" Target="../media/hdphoto1.wdp"/></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png"/><Relationship Id="rId4" Type="http://schemas.microsoft.com/office/2007/relationships/hdphoto" Target="../media/hdphoto2.wdp"/></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07556"/>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p:cNvPicPr>
            <a:picLocks noChangeAspect="1"/>
          </p:cNvPicPr>
          <p:nvPr userDrawn="1"/>
        </p:nvPicPr>
        <p:blipFill>
          <a:blip r:embed="rId11">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7239853" y="2673461"/>
            <a:ext cx="4818221" cy="1453114"/>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hank You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730762" y="316023"/>
            <a:ext cx="270404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0" name="Hexagon 29"/>
          <p:cNvSpPr/>
          <p:nvPr userDrawn="1"/>
        </p:nvSpPr>
        <p:spPr>
          <a:xfrm rot="5400000">
            <a:off x="4309292" y="1717040"/>
            <a:ext cx="3461658" cy="2984188"/>
          </a:xfrm>
          <a:prstGeom prst="hexagon">
            <a:avLst/>
          </a:prstGeom>
          <a:solidFill>
            <a:schemeClr val="bg1">
              <a:lumMod val="95000"/>
            </a:schemeClr>
          </a:solidFill>
          <a:ln w="57150">
            <a:solidFill>
              <a:srgbClr val="1D3064"/>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p:cNvSpPr/>
          <p:nvPr userDrawn="1"/>
        </p:nvSpPr>
        <p:spPr>
          <a:xfrm>
            <a:off x="7678346" y="2221532"/>
            <a:ext cx="4513654"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p:cNvSpPr/>
          <p:nvPr userDrawn="1"/>
        </p:nvSpPr>
        <p:spPr>
          <a:xfrm>
            <a:off x="0" y="2221532"/>
            <a:ext cx="4402106" cy="1951692"/>
          </a:xfrm>
          <a:prstGeom prst="rect">
            <a:avLst/>
          </a:prstGeom>
          <a:solidFill>
            <a:srgbClr val="1D3064"/>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657019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4000" y="106364"/>
            <a:ext cx="11684000" cy="808037"/>
          </a:xfrm>
        </p:spPr>
        <p:txBody>
          <a:bodyPr>
            <a:normAutofit/>
          </a:bodyPr>
          <a:lstStyle>
            <a:lvl1pPr algn="l">
              <a:defRPr lang="en-US" sz="4400" b="0" kern="1200" dirty="0">
                <a:solidFill>
                  <a:schemeClr val="tx1"/>
                </a:solidFill>
                <a:latin typeface="+mj-lt"/>
                <a:ea typeface="Open Sans Semibold" panose="020B0706030804020204" pitchFamily="34" charset="0"/>
                <a:cs typeface="Open Sans Semibold" panose="020B0706030804020204" pitchFamily="34" charset="0"/>
              </a:defRPr>
            </a:lvl1pPr>
          </a:lstStyle>
          <a:p>
            <a:r>
              <a:rPr lang="en-US" dirty="0"/>
              <a:t>Click to edit Master title style</a:t>
            </a:r>
          </a:p>
        </p:txBody>
      </p:sp>
      <p:sp>
        <p:nvSpPr>
          <p:cNvPr id="3" name="Content Placeholder 2"/>
          <p:cNvSpPr>
            <a:spLocks noGrp="1"/>
          </p:cNvSpPr>
          <p:nvPr>
            <p:ph idx="1"/>
          </p:nvPr>
        </p:nvSpPr>
        <p:spPr>
          <a:xfrm>
            <a:off x="254000" y="990600"/>
            <a:ext cx="11684000" cy="5334000"/>
          </a:xfrm>
        </p:spPr>
        <p:txBody>
          <a:bodyPr>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defRPr lang="en-US" sz="1600" kern="1200" dirty="0">
                <a:solidFill>
                  <a:schemeClr val="tx1"/>
                </a:solidFill>
                <a:latin typeface="+mj-lt"/>
                <a:ea typeface="Times New Roman" panose="02020603050405020304" pitchFamily="18" charset="0"/>
                <a:cs typeface="Times New Roman" panose="02020603050405020304" pitchFamily="18" charset="0"/>
              </a:defRPr>
            </a:lvl5pPr>
          </a:lstStyle>
          <a:p>
            <a:pPr marL="342900" lvl="0" indent="-342900" algn="l" defTabSz="914400" rtl="0" eaLnBrk="1" latinLnBrk="0" hangingPunct="1">
              <a:lnSpc>
                <a:spcPct val="90000"/>
              </a:lnSpc>
              <a:spcBef>
                <a:spcPts val="600"/>
              </a:spcBef>
              <a:buClrTx/>
              <a:buFont typeface="Wingdings" panose="05000000000000000000" pitchFamily="2" charset="2"/>
              <a:buChar char="§"/>
            </a:pPr>
            <a:r>
              <a:rPr lang="en-US" dirty="0"/>
              <a:t>Click to edit Master text styles</a:t>
            </a:r>
          </a:p>
          <a:p>
            <a:pPr marL="625475" lvl="1" indent="-263525" algn="just" defTabSz="914400" rtl="0" eaLnBrk="1" latinLnBrk="0" hangingPunct="1">
              <a:lnSpc>
                <a:spcPct val="90000"/>
              </a:lnSpc>
              <a:spcBef>
                <a:spcPts val="600"/>
              </a:spcBef>
              <a:buClrTx/>
              <a:buFont typeface="Arial" panose="020B0604020202020204" pitchFamily="34" charset="0"/>
              <a:buChar char="•"/>
            </a:pPr>
            <a:r>
              <a:rPr lang="en-US" dirty="0"/>
              <a:t>Second level</a:t>
            </a:r>
          </a:p>
          <a:p>
            <a:pPr marL="896938" lvl="2" indent="-271463" algn="just" defTabSz="914400" rtl="0" eaLnBrk="1" latinLnBrk="0" hangingPunct="1">
              <a:lnSpc>
                <a:spcPct val="90000"/>
              </a:lnSpc>
              <a:spcBef>
                <a:spcPts val="600"/>
              </a:spcBef>
              <a:buClrTx/>
              <a:buFont typeface="Arial" pitchFamily="34" charset="0"/>
              <a:buChar char="•"/>
            </a:pPr>
            <a:r>
              <a:rPr lang="en-US" dirty="0"/>
              <a:t>Third level</a:t>
            </a:r>
          </a:p>
          <a:p>
            <a:pPr marL="1168400" lvl="3" indent="-271463" algn="just" defTabSz="914400" rtl="0" eaLnBrk="1" latinLnBrk="0" hangingPunct="1">
              <a:lnSpc>
                <a:spcPct val="90000"/>
              </a:lnSpc>
              <a:spcBef>
                <a:spcPts val="600"/>
              </a:spcBef>
              <a:buClrTx/>
              <a:buFont typeface="Arial" pitchFamily="34" charset="0"/>
              <a:buChar char="–"/>
            </a:pPr>
            <a:r>
              <a:rPr lang="en-US" dirty="0"/>
              <a:t>Fourth level</a:t>
            </a:r>
          </a:p>
          <a:p>
            <a:pPr marL="1439863" lvl="4" indent="-271463" algn="just" defTabSz="914400" rtl="0" eaLnBrk="1" latinLnBrk="0" hangingPunct="1">
              <a:lnSpc>
                <a:spcPct val="90000"/>
              </a:lnSpc>
              <a:spcBef>
                <a:spcPts val="600"/>
              </a:spcBef>
              <a:buClrTx/>
              <a:buFont typeface="Arial" pitchFamily="34" charset="0"/>
              <a:buChar char="»"/>
            </a:pPr>
            <a:r>
              <a:rPr lang="en-US" dirty="0"/>
              <a:t>Fifth level</a:t>
            </a:r>
          </a:p>
        </p:txBody>
      </p:sp>
      <p:sp>
        <p:nvSpPr>
          <p:cNvPr id="5" name="Rektangel 11"/>
          <p:cNvSpPr/>
          <p:nvPr userDrawn="1"/>
        </p:nvSpPr>
        <p:spPr>
          <a:xfrm>
            <a:off x="0" y="6477000"/>
            <a:ext cx="5384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da-DK" sz="1800" noProof="1">
                <a:solidFill>
                  <a:srgbClr val="FFFFFF"/>
                </a:solidFill>
                <a:latin typeface="+mj-lt"/>
                <a:ea typeface="Open Sans" panose="020B0606030504020204" pitchFamily="34" charset="0"/>
                <a:cs typeface="Open Sans" panose="020B0606030504020204" pitchFamily="34" charset="0"/>
              </a:rPr>
              <a:t>Unit</a:t>
            </a:r>
            <a:r>
              <a:rPr lang="da-DK" sz="1800" baseline="0" noProof="1">
                <a:solidFill>
                  <a:srgbClr val="FFFFFF"/>
                </a:solidFill>
                <a:latin typeface="+mj-lt"/>
                <a:ea typeface="Open Sans" panose="020B0606030504020204" pitchFamily="34" charset="0"/>
                <a:cs typeface="Open Sans" panose="020B0606030504020204" pitchFamily="34" charset="0"/>
              </a:rPr>
              <a:t> – 2: </a:t>
            </a:r>
            <a:r>
              <a:rPr lang="en-US" sz="1800" dirty="0"/>
              <a:t>Linear Data Structure</a:t>
            </a:r>
            <a:endParaRPr lang="da-DK" sz="1800" noProof="1">
              <a:solidFill>
                <a:srgbClr val="FFFFFF"/>
              </a:solidFill>
              <a:latin typeface="+mj-lt"/>
              <a:ea typeface="Open Sans" panose="020B0606030504020204" pitchFamily="34" charset="0"/>
              <a:cs typeface="Open Sans" panose="020B0606030504020204" pitchFamily="34" charset="0"/>
            </a:endParaRPr>
          </a:p>
        </p:txBody>
      </p:sp>
      <p:cxnSp>
        <p:nvCxnSpPr>
          <p:cNvPr id="6" name="Straight Connector 5"/>
          <p:cNvCxnSpPr/>
          <p:nvPr userDrawn="1"/>
        </p:nvCxnSpPr>
        <p:spPr>
          <a:xfrm>
            <a:off x="254000" y="914400"/>
            <a:ext cx="11684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7" name="Rektangel 11"/>
          <p:cNvSpPr/>
          <p:nvPr userDrawn="1"/>
        </p:nvSpPr>
        <p:spPr>
          <a:xfrm>
            <a:off x="6197600" y="6480727"/>
            <a:ext cx="59944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defRPr/>
            </a:pPr>
            <a:r>
              <a:rPr lang="en-US" sz="1800" noProof="1">
                <a:solidFill>
                  <a:srgbClr val="FFFFFF"/>
                </a:solidFill>
                <a:latin typeface="+mj-lt"/>
                <a:ea typeface="Open Sans" panose="020B0606030504020204" pitchFamily="34" charset="0"/>
                <a:cs typeface="Open Sans" panose="020B0606030504020204" pitchFamily="34" charset="0"/>
              </a:rPr>
              <a:t>Darshan</a:t>
            </a:r>
            <a:r>
              <a:rPr lang="en-US" sz="1800" baseline="0" noProof="1">
                <a:solidFill>
                  <a:srgbClr val="FFFFFF"/>
                </a:solidFill>
                <a:latin typeface="+mj-lt"/>
                <a:ea typeface="Open Sans" panose="020B0606030504020204" pitchFamily="34" charset="0"/>
                <a:cs typeface="Open Sans" panose="020B0606030504020204" pitchFamily="34" charset="0"/>
              </a:rPr>
              <a:t> Institute of Engineering &amp; Technology</a:t>
            </a:r>
            <a:endParaRPr lang="da-DK" sz="1800" noProof="1">
              <a:solidFill>
                <a:srgbClr val="FFFFFF"/>
              </a:solidFill>
              <a:latin typeface="+mj-lt"/>
              <a:ea typeface="Open Sans" panose="020B0606030504020204" pitchFamily="34" charset="0"/>
              <a:cs typeface="Open Sans" panose="020B0606030504020204" pitchFamily="34" charset="0"/>
            </a:endParaRPr>
          </a:p>
        </p:txBody>
      </p:sp>
      <p:sp>
        <p:nvSpPr>
          <p:cNvPr id="10" name="Rektangel 11"/>
          <p:cNvSpPr/>
          <p:nvPr userDrawn="1"/>
        </p:nvSpPr>
        <p:spPr>
          <a:xfrm>
            <a:off x="5384800" y="6477000"/>
            <a:ext cx="812800" cy="381000"/>
          </a:xfrm>
          <a:prstGeom prst="rect">
            <a:avLst/>
          </a:prstGeom>
          <a:solidFill>
            <a:srgbClr val="34495E"/>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anchor="ctr"/>
          <a:lstStyle/>
          <a:p>
            <a:pPr indent="-342900" algn="ctr">
              <a:defRPr/>
            </a:pPr>
            <a:fld id="{4CCBBDC9-ADEB-48F3-A42C-1AD0249F062A}" type="slidenum">
              <a:rPr lang="da-DK" sz="1800" noProof="1" smtClean="0">
                <a:solidFill>
                  <a:srgbClr val="FFFFFF"/>
                </a:solidFill>
                <a:latin typeface="+mj-lt"/>
                <a:ea typeface="Open Sans" panose="020B0606030504020204" pitchFamily="34" charset="0"/>
                <a:cs typeface="Open Sans" panose="020B0606030504020204" pitchFamily="34" charset="0"/>
              </a:rPr>
              <a:pPr indent="-342900" algn="ctr">
                <a:defRPr/>
              </a:pPr>
              <a:t>‹#›</a:t>
            </a:fld>
            <a:endParaRPr lang="da-DK" sz="1800" noProof="1">
              <a:solidFill>
                <a:srgbClr val="FFFFFF"/>
              </a:solidFill>
              <a:latin typeface="+mj-lt"/>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305711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8BEFB-AE5B-48F9-BBAD-B489CDE48C80}" type="slidenum">
              <a:rPr lang="en-US" smtClean="0"/>
              <a:pPr/>
              <a:t>‹#›</a:t>
            </a:fld>
            <a:endParaRPr lang="en-US"/>
          </a:p>
        </p:txBody>
      </p:sp>
    </p:spTree>
    <p:extLst>
      <p:ext uri="{BB962C8B-B14F-4D97-AF65-F5344CB8AC3E}">
        <p14:creationId xmlns:p14="http://schemas.microsoft.com/office/powerpoint/2010/main" val="3625638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8611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Linear Data Structure (Linked List)</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948267"/>
            <a:ext cx="11798353" cy="5505742"/>
          </a:xfrm>
        </p:spPr>
        <p:txBody>
          <a:bodyPr>
            <a:noAutofit/>
          </a:bodyPr>
          <a:lstStyle>
            <a:lvl1pPr marL="265113" indent="-265113" algn="just">
              <a:lnSpc>
                <a:spcPct val="114000"/>
              </a:lnSpc>
              <a:buClr>
                <a:schemeClr val="accent6"/>
              </a:buClr>
              <a:buFont typeface="Wingdings 3" panose="05040102010807070707" pitchFamily="18" charset="2"/>
              <a:buChar char=""/>
              <a:defRPr sz="2400">
                <a:solidFill>
                  <a:schemeClr val="tx1"/>
                </a:solidFill>
              </a:defRPr>
            </a:lvl1pPr>
            <a:lvl2pPr marL="809625" indent="-352425" algn="just">
              <a:lnSpc>
                <a:spcPct val="114000"/>
              </a:lnSpc>
              <a:buClr>
                <a:schemeClr val="accent6"/>
              </a:buClr>
              <a:buFont typeface="Wingdings 3" panose="05040102010807070707" pitchFamily="18" charset="2"/>
              <a:buChar char=""/>
              <a:defRPr sz="2000">
                <a:solidFill>
                  <a:schemeClr val="tx1"/>
                </a:solidFill>
              </a:defRPr>
            </a:lvl2pPr>
            <a:lvl3pPr marL="1143000" indent="-228600" algn="just">
              <a:lnSpc>
                <a:spcPct val="114000"/>
              </a:lnSpc>
              <a:buClr>
                <a:schemeClr val="accent6"/>
              </a:buClr>
              <a:buFont typeface="Wingdings" panose="05000000000000000000" pitchFamily="2" charset="2"/>
              <a:buChar char="§"/>
              <a:defRPr sz="1800">
                <a:solidFill>
                  <a:schemeClr val="tx1"/>
                </a:solidFill>
              </a:defRPr>
            </a:lvl3pPr>
            <a:lvl4pPr algn="just">
              <a:lnSpc>
                <a:spcPct val="114000"/>
              </a:lnSpc>
              <a:buClr>
                <a:schemeClr val="accent6"/>
              </a:buClr>
              <a:defRPr sz="1600">
                <a:solidFill>
                  <a:schemeClr val="tx1"/>
                </a:solidFill>
              </a:defRPr>
            </a:lvl4pPr>
            <a:lvl5pPr algn="just">
              <a:lnSpc>
                <a:spcPct val="114000"/>
              </a:lnSpc>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131180" y="6604000"/>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Tree>
    <p:extLst>
      <p:ext uri="{BB962C8B-B14F-4D97-AF65-F5344CB8AC3E}">
        <p14:creationId xmlns:p14="http://schemas.microsoft.com/office/powerpoint/2010/main" val="346663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58903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891487" cy="5520423"/>
          </a:xfrm>
        </p:spPr>
        <p:txBody>
          <a:bodyPr>
            <a:noAutofit/>
          </a:bodyPr>
          <a:lstStyle>
            <a:lvl1pPr marL="265113" indent="-265113" algn="just">
              <a:lnSpc>
                <a:spcPct val="114000"/>
              </a:lnSpc>
              <a:spcBef>
                <a:spcPts val="1000"/>
              </a:spcBef>
              <a:buClr>
                <a:schemeClr val="accent6"/>
              </a:buClr>
              <a:buFont typeface="Wingdings 3" panose="05040102010807070707" pitchFamily="18" charset="2"/>
              <a:buChar char=""/>
              <a:defRPr sz="2400">
                <a:solidFill>
                  <a:schemeClr val="tx1"/>
                </a:solidFill>
              </a:defRPr>
            </a:lvl1pPr>
            <a:lvl2pPr marL="809625" indent="-352425" algn="just">
              <a:lnSpc>
                <a:spcPct val="114000"/>
              </a:lnSpc>
              <a:spcBef>
                <a:spcPts val="1000"/>
              </a:spcBef>
              <a:buClr>
                <a:schemeClr val="accent6"/>
              </a:buClr>
              <a:buFont typeface="Wingdings 3" panose="05040102010807070707" pitchFamily="18" charset="2"/>
              <a:buChar char=""/>
              <a:defRPr sz="2000">
                <a:solidFill>
                  <a:schemeClr val="tx1"/>
                </a:solidFill>
              </a:defRPr>
            </a:lvl2pPr>
            <a:lvl3pPr marL="1143000" indent="-228600" algn="just">
              <a:lnSpc>
                <a:spcPct val="114000"/>
              </a:lnSpc>
              <a:spcBef>
                <a:spcPts val="1000"/>
              </a:spcBef>
              <a:buClr>
                <a:schemeClr val="accent6"/>
              </a:buClr>
              <a:buFont typeface="Wingdings" panose="05000000000000000000" pitchFamily="2" charset="2"/>
              <a:buChar char="§"/>
              <a:defRPr sz="1800">
                <a:solidFill>
                  <a:schemeClr val="tx1"/>
                </a:solidFill>
              </a:defRPr>
            </a:lvl3pPr>
            <a:lvl4pPr algn="just">
              <a:lnSpc>
                <a:spcPct val="114000"/>
              </a:lnSpc>
              <a:spcBef>
                <a:spcPts val="1000"/>
              </a:spcBef>
              <a:buClr>
                <a:schemeClr val="accent6"/>
              </a:buClr>
              <a:defRPr sz="1600">
                <a:solidFill>
                  <a:schemeClr val="tx1"/>
                </a:solidFill>
              </a:defRPr>
            </a:lvl4pPr>
            <a:lvl5pPr algn="just">
              <a:lnSpc>
                <a:spcPct val="114000"/>
              </a:lnSpc>
              <a:spcBef>
                <a:spcPts val="1000"/>
              </a:spcBef>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Linear Data Structure (Linked List)</a:t>
            </a:r>
          </a:p>
        </p:txBody>
      </p:sp>
    </p:spTree>
    <p:extLst>
      <p:ext uri="{BB962C8B-B14F-4D97-AF65-F5344CB8AC3E}">
        <p14:creationId xmlns:p14="http://schemas.microsoft.com/office/powerpoint/2010/main" val="4202761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245533" y="863445"/>
            <a:ext cx="11815288" cy="5511956"/>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12"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Linear Data Structure (Linked List)</a:t>
            </a:r>
          </a:p>
        </p:txBody>
      </p:sp>
    </p:spTree>
    <p:extLst>
      <p:ext uri="{BB962C8B-B14F-4D97-AF65-F5344CB8AC3E}">
        <p14:creationId xmlns:p14="http://schemas.microsoft.com/office/powerpoint/2010/main" val="346862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9748045" y="6087939"/>
            <a:ext cx="1932495" cy="587453"/>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99192"/>
            <a:ext cx="1932495" cy="587453"/>
          </a:xfrm>
          <a:prstGeom prst="rect">
            <a:avLst/>
          </a:prstGeom>
        </p:spPr>
      </p:pic>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8"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Linear Data Structure (Linked List)</a:t>
            </a:r>
          </a:p>
        </p:txBody>
      </p:sp>
    </p:spTree>
    <p:extLst>
      <p:ext uri="{BB962C8B-B14F-4D97-AF65-F5344CB8AC3E}">
        <p14:creationId xmlns:p14="http://schemas.microsoft.com/office/powerpoint/2010/main" val="2971972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87718" y="5890392"/>
            <a:ext cx="1932495" cy="587453"/>
          </a:xfrm>
          <a:prstGeom prst="rect">
            <a:avLst/>
          </a:prstGeom>
        </p:spPr>
      </p:pic>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8"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Linear Data Structure (Linked List)</a:t>
            </a:r>
          </a:p>
        </p:txBody>
      </p:sp>
    </p:spTree>
    <p:extLst>
      <p:ext uri="{BB962C8B-B14F-4D97-AF65-F5344CB8AC3E}">
        <p14:creationId xmlns:p14="http://schemas.microsoft.com/office/powerpoint/2010/main" val="320624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38918" y="5890392"/>
            <a:ext cx="1932495" cy="587453"/>
          </a:xfrm>
          <a:prstGeom prst="rect">
            <a:avLst/>
          </a:prstGeom>
        </p:spPr>
      </p:pic>
      <p:sp>
        <p:nvSpPr>
          <p:cNvPr id="14"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Nidhi K Chitroda</a:t>
            </a:r>
          </a:p>
        </p:txBody>
      </p:sp>
      <p:sp>
        <p:nvSpPr>
          <p:cNvPr id="8" name="Footer Placeholder 2">
            <a:extLst>
              <a:ext uri="{FF2B5EF4-FFF2-40B4-BE49-F238E27FC236}">
                <a16:creationId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2305CS201 (DS)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3 – Linear Data Structure (Linked List)</a:t>
            </a:r>
          </a:p>
        </p:txBody>
      </p:sp>
    </p:spTree>
    <p:extLst>
      <p:ext uri="{BB962C8B-B14F-4D97-AF65-F5344CB8AC3E}">
        <p14:creationId xmlns:p14="http://schemas.microsoft.com/office/powerpoint/2010/main" val="4243314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12/25/2024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93" r:id="rId2"/>
    <p:sldLayoutId id="2147483670" r:id="rId3"/>
    <p:sldLayoutId id="2147483687" r:id="rId4"/>
    <p:sldLayoutId id="2147483688" r:id="rId5"/>
    <p:sldLayoutId id="2147483671" r:id="rId6"/>
    <p:sldLayoutId id="2147483672" r:id="rId7"/>
    <p:sldLayoutId id="2147483689" r:id="rId8"/>
    <p:sldLayoutId id="2147483690" r:id="rId9"/>
    <p:sldLayoutId id="2147483673" r:id="rId10"/>
    <p:sldLayoutId id="2147483691" r:id="rId11"/>
    <p:sldLayoutId id="2147483674" r:id="rId12"/>
    <p:sldLayoutId id="2147483676" r:id="rId13"/>
    <p:sldLayoutId id="2147483677" r:id="rId14"/>
    <p:sldLayoutId id="2147483678" r:id="rId15"/>
    <p:sldLayoutId id="2147483679" r:id="rId16"/>
    <p:sldLayoutId id="2147483681" r:id="rId17"/>
    <p:sldLayoutId id="2147483683" r:id="rId18"/>
    <p:sldLayoutId id="2147483682" r:id="rId19"/>
    <p:sldLayoutId id="2147483684" r:id="rId20"/>
    <p:sldLayoutId id="2147483685" r:id="rId21"/>
    <p:sldLayoutId id="2147483686" r:id="rId22"/>
    <p:sldLayoutId id="2147483694" r:id="rId23"/>
    <p:sldLayoutId id="2147483695" r:id="rId2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60510" cy="2563094"/>
          </a:xfrm>
        </p:spPr>
        <p:txBody>
          <a:bodyPr/>
          <a:lstStyle/>
          <a:p>
            <a:r>
              <a:rPr lang="en-US" sz="4400" b="0" dirty="0">
                <a:latin typeface="Roboto Condensed Light" panose="02000000000000000000" pitchFamily="2" charset="0"/>
                <a:ea typeface="Roboto Condensed Light" panose="02000000000000000000" pitchFamily="2" charset="0"/>
              </a:rPr>
              <a:t>Unit-3</a:t>
            </a:r>
            <a:r>
              <a:rPr lang="en-US" sz="6000" dirty="0"/>
              <a:t> </a:t>
            </a:r>
            <a:br>
              <a:rPr lang="en-US" sz="6000" dirty="0"/>
            </a:br>
            <a:r>
              <a:rPr lang="en-US" sz="6000" dirty="0"/>
              <a:t>Linear Data Structure (Linked List)</a:t>
            </a:r>
          </a:p>
        </p:txBody>
      </p:sp>
      <p:sp>
        <p:nvSpPr>
          <p:cNvPr id="3" name="Text Placeholder 2">
            <a:extLst>
              <a:ext uri="{FF2B5EF4-FFF2-40B4-BE49-F238E27FC236}">
                <a16:creationId xmlns:a16="http://schemas.microsoft.com/office/drawing/2014/main" id="{E4D4005A-4647-4086-9144-7BCC7DFEFB1B}"/>
              </a:ext>
            </a:extLst>
          </p:cNvPr>
          <p:cNvSpPr>
            <a:spLocks noGrp="1"/>
          </p:cNvSpPr>
          <p:nvPr>
            <p:ph type="body" sz="quarter" idx="11"/>
          </p:nvPr>
        </p:nvSpPr>
        <p:spPr/>
        <p:txBody>
          <a:bodyPr/>
          <a:lstStyle/>
          <a:p>
            <a:r>
              <a:rPr lang="en-US"/>
              <a:t>Nidhi.chitroda@darshan.ac.in</a:t>
            </a:r>
            <a:endParaRPr lang="en-US" dirty="0"/>
          </a:p>
        </p:txBody>
      </p:sp>
      <p:sp>
        <p:nvSpPr>
          <p:cNvPr id="4" name="Text Placeholder 3">
            <a:extLst>
              <a:ext uri="{FF2B5EF4-FFF2-40B4-BE49-F238E27FC236}">
                <a16:creationId xmlns:a16="http://schemas.microsoft.com/office/drawing/2014/main" id="{6F817D43-889A-4049-ACFD-9B3B648B6A91}"/>
              </a:ext>
            </a:extLst>
          </p:cNvPr>
          <p:cNvSpPr>
            <a:spLocks noGrp="1"/>
          </p:cNvSpPr>
          <p:nvPr>
            <p:ph type="body" sz="quarter" idx="12"/>
          </p:nvPr>
        </p:nvSpPr>
        <p:spPr/>
        <p:txBody>
          <a:bodyPr/>
          <a:lstStyle/>
          <a:p>
            <a:endParaRPr lang="en-US" dirty="0"/>
          </a:p>
        </p:txBody>
      </p:sp>
      <p:sp>
        <p:nvSpPr>
          <p:cNvPr id="5" name="Text Placeholder 4">
            <a:extLst>
              <a:ext uri="{FF2B5EF4-FFF2-40B4-BE49-F238E27FC236}">
                <a16:creationId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a16="http://schemas.microsoft.com/office/drawing/2014/main" id="{1F7AB9BC-FE08-46B2-A19C-803CB5DF0CD1}"/>
              </a:ext>
            </a:extLst>
          </p:cNvPr>
          <p:cNvSpPr>
            <a:spLocks noGrp="1"/>
          </p:cNvSpPr>
          <p:nvPr>
            <p:ph type="body" sz="quarter" idx="14"/>
          </p:nvPr>
        </p:nvSpPr>
        <p:spPr/>
        <p:txBody>
          <a:bodyPr/>
          <a:lstStyle/>
          <a:p>
            <a:r>
              <a:rPr lang="en-US" dirty="0"/>
              <a:t>Prof. Nidhi K Chitroda</a:t>
            </a:r>
          </a:p>
        </p:txBody>
      </p:sp>
      <p:sp>
        <p:nvSpPr>
          <p:cNvPr id="1027"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#2305CS201</a:t>
            </a:r>
          </a:p>
        </p:txBody>
      </p:sp>
      <p:sp>
        <p:nvSpPr>
          <p:cNvPr id="11" name="AutoShape 3">
            <a:extLst>
              <a:ext uri="{FF2B5EF4-FFF2-40B4-BE49-F238E27FC236}">
                <a16:creationId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pic>
        <p:nvPicPr>
          <p:cNvPr id="7" name="Picture 6">
            <a:extLst>
              <a:ext uri="{FF2B5EF4-FFF2-40B4-BE49-F238E27FC236}">
                <a16:creationId xmlns:a16="http://schemas.microsoft.com/office/drawing/2014/main" id="{BC2B0C10-5081-54FD-3E1A-75C1C72E2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619" y="5131222"/>
            <a:ext cx="1420089" cy="1420089"/>
          </a:xfrm>
          <a:prstGeom prst="rect">
            <a:avLst/>
          </a:prstGeom>
        </p:spPr>
      </p:pic>
    </p:spTree>
    <p:extLst>
      <p:ext uri="{BB962C8B-B14F-4D97-AF65-F5344CB8AC3E}">
        <p14:creationId xmlns:p14="http://schemas.microsoft.com/office/powerpoint/2010/main" val="661001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INSERT(X,FIRST) </a:t>
            </a:r>
            <a:r>
              <a:rPr lang="en-US" dirty="0" err="1"/>
              <a:t>Cont</a:t>
            </a:r>
            <a:r>
              <a:rPr lang="en-US" dirty="0"/>
              <a:t>…</a:t>
            </a:r>
          </a:p>
        </p:txBody>
      </p:sp>
      <p:sp>
        <p:nvSpPr>
          <p:cNvPr id="4" name="TextBox 3"/>
          <p:cNvSpPr txBox="1"/>
          <p:nvPr/>
        </p:nvSpPr>
        <p:spPr>
          <a:xfrm>
            <a:off x="336000" y="923060"/>
            <a:ext cx="11520000" cy="449353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[Underflow?]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AVAIL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(“Availability Stack Underflow”)</a:t>
            </a:r>
          </a:p>
          <a:p>
            <a:r>
              <a:rPr lang="en-IN" sz="2200" dirty="0">
                <a:latin typeface="Consolas" pitchFamily="49" charset="0"/>
                <a:cs typeface="Consolas" pitchFamily="49" charset="0"/>
              </a:rPr>
              <a:t>    	    Return(FIRST)</a:t>
            </a:r>
          </a:p>
          <a:p>
            <a:r>
              <a:rPr lang="en-IN" sz="2200" b="1" dirty="0">
                <a:solidFill>
                  <a:schemeClr val="tx2"/>
                </a:solidFill>
                <a:latin typeface="Consolas" pitchFamily="49" charset="0"/>
                <a:cs typeface="Consolas" pitchFamily="49" charset="0"/>
              </a:rPr>
              <a:t>2. [Obtain address of next free Node]</a:t>
            </a:r>
          </a:p>
          <a:p>
            <a:r>
              <a:rPr lang="en-IN" sz="2200" dirty="0">
                <a:latin typeface="Consolas" pitchFamily="49" charset="0"/>
                <a:cs typeface="Consolas" pitchFamily="49" charset="0"/>
              </a:rPr>
              <a:t>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AVAIL</a:t>
            </a:r>
          </a:p>
          <a:p>
            <a:r>
              <a:rPr lang="en-IN" sz="2200" b="1" dirty="0">
                <a:solidFill>
                  <a:schemeClr val="tx2"/>
                </a:solidFill>
                <a:latin typeface="Consolas" pitchFamily="49" charset="0"/>
                <a:cs typeface="Consolas" pitchFamily="49" charset="0"/>
              </a:rPr>
              <a:t>3. [Remove free node from availability Stack]</a:t>
            </a:r>
          </a:p>
          <a:p>
            <a:r>
              <a:rPr lang="en-IN" sz="2200" dirty="0">
                <a:latin typeface="Consolas" pitchFamily="49" charset="0"/>
                <a:cs typeface="Consolas" pitchFamily="49" charset="0"/>
              </a:rPr>
              <a:t>    AVAIL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LINK(AVAIL)</a:t>
            </a:r>
          </a:p>
          <a:p>
            <a:r>
              <a:rPr lang="en-IN" sz="2200" b="1" dirty="0">
                <a:solidFill>
                  <a:schemeClr val="tx2"/>
                </a:solidFill>
                <a:latin typeface="Consolas" pitchFamily="49" charset="0"/>
                <a:cs typeface="Consolas" pitchFamily="49" charset="0"/>
              </a:rPr>
              <a:t>4. [Initialize fields of new node and its link to the list]</a:t>
            </a:r>
          </a:p>
          <a:p>
            <a:r>
              <a:rPr lang="en-IN" sz="2200" dirty="0">
                <a:latin typeface="Consolas" pitchFamily="49" charset="0"/>
                <a:cs typeface="Consolas" pitchFamily="49" charset="0"/>
              </a:rPr>
              <a:t>    INFO(NEW)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X</a:t>
            </a:r>
          </a:p>
          <a:p>
            <a:r>
              <a:rPr lang="en-IN" sz="2200" dirty="0">
                <a:latin typeface="Consolas" pitchFamily="49" charset="0"/>
                <a:cs typeface="Consolas" pitchFamily="49" charset="0"/>
              </a:rPr>
              <a:t>    LINK (NEW)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5. [Return address of new node]</a:t>
            </a:r>
          </a:p>
          <a:p>
            <a:r>
              <a:rPr lang="en-IN" sz="2200" dirty="0">
                <a:latin typeface="Consolas" pitchFamily="49" charset="0"/>
                <a:cs typeface="Consolas" pitchFamily="49" charset="0"/>
              </a:rPr>
              <a:t>    Return (NEW)</a:t>
            </a:r>
            <a:endParaRPr lang="en-IN" sz="2200" b="1" dirty="0">
              <a:solidFill>
                <a:schemeClr val="tx2">
                  <a:lumMod val="60000"/>
                  <a:lumOff val="40000"/>
                </a:schemeClr>
              </a:solidFill>
              <a:latin typeface="Consolas" pitchFamily="49" charset="0"/>
              <a:cs typeface="Consolas" pitchFamily="49" charset="0"/>
            </a:endParaRPr>
          </a:p>
        </p:txBody>
      </p:sp>
    </p:spTree>
    <p:extLst>
      <p:ext uri="{BB962C8B-B14F-4D97-AF65-F5344CB8AC3E}">
        <p14:creationId xmlns:p14="http://schemas.microsoft.com/office/powerpoint/2010/main" val="377666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INSERT(50, FIRST)</a:t>
            </a:r>
          </a:p>
        </p:txBody>
      </p:sp>
      <p:grpSp>
        <p:nvGrpSpPr>
          <p:cNvPr id="4" name="Group 3"/>
          <p:cNvGrpSpPr/>
          <p:nvPr/>
        </p:nvGrpSpPr>
        <p:grpSpPr>
          <a:xfrm>
            <a:off x="3085519" y="1381023"/>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7" name="Group 6"/>
          <p:cNvGrpSpPr/>
          <p:nvPr/>
        </p:nvGrpSpPr>
        <p:grpSpPr>
          <a:xfrm>
            <a:off x="5020958" y="1383268"/>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0" name="Group 9"/>
          <p:cNvGrpSpPr/>
          <p:nvPr/>
        </p:nvGrpSpPr>
        <p:grpSpPr>
          <a:xfrm>
            <a:off x="6925958" y="1383268"/>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grpSp>
        <p:nvGrpSpPr>
          <p:cNvPr id="13" name="Group 12"/>
          <p:cNvGrpSpPr/>
          <p:nvPr/>
        </p:nvGrpSpPr>
        <p:grpSpPr>
          <a:xfrm>
            <a:off x="8830958" y="1383268"/>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617761" y="1647723"/>
            <a:ext cx="403197" cy="2245"/>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6553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8458200" y="1649968"/>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9592958" y="1383268"/>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grpSp>
        <p:nvGrpSpPr>
          <p:cNvPr id="24" name="Group 23"/>
          <p:cNvGrpSpPr/>
          <p:nvPr/>
        </p:nvGrpSpPr>
        <p:grpSpPr>
          <a:xfrm>
            <a:off x="3169241" y="1914423"/>
            <a:ext cx="734496" cy="720492"/>
            <a:chOff x="3169241" y="1914423"/>
            <a:chExt cx="734496" cy="720492"/>
          </a:xfrm>
        </p:grpSpPr>
        <p:sp>
          <p:nvSpPr>
            <p:cNvPr id="20" name="TextBox 19"/>
            <p:cNvSpPr txBox="1"/>
            <p:nvPr/>
          </p:nvSpPr>
          <p:spPr>
            <a:xfrm>
              <a:off x="3169241" y="226558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1" name="Straight Arrow Connector 20"/>
            <p:cNvCxnSpPr>
              <a:endCxn id="5" idx="2"/>
            </p:cNvCxnSpPr>
            <p:nvPr/>
          </p:nvCxnSpPr>
          <p:spPr>
            <a:xfrm flipV="1">
              <a:off x="3466519" y="1914423"/>
              <a:ext cx="0" cy="307045"/>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grpSp>
      <p:grpSp>
        <p:nvGrpSpPr>
          <p:cNvPr id="25" name="Group 24"/>
          <p:cNvGrpSpPr/>
          <p:nvPr/>
        </p:nvGrpSpPr>
        <p:grpSpPr>
          <a:xfrm>
            <a:off x="1164035" y="1381023"/>
            <a:ext cx="1532242" cy="533400"/>
            <a:chOff x="951919" y="5486400"/>
            <a:chExt cx="1532242" cy="533400"/>
          </a:xfrm>
        </p:grpSpPr>
        <p:sp>
          <p:nvSpPr>
            <p:cNvPr id="26" name="Rectangle 25"/>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grpSp>
      <p:sp>
        <p:nvSpPr>
          <p:cNvPr id="28" name="TextBox 27"/>
          <p:cNvSpPr txBox="1"/>
          <p:nvPr/>
        </p:nvSpPr>
        <p:spPr>
          <a:xfrm>
            <a:off x="1666404" y="1954102"/>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sp>
        <p:nvSpPr>
          <p:cNvPr id="29" name="TextBox 28"/>
          <p:cNvSpPr txBox="1"/>
          <p:nvPr/>
        </p:nvSpPr>
        <p:spPr>
          <a:xfrm>
            <a:off x="1213790" y="1318786"/>
            <a:ext cx="704039" cy="707886"/>
          </a:xfrm>
          <a:prstGeom prst="rect">
            <a:avLst/>
          </a:prstGeom>
          <a:noFill/>
        </p:spPr>
        <p:txBody>
          <a:bodyPr wrap="none" rtlCol="0">
            <a:spAutoFit/>
          </a:bodyPr>
          <a:lstStyle/>
          <a:p>
            <a:r>
              <a:rPr lang="en-IN" sz="4000" b="1" dirty="0">
                <a:solidFill>
                  <a:schemeClr val="bg1"/>
                </a:solidFill>
              </a:rPr>
              <a:t>50</a:t>
            </a:r>
            <a:endParaRPr lang="en-US" sz="4000" b="1" dirty="0">
              <a:solidFill>
                <a:schemeClr val="bg1"/>
              </a:solidFill>
            </a:endParaRPr>
          </a:p>
        </p:txBody>
      </p:sp>
      <p:sp>
        <p:nvSpPr>
          <p:cNvPr id="30" name="TextBox 29"/>
          <p:cNvSpPr txBox="1"/>
          <p:nvPr/>
        </p:nvSpPr>
        <p:spPr>
          <a:xfrm>
            <a:off x="336000" y="3334333"/>
            <a:ext cx="11520000" cy="230832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4. [Initialize fields of new node and its link to the list]</a:t>
            </a:r>
          </a:p>
          <a:p>
            <a:r>
              <a:rPr lang="en-IN" sz="2400" dirty="0">
                <a:latin typeface="Consolas" pitchFamily="49" charset="0"/>
                <a:cs typeface="Consolas" pitchFamily="49" charset="0"/>
              </a:rPr>
              <a:t>    INFO(NEW)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X</a:t>
            </a:r>
          </a:p>
          <a:p>
            <a:r>
              <a:rPr lang="en-IN" sz="2400" dirty="0">
                <a:latin typeface="Consolas" pitchFamily="49" charset="0"/>
                <a:cs typeface="Consolas" pitchFamily="49" charset="0"/>
              </a:rPr>
              <a:t>    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b="1" dirty="0">
                <a:solidFill>
                  <a:schemeClr val="tx2"/>
                </a:solidFill>
                <a:latin typeface="Consolas" pitchFamily="49" charset="0"/>
                <a:cs typeface="Consolas" pitchFamily="49" charset="0"/>
              </a:rPr>
              <a:t>5. [Return address of new node]</a:t>
            </a:r>
          </a:p>
          <a:p>
            <a:r>
              <a:rPr lang="en-IN" sz="2400" dirty="0">
                <a:latin typeface="Consolas" pitchFamily="49" charset="0"/>
                <a:cs typeface="Consolas" pitchFamily="49" charset="0"/>
              </a:rPr>
              <a:t>    Return (NEW)</a:t>
            </a:r>
            <a:endParaRPr lang="en-IN" sz="2400" b="1" dirty="0">
              <a:solidFill>
                <a:schemeClr val="tx2">
                  <a:lumMod val="60000"/>
                  <a:lumOff val="40000"/>
                </a:schemeClr>
              </a:solidFill>
              <a:latin typeface="Consolas" pitchFamily="49" charset="0"/>
              <a:cs typeface="Consolas" pitchFamily="49" charset="0"/>
            </a:endParaRPr>
          </a:p>
        </p:txBody>
      </p:sp>
      <p:cxnSp>
        <p:nvCxnSpPr>
          <p:cNvPr id="36" name="Straight Arrow Connector 35"/>
          <p:cNvCxnSpPr>
            <a:stCxn id="27" idx="3"/>
            <a:endCxn id="5" idx="1"/>
          </p:cNvCxnSpPr>
          <p:nvPr/>
        </p:nvCxnSpPr>
        <p:spPr>
          <a:xfrm>
            <a:off x="2696277" y="1647723"/>
            <a:ext cx="38924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293263" y="2667001"/>
            <a:ext cx="3605474" cy="461665"/>
          </a:xfrm>
          <a:prstGeom prst="rect">
            <a:avLst/>
          </a:prstGeom>
          <a:noFill/>
        </p:spPr>
        <p:txBody>
          <a:bodyPr wrap="none" rtlCol="0">
            <a:spAutoFit/>
          </a:bodyPr>
          <a:lstStyle/>
          <a:p>
            <a:r>
              <a:rPr lang="en-IN" sz="2400" b="1" dirty="0"/>
              <a:t>FIRST </a:t>
            </a:r>
            <a:r>
              <a:rPr lang="en-IN" sz="2400" b="1" dirty="0">
                <a:sym typeface="Wingdings" pitchFamily="2" charset="2"/>
              </a:rPr>
              <a:t> INSERT (X, FIRST)</a:t>
            </a:r>
            <a:endParaRPr lang="en-US" sz="2400" b="1" dirty="0"/>
          </a:p>
        </p:txBody>
      </p:sp>
    </p:spTree>
    <p:extLst>
      <p:ext uri="{BB962C8B-B14F-4D97-AF65-F5344CB8AC3E}">
        <p14:creationId xmlns:p14="http://schemas.microsoft.com/office/powerpoint/2010/main" val="1502196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36"/>
                                        </p:tgtEl>
                                        <p:attrNameLst>
                                          <p:attrName>style.visibility</p:attrName>
                                        </p:attrNameLst>
                                      </p:cBhvr>
                                      <p:to>
                                        <p:strVal val="visible"/>
                                      </p:to>
                                    </p:set>
                                    <p:animEffect transition="in" filter="wipe(left)">
                                      <p:cBhvr>
                                        <p:cTn id="41" dur="500"/>
                                        <p:tgtEl>
                                          <p:spTgt spid="36"/>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7"/>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35" presetClass="path" presetSubtype="0" accel="50000" decel="50000" fill="hold" nodeType="clickEffect">
                                  <p:stCondLst>
                                    <p:cond delay="0"/>
                                  </p:stCondLst>
                                  <p:childTnLst>
                                    <p:animMotion origin="layout" path="M -3.95833E-6 -2.96296E-6 L -0.15325 -2.96296E-6 " pathEditMode="relative" rAng="0" ptsTypes="AA">
                                      <p:cBhvr>
                                        <p:cTn id="49" dur="2000" fill="hold"/>
                                        <p:tgtEl>
                                          <p:spTgt spid="24"/>
                                        </p:tgtEl>
                                        <p:attrNameLst>
                                          <p:attrName>ppt_x</p:attrName>
                                          <p:attrName>ppt_y</p:attrName>
                                        </p:attrNameLst>
                                      </p:cBhvr>
                                      <p:rCtr x="-7669"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animBg="1"/>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at the </a:t>
            </a:r>
            <a:r>
              <a:rPr lang="en-IN" b="1" dirty="0">
                <a:solidFill>
                  <a:srgbClr val="C00000"/>
                </a:solidFill>
              </a:rPr>
              <a:t>last position</a:t>
            </a:r>
            <a:r>
              <a:rPr lang="en-IN" b="1" dirty="0">
                <a:solidFill>
                  <a:srgbClr val="FF0000"/>
                </a:solidFill>
              </a:rPr>
              <a:t> </a:t>
            </a:r>
            <a:r>
              <a:rPr lang="en-IN" dirty="0"/>
              <a:t>of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a:p>
            <a:endParaRPr lang="en-IN" dirty="0"/>
          </a:p>
          <a:p>
            <a:endParaRPr lang="en-IN" dirty="0"/>
          </a:p>
          <a:p>
            <a:endParaRPr lang="en-US" dirty="0"/>
          </a:p>
        </p:txBody>
      </p:sp>
    </p:spTree>
    <p:extLst>
      <p:ext uri="{BB962C8B-B14F-4D97-AF65-F5344CB8AC3E}">
        <p14:creationId xmlns:p14="http://schemas.microsoft.com/office/powerpoint/2010/main" val="70357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INSEND(X, First) </a:t>
            </a:r>
            <a:r>
              <a:rPr lang="en-US" dirty="0" err="1"/>
              <a:t>Cont</a:t>
            </a:r>
            <a:r>
              <a:rPr lang="en-US" dirty="0"/>
              <a:t>…</a:t>
            </a:r>
          </a:p>
        </p:txBody>
      </p:sp>
      <p:sp>
        <p:nvSpPr>
          <p:cNvPr id="4" name="TextBox 3"/>
          <p:cNvSpPr txBox="1"/>
          <p:nvPr/>
        </p:nvSpPr>
        <p:spPr>
          <a:xfrm>
            <a:off x="270684"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endParaRPr lang="en-IN" sz="2000" b="1" dirty="0">
              <a:solidFill>
                <a:schemeClr val="tx2">
                  <a:lumMod val="60000"/>
                  <a:lumOff val="40000"/>
                </a:schemeClr>
              </a:solidFill>
              <a:latin typeface="Consolas" pitchFamily="49" charset="0"/>
              <a:cs typeface="Consolas" pitchFamily="49" charset="0"/>
            </a:endParaRPr>
          </a:p>
          <a:p>
            <a:pPr marL="449263" indent="-449263"/>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p:txBody>
      </p:sp>
      <p:sp>
        <p:nvSpPr>
          <p:cNvPr id="5" name="TextBox 4"/>
          <p:cNvSpPr txBox="1"/>
          <p:nvPr/>
        </p:nvSpPr>
        <p:spPr>
          <a:xfrm>
            <a:off x="6127202" y="783771"/>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464508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8" end="8"/>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INSEND(50, FIRST)</a:t>
            </a:r>
          </a:p>
        </p:txBody>
      </p:sp>
      <p:grpSp>
        <p:nvGrpSpPr>
          <p:cNvPr id="4" name="Group 3"/>
          <p:cNvGrpSpPr/>
          <p:nvPr/>
        </p:nvGrpSpPr>
        <p:grpSpPr>
          <a:xfrm>
            <a:off x="1536766" y="482600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2758596" y="4826005"/>
            <a:ext cx="920012" cy="533400"/>
            <a:chOff x="951919" y="5486400"/>
            <a:chExt cx="920012" cy="533400"/>
          </a:xfrm>
        </p:grpSpPr>
        <p:sp>
          <p:nvSpPr>
            <p:cNvPr id="22" name="Rectangle 2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50</a:t>
              </a:r>
              <a:endParaRPr lang="en-US" sz="2400" b="1" dirty="0"/>
            </a:p>
          </p:txBody>
        </p:sp>
        <p:sp>
          <p:nvSpPr>
            <p:cNvPr id="23" name="Rectangle 2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4" name="Group 23"/>
          <p:cNvGrpSpPr/>
          <p:nvPr/>
        </p:nvGrpSpPr>
        <p:grpSpPr>
          <a:xfrm>
            <a:off x="3977796" y="482600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7" name="Group 26"/>
          <p:cNvGrpSpPr/>
          <p:nvPr/>
        </p:nvGrpSpPr>
        <p:grpSpPr>
          <a:xfrm>
            <a:off x="5196996" y="4826005"/>
            <a:ext cx="920012" cy="533400"/>
            <a:chOff x="951919" y="5486400"/>
            <a:chExt cx="920012" cy="533400"/>
          </a:xfrm>
        </p:grpSpPr>
        <p:sp>
          <p:nvSpPr>
            <p:cNvPr id="28" name="Rectangle 2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8</a:t>
              </a:r>
              <a:endParaRPr lang="en-US" sz="2400" b="1" dirty="0"/>
            </a:p>
          </p:txBody>
        </p:sp>
        <p:sp>
          <p:nvSpPr>
            <p:cNvPr id="29" name="Rectangle 2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0" name="Group 29"/>
          <p:cNvGrpSpPr/>
          <p:nvPr/>
        </p:nvGrpSpPr>
        <p:grpSpPr>
          <a:xfrm>
            <a:off x="6416196" y="4826005"/>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35</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7" name="Group 56"/>
          <p:cNvGrpSpPr/>
          <p:nvPr/>
        </p:nvGrpSpPr>
        <p:grpSpPr>
          <a:xfrm>
            <a:off x="7635396" y="4826005"/>
            <a:ext cx="1058662" cy="533400"/>
            <a:chOff x="6256538" y="5334000"/>
            <a:chExt cx="1058662" cy="533400"/>
          </a:xfrm>
        </p:grpSpPr>
        <p:sp>
          <p:nvSpPr>
            <p:cNvPr id="34" name="Rectangle 33"/>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44</a:t>
              </a:r>
              <a:endParaRPr lang="en-US" sz="2400" b="1" dirty="0"/>
            </a:p>
          </p:txBody>
        </p:sp>
        <p:sp>
          <p:nvSpPr>
            <p:cNvPr id="35" name="Rectangle 34"/>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7" name="Group 16"/>
          <p:cNvGrpSpPr/>
          <p:nvPr/>
        </p:nvGrpSpPr>
        <p:grpSpPr>
          <a:xfrm>
            <a:off x="9079024" y="4826005"/>
            <a:ext cx="1148612" cy="533400"/>
            <a:chOff x="7690588" y="3352179"/>
            <a:chExt cx="1148612" cy="533400"/>
          </a:xfrm>
        </p:grpSpPr>
        <p:sp>
          <p:nvSpPr>
            <p:cNvPr id="37" name="Rectangle 36"/>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8" name="Rectangle 37"/>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40" name="Straight Arrow Connector 39"/>
          <p:cNvCxnSpPr>
            <a:stCxn id="6" idx="3"/>
            <a:endCxn id="22" idx="1"/>
          </p:cNvCxnSpPr>
          <p:nvPr/>
        </p:nvCxnSpPr>
        <p:spPr>
          <a:xfrm>
            <a:off x="2456778" y="5092705"/>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a:stCxn id="23" idx="3"/>
            <a:endCxn id="25" idx="1"/>
          </p:cNvCxnSpPr>
          <p:nvPr/>
        </p:nvCxnSpPr>
        <p:spPr>
          <a:xfrm>
            <a:off x="36786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26" idx="3"/>
            <a:endCxn id="28" idx="1"/>
          </p:cNvCxnSpPr>
          <p:nvPr/>
        </p:nvCxnSpPr>
        <p:spPr>
          <a:xfrm>
            <a:off x="48978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a:stCxn id="29" idx="3"/>
            <a:endCxn id="31" idx="1"/>
          </p:cNvCxnSpPr>
          <p:nvPr/>
        </p:nvCxnSpPr>
        <p:spPr>
          <a:xfrm>
            <a:off x="61170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8" name="Straight Arrow Connector 47"/>
          <p:cNvCxnSpPr>
            <a:stCxn id="32" idx="3"/>
            <a:endCxn id="34" idx="1"/>
          </p:cNvCxnSpPr>
          <p:nvPr/>
        </p:nvCxnSpPr>
        <p:spPr>
          <a:xfrm>
            <a:off x="7336208" y="5092705"/>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9" name="TextBox 38"/>
          <p:cNvSpPr txBox="1"/>
          <p:nvPr/>
        </p:nvSpPr>
        <p:spPr>
          <a:xfrm>
            <a:off x="6096000" y="833378"/>
            <a:ext cx="5760000" cy="286232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[Search for end of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LINK (SAVE) ≠ NULL</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8. [Set link field of last node to NEW]</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9. [Return first node pointer]</a:t>
            </a:r>
          </a:p>
          <a:p>
            <a:r>
              <a:rPr lang="en-IN" sz="2000" dirty="0">
                <a:latin typeface="Consolas" pitchFamily="49" charset="0"/>
                <a:cs typeface="Consolas" pitchFamily="49" charset="0"/>
              </a:rPr>
              <a:t>    Return (FIRST)</a:t>
            </a:r>
          </a:p>
        </p:txBody>
      </p:sp>
      <p:sp>
        <p:nvSpPr>
          <p:cNvPr id="41" name="TextBox 40"/>
          <p:cNvSpPr txBox="1"/>
          <p:nvPr/>
        </p:nvSpPr>
        <p:spPr>
          <a:xfrm>
            <a:off x="290438" y="83337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endParaRPr lang="en-IN" sz="2000" b="1" dirty="0">
              <a:solidFill>
                <a:schemeClr val="tx2">
                  <a:lumMod val="60000"/>
                  <a:lumOff val="40000"/>
                </a:schemeClr>
              </a:solidFill>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Return (NEW)</a:t>
            </a:r>
          </a:p>
          <a:p>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6. [Initialize search for a last node]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p:txBody>
      </p:sp>
      <p:sp>
        <p:nvSpPr>
          <p:cNvPr id="43" name="TextBox 42"/>
          <p:cNvSpPr txBox="1"/>
          <p:nvPr/>
        </p:nvSpPr>
        <p:spPr>
          <a:xfrm>
            <a:off x="1455058" y="558800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45" name="Straight Arrow Connector 44"/>
          <p:cNvCxnSpPr/>
          <p:nvPr/>
        </p:nvCxnSpPr>
        <p:spPr>
          <a:xfrm flipV="1">
            <a:off x="1773608" y="535940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4" name="Straight Connector 13"/>
          <p:cNvCxnSpPr/>
          <p:nvPr/>
        </p:nvCxnSpPr>
        <p:spPr>
          <a:xfrm flipV="1">
            <a:off x="9709525" y="4826006"/>
            <a:ext cx="500743" cy="500743"/>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47" name="TextBox 46"/>
          <p:cNvSpPr txBox="1"/>
          <p:nvPr/>
        </p:nvSpPr>
        <p:spPr>
          <a:xfrm>
            <a:off x="9267929" y="5447894"/>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49" name="Straight Connector 48"/>
          <p:cNvCxnSpPr/>
          <p:nvPr/>
        </p:nvCxnSpPr>
        <p:spPr>
          <a:xfrm flipV="1">
            <a:off x="8178810" y="482600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58" name="TextBox 57"/>
          <p:cNvSpPr txBox="1"/>
          <p:nvPr/>
        </p:nvSpPr>
        <p:spPr>
          <a:xfrm>
            <a:off x="9081680" y="4935278"/>
            <a:ext cx="591448" cy="461665"/>
          </a:xfrm>
          <a:prstGeom prst="rect">
            <a:avLst/>
          </a:prstGeom>
          <a:noFill/>
        </p:spPr>
        <p:txBody>
          <a:bodyPr wrap="square" rtlCol="0">
            <a:spAutoFit/>
          </a:bodyPr>
          <a:lstStyle/>
          <a:p>
            <a:pPr algn="ctr"/>
            <a:r>
              <a:rPr lang="en-IN" sz="2400" b="1" dirty="0">
                <a:solidFill>
                  <a:srgbClr val="FFFF00"/>
                </a:solidFill>
              </a:rPr>
              <a:t>50</a:t>
            </a:r>
            <a:endParaRPr lang="en-US" sz="2400" b="1" dirty="0">
              <a:solidFill>
                <a:srgbClr val="FFFF00"/>
              </a:solidFill>
            </a:endParaRPr>
          </a:p>
        </p:txBody>
      </p:sp>
      <p:grpSp>
        <p:nvGrpSpPr>
          <p:cNvPr id="62" name="Group 61"/>
          <p:cNvGrpSpPr/>
          <p:nvPr/>
        </p:nvGrpSpPr>
        <p:grpSpPr>
          <a:xfrm>
            <a:off x="1593704" y="3987805"/>
            <a:ext cx="694422" cy="838200"/>
            <a:chOff x="214846" y="4495800"/>
            <a:chExt cx="694422" cy="838200"/>
          </a:xfrm>
        </p:grpSpPr>
        <p:sp>
          <p:nvSpPr>
            <p:cNvPr id="59" name="TextBox 58"/>
            <p:cNvSpPr txBox="1"/>
            <p:nvPr/>
          </p:nvSpPr>
          <p:spPr>
            <a:xfrm>
              <a:off x="214846" y="4495800"/>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61" name="Straight Arrow Connector 60"/>
            <p:cNvCxnSpPr>
              <a:stCxn id="59" idx="2"/>
            </p:cNvCxnSpPr>
            <p:nvPr/>
          </p:nvCxnSpPr>
          <p:spPr>
            <a:xfrm>
              <a:off x="562057" y="4865132"/>
              <a:ext cx="0" cy="4688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74" name="Straight Arrow Connector 73"/>
          <p:cNvCxnSpPr>
            <a:stCxn id="35" idx="3"/>
            <a:endCxn id="37" idx="1"/>
          </p:cNvCxnSpPr>
          <p:nvPr/>
        </p:nvCxnSpPr>
        <p:spPr>
          <a:xfrm>
            <a:off x="8694058" y="5092705"/>
            <a:ext cx="38496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314145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63" presetClass="path" presetSubtype="0" accel="50000" decel="50000" fill="hold" nodeType="clickEffect">
                                  <p:stCondLst>
                                    <p:cond delay="0"/>
                                  </p:stCondLst>
                                  <p:childTnLst>
                                    <p:animMotion origin="layout" path="M -4.58333E-6 -2.59259E-6 L 0.11355 -2.59259E-6 " pathEditMode="relative" rAng="0" ptsTypes="AA">
                                      <p:cBhvr>
                                        <p:cTn id="60" dur="2000" fill="hold"/>
                                        <p:tgtEl>
                                          <p:spTgt spid="62"/>
                                        </p:tgtEl>
                                        <p:attrNameLst>
                                          <p:attrName>ppt_x</p:attrName>
                                          <p:attrName>ppt_y</p:attrName>
                                        </p:attrNameLst>
                                      </p:cBhvr>
                                      <p:rCtr x="5677" y="0"/>
                                    </p:animMotion>
                                  </p:childTnLst>
                                </p:cTn>
                              </p:par>
                            </p:childTnLst>
                          </p:cTn>
                        </p:par>
                      </p:childTnLst>
                    </p:cTn>
                  </p:par>
                  <p:par>
                    <p:cTn id="61" fill="hold">
                      <p:stCondLst>
                        <p:cond delay="indefinite"/>
                      </p:stCondLst>
                      <p:childTnLst>
                        <p:par>
                          <p:cTn id="62" fill="hold">
                            <p:stCondLst>
                              <p:cond delay="0"/>
                            </p:stCondLst>
                            <p:childTnLst>
                              <p:par>
                                <p:cTn id="63" presetID="63" presetClass="path" presetSubtype="0" accel="50000" decel="50000" fill="hold" nodeType="clickEffect">
                                  <p:stCondLst>
                                    <p:cond delay="0"/>
                                  </p:stCondLst>
                                  <p:childTnLst>
                                    <p:animMotion origin="layout" path="M 0.11355 -2.59259E-6 L 0.21237 -2.59259E-6 " pathEditMode="relative" rAng="0" ptsTypes="AA">
                                      <p:cBhvr>
                                        <p:cTn id="64" dur="2000" fill="hold"/>
                                        <p:tgtEl>
                                          <p:spTgt spid="62"/>
                                        </p:tgtEl>
                                        <p:attrNameLst>
                                          <p:attrName>ppt_x</p:attrName>
                                          <p:attrName>ppt_y</p:attrName>
                                        </p:attrNameLst>
                                      </p:cBhvr>
                                      <p:rCtr x="4935" y="0"/>
                                    </p:animMotion>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21237 -2.59259E-6 L 0.31159 -2.59259E-6 " pathEditMode="relative" rAng="0" ptsTypes="AA">
                                      <p:cBhvr>
                                        <p:cTn id="68" dur="2000" fill="hold"/>
                                        <p:tgtEl>
                                          <p:spTgt spid="62"/>
                                        </p:tgtEl>
                                        <p:attrNameLst>
                                          <p:attrName>ppt_x</p:attrName>
                                          <p:attrName>ppt_y</p:attrName>
                                        </p:attrNameLst>
                                      </p:cBhvr>
                                      <p:rCtr x="4961"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0.31159 -2.59259E-6 L 0.41094 -2.59259E-6 " pathEditMode="relative" rAng="0" ptsTypes="AA">
                                      <p:cBhvr>
                                        <p:cTn id="72" dur="2000" fill="hold"/>
                                        <p:tgtEl>
                                          <p:spTgt spid="62"/>
                                        </p:tgtEl>
                                        <p:attrNameLst>
                                          <p:attrName>ppt_x</p:attrName>
                                          <p:attrName>ppt_y</p:attrName>
                                        </p:attrNameLst>
                                      </p:cBhvr>
                                      <p:rCtr x="4961"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41094 -2.59259E-6 L 0.51094 -2.59259E-6 " pathEditMode="relative" rAng="0" ptsTypes="AA">
                                      <p:cBhvr>
                                        <p:cTn id="76" dur="2000" fill="hold"/>
                                        <p:tgtEl>
                                          <p:spTgt spid="62"/>
                                        </p:tgtEl>
                                        <p:attrNameLst>
                                          <p:attrName>ppt_x</p:attrName>
                                          <p:attrName>ppt_y</p:attrName>
                                        </p:attrNameLst>
                                      </p:cBhvr>
                                      <p:rCtr x="5000" y="0"/>
                                    </p:animMotion>
                                  </p:childTnLst>
                                </p:cTn>
                              </p:par>
                            </p:childTnLst>
                          </p:cTn>
                        </p:par>
                      </p:childTnLst>
                    </p:cTn>
                  </p:par>
                  <p:par>
                    <p:cTn id="77" fill="hold">
                      <p:stCondLst>
                        <p:cond delay="indefinite"/>
                      </p:stCondLst>
                      <p:childTnLst>
                        <p:par>
                          <p:cTn id="78" fill="hold">
                            <p:stCondLst>
                              <p:cond delay="0"/>
                            </p:stCondLst>
                            <p:childTnLst>
                              <p:par>
                                <p:cTn id="79" presetID="22" presetClass="exit" presetSubtype="1" fill="hold" nodeType="clickEffect">
                                  <p:stCondLst>
                                    <p:cond delay="0"/>
                                  </p:stCondLst>
                                  <p:childTnLst>
                                    <p:animEffect transition="out" filter="wipe(up)">
                                      <p:cBhvr>
                                        <p:cTn id="80" dur="500"/>
                                        <p:tgtEl>
                                          <p:spTgt spid="49"/>
                                        </p:tgtEl>
                                      </p:cBhvr>
                                    </p:animEffect>
                                    <p:set>
                                      <p:cBhvr>
                                        <p:cTn id="81" dur="1" fill="hold">
                                          <p:stCondLst>
                                            <p:cond delay="499"/>
                                          </p:stCondLst>
                                        </p:cTn>
                                        <p:tgtEl>
                                          <p:spTgt spid="49"/>
                                        </p:tgtEl>
                                        <p:attrNameLst>
                                          <p:attrName>style.visibility</p:attrName>
                                        </p:attrNameLst>
                                      </p:cBhvr>
                                      <p:to>
                                        <p:strVal val="hidden"/>
                                      </p:to>
                                    </p:set>
                                  </p:childTnLst>
                                </p:cTn>
                              </p:par>
                              <p:par>
                                <p:cTn id="82" presetID="22" presetClass="entr" presetSubtype="8" fill="hold" nodeType="withEffect">
                                  <p:stCondLst>
                                    <p:cond delay="0"/>
                                  </p:stCondLst>
                                  <p:childTnLst>
                                    <p:set>
                                      <p:cBhvr>
                                        <p:cTn id="83" dur="1" fill="hold">
                                          <p:stCondLst>
                                            <p:cond delay="0"/>
                                          </p:stCondLst>
                                        </p:cTn>
                                        <p:tgtEl>
                                          <p:spTgt spid="74"/>
                                        </p:tgtEl>
                                        <p:attrNameLst>
                                          <p:attrName>style.visibility</p:attrName>
                                        </p:attrNameLst>
                                      </p:cBhvr>
                                      <p:to>
                                        <p:strVal val="visible"/>
                                      </p:to>
                                    </p:set>
                                    <p:animEffect transition="in" filter="wipe(left)">
                                      <p:cBhvr>
                                        <p:cTn id="8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3" grpId="0"/>
      <p:bldP spid="47" grpId="0"/>
      <p:bldP spid="5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3" name="Content Placeholder 2"/>
          <p:cNvSpPr>
            <a:spLocks noGrp="1"/>
          </p:cNvSpPr>
          <p:nvPr>
            <p:ph idx="1"/>
          </p:nvPr>
        </p:nvSpPr>
        <p:spPr/>
        <p:txBody>
          <a:bodyPr/>
          <a:lstStyle/>
          <a:p>
            <a:pPr>
              <a:spcBef>
                <a:spcPts val="600"/>
              </a:spcBef>
            </a:pPr>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a:t>
            </a:r>
            <a:r>
              <a:rPr lang="en-IN" b="1" dirty="0">
                <a:solidFill>
                  <a:srgbClr val="FF0000"/>
                </a:solidFill>
              </a:rPr>
              <a:t> </a:t>
            </a:r>
            <a:r>
              <a:rPr lang="en-IN" b="1" dirty="0">
                <a:solidFill>
                  <a:srgbClr val="C00000"/>
                </a:solidFill>
              </a:rPr>
              <a:t>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pPr>
              <a:spcBef>
                <a:spcPts val="600"/>
              </a:spcBef>
            </a:pPr>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pPr>
              <a:spcBef>
                <a:spcPts val="600"/>
              </a:spcBef>
            </a:pPr>
            <a:r>
              <a:rPr lang="en-IN" b="1" dirty="0">
                <a:solidFill>
                  <a:srgbClr val="C00000"/>
                </a:solidFill>
              </a:rPr>
              <a:t>X</a:t>
            </a:r>
            <a:r>
              <a:rPr lang="en-IN" dirty="0">
                <a:solidFill>
                  <a:srgbClr val="C00000"/>
                </a:solidFill>
              </a:rPr>
              <a:t> </a:t>
            </a:r>
            <a:r>
              <a:rPr lang="en-IN" dirty="0"/>
              <a:t>is a new element to be inserted.</a:t>
            </a:r>
          </a:p>
          <a:p>
            <a:pPr>
              <a:spcBef>
                <a:spcPts val="600"/>
              </a:spcBef>
            </a:pPr>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pPr>
              <a:spcBef>
                <a:spcPts val="600"/>
              </a:spcBef>
            </a:pPr>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pPr>
              <a:spcBef>
                <a:spcPts val="600"/>
              </a:spcBef>
            </a:pPr>
            <a:r>
              <a:rPr lang="en-IN" b="1" dirty="0">
                <a:solidFill>
                  <a:srgbClr val="C00000"/>
                </a:solidFill>
              </a:rPr>
              <a:t>AVAIL</a:t>
            </a:r>
            <a:r>
              <a:rPr lang="en-IN" dirty="0">
                <a:solidFill>
                  <a:srgbClr val="C00000"/>
                </a:solidFill>
              </a:rPr>
              <a:t> </a:t>
            </a:r>
            <a:r>
              <a:rPr lang="en-IN" dirty="0"/>
              <a:t>is a pointer to the top element of the availability stack.</a:t>
            </a:r>
          </a:p>
          <a:p>
            <a:pPr>
              <a:spcBef>
                <a:spcPts val="600"/>
              </a:spcBef>
            </a:pPr>
            <a:r>
              <a:rPr lang="en-IN" b="1" dirty="0">
                <a:solidFill>
                  <a:srgbClr val="C00000"/>
                </a:solidFill>
              </a:rPr>
              <a:t>NEW</a:t>
            </a:r>
            <a:r>
              <a:rPr lang="en-IN" dirty="0">
                <a:solidFill>
                  <a:srgbClr val="C00000"/>
                </a:solidFill>
              </a:rPr>
              <a:t> </a:t>
            </a:r>
            <a:r>
              <a:rPr lang="en-IN" dirty="0"/>
              <a:t>is a temporary pointer variable. </a:t>
            </a:r>
          </a:p>
          <a:p>
            <a:endParaRPr lang="en-US" dirty="0"/>
          </a:p>
        </p:txBody>
      </p:sp>
      <p:grpSp>
        <p:nvGrpSpPr>
          <p:cNvPr id="4" name="Group 3"/>
          <p:cNvGrpSpPr/>
          <p:nvPr/>
        </p:nvGrpSpPr>
        <p:grpSpPr>
          <a:xfrm>
            <a:off x="1752600" y="481952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481952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481952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638800" y="481952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481952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481952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6726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508622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558812" y="5086228"/>
            <a:ext cx="15127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508622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481952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558152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535292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0" name="Group 29"/>
          <p:cNvGrpSpPr/>
          <p:nvPr/>
        </p:nvGrpSpPr>
        <p:grpSpPr>
          <a:xfrm>
            <a:off x="6855194" y="5766194"/>
            <a:ext cx="920012" cy="533400"/>
            <a:chOff x="951919" y="5486400"/>
            <a:chExt cx="920012" cy="533400"/>
          </a:xfrm>
        </p:grpSpPr>
        <p:sp>
          <p:nvSpPr>
            <p:cNvPr id="31" name="Rectangle 3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2" name="Rectangle 3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3" name="TextBox 32"/>
          <p:cNvSpPr txBox="1"/>
          <p:nvPr/>
        </p:nvSpPr>
        <p:spPr>
          <a:xfrm>
            <a:off x="5440728" y="4350660"/>
            <a:ext cx="1341073" cy="369332"/>
          </a:xfrm>
          <a:prstGeom prst="rect">
            <a:avLst/>
          </a:prstGeom>
          <a:noFill/>
        </p:spPr>
        <p:txBody>
          <a:bodyPr wrap="none" rtlCol="0">
            <a:spAutoFit/>
          </a:bodyPr>
          <a:lstStyle/>
          <a:p>
            <a:r>
              <a:rPr lang="en-IN" b="1" dirty="0">
                <a:solidFill>
                  <a:srgbClr val="C00000"/>
                </a:solidFill>
              </a:rPr>
              <a:t>Predecessor</a:t>
            </a:r>
            <a:endParaRPr lang="en-US" b="1" dirty="0">
              <a:solidFill>
                <a:srgbClr val="C00000"/>
              </a:solidFill>
            </a:endParaRPr>
          </a:p>
        </p:txBody>
      </p:sp>
      <p:sp>
        <p:nvSpPr>
          <p:cNvPr id="34" name="TextBox 33"/>
          <p:cNvSpPr txBox="1"/>
          <p:nvPr/>
        </p:nvSpPr>
        <p:spPr>
          <a:xfrm>
            <a:off x="7033643" y="6299594"/>
            <a:ext cx="612668" cy="369332"/>
          </a:xfrm>
          <a:prstGeom prst="rect">
            <a:avLst/>
          </a:prstGeom>
          <a:noFill/>
        </p:spPr>
        <p:txBody>
          <a:bodyPr wrap="none" rtlCol="0">
            <a:spAutoFit/>
          </a:bodyPr>
          <a:lstStyle/>
          <a:p>
            <a:pPr algn="ctr"/>
            <a:r>
              <a:rPr lang="en-IN" b="1" dirty="0">
                <a:solidFill>
                  <a:srgbClr val="C00000"/>
                </a:solidFill>
              </a:rPr>
              <a:t>NEW</a:t>
            </a:r>
            <a:endParaRPr lang="en-US" b="1" dirty="0">
              <a:solidFill>
                <a:srgbClr val="C00000"/>
              </a:solidFill>
            </a:endParaRPr>
          </a:p>
        </p:txBody>
      </p:sp>
      <p:cxnSp>
        <p:nvCxnSpPr>
          <p:cNvPr id="38" name="Straight Connector 37"/>
          <p:cNvCxnSpPr>
            <a:stCxn id="32" idx="3"/>
          </p:cNvCxnSpPr>
          <p:nvPr/>
        </p:nvCxnSpPr>
        <p:spPr>
          <a:xfrm>
            <a:off x="7775206" y="6032894"/>
            <a:ext cx="563082"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a:endCxn id="17" idx="2"/>
          </p:cNvCxnSpPr>
          <p:nvPr/>
        </p:nvCxnSpPr>
        <p:spPr>
          <a:xfrm flipV="1">
            <a:off x="8338288" y="5352928"/>
            <a:ext cx="0" cy="67996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a:stCxn id="15" idx="2"/>
          </p:cNvCxnSpPr>
          <p:nvPr/>
        </p:nvCxnSpPr>
        <p:spPr>
          <a:xfrm>
            <a:off x="6368312" y="5352928"/>
            <a:ext cx="0" cy="679966"/>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31" idx="1"/>
          </p:cNvCxnSpPr>
          <p:nvPr/>
        </p:nvCxnSpPr>
        <p:spPr>
          <a:xfrm>
            <a:off x="6368312" y="6032894"/>
            <a:ext cx="486882"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128328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9"/>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nodeType="clickEffect">
                                  <p:stCondLst>
                                    <p:cond delay="0"/>
                                  </p:stCondLst>
                                  <p:childTnLst>
                                    <p:set>
                                      <p:cBhvr>
                                        <p:cTn id="80" dur="1" fill="hold">
                                          <p:stCondLst>
                                            <p:cond delay="0"/>
                                          </p:stCondLst>
                                        </p:cTn>
                                        <p:tgtEl>
                                          <p:spTgt spid="25"/>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INSORD(X, FIRST)</a:t>
            </a:r>
          </a:p>
        </p:txBody>
      </p:sp>
      <p:sp>
        <p:nvSpPr>
          <p:cNvPr id="4" name="TextBox 3"/>
          <p:cNvSpPr txBox="1"/>
          <p:nvPr/>
        </p:nvSpPr>
        <p:spPr>
          <a:xfrm>
            <a:off x="233081" y="811309"/>
            <a:ext cx="5760000" cy="501675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[Underflow?]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AVAIL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b="1" dirty="0">
                <a:latin typeface="Consolas" pitchFamily="49" charset="0"/>
                <a:cs typeface="Consolas" pitchFamily="49" charset="0"/>
              </a:rPr>
              <a:t>  </a:t>
            </a:r>
            <a:r>
              <a:rPr lang="en-IN" sz="2000" dirty="0">
                <a:latin typeface="Consolas" pitchFamily="49" charset="0"/>
                <a:cs typeface="Consolas" pitchFamily="49" charset="0"/>
              </a:rPr>
              <a:t>Write (“Availability </a:t>
            </a:r>
          </a:p>
          <a:p>
            <a:r>
              <a:rPr lang="en-IN" sz="2000" dirty="0">
                <a:latin typeface="Consolas" pitchFamily="49" charset="0"/>
                <a:cs typeface="Consolas" pitchFamily="49" charset="0"/>
              </a:rPr>
              <a:t>          Stack Underflow”)</a:t>
            </a:r>
          </a:p>
          <a:p>
            <a:r>
              <a:rPr lang="en-IN" sz="2000" dirty="0">
                <a:latin typeface="Consolas" pitchFamily="49" charset="0"/>
                <a:cs typeface="Consolas" pitchFamily="49" charset="0"/>
              </a:rPr>
              <a:t>          Return(FIRST)</a:t>
            </a:r>
          </a:p>
          <a:p>
            <a:r>
              <a:rPr lang="en-IN" sz="2000" b="1" dirty="0">
                <a:solidFill>
                  <a:schemeClr val="tx2"/>
                </a:solidFill>
                <a:latin typeface="Consolas" pitchFamily="49" charset="0"/>
                <a:cs typeface="Consolas" pitchFamily="49" charset="0"/>
              </a:rPr>
              <a:t>2. [Obtain address of next free Node]</a:t>
            </a:r>
          </a:p>
          <a:p>
            <a:r>
              <a:rPr lang="en-IN" sz="2000" dirty="0">
                <a:latin typeface="Consolas" pitchFamily="49" charset="0"/>
                <a:cs typeface="Consolas" pitchFamily="49" charset="0"/>
              </a:rPr>
              <a:t>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AVAIL</a:t>
            </a:r>
          </a:p>
          <a:p>
            <a:pPr marL="444500" indent="-444500"/>
            <a:r>
              <a:rPr lang="en-IN" sz="2000" b="1" dirty="0">
                <a:solidFill>
                  <a:schemeClr val="tx2"/>
                </a:solidFill>
                <a:latin typeface="Consolas" pitchFamily="49" charset="0"/>
                <a:cs typeface="Consolas" pitchFamily="49" charset="0"/>
              </a:rPr>
              <a:t>3. [Remove free node from availability Stack]</a:t>
            </a:r>
          </a:p>
          <a:p>
            <a:r>
              <a:rPr lang="en-IN" sz="2000" dirty="0">
                <a:latin typeface="Consolas" pitchFamily="49" charset="0"/>
                <a:cs typeface="Consolas" pitchFamily="49" charset="0"/>
              </a:rPr>
              <a:t>    AVAIL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LINK(AVAIL)</a:t>
            </a:r>
          </a:p>
          <a:p>
            <a:r>
              <a:rPr lang="en-IN" sz="2000" b="1" dirty="0">
                <a:solidFill>
                  <a:schemeClr val="tx2"/>
                </a:solidFill>
                <a:latin typeface="Consolas" pitchFamily="49" charset="0"/>
                <a:cs typeface="Consolas" pitchFamily="49" charset="0"/>
              </a:rPr>
              <a:t>4. [Initialize fields of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5. [Is the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NULL</a:t>
            </a:r>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 (NEW)</a:t>
            </a:r>
          </a:p>
        </p:txBody>
      </p:sp>
      <p:sp>
        <p:nvSpPr>
          <p:cNvPr id="5" name="TextBox 4"/>
          <p:cNvSpPr txBox="1"/>
          <p:nvPr/>
        </p:nvSpPr>
        <p:spPr>
          <a:xfrm>
            <a:off x="6212541" y="811309"/>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6. [Does the new node precede all other node in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INFO(NEW) ≤ INFO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Return (NEW)</a:t>
            </a:r>
          </a:p>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a:t>
            </a:r>
          </a:p>
          <a:p>
            <a:r>
              <a:rPr lang="en-IN" sz="2000" dirty="0">
                <a:latin typeface="Consolas" pitchFamily="49" charset="0"/>
                <a:cs typeface="Consolas" pitchFamily="49" charset="0"/>
              </a:rPr>
              <a:t>    </a:t>
            </a:r>
            <a:r>
              <a:rPr lang="en-IN" sz="2000" b="1" dirty="0">
                <a:latin typeface="Consolas" pitchFamily="49" charset="0"/>
                <a:cs typeface="Consolas" pitchFamily="49" charset="0"/>
              </a:rPr>
              <a:t>&amp;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Tree>
    <p:extLst>
      <p:ext uri="{BB962C8B-B14F-4D97-AF65-F5344CB8AC3E}">
        <p14:creationId xmlns:p14="http://schemas.microsoft.com/office/powerpoint/2010/main" val="20236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12" end="1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5">
                                            <p:txEl>
                                              <p:pRg st="1" end="1"/>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2" end="2"/>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5">
                                            <p:txEl>
                                              <p:pRg st="11" end="11"/>
                                            </p:txEl>
                                          </p:spTgt>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INSORD(3, FIRST)</a:t>
            </a:r>
          </a:p>
        </p:txBody>
      </p:sp>
      <p:grpSp>
        <p:nvGrpSpPr>
          <p:cNvPr id="4" name="Group 3"/>
          <p:cNvGrpSpPr/>
          <p:nvPr/>
        </p:nvGrpSpPr>
        <p:grpSpPr>
          <a:xfrm>
            <a:off x="3200400" y="1219200"/>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22230" y="1219200"/>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5641430" y="1219200"/>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860630" y="1219200"/>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9830" y="1219200"/>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299030" y="1219200"/>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4120412" y="1485900"/>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53422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65614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7806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9842" y="1485900"/>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905000" y="2676241"/>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cxnSp>
        <p:nvCxnSpPr>
          <p:cNvPr id="29" name="Straight Connector 28"/>
          <p:cNvCxnSpPr/>
          <p:nvPr/>
        </p:nvCxnSpPr>
        <p:spPr>
          <a:xfrm flipV="1">
            <a:off x="9842444" y="1219200"/>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3200400" y="1981200"/>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3518950" y="1752600"/>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1676400" y="2133600"/>
            <a:ext cx="1148612" cy="533400"/>
            <a:chOff x="7690588" y="3352179"/>
            <a:chExt cx="1148612" cy="533400"/>
          </a:xfrm>
        </p:grpSpPr>
        <p:sp>
          <p:nvSpPr>
            <p:cNvPr id="33" name="Rectangle 32"/>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a:t>
              </a:r>
              <a:endParaRPr lang="en-US" sz="2400" b="1" dirty="0"/>
            </a:p>
          </p:txBody>
        </p:sp>
        <p:sp>
          <p:nvSpPr>
            <p:cNvPr id="34" name="Rectangle 33"/>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5" name="TextBox 34"/>
          <p:cNvSpPr txBox="1"/>
          <p:nvPr/>
        </p:nvSpPr>
        <p:spPr>
          <a:xfrm>
            <a:off x="367552" y="3309470"/>
            <a:ext cx="11456895" cy="1569660"/>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400" b="1" dirty="0">
                <a:solidFill>
                  <a:schemeClr val="tx2"/>
                </a:solidFill>
                <a:latin typeface="Consolas" pitchFamily="49" charset="0"/>
                <a:cs typeface="Consolas" pitchFamily="49" charset="0"/>
              </a:rPr>
              <a:t>6. [Does the new node precede all other node in the list?]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IF</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  INFO(NEW) ≤ INFO (FIRST)</a:t>
            </a:r>
          </a:p>
          <a:p>
            <a:r>
              <a:rPr lang="en-IN" sz="2400" dirty="0">
                <a:latin typeface="Consolas" pitchFamily="49" charset="0"/>
                <a:cs typeface="Consolas" pitchFamily="49" charset="0"/>
              </a:rPr>
              <a:t>    </a:t>
            </a:r>
            <a:r>
              <a:rPr lang="en-IN" sz="2400" b="1" dirty="0">
                <a:solidFill>
                  <a:schemeClr val="tx2">
                    <a:lumMod val="75000"/>
                  </a:schemeClr>
                </a:solidFill>
                <a:latin typeface="Consolas" pitchFamily="49" charset="0"/>
                <a:cs typeface="Consolas" pitchFamily="49" charset="0"/>
              </a:rPr>
              <a:t>THEN</a:t>
            </a:r>
            <a:r>
              <a:rPr lang="en-IN" sz="2400" dirty="0">
                <a:solidFill>
                  <a:schemeClr val="tx2">
                    <a:lumMod val="75000"/>
                  </a:schemeClr>
                </a:solidFill>
                <a:latin typeface="Consolas" pitchFamily="49" charset="0"/>
                <a:cs typeface="Consolas" pitchFamily="49" charset="0"/>
              </a:rPr>
              <a:t> </a:t>
            </a:r>
            <a:r>
              <a:rPr lang="en-IN" sz="2400" dirty="0">
                <a:latin typeface="Consolas" pitchFamily="49" charset="0"/>
                <a:cs typeface="Consolas" pitchFamily="49" charset="0"/>
              </a:rPr>
              <a:t>LINK (NEW) </a:t>
            </a:r>
            <a:r>
              <a:rPr lang="en-IN" sz="2400" dirty="0">
                <a:latin typeface="Consolas" pitchFamily="49" charset="0"/>
                <a:cs typeface="Consolas" pitchFamily="49" charset="0"/>
                <a:sym typeface="Wingdings" pitchFamily="2" charset="2"/>
              </a:rPr>
              <a:t> </a:t>
            </a:r>
            <a:r>
              <a:rPr lang="en-IN" sz="2400" dirty="0">
                <a:latin typeface="Consolas" pitchFamily="49" charset="0"/>
                <a:cs typeface="Consolas" pitchFamily="49" charset="0"/>
              </a:rPr>
              <a:t>FIRST</a:t>
            </a:r>
          </a:p>
          <a:p>
            <a:r>
              <a:rPr lang="en-IN" sz="2400" dirty="0">
                <a:latin typeface="Consolas" pitchFamily="49" charset="0"/>
                <a:cs typeface="Consolas" pitchFamily="49" charset="0"/>
              </a:rPr>
              <a:t>	    Return (NEW)</a:t>
            </a:r>
          </a:p>
        </p:txBody>
      </p:sp>
      <p:cxnSp>
        <p:nvCxnSpPr>
          <p:cNvPr id="37" name="Straight Connector 36"/>
          <p:cNvCxnSpPr>
            <a:stCxn id="34" idx="0"/>
          </p:cNvCxnSpPr>
          <p:nvPr/>
        </p:nvCxnSpPr>
        <p:spPr>
          <a:xfrm flipH="1" flipV="1">
            <a:off x="2564156" y="1485900"/>
            <a:ext cx="701" cy="6477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a:endCxn id="5" idx="1"/>
          </p:cNvCxnSpPr>
          <p:nvPr/>
        </p:nvCxnSpPr>
        <p:spPr>
          <a:xfrm>
            <a:off x="2564856" y="1485900"/>
            <a:ext cx="63554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032289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0" grpId="0"/>
      <p:bldP spid="3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INSORD(22, FIRST)</a:t>
            </a:r>
          </a:p>
        </p:txBody>
      </p:sp>
      <p:sp>
        <p:nvSpPr>
          <p:cNvPr id="4" name="TextBox 3"/>
          <p:cNvSpPr txBox="1"/>
          <p:nvPr/>
        </p:nvSpPr>
        <p:spPr>
          <a:xfrm>
            <a:off x="6160493"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9. [Set link field of NEW node and its predecessor]</a:t>
            </a:r>
          </a:p>
          <a:p>
            <a:r>
              <a:rPr lang="en-IN" sz="2000" dirty="0">
                <a:latin typeface="Consolas" pitchFamily="49" charset="0"/>
                <a:cs typeface="Consolas" pitchFamily="49" charset="0"/>
              </a:rPr>
              <a:t>    LINK (NEW)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(SAVE)</a:t>
            </a:r>
          </a:p>
          <a:p>
            <a:r>
              <a:rPr lang="en-IN" sz="2000" dirty="0">
                <a:latin typeface="Consolas" pitchFamily="49" charset="0"/>
                <a:cs typeface="Consolas" pitchFamily="49" charset="0"/>
              </a:rPr>
              <a:t>    LINK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b="1" dirty="0">
                <a:solidFill>
                  <a:schemeClr val="tx2"/>
                </a:solidFill>
                <a:latin typeface="Consolas" pitchFamily="49" charset="0"/>
                <a:cs typeface="Consolas" pitchFamily="49" charset="0"/>
              </a:rPr>
              <a:t>10. [Return first node pointer]</a:t>
            </a:r>
          </a:p>
          <a:p>
            <a:r>
              <a:rPr lang="en-IN" sz="2000" dirty="0">
                <a:latin typeface="Consolas" pitchFamily="49" charset="0"/>
                <a:cs typeface="Consolas" pitchFamily="49" charset="0"/>
              </a:rPr>
              <a:t>     Return (FIRST)</a:t>
            </a:r>
          </a:p>
        </p:txBody>
      </p:sp>
      <p:sp>
        <p:nvSpPr>
          <p:cNvPr id="5" name="TextBox 4"/>
          <p:cNvSpPr txBox="1"/>
          <p:nvPr/>
        </p:nvSpPr>
        <p:spPr>
          <a:xfrm>
            <a:off x="177034" y="869402"/>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7.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b="1" dirty="0">
                <a:solidFill>
                  <a:schemeClr val="tx2"/>
                </a:solidFill>
                <a:latin typeface="Consolas" pitchFamily="49" charset="0"/>
                <a:cs typeface="Consolas" pitchFamily="49" charset="0"/>
              </a:rPr>
              <a:t>8. [Search for predecessor of new node]</a:t>
            </a:r>
          </a:p>
          <a:p>
            <a:r>
              <a:rPr lang="en-IN" sz="2000" b="1"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(SAVE) ≠ NULL </a:t>
            </a:r>
          </a:p>
          <a:p>
            <a:r>
              <a:rPr lang="en-IN" sz="2000" b="1" dirty="0">
                <a:latin typeface="Consolas" pitchFamily="49" charset="0"/>
                <a:cs typeface="Consolas" pitchFamily="49" charset="0"/>
              </a:rPr>
              <a:t>    &amp;</a:t>
            </a:r>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LINK (SAVE)</a:t>
            </a:r>
          </a:p>
        </p:txBody>
      </p:sp>
      <p:grpSp>
        <p:nvGrpSpPr>
          <p:cNvPr id="6" name="Group 5"/>
          <p:cNvGrpSpPr/>
          <p:nvPr/>
        </p:nvGrpSpPr>
        <p:grpSpPr>
          <a:xfrm>
            <a:off x="1752600" y="379477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3194788" y="379477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4648200" y="379477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096000" y="379477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7995388" y="3794775"/>
            <a:ext cx="920012" cy="533400"/>
            <a:chOff x="951919" y="5486400"/>
            <a:chExt cx="920012" cy="533400"/>
          </a:xfrm>
        </p:grpSpPr>
        <p:sp>
          <p:nvSpPr>
            <p:cNvPr id="19" name="Rectangle 1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20" name="Rectangle 1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1" name="Group 20"/>
          <p:cNvGrpSpPr/>
          <p:nvPr/>
        </p:nvGrpSpPr>
        <p:grpSpPr>
          <a:xfrm>
            <a:off x="9380738" y="3794775"/>
            <a:ext cx="1058662" cy="533400"/>
            <a:chOff x="6256538" y="5334000"/>
            <a:chExt cx="1058662" cy="533400"/>
          </a:xfrm>
        </p:grpSpPr>
        <p:sp>
          <p:nvSpPr>
            <p:cNvPr id="22" name="Rectangle 21"/>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3" name="Rectangle 22"/>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4" name="Straight Arrow Connector 23"/>
          <p:cNvCxnSpPr>
            <a:stCxn id="8" idx="3"/>
            <a:endCxn id="10" idx="1"/>
          </p:cNvCxnSpPr>
          <p:nvPr/>
        </p:nvCxnSpPr>
        <p:spPr>
          <a:xfrm>
            <a:off x="2672612" y="4061475"/>
            <a:ext cx="5221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1" idx="3"/>
            <a:endCxn id="13" idx="1"/>
          </p:cNvCxnSpPr>
          <p:nvPr/>
        </p:nvCxnSpPr>
        <p:spPr>
          <a:xfrm>
            <a:off x="4114800" y="4061475"/>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4" idx="3"/>
            <a:endCxn id="16" idx="1"/>
          </p:cNvCxnSpPr>
          <p:nvPr/>
        </p:nvCxnSpPr>
        <p:spPr>
          <a:xfrm>
            <a:off x="5568212" y="4061475"/>
            <a:ext cx="5277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a:stCxn id="17" idx="3"/>
            <a:endCxn id="19" idx="1"/>
          </p:cNvCxnSpPr>
          <p:nvPr/>
        </p:nvCxnSpPr>
        <p:spPr>
          <a:xfrm>
            <a:off x="7016012" y="4061475"/>
            <a:ext cx="9793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a:stCxn id="20" idx="3"/>
            <a:endCxn id="22" idx="1"/>
          </p:cNvCxnSpPr>
          <p:nvPr/>
        </p:nvCxnSpPr>
        <p:spPr>
          <a:xfrm>
            <a:off x="8915400" y="4061475"/>
            <a:ext cx="4653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Connector 28"/>
          <p:cNvCxnSpPr/>
          <p:nvPr/>
        </p:nvCxnSpPr>
        <p:spPr>
          <a:xfrm flipV="1">
            <a:off x="9939280" y="37947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30" name="TextBox 29"/>
          <p:cNvSpPr txBox="1"/>
          <p:nvPr/>
        </p:nvSpPr>
        <p:spPr>
          <a:xfrm>
            <a:off x="1752600" y="45567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1" name="Straight Arrow Connector 30"/>
          <p:cNvCxnSpPr/>
          <p:nvPr/>
        </p:nvCxnSpPr>
        <p:spPr>
          <a:xfrm flipV="1">
            <a:off x="2071150" y="4328175"/>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2" name="TextBox 31"/>
          <p:cNvSpPr txBox="1"/>
          <p:nvPr/>
        </p:nvSpPr>
        <p:spPr>
          <a:xfrm>
            <a:off x="7324828" y="5544948"/>
            <a:ext cx="612668" cy="369332"/>
          </a:xfrm>
          <a:prstGeom prst="rect">
            <a:avLst/>
          </a:prstGeom>
          <a:noFill/>
        </p:spPr>
        <p:txBody>
          <a:bodyPr wrap="none" rtlCol="0">
            <a:spAutoFit/>
          </a:bodyPr>
          <a:lstStyle/>
          <a:p>
            <a:r>
              <a:rPr lang="en-IN" b="1" dirty="0">
                <a:solidFill>
                  <a:srgbClr val="C00000"/>
                </a:solidFill>
              </a:rPr>
              <a:t>NEW</a:t>
            </a:r>
            <a:endParaRPr lang="en-US" b="1" dirty="0">
              <a:solidFill>
                <a:srgbClr val="C00000"/>
              </a:solidFill>
            </a:endParaRPr>
          </a:p>
        </p:txBody>
      </p:sp>
      <p:grpSp>
        <p:nvGrpSpPr>
          <p:cNvPr id="33" name="Group 32"/>
          <p:cNvGrpSpPr/>
          <p:nvPr/>
        </p:nvGrpSpPr>
        <p:grpSpPr>
          <a:xfrm>
            <a:off x="7096228" y="5002307"/>
            <a:ext cx="1148612" cy="533400"/>
            <a:chOff x="7690588" y="3352179"/>
            <a:chExt cx="1148612" cy="533400"/>
          </a:xfrm>
        </p:grpSpPr>
        <p:sp>
          <p:nvSpPr>
            <p:cNvPr id="34" name="Rectangle 33"/>
            <p:cNvSpPr/>
            <p:nvPr/>
          </p:nvSpPr>
          <p:spPr>
            <a:xfrm>
              <a:off x="7690588" y="3352179"/>
              <a:ext cx="62175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22</a:t>
              </a:r>
              <a:endParaRPr lang="en-US" sz="2400" b="1" dirty="0"/>
            </a:p>
          </p:txBody>
        </p:sp>
        <p:sp>
          <p:nvSpPr>
            <p:cNvPr id="35" name="Rectangle 34"/>
            <p:cNvSpPr/>
            <p:nvPr/>
          </p:nvSpPr>
          <p:spPr>
            <a:xfrm>
              <a:off x="8318887" y="3352179"/>
              <a:ext cx="52031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38" name="Group 37"/>
          <p:cNvGrpSpPr/>
          <p:nvPr/>
        </p:nvGrpSpPr>
        <p:grpSpPr>
          <a:xfrm>
            <a:off x="1674838" y="3032775"/>
            <a:ext cx="694422" cy="748553"/>
            <a:chOff x="150838" y="3288268"/>
            <a:chExt cx="694422" cy="748553"/>
          </a:xfrm>
        </p:grpSpPr>
        <p:sp>
          <p:nvSpPr>
            <p:cNvPr id="36" name="TextBox 35"/>
            <p:cNvSpPr txBox="1"/>
            <p:nvPr/>
          </p:nvSpPr>
          <p:spPr>
            <a:xfrm>
              <a:off x="150838" y="3288268"/>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37" name="Straight Arrow Connector 36"/>
            <p:cNvCxnSpPr>
              <a:stCxn id="36" idx="2"/>
              <a:endCxn id="7" idx="0"/>
            </p:cNvCxnSpPr>
            <p:nvPr/>
          </p:nvCxnSpPr>
          <p:spPr>
            <a:xfrm flipH="1">
              <a:off x="495300" y="3657600"/>
              <a:ext cx="2749" cy="37922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cxnSp>
        <p:nvCxnSpPr>
          <p:cNvPr id="39" name="Straight Connector 38"/>
          <p:cNvCxnSpPr>
            <a:stCxn id="35" idx="3"/>
          </p:cNvCxnSpPr>
          <p:nvPr/>
        </p:nvCxnSpPr>
        <p:spPr>
          <a:xfrm>
            <a:off x="8244840" y="5269007"/>
            <a:ext cx="283948"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Arrow Connector 40"/>
          <p:cNvCxnSpPr/>
          <p:nvPr/>
        </p:nvCxnSpPr>
        <p:spPr>
          <a:xfrm flipV="1">
            <a:off x="8528788" y="4328175"/>
            <a:ext cx="0" cy="9408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3" name="Straight Connector 42"/>
          <p:cNvCxnSpPr>
            <a:stCxn id="17" idx="2"/>
          </p:cNvCxnSpPr>
          <p:nvPr/>
        </p:nvCxnSpPr>
        <p:spPr>
          <a:xfrm>
            <a:off x="6825512" y="4328175"/>
            <a:ext cx="0" cy="9408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a:endCxn id="34" idx="1"/>
          </p:cNvCxnSpPr>
          <p:nvPr/>
        </p:nvCxnSpPr>
        <p:spPr>
          <a:xfrm>
            <a:off x="6825512" y="5269007"/>
            <a:ext cx="27071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1453492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63" presetClass="path" presetSubtype="0" accel="50000" decel="50000" fill="hold" nodeType="clickEffect">
                                  <p:stCondLst>
                                    <p:cond delay="0"/>
                                  </p:stCondLst>
                                  <p:childTnLst>
                                    <p:animMotion origin="layout" path="M 5E-6 7.40741E-7 L 0.13789 7.40741E-7 " pathEditMode="relative" rAng="0" ptsTypes="AA">
                                      <p:cBhvr>
                                        <p:cTn id="46" dur="2000" fill="hold"/>
                                        <p:tgtEl>
                                          <p:spTgt spid="38"/>
                                        </p:tgtEl>
                                        <p:attrNameLst>
                                          <p:attrName>ppt_x</p:attrName>
                                          <p:attrName>ppt_y</p:attrName>
                                        </p:attrNameLst>
                                      </p:cBhvr>
                                      <p:rCtr x="6901" y="0"/>
                                    </p:animMotion>
                                  </p:childTnLst>
                                </p:cTn>
                              </p:par>
                            </p:childTnLst>
                          </p:cTn>
                        </p:par>
                      </p:childTnLst>
                    </p:cTn>
                  </p:par>
                  <p:par>
                    <p:cTn id="47" fill="hold">
                      <p:stCondLst>
                        <p:cond delay="indefinite"/>
                      </p:stCondLst>
                      <p:childTnLst>
                        <p:par>
                          <p:cTn id="48" fill="hold">
                            <p:stCondLst>
                              <p:cond delay="0"/>
                            </p:stCondLst>
                            <p:childTnLst>
                              <p:par>
                                <p:cTn id="49" presetID="63" presetClass="path" presetSubtype="0" accel="50000" decel="50000" fill="hold" nodeType="clickEffect">
                                  <p:stCondLst>
                                    <p:cond delay="0"/>
                                  </p:stCondLst>
                                  <p:childTnLst>
                                    <p:animMotion origin="layout" path="M 0.14023 7.40741E-7 L 0.25 7.40741E-7 " pathEditMode="relative" rAng="0" ptsTypes="AA">
                                      <p:cBhvr>
                                        <p:cTn id="50" dur="2000" fill="hold"/>
                                        <p:tgtEl>
                                          <p:spTgt spid="38"/>
                                        </p:tgtEl>
                                        <p:attrNameLst>
                                          <p:attrName>ppt_x</p:attrName>
                                          <p:attrName>ppt_y</p:attrName>
                                        </p:attrNameLst>
                                      </p:cBhvr>
                                      <p:rCtr x="5482" y="0"/>
                                    </p:animMotion>
                                  </p:childTnLst>
                                </p:cTn>
                              </p:par>
                            </p:childTnLst>
                          </p:cTn>
                        </p:par>
                      </p:childTnLst>
                    </p:cTn>
                  </p:par>
                  <p:par>
                    <p:cTn id="51" fill="hold">
                      <p:stCondLst>
                        <p:cond delay="indefinite"/>
                      </p:stCondLst>
                      <p:childTnLst>
                        <p:par>
                          <p:cTn id="52" fill="hold">
                            <p:stCondLst>
                              <p:cond delay="0"/>
                            </p:stCondLst>
                            <p:childTnLst>
                              <p:par>
                                <p:cTn id="53" presetID="63" presetClass="path" presetSubtype="0" accel="50000" decel="50000" fill="hold" nodeType="clickEffect">
                                  <p:stCondLst>
                                    <p:cond delay="0"/>
                                  </p:stCondLst>
                                  <p:childTnLst>
                                    <p:animMotion origin="layout" path="M 0.2539 7.40741E-7 L 0.36809 7.40741E-7 " pathEditMode="relative" rAng="0" ptsTypes="AA">
                                      <p:cBhvr>
                                        <p:cTn id="54" dur="2000" fill="hold"/>
                                        <p:tgtEl>
                                          <p:spTgt spid="38"/>
                                        </p:tgtEl>
                                        <p:attrNameLst>
                                          <p:attrName>ppt_x</p:attrName>
                                          <p:attrName>ppt_y</p:attrName>
                                        </p:attrNameLst>
                                      </p:cBhvr>
                                      <p:rCtr x="5703" y="0"/>
                                    </p:animMotion>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nodeType="clickEffect">
                                  <p:stCondLst>
                                    <p:cond delay="0"/>
                                  </p:stCondLst>
                                  <p:childTnLst>
                                    <p:set>
                                      <p:cBhvr>
                                        <p:cTn id="64" dur="1" fill="hold">
                                          <p:stCondLst>
                                            <p:cond delay="0"/>
                                          </p:stCondLst>
                                        </p:cTn>
                                        <p:tgtEl>
                                          <p:spTgt spid="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DELETE(X, FIRST)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 </a:t>
            </a:r>
          </a:p>
        </p:txBody>
      </p:sp>
      <p:grpSp>
        <p:nvGrpSpPr>
          <p:cNvPr id="4" name="Group 3"/>
          <p:cNvGrpSpPr/>
          <p:nvPr/>
        </p:nvGrpSpPr>
        <p:grpSpPr>
          <a:xfrm>
            <a:off x="1752600" y="3718575"/>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3048000" y="3718575"/>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343400" y="3718575"/>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6090388" y="3718575"/>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8071588" y="3718575"/>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9380738" y="3718575"/>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p:nvPr/>
        </p:nvCxnSpPr>
        <p:spPr>
          <a:xfrm>
            <a:off x="2672612" y="3990219"/>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968012" y="3985275"/>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5263412" y="3985275"/>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7010400" y="3985275"/>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8991600" y="3985275"/>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9939280" y="3718575"/>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752600" y="4480575"/>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2071150" y="4256919"/>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7" name="TextBox 36"/>
          <p:cNvSpPr txBox="1"/>
          <p:nvPr/>
        </p:nvSpPr>
        <p:spPr>
          <a:xfrm>
            <a:off x="4438390" y="3285744"/>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sp>
        <p:nvSpPr>
          <p:cNvPr id="38" name="TextBox 37"/>
          <p:cNvSpPr txBox="1"/>
          <p:nvPr/>
        </p:nvSpPr>
        <p:spPr>
          <a:xfrm>
            <a:off x="6201508" y="3285744"/>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0" name="Straight Connector 39"/>
          <p:cNvCxnSpPr/>
          <p:nvPr/>
        </p:nvCxnSpPr>
        <p:spPr>
          <a:xfrm>
            <a:off x="5072912" y="4251975"/>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2" name="Straight Connector 41"/>
          <p:cNvCxnSpPr/>
          <p:nvPr/>
        </p:nvCxnSpPr>
        <p:spPr>
          <a:xfrm>
            <a:off x="5072912" y="4849907"/>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endCxn id="17" idx="2"/>
          </p:cNvCxnSpPr>
          <p:nvPr/>
        </p:nvCxnSpPr>
        <p:spPr>
          <a:xfrm flipV="1">
            <a:off x="8338288" y="4251975"/>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83426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nodeType="clickEffect">
                                  <p:stCondLst>
                                    <p:cond delay="0"/>
                                  </p:stCondLst>
                                  <p:childTnLst>
                                    <p:set>
                                      <p:cBhvr>
                                        <p:cTn id="58" dur="1" fill="hold">
                                          <p:stCondLst>
                                            <p:cond delay="0"/>
                                          </p:stCondLst>
                                        </p:cTn>
                                        <p:tgtEl>
                                          <p:spTgt spid="2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0"/>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nodeType="clickEffect">
                                  <p:stCondLst>
                                    <p:cond delay="0"/>
                                  </p:stCondLst>
                                  <p:childTnLst>
                                    <p:set>
                                      <p:cBhvr>
                                        <p:cTn id="70" dur="1" fill="hold">
                                          <p:stCondLst>
                                            <p:cond delay="0"/>
                                          </p:stCondLst>
                                        </p:cTn>
                                        <p:tgtEl>
                                          <p:spTgt spid="13"/>
                                        </p:tgtEl>
                                        <p:attrNameLst>
                                          <p:attrName>style.visibility</p:attrName>
                                        </p:attrNameLst>
                                      </p:cBhvr>
                                      <p:to>
                                        <p:strVal val="hidden"/>
                                      </p:to>
                                    </p:set>
                                  </p:childTnLst>
                                </p:cTn>
                              </p:par>
                              <p:par>
                                <p:cTn id="71" presetID="1" presetClass="exit" presetSubtype="0" fill="hold" nodeType="withEffect">
                                  <p:stCondLst>
                                    <p:cond delay="0"/>
                                  </p:stCondLst>
                                  <p:childTnLst>
                                    <p:set>
                                      <p:cBhvr>
                                        <p:cTn id="72" dur="1" fill="hold">
                                          <p:stCondLst>
                                            <p:cond delay="0"/>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8" grpId="0"/>
      <p:bldP spid="37"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p:txBody>
          <a:bodyPr/>
          <a:lstStyle/>
          <a:p>
            <a:r>
              <a:rPr lang="en-IN" dirty="0"/>
              <a:t>There are many applications where </a:t>
            </a:r>
            <a:r>
              <a:rPr lang="en-IN" b="1" dirty="0"/>
              <a:t>sequential allocation </a:t>
            </a:r>
            <a:r>
              <a:rPr lang="en-IN" dirty="0"/>
              <a:t>method is </a:t>
            </a:r>
            <a:r>
              <a:rPr lang="en-IN" b="1" dirty="0"/>
              <a:t>unacceptable</a:t>
            </a:r>
            <a:r>
              <a:rPr lang="en-IN" dirty="0"/>
              <a:t> because of following characteristics</a:t>
            </a:r>
          </a:p>
          <a:p>
            <a:pPr lvl="1"/>
            <a:r>
              <a:rPr lang="en-IN" b="1" dirty="0">
                <a:solidFill>
                  <a:srgbClr val="C00000"/>
                </a:solidFill>
              </a:rPr>
              <a:t>Unpredictable storage</a:t>
            </a:r>
            <a:r>
              <a:rPr lang="en-IN" b="1" dirty="0">
                <a:solidFill>
                  <a:srgbClr val="FF0000"/>
                </a:solidFill>
              </a:rPr>
              <a:t> </a:t>
            </a:r>
            <a:r>
              <a:rPr lang="en-IN" dirty="0"/>
              <a:t>requirement</a:t>
            </a:r>
          </a:p>
          <a:p>
            <a:pPr lvl="1"/>
            <a:r>
              <a:rPr lang="en-IN" b="1" dirty="0">
                <a:solidFill>
                  <a:srgbClr val="C00000"/>
                </a:solidFill>
              </a:rPr>
              <a:t>Extensive manipulation</a:t>
            </a:r>
            <a:r>
              <a:rPr lang="en-IN" b="1" dirty="0">
                <a:solidFill>
                  <a:srgbClr val="FF0000"/>
                </a:solidFill>
              </a:rPr>
              <a:t> </a:t>
            </a:r>
            <a:r>
              <a:rPr lang="en-IN" dirty="0"/>
              <a:t>of stored data</a:t>
            </a:r>
          </a:p>
          <a:p>
            <a:r>
              <a:rPr lang="en-IN" dirty="0"/>
              <a:t>One method of obtaining the address of node is to store address in computer’s main memory, we refer this addressing mode as </a:t>
            </a:r>
            <a:r>
              <a:rPr lang="en-IN" b="1" dirty="0">
                <a:solidFill>
                  <a:srgbClr val="C00000"/>
                </a:solidFill>
              </a:rPr>
              <a:t>pointer of link addressing</a:t>
            </a:r>
            <a:r>
              <a:rPr lang="en-IN" dirty="0"/>
              <a:t>.</a:t>
            </a:r>
          </a:p>
          <a:p>
            <a:r>
              <a:rPr lang="en-IN" dirty="0"/>
              <a:t>A simple way to represent a linear list is to expand each node to contain a link or pointer to the next node. This representation is called one-way chain or Singly Linked Linear List.</a:t>
            </a:r>
          </a:p>
          <a:p>
            <a:endParaRPr lang="en-IN" dirty="0"/>
          </a:p>
          <a:p>
            <a:endParaRPr lang="en-US" dirty="0"/>
          </a:p>
        </p:txBody>
      </p:sp>
    </p:spTree>
    <p:extLst>
      <p:ext uri="{BB962C8B-B14F-4D97-AF65-F5344CB8AC3E}">
        <p14:creationId xmlns:p14="http://schemas.microsoft.com/office/powerpoint/2010/main" val="11933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 X, FIRST)</a:t>
            </a:r>
          </a:p>
        </p:txBody>
      </p:sp>
      <p:sp>
        <p:nvSpPr>
          <p:cNvPr id="4" name="TextBox 3"/>
          <p:cNvSpPr txBox="1"/>
          <p:nvPr/>
        </p:nvSpPr>
        <p:spPr>
          <a:xfrm>
            <a:off x="233083"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(‘Underflow’)</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step-5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SAVE ≠ X and </a:t>
            </a:r>
          </a:p>
          <a:p>
            <a:r>
              <a:rPr lang="en-IN" sz="2200" dirty="0">
                <a:latin typeface="Consolas" pitchFamily="49" charset="0"/>
                <a:cs typeface="Consolas" pitchFamily="49" charset="0"/>
              </a:rPr>
              <a:t>     LINK (SAVE) ≠ NULL</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SAVE</a:t>
            </a:r>
            <a:endParaRPr lang="en-IN" sz="2200" dirty="0">
              <a:latin typeface="Consolas" pitchFamily="49" charset="0"/>
              <a:cs typeface="Consolas" pitchFamily="49" charset="0"/>
            </a:endParaRPr>
          </a:p>
        </p:txBody>
      </p:sp>
      <p:sp>
        <p:nvSpPr>
          <p:cNvPr id="5" name="TextBox 4"/>
          <p:cNvSpPr txBox="1"/>
          <p:nvPr/>
        </p:nvSpPr>
        <p:spPr>
          <a:xfrm>
            <a:off x="6194612" y="896472"/>
            <a:ext cx="5760000" cy="415498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5. [Move to next node]</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a:p>
            <a:r>
              <a:rPr lang="en-IN" sz="2200" b="1" dirty="0">
                <a:solidFill>
                  <a:schemeClr val="tx2"/>
                </a:solidFill>
                <a:latin typeface="Consolas" pitchFamily="49" charset="0"/>
                <a:cs typeface="Consolas" pitchFamily="49" charset="0"/>
              </a:rPr>
              <a:t>6. [End of the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 (‘</a:t>
            </a:r>
            <a:r>
              <a:rPr lang="en-IN" sz="2200" b="1" dirty="0">
                <a:latin typeface="Consolas" pitchFamily="49" charset="0"/>
                <a:cs typeface="Consolas" pitchFamily="49" charset="0"/>
              </a:rPr>
              <a:t>Node not found</a:t>
            </a:r>
            <a:r>
              <a:rPr lang="en-IN" sz="2200" dirty="0">
                <a:latin typeface="Consolas" pitchFamily="49" charset="0"/>
                <a:cs typeface="Consolas" pitchFamily="49" charset="0"/>
              </a:rPr>
              <a:t>’)</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latin typeface="Consolas" pitchFamily="49" charset="0"/>
                <a:cs typeface="Consolas" pitchFamily="49" charset="0"/>
              </a:rPr>
              <a:t> LINK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 (SAVE)</a:t>
            </a:r>
            <a:endParaRPr lang="en-IN" sz="2200" b="1" dirty="0">
              <a:solidFill>
                <a:schemeClr val="tx2">
                  <a:lumMod val="60000"/>
                  <a:lumOff val="40000"/>
                </a:schemeClr>
              </a:solidFill>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a:t>
            </a:r>
            <a:r>
              <a:rPr lang="en-IN" sz="2200">
                <a:latin typeface="Consolas" pitchFamily="49" charset="0"/>
                <a:cs typeface="Consolas" pitchFamily="49" charset="0"/>
              </a:rPr>
              <a:t>Free (SAVE)</a:t>
            </a:r>
            <a:endParaRPr lang="en-IN" sz="2200" dirty="0">
              <a:latin typeface="Consolas" pitchFamily="49" charset="0"/>
              <a:cs typeface="Consolas" pitchFamily="49" charset="0"/>
            </a:endParaRPr>
          </a:p>
        </p:txBody>
      </p:sp>
    </p:spTree>
    <p:extLst>
      <p:ext uri="{BB962C8B-B14F-4D97-AF65-F5344CB8AC3E}">
        <p14:creationId xmlns:p14="http://schemas.microsoft.com/office/powerpoint/2010/main" val="2471773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3" end="3"/>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4" end="4"/>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7" end="7"/>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
                                            <p:txEl>
                                              <p:pRg st="8" end="8"/>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DELETE(7541, FIRST)</a:t>
            </a:r>
          </a:p>
        </p:txBody>
      </p:sp>
      <p:grpSp>
        <p:nvGrpSpPr>
          <p:cNvPr id="3" name="Group 2"/>
          <p:cNvGrpSpPr/>
          <p:nvPr/>
        </p:nvGrpSpPr>
        <p:grpSpPr>
          <a:xfrm>
            <a:off x="1752600" y="4973633"/>
            <a:ext cx="920012" cy="533400"/>
            <a:chOff x="951919" y="5486400"/>
            <a:chExt cx="920012" cy="533400"/>
          </a:xfrm>
        </p:grpSpPr>
        <p:sp>
          <p:nvSpPr>
            <p:cNvPr id="4" name="Rectangle 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5" name="Rectangle 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 name="Group 5"/>
          <p:cNvGrpSpPr/>
          <p:nvPr/>
        </p:nvGrpSpPr>
        <p:grpSpPr>
          <a:xfrm>
            <a:off x="3048000" y="4973633"/>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4343400" y="4973633"/>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6090388" y="4973633"/>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071588" y="4973633"/>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8" name="Group 17"/>
          <p:cNvGrpSpPr/>
          <p:nvPr/>
        </p:nvGrpSpPr>
        <p:grpSpPr>
          <a:xfrm>
            <a:off x="9380738" y="4973633"/>
            <a:ext cx="1058662" cy="533400"/>
            <a:chOff x="6256538" y="5334000"/>
            <a:chExt cx="1058662" cy="533400"/>
          </a:xfrm>
        </p:grpSpPr>
        <p:sp>
          <p:nvSpPr>
            <p:cNvPr id="19" name="Rectangle 18"/>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0" name="Rectangle 19"/>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1" name="Straight Arrow Connector 20"/>
          <p:cNvCxnSpPr>
            <a:stCxn id="5" idx="3"/>
            <a:endCxn id="7" idx="1"/>
          </p:cNvCxnSpPr>
          <p:nvPr/>
        </p:nvCxnSpPr>
        <p:spPr>
          <a:xfrm>
            <a:off x="26726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a:stCxn id="8" idx="3"/>
            <a:endCxn id="10" idx="1"/>
          </p:cNvCxnSpPr>
          <p:nvPr/>
        </p:nvCxnSpPr>
        <p:spPr>
          <a:xfrm>
            <a:off x="3968012" y="5240333"/>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11" idx="3"/>
            <a:endCxn id="13" idx="1"/>
          </p:cNvCxnSpPr>
          <p:nvPr/>
        </p:nvCxnSpPr>
        <p:spPr>
          <a:xfrm>
            <a:off x="5263412" y="5240333"/>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4" idx="3"/>
            <a:endCxn id="16" idx="1"/>
          </p:cNvCxnSpPr>
          <p:nvPr/>
        </p:nvCxnSpPr>
        <p:spPr>
          <a:xfrm>
            <a:off x="7010400" y="5240333"/>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7" idx="3"/>
            <a:endCxn id="19" idx="1"/>
          </p:cNvCxnSpPr>
          <p:nvPr/>
        </p:nvCxnSpPr>
        <p:spPr>
          <a:xfrm>
            <a:off x="8991600" y="5240333"/>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39280" y="4973633"/>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7" name="TextBox 26"/>
          <p:cNvSpPr txBox="1"/>
          <p:nvPr/>
        </p:nvSpPr>
        <p:spPr>
          <a:xfrm>
            <a:off x="1724025" y="6040433"/>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8" name="Straight Arrow Connector 27"/>
          <p:cNvCxnSpPr>
            <a:stCxn id="27" idx="0"/>
          </p:cNvCxnSpPr>
          <p:nvPr/>
        </p:nvCxnSpPr>
        <p:spPr>
          <a:xfrm flipH="1" flipV="1">
            <a:off x="2071151" y="5507033"/>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5072912" y="5507033"/>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Connector 31"/>
          <p:cNvCxnSpPr/>
          <p:nvPr/>
        </p:nvCxnSpPr>
        <p:spPr>
          <a:xfrm>
            <a:off x="5072912" y="6104965"/>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a:endCxn id="16" idx="2"/>
          </p:cNvCxnSpPr>
          <p:nvPr/>
        </p:nvCxnSpPr>
        <p:spPr>
          <a:xfrm flipV="1">
            <a:off x="8338288" y="5507033"/>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4" name="TextBox 33"/>
          <p:cNvSpPr txBox="1"/>
          <p:nvPr/>
        </p:nvSpPr>
        <p:spPr>
          <a:xfrm>
            <a:off x="1752601" y="5647765"/>
            <a:ext cx="652743" cy="369332"/>
          </a:xfrm>
          <a:prstGeom prst="rect">
            <a:avLst/>
          </a:prstGeom>
          <a:noFill/>
        </p:spPr>
        <p:txBody>
          <a:bodyPr wrap="none" rtlCol="0">
            <a:spAutoFit/>
          </a:bodyPr>
          <a:lstStyle/>
          <a:p>
            <a:r>
              <a:rPr lang="en-IN" dirty="0"/>
              <a:t>5000</a:t>
            </a:r>
            <a:endParaRPr lang="en-US" dirty="0"/>
          </a:p>
        </p:txBody>
      </p:sp>
      <p:sp>
        <p:nvSpPr>
          <p:cNvPr id="35" name="TextBox 34"/>
          <p:cNvSpPr txBox="1"/>
          <p:nvPr/>
        </p:nvSpPr>
        <p:spPr>
          <a:xfrm>
            <a:off x="3048001" y="5550967"/>
            <a:ext cx="652743" cy="369332"/>
          </a:xfrm>
          <a:prstGeom prst="rect">
            <a:avLst/>
          </a:prstGeom>
          <a:noFill/>
        </p:spPr>
        <p:txBody>
          <a:bodyPr wrap="none" rtlCol="0">
            <a:spAutoFit/>
          </a:bodyPr>
          <a:lstStyle/>
          <a:p>
            <a:r>
              <a:rPr lang="en-IN" dirty="0"/>
              <a:t>4455</a:t>
            </a:r>
            <a:endParaRPr lang="en-US" dirty="0"/>
          </a:p>
        </p:txBody>
      </p:sp>
      <p:sp>
        <p:nvSpPr>
          <p:cNvPr id="36" name="TextBox 35"/>
          <p:cNvSpPr txBox="1"/>
          <p:nvPr/>
        </p:nvSpPr>
        <p:spPr>
          <a:xfrm>
            <a:off x="4343401" y="5516558"/>
            <a:ext cx="652743" cy="369332"/>
          </a:xfrm>
          <a:prstGeom prst="rect">
            <a:avLst/>
          </a:prstGeom>
          <a:noFill/>
        </p:spPr>
        <p:txBody>
          <a:bodyPr wrap="none" rtlCol="0">
            <a:spAutoFit/>
          </a:bodyPr>
          <a:lstStyle/>
          <a:p>
            <a:r>
              <a:rPr lang="en-IN" dirty="0"/>
              <a:t>8564</a:t>
            </a:r>
            <a:endParaRPr lang="en-US" dirty="0"/>
          </a:p>
        </p:txBody>
      </p:sp>
      <p:sp>
        <p:nvSpPr>
          <p:cNvPr id="37" name="TextBox 36"/>
          <p:cNvSpPr txBox="1"/>
          <p:nvPr/>
        </p:nvSpPr>
        <p:spPr>
          <a:xfrm>
            <a:off x="6090389" y="5507033"/>
            <a:ext cx="652743" cy="369332"/>
          </a:xfrm>
          <a:prstGeom prst="rect">
            <a:avLst/>
          </a:prstGeom>
          <a:noFill/>
        </p:spPr>
        <p:txBody>
          <a:bodyPr wrap="none" rtlCol="0">
            <a:spAutoFit/>
          </a:bodyPr>
          <a:lstStyle/>
          <a:p>
            <a:r>
              <a:rPr lang="en-IN" dirty="0"/>
              <a:t>7541</a:t>
            </a:r>
            <a:endParaRPr lang="en-US" dirty="0"/>
          </a:p>
        </p:txBody>
      </p:sp>
      <p:sp>
        <p:nvSpPr>
          <p:cNvPr id="38" name="TextBox 37"/>
          <p:cNvSpPr txBox="1"/>
          <p:nvPr/>
        </p:nvSpPr>
        <p:spPr>
          <a:xfrm>
            <a:off x="8020051" y="5541442"/>
            <a:ext cx="652743" cy="369332"/>
          </a:xfrm>
          <a:prstGeom prst="rect">
            <a:avLst/>
          </a:prstGeom>
          <a:noFill/>
        </p:spPr>
        <p:txBody>
          <a:bodyPr wrap="none" rtlCol="0">
            <a:spAutoFit/>
          </a:bodyPr>
          <a:lstStyle/>
          <a:p>
            <a:r>
              <a:rPr lang="en-IN" dirty="0"/>
              <a:t>1254</a:t>
            </a:r>
            <a:endParaRPr lang="en-US" dirty="0"/>
          </a:p>
        </p:txBody>
      </p:sp>
      <p:sp>
        <p:nvSpPr>
          <p:cNvPr id="39" name="TextBox 38"/>
          <p:cNvSpPr txBox="1"/>
          <p:nvPr/>
        </p:nvSpPr>
        <p:spPr>
          <a:xfrm>
            <a:off x="9380739" y="5507033"/>
            <a:ext cx="652743" cy="369332"/>
          </a:xfrm>
          <a:prstGeom prst="rect">
            <a:avLst/>
          </a:prstGeom>
          <a:noFill/>
        </p:spPr>
        <p:txBody>
          <a:bodyPr wrap="none" rtlCol="0">
            <a:spAutoFit/>
          </a:bodyPr>
          <a:lstStyle/>
          <a:p>
            <a:r>
              <a:rPr lang="en-IN" dirty="0"/>
              <a:t>3254</a:t>
            </a:r>
            <a:endParaRPr lang="en-US" dirty="0"/>
          </a:p>
        </p:txBody>
      </p:sp>
      <p:sp>
        <p:nvSpPr>
          <p:cNvPr id="40" name="TextBox 39"/>
          <p:cNvSpPr txBox="1"/>
          <p:nvPr/>
        </p:nvSpPr>
        <p:spPr>
          <a:xfrm>
            <a:off x="233644" y="876300"/>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2. [Initialize search for X]</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b="1" dirty="0">
                <a:solidFill>
                  <a:schemeClr val="tx2"/>
                </a:solidFill>
                <a:latin typeface="Consolas" pitchFamily="49" charset="0"/>
                <a:cs typeface="Consolas" pitchFamily="49" charset="0"/>
              </a:rPr>
              <a:t>3. [Find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thru step-5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while</a:t>
            </a:r>
            <a:r>
              <a:rPr lang="en-IN" sz="2000" dirty="0">
                <a:latin typeface="Consolas" pitchFamily="49" charset="0"/>
                <a:cs typeface="Consolas" pitchFamily="49" charset="0"/>
              </a:rPr>
              <a:t> SAVE ≠ X and </a:t>
            </a:r>
          </a:p>
          <a:p>
            <a:r>
              <a:rPr lang="en-IN" sz="2000" dirty="0">
                <a:latin typeface="Consolas" pitchFamily="49" charset="0"/>
                <a:cs typeface="Consolas" pitchFamily="49" charset="0"/>
              </a:rPr>
              <a:t>	LINK (SAVE) ≠ NULL</a:t>
            </a:r>
          </a:p>
          <a:p>
            <a:r>
              <a:rPr lang="en-IN" sz="2000" b="1" dirty="0">
                <a:solidFill>
                  <a:schemeClr val="tx2"/>
                </a:solidFill>
                <a:latin typeface="Consolas" pitchFamily="49" charset="0"/>
                <a:cs typeface="Consolas" pitchFamily="49" charset="0"/>
              </a:rPr>
              <a:t>4. [Update predecessor marker]</a:t>
            </a:r>
          </a:p>
          <a:p>
            <a:r>
              <a:rPr lang="en-IN" sz="2000" dirty="0">
                <a:latin typeface="Consolas" pitchFamily="49" charset="0"/>
                <a:cs typeface="Consolas" pitchFamily="49" charset="0"/>
              </a:rPr>
              <a:t>    PRED </a:t>
            </a:r>
            <a:r>
              <a:rPr lang="en-IN" sz="2000" dirty="0">
                <a:latin typeface="Consolas" pitchFamily="49" charset="0"/>
                <a:cs typeface="Consolas" pitchFamily="49" charset="0"/>
                <a:sym typeface="Wingdings" pitchFamily="2" charset="2"/>
              </a:rPr>
              <a:t> SAVE</a:t>
            </a:r>
            <a:endParaRPr lang="en-IN" sz="2000" dirty="0">
              <a:latin typeface="Consolas" pitchFamily="49" charset="0"/>
              <a:cs typeface="Consolas" pitchFamily="49" charset="0"/>
            </a:endParaRPr>
          </a:p>
          <a:p>
            <a:r>
              <a:rPr lang="en-IN" sz="2000" b="1" dirty="0">
                <a:solidFill>
                  <a:schemeClr val="tx2"/>
                </a:solidFill>
                <a:latin typeface="Consolas" pitchFamily="49" charset="0"/>
                <a:cs typeface="Consolas" pitchFamily="49" charset="0"/>
              </a:rPr>
              <a:t>5. [Move to next node]</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p:txBody>
      </p:sp>
      <p:sp>
        <p:nvSpPr>
          <p:cNvPr id="41" name="TextBox 40"/>
          <p:cNvSpPr txBox="1"/>
          <p:nvPr/>
        </p:nvSpPr>
        <p:spPr>
          <a:xfrm>
            <a:off x="6181721" y="876299"/>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6. [End of the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SAVE ≠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Write (‘</a:t>
            </a:r>
            <a:r>
              <a:rPr lang="en-IN" sz="2000" b="1" dirty="0">
                <a:latin typeface="Consolas" pitchFamily="49" charset="0"/>
                <a:cs typeface="Consolas" pitchFamily="49" charset="0"/>
              </a:rPr>
              <a:t>Node not found</a:t>
            </a:r>
            <a:r>
              <a:rPr lang="en-IN" sz="2000" dirty="0">
                <a:latin typeface="Consolas" pitchFamily="49" charset="0"/>
                <a:cs typeface="Consolas" pitchFamily="49" charset="0"/>
              </a:rPr>
              <a:t>’)</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7. [Delete X]</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X = 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(PRED)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 (X)</a:t>
            </a:r>
          </a:p>
          <a:p>
            <a:r>
              <a:rPr lang="en-IN" sz="2000" b="1" dirty="0">
                <a:solidFill>
                  <a:schemeClr val="tx2"/>
                </a:solidFill>
                <a:latin typeface="Consolas" pitchFamily="49" charset="0"/>
                <a:cs typeface="Consolas" pitchFamily="49" charset="0"/>
              </a:rPr>
              <a:t>8. [Free Deleted Node]</a:t>
            </a:r>
          </a:p>
          <a:p>
            <a:r>
              <a:rPr lang="en-IN" sz="2000" dirty="0">
                <a:latin typeface="Consolas" pitchFamily="49" charset="0"/>
                <a:cs typeface="Consolas" pitchFamily="49" charset="0"/>
              </a:rPr>
              <a:t>    Free (X)</a:t>
            </a:r>
          </a:p>
        </p:txBody>
      </p:sp>
      <p:grpSp>
        <p:nvGrpSpPr>
          <p:cNvPr id="46" name="Group 45"/>
          <p:cNvGrpSpPr/>
          <p:nvPr/>
        </p:nvGrpSpPr>
        <p:grpSpPr>
          <a:xfrm>
            <a:off x="1762775" y="4112515"/>
            <a:ext cx="694422" cy="861119"/>
            <a:chOff x="238775" y="4179749"/>
            <a:chExt cx="694422" cy="861119"/>
          </a:xfrm>
        </p:grpSpPr>
        <p:sp>
          <p:nvSpPr>
            <p:cNvPr id="30" name="TextBox 2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5" name="Straight Arrow Connector 44"/>
            <p:cNvCxnSpPr>
              <a:stCxn id="3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9" name="Group 48"/>
          <p:cNvGrpSpPr/>
          <p:nvPr/>
        </p:nvGrpSpPr>
        <p:grpSpPr>
          <a:xfrm>
            <a:off x="2133600" y="4428565"/>
            <a:ext cx="696024" cy="531621"/>
            <a:chOff x="609600" y="4495800"/>
            <a:chExt cx="696024" cy="531621"/>
          </a:xfrm>
        </p:grpSpPr>
        <p:sp>
          <p:nvSpPr>
            <p:cNvPr id="29" name="TextBox 28"/>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8" name="Straight Arrow Connector 47"/>
            <p:cNvCxnSpPr>
              <a:stCxn id="29" idx="2"/>
              <a:endCxn id="5" idx="0"/>
            </p:cNvCxnSpPr>
            <p:nvPr/>
          </p:nvCxnSpPr>
          <p:spPr>
            <a:xfrm>
              <a:off x="957612" y="4865132"/>
              <a:ext cx="500" cy="16228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Tree>
    <p:extLst>
      <p:ext uri="{BB962C8B-B14F-4D97-AF65-F5344CB8AC3E}">
        <p14:creationId xmlns:p14="http://schemas.microsoft.com/office/powerpoint/2010/main" val="590601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63" presetClass="path" presetSubtype="0" accel="50000" decel="50000" fill="hold" nodeType="clickEffect">
                                  <p:stCondLst>
                                    <p:cond delay="0"/>
                                  </p:stCondLst>
                                  <p:childTnLst>
                                    <p:animMotion origin="layout" path="M 3.125E-6 0.00231 L 0.10182 0.00231 " pathEditMode="relative" rAng="0" ptsTypes="AA">
                                      <p:cBhvr>
                                        <p:cTn id="66" dur="2000" fill="hold"/>
                                        <p:tgtEl>
                                          <p:spTgt spid="46"/>
                                        </p:tgtEl>
                                        <p:attrNameLst>
                                          <p:attrName>ppt_x</p:attrName>
                                          <p:attrName>ppt_y</p:attrName>
                                        </p:attrNameLst>
                                      </p:cBhvr>
                                      <p:rCtr x="5091" y="0"/>
                                    </p:animMotion>
                                  </p:childTnLst>
                                </p:cTn>
                              </p:par>
                            </p:childTnLst>
                          </p:cTn>
                        </p:par>
                      </p:childTnLst>
                    </p:cTn>
                  </p:par>
                  <p:par>
                    <p:cTn id="67" fill="hold">
                      <p:stCondLst>
                        <p:cond delay="indefinite"/>
                      </p:stCondLst>
                      <p:childTnLst>
                        <p:par>
                          <p:cTn id="68" fill="hold">
                            <p:stCondLst>
                              <p:cond delay="0"/>
                            </p:stCondLst>
                            <p:childTnLst>
                              <p:par>
                                <p:cTn id="69" presetID="63" presetClass="path" presetSubtype="0" accel="50000" decel="50000" fill="hold" nodeType="clickEffect">
                                  <p:stCondLst>
                                    <p:cond delay="0"/>
                                  </p:stCondLst>
                                  <p:childTnLst>
                                    <p:animMotion origin="layout" path="M 4.375E-6 -7.40741E-7 L 0.10078 -7.40741E-7 " pathEditMode="relative" rAng="0" ptsTypes="AA">
                                      <p:cBhvr>
                                        <p:cTn id="70" dur="2000" fill="hold"/>
                                        <p:tgtEl>
                                          <p:spTgt spid="49"/>
                                        </p:tgtEl>
                                        <p:attrNameLst>
                                          <p:attrName>ppt_x</p:attrName>
                                          <p:attrName>ppt_y</p:attrName>
                                        </p:attrNameLst>
                                      </p:cBhvr>
                                      <p:rCtr x="5039" y="0"/>
                                    </p:animMotion>
                                  </p:childTnLst>
                                </p:cTn>
                              </p:par>
                            </p:childTnLst>
                          </p:cTn>
                        </p:par>
                      </p:childTnLst>
                    </p:cTn>
                  </p:par>
                  <p:par>
                    <p:cTn id="71" fill="hold">
                      <p:stCondLst>
                        <p:cond delay="indefinite"/>
                      </p:stCondLst>
                      <p:childTnLst>
                        <p:par>
                          <p:cTn id="72" fill="hold">
                            <p:stCondLst>
                              <p:cond delay="0"/>
                            </p:stCondLst>
                            <p:childTnLst>
                              <p:par>
                                <p:cTn id="73" presetID="63" presetClass="path" presetSubtype="0" accel="50000" decel="50000" fill="hold" nodeType="clickEffect">
                                  <p:stCondLst>
                                    <p:cond delay="0"/>
                                  </p:stCondLst>
                                  <p:childTnLst>
                                    <p:animMotion origin="layout" path="M 0.1039 0.00162 L 0.20859 0.00162 " pathEditMode="relative" rAng="0" ptsTypes="AA">
                                      <p:cBhvr>
                                        <p:cTn id="74" dur="2000" fill="hold"/>
                                        <p:tgtEl>
                                          <p:spTgt spid="46"/>
                                        </p:tgtEl>
                                        <p:attrNameLst>
                                          <p:attrName>ppt_x</p:attrName>
                                          <p:attrName>ppt_y</p:attrName>
                                        </p:attrNameLst>
                                      </p:cBhvr>
                                      <p:rCtr x="5234" y="0"/>
                                    </p:animMotion>
                                  </p:childTnLst>
                                </p:cTn>
                              </p:par>
                            </p:childTnLst>
                          </p:cTn>
                        </p:par>
                      </p:childTnLst>
                    </p:cTn>
                  </p:par>
                  <p:par>
                    <p:cTn id="75" fill="hold">
                      <p:stCondLst>
                        <p:cond delay="indefinite"/>
                      </p:stCondLst>
                      <p:childTnLst>
                        <p:par>
                          <p:cTn id="76" fill="hold">
                            <p:stCondLst>
                              <p:cond delay="0"/>
                            </p:stCondLst>
                            <p:childTnLst>
                              <p:par>
                                <p:cTn id="77" presetID="63" presetClass="path" presetSubtype="0" accel="50000" decel="50000" fill="hold" nodeType="clickEffect">
                                  <p:stCondLst>
                                    <p:cond delay="0"/>
                                  </p:stCondLst>
                                  <p:childTnLst>
                                    <p:animMotion origin="layout" path="M 0.10079 3.7037E-7 L 0.21002 0.00139 " pathEditMode="relative" rAng="0" ptsTypes="AA">
                                      <p:cBhvr>
                                        <p:cTn id="78" dur="2000" fill="hold"/>
                                        <p:tgtEl>
                                          <p:spTgt spid="49"/>
                                        </p:tgtEl>
                                        <p:attrNameLst>
                                          <p:attrName>ppt_x</p:attrName>
                                          <p:attrName>ppt_y</p:attrName>
                                        </p:attrNameLst>
                                      </p:cBhvr>
                                      <p:rCtr x="5495" y="0"/>
                                    </p:animMotion>
                                  </p:childTnLst>
                                </p:cTn>
                              </p:par>
                            </p:childTnLst>
                          </p:cTn>
                        </p:par>
                      </p:childTnLst>
                    </p:cTn>
                  </p:par>
                  <p:par>
                    <p:cTn id="79" fill="hold">
                      <p:stCondLst>
                        <p:cond delay="indefinite"/>
                      </p:stCondLst>
                      <p:childTnLst>
                        <p:par>
                          <p:cTn id="80" fill="hold">
                            <p:stCondLst>
                              <p:cond delay="0"/>
                            </p:stCondLst>
                            <p:childTnLst>
                              <p:par>
                                <p:cTn id="81" presetID="63" presetClass="path" presetSubtype="0" accel="50000" decel="50000" fill="hold" nodeType="clickEffect">
                                  <p:stCondLst>
                                    <p:cond delay="0"/>
                                  </p:stCondLst>
                                  <p:childTnLst>
                                    <p:animMotion origin="layout" path="M 0.20833 0.0037 L 0.35651 0.0037 " pathEditMode="relative" rAng="0" ptsTypes="AA">
                                      <p:cBhvr>
                                        <p:cTn id="82" dur="2000" fill="hold"/>
                                        <p:tgtEl>
                                          <p:spTgt spid="46"/>
                                        </p:tgtEl>
                                        <p:attrNameLst>
                                          <p:attrName>ppt_x</p:attrName>
                                          <p:attrName>ppt_y</p:attrName>
                                        </p:attrNameLst>
                                      </p:cBhvr>
                                      <p:rCtr x="7409" y="0"/>
                                    </p:animMotion>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3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32"/>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2"/>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2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7"/>
                                        </p:tgtEl>
                                        <p:attrNameLst>
                                          <p:attrName>style.visibility</p:attrName>
                                        </p:attrNameLst>
                                      </p:cBhvr>
                                      <p:to>
                                        <p:strVal val="hidden"/>
                                      </p:to>
                                    </p:set>
                                  </p:childTnLst>
                                </p:cTn>
                              </p:par>
                              <p:par>
                                <p:cTn id="101" presetID="1" presetClass="exit" presetSubtype="0" fill="hold" nodeType="withEffect">
                                  <p:stCondLst>
                                    <p:cond delay="0"/>
                                  </p:stCondLst>
                                  <p:childTnLst>
                                    <p:set>
                                      <p:cBhvr>
                                        <p:cTn id="102" dur="1" fill="hold">
                                          <p:stCondLst>
                                            <p:cond delay="0"/>
                                          </p:stCondLst>
                                        </p:cTn>
                                        <p:tgtEl>
                                          <p:spTgt spid="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34" grpId="0"/>
      <p:bldP spid="35" grpId="0"/>
      <p:bldP spid="36" grpId="0"/>
      <p:bldP spid="37" grpId="0"/>
      <p:bldP spid="37" grpId="1"/>
      <p:bldP spid="38" grpId="0"/>
      <p:bldP spid="39" grpId="0"/>
      <p:bldP spid="40" grpId="0" animBg="1"/>
      <p:bldP spid="4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COUNT_NODES(FIRST)</a:t>
            </a:r>
          </a:p>
        </p:txBody>
      </p:sp>
      <p:sp>
        <p:nvSpPr>
          <p:cNvPr id="3" name="Content Placeholder 2"/>
          <p:cNvSpPr>
            <a:spLocks noGrp="1"/>
          </p:cNvSpPr>
          <p:nvPr>
            <p:ph idx="1"/>
          </p:nvPr>
        </p:nvSpPr>
        <p:spPr>
          <a:xfrm>
            <a:off x="131180" y="863444"/>
            <a:ext cx="11929641" cy="2281821"/>
          </a:xfrm>
        </p:spPr>
        <p:txBody>
          <a:bodyPr/>
          <a:lstStyle/>
          <a:p>
            <a:r>
              <a:rPr lang="en-IN" dirty="0"/>
              <a:t>This function </a:t>
            </a:r>
            <a:r>
              <a:rPr lang="en-IN" b="1" dirty="0">
                <a:solidFill>
                  <a:srgbClr val="C00000"/>
                </a:solidFill>
              </a:rPr>
              <a:t>counts</a:t>
            </a:r>
            <a:r>
              <a:rPr lang="en-IN" dirty="0">
                <a:solidFill>
                  <a:srgbClr val="C00000"/>
                </a:solidFill>
              </a:rPr>
              <a:t> </a:t>
            </a:r>
            <a:r>
              <a:rPr lang="en-IN" dirty="0"/>
              <a:t>number of nodes</a:t>
            </a:r>
            <a:r>
              <a:rPr lang="en-IN" b="1" dirty="0">
                <a:solidFill>
                  <a:srgbClr val="FF0000"/>
                </a:solidFill>
              </a:rPr>
              <a:t> </a:t>
            </a:r>
            <a:r>
              <a:rPr lang="en-IN" dirty="0"/>
              <a:t>of the linked list and returns </a:t>
            </a:r>
            <a:r>
              <a:rPr lang="en-IN" b="1" dirty="0">
                <a:solidFill>
                  <a:srgbClr val="C00000"/>
                </a:solidFill>
              </a:rPr>
              <a:t>COUNT</a:t>
            </a:r>
            <a:r>
              <a:rPr lang="en-IN" dirty="0"/>
              <a:t>. </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 </a:t>
            </a:r>
            <a:r>
              <a:rPr lang="en-IN" dirty="0"/>
              <a:t>is a Temporary pointer variable.</a:t>
            </a:r>
          </a:p>
          <a:p>
            <a:endParaRPr lang="en-IN" dirty="0"/>
          </a:p>
          <a:p>
            <a:endParaRPr lang="en-US" dirty="0"/>
          </a:p>
        </p:txBody>
      </p:sp>
      <p:sp>
        <p:nvSpPr>
          <p:cNvPr id="4" name="TextBox 3"/>
          <p:cNvSpPr txBox="1"/>
          <p:nvPr/>
        </p:nvSpPr>
        <p:spPr>
          <a:xfrm>
            <a:off x="407895" y="3199053"/>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list Empty?]</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0</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Return(COUNT)</a:t>
            </a:r>
            <a:endParaRPr lang="en-IN" sz="2200" b="1" dirty="0">
              <a:solidFill>
                <a:schemeClr val="tx2">
                  <a:lumMod val="60000"/>
                  <a:lumOff val="40000"/>
                </a:schemeClr>
              </a:solidFill>
              <a:latin typeface="Consolas" pitchFamily="49" charset="0"/>
              <a:cs typeface="Consolas" pitchFamily="49" charset="0"/>
            </a:endParaRPr>
          </a:p>
          <a:p>
            <a:pPr marL="444500" indent="-444500"/>
            <a:r>
              <a:rPr lang="en-IN" sz="2200" b="1" dirty="0">
                <a:solidFill>
                  <a:schemeClr val="tx2"/>
                </a:solidFill>
                <a:latin typeface="Consolas" pitchFamily="49" charset="0"/>
                <a:cs typeface="Consolas" pitchFamily="49" charset="0"/>
              </a:rPr>
              <a:t>2. [Initialize loop for a last node to update count]</a:t>
            </a:r>
          </a:p>
          <a:p>
            <a:r>
              <a:rPr lang="en-IN" sz="2200" dirty="0">
                <a:latin typeface="Consolas" pitchFamily="49" charset="0"/>
                <a:cs typeface="Consolas" pitchFamily="49" charset="0"/>
              </a:rPr>
              <a:t>    SAVE</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FIRST</a:t>
            </a:r>
          </a:p>
        </p:txBody>
      </p:sp>
      <p:sp>
        <p:nvSpPr>
          <p:cNvPr id="5" name="Rectangle 4"/>
          <p:cNvSpPr/>
          <p:nvPr/>
        </p:nvSpPr>
        <p:spPr>
          <a:xfrm>
            <a:off x="6241081" y="3199053"/>
            <a:ext cx="5760000" cy="2123658"/>
          </a:xfrm>
          <a:prstGeom prst="rect">
            <a:avLst/>
          </a:prstGeom>
          <a:solidFill>
            <a:schemeClr val="bg1">
              <a:lumMod val="95000"/>
            </a:schemeClr>
          </a:solidFill>
        </p:spPr>
        <p:txBody>
          <a:bodyPr>
            <a:spAutoFit/>
          </a:bodyPr>
          <a:lstStyle/>
          <a:p>
            <a:r>
              <a:rPr lang="en-IN" sz="2200" b="1" dirty="0">
                <a:solidFill>
                  <a:schemeClr val="tx2"/>
                </a:solidFill>
                <a:latin typeface="Consolas" pitchFamily="49" charset="0"/>
                <a:cs typeface="Consolas" pitchFamily="49" charset="0"/>
              </a:rPr>
              <a:t>3. [Go for end of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solidFill>
                  <a:schemeClr val="tx2">
                    <a:lumMod val="75000"/>
                  </a:schemeClr>
                </a:solidFill>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while</a:t>
            </a:r>
            <a:r>
              <a:rPr lang="en-IN" sz="2200" dirty="0">
                <a:latin typeface="Consolas" pitchFamily="49" charset="0"/>
                <a:cs typeface="Consolas" pitchFamily="49" charset="0"/>
              </a:rPr>
              <a:t> SAVE ≠ NULL</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LINK (SAVE)</a:t>
            </a:r>
          </a:p>
          <a:p>
            <a:r>
              <a:rPr lang="en-IN" sz="2200" dirty="0">
                <a:latin typeface="Consolas" pitchFamily="49" charset="0"/>
                <a:cs typeface="Consolas" pitchFamily="49" charset="0"/>
              </a:rPr>
              <a:t>	COUNT </a:t>
            </a:r>
            <a:r>
              <a:rPr lang="en-IN" sz="2200" dirty="0">
                <a:latin typeface="Consolas" pitchFamily="49" charset="0"/>
                <a:cs typeface="Consolas" pitchFamily="49" charset="0"/>
                <a:sym typeface="Wingdings" panose="05000000000000000000" pitchFamily="2" charset="2"/>
              </a:rPr>
              <a:t> COUNT + 1</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4. [Return Count]</a:t>
            </a:r>
          </a:p>
          <a:p>
            <a:r>
              <a:rPr lang="en-IN" sz="2200" dirty="0">
                <a:latin typeface="Consolas" pitchFamily="49" charset="0"/>
                <a:cs typeface="Consolas" pitchFamily="49" charset="0"/>
              </a:rPr>
              <a:t>    Return (COUNT)</a:t>
            </a:r>
          </a:p>
        </p:txBody>
      </p:sp>
    </p:spTree>
    <p:extLst>
      <p:ext uri="{BB962C8B-B14F-4D97-AF65-F5344CB8AC3E}">
        <p14:creationId xmlns:p14="http://schemas.microsoft.com/office/powerpoint/2010/main" val="115703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3" end="3"/>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 end="1"/>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uiExpand="1" build="allAtOnce"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Circularly Linked Linear List</a:t>
            </a:r>
            <a:endParaRPr lang="en-US" dirty="0"/>
          </a:p>
        </p:txBody>
      </p:sp>
      <p:sp>
        <p:nvSpPr>
          <p:cNvPr id="3" name="Content Placeholder 2"/>
          <p:cNvSpPr>
            <a:spLocks noGrp="1"/>
          </p:cNvSpPr>
          <p:nvPr>
            <p:ph idx="1"/>
          </p:nvPr>
        </p:nvSpPr>
        <p:spPr/>
        <p:txBody>
          <a:bodyPr>
            <a:normAutofit/>
          </a:bodyPr>
          <a:lstStyle/>
          <a:p>
            <a:r>
              <a:rPr lang="en-IN" dirty="0"/>
              <a:t>If we </a:t>
            </a:r>
            <a:r>
              <a:rPr lang="en-IN" b="1" dirty="0">
                <a:solidFill>
                  <a:srgbClr val="C00000"/>
                </a:solidFill>
              </a:rPr>
              <a:t>replace NULL</a:t>
            </a:r>
            <a:r>
              <a:rPr lang="en-IN" b="1" dirty="0">
                <a:solidFill>
                  <a:srgbClr val="FF0000"/>
                </a:solidFill>
              </a:rPr>
              <a:t> </a:t>
            </a:r>
            <a:r>
              <a:rPr lang="en-IN" dirty="0"/>
              <a:t>pointer of the </a:t>
            </a:r>
            <a:r>
              <a:rPr lang="en-IN" b="1" dirty="0">
                <a:solidFill>
                  <a:srgbClr val="C00000"/>
                </a:solidFill>
              </a:rPr>
              <a:t>last node</a:t>
            </a:r>
            <a:r>
              <a:rPr lang="en-IN" b="1" dirty="0">
                <a:solidFill>
                  <a:srgbClr val="FF0000"/>
                </a:solidFill>
              </a:rPr>
              <a:t> </a:t>
            </a:r>
            <a:r>
              <a:rPr lang="en-IN" dirty="0"/>
              <a:t>of Singly Linked Linear List with the </a:t>
            </a:r>
            <a:r>
              <a:rPr lang="en-IN" b="1" dirty="0">
                <a:solidFill>
                  <a:srgbClr val="C00000"/>
                </a:solidFill>
              </a:rPr>
              <a:t>address of its</a:t>
            </a:r>
            <a:r>
              <a:rPr lang="en-IN" b="1" dirty="0">
                <a:solidFill>
                  <a:srgbClr val="FF0000"/>
                </a:solidFill>
              </a:rPr>
              <a:t> </a:t>
            </a:r>
            <a:r>
              <a:rPr lang="en-IN" b="1" dirty="0">
                <a:solidFill>
                  <a:srgbClr val="C00000"/>
                </a:solidFill>
              </a:rPr>
              <a:t>first node</a:t>
            </a:r>
            <a:r>
              <a:rPr lang="en-IN" dirty="0"/>
              <a:t>, that list becomes circularly linked linear list or </a:t>
            </a:r>
            <a:r>
              <a:rPr lang="en-IN" b="1" dirty="0"/>
              <a:t>Circular List</a:t>
            </a:r>
            <a:r>
              <a:rPr lang="en-IN" dirty="0"/>
              <a:t>.</a:t>
            </a:r>
          </a:p>
          <a:p>
            <a:r>
              <a:rPr lang="en-IN" b="1" dirty="0">
                <a:solidFill>
                  <a:srgbClr val="C00000"/>
                </a:solidFill>
              </a:rPr>
              <a:t>FIRST</a:t>
            </a:r>
            <a:r>
              <a:rPr lang="en-IN" dirty="0">
                <a:solidFill>
                  <a:srgbClr val="C00000"/>
                </a:solidFill>
              </a:rPr>
              <a:t> </a:t>
            </a:r>
            <a:r>
              <a:rPr lang="en-IN" dirty="0"/>
              <a:t>is the address of first node of Circular List</a:t>
            </a:r>
          </a:p>
          <a:p>
            <a:r>
              <a:rPr lang="en-IN" b="1" dirty="0">
                <a:solidFill>
                  <a:srgbClr val="C00000"/>
                </a:solidFill>
              </a:rPr>
              <a:t>LAST</a:t>
            </a:r>
            <a:r>
              <a:rPr lang="en-IN" dirty="0">
                <a:solidFill>
                  <a:srgbClr val="C00000"/>
                </a:solidFill>
              </a:rPr>
              <a:t> </a:t>
            </a:r>
            <a:r>
              <a:rPr lang="en-IN" dirty="0"/>
              <a:t>is the address of the last node of Circular List</a:t>
            </a:r>
          </a:p>
          <a:p>
            <a:r>
              <a:rPr lang="en-IN" b="1" dirty="0"/>
              <a:t>Advantages of Circular List</a:t>
            </a:r>
          </a:p>
          <a:p>
            <a:pPr lvl="1"/>
            <a:r>
              <a:rPr lang="en-IN" dirty="0"/>
              <a:t>In circular list, every node is accessible from given node</a:t>
            </a:r>
          </a:p>
          <a:p>
            <a:pPr lvl="1"/>
            <a:r>
              <a:rPr lang="en-IN" dirty="0"/>
              <a:t>It saves time when we have to go to the first node from the last node. It can be done in single step because there is no need to traverse the in between nodes. But in double linked list, we will have to go through in between nodes </a:t>
            </a:r>
          </a:p>
        </p:txBody>
      </p:sp>
      <p:grpSp>
        <p:nvGrpSpPr>
          <p:cNvPr id="4" name="Group 3"/>
          <p:cNvGrpSpPr/>
          <p:nvPr/>
        </p:nvGrpSpPr>
        <p:grpSpPr>
          <a:xfrm>
            <a:off x="1469568" y="53456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2691398" y="53456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910598" y="53456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129798" y="53456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348998" y="53456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7568198" y="53456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2389580" y="5612368"/>
            <a:ext cx="30181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36114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8306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60498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269010" y="5612368"/>
            <a:ext cx="299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V="1">
            <a:off x="8111612" y="5345668"/>
            <a:ext cx="500120" cy="500128"/>
          </a:xfrm>
          <a:prstGeom prst="line">
            <a:avLst/>
          </a:prstGeom>
          <a:ln w="28575">
            <a:solidFill>
              <a:srgbClr val="B84742"/>
            </a:solidFill>
          </a:ln>
        </p:spPr>
        <p:style>
          <a:lnRef idx="3">
            <a:schemeClr val="accent6"/>
          </a:lnRef>
          <a:fillRef idx="0">
            <a:schemeClr val="accent6"/>
          </a:fillRef>
          <a:effectRef idx="2">
            <a:schemeClr val="accent6"/>
          </a:effectRef>
          <a:fontRef idx="minor">
            <a:schemeClr val="tx1"/>
          </a:fontRef>
        </p:style>
      </p:cxnSp>
      <p:sp>
        <p:nvSpPr>
          <p:cNvPr id="28" name="TextBox 27"/>
          <p:cNvSpPr txBox="1"/>
          <p:nvPr/>
        </p:nvSpPr>
        <p:spPr>
          <a:xfrm>
            <a:off x="131716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p:nvPr/>
        </p:nvCxnSpPr>
        <p:spPr>
          <a:xfrm flipV="1">
            <a:off x="1635718" y="5879068"/>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Freeform 42"/>
          <p:cNvSpPr/>
          <p:nvPr/>
        </p:nvSpPr>
        <p:spPr>
          <a:xfrm>
            <a:off x="2136319" y="5631418"/>
            <a:ext cx="7096125" cy="628650"/>
          </a:xfrm>
          <a:custGeom>
            <a:avLst/>
            <a:gdLst>
              <a:gd name="connsiteX0" fmla="*/ 6486525 w 7096125"/>
              <a:gd name="connsiteY0" fmla="*/ 0 h 628650"/>
              <a:gd name="connsiteX1" fmla="*/ 6486525 w 7096125"/>
              <a:gd name="connsiteY1" fmla="*/ 0 h 628650"/>
              <a:gd name="connsiteX2" fmla="*/ 6934200 w 7096125"/>
              <a:gd name="connsiteY2" fmla="*/ 0 h 628650"/>
              <a:gd name="connsiteX3" fmla="*/ 7096125 w 7096125"/>
              <a:gd name="connsiteY3" fmla="*/ 0 h 628650"/>
              <a:gd name="connsiteX4" fmla="*/ 7096125 w 7096125"/>
              <a:gd name="connsiteY4" fmla="*/ 628650 h 628650"/>
              <a:gd name="connsiteX5" fmla="*/ 0 w 7096125"/>
              <a:gd name="connsiteY5" fmla="*/ 628650 h 628650"/>
              <a:gd name="connsiteX6" fmla="*/ 0 w 7096125"/>
              <a:gd name="connsiteY6" fmla="*/ 228600 h 628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096125" h="628650">
                <a:moveTo>
                  <a:pt x="6486525" y="0"/>
                </a:moveTo>
                <a:lnTo>
                  <a:pt x="6486525" y="0"/>
                </a:lnTo>
                <a:lnTo>
                  <a:pt x="6934200" y="0"/>
                </a:lnTo>
                <a:lnTo>
                  <a:pt x="7096125" y="0"/>
                </a:lnTo>
                <a:lnTo>
                  <a:pt x="7096125" y="628650"/>
                </a:lnTo>
                <a:lnTo>
                  <a:pt x="0" y="628650"/>
                </a:lnTo>
                <a:lnTo>
                  <a:pt x="0" y="22860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7667485" y="4659868"/>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7" name="Straight Arrow Connector 46"/>
          <p:cNvCxnSpPr/>
          <p:nvPr/>
        </p:nvCxnSpPr>
        <p:spPr>
          <a:xfrm>
            <a:off x="7988727" y="5029200"/>
            <a:ext cx="0" cy="3164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7244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27"/>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21" presetClass="entr" presetSubtype="1" fill="hold" grpId="0" nodeType="clickEffect">
                                  <p:stCondLst>
                                    <p:cond delay="0"/>
                                  </p:stCondLst>
                                  <p:childTnLst>
                                    <p:set>
                                      <p:cBhvr>
                                        <p:cTn id="52" dur="1" fill="hold">
                                          <p:stCondLst>
                                            <p:cond delay="0"/>
                                          </p:stCondLst>
                                        </p:cTn>
                                        <p:tgtEl>
                                          <p:spTgt spid="43"/>
                                        </p:tgtEl>
                                        <p:attrNameLst>
                                          <p:attrName>style.visibility</p:attrName>
                                        </p:attrNameLst>
                                      </p:cBhvr>
                                      <p:to>
                                        <p:strVal val="visible"/>
                                      </p:to>
                                    </p:set>
                                    <p:animEffect transition="in" filter="wheel(1)">
                                      <p:cBhvr>
                                        <p:cTn id="53" dur="2000"/>
                                        <p:tgtEl>
                                          <p:spTgt spid="4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44"/>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47"/>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3" grpId="0" animBg="1"/>
      <p:bldP spid="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endParaRPr lang="en-US" dirty="0"/>
          </a:p>
        </p:txBody>
      </p:sp>
      <p:sp>
        <p:nvSpPr>
          <p:cNvPr id="4" name="Content Placeholder 3"/>
          <p:cNvSpPr>
            <a:spLocks noGrp="1"/>
          </p:cNvSpPr>
          <p:nvPr>
            <p:ph idx="1"/>
          </p:nvPr>
        </p:nvSpPr>
        <p:spPr/>
        <p:txBody>
          <a:bodyPr/>
          <a:lstStyle/>
          <a:p>
            <a:r>
              <a:rPr lang="en-IN" dirty="0"/>
              <a:t>This procedure </a:t>
            </a:r>
            <a:r>
              <a:rPr lang="en-IN" b="1" dirty="0">
                <a:solidFill>
                  <a:srgbClr val="C00000"/>
                </a:solidFill>
              </a:rPr>
              <a:t>inserts</a:t>
            </a:r>
            <a:r>
              <a:rPr lang="en-IN" b="1" dirty="0">
                <a:solidFill>
                  <a:srgbClr val="FF0000"/>
                </a:solidFill>
              </a:rPr>
              <a:t> </a:t>
            </a:r>
            <a:r>
              <a:rPr lang="en-IN" b="1" dirty="0">
                <a:solidFill>
                  <a:srgbClr val="C00000"/>
                </a:solidFill>
              </a:rPr>
              <a:t>a new node at the first position</a:t>
            </a:r>
            <a:r>
              <a:rPr lang="en-IN" b="1" dirty="0">
                <a:solidFill>
                  <a:srgbClr val="FF0000"/>
                </a:solidFill>
              </a:rPr>
              <a:t> </a:t>
            </a:r>
            <a:r>
              <a:rPr lang="en-IN" dirty="0"/>
              <a:t>of Circular linked list. </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80164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CIR_INS_FIRST(X,FIRST,LAST)</a:t>
            </a:r>
          </a:p>
        </p:txBody>
      </p:sp>
      <p:sp>
        <p:nvSpPr>
          <p:cNvPr id="4" name="TextBox 3"/>
          <p:cNvSpPr txBox="1"/>
          <p:nvPr/>
        </p:nvSpPr>
        <p:spPr>
          <a:xfrm>
            <a:off x="233081" y="869700"/>
            <a:ext cx="5760000" cy="163121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[Creates a new empty node]</a:t>
            </a:r>
          </a:p>
          <a:p>
            <a:r>
              <a:rPr lang="en-IN" sz="2000" dirty="0">
                <a:latin typeface="Consolas" pitchFamily="49" charset="0"/>
                <a:cs typeface="Consolas" pitchFamily="49" charset="0"/>
              </a:rPr>
              <a:t>    NEW     NODE</a:t>
            </a:r>
          </a:p>
          <a:p>
            <a:r>
              <a:rPr lang="en-IN" sz="2000" b="1" dirty="0">
                <a:solidFill>
                  <a:schemeClr val="tx2"/>
                </a:solidFill>
                <a:latin typeface="Consolas" pitchFamily="49" charset="0"/>
                <a:cs typeface="Consolas" pitchFamily="49" charset="0"/>
              </a:rPr>
              <a:t>2. [Initialize fields of new node and its link]</a:t>
            </a:r>
          </a:p>
          <a:p>
            <a:r>
              <a:rPr lang="en-IN" sz="2000" dirty="0">
                <a:latin typeface="Consolas" pitchFamily="49" charset="0"/>
                <a:cs typeface="Consolas" pitchFamily="49" charset="0"/>
              </a:rPr>
              <a:t>    INFO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X</a:t>
            </a:r>
          </a:p>
        </p:txBody>
      </p:sp>
      <p:sp>
        <p:nvSpPr>
          <p:cNvPr id="5" name="Left Arrow 4"/>
          <p:cNvSpPr/>
          <p:nvPr/>
        </p:nvSpPr>
        <p:spPr>
          <a:xfrm>
            <a:off x="1405915" y="123569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6" name="Group 5"/>
          <p:cNvGrpSpPr/>
          <p:nvPr/>
        </p:nvGrpSpPr>
        <p:grpSpPr>
          <a:xfrm>
            <a:off x="4454333" y="4737849"/>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5825933" y="4737849"/>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7197533" y="4737849"/>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8569133" y="4737849"/>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53743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67459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8117545" y="5004549"/>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5225693" y="4982688"/>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4688545" y="5271251"/>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324707" y="547709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4" name="Straight Connector 23"/>
          <p:cNvCxnSpPr/>
          <p:nvPr/>
        </p:nvCxnSpPr>
        <p:spPr>
          <a:xfrm>
            <a:off x="2935945" y="3366249"/>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5" name="Group 24"/>
          <p:cNvGrpSpPr/>
          <p:nvPr/>
        </p:nvGrpSpPr>
        <p:grpSpPr>
          <a:xfrm>
            <a:off x="3393145" y="3594849"/>
            <a:ext cx="920012" cy="533400"/>
            <a:chOff x="951919" y="5486400"/>
            <a:chExt cx="920012" cy="533400"/>
          </a:xfrm>
        </p:grpSpPr>
        <p:sp>
          <p:nvSpPr>
            <p:cNvPr id="26" name="Rectangle 2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7" name="Rectangle 2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8" name="Group 27"/>
          <p:cNvGrpSpPr/>
          <p:nvPr/>
        </p:nvGrpSpPr>
        <p:grpSpPr>
          <a:xfrm>
            <a:off x="1413924" y="4280649"/>
            <a:ext cx="920012" cy="533400"/>
            <a:chOff x="951919" y="5486400"/>
            <a:chExt cx="920012" cy="533400"/>
          </a:xfrm>
        </p:grpSpPr>
        <p:sp>
          <p:nvSpPr>
            <p:cNvPr id="29" name="Rectangle 2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0" name="Rectangle 2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1" name="TextBox 30"/>
          <p:cNvSpPr txBox="1"/>
          <p:nvPr/>
        </p:nvSpPr>
        <p:spPr>
          <a:xfrm>
            <a:off x="1426789" y="4312318"/>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2" name="TextBox 31"/>
          <p:cNvSpPr txBox="1"/>
          <p:nvPr/>
        </p:nvSpPr>
        <p:spPr>
          <a:xfrm>
            <a:off x="3409971" y="3630475"/>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1540012" y="4814049"/>
            <a:ext cx="612668" cy="369332"/>
          </a:xfrm>
          <a:prstGeom prst="rect">
            <a:avLst/>
          </a:prstGeom>
          <a:noFill/>
        </p:spPr>
        <p:txBody>
          <a:bodyPr wrap="none" rtlCol="0">
            <a:spAutoFit/>
          </a:bodyPr>
          <a:lstStyle/>
          <a:p>
            <a:pPr algn="ctr"/>
            <a:r>
              <a:rPr lang="en-IN" b="1" dirty="0"/>
              <a:t>NEW</a:t>
            </a:r>
            <a:endParaRPr lang="en-US" b="1" dirty="0"/>
          </a:p>
        </p:txBody>
      </p:sp>
      <p:sp>
        <p:nvSpPr>
          <p:cNvPr id="34" name="TextBox 33"/>
          <p:cNvSpPr txBox="1"/>
          <p:nvPr/>
        </p:nvSpPr>
        <p:spPr>
          <a:xfrm>
            <a:off x="3519233" y="3181583"/>
            <a:ext cx="612668" cy="369332"/>
          </a:xfrm>
          <a:prstGeom prst="rect">
            <a:avLst/>
          </a:prstGeom>
          <a:noFill/>
        </p:spPr>
        <p:txBody>
          <a:bodyPr wrap="none" rtlCol="0">
            <a:spAutoFit/>
          </a:bodyPr>
          <a:lstStyle/>
          <a:p>
            <a:pPr algn="ctr"/>
            <a:r>
              <a:rPr lang="en-IN" b="1" dirty="0"/>
              <a:t>NEW</a:t>
            </a:r>
            <a:endParaRPr lang="en-US" b="1" dirty="0"/>
          </a:p>
        </p:txBody>
      </p:sp>
      <p:sp>
        <p:nvSpPr>
          <p:cNvPr id="35" name="Freeform 34"/>
          <p:cNvSpPr/>
          <p:nvPr/>
        </p:nvSpPr>
        <p:spPr>
          <a:xfrm>
            <a:off x="1030946" y="4520136"/>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6" name="TextBox 35"/>
          <p:cNvSpPr txBox="1"/>
          <p:nvPr/>
        </p:nvSpPr>
        <p:spPr>
          <a:xfrm>
            <a:off x="1168945" y="35303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7" name="TextBox 36"/>
          <p:cNvSpPr txBox="1"/>
          <p:nvPr/>
        </p:nvSpPr>
        <p:spPr>
          <a:xfrm>
            <a:off x="1829757" y="3518649"/>
            <a:ext cx="683200" cy="369332"/>
          </a:xfrm>
          <a:prstGeom prst="rect">
            <a:avLst/>
          </a:prstGeom>
          <a:noFill/>
        </p:spPr>
        <p:txBody>
          <a:bodyPr wrap="none" rtlCol="0">
            <a:spAutoFit/>
          </a:bodyPr>
          <a:lstStyle/>
          <a:p>
            <a:pPr algn="ctr"/>
            <a:r>
              <a:rPr lang="en-IN" b="1" dirty="0"/>
              <a:t>LAST</a:t>
            </a:r>
            <a:endParaRPr lang="en-US" b="1" dirty="0"/>
          </a:p>
        </p:txBody>
      </p:sp>
      <p:cxnSp>
        <p:nvCxnSpPr>
          <p:cNvPr id="38" name="Straight Arrow Connector 37"/>
          <p:cNvCxnSpPr>
            <a:stCxn id="36" idx="2"/>
          </p:cNvCxnSpPr>
          <p:nvPr/>
        </p:nvCxnSpPr>
        <p:spPr>
          <a:xfrm>
            <a:off x="1536193" y="3899649"/>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flipH="1">
            <a:off x="2175924" y="389964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0" name="TextBox 39"/>
          <p:cNvSpPr txBox="1"/>
          <p:nvPr/>
        </p:nvSpPr>
        <p:spPr>
          <a:xfrm>
            <a:off x="8803542" y="3921317"/>
            <a:ext cx="683200" cy="369332"/>
          </a:xfrm>
          <a:prstGeom prst="rect">
            <a:avLst/>
          </a:prstGeom>
          <a:noFill/>
        </p:spPr>
        <p:txBody>
          <a:bodyPr wrap="none" rtlCol="0">
            <a:spAutoFit/>
          </a:bodyPr>
          <a:lstStyle/>
          <a:p>
            <a:pPr algn="ctr"/>
            <a:r>
              <a:rPr lang="en-IN" b="1" dirty="0"/>
              <a:t>LAST</a:t>
            </a:r>
            <a:endParaRPr lang="en-US" b="1" dirty="0"/>
          </a:p>
        </p:txBody>
      </p:sp>
      <p:cxnSp>
        <p:nvCxnSpPr>
          <p:cNvPr id="41" name="Straight Arrow Connector 40"/>
          <p:cNvCxnSpPr/>
          <p:nvPr/>
        </p:nvCxnSpPr>
        <p:spPr>
          <a:xfrm flipH="1">
            <a:off x="9149709" y="4302317"/>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2" name="Freeform 41"/>
          <p:cNvSpPr/>
          <p:nvPr/>
        </p:nvSpPr>
        <p:spPr>
          <a:xfrm>
            <a:off x="3164546" y="3878868"/>
            <a:ext cx="6703621" cy="1947553"/>
          </a:xfrm>
          <a:custGeom>
            <a:avLst/>
            <a:gdLst>
              <a:gd name="connsiteX0" fmla="*/ 5462650 w 5830785"/>
              <a:gd name="connsiteY0" fmla="*/ 1104405 h 1947553"/>
              <a:gd name="connsiteX1" fmla="*/ 5830785 w 5830785"/>
              <a:gd name="connsiteY1" fmla="*/ 1104405 h 1947553"/>
              <a:gd name="connsiteX2" fmla="*/ 5830785 w 5830785"/>
              <a:gd name="connsiteY2" fmla="*/ 1947553 h 1947553"/>
              <a:gd name="connsiteX3" fmla="*/ 0 w 5830785"/>
              <a:gd name="connsiteY3" fmla="*/ 1947553 h 1947553"/>
              <a:gd name="connsiteX4" fmla="*/ 0 w 5830785"/>
              <a:gd name="connsiteY4" fmla="*/ 0 h 1947553"/>
              <a:gd name="connsiteX5" fmla="*/ 190006 w 5830785"/>
              <a:gd name="connsiteY5" fmla="*/ 0 h 194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30785" h="1947553">
                <a:moveTo>
                  <a:pt x="5462650" y="1104405"/>
                </a:moveTo>
                <a:lnTo>
                  <a:pt x="5830785" y="1104405"/>
                </a:lnTo>
                <a:lnTo>
                  <a:pt x="5830785" y="1947553"/>
                </a:lnTo>
                <a:lnTo>
                  <a:pt x="0" y="1947553"/>
                </a:lnTo>
                <a:lnTo>
                  <a:pt x="0" y="0"/>
                </a:lnTo>
                <a:lnTo>
                  <a:pt x="190006"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3" name="Freeform 42"/>
          <p:cNvSpPr/>
          <p:nvPr/>
        </p:nvSpPr>
        <p:spPr>
          <a:xfrm>
            <a:off x="3716748" y="3855118"/>
            <a:ext cx="1116280" cy="1163781"/>
          </a:xfrm>
          <a:custGeom>
            <a:avLst/>
            <a:gdLst>
              <a:gd name="connsiteX0" fmla="*/ 581891 w 1116280"/>
              <a:gd name="connsiteY0" fmla="*/ 0 h 1163781"/>
              <a:gd name="connsiteX1" fmla="*/ 1116280 w 1116280"/>
              <a:gd name="connsiteY1" fmla="*/ 0 h 1163781"/>
              <a:gd name="connsiteX2" fmla="*/ 1116280 w 1116280"/>
              <a:gd name="connsiteY2" fmla="*/ 498763 h 1163781"/>
              <a:gd name="connsiteX3" fmla="*/ 0 w 1116280"/>
              <a:gd name="connsiteY3" fmla="*/ 498763 h 1163781"/>
              <a:gd name="connsiteX4" fmla="*/ 0 w 1116280"/>
              <a:gd name="connsiteY4" fmla="*/ 1163781 h 1163781"/>
              <a:gd name="connsiteX5" fmla="*/ 736270 w 1116280"/>
              <a:gd name="connsiteY5" fmla="*/ 1163781 h 116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280" h="1163781">
                <a:moveTo>
                  <a:pt x="581891" y="0"/>
                </a:moveTo>
                <a:lnTo>
                  <a:pt x="1116280" y="0"/>
                </a:lnTo>
                <a:lnTo>
                  <a:pt x="1116280" y="498763"/>
                </a:lnTo>
                <a:lnTo>
                  <a:pt x="0" y="498763"/>
                </a:lnTo>
                <a:lnTo>
                  <a:pt x="0" y="1163781"/>
                </a:lnTo>
                <a:lnTo>
                  <a:pt x="736270" y="1163781"/>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4" name="TextBox 43"/>
          <p:cNvSpPr txBox="1"/>
          <p:nvPr/>
        </p:nvSpPr>
        <p:spPr>
          <a:xfrm>
            <a:off x="3806115" y="2830455"/>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45" name="Straight Arrow Connector 44"/>
          <p:cNvCxnSpPr>
            <a:stCxn id="44" idx="2"/>
          </p:cNvCxnSpPr>
          <p:nvPr/>
        </p:nvCxnSpPr>
        <p:spPr>
          <a:xfrm>
            <a:off x="4173363" y="3199787"/>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6" name="TextBox 45"/>
          <p:cNvSpPr txBox="1"/>
          <p:nvPr/>
        </p:nvSpPr>
        <p:spPr>
          <a:xfrm>
            <a:off x="6162584" y="86970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ELSE</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 (NEW)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a:t>
            </a:r>
          </a:p>
          <a:p>
            <a:r>
              <a:rPr lang="en-IN" sz="2000" dirty="0">
                <a:latin typeface="Consolas" pitchFamily="49" charset="0"/>
                <a:cs typeface="Consolas" pitchFamily="49" charset="0"/>
              </a:rPr>
              <a:t>        LINK (LAST)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endParaRPr lang="en-IN" sz="2000" dirty="0">
              <a:latin typeface="Consolas" pitchFamily="49" charset="0"/>
              <a:cs typeface="Consolas" pitchFamily="49" charset="0"/>
            </a:endParaRP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80267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heel(1)">
                                      <p:cBhvr>
                                        <p:cTn id="43" dur="2000"/>
                                        <p:tgtEl>
                                          <p:spTgt spid="35"/>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6"/>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7"/>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39"/>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4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4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4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4"/>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2"/>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8"/>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19"/>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0"/>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2"/>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3"/>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1"/>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0"/>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5"/>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4"/>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grpId="0" nodeType="clickEffect">
                                  <p:stCondLst>
                                    <p:cond delay="0"/>
                                  </p:stCondLst>
                                  <p:childTnLst>
                                    <p:set>
                                      <p:cBhvr>
                                        <p:cTn id="103" dur="1" fill="hold">
                                          <p:stCondLst>
                                            <p:cond delay="0"/>
                                          </p:stCondLst>
                                        </p:cTn>
                                        <p:tgtEl>
                                          <p:spTgt spid="32"/>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grpId="0" nodeType="click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wipe(up)">
                                      <p:cBhvr>
                                        <p:cTn id="108" dur="500"/>
                                        <p:tgtEl>
                                          <p:spTgt spid="43"/>
                                        </p:tgtEl>
                                      </p:cBhvr>
                                    </p:animEffec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grpId="1" nodeType="clickEffect">
                                  <p:stCondLst>
                                    <p:cond delay="0"/>
                                  </p:stCondLst>
                                  <p:childTnLst>
                                    <p:set>
                                      <p:cBhvr>
                                        <p:cTn id="112" dur="1" fill="hold">
                                          <p:stCondLst>
                                            <p:cond delay="0"/>
                                          </p:stCondLst>
                                        </p:cTn>
                                        <p:tgtEl>
                                          <p:spTgt spid="2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21" presetClass="entr" presetSubtype="1"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wheel(1)">
                                      <p:cBhvr>
                                        <p:cTn id="117" dur="2000"/>
                                        <p:tgtEl>
                                          <p:spTgt spid="42"/>
                                        </p:tgtEl>
                                      </p:cBhvr>
                                    </p:animEffec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nodeType="clickEffect">
                                  <p:stCondLst>
                                    <p:cond delay="0"/>
                                  </p:stCondLst>
                                  <p:childTnLst>
                                    <p:set>
                                      <p:cBhvr>
                                        <p:cTn id="121" dur="1" fill="hold">
                                          <p:stCondLst>
                                            <p:cond delay="0"/>
                                          </p:stCondLst>
                                        </p:cTn>
                                        <p:tgtEl>
                                          <p:spTgt spid="22"/>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3"/>
                                        </p:tgtEl>
                                        <p:attrNameLst>
                                          <p:attrName>style.visibility</p:attrName>
                                        </p:attrNameLst>
                                      </p:cBhvr>
                                      <p:to>
                                        <p:strVal val="hidden"/>
                                      </p:to>
                                    </p:set>
                                  </p:childTnLst>
                                </p:cTn>
                              </p:par>
                              <p:par>
                                <p:cTn id="124" presetID="1" presetClass="entr" presetSubtype="0" fill="hold" grpId="0" nodeType="withEffect">
                                  <p:stCondLst>
                                    <p:cond delay="0"/>
                                  </p:stCondLst>
                                  <p:childTnLst>
                                    <p:set>
                                      <p:cBhvr>
                                        <p:cTn id="125" dur="1" fill="hold">
                                          <p:stCondLst>
                                            <p:cond delay="0"/>
                                          </p:stCondLst>
                                        </p:cTn>
                                        <p:tgtEl>
                                          <p:spTgt spid="44"/>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5"/>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1" grpId="0" animBg="1"/>
      <p:bldP spid="21" grpId="1" animBg="1"/>
      <p:bldP spid="23" grpId="0"/>
      <p:bldP spid="23" grpId="1"/>
      <p:bldP spid="31" grpId="0"/>
      <p:bldP spid="32" grpId="0"/>
      <p:bldP spid="33" grpId="0"/>
      <p:bldP spid="34" grpId="0"/>
      <p:bldP spid="35" grpId="0" animBg="1"/>
      <p:bldP spid="36" grpId="0"/>
      <p:bldP spid="37" grpId="0"/>
      <p:bldP spid="40" grpId="0"/>
      <p:bldP spid="42" grpId="0" animBg="1"/>
      <p:bldP spid="43" grpId="0" animBg="1"/>
      <p:bldP spid="4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CIR_INS_LAST(X,FIRST,LAST)</a:t>
            </a:r>
            <a:endParaRPr lang="en-US" dirty="0"/>
          </a:p>
        </p:txBody>
      </p:sp>
      <p:sp>
        <p:nvSpPr>
          <p:cNvPr id="3" name="Content Placeholder 2"/>
          <p:cNvSpPr>
            <a:spLocks noGrp="1"/>
          </p:cNvSpPr>
          <p:nvPr>
            <p:ph idx="1"/>
          </p:nvPr>
        </p:nvSpPr>
        <p:spPr/>
        <p:txBody>
          <a:bodyPr/>
          <a:lstStyle/>
          <a:p>
            <a:r>
              <a:rPr lang="en-IN" dirty="0"/>
              <a:t>This procedure </a:t>
            </a:r>
            <a:r>
              <a:rPr lang="en-IN" b="1" dirty="0">
                <a:solidFill>
                  <a:srgbClr val="C00000"/>
                </a:solidFill>
              </a:rPr>
              <a:t>inserts a new node at the</a:t>
            </a:r>
            <a:r>
              <a:rPr lang="en-IN" b="1" dirty="0">
                <a:solidFill>
                  <a:srgbClr val="FF0000"/>
                </a:solidFill>
              </a:rPr>
              <a:t> </a:t>
            </a:r>
            <a:r>
              <a:rPr lang="en-IN" b="1" dirty="0">
                <a:solidFill>
                  <a:srgbClr val="C00000"/>
                </a:solidFill>
              </a:rPr>
              <a:t>last position</a:t>
            </a:r>
            <a:r>
              <a:rPr lang="en-IN" b="1" dirty="0">
                <a:solidFill>
                  <a:srgbClr val="FF0000"/>
                </a:solidFill>
              </a:rPr>
              <a:t> </a:t>
            </a:r>
            <a:r>
              <a:rPr lang="en-IN" dirty="0"/>
              <a:t>of Circular linked list. </a:t>
            </a:r>
          </a:p>
          <a:p>
            <a:r>
              <a:rPr lang="en-IN" b="1" dirty="0">
                <a:solidFill>
                  <a:srgbClr val="C00000"/>
                </a:solidFill>
              </a:rPr>
              <a:t>X</a:t>
            </a:r>
            <a:r>
              <a:rPr lang="en-IN" dirty="0"/>
              <a:t> 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p:txBody>
      </p:sp>
    </p:spTree>
    <p:extLst>
      <p:ext uri="{BB962C8B-B14F-4D97-AF65-F5344CB8AC3E}">
        <p14:creationId xmlns:p14="http://schemas.microsoft.com/office/powerpoint/2010/main" val="3512987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dirty="0"/>
              <a:t>Procedure: CIR_INS_LAST( X,FIRST,LAST)</a:t>
            </a:r>
          </a:p>
        </p:txBody>
      </p:sp>
      <p:sp>
        <p:nvSpPr>
          <p:cNvPr id="4" name="TextBox 3"/>
          <p:cNvSpPr txBox="1"/>
          <p:nvPr/>
        </p:nvSpPr>
        <p:spPr>
          <a:xfrm>
            <a:off x="313771" y="860735"/>
            <a:ext cx="5760000" cy="1785104"/>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[Creates a new empty node]</a:t>
            </a:r>
          </a:p>
          <a:p>
            <a:r>
              <a:rPr lang="en-IN" sz="2200" dirty="0">
                <a:latin typeface="Consolas" pitchFamily="49" charset="0"/>
                <a:cs typeface="Consolas" pitchFamily="49" charset="0"/>
              </a:rPr>
              <a:t>   NEW     NODE</a:t>
            </a:r>
          </a:p>
          <a:p>
            <a:r>
              <a:rPr lang="en-IN" sz="2200" b="1" dirty="0">
                <a:solidFill>
                  <a:schemeClr val="tx2"/>
                </a:solidFill>
                <a:latin typeface="Consolas" pitchFamily="49" charset="0"/>
                <a:cs typeface="Consolas" pitchFamily="49" charset="0"/>
              </a:rPr>
              <a:t>2. [Initialize fields of new node and its link]</a:t>
            </a:r>
          </a:p>
          <a:p>
            <a:r>
              <a:rPr lang="en-IN" sz="2200" dirty="0">
                <a:latin typeface="Consolas" pitchFamily="49" charset="0"/>
                <a:cs typeface="Consolas" pitchFamily="49" charset="0"/>
              </a:rPr>
              <a:t>   INFO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X</a:t>
            </a:r>
          </a:p>
        </p:txBody>
      </p:sp>
      <p:sp>
        <p:nvSpPr>
          <p:cNvPr id="5" name="Left Arrow 4"/>
          <p:cNvSpPr/>
          <p:nvPr/>
        </p:nvSpPr>
        <p:spPr>
          <a:xfrm>
            <a:off x="1500579" y="1293588"/>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21507" y="860735"/>
            <a:ext cx="5760000" cy="2462213"/>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LINK (NEW)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FIRST</a:t>
            </a:r>
          </a:p>
          <a:p>
            <a:r>
              <a:rPr lang="en-IN" sz="2200" dirty="0">
                <a:latin typeface="Consolas" pitchFamily="49" charset="0"/>
                <a:cs typeface="Consolas" pitchFamily="49" charset="0"/>
              </a:rPr>
              <a:t>        LINK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NEW</a:t>
            </a:r>
          </a:p>
          <a:p>
            <a:r>
              <a:rPr lang="en-IN" sz="2200" dirty="0">
                <a:latin typeface="Consolas" pitchFamily="49" charset="0"/>
                <a:cs typeface="Consolas" pitchFamily="49" charset="0"/>
              </a:rPr>
              <a:t>   Return</a:t>
            </a:r>
          </a:p>
        </p:txBody>
      </p:sp>
      <p:grpSp>
        <p:nvGrpSpPr>
          <p:cNvPr id="7" name="Group 6"/>
          <p:cNvGrpSpPr/>
          <p:nvPr/>
        </p:nvGrpSpPr>
        <p:grpSpPr>
          <a:xfrm>
            <a:off x="3099576" y="5292226"/>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4471176" y="5292226"/>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5842776" y="5292226"/>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7214376" y="5292226"/>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9" name="Straight Arrow Connector 18"/>
          <p:cNvCxnSpPr>
            <a:stCxn id="9" idx="3"/>
            <a:endCxn id="11" idx="1"/>
          </p:cNvCxnSpPr>
          <p:nvPr/>
        </p:nvCxnSpPr>
        <p:spPr>
          <a:xfrm>
            <a:off x="40195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2" idx="3"/>
            <a:endCxn id="14" idx="1"/>
          </p:cNvCxnSpPr>
          <p:nvPr/>
        </p:nvCxnSpPr>
        <p:spPr>
          <a:xfrm>
            <a:off x="53911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a:stCxn id="15" idx="3"/>
            <a:endCxn id="17" idx="1"/>
          </p:cNvCxnSpPr>
          <p:nvPr/>
        </p:nvCxnSpPr>
        <p:spPr>
          <a:xfrm>
            <a:off x="6762788" y="5558926"/>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2" name="Freeform 21"/>
          <p:cNvSpPr/>
          <p:nvPr/>
        </p:nvSpPr>
        <p:spPr>
          <a:xfrm>
            <a:off x="3870936" y="5537065"/>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3" name="Straight Arrow Connector 22"/>
          <p:cNvCxnSpPr/>
          <p:nvPr/>
        </p:nvCxnSpPr>
        <p:spPr>
          <a:xfrm flipV="1">
            <a:off x="3333788" y="5825628"/>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4" name="TextBox 23"/>
          <p:cNvSpPr txBox="1"/>
          <p:nvPr/>
        </p:nvSpPr>
        <p:spPr>
          <a:xfrm>
            <a:off x="2969950" y="6031468"/>
            <a:ext cx="734496" cy="369332"/>
          </a:xfrm>
          <a:prstGeom prst="rect">
            <a:avLst/>
          </a:prstGeom>
          <a:noFill/>
          <a:ln w="28575">
            <a:noFill/>
          </a:ln>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25" name="Straight Connector 24"/>
          <p:cNvCxnSpPr/>
          <p:nvPr/>
        </p:nvCxnSpPr>
        <p:spPr>
          <a:xfrm>
            <a:off x="2758822" y="3810000"/>
            <a:ext cx="0" cy="2438400"/>
          </a:xfrm>
          <a:prstGeom prst="line">
            <a:avLst/>
          </a:prstGeom>
        </p:spPr>
        <p:style>
          <a:lnRef idx="3">
            <a:schemeClr val="dk1"/>
          </a:lnRef>
          <a:fillRef idx="0">
            <a:schemeClr val="dk1"/>
          </a:fillRef>
          <a:effectRef idx="2">
            <a:schemeClr val="dk1"/>
          </a:effectRef>
          <a:fontRef idx="minor">
            <a:schemeClr val="tx1"/>
          </a:fontRef>
        </p:style>
      </p:cxnSp>
      <p:grpSp>
        <p:nvGrpSpPr>
          <p:cNvPr id="26" name="Group 25"/>
          <p:cNvGrpSpPr/>
          <p:nvPr/>
        </p:nvGrpSpPr>
        <p:grpSpPr>
          <a:xfrm>
            <a:off x="8563029" y="4038600"/>
            <a:ext cx="920012" cy="533400"/>
            <a:chOff x="951919" y="5486400"/>
            <a:chExt cx="920012" cy="533400"/>
          </a:xfrm>
        </p:grpSpPr>
        <p:sp>
          <p:nvSpPr>
            <p:cNvPr id="27" name="Rectangle 2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8" name="Rectangle 2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29" name="Group 28"/>
          <p:cNvGrpSpPr/>
          <p:nvPr/>
        </p:nvGrpSpPr>
        <p:grpSpPr>
          <a:xfrm>
            <a:off x="1236801" y="4724400"/>
            <a:ext cx="920012" cy="533400"/>
            <a:chOff x="951919" y="5486400"/>
            <a:chExt cx="920012" cy="533400"/>
          </a:xfrm>
        </p:grpSpPr>
        <p:sp>
          <p:nvSpPr>
            <p:cNvPr id="30" name="Rectangle 2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31" name="Rectangle 3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32" name="TextBox 31"/>
          <p:cNvSpPr txBox="1"/>
          <p:nvPr/>
        </p:nvSpPr>
        <p:spPr>
          <a:xfrm>
            <a:off x="1249666" y="4756069"/>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3" name="TextBox 32"/>
          <p:cNvSpPr txBox="1"/>
          <p:nvPr/>
        </p:nvSpPr>
        <p:spPr>
          <a:xfrm>
            <a:off x="8579855" y="4074226"/>
            <a:ext cx="495649" cy="461665"/>
          </a:xfrm>
          <a:prstGeom prst="rect">
            <a:avLst/>
          </a:prstGeom>
          <a:noFill/>
        </p:spPr>
        <p:txBody>
          <a:bodyPr wrap="none" rtlCol="0">
            <a:spAutoFit/>
          </a:bodyPr>
          <a:lstStyle/>
          <a:p>
            <a:r>
              <a:rPr lang="en-IN" sz="2400" b="1" dirty="0">
                <a:solidFill>
                  <a:srgbClr val="FFFF00"/>
                </a:solidFill>
              </a:rPr>
              <a:t>50</a:t>
            </a:r>
            <a:endParaRPr lang="en-US" sz="2400" b="1" dirty="0">
              <a:solidFill>
                <a:srgbClr val="FFFF00"/>
              </a:solidFill>
            </a:endParaRPr>
          </a:p>
        </p:txBody>
      </p:sp>
      <p:sp>
        <p:nvSpPr>
          <p:cNvPr id="34" name="TextBox 33"/>
          <p:cNvSpPr txBox="1"/>
          <p:nvPr/>
        </p:nvSpPr>
        <p:spPr>
          <a:xfrm>
            <a:off x="1362889" y="5257800"/>
            <a:ext cx="612668" cy="369332"/>
          </a:xfrm>
          <a:prstGeom prst="rect">
            <a:avLst/>
          </a:prstGeom>
          <a:noFill/>
        </p:spPr>
        <p:txBody>
          <a:bodyPr wrap="none" rtlCol="0">
            <a:spAutoFit/>
          </a:bodyPr>
          <a:lstStyle/>
          <a:p>
            <a:pPr algn="ctr"/>
            <a:r>
              <a:rPr lang="en-IN" b="1" dirty="0"/>
              <a:t>NEW</a:t>
            </a:r>
            <a:endParaRPr lang="en-US" b="1" dirty="0"/>
          </a:p>
        </p:txBody>
      </p:sp>
      <p:sp>
        <p:nvSpPr>
          <p:cNvPr id="35" name="TextBox 34"/>
          <p:cNvSpPr txBox="1"/>
          <p:nvPr/>
        </p:nvSpPr>
        <p:spPr>
          <a:xfrm>
            <a:off x="8689117" y="3625334"/>
            <a:ext cx="612668" cy="369332"/>
          </a:xfrm>
          <a:prstGeom prst="rect">
            <a:avLst/>
          </a:prstGeom>
          <a:noFill/>
        </p:spPr>
        <p:txBody>
          <a:bodyPr wrap="none" rtlCol="0">
            <a:spAutoFit/>
          </a:bodyPr>
          <a:lstStyle/>
          <a:p>
            <a:pPr algn="ctr"/>
            <a:r>
              <a:rPr lang="en-IN" b="1" dirty="0"/>
              <a:t>NEW</a:t>
            </a:r>
            <a:endParaRPr lang="en-US" b="1" dirty="0"/>
          </a:p>
        </p:txBody>
      </p:sp>
      <p:sp>
        <p:nvSpPr>
          <p:cNvPr id="36" name="Freeform 35"/>
          <p:cNvSpPr/>
          <p:nvPr/>
        </p:nvSpPr>
        <p:spPr>
          <a:xfrm>
            <a:off x="853823" y="496388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7" name="TextBox 36"/>
          <p:cNvSpPr txBox="1"/>
          <p:nvPr/>
        </p:nvSpPr>
        <p:spPr>
          <a:xfrm>
            <a:off x="991822" y="3920280"/>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38" name="TextBox 37"/>
          <p:cNvSpPr txBox="1"/>
          <p:nvPr/>
        </p:nvSpPr>
        <p:spPr>
          <a:xfrm>
            <a:off x="1652634" y="3908612"/>
            <a:ext cx="683200" cy="369332"/>
          </a:xfrm>
          <a:prstGeom prst="rect">
            <a:avLst/>
          </a:prstGeom>
          <a:noFill/>
        </p:spPr>
        <p:txBody>
          <a:bodyPr wrap="none" rtlCol="0">
            <a:spAutoFit/>
          </a:bodyPr>
          <a:lstStyle/>
          <a:p>
            <a:pPr algn="ctr"/>
            <a:r>
              <a:rPr lang="en-IN" b="1" dirty="0"/>
              <a:t>LAST</a:t>
            </a:r>
            <a:endParaRPr lang="en-US" b="1" dirty="0"/>
          </a:p>
        </p:txBody>
      </p:sp>
      <p:cxnSp>
        <p:nvCxnSpPr>
          <p:cNvPr id="39" name="Straight Arrow Connector 38"/>
          <p:cNvCxnSpPr>
            <a:stCxn id="37" idx="2"/>
          </p:cNvCxnSpPr>
          <p:nvPr/>
        </p:nvCxnSpPr>
        <p:spPr>
          <a:xfrm>
            <a:off x="1359070" y="4289612"/>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flipH="1">
            <a:off x="1998801" y="4289612"/>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7448785" y="4475694"/>
            <a:ext cx="683200" cy="369332"/>
          </a:xfrm>
          <a:prstGeom prst="rect">
            <a:avLst/>
          </a:prstGeom>
          <a:noFill/>
        </p:spPr>
        <p:txBody>
          <a:bodyPr wrap="none" rtlCol="0">
            <a:spAutoFit/>
          </a:bodyPr>
          <a:lstStyle/>
          <a:p>
            <a:pPr algn="ctr"/>
            <a:r>
              <a:rPr lang="en-IN" b="1" dirty="0"/>
              <a:t>LAST</a:t>
            </a:r>
            <a:endParaRPr lang="en-US" b="1" dirty="0"/>
          </a:p>
        </p:txBody>
      </p:sp>
      <p:cxnSp>
        <p:nvCxnSpPr>
          <p:cNvPr id="42" name="Straight Arrow Connector 41"/>
          <p:cNvCxnSpPr/>
          <p:nvPr/>
        </p:nvCxnSpPr>
        <p:spPr>
          <a:xfrm flipH="1">
            <a:off x="7794952" y="4856694"/>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3" name="TextBox 42"/>
          <p:cNvSpPr txBox="1"/>
          <p:nvPr/>
        </p:nvSpPr>
        <p:spPr>
          <a:xfrm>
            <a:off x="9001647" y="3307627"/>
            <a:ext cx="683200" cy="369332"/>
          </a:xfrm>
          <a:prstGeom prst="rect">
            <a:avLst/>
          </a:prstGeom>
          <a:noFill/>
        </p:spPr>
        <p:txBody>
          <a:bodyPr wrap="none" rtlCol="0">
            <a:spAutoFit/>
          </a:bodyPr>
          <a:lstStyle/>
          <a:p>
            <a:pPr algn="ctr"/>
            <a:r>
              <a:rPr lang="en-IN" b="1" dirty="0">
                <a:solidFill>
                  <a:srgbClr val="C00000"/>
                </a:solidFill>
              </a:rPr>
              <a:t>LAST</a:t>
            </a:r>
            <a:endParaRPr lang="en-US" b="1" dirty="0">
              <a:solidFill>
                <a:srgbClr val="C00000"/>
              </a:solidFill>
            </a:endParaRPr>
          </a:p>
        </p:txBody>
      </p:sp>
      <p:cxnSp>
        <p:nvCxnSpPr>
          <p:cNvPr id="44" name="Straight Arrow Connector 43"/>
          <p:cNvCxnSpPr/>
          <p:nvPr/>
        </p:nvCxnSpPr>
        <p:spPr>
          <a:xfrm>
            <a:off x="9343247" y="360800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Freeform 44"/>
          <p:cNvSpPr/>
          <p:nvPr/>
        </p:nvSpPr>
        <p:spPr>
          <a:xfrm>
            <a:off x="3746179" y="4562272"/>
            <a:ext cx="5544766" cy="1770434"/>
          </a:xfrm>
          <a:custGeom>
            <a:avLst/>
            <a:gdLst>
              <a:gd name="connsiteX0" fmla="*/ 5544766 w 5544766"/>
              <a:gd name="connsiteY0" fmla="*/ 0 h 1770434"/>
              <a:gd name="connsiteX1" fmla="*/ 5544766 w 5544766"/>
              <a:gd name="connsiteY1" fmla="*/ 1770434 h 1770434"/>
              <a:gd name="connsiteX2" fmla="*/ 0 w 5544766"/>
              <a:gd name="connsiteY2" fmla="*/ 1770434 h 1770434"/>
              <a:gd name="connsiteX3" fmla="*/ 0 w 5544766"/>
              <a:gd name="connsiteY3" fmla="*/ 1264596 h 1770434"/>
            </a:gdLst>
            <a:ahLst/>
            <a:cxnLst>
              <a:cxn ang="0">
                <a:pos x="connsiteX0" y="connsiteY0"/>
              </a:cxn>
              <a:cxn ang="0">
                <a:pos x="connsiteX1" y="connsiteY1"/>
              </a:cxn>
              <a:cxn ang="0">
                <a:pos x="connsiteX2" y="connsiteY2"/>
              </a:cxn>
              <a:cxn ang="0">
                <a:pos x="connsiteX3" y="connsiteY3"/>
              </a:cxn>
            </a:cxnLst>
            <a:rect l="l" t="t" r="r" b="b"/>
            <a:pathLst>
              <a:path w="5544766" h="1770434">
                <a:moveTo>
                  <a:pt x="5544766" y="0"/>
                </a:moveTo>
                <a:lnTo>
                  <a:pt x="5544766" y="1770434"/>
                </a:lnTo>
                <a:lnTo>
                  <a:pt x="0" y="1770434"/>
                </a:lnTo>
                <a:lnTo>
                  <a:pt x="0" y="1264596"/>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46" name="Freeform 45"/>
          <p:cNvSpPr/>
          <p:nvPr/>
        </p:nvSpPr>
        <p:spPr>
          <a:xfrm>
            <a:off x="7977711" y="4357991"/>
            <a:ext cx="593388" cy="914400"/>
          </a:xfrm>
          <a:custGeom>
            <a:avLst/>
            <a:gdLst>
              <a:gd name="connsiteX0" fmla="*/ 0 w 593388"/>
              <a:gd name="connsiteY0" fmla="*/ 914400 h 914400"/>
              <a:gd name="connsiteX1" fmla="*/ 0 w 593388"/>
              <a:gd name="connsiteY1" fmla="*/ 0 h 914400"/>
              <a:gd name="connsiteX2" fmla="*/ 593388 w 593388"/>
              <a:gd name="connsiteY2" fmla="*/ 0 h 914400"/>
            </a:gdLst>
            <a:ahLst/>
            <a:cxnLst>
              <a:cxn ang="0">
                <a:pos x="connsiteX0" y="connsiteY0"/>
              </a:cxn>
              <a:cxn ang="0">
                <a:pos x="connsiteX1" y="connsiteY1"/>
              </a:cxn>
              <a:cxn ang="0">
                <a:pos x="connsiteX2" y="connsiteY2"/>
              </a:cxn>
            </a:cxnLst>
            <a:rect l="l" t="t" r="r" b="b"/>
            <a:pathLst>
              <a:path w="593388" h="914400">
                <a:moveTo>
                  <a:pt x="0" y="914400"/>
                </a:moveTo>
                <a:lnTo>
                  <a:pt x="0" y="0"/>
                </a:lnTo>
                <a:lnTo>
                  <a:pt x="593388"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746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heel(1)">
                                      <p:cBhvr>
                                        <p:cTn id="43" dur="20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7"/>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3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38"/>
                                        </p:tgtEl>
                                        <p:attrNameLst>
                                          <p:attrName>style.visibility</p:attrName>
                                        </p:attrNameLst>
                                      </p:cBhvr>
                                      <p:to>
                                        <p:strVal val="visible"/>
                                      </p:to>
                                    </p:set>
                                  </p:childTnLst>
                                </p:cTn>
                              </p:par>
                              <p:par>
                                <p:cTn id="54" presetID="1" presetClass="entr" presetSubtype="0" fill="hold" nodeType="withEffect">
                                  <p:stCondLst>
                                    <p:cond delay="0"/>
                                  </p:stCondLst>
                                  <p:childTnLst>
                                    <p:set>
                                      <p:cBhvr>
                                        <p:cTn id="55" dur="1" fill="hold">
                                          <p:stCondLst>
                                            <p:cond delay="0"/>
                                          </p:stCondLst>
                                        </p:cTn>
                                        <p:tgtEl>
                                          <p:spTgt spid="4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0"/>
                                          </p:stCondLst>
                                        </p:cTn>
                                        <p:tgtEl>
                                          <p:spTgt spid="6">
                                            <p:txEl>
                                              <p:pRg st="3" end="3"/>
                                            </p:txEl>
                                          </p:spTgt>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6">
                                            <p:txEl>
                                              <p:pRg st="4" end="4"/>
                                            </p:txEl>
                                          </p:spTgt>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nodeType="clickEffect">
                                  <p:stCondLst>
                                    <p:cond delay="0"/>
                                  </p:stCondLst>
                                  <p:childTnLst>
                                    <p:set>
                                      <p:cBhvr>
                                        <p:cTn id="67" dur="1" fill="hold">
                                          <p:stCondLst>
                                            <p:cond delay="0"/>
                                          </p:stCondLst>
                                        </p:cTn>
                                        <p:tgtEl>
                                          <p:spTgt spid="25"/>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0"/>
                                          </p:stCondLst>
                                        </p:cTn>
                                        <p:tgtEl>
                                          <p:spTgt spid="7"/>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10"/>
                                        </p:tgtEl>
                                        <p:attrNameLst>
                                          <p:attrName>style.visibility</p:attrName>
                                        </p:attrNameLst>
                                      </p:cBhvr>
                                      <p:to>
                                        <p:strVal val="visible"/>
                                      </p:to>
                                    </p:set>
                                  </p:childTnLst>
                                </p:cTn>
                              </p:par>
                              <p:par>
                                <p:cTn id="74" presetID="1" presetClass="entr" presetSubtype="0" fill="hold" nodeType="withEffect">
                                  <p:stCondLst>
                                    <p:cond delay="0"/>
                                  </p:stCondLst>
                                  <p:childTnLst>
                                    <p:set>
                                      <p:cBhvr>
                                        <p:cTn id="75" dur="1" fill="hold">
                                          <p:stCondLst>
                                            <p:cond delay="0"/>
                                          </p:stCondLst>
                                        </p:cTn>
                                        <p:tgtEl>
                                          <p:spTgt spid="13"/>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16"/>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19"/>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20"/>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1"/>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22"/>
                                        </p:tgtEl>
                                        <p:attrNameLst>
                                          <p:attrName>style.visibility</p:attrName>
                                        </p:attrNameLst>
                                      </p:cBhvr>
                                      <p:to>
                                        <p:strVal val="visible"/>
                                      </p:to>
                                    </p:set>
                                  </p:childTnLst>
                                </p:cTn>
                              </p:par>
                              <p:par>
                                <p:cTn id="86" presetID="1" presetClass="entr" presetSubtype="0" fill="hold" nodeType="withEffect">
                                  <p:stCondLst>
                                    <p:cond delay="0"/>
                                  </p:stCondLst>
                                  <p:childTnLst>
                                    <p:set>
                                      <p:cBhvr>
                                        <p:cTn id="87" dur="1" fill="hold">
                                          <p:stCondLst>
                                            <p:cond delay="0"/>
                                          </p:stCondLst>
                                        </p:cTn>
                                        <p:tgtEl>
                                          <p:spTgt spid="23"/>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4"/>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1" presetClass="entr" presetSubtype="0" fill="hold" nodeType="clickEffect">
                                  <p:stCondLst>
                                    <p:cond delay="0"/>
                                  </p:stCondLst>
                                  <p:childTnLst>
                                    <p:set>
                                      <p:cBhvr>
                                        <p:cTn id="97" dur="1" fill="hold">
                                          <p:stCondLst>
                                            <p:cond delay="0"/>
                                          </p:stCondLst>
                                        </p:cTn>
                                        <p:tgtEl>
                                          <p:spTgt spid="26"/>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1" presetClass="entr" presetSubtype="0" fill="hold" grpId="0" nodeType="withEffect">
                                  <p:stCondLst>
                                    <p:cond delay="0"/>
                                  </p:stCondLst>
                                  <p:childTnLst>
                                    <p:set>
                                      <p:cBhvr>
                                        <p:cTn id="101" dur="1" fill="hold">
                                          <p:stCondLst>
                                            <p:cond delay="0"/>
                                          </p:stCondLst>
                                        </p:cTn>
                                        <p:tgtEl>
                                          <p:spTgt spid="33"/>
                                        </p:tgtEl>
                                        <p:attrNameLst>
                                          <p:attrName>style.visibility</p:attrName>
                                        </p:attrNameLst>
                                      </p:cBhvr>
                                      <p:to>
                                        <p:strVal val="visible"/>
                                      </p:to>
                                    </p:set>
                                  </p:childTnLst>
                                </p:cTn>
                              </p:par>
                            </p:childTnLst>
                          </p:cTn>
                        </p:par>
                      </p:childTnLst>
                    </p:cTn>
                  </p:par>
                  <p:par>
                    <p:cTn id="102" fill="hold">
                      <p:stCondLst>
                        <p:cond delay="indefinite"/>
                      </p:stCondLst>
                      <p:childTnLst>
                        <p:par>
                          <p:cTn id="103" fill="hold">
                            <p:stCondLst>
                              <p:cond delay="0"/>
                            </p:stCondLst>
                            <p:childTnLst>
                              <p:par>
                                <p:cTn id="104" presetID="21" presetClass="entr" presetSubtype="1" fill="hold" grpId="0" nodeType="clickEffect">
                                  <p:stCondLst>
                                    <p:cond delay="0"/>
                                  </p:stCondLst>
                                  <p:childTnLst>
                                    <p:set>
                                      <p:cBhvr>
                                        <p:cTn id="105" dur="1" fill="hold">
                                          <p:stCondLst>
                                            <p:cond delay="0"/>
                                          </p:stCondLst>
                                        </p:cTn>
                                        <p:tgtEl>
                                          <p:spTgt spid="45"/>
                                        </p:tgtEl>
                                        <p:attrNameLst>
                                          <p:attrName>style.visibility</p:attrName>
                                        </p:attrNameLst>
                                      </p:cBhvr>
                                      <p:to>
                                        <p:strVal val="visible"/>
                                      </p:to>
                                    </p:set>
                                    <p:animEffect transition="in" filter="wheel(1)">
                                      <p:cBhvr>
                                        <p:cTn id="106" dur="2000"/>
                                        <p:tgtEl>
                                          <p:spTgt spid="45"/>
                                        </p:tgtEl>
                                      </p:cBhvr>
                                    </p:animEffect>
                                  </p:childTnLst>
                                </p:cTn>
                              </p:par>
                            </p:childTnLst>
                          </p:cTn>
                        </p:par>
                      </p:childTnLst>
                    </p:cTn>
                  </p:par>
                  <p:par>
                    <p:cTn id="107" fill="hold">
                      <p:stCondLst>
                        <p:cond delay="indefinite"/>
                      </p:stCondLst>
                      <p:childTnLst>
                        <p:par>
                          <p:cTn id="108" fill="hold">
                            <p:stCondLst>
                              <p:cond delay="0"/>
                            </p:stCondLst>
                            <p:childTnLst>
                              <p:par>
                                <p:cTn id="109" presetID="1" presetClass="exit" presetSubtype="0" fill="hold" grpId="1" nodeType="clickEffect">
                                  <p:stCondLst>
                                    <p:cond delay="0"/>
                                  </p:stCondLst>
                                  <p:childTnLst>
                                    <p:set>
                                      <p:cBhvr>
                                        <p:cTn id="110" dur="1" fill="hold">
                                          <p:stCondLst>
                                            <p:cond delay="0"/>
                                          </p:stCondLst>
                                        </p:cTn>
                                        <p:tgtEl>
                                          <p:spTgt spid="22"/>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animEffect transition="in" filter="wipe(down)">
                                      <p:cBhvr>
                                        <p:cTn id="115" dur="500"/>
                                        <p:tgtEl>
                                          <p:spTgt spid="46"/>
                                        </p:tgtEl>
                                      </p:cBhvr>
                                    </p:animEffect>
                                  </p:childTnLst>
                                </p:cTn>
                              </p:par>
                            </p:childTnLst>
                          </p:cTn>
                        </p:par>
                      </p:childTnLst>
                    </p:cTn>
                  </p:par>
                  <p:par>
                    <p:cTn id="116" fill="hold">
                      <p:stCondLst>
                        <p:cond delay="indefinite"/>
                      </p:stCondLst>
                      <p:childTnLst>
                        <p:par>
                          <p:cTn id="117" fill="hold">
                            <p:stCondLst>
                              <p:cond delay="0"/>
                            </p:stCondLst>
                            <p:childTnLst>
                              <p:par>
                                <p:cTn id="118" presetID="1" presetClass="exit" presetSubtype="0" fill="hold" nodeType="clickEffect">
                                  <p:stCondLst>
                                    <p:cond delay="0"/>
                                  </p:stCondLst>
                                  <p:childTnLst>
                                    <p:set>
                                      <p:cBhvr>
                                        <p:cTn id="119" dur="1" fill="hold">
                                          <p:stCondLst>
                                            <p:cond delay="0"/>
                                          </p:stCondLst>
                                        </p:cTn>
                                        <p:tgtEl>
                                          <p:spTgt spid="42"/>
                                        </p:tgtEl>
                                        <p:attrNameLst>
                                          <p:attrName>style.visibility</p:attrName>
                                        </p:attrNameLst>
                                      </p:cBhvr>
                                      <p:to>
                                        <p:strVal val="hidden"/>
                                      </p:to>
                                    </p:set>
                                  </p:childTnLst>
                                </p:cTn>
                              </p:par>
                              <p:par>
                                <p:cTn id="120" presetID="1" presetClass="exit" presetSubtype="0" fill="hold" grpId="1" nodeType="withEffect">
                                  <p:stCondLst>
                                    <p:cond delay="0"/>
                                  </p:stCondLst>
                                  <p:childTnLst>
                                    <p:set>
                                      <p:cBhvr>
                                        <p:cTn id="121" dur="1" fill="hold">
                                          <p:stCondLst>
                                            <p:cond delay="0"/>
                                          </p:stCondLst>
                                        </p:cTn>
                                        <p:tgtEl>
                                          <p:spTgt spid="41"/>
                                        </p:tgtEl>
                                        <p:attrNameLst>
                                          <p:attrName>style.visibility</p:attrName>
                                        </p:attrNameLst>
                                      </p:cBhvr>
                                      <p:to>
                                        <p:strVal val="hidden"/>
                                      </p:to>
                                    </p:set>
                                  </p:childTnLst>
                                </p:cTn>
                              </p:par>
                            </p:childTnLst>
                          </p:cTn>
                        </p:par>
                      </p:childTnLst>
                    </p:cTn>
                  </p:par>
                  <p:par>
                    <p:cTn id="122" fill="hold">
                      <p:stCondLst>
                        <p:cond delay="indefinite"/>
                      </p:stCondLst>
                      <p:childTnLst>
                        <p:par>
                          <p:cTn id="123" fill="hold">
                            <p:stCondLst>
                              <p:cond delay="0"/>
                            </p:stCondLst>
                            <p:childTnLst>
                              <p:par>
                                <p:cTn id="124" presetID="1" presetClass="entr" presetSubtype="0" fill="hold" grpId="0" nodeType="clickEffect">
                                  <p:stCondLst>
                                    <p:cond delay="0"/>
                                  </p:stCondLst>
                                  <p:childTnLst>
                                    <p:set>
                                      <p:cBhvr>
                                        <p:cTn id="125" dur="1" fill="hold">
                                          <p:stCondLst>
                                            <p:cond delay="0"/>
                                          </p:stCondLst>
                                        </p:cTn>
                                        <p:tgtEl>
                                          <p:spTgt spid="43"/>
                                        </p:tgtEl>
                                        <p:attrNameLst>
                                          <p:attrName>style.visibility</p:attrName>
                                        </p:attrNameLst>
                                      </p:cBhvr>
                                      <p:to>
                                        <p:strVal val="visible"/>
                                      </p:to>
                                    </p:set>
                                  </p:childTnLst>
                                </p:cTn>
                              </p:par>
                              <p:par>
                                <p:cTn id="126" presetID="1" presetClass="entr" presetSubtype="0" fill="hold" nodeType="withEffect">
                                  <p:stCondLst>
                                    <p:cond delay="0"/>
                                  </p:stCondLst>
                                  <p:childTnLst>
                                    <p:set>
                                      <p:cBhvr>
                                        <p:cTn id="127" dur="1" fill="hold">
                                          <p:stCondLst>
                                            <p:cond delay="0"/>
                                          </p:stCondLst>
                                        </p:cTn>
                                        <p:tgtEl>
                                          <p:spTgt spid="44"/>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nodeType="clickEffect">
                                  <p:stCondLst>
                                    <p:cond delay="0"/>
                                  </p:stCondLst>
                                  <p:childTnLst>
                                    <p:set>
                                      <p:cBhvr>
                                        <p:cTn id="131"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2" grpId="0" animBg="1"/>
      <p:bldP spid="22" grpId="1" animBg="1"/>
      <p:bldP spid="24" grpId="0"/>
      <p:bldP spid="32" grpId="0"/>
      <p:bldP spid="33" grpId="0"/>
      <p:bldP spid="34" grpId="0"/>
      <p:bldP spid="35" grpId="0"/>
      <p:bldP spid="36" grpId="0" animBg="1"/>
      <p:bldP spid="37" grpId="0"/>
      <p:bldP spid="38" grpId="0"/>
      <p:bldP spid="41" grpId="0"/>
      <p:bldP spid="41" grpId="1"/>
      <p:bldP spid="43" grpId="0"/>
      <p:bldP spid="45" grpId="0" animBg="1"/>
      <p:bldP spid="46"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a:t>
            </a:r>
            <a:r>
              <a:rPr lang="en-IN" dirty="0">
                <a:solidFill>
                  <a:srgbClr val="C00000"/>
                </a:solidFill>
              </a:rPr>
              <a:t> </a:t>
            </a:r>
            <a:r>
              <a:rPr lang="en-IN" dirty="0"/>
              <a:t>a new node such that linked list preserves the ordering of the terms in </a:t>
            </a:r>
            <a:r>
              <a:rPr lang="en-IN" b="1" dirty="0">
                <a:solidFill>
                  <a:srgbClr val="C00000"/>
                </a:solidFill>
              </a:rPr>
              <a:t>increasing order</a:t>
            </a:r>
            <a:r>
              <a:rPr lang="en-IN" b="1" dirty="0">
                <a:solidFill>
                  <a:srgbClr val="FF0000"/>
                </a:solidFill>
              </a:rPr>
              <a:t> </a:t>
            </a:r>
            <a:r>
              <a:rPr lang="en-IN" dirty="0"/>
              <a:t>of their </a:t>
            </a:r>
            <a:r>
              <a:rPr lang="en-IN" b="1" dirty="0">
                <a:solidFill>
                  <a:srgbClr val="C00000"/>
                </a:solidFill>
              </a:rPr>
              <a:t>INFO</a:t>
            </a:r>
            <a:r>
              <a:rPr lang="en-IN" dirty="0">
                <a:solidFill>
                  <a:srgbClr val="C00000"/>
                </a:solidFill>
              </a:rPr>
              <a:t> </a:t>
            </a:r>
            <a:r>
              <a:rPr lang="en-IN" dirty="0"/>
              <a:t>field.</a:t>
            </a:r>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and </a:t>
            </a:r>
            <a:r>
              <a:rPr lang="en-IN" b="1" dirty="0">
                <a:solidFill>
                  <a:srgbClr val="C00000"/>
                </a:solidFill>
              </a:rPr>
              <a:t>LAST</a:t>
            </a:r>
            <a:r>
              <a:rPr lang="en-IN" dirty="0">
                <a:solidFill>
                  <a:srgbClr val="C00000"/>
                </a:solidFill>
              </a:rPr>
              <a:t> </a:t>
            </a:r>
            <a:r>
              <a:rPr lang="en-IN" dirty="0"/>
              <a:t>are a </a:t>
            </a:r>
            <a:r>
              <a:rPr lang="en-IN" b="1" dirty="0"/>
              <a:t>pointer to the first &amp; last elements</a:t>
            </a:r>
            <a:r>
              <a:rPr lang="en-IN" dirty="0"/>
              <a:t> of a Circular linked linear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NEW</a:t>
            </a:r>
            <a:r>
              <a:rPr lang="en-IN" dirty="0">
                <a:solidFill>
                  <a:srgbClr val="C00000"/>
                </a:solidFill>
              </a:rPr>
              <a:t> </a:t>
            </a:r>
            <a:r>
              <a:rPr lang="en-IN" dirty="0"/>
              <a:t>is a temporary pointer variable.</a:t>
            </a:r>
            <a:endParaRPr lang="en-US" dirty="0"/>
          </a:p>
          <a:p>
            <a:pPr marL="0" indent="0">
              <a:buNone/>
            </a:pPr>
            <a:endParaRPr lang="en-US" dirty="0"/>
          </a:p>
        </p:txBody>
      </p:sp>
    </p:spTree>
    <p:extLst>
      <p:ext uri="{BB962C8B-B14F-4D97-AF65-F5344CB8AC3E}">
        <p14:creationId xmlns:p14="http://schemas.microsoft.com/office/powerpoint/2010/main" val="30335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CIR_INS_ORD(X,FIRST,LAST)</a:t>
            </a:r>
          </a:p>
        </p:txBody>
      </p:sp>
      <p:sp>
        <p:nvSpPr>
          <p:cNvPr id="4" name="TextBox 3"/>
          <p:cNvSpPr txBox="1"/>
          <p:nvPr/>
        </p:nvSpPr>
        <p:spPr>
          <a:xfrm>
            <a:off x="313588" y="883024"/>
            <a:ext cx="5760000" cy="532453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50850" indent="-45085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pPr marL="450850" indent="-450850"/>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IF    INFO(NEW)≤ INFO(FIRST)</a:t>
            </a:r>
          </a:p>
          <a:p>
            <a:r>
              <a:rPr lang="en-IN" sz="2000" dirty="0">
                <a:latin typeface="Consolas" pitchFamily="49" charset="0"/>
                <a:cs typeface="Consolas" pitchFamily="49" charset="0"/>
              </a:rPr>
              <a:t>    THEN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Left Arrow 4"/>
          <p:cNvSpPr/>
          <p:nvPr/>
        </p:nvSpPr>
        <p:spPr>
          <a:xfrm>
            <a:off x="1355438" y="1270817"/>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256606" y="883023"/>
            <a:ext cx="5760000" cy="440120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pPr marL="450850" indent="-450850"/>
            <a:r>
              <a:rPr lang="en-IN" sz="2000" b="1" dirty="0">
                <a:solidFill>
                  <a:schemeClr val="tx2"/>
                </a:solidFill>
                <a:latin typeface="Consolas" pitchFamily="49" charset="0"/>
                <a:cs typeface="Consolas" pitchFamily="49" charset="0"/>
              </a:rPr>
              <a:t>6. [Search for Predecessor of new node]</a:t>
            </a:r>
          </a:p>
          <a:p>
            <a:r>
              <a:rPr lang="en-IN" sz="2000" b="1" dirty="0">
                <a:solidFill>
                  <a:schemeClr val="accent2">
                    <a:lumMod val="75000"/>
                  </a:schemeClr>
                </a:solidFill>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 while </a:t>
            </a:r>
            <a:r>
              <a:rPr lang="en-IN" sz="2000" dirty="0">
                <a:latin typeface="Consolas" pitchFamily="49" charset="0"/>
                <a:cs typeface="Consolas" pitchFamily="49" charset="0"/>
              </a:rPr>
              <a:t>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a:p>
            <a:pPr marL="450850" indent="-45085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IF   SAVE = LAST</a:t>
            </a:r>
          </a:p>
          <a:p>
            <a:r>
              <a:rPr lang="en-IN" sz="2000" dirty="0">
                <a:latin typeface="Consolas" pitchFamily="49" charset="0"/>
                <a:cs typeface="Consolas" pitchFamily="49" charset="0"/>
              </a:rPr>
              <a:t>    THEN 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3555614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3" end="13"/>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3" end="3"/>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7" end="7"/>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
                                            <p:txEl>
                                              <p:pRg st="9" end="9"/>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Linked Storage Representation</a:t>
            </a:r>
          </a:p>
        </p:txBody>
      </p:sp>
      <p:sp>
        <p:nvSpPr>
          <p:cNvPr id="3" name="Content Placeholder 2"/>
          <p:cNvSpPr>
            <a:spLocks noGrp="1"/>
          </p:cNvSpPr>
          <p:nvPr>
            <p:ph idx="1"/>
          </p:nvPr>
        </p:nvSpPr>
        <p:spPr>
          <a:xfrm>
            <a:off x="131180" y="2780268"/>
            <a:ext cx="11929641" cy="3673741"/>
          </a:xfrm>
        </p:spPr>
        <p:txBody>
          <a:bodyPr/>
          <a:lstStyle/>
          <a:p>
            <a:r>
              <a:rPr lang="en-IN" dirty="0"/>
              <a:t>The linked allocation method of storage can result in both efficient use of computer storage and computer time.</a:t>
            </a:r>
          </a:p>
          <a:p>
            <a:pPr lvl="1"/>
            <a:r>
              <a:rPr lang="en-IN" dirty="0"/>
              <a:t>A linked list is a </a:t>
            </a:r>
            <a:r>
              <a:rPr lang="en-IN" b="1" dirty="0">
                <a:solidFill>
                  <a:srgbClr val="C00000"/>
                </a:solidFill>
              </a:rPr>
              <a:t>non-sequential collection</a:t>
            </a:r>
            <a:r>
              <a:rPr lang="en-IN" b="1" dirty="0">
                <a:solidFill>
                  <a:srgbClr val="FF0000"/>
                </a:solidFill>
              </a:rPr>
              <a:t> </a:t>
            </a:r>
            <a:r>
              <a:rPr lang="en-IN" dirty="0"/>
              <a:t>of data items.</a:t>
            </a:r>
          </a:p>
          <a:p>
            <a:pPr lvl="1"/>
            <a:r>
              <a:rPr lang="en-IN" dirty="0"/>
              <a:t>Each </a:t>
            </a:r>
            <a:r>
              <a:rPr lang="en-IN" b="1" dirty="0"/>
              <a:t>node</a:t>
            </a:r>
            <a:r>
              <a:rPr lang="en-IN" dirty="0"/>
              <a:t> is </a:t>
            </a:r>
            <a:r>
              <a:rPr lang="en-IN" b="1" dirty="0"/>
              <a:t>divided</a:t>
            </a:r>
            <a:r>
              <a:rPr lang="en-IN" dirty="0"/>
              <a:t> into </a:t>
            </a:r>
            <a:r>
              <a:rPr lang="en-IN" b="1" dirty="0"/>
              <a:t>two parts</a:t>
            </a:r>
            <a:r>
              <a:rPr lang="en-IN" dirty="0"/>
              <a:t>, the </a:t>
            </a:r>
            <a:r>
              <a:rPr lang="en-IN" b="1" dirty="0"/>
              <a:t>first part </a:t>
            </a:r>
            <a:r>
              <a:rPr lang="en-IN" dirty="0"/>
              <a:t>represents the </a:t>
            </a:r>
            <a:r>
              <a:rPr lang="en-IN" b="1" dirty="0"/>
              <a:t>information</a:t>
            </a:r>
            <a:r>
              <a:rPr lang="en-IN" dirty="0"/>
              <a:t> of the element and the </a:t>
            </a:r>
            <a:r>
              <a:rPr lang="en-IN" b="1" dirty="0"/>
              <a:t>second part </a:t>
            </a:r>
            <a:r>
              <a:rPr lang="en-IN" dirty="0"/>
              <a:t>contains the </a:t>
            </a:r>
            <a:r>
              <a:rPr lang="en-IN" b="1" dirty="0"/>
              <a:t>address of the next mode</a:t>
            </a:r>
            <a:r>
              <a:rPr lang="en-IN" dirty="0"/>
              <a:t>.</a:t>
            </a:r>
          </a:p>
          <a:p>
            <a:pPr lvl="1"/>
            <a:r>
              <a:rPr lang="en-IN" dirty="0"/>
              <a:t>The </a:t>
            </a:r>
            <a:r>
              <a:rPr lang="en-IN" b="1" dirty="0"/>
              <a:t>last node </a:t>
            </a:r>
            <a:r>
              <a:rPr lang="en-IN" dirty="0"/>
              <a:t>of the list does not have successor node, so </a:t>
            </a:r>
            <a:r>
              <a:rPr lang="en-IN" b="1" dirty="0"/>
              <a:t>null value </a:t>
            </a:r>
            <a:r>
              <a:rPr lang="en-IN" dirty="0"/>
              <a:t>is stored as the address.</a:t>
            </a:r>
          </a:p>
          <a:p>
            <a:pPr lvl="1"/>
            <a:r>
              <a:rPr lang="en-IN" dirty="0"/>
              <a:t>It is possible for a list to have no nodes at all, such a list is called empty list.</a:t>
            </a:r>
            <a:endParaRPr lang="en-US" dirty="0"/>
          </a:p>
        </p:txBody>
      </p:sp>
      <p:grpSp>
        <p:nvGrpSpPr>
          <p:cNvPr id="4" name="Group 3"/>
          <p:cNvGrpSpPr/>
          <p:nvPr/>
        </p:nvGrpSpPr>
        <p:grpSpPr>
          <a:xfrm>
            <a:off x="2475919" y="1330376"/>
            <a:ext cx="1532242" cy="533400"/>
            <a:chOff x="951919" y="5486400"/>
            <a:chExt cx="1532242" cy="533400"/>
          </a:xfrm>
        </p:grpSpPr>
        <p:sp>
          <p:nvSpPr>
            <p:cNvPr id="5" name="Rectangle 4"/>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6" name="Rectangle 5"/>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4411358" y="1330376"/>
            <a:ext cx="1532242" cy="533400"/>
            <a:chOff x="951919" y="5486400"/>
            <a:chExt cx="1532242" cy="533400"/>
          </a:xfrm>
        </p:grpSpPr>
        <p:sp>
          <p:nvSpPr>
            <p:cNvPr id="8" name="Rectangle 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9" name="Rectangle 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6316358" y="1330376"/>
            <a:ext cx="1532242" cy="533400"/>
            <a:chOff x="951919" y="5486400"/>
            <a:chExt cx="1532242" cy="533400"/>
          </a:xfrm>
        </p:grpSpPr>
        <p:sp>
          <p:nvSpPr>
            <p:cNvPr id="11" name="Rectangle 1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12" name="Rectangle 1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8221358" y="1330376"/>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6" name="Straight Arrow Connector 15"/>
          <p:cNvCxnSpPr>
            <a:stCxn id="6" idx="3"/>
            <a:endCxn id="8" idx="1"/>
          </p:cNvCxnSpPr>
          <p:nvPr/>
        </p:nvCxnSpPr>
        <p:spPr>
          <a:xfrm>
            <a:off x="4008162" y="1597076"/>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a:stCxn id="9" idx="3"/>
            <a:endCxn id="11" idx="1"/>
          </p:cNvCxnSpPr>
          <p:nvPr/>
        </p:nvCxnSpPr>
        <p:spPr>
          <a:xfrm>
            <a:off x="5943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a:stCxn id="12" idx="3"/>
            <a:endCxn id="14" idx="1"/>
          </p:cNvCxnSpPr>
          <p:nvPr/>
        </p:nvCxnSpPr>
        <p:spPr>
          <a:xfrm>
            <a:off x="7848600" y="1597076"/>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Connector 18"/>
          <p:cNvCxnSpPr/>
          <p:nvPr/>
        </p:nvCxnSpPr>
        <p:spPr>
          <a:xfrm flipH="1">
            <a:off x="8983358" y="1330376"/>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0" name="TextBox 19"/>
          <p:cNvSpPr txBox="1"/>
          <p:nvPr/>
        </p:nvSpPr>
        <p:spPr>
          <a:xfrm>
            <a:off x="5237752" y="2203871"/>
            <a:ext cx="1716496" cy="461665"/>
          </a:xfrm>
          <a:prstGeom prst="rect">
            <a:avLst/>
          </a:prstGeom>
          <a:noFill/>
        </p:spPr>
        <p:txBody>
          <a:bodyPr wrap="none" rtlCol="0">
            <a:spAutoFit/>
          </a:bodyPr>
          <a:lstStyle/>
          <a:p>
            <a:r>
              <a:rPr lang="en-IN" sz="2400" b="1" dirty="0"/>
              <a:t>A linked List</a:t>
            </a:r>
            <a:endParaRPr lang="en-US" sz="2400" b="1" dirty="0"/>
          </a:p>
        </p:txBody>
      </p:sp>
      <p:sp>
        <p:nvSpPr>
          <p:cNvPr id="21" name="TextBox 20"/>
          <p:cNvSpPr txBox="1"/>
          <p:nvPr/>
        </p:nvSpPr>
        <p:spPr>
          <a:xfrm>
            <a:off x="4869727" y="1844483"/>
            <a:ext cx="652743" cy="369332"/>
          </a:xfrm>
          <a:prstGeom prst="rect">
            <a:avLst/>
          </a:prstGeom>
          <a:noFill/>
        </p:spPr>
        <p:txBody>
          <a:bodyPr wrap="none" rtlCol="0">
            <a:spAutoFit/>
          </a:bodyPr>
          <a:lstStyle/>
          <a:p>
            <a:r>
              <a:rPr lang="en-IN" b="1" dirty="0">
                <a:solidFill>
                  <a:srgbClr val="C00000"/>
                </a:solidFill>
              </a:rPr>
              <a:t>1000</a:t>
            </a:r>
            <a:endParaRPr lang="en-US" b="1" dirty="0">
              <a:solidFill>
                <a:srgbClr val="C00000"/>
              </a:solidFill>
            </a:endParaRPr>
          </a:p>
        </p:txBody>
      </p:sp>
      <p:sp>
        <p:nvSpPr>
          <p:cNvPr id="22" name="TextBox 21"/>
          <p:cNvSpPr txBox="1"/>
          <p:nvPr/>
        </p:nvSpPr>
        <p:spPr>
          <a:xfrm>
            <a:off x="6776342" y="1857734"/>
            <a:ext cx="652743" cy="369332"/>
          </a:xfrm>
          <a:prstGeom prst="rect">
            <a:avLst/>
          </a:prstGeom>
          <a:noFill/>
        </p:spPr>
        <p:txBody>
          <a:bodyPr wrap="none" rtlCol="0">
            <a:spAutoFit/>
          </a:bodyPr>
          <a:lstStyle/>
          <a:p>
            <a:r>
              <a:rPr lang="en-IN" b="1" dirty="0">
                <a:solidFill>
                  <a:srgbClr val="C00000"/>
                </a:solidFill>
              </a:rPr>
              <a:t>2050</a:t>
            </a:r>
            <a:endParaRPr lang="en-US" b="1" dirty="0">
              <a:solidFill>
                <a:srgbClr val="C00000"/>
              </a:solidFill>
            </a:endParaRPr>
          </a:p>
        </p:txBody>
      </p:sp>
      <p:sp>
        <p:nvSpPr>
          <p:cNvPr id="23" name="TextBox 22"/>
          <p:cNvSpPr txBox="1"/>
          <p:nvPr/>
        </p:nvSpPr>
        <p:spPr>
          <a:xfrm>
            <a:off x="8704460" y="1857734"/>
            <a:ext cx="652743" cy="369332"/>
          </a:xfrm>
          <a:prstGeom prst="rect">
            <a:avLst/>
          </a:prstGeom>
          <a:noFill/>
        </p:spPr>
        <p:txBody>
          <a:bodyPr wrap="none" rtlCol="0">
            <a:spAutoFit/>
          </a:bodyPr>
          <a:lstStyle/>
          <a:p>
            <a:r>
              <a:rPr lang="en-IN" b="1" dirty="0">
                <a:solidFill>
                  <a:srgbClr val="C00000"/>
                </a:solidFill>
              </a:rPr>
              <a:t>3335</a:t>
            </a:r>
            <a:endParaRPr lang="en-US" b="1" dirty="0">
              <a:solidFill>
                <a:srgbClr val="C00000"/>
              </a:solidFill>
            </a:endParaRPr>
          </a:p>
        </p:txBody>
      </p:sp>
      <p:sp>
        <p:nvSpPr>
          <p:cNvPr id="24" name="TextBox 23"/>
          <p:cNvSpPr txBox="1"/>
          <p:nvPr/>
        </p:nvSpPr>
        <p:spPr>
          <a:xfrm>
            <a:off x="2939837" y="1856151"/>
            <a:ext cx="652743" cy="369332"/>
          </a:xfrm>
          <a:prstGeom prst="rect">
            <a:avLst/>
          </a:prstGeom>
          <a:noFill/>
        </p:spPr>
        <p:txBody>
          <a:bodyPr wrap="none" rtlCol="0">
            <a:spAutoFit/>
          </a:bodyPr>
          <a:lstStyle/>
          <a:p>
            <a:r>
              <a:rPr lang="en-IN" b="1" dirty="0">
                <a:solidFill>
                  <a:srgbClr val="C00000"/>
                </a:solidFill>
              </a:rPr>
              <a:t>5000</a:t>
            </a:r>
            <a:endParaRPr lang="en-US" b="1" dirty="0">
              <a:solidFill>
                <a:srgbClr val="C00000"/>
              </a:solidFill>
            </a:endParaRPr>
          </a:p>
        </p:txBody>
      </p:sp>
      <p:sp>
        <p:nvSpPr>
          <p:cNvPr id="25" name="TextBox 24"/>
          <p:cNvSpPr txBox="1"/>
          <p:nvPr/>
        </p:nvSpPr>
        <p:spPr>
          <a:xfrm>
            <a:off x="3309658" y="1418244"/>
            <a:ext cx="652743" cy="369332"/>
          </a:xfrm>
          <a:prstGeom prst="rect">
            <a:avLst/>
          </a:prstGeom>
          <a:noFill/>
        </p:spPr>
        <p:txBody>
          <a:bodyPr wrap="none" rtlCol="0">
            <a:spAutoFit/>
          </a:bodyPr>
          <a:lstStyle/>
          <a:p>
            <a:r>
              <a:rPr lang="en-IN" b="1" dirty="0">
                <a:solidFill>
                  <a:srgbClr val="FFFF00"/>
                </a:solidFill>
              </a:rPr>
              <a:t>1000</a:t>
            </a:r>
            <a:endParaRPr lang="en-US" b="1" dirty="0">
              <a:solidFill>
                <a:srgbClr val="FFFF00"/>
              </a:solidFill>
            </a:endParaRPr>
          </a:p>
        </p:txBody>
      </p:sp>
      <p:sp>
        <p:nvSpPr>
          <p:cNvPr id="26" name="TextBox 25"/>
          <p:cNvSpPr txBox="1"/>
          <p:nvPr/>
        </p:nvSpPr>
        <p:spPr>
          <a:xfrm>
            <a:off x="5234536" y="1406576"/>
            <a:ext cx="652743" cy="369332"/>
          </a:xfrm>
          <a:prstGeom prst="rect">
            <a:avLst/>
          </a:prstGeom>
          <a:noFill/>
        </p:spPr>
        <p:txBody>
          <a:bodyPr wrap="none" rtlCol="0">
            <a:spAutoFit/>
          </a:bodyPr>
          <a:lstStyle/>
          <a:p>
            <a:r>
              <a:rPr lang="en-IN" b="1" dirty="0">
                <a:solidFill>
                  <a:srgbClr val="FFFF00"/>
                </a:solidFill>
              </a:rPr>
              <a:t>2050</a:t>
            </a:r>
            <a:endParaRPr lang="en-US" b="1" dirty="0">
              <a:solidFill>
                <a:srgbClr val="FFFF00"/>
              </a:solidFill>
            </a:endParaRPr>
          </a:p>
        </p:txBody>
      </p:sp>
      <p:sp>
        <p:nvSpPr>
          <p:cNvPr id="27" name="TextBox 26"/>
          <p:cNvSpPr txBox="1"/>
          <p:nvPr/>
        </p:nvSpPr>
        <p:spPr>
          <a:xfrm>
            <a:off x="7146163" y="1406576"/>
            <a:ext cx="652743" cy="369332"/>
          </a:xfrm>
          <a:prstGeom prst="rect">
            <a:avLst/>
          </a:prstGeom>
          <a:noFill/>
        </p:spPr>
        <p:txBody>
          <a:bodyPr wrap="none" rtlCol="0">
            <a:spAutoFit/>
          </a:bodyPr>
          <a:lstStyle/>
          <a:p>
            <a:r>
              <a:rPr lang="en-IN" b="1" dirty="0">
                <a:solidFill>
                  <a:srgbClr val="FFFF00"/>
                </a:solidFill>
              </a:rPr>
              <a:t>3335</a:t>
            </a:r>
            <a:endParaRPr lang="en-US" b="1" dirty="0">
              <a:solidFill>
                <a:srgbClr val="FFFF00"/>
              </a:solidFill>
            </a:endParaRPr>
          </a:p>
        </p:txBody>
      </p:sp>
      <p:cxnSp>
        <p:nvCxnSpPr>
          <p:cNvPr id="29" name="Straight Arrow Connector 28"/>
          <p:cNvCxnSpPr>
            <a:endCxn id="15" idx="0"/>
          </p:cNvCxnSpPr>
          <p:nvPr/>
        </p:nvCxnSpPr>
        <p:spPr>
          <a:xfrm>
            <a:off x="9372600" y="1101776"/>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p:cNvCxnSpPr/>
          <p:nvPr/>
        </p:nvCxnSpPr>
        <p:spPr>
          <a:xfrm>
            <a:off x="9372600" y="1101776"/>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35" name="TextBox 34"/>
          <p:cNvSpPr txBox="1"/>
          <p:nvPr/>
        </p:nvSpPr>
        <p:spPr>
          <a:xfrm>
            <a:off x="9760153" y="793378"/>
            <a:ext cx="736099" cy="646331"/>
          </a:xfrm>
          <a:prstGeom prst="rect">
            <a:avLst/>
          </a:prstGeom>
          <a:noFill/>
        </p:spPr>
        <p:txBody>
          <a:bodyPr wrap="none" rtlCol="0">
            <a:spAutoFit/>
          </a:bodyPr>
          <a:lstStyle/>
          <a:p>
            <a:r>
              <a:rPr lang="en-IN" b="1" dirty="0">
                <a:solidFill>
                  <a:srgbClr val="C00000"/>
                </a:solidFill>
              </a:rPr>
              <a:t>NULL </a:t>
            </a:r>
            <a:br>
              <a:rPr lang="en-IN" b="1" dirty="0">
                <a:solidFill>
                  <a:srgbClr val="C00000"/>
                </a:solidFill>
              </a:rPr>
            </a:br>
            <a:r>
              <a:rPr lang="en-IN" b="1" dirty="0">
                <a:solidFill>
                  <a:srgbClr val="C00000"/>
                </a:solidFill>
              </a:rPr>
              <a:t>Value</a:t>
            </a:r>
            <a:endParaRPr lang="en-US" b="1" dirty="0">
              <a:solidFill>
                <a:srgbClr val="C00000"/>
              </a:solidFill>
            </a:endParaRPr>
          </a:p>
        </p:txBody>
      </p:sp>
      <p:sp>
        <p:nvSpPr>
          <p:cNvPr id="36" name="TextBox 35"/>
          <p:cNvSpPr txBox="1"/>
          <p:nvPr/>
        </p:nvSpPr>
        <p:spPr>
          <a:xfrm>
            <a:off x="8233365" y="958551"/>
            <a:ext cx="1132682" cy="369332"/>
          </a:xfrm>
          <a:prstGeom prst="rect">
            <a:avLst/>
          </a:prstGeom>
          <a:noFill/>
        </p:spPr>
        <p:txBody>
          <a:bodyPr wrap="none" rtlCol="0">
            <a:spAutoFit/>
          </a:bodyPr>
          <a:lstStyle/>
          <a:p>
            <a:r>
              <a:rPr lang="en-IN" b="1" dirty="0"/>
              <a:t>Last Node</a:t>
            </a:r>
            <a:endParaRPr lang="en-US" b="1" dirty="0"/>
          </a:p>
        </p:txBody>
      </p:sp>
    </p:spTree>
    <p:extLst>
      <p:ext uri="{BB962C8B-B14F-4D97-AF65-F5344CB8AC3E}">
        <p14:creationId xmlns:p14="http://schemas.microsoft.com/office/powerpoint/2010/main" val="2200488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3" grpId="0"/>
      <p:bldP spid="24" grpId="0"/>
      <p:bldP spid="25" grpId="0"/>
      <p:bldP spid="26" grpId="0"/>
      <p:bldP spid="27" grpId="0"/>
      <p:bldP spid="35" grpId="0"/>
      <p:bldP spid="3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CIR_INS_ORD(3,FIRST,LAST)</a:t>
            </a:r>
          </a:p>
        </p:txBody>
      </p:sp>
      <p:sp>
        <p:nvSpPr>
          <p:cNvPr id="4" name="TextBox 3"/>
          <p:cNvSpPr txBox="1"/>
          <p:nvPr/>
        </p:nvSpPr>
        <p:spPr>
          <a:xfrm>
            <a:off x="153010" y="886107"/>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dirty="0">
                <a:latin typeface="Consolas" pitchFamily="49" charset="0"/>
                <a:cs typeface="Consolas" pitchFamily="49" charset="0"/>
              </a:rPr>
              <a:t>    NEW     NODE </a:t>
            </a:r>
          </a:p>
          <a:p>
            <a:pPr marL="444500" indent="-444500"/>
            <a:r>
              <a:rPr lang="en-IN" sz="2000" b="1" dirty="0">
                <a:solidFill>
                  <a:schemeClr val="tx2"/>
                </a:solidFill>
                <a:latin typeface="Consolas" pitchFamily="49" charset="0"/>
                <a:cs typeface="Consolas" pitchFamily="49" charset="0"/>
              </a:rPr>
              <a:t>2. [Copy information content into new node]</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X</a:t>
            </a:r>
          </a:p>
          <a:p>
            <a:r>
              <a:rPr lang="en-IN" sz="2000" b="1" dirty="0">
                <a:solidFill>
                  <a:schemeClr val="tx2"/>
                </a:solidFill>
                <a:latin typeface="Consolas" pitchFamily="49" charset="0"/>
                <a:cs typeface="Consolas" pitchFamily="49" charset="0"/>
              </a:rPr>
              <a:t>3. [Is Linked List Empty?]</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FIRST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5" name="TextBox 4"/>
          <p:cNvSpPr txBox="1"/>
          <p:nvPr/>
        </p:nvSpPr>
        <p:spPr>
          <a:xfrm>
            <a:off x="6096000" y="886107"/>
            <a:ext cx="5760000" cy="224676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[Does new node precedes all other nodes in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INFO(NEW)≤ INFO(FIRST)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FIRST</a:t>
            </a:r>
          </a:p>
          <a:p>
            <a:r>
              <a:rPr lang="en-IN" sz="2000" dirty="0">
                <a:latin typeface="Consolas" pitchFamily="49" charset="0"/>
                <a:cs typeface="Consolas" pitchFamily="49" charset="0"/>
              </a:rPr>
              <a:t>          LINK(LAST)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FIRST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p:txBody>
      </p:sp>
      <p:sp>
        <p:nvSpPr>
          <p:cNvPr id="6" name="Left Arrow 5"/>
          <p:cNvSpPr/>
          <p:nvPr/>
        </p:nvSpPr>
        <p:spPr>
          <a:xfrm>
            <a:off x="1311786" y="124683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nvGrpSpPr>
          <p:cNvPr id="45" name="Group 44"/>
          <p:cNvGrpSpPr/>
          <p:nvPr/>
        </p:nvGrpSpPr>
        <p:grpSpPr>
          <a:xfrm>
            <a:off x="4080887" y="5508175"/>
            <a:ext cx="920012" cy="533400"/>
            <a:chOff x="951919" y="5486400"/>
            <a:chExt cx="920012" cy="533400"/>
          </a:xfrm>
        </p:grpSpPr>
        <p:sp>
          <p:nvSpPr>
            <p:cNvPr id="46" name="Rectangle 4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47" name="Rectangle 4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48" name="Group 47"/>
          <p:cNvGrpSpPr/>
          <p:nvPr/>
        </p:nvGrpSpPr>
        <p:grpSpPr>
          <a:xfrm>
            <a:off x="5452487" y="5508175"/>
            <a:ext cx="920012" cy="533400"/>
            <a:chOff x="951919" y="5486400"/>
            <a:chExt cx="920012" cy="533400"/>
          </a:xfrm>
        </p:grpSpPr>
        <p:sp>
          <p:nvSpPr>
            <p:cNvPr id="49" name="Rectangle 48"/>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50" name="Rectangle 49"/>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1" name="Group 50"/>
          <p:cNvGrpSpPr/>
          <p:nvPr/>
        </p:nvGrpSpPr>
        <p:grpSpPr>
          <a:xfrm>
            <a:off x="6824087" y="5508175"/>
            <a:ext cx="920012" cy="533400"/>
            <a:chOff x="951919" y="5486400"/>
            <a:chExt cx="920012" cy="533400"/>
          </a:xfrm>
        </p:grpSpPr>
        <p:sp>
          <p:nvSpPr>
            <p:cNvPr id="52" name="Rectangle 51"/>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53" name="Rectangle 52"/>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54" name="Group 53"/>
          <p:cNvGrpSpPr/>
          <p:nvPr/>
        </p:nvGrpSpPr>
        <p:grpSpPr>
          <a:xfrm>
            <a:off x="8195687" y="5508175"/>
            <a:ext cx="920012" cy="533400"/>
            <a:chOff x="951919" y="5486400"/>
            <a:chExt cx="920012" cy="533400"/>
          </a:xfrm>
        </p:grpSpPr>
        <p:sp>
          <p:nvSpPr>
            <p:cNvPr id="55" name="Rectangle 5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56" name="Rectangle 5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57" name="Straight Arrow Connector 56"/>
          <p:cNvCxnSpPr>
            <a:stCxn id="47" idx="3"/>
            <a:endCxn id="49" idx="1"/>
          </p:cNvCxnSpPr>
          <p:nvPr/>
        </p:nvCxnSpPr>
        <p:spPr>
          <a:xfrm>
            <a:off x="50008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8" name="Straight Arrow Connector 57"/>
          <p:cNvCxnSpPr>
            <a:stCxn id="50" idx="3"/>
            <a:endCxn id="52" idx="1"/>
          </p:cNvCxnSpPr>
          <p:nvPr/>
        </p:nvCxnSpPr>
        <p:spPr>
          <a:xfrm>
            <a:off x="63724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9" name="Straight Arrow Connector 58"/>
          <p:cNvCxnSpPr>
            <a:stCxn id="53" idx="3"/>
            <a:endCxn id="55" idx="1"/>
          </p:cNvCxnSpPr>
          <p:nvPr/>
        </p:nvCxnSpPr>
        <p:spPr>
          <a:xfrm>
            <a:off x="7744099" y="5774875"/>
            <a:ext cx="451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0" name="Freeform 59"/>
          <p:cNvSpPr/>
          <p:nvPr/>
        </p:nvSpPr>
        <p:spPr>
          <a:xfrm>
            <a:off x="4852247" y="5753014"/>
            <a:ext cx="4586990"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61" name="Straight Arrow Connector 60"/>
          <p:cNvCxnSpPr/>
          <p:nvPr/>
        </p:nvCxnSpPr>
        <p:spPr>
          <a:xfrm flipV="1">
            <a:off x="4315099" y="604157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2" name="TextBox 61"/>
          <p:cNvSpPr txBox="1"/>
          <p:nvPr/>
        </p:nvSpPr>
        <p:spPr>
          <a:xfrm>
            <a:off x="3951261" y="624741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63" name="Straight Connector 62"/>
          <p:cNvCxnSpPr/>
          <p:nvPr/>
        </p:nvCxnSpPr>
        <p:spPr>
          <a:xfrm>
            <a:off x="3095899" y="4734107"/>
            <a:ext cx="0" cy="1788617"/>
          </a:xfrm>
          <a:prstGeom prst="line">
            <a:avLst/>
          </a:prstGeom>
        </p:spPr>
        <p:style>
          <a:lnRef idx="3">
            <a:schemeClr val="dk1"/>
          </a:lnRef>
          <a:fillRef idx="0">
            <a:schemeClr val="dk1"/>
          </a:fillRef>
          <a:effectRef idx="2">
            <a:schemeClr val="dk1"/>
          </a:effectRef>
          <a:fontRef idx="minor">
            <a:schemeClr val="tx1"/>
          </a:fontRef>
        </p:style>
      </p:cxnSp>
      <p:grpSp>
        <p:nvGrpSpPr>
          <p:cNvPr id="64" name="Group 63"/>
          <p:cNvGrpSpPr/>
          <p:nvPr/>
        </p:nvGrpSpPr>
        <p:grpSpPr>
          <a:xfrm>
            <a:off x="5623506" y="4365175"/>
            <a:ext cx="920012" cy="533400"/>
            <a:chOff x="951919" y="5486400"/>
            <a:chExt cx="920012" cy="533400"/>
          </a:xfrm>
        </p:grpSpPr>
        <p:sp>
          <p:nvSpPr>
            <p:cNvPr id="65" name="Rectangle 6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6" name="Rectangle 6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67" name="Group 66"/>
          <p:cNvGrpSpPr/>
          <p:nvPr/>
        </p:nvGrpSpPr>
        <p:grpSpPr>
          <a:xfrm>
            <a:off x="1116678" y="5311440"/>
            <a:ext cx="920012" cy="533400"/>
            <a:chOff x="951919" y="5486400"/>
            <a:chExt cx="920012" cy="533400"/>
          </a:xfrm>
        </p:grpSpPr>
        <p:sp>
          <p:nvSpPr>
            <p:cNvPr id="68" name="Rectangle 6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69" name="Rectangle 6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70" name="TextBox 69"/>
          <p:cNvSpPr txBox="1"/>
          <p:nvPr/>
        </p:nvSpPr>
        <p:spPr>
          <a:xfrm>
            <a:off x="1231741" y="5343109"/>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1" name="TextBox 70"/>
          <p:cNvSpPr txBox="1"/>
          <p:nvPr/>
        </p:nvSpPr>
        <p:spPr>
          <a:xfrm>
            <a:off x="5727541" y="4400801"/>
            <a:ext cx="340158" cy="461665"/>
          </a:xfrm>
          <a:prstGeom prst="rect">
            <a:avLst/>
          </a:prstGeom>
          <a:noFill/>
        </p:spPr>
        <p:txBody>
          <a:bodyPr wrap="none" rtlCol="0">
            <a:spAutoFit/>
          </a:bodyPr>
          <a:lstStyle/>
          <a:p>
            <a:r>
              <a:rPr lang="en-IN" sz="2400" b="1" dirty="0">
                <a:solidFill>
                  <a:srgbClr val="FFFF00"/>
                </a:solidFill>
              </a:rPr>
              <a:t>3</a:t>
            </a:r>
            <a:endParaRPr lang="en-US" sz="2400" b="1" dirty="0">
              <a:solidFill>
                <a:srgbClr val="FFFF00"/>
              </a:solidFill>
            </a:endParaRPr>
          </a:p>
        </p:txBody>
      </p:sp>
      <p:sp>
        <p:nvSpPr>
          <p:cNvPr id="72" name="TextBox 71"/>
          <p:cNvSpPr txBox="1"/>
          <p:nvPr/>
        </p:nvSpPr>
        <p:spPr>
          <a:xfrm>
            <a:off x="1242766" y="5844840"/>
            <a:ext cx="612668" cy="369332"/>
          </a:xfrm>
          <a:prstGeom prst="rect">
            <a:avLst/>
          </a:prstGeom>
          <a:noFill/>
        </p:spPr>
        <p:txBody>
          <a:bodyPr wrap="none" rtlCol="0">
            <a:spAutoFit/>
          </a:bodyPr>
          <a:lstStyle/>
          <a:p>
            <a:pPr algn="ctr"/>
            <a:r>
              <a:rPr lang="en-IN" b="1" dirty="0"/>
              <a:t>NEW</a:t>
            </a:r>
            <a:endParaRPr lang="en-US" b="1" dirty="0"/>
          </a:p>
        </p:txBody>
      </p:sp>
      <p:sp>
        <p:nvSpPr>
          <p:cNvPr id="73" name="TextBox 72"/>
          <p:cNvSpPr txBox="1"/>
          <p:nvPr/>
        </p:nvSpPr>
        <p:spPr>
          <a:xfrm>
            <a:off x="5749594" y="3951909"/>
            <a:ext cx="612668" cy="369332"/>
          </a:xfrm>
          <a:prstGeom prst="rect">
            <a:avLst/>
          </a:prstGeom>
          <a:noFill/>
        </p:spPr>
        <p:txBody>
          <a:bodyPr wrap="none" rtlCol="0">
            <a:spAutoFit/>
          </a:bodyPr>
          <a:lstStyle/>
          <a:p>
            <a:pPr algn="ctr"/>
            <a:r>
              <a:rPr lang="en-IN" b="1" dirty="0"/>
              <a:t>NEW</a:t>
            </a:r>
            <a:endParaRPr lang="en-US" b="1" dirty="0"/>
          </a:p>
        </p:txBody>
      </p:sp>
      <p:sp>
        <p:nvSpPr>
          <p:cNvPr id="74" name="Freeform 73"/>
          <p:cNvSpPr/>
          <p:nvPr/>
        </p:nvSpPr>
        <p:spPr>
          <a:xfrm>
            <a:off x="733700" y="5550927"/>
            <a:ext cx="1710047" cy="819397"/>
          </a:xfrm>
          <a:custGeom>
            <a:avLst/>
            <a:gdLst>
              <a:gd name="connsiteX0" fmla="*/ 1306285 w 1710047"/>
              <a:gd name="connsiteY0" fmla="*/ 0 h 819397"/>
              <a:gd name="connsiteX1" fmla="*/ 1710047 w 1710047"/>
              <a:gd name="connsiteY1" fmla="*/ 0 h 819397"/>
              <a:gd name="connsiteX2" fmla="*/ 1710047 w 1710047"/>
              <a:gd name="connsiteY2" fmla="*/ 819397 h 819397"/>
              <a:gd name="connsiteX3" fmla="*/ 0 w 1710047"/>
              <a:gd name="connsiteY3" fmla="*/ 819397 h 819397"/>
              <a:gd name="connsiteX4" fmla="*/ 0 w 1710047"/>
              <a:gd name="connsiteY4" fmla="*/ 11875 h 819397"/>
              <a:gd name="connsiteX5" fmla="*/ 391885 w 1710047"/>
              <a:gd name="connsiteY5" fmla="*/ 11875 h 819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0047" h="819397">
                <a:moveTo>
                  <a:pt x="1306285" y="0"/>
                </a:moveTo>
                <a:lnTo>
                  <a:pt x="1710047" y="0"/>
                </a:lnTo>
                <a:lnTo>
                  <a:pt x="1710047" y="819397"/>
                </a:lnTo>
                <a:lnTo>
                  <a:pt x="0" y="819397"/>
                </a:lnTo>
                <a:lnTo>
                  <a:pt x="0" y="11875"/>
                </a:lnTo>
                <a:lnTo>
                  <a:pt x="391885" y="11875"/>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75" name="TextBox 74"/>
          <p:cNvSpPr txBox="1"/>
          <p:nvPr/>
        </p:nvSpPr>
        <p:spPr>
          <a:xfrm>
            <a:off x="871699" y="4509099"/>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sp>
        <p:nvSpPr>
          <p:cNvPr id="76" name="TextBox 75"/>
          <p:cNvSpPr txBox="1"/>
          <p:nvPr/>
        </p:nvSpPr>
        <p:spPr>
          <a:xfrm>
            <a:off x="1532511" y="4509099"/>
            <a:ext cx="683200" cy="369332"/>
          </a:xfrm>
          <a:prstGeom prst="rect">
            <a:avLst/>
          </a:prstGeom>
          <a:noFill/>
        </p:spPr>
        <p:txBody>
          <a:bodyPr wrap="none" rtlCol="0">
            <a:spAutoFit/>
          </a:bodyPr>
          <a:lstStyle/>
          <a:p>
            <a:pPr algn="ctr"/>
            <a:r>
              <a:rPr lang="en-IN" b="1" dirty="0"/>
              <a:t>LAST</a:t>
            </a:r>
            <a:endParaRPr lang="en-US" b="1" dirty="0"/>
          </a:p>
        </p:txBody>
      </p:sp>
      <p:cxnSp>
        <p:nvCxnSpPr>
          <p:cNvPr id="77" name="Straight Arrow Connector 76"/>
          <p:cNvCxnSpPr>
            <a:stCxn id="75" idx="2"/>
          </p:cNvCxnSpPr>
          <p:nvPr/>
        </p:nvCxnSpPr>
        <p:spPr>
          <a:xfrm>
            <a:off x="1238947" y="4878431"/>
            <a:ext cx="0" cy="4243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H="1">
            <a:off x="1878678" y="4890099"/>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79" name="TextBox 78"/>
          <p:cNvSpPr txBox="1"/>
          <p:nvPr/>
        </p:nvSpPr>
        <p:spPr>
          <a:xfrm>
            <a:off x="8430096" y="4691643"/>
            <a:ext cx="683200" cy="369332"/>
          </a:xfrm>
          <a:prstGeom prst="rect">
            <a:avLst/>
          </a:prstGeom>
          <a:noFill/>
        </p:spPr>
        <p:txBody>
          <a:bodyPr wrap="none" rtlCol="0">
            <a:spAutoFit/>
          </a:bodyPr>
          <a:lstStyle/>
          <a:p>
            <a:pPr algn="ctr"/>
            <a:r>
              <a:rPr lang="en-IN" b="1" dirty="0"/>
              <a:t>LAST</a:t>
            </a:r>
            <a:endParaRPr lang="en-US" b="1" dirty="0"/>
          </a:p>
        </p:txBody>
      </p:sp>
      <p:cxnSp>
        <p:nvCxnSpPr>
          <p:cNvPr id="80" name="Straight Arrow Connector 79"/>
          <p:cNvCxnSpPr/>
          <p:nvPr/>
        </p:nvCxnSpPr>
        <p:spPr>
          <a:xfrm flipH="1">
            <a:off x="8776263" y="507264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3" name="TextBox 82"/>
          <p:cNvSpPr txBox="1"/>
          <p:nvPr/>
        </p:nvSpPr>
        <p:spPr>
          <a:xfrm>
            <a:off x="6036476" y="3600781"/>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cxnSp>
        <p:nvCxnSpPr>
          <p:cNvPr id="84" name="Straight Arrow Connector 83"/>
          <p:cNvCxnSpPr>
            <a:stCxn id="83" idx="2"/>
          </p:cNvCxnSpPr>
          <p:nvPr/>
        </p:nvCxnSpPr>
        <p:spPr>
          <a:xfrm>
            <a:off x="6403724" y="3970113"/>
            <a:ext cx="0"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87" name="Freeform 86"/>
          <p:cNvSpPr/>
          <p:nvPr/>
        </p:nvSpPr>
        <p:spPr>
          <a:xfrm>
            <a:off x="4305203" y="4910451"/>
            <a:ext cx="2030680" cy="593767"/>
          </a:xfrm>
          <a:custGeom>
            <a:avLst/>
            <a:gdLst>
              <a:gd name="connsiteX0" fmla="*/ 2030680 w 2030680"/>
              <a:gd name="connsiteY0" fmla="*/ 0 h 593767"/>
              <a:gd name="connsiteX1" fmla="*/ 2030680 w 2030680"/>
              <a:gd name="connsiteY1" fmla="*/ 178130 h 593767"/>
              <a:gd name="connsiteX2" fmla="*/ 0 w 2030680"/>
              <a:gd name="connsiteY2" fmla="*/ 178130 h 593767"/>
              <a:gd name="connsiteX3" fmla="*/ 0 w 2030680"/>
              <a:gd name="connsiteY3" fmla="*/ 593767 h 593767"/>
            </a:gdLst>
            <a:ahLst/>
            <a:cxnLst>
              <a:cxn ang="0">
                <a:pos x="connsiteX0" y="connsiteY0"/>
              </a:cxn>
              <a:cxn ang="0">
                <a:pos x="connsiteX1" y="connsiteY1"/>
              </a:cxn>
              <a:cxn ang="0">
                <a:pos x="connsiteX2" y="connsiteY2"/>
              </a:cxn>
              <a:cxn ang="0">
                <a:pos x="connsiteX3" y="connsiteY3"/>
              </a:cxn>
            </a:cxnLst>
            <a:rect l="l" t="t" r="r" b="b"/>
            <a:pathLst>
              <a:path w="2030680" h="593767">
                <a:moveTo>
                  <a:pt x="2030680" y="0"/>
                </a:moveTo>
                <a:lnTo>
                  <a:pt x="2030680" y="178130"/>
                </a:lnTo>
                <a:lnTo>
                  <a:pt x="0" y="178130"/>
                </a:lnTo>
                <a:lnTo>
                  <a:pt x="0" y="593767"/>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88" name="Freeform 87"/>
          <p:cNvSpPr/>
          <p:nvPr/>
        </p:nvSpPr>
        <p:spPr>
          <a:xfrm>
            <a:off x="6537765" y="4530440"/>
            <a:ext cx="2861953" cy="1092530"/>
          </a:xfrm>
          <a:custGeom>
            <a:avLst/>
            <a:gdLst>
              <a:gd name="connsiteX0" fmla="*/ 2565070 w 2861953"/>
              <a:gd name="connsiteY0" fmla="*/ 1092530 h 1092530"/>
              <a:gd name="connsiteX1" fmla="*/ 2861953 w 2861953"/>
              <a:gd name="connsiteY1" fmla="*/ 1092530 h 1092530"/>
              <a:gd name="connsiteX2" fmla="*/ 2861953 w 2861953"/>
              <a:gd name="connsiteY2" fmla="*/ 0 h 1092530"/>
              <a:gd name="connsiteX3" fmla="*/ 0 w 2861953"/>
              <a:gd name="connsiteY3" fmla="*/ 0 h 1092530"/>
            </a:gdLst>
            <a:ahLst/>
            <a:cxnLst>
              <a:cxn ang="0">
                <a:pos x="connsiteX0" y="connsiteY0"/>
              </a:cxn>
              <a:cxn ang="0">
                <a:pos x="connsiteX1" y="connsiteY1"/>
              </a:cxn>
              <a:cxn ang="0">
                <a:pos x="connsiteX2" y="connsiteY2"/>
              </a:cxn>
              <a:cxn ang="0">
                <a:pos x="connsiteX3" y="connsiteY3"/>
              </a:cxn>
            </a:cxnLst>
            <a:rect l="l" t="t" r="r" b="b"/>
            <a:pathLst>
              <a:path w="2861953" h="1092530">
                <a:moveTo>
                  <a:pt x="2565070" y="1092530"/>
                </a:moveTo>
                <a:lnTo>
                  <a:pt x="2861953" y="1092530"/>
                </a:lnTo>
                <a:lnTo>
                  <a:pt x="2861953" y="0"/>
                </a:lnTo>
                <a:lnTo>
                  <a:pt x="0" y="0"/>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62009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grpId="0" nodeType="clickEffect">
                                  <p:stCondLst>
                                    <p:cond delay="0"/>
                                  </p:stCondLst>
                                  <p:childTnLst>
                                    <p:set>
                                      <p:cBhvr>
                                        <p:cTn id="60" dur="1" fill="hold">
                                          <p:stCondLst>
                                            <p:cond delay="0"/>
                                          </p:stCondLst>
                                        </p:cTn>
                                        <p:tgtEl>
                                          <p:spTgt spid="74"/>
                                        </p:tgtEl>
                                        <p:attrNameLst>
                                          <p:attrName>style.visibility</p:attrName>
                                        </p:attrNameLst>
                                      </p:cBhvr>
                                      <p:to>
                                        <p:strVal val="visible"/>
                                      </p:to>
                                    </p:set>
                                    <p:animEffect transition="in" filter="wheel(1)">
                                      <p:cBhvr>
                                        <p:cTn id="61" dur="2000"/>
                                        <p:tgtEl>
                                          <p:spTgt spid="74"/>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75"/>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7"/>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76"/>
                                        </p:tgtEl>
                                        <p:attrNameLst>
                                          <p:attrName>style.visibility</p:attrName>
                                        </p:attrNameLst>
                                      </p:cBhvr>
                                      <p:to>
                                        <p:strVal val="visible"/>
                                      </p:to>
                                    </p:set>
                                  </p:childTnLst>
                                </p:cTn>
                              </p:par>
                              <p:par>
                                <p:cTn id="72" presetID="1" presetClass="entr" presetSubtype="0" fill="hold" nodeType="withEffect">
                                  <p:stCondLst>
                                    <p:cond delay="0"/>
                                  </p:stCondLst>
                                  <p:childTnLst>
                                    <p:set>
                                      <p:cBhvr>
                                        <p:cTn id="73" dur="1" fill="hold">
                                          <p:stCondLst>
                                            <p:cond delay="0"/>
                                          </p:stCondLst>
                                        </p:cTn>
                                        <p:tgtEl>
                                          <p:spTgt spid="78"/>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87"/>
                                        </p:tgtEl>
                                        <p:attrNameLst>
                                          <p:attrName>style.visibility</p:attrName>
                                        </p:attrNameLst>
                                      </p:cBhvr>
                                      <p:to>
                                        <p:strVal val="visible"/>
                                      </p:to>
                                    </p:set>
                                    <p:animEffect transition="in" filter="wipe(up)">
                                      <p:cBhvr>
                                        <p:cTn id="78" dur="500"/>
                                        <p:tgtEl>
                                          <p:spTgt spid="87"/>
                                        </p:tgtEl>
                                      </p:cBhvr>
                                    </p:animEffect>
                                  </p:childTnLst>
                                </p:cTn>
                              </p:par>
                            </p:childTnLst>
                          </p:cTn>
                        </p:par>
                      </p:childTnLst>
                    </p:cTn>
                  </p:par>
                  <p:par>
                    <p:cTn id="79" fill="hold">
                      <p:stCondLst>
                        <p:cond delay="indefinite"/>
                      </p:stCondLst>
                      <p:childTnLst>
                        <p:par>
                          <p:cTn id="80" fill="hold">
                            <p:stCondLst>
                              <p:cond delay="0"/>
                            </p:stCondLst>
                            <p:childTnLst>
                              <p:par>
                                <p:cTn id="81" presetID="1" presetClass="exit" presetSubtype="0" fill="hold" grpId="1" nodeType="clickEffect">
                                  <p:stCondLst>
                                    <p:cond delay="0"/>
                                  </p:stCondLst>
                                  <p:childTnLst>
                                    <p:set>
                                      <p:cBhvr>
                                        <p:cTn id="82" dur="1" fill="hold">
                                          <p:stCondLst>
                                            <p:cond delay="0"/>
                                          </p:stCondLst>
                                        </p:cTn>
                                        <p:tgtEl>
                                          <p:spTgt spid="60"/>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88"/>
                                        </p:tgtEl>
                                        <p:attrNameLst>
                                          <p:attrName>style.visibility</p:attrName>
                                        </p:attrNameLst>
                                      </p:cBhvr>
                                      <p:to>
                                        <p:strVal val="visible"/>
                                      </p:to>
                                    </p:set>
                                    <p:animEffect transition="in" filter="wipe(down)">
                                      <p:cBhvr>
                                        <p:cTn id="87" dur="500"/>
                                        <p:tgtEl>
                                          <p:spTgt spid="88"/>
                                        </p:tgtEl>
                                      </p:cBhvr>
                                    </p:animEffect>
                                  </p:childTnLst>
                                </p:cTn>
                              </p:par>
                            </p:childTnLst>
                          </p:cTn>
                        </p:par>
                      </p:childTnLst>
                    </p:cTn>
                  </p:par>
                  <p:par>
                    <p:cTn id="88" fill="hold">
                      <p:stCondLst>
                        <p:cond delay="indefinite"/>
                      </p:stCondLst>
                      <p:childTnLst>
                        <p:par>
                          <p:cTn id="89" fill="hold">
                            <p:stCondLst>
                              <p:cond delay="0"/>
                            </p:stCondLst>
                            <p:childTnLst>
                              <p:par>
                                <p:cTn id="90" presetID="1" presetClass="exit" presetSubtype="0" fill="hold" nodeType="clickEffect">
                                  <p:stCondLst>
                                    <p:cond delay="0"/>
                                  </p:stCondLst>
                                  <p:childTnLst>
                                    <p:set>
                                      <p:cBhvr>
                                        <p:cTn id="91" dur="1" fill="hold">
                                          <p:stCondLst>
                                            <p:cond delay="0"/>
                                          </p:stCondLst>
                                        </p:cTn>
                                        <p:tgtEl>
                                          <p:spTgt spid="61"/>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62"/>
                                        </p:tgtEl>
                                        <p:attrNameLst>
                                          <p:attrName>style.visibility</p:attrName>
                                        </p:attrNameLst>
                                      </p:cBhvr>
                                      <p:to>
                                        <p:strVal val="hidden"/>
                                      </p:to>
                                    </p:set>
                                  </p:childTnLst>
                                </p:cTn>
                              </p:par>
                              <p:par>
                                <p:cTn id="94" presetID="1" presetClass="entr" presetSubtype="0" fill="hold" grpId="0" nodeType="withEffect">
                                  <p:stCondLst>
                                    <p:cond delay="0"/>
                                  </p:stCondLst>
                                  <p:childTnLst>
                                    <p:set>
                                      <p:cBhvr>
                                        <p:cTn id="95" dur="1" fill="hold">
                                          <p:stCondLst>
                                            <p:cond delay="0"/>
                                          </p:stCondLst>
                                        </p:cTn>
                                        <p:tgtEl>
                                          <p:spTgt spid="83"/>
                                        </p:tgtEl>
                                        <p:attrNameLst>
                                          <p:attrName>style.visibility</p:attrName>
                                        </p:attrNameLst>
                                      </p:cBhvr>
                                      <p:to>
                                        <p:strVal val="visible"/>
                                      </p:to>
                                    </p:set>
                                  </p:childTnLst>
                                </p:cTn>
                              </p:par>
                              <p:par>
                                <p:cTn id="96" presetID="1" presetClass="entr" presetSubtype="0" fill="hold" nodeType="withEffect">
                                  <p:stCondLst>
                                    <p:cond delay="0"/>
                                  </p:stCondLst>
                                  <p:childTnLst>
                                    <p:set>
                                      <p:cBhvr>
                                        <p:cTn id="97"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60" grpId="0" animBg="1"/>
      <p:bldP spid="60" grpId="1" animBg="1"/>
      <p:bldP spid="62" grpId="0"/>
      <p:bldP spid="62" grpId="1"/>
      <p:bldP spid="70" grpId="0"/>
      <p:bldP spid="71" grpId="0"/>
      <p:bldP spid="72" grpId="0"/>
      <p:bldP spid="73" grpId="0"/>
      <p:bldP spid="74" grpId="0" animBg="1"/>
      <p:bldP spid="75" grpId="0"/>
      <p:bldP spid="76" grpId="0"/>
      <p:bldP spid="79" grpId="0"/>
      <p:bldP spid="83" grpId="0"/>
      <p:bldP spid="87" grpId="0" animBg="1"/>
      <p:bldP spid="8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CIR_INS_ORD(18,FIRST,LAST)</a:t>
            </a:r>
          </a:p>
        </p:txBody>
      </p:sp>
      <p:sp>
        <p:nvSpPr>
          <p:cNvPr id="4" name="TextBox 3"/>
          <p:cNvSpPr txBox="1"/>
          <p:nvPr/>
        </p:nvSpPr>
        <p:spPr>
          <a:xfrm>
            <a:off x="6172200" y="956040"/>
            <a:ext cx="5760000" cy="25545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pPr marL="444500" indent="-444500"/>
            <a:r>
              <a:rPr lang="en-IN" sz="2000" b="1" dirty="0">
                <a:solidFill>
                  <a:schemeClr val="tx2"/>
                </a:solidFill>
                <a:latin typeface="Consolas" pitchFamily="49" charset="0"/>
                <a:cs typeface="Consolas" pitchFamily="49" charset="0"/>
              </a:rPr>
              <a:t>7. [Set link field of NEW node and its Predecessor]</a:t>
            </a:r>
          </a:p>
          <a:p>
            <a:r>
              <a:rPr lang="en-IN" sz="2000" dirty="0">
                <a:latin typeface="Consolas" pitchFamily="49" charset="0"/>
                <a:cs typeface="Consolas" pitchFamily="49" charset="0"/>
              </a:rPr>
              <a:t>    LINK(NEW)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LINK(SAVE)</a:t>
            </a:r>
          </a:p>
          <a:p>
            <a:r>
              <a:rPr lang="en-IN" sz="2000" dirty="0">
                <a:latin typeface="Consolas" pitchFamily="49" charset="0"/>
                <a:cs typeface="Consolas" pitchFamily="49" charset="0"/>
              </a:rPr>
              <a:t>    LINK(SAVE)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SAVE = LAST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solidFill>
                  <a:schemeClr val="tx2">
                    <a:lumMod val="75000"/>
                  </a:schemeClr>
                </a:solidFill>
                <a:latin typeface="Consolas" pitchFamily="49" charset="0"/>
                <a:cs typeface="Consolas" pitchFamily="49" charset="0"/>
              </a:rPr>
              <a:t> </a:t>
            </a:r>
            <a:r>
              <a:rPr lang="en-IN" sz="2000" dirty="0">
                <a:latin typeface="Consolas" pitchFamily="49" charset="0"/>
                <a:cs typeface="Consolas" pitchFamily="49" charset="0"/>
              </a:rPr>
              <a:t>LAST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b="1" dirty="0">
                <a:solidFill>
                  <a:schemeClr val="tx2"/>
                </a:solidFill>
                <a:latin typeface="Consolas" pitchFamily="49" charset="0"/>
                <a:cs typeface="Consolas" pitchFamily="49" charset="0"/>
              </a:rPr>
              <a:t>8. [Finished]</a:t>
            </a:r>
          </a:p>
          <a:p>
            <a:r>
              <a:rPr lang="en-IN" sz="2000" dirty="0">
                <a:latin typeface="Consolas" pitchFamily="49" charset="0"/>
                <a:cs typeface="Consolas" pitchFamily="49" charset="0"/>
              </a:rPr>
              <a:t>   Return</a:t>
            </a:r>
          </a:p>
        </p:txBody>
      </p:sp>
      <p:sp>
        <p:nvSpPr>
          <p:cNvPr id="5" name="TextBox 4"/>
          <p:cNvSpPr txBox="1"/>
          <p:nvPr/>
        </p:nvSpPr>
        <p:spPr>
          <a:xfrm>
            <a:off x="221700" y="956040"/>
            <a:ext cx="5760000" cy="19389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5. [Initialize Temporary Pointer]</a:t>
            </a:r>
          </a:p>
          <a:p>
            <a:r>
              <a:rPr lang="en-IN" sz="2000" dirty="0">
                <a:latin typeface="Consolas" pitchFamily="49" charset="0"/>
                <a:cs typeface="Consolas" pitchFamily="49" charset="0"/>
              </a:rPr>
              <a:t>    SAVE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FIRST </a:t>
            </a:r>
          </a:p>
          <a:p>
            <a:r>
              <a:rPr lang="en-IN" sz="2000" b="1" dirty="0">
                <a:solidFill>
                  <a:schemeClr val="tx2"/>
                </a:solidFill>
                <a:latin typeface="Consolas" pitchFamily="49" charset="0"/>
                <a:cs typeface="Consolas" pitchFamily="49" charset="0"/>
              </a:rPr>
              <a:t>6. [Search for Predecessor of new node]</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Repeat</a:t>
            </a:r>
            <a:r>
              <a:rPr lang="en-IN" sz="2000" dirty="0">
                <a:latin typeface="Consolas" pitchFamily="49" charset="0"/>
                <a:cs typeface="Consolas" pitchFamily="49" charset="0"/>
              </a:rPr>
              <a:t> while SAVE ≠ LAST &amp;  </a:t>
            </a:r>
          </a:p>
          <a:p>
            <a:r>
              <a:rPr lang="en-IN" sz="2000" dirty="0">
                <a:latin typeface="Consolas" pitchFamily="49" charset="0"/>
                <a:cs typeface="Consolas" pitchFamily="49" charset="0"/>
              </a:rPr>
              <a:t>       INFO(NEW) ≥ INFO(LINK(SAVE))</a:t>
            </a:r>
          </a:p>
          <a:p>
            <a:r>
              <a:rPr lang="en-IN" sz="2000" dirty="0">
                <a:latin typeface="Consolas" pitchFamily="49" charset="0"/>
                <a:cs typeface="Consolas" pitchFamily="49" charset="0"/>
              </a:rPr>
              <a:t> 	   SAVE</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LINK(SAVE)</a:t>
            </a:r>
          </a:p>
        </p:txBody>
      </p:sp>
      <p:grpSp>
        <p:nvGrpSpPr>
          <p:cNvPr id="6" name="Group 5"/>
          <p:cNvGrpSpPr/>
          <p:nvPr/>
        </p:nvGrpSpPr>
        <p:grpSpPr>
          <a:xfrm>
            <a:off x="587291" y="5059145"/>
            <a:ext cx="920012" cy="533400"/>
            <a:chOff x="951919" y="5486400"/>
            <a:chExt cx="920012" cy="533400"/>
          </a:xfrm>
        </p:grpSpPr>
        <p:sp>
          <p:nvSpPr>
            <p:cNvPr id="7" name="Rectangle 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8" name="Rectangle 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9" name="Group 8"/>
          <p:cNvGrpSpPr/>
          <p:nvPr/>
        </p:nvGrpSpPr>
        <p:grpSpPr>
          <a:xfrm>
            <a:off x="2227737" y="5059145"/>
            <a:ext cx="920012" cy="533400"/>
            <a:chOff x="951919" y="5486400"/>
            <a:chExt cx="920012" cy="533400"/>
          </a:xfrm>
        </p:grpSpPr>
        <p:sp>
          <p:nvSpPr>
            <p:cNvPr id="10" name="Rectangle 9"/>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11" name="Rectangle 10"/>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2" name="Group 11"/>
          <p:cNvGrpSpPr/>
          <p:nvPr/>
        </p:nvGrpSpPr>
        <p:grpSpPr>
          <a:xfrm>
            <a:off x="3980337" y="5059145"/>
            <a:ext cx="920012" cy="533400"/>
            <a:chOff x="951919" y="5486400"/>
            <a:chExt cx="920012" cy="533400"/>
          </a:xfrm>
        </p:grpSpPr>
        <p:sp>
          <p:nvSpPr>
            <p:cNvPr id="13" name="Rectangle 12"/>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4" name="Rectangle 13"/>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5" name="Group 14"/>
          <p:cNvGrpSpPr/>
          <p:nvPr/>
        </p:nvGrpSpPr>
        <p:grpSpPr>
          <a:xfrm>
            <a:off x="6870325" y="5059145"/>
            <a:ext cx="920012" cy="533400"/>
            <a:chOff x="951919" y="5486400"/>
            <a:chExt cx="920012" cy="533400"/>
          </a:xfrm>
        </p:grpSpPr>
        <p:sp>
          <p:nvSpPr>
            <p:cNvPr id="16" name="Rectangle 15"/>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7" name="Rectangle 16"/>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18" name="Straight Arrow Connector 17"/>
          <p:cNvCxnSpPr>
            <a:stCxn id="8" idx="3"/>
            <a:endCxn id="10" idx="1"/>
          </p:cNvCxnSpPr>
          <p:nvPr/>
        </p:nvCxnSpPr>
        <p:spPr>
          <a:xfrm>
            <a:off x="1507303" y="5325845"/>
            <a:ext cx="72043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a:stCxn id="11" idx="3"/>
            <a:endCxn id="13" idx="1"/>
          </p:cNvCxnSpPr>
          <p:nvPr/>
        </p:nvCxnSpPr>
        <p:spPr>
          <a:xfrm>
            <a:off x="3147749" y="5325845"/>
            <a:ext cx="8325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14" idx="3"/>
            <a:endCxn id="16" idx="1"/>
          </p:cNvCxnSpPr>
          <p:nvPr/>
        </p:nvCxnSpPr>
        <p:spPr>
          <a:xfrm>
            <a:off x="4900349" y="5325845"/>
            <a:ext cx="1969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1" name="Freeform 20"/>
          <p:cNvSpPr/>
          <p:nvPr/>
        </p:nvSpPr>
        <p:spPr>
          <a:xfrm>
            <a:off x="1396531" y="5330878"/>
            <a:ext cx="6888886" cy="659568"/>
          </a:xfrm>
          <a:custGeom>
            <a:avLst/>
            <a:gdLst>
              <a:gd name="connsiteX0" fmla="*/ 4257206 w 4586990"/>
              <a:gd name="connsiteY0" fmla="*/ 0 h 659568"/>
              <a:gd name="connsiteX1" fmla="*/ 4586990 w 4586990"/>
              <a:gd name="connsiteY1" fmla="*/ 0 h 659568"/>
              <a:gd name="connsiteX2" fmla="*/ 4586990 w 4586990"/>
              <a:gd name="connsiteY2" fmla="*/ 659568 h 659568"/>
              <a:gd name="connsiteX3" fmla="*/ 0 w 4586990"/>
              <a:gd name="connsiteY3" fmla="*/ 659568 h 659568"/>
              <a:gd name="connsiteX4" fmla="*/ 0 w 4586990"/>
              <a:gd name="connsiteY4" fmla="*/ 254833 h 6595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6990" h="659568">
                <a:moveTo>
                  <a:pt x="4257206" y="0"/>
                </a:moveTo>
                <a:lnTo>
                  <a:pt x="4586990" y="0"/>
                </a:lnTo>
                <a:lnTo>
                  <a:pt x="4586990" y="659568"/>
                </a:lnTo>
                <a:lnTo>
                  <a:pt x="0" y="659568"/>
                </a:lnTo>
                <a:lnTo>
                  <a:pt x="0" y="254833"/>
                </a:lnTo>
              </a:path>
            </a:pathLst>
          </a:cu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22" name="Straight Arrow Connector 21"/>
          <p:cNvCxnSpPr/>
          <p:nvPr/>
        </p:nvCxnSpPr>
        <p:spPr>
          <a:xfrm flipV="1">
            <a:off x="821503" y="5592547"/>
            <a:ext cx="0" cy="2079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3" name="TextBox 22"/>
          <p:cNvSpPr txBox="1"/>
          <p:nvPr/>
        </p:nvSpPr>
        <p:spPr>
          <a:xfrm>
            <a:off x="457665" y="5798387"/>
            <a:ext cx="734496" cy="369332"/>
          </a:xfrm>
          <a:prstGeom prst="rect">
            <a:avLst/>
          </a:prstGeom>
          <a:noFill/>
        </p:spPr>
        <p:txBody>
          <a:bodyPr wrap="none" rtlCol="0">
            <a:spAutoFit/>
          </a:bodyPr>
          <a:lstStyle/>
          <a:p>
            <a:pPr algn="ctr"/>
            <a:r>
              <a:rPr lang="en-IN" b="1" dirty="0">
                <a:solidFill>
                  <a:srgbClr val="C00000"/>
                </a:solidFill>
              </a:rPr>
              <a:t>FIRST</a:t>
            </a:r>
            <a:endParaRPr lang="en-US" b="1" dirty="0">
              <a:solidFill>
                <a:srgbClr val="C00000"/>
              </a:solidFill>
            </a:endParaRPr>
          </a:p>
        </p:txBody>
      </p:sp>
      <p:grpSp>
        <p:nvGrpSpPr>
          <p:cNvPr id="24" name="Group 23"/>
          <p:cNvGrpSpPr/>
          <p:nvPr/>
        </p:nvGrpSpPr>
        <p:grpSpPr>
          <a:xfrm>
            <a:off x="4889125" y="3609185"/>
            <a:ext cx="920012" cy="533400"/>
            <a:chOff x="951919" y="5486400"/>
            <a:chExt cx="920012" cy="533400"/>
          </a:xfrm>
        </p:grpSpPr>
        <p:sp>
          <p:nvSpPr>
            <p:cNvPr id="25" name="Rectangle 2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sp>
          <p:nvSpPr>
            <p:cNvPr id="26" name="Rectangle 2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sp>
        <p:nvSpPr>
          <p:cNvPr id="27" name="TextBox 26"/>
          <p:cNvSpPr txBox="1"/>
          <p:nvPr/>
        </p:nvSpPr>
        <p:spPr>
          <a:xfrm>
            <a:off x="4938247" y="3633421"/>
            <a:ext cx="495649" cy="461665"/>
          </a:xfrm>
          <a:prstGeom prst="rect">
            <a:avLst/>
          </a:prstGeom>
          <a:noFill/>
        </p:spPr>
        <p:txBody>
          <a:bodyPr wrap="none" rtlCol="0">
            <a:spAutoFit/>
          </a:bodyPr>
          <a:lstStyle/>
          <a:p>
            <a:r>
              <a:rPr lang="en-IN" sz="2400" b="1" dirty="0">
                <a:solidFill>
                  <a:srgbClr val="FFFF00"/>
                </a:solidFill>
              </a:rPr>
              <a:t>18</a:t>
            </a:r>
            <a:endParaRPr lang="en-US" sz="2400" b="1" dirty="0">
              <a:solidFill>
                <a:srgbClr val="FFFF00"/>
              </a:solidFill>
            </a:endParaRPr>
          </a:p>
        </p:txBody>
      </p:sp>
      <p:sp>
        <p:nvSpPr>
          <p:cNvPr id="28" name="TextBox 27"/>
          <p:cNvSpPr txBox="1"/>
          <p:nvPr/>
        </p:nvSpPr>
        <p:spPr>
          <a:xfrm>
            <a:off x="5097025" y="3195919"/>
            <a:ext cx="612668" cy="369332"/>
          </a:xfrm>
          <a:prstGeom prst="rect">
            <a:avLst/>
          </a:prstGeom>
          <a:noFill/>
        </p:spPr>
        <p:txBody>
          <a:bodyPr wrap="none" rtlCol="0">
            <a:spAutoFit/>
          </a:bodyPr>
          <a:lstStyle/>
          <a:p>
            <a:pPr algn="ctr"/>
            <a:r>
              <a:rPr lang="en-IN" b="1" dirty="0"/>
              <a:t>NEW</a:t>
            </a:r>
            <a:endParaRPr lang="en-US" b="1" dirty="0"/>
          </a:p>
        </p:txBody>
      </p:sp>
      <p:sp>
        <p:nvSpPr>
          <p:cNvPr id="29" name="TextBox 28"/>
          <p:cNvSpPr txBox="1"/>
          <p:nvPr/>
        </p:nvSpPr>
        <p:spPr>
          <a:xfrm>
            <a:off x="7279895" y="4242613"/>
            <a:ext cx="683200" cy="369332"/>
          </a:xfrm>
          <a:prstGeom prst="rect">
            <a:avLst/>
          </a:prstGeom>
          <a:noFill/>
        </p:spPr>
        <p:txBody>
          <a:bodyPr wrap="none" rtlCol="0">
            <a:spAutoFit/>
          </a:bodyPr>
          <a:lstStyle/>
          <a:p>
            <a:pPr algn="ctr"/>
            <a:r>
              <a:rPr lang="en-IN" b="1" dirty="0"/>
              <a:t>LAST</a:t>
            </a:r>
            <a:endParaRPr lang="en-US" b="1" dirty="0"/>
          </a:p>
        </p:txBody>
      </p:sp>
      <p:cxnSp>
        <p:nvCxnSpPr>
          <p:cNvPr id="30" name="Straight Arrow Connector 29"/>
          <p:cNvCxnSpPr/>
          <p:nvPr/>
        </p:nvCxnSpPr>
        <p:spPr>
          <a:xfrm flipH="1">
            <a:off x="7626062" y="4623613"/>
            <a:ext cx="1" cy="41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7" name="Group 36"/>
          <p:cNvGrpSpPr/>
          <p:nvPr/>
        </p:nvGrpSpPr>
        <p:grpSpPr>
          <a:xfrm>
            <a:off x="522638" y="4386938"/>
            <a:ext cx="694421" cy="645313"/>
            <a:chOff x="733300" y="4736560"/>
            <a:chExt cx="694421" cy="645313"/>
          </a:xfrm>
        </p:grpSpPr>
        <p:sp>
          <p:nvSpPr>
            <p:cNvPr id="34" name="TextBox 33"/>
            <p:cNvSpPr txBox="1"/>
            <p:nvPr/>
          </p:nvSpPr>
          <p:spPr>
            <a:xfrm>
              <a:off x="733300" y="4736560"/>
              <a:ext cx="694421" cy="369332"/>
            </a:xfrm>
            <a:prstGeom prst="rect">
              <a:avLst/>
            </a:prstGeom>
            <a:noFill/>
          </p:spPr>
          <p:txBody>
            <a:bodyPr wrap="none" rtlCol="0">
              <a:spAutoFit/>
            </a:bodyPr>
            <a:lstStyle/>
            <a:p>
              <a:r>
                <a:rPr lang="en-IN" b="1" dirty="0">
                  <a:solidFill>
                    <a:srgbClr val="C00000"/>
                  </a:solidFill>
                </a:rPr>
                <a:t>SAVE</a:t>
              </a:r>
              <a:endParaRPr lang="en-US" b="1" dirty="0">
                <a:solidFill>
                  <a:srgbClr val="C00000"/>
                </a:solidFill>
              </a:endParaRPr>
            </a:p>
          </p:txBody>
        </p:sp>
        <p:cxnSp>
          <p:nvCxnSpPr>
            <p:cNvPr id="36" name="Straight Arrow Connector 35"/>
            <p:cNvCxnSpPr>
              <a:stCxn id="34" idx="2"/>
              <a:endCxn id="7" idx="0"/>
            </p:cNvCxnSpPr>
            <p:nvPr/>
          </p:nvCxnSpPr>
          <p:spPr>
            <a:xfrm flipH="1">
              <a:off x="1064653" y="5105892"/>
              <a:ext cx="15858" cy="275981"/>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38" name="Freeform 37"/>
          <p:cNvSpPr/>
          <p:nvPr/>
        </p:nvSpPr>
        <p:spPr>
          <a:xfrm>
            <a:off x="5798251" y="3847084"/>
            <a:ext cx="1306286" cy="1199407"/>
          </a:xfrm>
          <a:custGeom>
            <a:avLst/>
            <a:gdLst>
              <a:gd name="connsiteX0" fmla="*/ 0 w 1306286"/>
              <a:gd name="connsiteY0" fmla="*/ 0 h 1199407"/>
              <a:gd name="connsiteX1" fmla="*/ 1104405 w 1306286"/>
              <a:gd name="connsiteY1" fmla="*/ 0 h 1199407"/>
              <a:gd name="connsiteX2" fmla="*/ 1306286 w 1306286"/>
              <a:gd name="connsiteY2" fmla="*/ 0 h 1199407"/>
              <a:gd name="connsiteX3" fmla="*/ 1306286 w 1306286"/>
              <a:gd name="connsiteY3" fmla="*/ 1199407 h 1199407"/>
            </a:gdLst>
            <a:ahLst/>
            <a:cxnLst>
              <a:cxn ang="0">
                <a:pos x="connsiteX0" y="connsiteY0"/>
              </a:cxn>
              <a:cxn ang="0">
                <a:pos x="connsiteX1" y="connsiteY1"/>
              </a:cxn>
              <a:cxn ang="0">
                <a:pos x="connsiteX2" y="connsiteY2"/>
              </a:cxn>
              <a:cxn ang="0">
                <a:pos x="connsiteX3" y="connsiteY3"/>
              </a:cxn>
            </a:cxnLst>
            <a:rect l="l" t="t" r="r" b="b"/>
            <a:pathLst>
              <a:path w="1306286" h="1199407">
                <a:moveTo>
                  <a:pt x="0" y="0"/>
                </a:moveTo>
                <a:lnTo>
                  <a:pt x="1104405" y="0"/>
                </a:lnTo>
                <a:lnTo>
                  <a:pt x="1306286" y="0"/>
                </a:lnTo>
                <a:lnTo>
                  <a:pt x="1306286" y="119940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39" name="Freeform 38"/>
          <p:cNvSpPr/>
          <p:nvPr/>
        </p:nvSpPr>
        <p:spPr>
          <a:xfrm>
            <a:off x="4670096" y="3823333"/>
            <a:ext cx="201881" cy="1211283"/>
          </a:xfrm>
          <a:custGeom>
            <a:avLst/>
            <a:gdLst>
              <a:gd name="connsiteX0" fmla="*/ 0 w 201881"/>
              <a:gd name="connsiteY0" fmla="*/ 1211283 h 1211283"/>
              <a:gd name="connsiteX1" fmla="*/ 0 w 201881"/>
              <a:gd name="connsiteY1" fmla="*/ 0 h 1211283"/>
              <a:gd name="connsiteX2" fmla="*/ 201881 w 201881"/>
              <a:gd name="connsiteY2" fmla="*/ 0 h 1211283"/>
            </a:gdLst>
            <a:ahLst/>
            <a:cxnLst>
              <a:cxn ang="0">
                <a:pos x="connsiteX0" y="connsiteY0"/>
              </a:cxn>
              <a:cxn ang="0">
                <a:pos x="connsiteX1" y="connsiteY1"/>
              </a:cxn>
              <a:cxn ang="0">
                <a:pos x="connsiteX2" y="connsiteY2"/>
              </a:cxn>
            </a:cxnLst>
            <a:rect l="l" t="t" r="r" b="b"/>
            <a:pathLst>
              <a:path w="201881" h="1211283">
                <a:moveTo>
                  <a:pt x="0" y="1211283"/>
                </a:moveTo>
                <a:lnTo>
                  <a:pt x="0" y="0"/>
                </a:lnTo>
                <a:lnTo>
                  <a:pt x="201881"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46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3.125E-6 -4.07407E-6 L 0.14818 -4.07407E-6 " pathEditMode="relative" rAng="0" ptsTypes="AA">
                                      <p:cBhvr>
                                        <p:cTn id="52" dur="2000" fill="hold"/>
                                        <p:tgtEl>
                                          <p:spTgt spid="37"/>
                                        </p:tgtEl>
                                        <p:attrNameLst>
                                          <p:attrName>ppt_x</p:attrName>
                                          <p:attrName>ppt_y</p:attrName>
                                        </p:attrNameLst>
                                      </p:cBhvr>
                                      <p:rCtr x="7435" y="0"/>
                                    </p:animMotion>
                                  </p:childTnLst>
                                </p:cTn>
                              </p:par>
                            </p:childTnLst>
                          </p:cTn>
                        </p:par>
                      </p:childTnLst>
                    </p:cTn>
                  </p:par>
                  <p:par>
                    <p:cTn id="53" fill="hold">
                      <p:stCondLst>
                        <p:cond delay="indefinite"/>
                      </p:stCondLst>
                      <p:childTnLst>
                        <p:par>
                          <p:cTn id="54" fill="hold">
                            <p:stCondLst>
                              <p:cond delay="0"/>
                            </p:stCondLst>
                            <p:childTnLst>
                              <p:par>
                                <p:cTn id="55" presetID="63" presetClass="path" presetSubtype="0" accel="50000" decel="50000" fill="hold" nodeType="clickEffect">
                                  <p:stCondLst>
                                    <p:cond delay="0"/>
                                  </p:stCondLst>
                                  <p:childTnLst>
                                    <p:animMotion origin="layout" path="M 0.14818 -4.07407E-6 L 0.29883 -4.07407E-6 " pathEditMode="relative" rAng="0" ptsTypes="AA">
                                      <p:cBhvr>
                                        <p:cTn id="56" dur="2000" fill="hold"/>
                                        <p:tgtEl>
                                          <p:spTgt spid="37"/>
                                        </p:tgtEl>
                                        <p:attrNameLst>
                                          <p:attrName>ppt_x</p:attrName>
                                          <p:attrName>ppt_y</p:attrName>
                                        </p:attrNameLst>
                                      </p:cBhvr>
                                      <p:rCtr x="7526" y="0"/>
                                    </p:animMotion>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grpId="0" nodeType="click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wipe(up)">
                                      <p:cBhvr>
                                        <p:cTn id="61" dur="500"/>
                                        <p:tgtEl>
                                          <p:spTgt spid="38"/>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down)">
                                      <p:cBhvr>
                                        <p:cTn id="66" dur="500"/>
                                        <p:tgtEl>
                                          <p:spTgt spid="39"/>
                                        </p:tgtEl>
                                      </p:cBhvr>
                                    </p:animEffect>
                                  </p:childTnLst>
                                </p:cTn>
                              </p:par>
                              <p:par>
                                <p:cTn id="67" presetID="1" presetClass="exit" presetSubtype="0" fill="hold" nodeType="withEffect">
                                  <p:stCondLst>
                                    <p:cond delay="0"/>
                                  </p:stCondLst>
                                  <p:childTnLst>
                                    <p:set>
                                      <p:cBhvr>
                                        <p:cTn id="68"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21" grpId="0" animBg="1"/>
      <p:bldP spid="23" grpId="0"/>
      <p:bldP spid="27" grpId="0"/>
      <p:bldP spid="28" grpId="0"/>
      <p:bldP spid="29" grpId="0"/>
      <p:bldP spid="38" grpId="0" animBg="1"/>
      <p:bldP spid="3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CIR_DELETE(X,FIRST,LAST)</a:t>
            </a:r>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a:t>
            </a:r>
            <a:r>
              <a:rPr lang="en-IN" dirty="0">
                <a:solidFill>
                  <a:srgbClr val="C00000"/>
                </a:solidFill>
              </a:rPr>
              <a:t> </a:t>
            </a:r>
            <a:r>
              <a:rPr lang="en-IN" dirty="0"/>
              <a:t>a node whose address is given by variable </a:t>
            </a:r>
            <a:r>
              <a:rPr lang="en-IN" b="1" dirty="0">
                <a:solidFill>
                  <a:srgbClr val="C00000"/>
                </a:solidFill>
              </a:rPr>
              <a:t>X</a:t>
            </a:r>
            <a:r>
              <a:rPr lang="en-IN" dirty="0"/>
              <a:t>.</a:t>
            </a:r>
          </a:p>
          <a:p>
            <a:r>
              <a:rPr lang="en-IN" b="1" dirty="0">
                <a:solidFill>
                  <a:srgbClr val="C00000"/>
                </a:solidFill>
              </a:rPr>
              <a:t>FIRST</a:t>
            </a:r>
            <a:r>
              <a:rPr lang="en-IN" dirty="0">
                <a:solidFill>
                  <a:srgbClr val="C00000"/>
                </a:solidFill>
              </a:rPr>
              <a:t> </a:t>
            </a:r>
            <a:r>
              <a:rPr lang="en-IN" dirty="0"/>
              <a:t>&amp; </a:t>
            </a:r>
            <a:r>
              <a:rPr lang="en-IN" b="1" dirty="0">
                <a:solidFill>
                  <a:srgbClr val="C00000"/>
                </a:solidFill>
              </a:rPr>
              <a:t>LAST</a:t>
            </a:r>
            <a:r>
              <a:rPr lang="en-IN" dirty="0">
                <a:solidFill>
                  <a:srgbClr val="C00000"/>
                </a:solidFill>
              </a:rPr>
              <a:t> </a:t>
            </a:r>
            <a:r>
              <a:rPr lang="en-IN" dirty="0"/>
              <a:t>are </a:t>
            </a:r>
            <a:r>
              <a:rPr lang="en-IN" b="1" dirty="0"/>
              <a:t>pointers to the First &amp; Last elements</a:t>
            </a:r>
            <a:r>
              <a:rPr lang="en-IN" dirty="0"/>
              <a:t> of a Circular  linked list, respectively.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SAVE</a:t>
            </a:r>
            <a:r>
              <a:rPr lang="en-IN" b="1" dirty="0">
                <a:solidFill>
                  <a:srgbClr val="FF0000"/>
                </a:solidFill>
              </a:rPr>
              <a:t> </a:t>
            </a:r>
            <a:r>
              <a:rPr lang="en-IN" b="1" dirty="0">
                <a:solidFill>
                  <a:schemeClr val="tx1">
                    <a:lumMod val="95000"/>
                    <a:lumOff val="5000"/>
                  </a:schemeClr>
                </a:solidFill>
              </a:rPr>
              <a:t>&amp;</a:t>
            </a:r>
            <a:r>
              <a:rPr lang="en-IN" b="1" dirty="0">
                <a:solidFill>
                  <a:srgbClr val="FF0000"/>
                </a:solidFill>
              </a:rPr>
              <a:t> </a:t>
            </a:r>
            <a:r>
              <a:rPr lang="en-IN" b="1" dirty="0">
                <a:solidFill>
                  <a:srgbClr val="C00000"/>
                </a:solidFill>
              </a:rPr>
              <a:t>PRED</a:t>
            </a:r>
            <a:r>
              <a:rPr lang="en-IN" b="1" dirty="0">
                <a:solidFill>
                  <a:srgbClr val="FF0000"/>
                </a:solidFill>
              </a:rPr>
              <a:t> </a:t>
            </a:r>
            <a:r>
              <a:rPr lang="en-IN" dirty="0"/>
              <a:t>are temporary pointer variable.</a:t>
            </a:r>
          </a:p>
        </p:txBody>
      </p:sp>
    </p:spTree>
    <p:extLst>
      <p:ext uri="{BB962C8B-B14F-4D97-AF65-F5344CB8AC3E}">
        <p14:creationId xmlns:p14="http://schemas.microsoft.com/office/powerpoint/2010/main" val="2838170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Procedure: CIR_DELETE(X,FIRST,LAST)</a:t>
            </a:r>
          </a:p>
        </p:txBody>
      </p:sp>
      <p:sp>
        <p:nvSpPr>
          <p:cNvPr id="4" name="TextBox 3"/>
          <p:cNvSpPr txBox="1"/>
          <p:nvPr/>
        </p:nvSpPr>
        <p:spPr>
          <a:xfrm>
            <a:off x="246529" y="839679"/>
            <a:ext cx="5760000" cy="483209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1. [Is Empty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 NULL</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write(‘Linked List is </a:t>
            </a:r>
          </a:p>
          <a:p>
            <a:r>
              <a:rPr lang="en-IN" sz="2200" dirty="0">
                <a:latin typeface="Consolas" pitchFamily="49" charset="0"/>
                <a:cs typeface="Consolas" pitchFamily="49" charset="0"/>
              </a:rPr>
              <a:t>         Empty’)</a:t>
            </a:r>
          </a:p>
          <a:p>
            <a:r>
              <a:rPr lang="en-IN" sz="2200" dirty="0">
                <a:latin typeface="Consolas" pitchFamily="49" charset="0"/>
                <a:cs typeface="Consolas" pitchFamily="49" charset="0"/>
              </a:rPr>
              <a:t>         Return</a:t>
            </a:r>
          </a:p>
          <a:p>
            <a:r>
              <a:rPr lang="en-IN" sz="2200" b="1" dirty="0">
                <a:solidFill>
                  <a:schemeClr val="tx2"/>
                </a:solidFill>
                <a:latin typeface="Consolas" pitchFamily="49" charset="0"/>
                <a:cs typeface="Consolas" pitchFamily="49" charset="0"/>
              </a:rPr>
              <a:t>2. [Initialize Search for X]</a:t>
            </a:r>
          </a:p>
          <a:p>
            <a:r>
              <a:rPr lang="en-IN" sz="2200" dirty="0">
                <a:latin typeface="Consolas" pitchFamily="49" charset="0"/>
                <a:cs typeface="Consolas" pitchFamily="49" charset="0"/>
              </a:rPr>
              <a:t>    SAVE </a:t>
            </a:r>
            <a:r>
              <a:rPr lang="en-IN" sz="2200" dirty="0">
                <a:latin typeface="Consolas" pitchFamily="49" charset="0"/>
                <a:cs typeface="Consolas" pitchFamily="49" charset="0"/>
                <a:sym typeface="Wingdings" pitchFamily="2" charset="2"/>
              </a:rPr>
              <a:t> FIRST</a:t>
            </a:r>
            <a:endParaRPr lang="en-IN" sz="2200" dirty="0">
              <a:latin typeface="Consolas" pitchFamily="49" charset="0"/>
              <a:cs typeface="Consolas" pitchFamily="49" charset="0"/>
            </a:endParaRPr>
          </a:p>
          <a:p>
            <a:r>
              <a:rPr lang="en-IN" sz="2200" b="1" dirty="0">
                <a:solidFill>
                  <a:schemeClr val="tx2"/>
                </a:solidFill>
                <a:latin typeface="Consolas" pitchFamily="49" charset="0"/>
                <a:cs typeface="Consolas" pitchFamily="49" charset="0"/>
              </a:rPr>
              <a:t>3. [Find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Repeat</a:t>
            </a:r>
            <a:r>
              <a:rPr lang="en-IN" sz="2200" dirty="0">
                <a:latin typeface="Consolas" pitchFamily="49" charset="0"/>
                <a:cs typeface="Consolas" pitchFamily="49" charset="0"/>
              </a:rPr>
              <a:t> thru step 5 </a:t>
            </a:r>
          </a:p>
          <a:p>
            <a:r>
              <a:rPr lang="en-IN" sz="2200" dirty="0">
                <a:latin typeface="Consolas" pitchFamily="49" charset="0"/>
                <a:cs typeface="Consolas" pitchFamily="49" charset="0"/>
              </a:rPr>
              <a:t>        while SAVE≠X &amp; SAVE≠LAST</a:t>
            </a:r>
          </a:p>
          <a:p>
            <a:r>
              <a:rPr lang="en-IN" sz="2200" b="1" dirty="0">
                <a:solidFill>
                  <a:schemeClr val="tx2"/>
                </a:solidFill>
                <a:latin typeface="Consolas" pitchFamily="49" charset="0"/>
                <a:cs typeface="Consolas" pitchFamily="49" charset="0"/>
              </a:rPr>
              <a:t>4. [Update predecessor marker]</a:t>
            </a:r>
          </a:p>
          <a:p>
            <a:r>
              <a:rPr lang="en-IN" sz="2200" dirty="0">
                <a:latin typeface="Consolas" pitchFamily="49" charset="0"/>
                <a:cs typeface="Consolas" pitchFamily="49" charset="0"/>
              </a:rPr>
              <a:t>    PRED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SAVE</a:t>
            </a:r>
          </a:p>
          <a:p>
            <a:r>
              <a:rPr lang="en-IN" sz="2200" b="1" dirty="0">
                <a:solidFill>
                  <a:schemeClr val="tx2"/>
                </a:solidFill>
                <a:latin typeface="Consolas" pitchFamily="49" charset="0"/>
                <a:cs typeface="Consolas" pitchFamily="49" charset="0"/>
              </a:rPr>
              <a:t>5. [Move to next node]</a:t>
            </a:r>
          </a:p>
          <a:p>
            <a:r>
              <a:rPr lang="en-IN" sz="2200" b="1" dirty="0">
                <a:solidFill>
                  <a:schemeClr val="tx2">
                    <a:lumMod val="60000"/>
                    <a:lumOff val="40000"/>
                  </a:schemeClr>
                </a:solidFill>
                <a:latin typeface="Consolas" pitchFamily="49" charset="0"/>
                <a:cs typeface="Consolas" pitchFamily="49" charset="0"/>
              </a:rPr>
              <a:t>    </a:t>
            </a:r>
            <a:r>
              <a:rPr lang="en-IN" sz="2200" dirty="0">
                <a:latin typeface="Consolas" pitchFamily="49" charset="0"/>
                <a:cs typeface="Consolas" pitchFamily="49" charset="0"/>
              </a:rPr>
              <a:t>SAVE </a:t>
            </a:r>
            <a:r>
              <a:rPr lang="en-IN" sz="2200" dirty="0">
                <a:latin typeface="Consolas" pitchFamily="49" charset="0"/>
                <a:cs typeface="Consolas" pitchFamily="49" charset="0"/>
                <a:sym typeface="Wingdings" pitchFamily="2" charset="2"/>
              </a:rPr>
              <a:t> </a:t>
            </a:r>
            <a:r>
              <a:rPr lang="en-IN" sz="2200" dirty="0">
                <a:latin typeface="Consolas" pitchFamily="49" charset="0"/>
                <a:cs typeface="Consolas" pitchFamily="49" charset="0"/>
              </a:rPr>
              <a:t>LINK(SAVE)</a:t>
            </a:r>
          </a:p>
        </p:txBody>
      </p:sp>
      <p:sp>
        <p:nvSpPr>
          <p:cNvPr id="5" name="TextBox 4"/>
          <p:cNvSpPr txBox="1"/>
          <p:nvPr/>
        </p:nvSpPr>
        <p:spPr>
          <a:xfrm>
            <a:off x="6181341" y="839679"/>
            <a:ext cx="5760000" cy="5170646"/>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200" b="1" dirty="0">
                <a:solidFill>
                  <a:schemeClr val="tx2"/>
                </a:solidFill>
                <a:latin typeface="Consolas" pitchFamily="49" charset="0"/>
                <a:cs typeface="Consolas" pitchFamily="49" charset="0"/>
              </a:rPr>
              <a:t>6. [End of Linked List?]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	write(‘Node not found’)</a:t>
            </a:r>
          </a:p>
          <a:p>
            <a:r>
              <a:rPr lang="en-IN" sz="2200" dirty="0">
                <a:latin typeface="Consolas" pitchFamily="49" charset="0"/>
                <a:cs typeface="Consolas" pitchFamily="49" charset="0"/>
              </a:rPr>
              <a:t> 	      Return </a:t>
            </a:r>
          </a:p>
          <a:p>
            <a:r>
              <a:rPr lang="en-IN" sz="2200" b="1" dirty="0">
                <a:solidFill>
                  <a:schemeClr val="tx2"/>
                </a:solidFill>
                <a:latin typeface="Consolas" pitchFamily="49" charset="0"/>
                <a:cs typeface="Consolas" pitchFamily="49" charset="0"/>
              </a:rPr>
              <a:t>7. [Delete X]</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FIRST =LAST </a:t>
            </a:r>
            <a:r>
              <a:rPr lang="en-IN" sz="1600" dirty="0">
                <a:latin typeface="Consolas" pitchFamily="49" charset="0"/>
                <a:cs typeface="Consolas" pitchFamily="49" charset="0"/>
              </a:rPr>
              <a:t>(Only One Node)</a:t>
            </a:r>
            <a:r>
              <a:rPr lang="en-IN" sz="2200" dirty="0">
                <a:latin typeface="Consolas" pitchFamily="49" charset="0"/>
                <a:cs typeface="Consolas" pitchFamily="49" charset="0"/>
              </a:rPr>
              <a:t>          </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FIRST </a:t>
            </a:r>
            <a:r>
              <a:rPr lang="en-IN" sz="2200" dirty="0">
                <a:latin typeface="Consolas" pitchFamily="49" charset="0"/>
                <a:cs typeface="Consolas" pitchFamily="49" charset="0"/>
                <a:sym typeface="Wingdings" panose="05000000000000000000" pitchFamily="2" charset="2"/>
              </a:rPr>
              <a:t> LAST  NULL</a:t>
            </a:r>
            <a:r>
              <a:rPr lang="en-IN" sz="2200" dirty="0">
                <a:latin typeface="Consolas" pitchFamily="49" charset="0"/>
                <a:cs typeface="Consolas" pitchFamily="49" charset="0"/>
              </a:rPr>
              <a:t>	 </a:t>
            </a:r>
          </a:p>
          <a:p>
            <a:r>
              <a:rPr lang="en-IN" sz="2200" b="1" dirty="0">
                <a:solidFill>
                  <a:schemeClr val="tx2">
                    <a:lumMod val="75000"/>
                  </a:schemeClr>
                </a:solidFill>
                <a:latin typeface="Consolas" pitchFamily="49" charset="0"/>
                <a:cs typeface="Consolas" pitchFamily="49" charset="0"/>
              </a:rPr>
              <a:t>    ELSE IF</a:t>
            </a:r>
            <a:r>
              <a:rPr lang="en-IN" sz="2200" dirty="0">
                <a:latin typeface="Consolas" pitchFamily="49" charset="0"/>
                <a:cs typeface="Consolas" pitchFamily="49" charset="0"/>
              </a:rPr>
              <a:t> SAVE = FIRST </a:t>
            </a:r>
            <a:r>
              <a:rPr lang="en-IN" sz="1400" dirty="0">
                <a:latin typeface="Consolas" pitchFamily="49" charset="0"/>
                <a:cs typeface="Consolas" pitchFamily="49" charset="0"/>
              </a:rPr>
              <a:t>(First Node)</a:t>
            </a:r>
            <a:endParaRPr lang="en-IN" sz="2200" dirty="0">
              <a:latin typeface="Consolas" pitchFamily="49" charset="0"/>
              <a:cs typeface="Consolas" pitchFamily="49" charset="0"/>
            </a:endParaRP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solidFill>
                  <a:schemeClr val="tx2">
                    <a:lumMod val="75000"/>
                  </a:schemeClr>
                </a:solidFill>
                <a:latin typeface="Consolas" pitchFamily="49" charset="0"/>
                <a:cs typeface="Consolas" pitchFamily="49" charset="0"/>
              </a:rPr>
              <a:t> </a:t>
            </a:r>
            <a:r>
              <a:rPr lang="en-IN" sz="2200" dirty="0">
                <a:latin typeface="Consolas" pitchFamily="49" charset="0"/>
                <a:cs typeface="Consolas" pitchFamily="49" charset="0"/>
              </a:rPr>
              <a:t>FIRST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LINK(FIRST)</a:t>
            </a:r>
          </a:p>
          <a:p>
            <a:r>
              <a:rPr lang="en-IN" sz="2200" dirty="0">
                <a:latin typeface="Consolas" pitchFamily="49" charset="0"/>
                <a:cs typeface="Consolas" pitchFamily="49" charset="0"/>
              </a:rPr>
              <a:t> 	   LINK(LAST)</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FIRST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ELSE </a:t>
            </a:r>
            <a:r>
              <a:rPr lang="en-IN" sz="2200" dirty="0">
                <a:latin typeface="Consolas" pitchFamily="49" charset="0"/>
                <a:cs typeface="Consolas" pitchFamily="49" charset="0"/>
              </a:rPr>
              <a:t>LINK(PRED)</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LINK(SAVE)</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IF</a:t>
            </a:r>
            <a:r>
              <a:rPr lang="en-IN" sz="2200" dirty="0">
                <a:latin typeface="Consolas" pitchFamily="49" charset="0"/>
                <a:cs typeface="Consolas" pitchFamily="49" charset="0"/>
              </a:rPr>
              <a:t>	 SAVE = LAST</a:t>
            </a:r>
          </a:p>
          <a:p>
            <a:r>
              <a:rPr lang="en-IN" sz="2200" dirty="0">
                <a:latin typeface="Consolas" pitchFamily="49" charset="0"/>
                <a:cs typeface="Consolas" pitchFamily="49" charset="0"/>
              </a:rPr>
              <a:t> 	   </a:t>
            </a:r>
            <a:r>
              <a:rPr lang="en-IN" sz="2200" b="1" dirty="0">
                <a:solidFill>
                  <a:schemeClr val="tx2">
                    <a:lumMod val="75000"/>
                  </a:schemeClr>
                </a:solidFill>
                <a:latin typeface="Consolas" pitchFamily="49" charset="0"/>
                <a:cs typeface="Consolas" pitchFamily="49" charset="0"/>
              </a:rPr>
              <a:t>THEN</a:t>
            </a:r>
            <a:r>
              <a:rPr lang="en-IN" sz="2200" dirty="0">
                <a:latin typeface="Consolas" pitchFamily="49" charset="0"/>
                <a:cs typeface="Consolas" pitchFamily="49" charset="0"/>
              </a:rPr>
              <a:t> LAST </a:t>
            </a:r>
            <a:r>
              <a:rPr lang="en-IN" sz="2200" dirty="0">
                <a:latin typeface="Consolas" pitchFamily="49" charset="0"/>
                <a:cs typeface="Consolas" pitchFamily="49" charset="0"/>
                <a:sym typeface="Wingdings" pitchFamily="2" charset="2"/>
              </a:rPr>
              <a:t></a:t>
            </a:r>
            <a:r>
              <a:rPr lang="en-IN" sz="2200" dirty="0">
                <a:latin typeface="Consolas" pitchFamily="49" charset="0"/>
                <a:cs typeface="Consolas" pitchFamily="49" charset="0"/>
              </a:rPr>
              <a:t> PRED </a:t>
            </a:r>
          </a:p>
          <a:p>
            <a:r>
              <a:rPr lang="en-IN" sz="2200" b="1" dirty="0">
                <a:solidFill>
                  <a:schemeClr val="tx2"/>
                </a:solidFill>
                <a:latin typeface="Consolas" pitchFamily="49" charset="0"/>
                <a:cs typeface="Consolas" pitchFamily="49" charset="0"/>
              </a:rPr>
              <a:t>8. [Free Deleted Node]</a:t>
            </a:r>
          </a:p>
          <a:p>
            <a:r>
              <a:rPr lang="en-IN" sz="2200" dirty="0">
                <a:latin typeface="Consolas" pitchFamily="49" charset="0"/>
                <a:cs typeface="Consolas" pitchFamily="49" charset="0"/>
              </a:rPr>
              <a:t>    Free (SAVE)</a:t>
            </a:r>
          </a:p>
        </p:txBody>
      </p:sp>
    </p:spTree>
    <p:extLst>
      <p:ext uri="{BB962C8B-B14F-4D97-AF65-F5344CB8AC3E}">
        <p14:creationId xmlns:p14="http://schemas.microsoft.com/office/powerpoint/2010/main" val="3408317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
                                            <p:txEl>
                                              <p:pRg st="2" end="2"/>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
                                            <p:txEl>
                                              <p:pRg st="7" end="7"/>
                                            </p:txEl>
                                          </p:spTgt>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5">
                                            <p:txEl>
                                              <p:pRg st="8" end="8"/>
                                            </p:txEl>
                                          </p:spTgt>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5">
                                            <p:txEl>
                                              <p:pRg st="10" end="10"/>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5">
                                            <p:txEl>
                                              <p:pRg st="11" end="11"/>
                                            </p:txEl>
                                          </p:spTgt>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Procedure: CIR_DELETE(7541,FIRST,LAST)</a:t>
            </a:r>
          </a:p>
        </p:txBody>
      </p:sp>
      <p:grpSp>
        <p:nvGrpSpPr>
          <p:cNvPr id="4" name="Group 3"/>
          <p:cNvGrpSpPr/>
          <p:nvPr/>
        </p:nvGrpSpPr>
        <p:grpSpPr>
          <a:xfrm>
            <a:off x="498563" y="5040868"/>
            <a:ext cx="920012" cy="533400"/>
            <a:chOff x="951919" y="5486400"/>
            <a:chExt cx="920012" cy="533400"/>
          </a:xfrm>
        </p:grpSpPr>
        <p:sp>
          <p:nvSpPr>
            <p:cNvPr id="5" name="Rectangle 4"/>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5</a:t>
              </a:r>
              <a:endParaRPr lang="en-US" sz="2400" b="1" dirty="0"/>
            </a:p>
          </p:txBody>
        </p:sp>
        <p:sp>
          <p:nvSpPr>
            <p:cNvPr id="6" name="Rectangle 5"/>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7" name="Group 6"/>
          <p:cNvGrpSpPr/>
          <p:nvPr/>
        </p:nvGrpSpPr>
        <p:grpSpPr>
          <a:xfrm>
            <a:off x="1793963" y="5040868"/>
            <a:ext cx="920012" cy="533400"/>
            <a:chOff x="951919" y="5486400"/>
            <a:chExt cx="920012" cy="533400"/>
          </a:xfrm>
        </p:grpSpPr>
        <p:sp>
          <p:nvSpPr>
            <p:cNvPr id="8" name="Rectangle 7"/>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10</a:t>
              </a:r>
              <a:endParaRPr lang="en-US" sz="2400" b="1" dirty="0"/>
            </a:p>
          </p:txBody>
        </p:sp>
        <p:sp>
          <p:nvSpPr>
            <p:cNvPr id="9" name="Rectangle 8"/>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0" name="Group 9"/>
          <p:cNvGrpSpPr/>
          <p:nvPr/>
        </p:nvGrpSpPr>
        <p:grpSpPr>
          <a:xfrm>
            <a:off x="3089363" y="5040868"/>
            <a:ext cx="920012" cy="533400"/>
            <a:chOff x="951919" y="5486400"/>
            <a:chExt cx="920012" cy="533400"/>
          </a:xfrm>
        </p:grpSpPr>
        <p:sp>
          <p:nvSpPr>
            <p:cNvPr id="11" name="Rectangle 10"/>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15</a:t>
              </a:r>
              <a:endParaRPr lang="en-US" sz="2400" b="1" dirty="0"/>
            </a:p>
          </p:txBody>
        </p:sp>
        <p:sp>
          <p:nvSpPr>
            <p:cNvPr id="12" name="Rectangle 11"/>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3" name="Group 12"/>
          <p:cNvGrpSpPr/>
          <p:nvPr/>
        </p:nvGrpSpPr>
        <p:grpSpPr>
          <a:xfrm>
            <a:off x="4836351" y="5040868"/>
            <a:ext cx="920012" cy="533400"/>
            <a:chOff x="951919" y="5486400"/>
            <a:chExt cx="920012" cy="533400"/>
          </a:xfrm>
        </p:grpSpPr>
        <p:sp>
          <p:nvSpPr>
            <p:cNvPr id="14" name="Rectangle 13"/>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20</a:t>
              </a:r>
              <a:endParaRPr lang="en-US" sz="2400" b="1" dirty="0"/>
            </a:p>
          </p:txBody>
        </p:sp>
        <p:sp>
          <p:nvSpPr>
            <p:cNvPr id="15" name="Rectangle 14"/>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6" name="Group 15"/>
          <p:cNvGrpSpPr/>
          <p:nvPr/>
        </p:nvGrpSpPr>
        <p:grpSpPr>
          <a:xfrm>
            <a:off x="6817551" y="5040868"/>
            <a:ext cx="920012" cy="533400"/>
            <a:chOff x="951919" y="5486400"/>
            <a:chExt cx="920012" cy="533400"/>
          </a:xfrm>
        </p:grpSpPr>
        <p:sp>
          <p:nvSpPr>
            <p:cNvPr id="17" name="Rectangle 16"/>
            <p:cNvSpPr/>
            <p:nvPr/>
          </p:nvSpPr>
          <p:spPr>
            <a:xfrm>
              <a:off x="951919" y="54864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25</a:t>
              </a:r>
              <a:endParaRPr lang="en-US" sz="2400" b="1" dirty="0"/>
            </a:p>
          </p:txBody>
        </p:sp>
        <p:sp>
          <p:nvSpPr>
            <p:cNvPr id="18" name="Rectangle 17"/>
            <p:cNvSpPr/>
            <p:nvPr/>
          </p:nvSpPr>
          <p:spPr>
            <a:xfrm>
              <a:off x="1490931" y="5486400"/>
              <a:ext cx="381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grpSp>
        <p:nvGrpSpPr>
          <p:cNvPr id="19" name="Group 18"/>
          <p:cNvGrpSpPr/>
          <p:nvPr/>
        </p:nvGrpSpPr>
        <p:grpSpPr>
          <a:xfrm>
            <a:off x="8126701" y="5040868"/>
            <a:ext cx="1058662" cy="533400"/>
            <a:chOff x="6256538" y="5334000"/>
            <a:chExt cx="1058662" cy="533400"/>
          </a:xfrm>
        </p:grpSpPr>
        <p:sp>
          <p:nvSpPr>
            <p:cNvPr id="20" name="Rectangle 19"/>
            <p:cNvSpPr/>
            <p:nvPr/>
          </p:nvSpPr>
          <p:spPr>
            <a:xfrm>
              <a:off x="6256538" y="53340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30</a:t>
              </a:r>
              <a:endParaRPr lang="en-US" sz="2400" b="1" dirty="0"/>
            </a:p>
          </p:txBody>
        </p:sp>
        <p:sp>
          <p:nvSpPr>
            <p:cNvPr id="21" name="Rectangle 20"/>
            <p:cNvSpPr/>
            <p:nvPr/>
          </p:nvSpPr>
          <p:spPr>
            <a:xfrm>
              <a:off x="6795550" y="5334000"/>
              <a:ext cx="51965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2" name="Straight Arrow Connector 21"/>
          <p:cNvCxnSpPr>
            <a:stCxn id="6" idx="3"/>
            <a:endCxn id="8" idx="1"/>
          </p:cNvCxnSpPr>
          <p:nvPr/>
        </p:nvCxnSpPr>
        <p:spPr>
          <a:xfrm>
            <a:off x="14185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9" idx="3"/>
            <a:endCxn id="11" idx="1"/>
          </p:cNvCxnSpPr>
          <p:nvPr/>
        </p:nvCxnSpPr>
        <p:spPr>
          <a:xfrm>
            <a:off x="2713975" y="5307568"/>
            <a:ext cx="3753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a:stCxn id="12" idx="3"/>
            <a:endCxn id="14" idx="1"/>
          </p:cNvCxnSpPr>
          <p:nvPr/>
        </p:nvCxnSpPr>
        <p:spPr>
          <a:xfrm>
            <a:off x="4009375" y="5307568"/>
            <a:ext cx="826976"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a:stCxn id="15" idx="3"/>
            <a:endCxn id="17" idx="1"/>
          </p:cNvCxnSpPr>
          <p:nvPr/>
        </p:nvCxnSpPr>
        <p:spPr>
          <a:xfrm>
            <a:off x="5756363" y="5307568"/>
            <a:ext cx="106118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a:stCxn id="18" idx="3"/>
            <a:endCxn id="20" idx="1"/>
          </p:cNvCxnSpPr>
          <p:nvPr/>
        </p:nvCxnSpPr>
        <p:spPr>
          <a:xfrm>
            <a:off x="7737563" y="5307568"/>
            <a:ext cx="38913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469988" y="6107668"/>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29" name="Straight Arrow Connector 28"/>
          <p:cNvCxnSpPr>
            <a:stCxn id="28" idx="0"/>
          </p:cNvCxnSpPr>
          <p:nvPr/>
        </p:nvCxnSpPr>
        <p:spPr>
          <a:xfrm flipH="1" flipV="1">
            <a:off x="817114" y="5574268"/>
            <a:ext cx="20123"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0" name="Straight Connector 29"/>
          <p:cNvCxnSpPr/>
          <p:nvPr/>
        </p:nvCxnSpPr>
        <p:spPr>
          <a:xfrm>
            <a:off x="3818875" y="5574268"/>
            <a:ext cx="0" cy="597932"/>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1" name="Straight Connector 30"/>
          <p:cNvCxnSpPr/>
          <p:nvPr/>
        </p:nvCxnSpPr>
        <p:spPr>
          <a:xfrm>
            <a:off x="3818875" y="6172200"/>
            <a:ext cx="3265376"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a:endCxn id="17" idx="2"/>
          </p:cNvCxnSpPr>
          <p:nvPr/>
        </p:nvCxnSpPr>
        <p:spPr>
          <a:xfrm flipV="1">
            <a:off x="7084251" y="5574268"/>
            <a:ext cx="0" cy="597932"/>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3" name="TextBox 32"/>
          <p:cNvSpPr txBox="1"/>
          <p:nvPr/>
        </p:nvSpPr>
        <p:spPr>
          <a:xfrm>
            <a:off x="498564" y="5715000"/>
            <a:ext cx="652743" cy="369332"/>
          </a:xfrm>
          <a:prstGeom prst="rect">
            <a:avLst/>
          </a:prstGeom>
          <a:noFill/>
        </p:spPr>
        <p:txBody>
          <a:bodyPr wrap="none" rtlCol="0">
            <a:spAutoFit/>
          </a:bodyPr>
          <a:lstStyle/>
          <a:p>
            <a:r>
              <a:rPr lang="en-IN" dirty="0"/>
              <a:t>5000</a:t>
            </a:r>
            <a:endParaRPr lang="en-US" dirty="0"/>
          </a:p>
        </p:txBody>
      </p:sp>
      <p:sp>
        <p:nvSpPr>
          <p:cNvPr id="34" name="TextBox 33"/>
          <p:cNvSpPr txBox="1"/>
          <p:nvPr/>
        </p:nvSpPr>
        <p:spPr>
          <a:xfrm>
            <a:off x="1793964" y="5618202"/>
            <a:ext cx="652743" cy="369332"/>
          </a:xfrm>
          <a:prstGeom prst="rect">
            <a:avLst/>
          </a:prstGeom>
          <a:noFill/>
        </p:spPr>
        <p:txBody>
          <a:bodyPr wrap="none" rtlCol="0">
            <a:spAutoFit/>
          </a:bodyPr>
          <a:lstStyle/>
          <a:p>
            <a:r>
              <a:rPr lang="en-IN" dirty="0"/>
              <a:t>4455</a:t>
            </a:r>
            <a:endParaRPr lang="en-US" dirty="0"/>
          </a:p>
        </p:txBody>
      </p:sp>
      <p:sp>
        <p:nvSpPr>
          <p:cNvPr id="35" name="TextBox 34"/>
          <p:cNvSpPr txBox="1"/>
          <p:nvPr/>
        </p:nvSpPr>
        <p:spPr>
          <a:xfrm>
            <a:off x="3089364" y="5583793"/>
            <a:ext cx="652743" cy="369332"/>
          </a:xfrm>
          <a:prstGeom prst="rect">
            <a:avLst/>
          </a:prstGeom>
          <a:noFill/>
        </p:spPr>
        <p:txBody>
          <a:bodyPr wrap="none" rtlCol="0">
            <a:spAutoFit/>
          </a:bodyPr>
          <a:lstStyle/>
          <a:p>
            <a:r>
              <a:rPr lang="en-IN" dirty="0"/>
              <a:t>8564</a:t>
            </a:r>
            <a:endParaRPr lang="en-US" dirty="0"/>
          </a:p>
        </p:txBody>
      </p:sp>
      <p:sp>
        <p:nvSpPr>
          <p:cNvPr id="36" name="TextBox 35"/>
          <p:cNvSpPr txBox="1"/>
          <p:nvPr/>
        </p:nvSpPr>
        <p:spPr>
          <a:xfrm>
            <a:off x="4836352" y="5574268"/>
            <a:ext cx="652743" cy="369332"/>
          </a:xfrm>
          <a:prstGeom prst="rect">
            <a:avLst/>
          </a:prstGeom>
          <a:noFill/>
        </p:spPr>
        <p:txBody>
          <a:bodyPr wrap="none" rtlCol="0">
            <a:spAutoFit/>
          </a:bodyPr>
          <a:lstStyle/>
          <a:p>
            <a:r>
              <a:rPr lang="en-IN" dirty="0"/>
              <a:t>7541</a:t>
            </a:r>
            <a:endParaRPr lang="en-US" dirty="0"/>
          </a:p>
        </p:txBody>
      </p:sp>
      <p:sp>
        <p:nvSpPr>
          <p:cNvPr id="37" name="TextBox 36"/>
          <p:cNvSpPr txBox="1"/>
          <p:nvPr/>
        </p:nvSpPr>
        <p:spPr>
          <a:xfrm>
            <a:off x="6766014" y="5608677"/>
            <a:ext cx="652743" cy="369332"/>
          </a:xfrm>
          <a:prstGeom prst="rect">
            <a:avLst/>
          </a:prstGeom>
          <a:noFill/>
        </p:spPr>
        <p:txBody>
          <a:bodyPr wrap="none" rtlCol="0">
            <a:spAutoFit/>
          </a:bodyPr>
          <a:lstStyle/>
          <a:p>
            <a:r>
              <a:rPr lang="en-IN" dirty="0"/>
              <a:t>1254</a:t>
            </a:r>
            <a:endParaRPr lang="en-US" dirty="0"/>
          </a:p>
        </p:txBody>
      </p:sp>
      <p:sp>
        <p:nvSpPr>
          <p:cNvPr id="38" name="TextBox 37"/>
          <p:cNvSpPr txBox="1"/>
          <p:nvPr/>
        </p:nvSpPr>
        <p:spPr>
          <a:xfrm>
            <a:off x="8126702" y="5574268"/>
            <a:ext cx="652743" cy="369332"/>
          </a:xfrm>
          <a:prstGeom prst="rect">
            <a:avLst/>
          </a:prstGeom>
          <a:noFill/>
        </p:spPr>
        <p:txBody>
          <a:bodyPr wrap="none" rtlCol="0">
            <a:spAutoFit/>
          </a:bodyPr>
          <a:lstStyle/>
          <a:p>
            <a:r>
              <a:rPr lang="en-IN" dirty="0"/>
              <a:t>3254</a:t>
            </a:r>
            <a:endParaRPr lang="en-US" dirty="0"/>
          </a:p>
        </p:txBody>
      </p:sp>
      <p:grpSp>
        <p:nvGrpSpPr>
          <p:cNvPr id="39" name="Group 38"/>
          <p:cNvGrpSpPr/>
          <p:nvPr/>
        </p:nvGrpSpPr>
        <p:grpSpPr>
          <a:xfrm>
            <a:off x="508738" y="4179750"/>
            <a:ext cx="694422" cy="861119"/>
            <a:chOff x="238775" y="4179749"/>
            <a:chExt cx="694422" cy="861119"/>
          </a:xfrm>
        </p:grpSpPr>
        <p:sp>
          <p:nvSpPr>
            <p:cNvPr id="40" name="TextBox 39"/>
            <p:cNvSpPr txBox="1"/>
            <p:nvPr/>
          </p:nvSpPr>
          <p:spPr>
            <a:xfrm>
              <a:off x="238775" y="4179749"/>
              <a:ext cx="694422" cy="369332"/>
            </a:xfrm>
            <a:prstGeom prst="rect">
              <a:avLst/>
            </a:prstGeom>
            <a:noFill/>
          </p:spPr>
          <p:txBody>
            <a:bodyPr wrap="none" rtlCol="0">
              <a:spAutoFit/>
            </a:bodyPr>
            <a:lstStyle/>
            <a:p>
              <a:pPr algn="ctr"/>
              <a:r>
                <a:rPr lang="en-IN" b="1" dirty="0">
                  <a:solidFill>
                    <a:srgbClr val="C00000"/>
                  </a:solidFill>
                </a:rPr>
                <a:t>SAVE</a:t>
              </a:r>
              <a:endParaRPr lang="en-US" b="1" dirty="0">
                <a:solidFill>
                  <a:srgbClr val="C00000"/>
                </a:solidFill>
              </a:endParaRPr>
            </a:p>
          </p:txBody>
        </p:sp>
        <p:cxnSp>
          <p:nvCxnSpPr>
            <p:cNvPr id="41" name="Straight Arrow Connector 40"/>
            <p:cNvCxnSpPr>
              <a:stCxn id="40" idx="2"/>
            </p:cNvCxnSpPr>
            <p:nvPr/>
          </p:nvCxnSpPr>
          <p:spPr>
            <a:xfrm>
              <a:off x="585986" y="4549081"/>
              <a:ext cx="0" cy="49178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grpSp>
        <p:nvGrpSpPr>
          <p:cNvPr id="42" name="Group 41"/>
          <p:cNvGrpSpPr/>
          <p:nvPr/>
        </p:nvGrpSpPr>
        <p:grpSpPr>
          <a:xfrm>
            <a:off x="879563" y="4495800"/>
            <a:ext cx="696024" cy="545068"/>
            <a:chOff x="609600" y="4495800"/>
            <a:chExt cx="696024" cy="545068"/>
          </a:xfrm>
        </p:grpSpPr>
        <p:sp>
          <p:nvSpPr>
            <p:cNvPr id="43" name="TextBox 42"/>
            <p:cNvSpPr txBox="1"/>
            <p:nvPr/>
          </p:nvSpPr>
          <p:spPr>
            <a:xfrm>
              <a:off x="609600" y="4495800"/>
              <a:ext cx="696024" cy="369332"/>
            </a:xfrm>
            <a:prstGeom prst="rect">
              <a:avLst/>
            </a:prstGeom>
            <a:noFill/>
          </p:spPr>
          <p:txBody>
            <a:bodyPr wrap="none" rtlCol="0">
              <a:spAutoFit/>
            </a:bodyPr>
            <a:lstStyle/>
            <a:p>
              <a:pPr algn="ctr"/>
              <a:r>
                <a:rPr lang="en-IN" b="1" dirty="0">
                  <a:solidFill>
                    <a:srgbClr val="C00000"/>
                  </a:solidFill>
                </a:rPr>
                <a:t>PRED</a:t>
              </a:r>
              <a:endParaRPr lang="en-US" b="1" dirty="0">
                <a:solidFill>
                  <a:srgbClr val="C00000"/>
                </a:solidFill>
              </a:endParaRPr>
            </a:p>
          </p:txBody>
        </p:sp>
        <p:cxnSp>
          <p:nvCxnSpPr>
            <p:cNvPr id="44" name="Straight Arrow Connector 43"/>
            <p:cNvCxnSpPr>
              <a:stCxn id="43" idx="2"/>
              <a:endCxn id="6" idx="0"/>
            </p:cNvCxnSpPr>
            <p:nvPr/>
          </p:nvCxnSpPr>
          <p:spPr>
            <a:xfrm flipH="1">
              <a:off x="945049" y="4865132"/>
              <a:ext cx="12563" cy="175736"/>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5" name="TextBox 44"/>
          <p:cNvSpPr txBox="1"/>
          <p:nvPr/>
        </p:nvSpPr>
        <p:spPr>
          <a:xfrm>
            <a:off x="8771479" y="6075402"/>
            <a:ext cx="683200" cy="369332"/>
          </a:xfrm>
          <a:prstGeom prst="rect">
            <a:avLst/>
          </a:prstGeom>
          <a:noFill/>
        </p:spPr>
        <p:txBody>
          <a:bodyPr wrap="none" rtlCol="0">
            <a:spAutoFit/>
          </a:bodyPr>
          <a:lstStyle/>
          <a:p>
            <a:r>
              <a:rPr lang="en-IN" b="1" dirty="0">
                <a:solidFill>
                  <a:srgbClr val="C00000"/>
                </a:solidFill>
              </a:rPr>
              <a:t>LAST</a:t>
            </a:r>
            <a:endParaRPr lang="en-US" b="1" dirty="0">
              <a:solidFill>
                <a:srgbClr val="C00000"/>
              </a:solidFill>
            </a:endParaRPr>
          </a:p>
        </p:txBody>
      </p:sp>
      <p:cxnSp>
        <p:nvCxnSpPr>
          <p:cNvPr id="46" name="Straight Arrow Connector 45"/>
          <p:cNvCxnSpPr>
            <a:stCxn id="45" idx="0"/>
          </p:cNvCxnSpPr>
          <p:nvPr/>
        </p:nvCxnSpPr>
        <p:spPr>
          <a:xfrm flipV="1">
            <a:off x="9113080" y="5542002"/>
            <a:ext cx="5525" cy="5334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235235" y="848694"/>
            <a:ext cx="5760000" cy="304698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1. [Is Empty List?]</a:t>
            </a:r>
          </a:p>
          <a:p>
            <a:pPr marL="444500"/>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FIRST = NULL</a:t>
            </a:r>
          </a:p>
          <a:p>
            <a:pPr marL="444500"/>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write(‘Linked List is Empty’)</a:t>
            </a:r>
          </a:p>
          <a:p>
            <a:pPr marL="444500"/>
            <a:r>
              <a:rPr lang="en-IN" sz="1600" dirty="0">
                <a:latin typeface="Consolas" pitchFamily="49" charset="0"/>
                <a:cs typeface="Consolas" pitchFamily="49" charset="0"/>
              </a:rPr>
              <a:t>Return</a:t>
            </a:r>
          </a:p>
          <a:p>
            <a:r>
              <a:rPr lang="en-IN" sz="1600" b="1" dirty="0">
                <a:solidFill>
                  <a:schemeClr val="tx2"/>
                </a:solidFill>
                <a:latin typeface="Consolas" pitchFamily="49" charset="0"/>
                <a:cs typeface="Consolas" pitchFamily="49" charset="0"/>
              </a:rPr>
              <a:t>2. [Initialize Search for X]</a:t>
            </a:r>
          </a:p>
          <a:p>
            <a:pPr marL="444500"/>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FIRST</a:t>
            </a:r>
            <a:endParaRPr lang="en-IN" sz="1600" dirty="0">
              <a:latin typeface="Consolas" pitchFamily="49" charset="0"/>
              <a:cs typeface="Consolas" pitchFamily="49" charset="0"/>
            </a:endParaRPr>
          </a:p>
          <a:p>
            <a:r>
              <a:rPr lang="en-IN" sz="1600" b="1" dirty="0">
                <a:solidFill>
                  <a:schemeClr val="tx2"/>
                </a:solidFill>
                <a:latin typeface="Consolas" pitchFamily="49" charset="0"/>
                <a:cs typeface="Consolas" pitchFamily="49" charset="0"/>
              </a:rPr>
              <a:t>3. [Find X]</a:t>
            </a:r>
          </a:p>
          <a:p>
            <a:pPr marL="444500"/>
            <a:r>
              <a:rPr lang="en-IN" sz="1600" b="1" dirty="0">
                <a:solidFill>
                  <a:schemeClr val="tx2">
                    <a:lumMod val="75000"/>
                  </a:schemeClr>
                </a:solidFill>
                <a:latin typeface="Consolas" pitchFamily="49" charset="0"/>
                <a:cs typeface="Consolas" pitchFamily="49" charset="0"/>
              </a:rPr>
              <a:t>Repeat</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thru step5 while SAVE≠X &amp; SAVE≠LAST</a:t>
            </a:r>
          </a:p>
          <a:p>
            <a:r>
              <a:rPr lang="en-IN" sz="1600" b="1" dirty="0">
                <a:solidFill>
                  <a:schemeClr val="tx2"/>
                </a:solidFill>
                <a:latin typeface="Consolas" pitchFamily="49" charset="0"/>
                <a:cs typeface="Consolas" pitchFamily="49" charset="0"/>
              </a:rPr>
              <a:t>4. [Update predecessor marker]</a:t>
            </a:r>
          </a:p>
          <a:p>
            <a:r>
              <a:rPr lang="en-IN" sz="1600" dirty="0">
                <a:latin typeface="Consolas" pitchFamily="49" charset="0"/>
                <a:cs typeface="Consolas" pitchFamily="49" charset="0"/>
              </a:rPr>
              <a:t>    PRED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SAVE</a:t>
            </a:r>
          </a:p>
          <a:p>
            <a:r>
              <a:rPr lang="en-IN" sz="1600" b="1" dirty="0">
                <a:solidFill>
                  <a:schemeClr val="tx2"/>
                </a:solidFill>
                <a:latin typeface="Consolas" pitchFamily="49" charset="0"/>
                <a:cs typeface="Consolas" pitchFamily="49" charset="0"/>
              </a:rPr>
              <a:t>5. [Move to next node]</a:t>
            </a:r>
          </a:p>
          <a:p>
            <a:r>
              <a:rPr lang="en-IN" sz="1600" b="1" dirty="0">
                <a:solidFill>
                  <a:schemeClr val="tx2">
                    <a:lumMod val="60000"/>
                    <a:lumOff val="40000"/>
                  </a:schemeClr>
                </a:solidFill>
                <a:latin typeface="Consolas" pitchFamily="49" charset="0"/>
                <a:cs typeface="Consolas" pitchFamily="49" charset="0"/>
              </a:rPr>
              <a:t>    </a:t>
            </a:r>
            <a:r>
              <a:rPr lang="en-IN" sz="1600" dirty="0">
                <a:latin typeface="Consolas" pitchFamily="49" charset="0"/>
                <a:cs typeface="Consolas" pitchFamily="49" charset="0"/>
              </a:rPr>
              <a:t>SAVE </a:t>
            </a:r>
            <a:r>
              <a:rPr lang="en-IN" sz="1600" dirty="0">
                <a:latin typeface="Consolas" pitchFamily="49" charset="0"/>
                <a:cs typeface="Consolas" pitchFamily="49" charset="0"/>
                <a:sym typeface="Wingdings" pitchFamily="2" charset="2"/>
              </a:rPr>
              <a:t> </a:t>
            </a:r>
            <a:r>
              <a:rPr lang="en-IN" sz="1600" dirty="0">
                <a:latin typeface="Consolas" pitchFamily="49" charset="0"/>
                <a:cs typeface="Consolas" pitchFamily="49" charset="0"/>
              </a:rPr>
              <a:t>LINK(SAVE)</a:t>
            </a:r>
          </a:p>
        </p:txBody>
      </p:sp>
      <p:sp>
        <p:nvSpPr>
          <p:cNvPr id="48" name="TextBox 47"/>
          <p:cNvSpPr txBox="1"/>
          <p:nvPr/>
        </p:nvSpPr>
        <p:spPr>
          <a:xfrm>
            <a:off x="6166588" y="848694"/>
            <a:ext cx="5760000" cy="3785652"/>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1600" b="1" dirty="0">
                <a:solidFill>
                  <a:schemeClr val="tx2"/>
                </a:solidFill>
                <a:latin typeface="Consolas" pitchFamily="49" charset="0"/>
                <a:cs typeface="Consolas" pitchFamily="49" charset="0"/>
              </a:rPr>
              <a:t>6. [End of Linked List?]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SAVE ≠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write(‘Node not found’)</a:t>
            </a:r>
          </a:p>
          <a:p>
            <a:r>
              <a:rPr lang="en-IN" sz="1600" dirty="0">
                <a:latin typeface="Consolas" pitchFamily="49" charset="0"/>
                <a:cs typeface="Consolas" pitchFamily="49" charset="0"/>
              </a:rPr>
              <a:t> 	 Return </a:t>
            </a:r>
          </a:p>
          <a:p>
            <a:r>
              <a:rPr lang="en-IN" sz="1600" b="1" dirty="0">
                <a:solidFill>
                  <a:schemeClr val="tx2"/>
                </a:solidFill>
                <a:latin typeface="Consolas" pitchFamily="49" charset="0"/>
                <a:cs typeface="Consolas" pitchFamily="49" charset="0"/>
              </a:rPr>
              <a:t>7. [Delete X]</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FIRST =LAST </a:t>
            </a:r>
            <a:r>
              <a:rPr lang="en-IN" sz="1100" dirty="0">
                <a:latin typeface="Consolas" pitchFamily="49" charset="0"/>
                <a:cs typeface="Consolas" pitchFamily="49" charset="0"/>
              </a:rPr>
              <a:t>(Only One Node)</a:t>
            </a:r>
            <a:r>
              <a:rPr lang="en-IN" sz="1600" dirty="0">
                <a:latin typeface="Consolas" pitchFamily="49" charset="0"/>
                <a:cs typeface="Consolas" pitchFamily="49" charset="0"/>
              </a:rPr>
              <a:t>          </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FIRST </a:t>
            </a:r>
            <a:r>
              <a:rPr lang="en-IN" sz="1600" dirty="0">
                <a:latin typeface="Consolas" pitchFamily="49" charset="0"/>
                <a:cs typeface="Consolas" pitchFamily="49" charset="0"/>
                <a:sym typeface="Wingdings" panose="05000000000000000000" pitchFamily="2" charset="2"/>
              </a:rPr>
              <a:t> LAST  NULL</a:t>
            </a:r>
            <a:r>
              <a:rPr lang="en-IN" sz="1600" dirty="0">
                <a:latin typeface="Consolas" pitchFamily="49" charset="0"/>
                <a:cs typeface="Consolas" pitchFamily="49" charset="0"/>
              </a:rPr>
              <a:t>	 </a:t>
            </a:r>
          </a:p>
          <a:p>
            <a:r>
              <a:rPr lang="en-IN" sz="1600" b="1" dirty="0">
                <a:solidFill>
                  <a:schemeClr val="tx2">
                    <a:lumMod val="75000"/>
                  </a:schemeClr>
                </a:solidFill>
                <a:latin typeface="Consolas" pitchFamily="49" charset="0"/>
                <a:cs typeface="Consolas" pitchFamily="49" charset="0"/>
              </a:rPr>
              <a:t>    ELSE IF</a:t>
            </a:r>
            <a:r>
              <a:rPr lang="en-IN" sz="1600" dirty="0">
                <a:latin typeface="Consolas" pitchFamily="49" charset="0"/>
                <a:cs typeface="Consolas" pitchFamily="49" charset="0"/>
              </a:rPr>
              <a:t> SAVE = FIRST </a:t>
            </a:r>
            <a:r>
              <a:rPr lang="en-IN" sz="1050" dirty="0">
                <a:latin typeface="Consolas" pitchFamily="49" charset="0"/>
                <a:cs typeface="Consolas" pitchFamily="49" charset="0"/>
              </a:rPr>
              <a:t>(First Node)</a:t>
            </a:r>
            <a:endParaRPr lang="en-IN" sz="1600" dirty="0">
              <a:latin typeface="Consolas" pitchFamily="49" charset="0"/>
              <a:cs typeface="Consolas" pitchFamily="49" charset="0"/>
            </a:endParaRP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solidFill>
                  <a:schemeClr val="tx2">
                    <a:lumMod val="75000"/>
                  </a:schemeClr>
                </a:solidFill>
                <a:latin typeface="Consolas" pitchFamily="49" charset="0"/>
                <a:cs typeface="Consolas" pitchFamily="49" charset="0"/>
              </a:rPr>
              <a:t> </a:t>
            </a:r>
            <a:r>
              <a:rPr lang="en-IN" sz="1600" dirty="0">
                <a:latin typeface="Consolas" pitchFamily="49" charset="0"/>
                <a:cs typeface="Consolas" pitchFamily="49" charset="0"/>
              </a:rPr>
              <a:t>FIRST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LINK(FIRST)</a:t>
            </a:r>
          </a:p>
          <a:p>
            <a:r>
              <a:rPr lang="en-IN" sz="1600" dirty="0">
                <a:latin typeface="Consolas" pitchFamily="49" charset="0"/>
                <a:cs typeface="Consolas" pitchFamily="49" charset="0"/>
              </a:rPr>
              <a:t> 	 LINK(LAST)</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FIRST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ELSE </a:t>
            </a:r>
            <a:r>
              <a:rPr lang="en-IN" sz="1600" dirty="0">
                <a:latin typeface="Consolas" pitchFamily="49" charset="0"/>
                <a:cs typeface="Consolas" pitchFamily="49" charset="0"/>
              </a:rPr>
              <a:t>LINK(PRED)</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LINK(SAVE)</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IF</a:t>
            </a:r>
            <a:r>
              <a:rPr lang="en-IN" sz="1600" dirty="0">
                <a:latin typeface="Consolas" pitchFamily="49" charset="0"/>
                <a:cs typeface="Consolas" pitchFamily="49" charset="0"/>
              </a:rPr>
              <a:t>	 SAVE = LAST</a:t>
            </a:r>
          </a:p>
          <a:p>
            <a:r>
              <a:rPr lang="en-IN" sz="1600" dirty="0">
                <a:latin typeface="Consolas" pitchFamily="49" charset="0"/>
                <a:cs typeface="Consolas" pitchFamily="49" charset="0"/>
              </a:rPr>
              <a:t> 	   </a:t>
            </a:r>
            <a:r>
              <a:rPr lang="en-IN" sz="1600" b="1" dirty="0">
                <a:solidFill>
                  <a:schemeClr val="tx2">
                    <a:lumMod val="75000"/>
                  </a:schemeClr>
                </a:solidFill>
                <a:latin typeface="Consolas" pitchFamily="49" charset="0"/>
                <a:cs typeface="Consolas" pitchFamily="49" charset="0"/>
              </a:rPr>
              <a:t>THEN</a:t>
            </a:r>
            <a:r>
              <a:rPr lang="en-IN" sz="1600" dirty="0">
                <a:latin typeface="Consolas" pitchFamily="49" charset="0"/>
                <a:cs typeface="Consolas" pitchFamily="49" charset="0"/>
              </a:rPr>
              <a:t> LAST </a:t>
            </a:r>
            <a:r>
              <a:rPr lang="en-IN" sz="1600" dirty="0">
                <a:latin typeface="Consolas" pitchFamily="49" charset="0"/>
                <a:cs typeface="Consolas" pitchFamily="49" charset="0"/>
                <a:sym typeface="Wingdings" pitchFamily="2" charset="2"/>
              </a:rPr>
              <a:t></a:t>
            </a:r>
            <a:r>
              <a:rPr lang="en-IN" sz="1600" dirty="0">
                <a:latin typeface="Consolas" pitchFamily="49" charset="0"/>
                <a:cs typeface="Consolas" pitchFamily="49" charset="0"/>
              </a:rPr>
              <a:t> PRED </a:t>
            </a:r>
          </a:p>
          <a:p>
            <a:r>
              <a:rPr lang="en-IN" sz="1600" b="1" dirty="0">
                <a:solidFill>
                  <a:schemeClr val="tx2"/>
                </a:solidFill>
                <a:latin typeface="Consolas" pitchFamily="49" charset="0"/>
                <a:cs typeface="Consolas" pitchFamily="49" charset="0"/>
              </a:rPr>
              <a:t>8. [Free Deleted Node]</a:t>
            </a:r>
          </a:p>
          <a:p>
            <a:r>
              <a:rPr lang="en-IN" sz="1600" dirty="0">
                <a:latin typeface="Consolas" pitchFamily="49" charset="0"/>
                <a:cs typeface="Consolas" pitchFamily="49" charset="0"/>
              </a:rPr>
              <a:t>    Free (SAVE)</a:t>
            </a:r>
          </a:p>
        </p:txBody>
      </p:sp>
      <p:sp>
        <p:nvSpPr>
          <p:cNvPr id="49" name="Freeform 48"/>
          <p:cNvSpPr/>
          <p:nvPr/>
        </p:nvSpPr>
        <p:spPr>
          <a:xfrm>
            <a:off x="1184363" y="5581404"/>
            <a:ext cx="7564582" cy="855023"/>
          </a:xfrm>
          <a:custGeom>
            <a:avLst/>
            <a:gdLst>
              <a:gd name="connsiteX0" fmla="*/ 7564582 w 7564582"/>
              <a:gd name="connsiteY0" fmla="*/ 11875 h 855023"/>
              <a:gd name="connsiteX1" fmla="*/ 7564582 w 7564582"/>
              <a:gd name="connsiteY1" fmla="*/ 855023 h 855023"/>
              <a:gd name="connsiteX2" fmla="*/ 0 w 7564582"/>
              <a:gd name="connsiteY2" fmla="*/ 855023 h 855023"/>
              <a:gd name="connsiteX3" fmla="*/ 0 w 7564582"/>
              <a:gd name="connsiteY3" fmla="*/ 0 h 855023"/>
            </a:gdLst>
            <a:ahLst/>
            <a:cxnLst>
              <a:cxn ang="0">
                <a:pos x="connsiteX0" y="connsiteY0"/>
              </a:cxn>
              <a:cxn ang="0">
                <a:pos x="connsiteX1" y="connsiteY1"/>
              </a:cxn>
              <a:cxn ang="0">
                <a:pos x="connsiteX2" y="connsiteY2"/>
              </a:cxn>
              <a:cxn ang="0">
                <a:pos x="connsiteX3" y="connsiteY3"/>
              </a:cxn>
            </a:cxnLst>
            <a:rect l="l" t="t" r="r" b="b"/>
            <a:pathLst>
              <a:path w="7564582" h="855023">
                <a:moveTo>
                  <a:pt x="7564582" y="11875"/>
                </a:moveTo>
                <a:lnTo>
                  <a:pt x="7564582" y="855023"/>
                </a:lnTo>
                <a:lnTo>
                  <a:pt x="0" y="855023"/>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54864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
                                        </p:tgtEl>
                                        <p:attrNameLst>
                                          <p:attrName>style.visibility</p:attrName>
                                        </p:attrNameLst>
                                      </p:cBhvr>
                                      <p:to>
                                        <p:strVal val="visible"/>
                                      </p:to>
                                    </p:set>
                                  </p:childTnLst>
                                </p:cTn>
                              </p:par>
                            </p:childTnLst>
                          </p:cTn>
                        </p:par>
                        <p:par>
                          <p:cTn id="47" fill="hold">
                            <p:stCondLst>
                              <p:cond delay="0"/>
                            </p:stCondLst>
                            <p:childTnLst>
                              <p:par>
                                <p:cTn id="48" presetID="1" presetClass="entr" presetSubtype="0" fill="hold" nodeType="afterEffect">
                                  <p:stCondLst>
                                    <p:cond delay="0"/>
                                  </p:stCondLst>
                                  <p:childTnLst>
                                    <p:set>
                                      <p:cBhvr>
                                        <p:cTn id="49" dur="1" fill="hold">
                                          <p:stCondLst>
                                            <p:cond delay="0"/>
                                          </p:stCondLst>
                                        </p:cTn>
                                        <p:tgtEl>
                                          <p:spTgt spid="46"/>
                                        </p:tgtEl>
                                        <p:attrNameLst>
                                          <p:attrName>style.visibility</p:attrName>
                                        </p:attrNameLst>
                                      </p:cBhvr>
                                      <p:to>
                                        <p:strVal val="visible"/>
                                      </p:to>
                                    </p:set>
                                  </p:childTnLst>
                                </p:cTn>
                              </p:par>
                            </p:childTnLst>
                          </p:cTn>
                        </p:par>
                        <p:par>
                          <p:cTn id="50" fill="hold">
                            <p:stCondLst>
                              <p:cond delay="0"/>
                            </p:stCondLst>
                            <p:childTnLst>
                              <p:par>
                                <p:cTn id="51" presetID="1" presetClass="entr" presetSubtype="0" fill="hold" grpId="0" nodeType="after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63" presetClass="path" presetSubtype="0" accel="50000" decel="50000" fill="hold" nodeType="clickEffect">
                                  <p:stCondLst>
                                    <p:cond delay="0"/>
                                  </p:stCondLst>
                                  <p:childTnLst>
                                    <p:animMotion origin="layout" path="M 0.01068 0.00486 L 0.13412 0.00486 " pathEditMode="relative" rAng="0" ptsTypes="AA">
                                      <p:cBhvr>
                                        <p:cTn id="68" dur="2000" fill="hold"/>
                                        <p:tgtEl>
                                          <p:spTgt spid="39"/>
                                        </p:tgtEl>
                                        <p:attrNameLst>
                                          <p:attrName>ppt_x</p:attrName>
                                          <p:attrName>ppt_y</p:attrName>
                                        </p:attrNameLst>
                                      </p:cBhvr>
                                      <p:rCtr x="6172" y="0"/>
                                    </p:animMotion>
                                  </p:childTnLst>
                                </p:cTn>
                              </p:par>
                            </p:childTnLst>
                          </p:cTn>
                        </p:par>
                      </p:childTnLst>
                    </p:cTn>
                  </p:par>
                  <p:par>
                    <p:cTn id="69" fill="hold">
                      <p:stCondLst>
                        <p:cond delay="indefinite"/>
                      </p:stCondLst>
                      <p:childTnLst>
                        <p:par>
                          <p:cTn id="70" fill="hold">
                            <p:stCondLst>
                              <p:cond delay="0"/>
                            </p:stCondLst>
                            <p:childTnLst>
                              <p:par>
                                <p:cTn id="71" presetID="63" presetClass="path" presetSubtype="0" accel="50000" decel="50000" fill="hold" nodeType="clickEffect">
                                  <p:stCondLst>
                                    <p:cond delay="0"/>
                                  </p:stCondLst>
                                  <p:childTnLst>
                                    <p:animMotion origin="layout" path="M -1.04167E-6 1.11111E-6 L 0.07149 1.11111E-6 " pathEditMode="relative" rAng="0" ptsTypes="AA">
                                      <p:cBhvr>
                                        <p:cTn id="72" dur="2000" fill="hold"/>
                                        <p:tgtEl>
                                          <p:spTgt spid="42"/>
                                        </p:tgtEl>
                                        <p:attrNameLst>
                                          <p:attrName>ppt_x</p:attrName>
                                          <p:attrName>ppt_y</p:attrName>
                                        </p:attrNameLst>
                                      </p:cBhvr>
                                      <p:rCtr x="3568" y="0"/>
                                    </p:animMotion>
                                  </p:childTnLst>
                                </p:cTn>
                              </p:par>
                            </p:childTnLst>
                          </p:cTn>
                        </p:par>
                      </p:childTnLst>
                    </p:cTn>
                  </p:par>
                  <p:par>
                    <p:cTn id="73" fill="hold">
                      <p:stCondLst>
                        <p:cond delay="indefinite"/>
                      </p:stCondLst>
                      <p:childTnLst>
                        <p:par>
                          <p:cTn id="74" fill="hold">
                            <p:stCondLst>
                              <p:cond delay="0"/>
                            </p:stCondLst>
                            <p:childTnLst>
                              <p:par>
                                <p:cTn id="75" presetID="63" presetClass="path" presetSubtype="0" accel="50000" decel="50000" fill="hold" nodeType="clickEffect">
                                  <p:stCondLst>
                                    <p:cond delay="0"/>
                                  </p:stCondLst>
                                  <p:childTnLst>
                                    <p:animMotion origin="layout" path="M 0.13412 0.00209 L 0.23347 0.00209 " pathEditMode="relative" rAng="0" ptsTypes="AA">
                                      <p:cBhvr>
                                        <p:cTn id="76" dur="2000" fill="hold"/>
                                        <p:tgtEl>
                                          <p:spTgt spid="39"/>
                                        </p:tgtEl>
                                        <p:attrNameLst>
                                          <p:attrName>ppt_x</p:attrName>
                                          <p:attrName>ppt_y</p:attrName>
                                        </p:attrNameLst>
                                      </p:cBhvr>
                                      <p:rCtr x="4961" y="0"/>
                                    </p:animMotion>
                                  </p:childTnLst>
                                </p:cTn>
                              </p:par>
                            </p:childTnLst>
                          </p:cTn>
                        </p:par>
                      </p:childTnLst>
                    </p:cTn>
                  </p:par>
                  <p:par>
                    <p:cTn id="77" fill="hold">
                      <p:stCondLst>
                        <p:cond delay="indefinite"/>
                      </p:stCondLst>
                      <p:childTnLst>
                        <p:par>
                          <p:cTn id="78" fill="hold">
                            <p:stCondLst>
                              <p:cond delay="0"/>
                            </p:stCondLst>
                            <p:childTnLst>
                              <p:par>
                                <p:cTn id="79" presetID="63" presetClass="path" presetSubtype="0" accel="50000" decel="50000" fill="hold" nodeType="clickEffect">
                                  <p:stCondLst>
                                    <p:cond delay="0"/>
                                  </p:stCondLst>
                                  <p:childTnLst>
                                    <p:animMotion origin="layout" path="M 0.07149 1.11111E-6 L 0.16927 1.11111E-6 " pathEditMode="relative" rAng="0" ptsTypes="AA">
                                      <p:cBhvr>
                                        <p:cTn id="80" dur="2000" fill="hold"/>
                                        <p:tgtEl>
                                          <p:spTgt spid="42"/>
                                        </p:tgtEl>
                                        <p:attrNameLst>
                                          <p:attrName>ppt_x</p:attrName>
                                          <p:attrName>ppt_y</p:attrName>
                                        </p:attrNameLst>
                                      </p:cBhvr>
                                      <p:rCtr x="4883" y="0"/>
                                    </p:animMotion>
                                  </p:childTnLst>
                                </p:cTn>
                              </p:par>
                            </p:childTnLst>
                          </p:cTn>
                        </p:par>
                      </p:childTnLst>
                    </p:cTn>
                  </p:par>
                  <p:par>
                    <p:cTn id="81" fill="hold">
                      <p:stCondLst>
                        <p:cond delay="indefinite"/>
                      </p:stCondLst>
                      <p:childTnLst>
                        <p:par>
                          <p:cTn id="82" fill="hold">
                            <p:stCondLst>
                              <p:cond delay="0"/>
                            </p:stCondLst>
                            <p:childTnLst>
                              <p:par>
                                <p:cTn id="83" presetID="63" presetClass="path" presetSubtype="0" accel="50000" decel="50000" fill="hold" nodeType="clickEffect">
                                  <p:stCondLst>
                                    <p:cond delay="0"/>
                                  </p:stCondLst>
                                  <p:childTnLst>
                                    <p:animMotion origin="layout" path="M 0.22383 0.00093 L 0.36706 0.00093 " pathEditMode="relative" rAng="0" ptsTypes="AA">
                                      <p:cBhvr>
                                        <p:cTn id="84" dur="2000" fill="hold"/>
                                        <p:tgtEl>
                                          <p:spTgt spid="39"/>
                                        </p:tgtEl>
                                        <p:attrNameLst>
                                          <p:attrName>ppt_x</p:attrName>
                                          <p:attrName>ppt_y</p:attrName>
                                        </p:attrNameLst>
                                      </p:cBhvr>
                                      <p:rCtr x="7161" y="0"/>
                                    </p:animMotion>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0"/>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3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24"/>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5"/>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36"/>
                                        </p:tgtEl>
                                        <p:attrNameLst>
                                          <p:attrName>style.visibility</p:attrName>
                                        </p:attrNameLst>
                                      </p:cBhvr>
                                      <p:to>
                                        <p:strVal val="hidden"/>
                                      </p:to>
                                    </p:set>
                                  </p:childTnLst>
                                </p:cTn>
                              </p:par>
                              <p:par>
                                <p:cTn id="103" presetID="1" presetClass="exit" presetSubtype="0" fill="hold" nodeType="withEffect">
                                  <p:stCondLst>
                                    <p:cond delay="0"/>
                                  </p:stCondLst>
                                  <p:childTnLst>
                                    <p:set>
                                      <p:cBhvr>
                                        <p:cTn id="104" dur="1" fill="hold">
                                          <p:stCondLst>
                                            <p:cond delay="0"/>
                                          </p:stCondLst>
                                        </p:cTn>
                                        <p:tgtEl>
                                          <p:spTgt spid="3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33" grpId="0"/>
      <p:bldP spid="34" grpId="0"/>
      <p:bldP spid="35" grpId="0"/>
      <p:bldP spid="36" grpId="0"/>
      <p:bldP spid="36" grpId="1"/>
      <p:bldP spid="37" grpId="0"/>
      <p:bldP spid="38" grpId="0"/>
      <p:bldP spid="45" grpId="0"/>
      <p:bldP spid="47" grpId="0" animBg="1"/>
      <p:bldP spid="48" grpId="0" animBg="1"/>
      <p:bldP spid="4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p:txBody>
          <a:bodyPr/>
          <a:lstStyle/>
          <a:p>
            <a:r>
              <a:rPr lang="en-IN" dirty="0"/>
              <a:t>In certain Applications, it is very desirable that a list be traversed in either forward or reverse direction.</a:t>
            </a:r>
          </a:p>
          <a:p>
            <a:r>
              <a:rPr lang="en-IN" dirty="0"/>
              <a:t>This property implies that each node must contain two link fields instead of usual one.</a:t>
            </a:r>
          </a:p>
          <a:p>
            <a:r>
              <a:rPr lang="en-IN" dirty="0"/>
              <a:t>The links are used to denote </a:t>
            </a:r>
            <a:r>
              <a:rPr lang="en-IN" b="1" dirty="0">
                <a:solidFill>
                  <a:srgbClr val="C00000"/>
                </a:solidFill>
              </a:rPr>
              <a:t>Predecessor</a:t>
            </a:r>
            <a:r>
              <a:rPr lang="en-IN" dirty="0">
                <a:solidFill>
                  <a:srgbClr val="C00000"/>
                </a:solidFill>
              </a:rPr>
              <a:t> </a:t>
            </a:r>
            <a:r>
              <a:rPr lang="en-IN" dirty="0"/>
              <a:t>and </a:t>
            </a:r>
            <a:r>
              <a:rPr lang="en-IN" b="1" dirty="0">
                <a:solidFill>
                  <a:srgbClr val="C00000"/>
                </a:solidFill>
              </a:rPr>
              <a:t>Successor</a:t>
            </a:r>
            <a:r>
              <a:rPr lang="en-IN" dirty="0">
                <a:solidFill>
                  <a:srgbClr val="C00000"/>
                </a:solidFill>
              </a:rPr>
              <a:t> </a:t>
            </a:r>
            <a:r>
              <a:rPr lang="en-IN" dirty="0"/>
              <a:t>of node.</a:t>
            </a:r>
          </a:p>
          <a:p>
            <a:r>
              <a:rPr lang="en-IN" dirty="0"/>
              <a:t>The link denoting its </a:t>
            </a:r>
            <a:r>
              <a:rPr lang="en-IN" b="1" dirty="0">
                <a:solidFill>
                  <a:srgbClr val="C00000"/>
                </a:solidFill>
              </a:rPr>
              <a:t>predecessor</a:t>
            </a:r>
            <a:r>
              <a:rPr lang="en-IN" dirty="0">
                <a:solidFill>
                  <a:srgbClr val="C00000"/>
                </a:solidFill>
              </a:rPr>
              <a:t> </a:t>
            </a:r>
            <a:r>
              <a:rPr lang="en-IN" dirty="0"/>
              <a:t>is called </a:t>
            </a:r>
            <a:r>
              <a:rPr lang="en-IN" b="1" dirty="0">
                <a:solidFill>
                  <a:srgbClr val="C00000"/>
                </a:solidFill>
              </a:rPr>
              <a:t>Left</a:t>
            </a:r>
            <a:r>
              <a:rPr lang="en-IN" b="1" dirty="0">
                <a:solidFill>
                  <a:srgbClr val="FF0000"/>
                </a:solidFill>
              </a:rPr>
              <a:t> </a:t>
            </a:r>
            <a:r>
              <a:rPr lang="en-IN" b="1" dirty="0">
                <a:solidFill>
                  <a:srgbClr val="C00000"/>
                </a:solidFill>
              </a:rPr>
              <a:t>Link</a:t>
            </a:r>
            <a:r>
              <a:rPr lang="en-IN" b="1" dirty="0"/>
              <a:t>.</a:t>
            </a:r>
          </a:p>
          <a:p>
            <a:r>
              <a:rPr lang="en-IN" dirty="0"/>
              <a:t>The link denoting  its </a:t>
            </a:r>
            <a:r>
              <a:rPr lang="en-IN" b="1" dirty="0">
                <a:solidFill>
                  <a:srgbClr val="C00000"/>
                </a:solidFill>
              </a:rPr>
              <a:t>successor</a:t>
            </a:r>
            <a:r>
              <a:rPr lang="en-IN" dirty="0">
                <a:solidFill>
                  <a:srgbClr val="C00000"/>
                </a:solidFill>
              </a:rPr>
              <a:t> </a:t>
            </a:r>
            <a:r>
              <a:rPr lang="en-IN" dirty="0"/>
              <a:t>is called </a:t>
            </a:r>
            <a:r>
              <a:rPr lang="en-IN" b="1" dirty="0">
                <a:solidFill>
                  <a:srgbClr val="C00000"/>
                </a:solidFill>
              </a:rPr>
              <a:t>Right</a:t>
            </a:r>
            <a:r>
              <a:rPr lang="en-IN" b="1" dirty="0">
                <a:solidFill>
                  <a:srgbClr val="FF0000"/>
                </a:solidFill>
              </a:rPr>
              <a:t> </a:t>
            </a:r>
            <a:r>
              <a:rPr lang="en-IN" b="1" dirty="0">
                <a:solidFill>
                  <a:srgbClr val="C00000"/>
                </a:solidFill>
              </a:rPr>
              <a:t>Link</a:t>
            </a:r>
            <a:r>
              <a:rPr lang="en-IN" b="1" dirty="0"/>
              <a:t>.</a:t>
            </a:r>
          </a:p>
          <a:p>
            <a:r>
              <a:rPr lang="en-IN" dirty="0"/>
              <a:t>A list containing this type of node is called </a:t>
            </a:r>
            <a:r>
              <a:rPr lang="en-IN" b="1" dirty="0">
                <a:solidFill>
                  <a:srgbClr val="C00000"/>
                </a:solidFill>
              </a:rPr>
              <a:t>doubly</a:t>
            </a:r>
            <a:r>
              <a:rPr lang="en-IN" b="1" dirty="0">
                <a:solidFill>
                  <a:srgbClr val="FF0000"/>
                </a:solidFill>
              </a:rPr>
              <a:t> </a:t>
            </a:r>
            <a:r>
              <a:rPr lang="en-IN" b="1" dirty="0">
                <a:solidFill>
                  <a:srgbClr val="C00000"/>
                </a:solidFill>
              </a:rPr>
              <a:t>linked</a:t>
            </a:r>
            <a:r>
              <a:rPr lang="en-IN" b="1" dirty="0">
                <a:solidFill>
                  <a:srgbClr val="FF0000"/>
                </a:solidFill>
              </a:rPr>
              <a:t> </a:t>
            </a:r>
            <a:r>
              <a:rPr lang="en-IN" b="1" dirty="0">
                <a:solidFill>
                  <a:srgbClr val="C00000"/>
                </a:solidFill>
              </a:rPr>
              <a:t>list</a:t>
            </a:r>
            <a:r>
              <a:rPr lang="en-IN" dirty="0">
                <a:solidFill>
                  <a:srgbClr val="C00000"/>
                </a:solidFill>
              </a:rPr>
              <a:t> </a:t>
            </a:r>
            <a:r>
              <a:rPr lang="en-IN" dirty="0"/>
              <a:t>or </a:t>
            </a:r>
            <a:r>
              <a:rPr lang="en-IN" b="1" dirty="0">
                <a:solidFill>
                  <a:srgbClr val="C00000"/>
                </a:solidFill>
              </a:rPr>
              <a:t>two</a:t>
            </a:r>
            <a:r>
              <a:rPr lang="en-IN" b="1" dirty="0">
                <a:solidFill>
                  <a:srgbClr val="FF0000"/>
                </a:solidFill>
              </a:rPr>
              <a:t> </a:t>
            </a:r>
            <a:r>
              <a:rPr lang="en-IN" b="1" dirty="0">
                <a:solidFill>
                  <a:srgbClr val="C00000"/>
                </a:solidFill>
              </a:rPr>
              <a:t>way</a:t>
            </a:r>
            <a:r>
              <a:rPr lang="en-IN" b="1" dirty="0">
                <a:solidFill>
                  <a:srgbClr val="FF0000"/>
                </a:solidFill>
              </a:rPr>
              <a:t> </a:t>
            </a:r>
            <a:r>
              <a:rPr lang="en-IN" b="1" dirty="0">
                <a:solidFill>
                  <a:srgbClr val="C00000"/>
                </a:solidFill>
              </a:rPr>
              <a:t>chain</a:t>
            </a:r>
            <a:r>
              <a:rPr lang="en-IN" dirty="0"/>
              <a:t>.</a:t>
            </a:r>
          </a:p>
        </p:txBody>
      </p:sp>
    </p:spTree>
    <p:extLst>
      <p:ext uri="{BB962C8B-B14F-4D97-AF65-F5344CB8AC3E}">
        <p14:creationId xmlns:p14="http://schemas.microsoft.com/office/powerpoint/2010/main" val="1245907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Doubly Linked Linear List</a:t>
            </a:r>
            <a:endParaRPr lang="en-US" dirty="0"/>
          </a:p>
        </p:txBody>
      </p:sp>
      <p:sp>
        <p:nvSpPr>
          <p:cNvPr id="3" name="Content Placeholder 2"/>
          <p:cNvSpPr>
            <a:spLocks noGrp="1"/>
          </p:cNvSpPr>
          <p:nvPr>
            <p:ph idx="1"/>
          </p:nvPr>
        </p:nvSpPr>
        <p:spPr>
          <a:xfrm>
            <a:off x="131180" y="863445"/>
            <a:ext cx="11929641" cy="2901732"/>
          </a:xfrm>
        </p:spPr>
        <p:txBody>
          <a:bodyPr>
            <a:normAutofit/>
          </a:bodyPr>
          <a:lstStyle/>
          <a:p>
            <a:r>
              <a:rPr lang="en-IN" dirty="0"/>
              <a:t>Typical node of doubly linked linear list contains INFO, LPTR  RPTR Fields</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dirty="0"/>
              <a:t>Left most node of doubly linked linear list is called </a:t>
            </a:r>
            <a:r>
              <a:rPr lang="en-IN" b="1" dirty="0">
                <a:solidFill>
                  <a:srgbClr val="C00000"/>
                </a:solidFill>
              </a:rPr>
              <a:t>L</a:t>
            </a:r>
            <a:r>
              <a:rPr lang="en-IN" dirty="0"/>
              <a:t>, </a:t>
            </a:r>
            <a:r>
              <a:rPr lang="en-IN" b="1" dirty="0">
                <a:solidFill>
                  <a:srgbClr val="C00000"/>
                </a:solidFill>
              </a:rPr>
              <a:t>LPTR</a:t>
            </a:r>
            <a:r>
              <a:rPr lang="en-IN" dirty="0">
                <a:solidFill>
                  <a:srgbClr val="C00000"/>
                </a:solidFill>
              </a:rPr>
              <a:t> </a:t>
            </a:r>
            <a:r>
              <a:rPr lang="en-IN" dirty="0"/>
              <a:t>of node </a:t>
            </a:r>
            <a:r>
              <a:rPr lang="en-IN" b="1" dirty="0">
                <a:solidFill>
                  <a:srgbClr val="C00000"/>
                </a:solidFill>
              </a:rPr>
              <a:t>L</a:t>
            </a:r>
            <a:r>
              <a:rPr lang="en-IN" b="1" dirty="0">
                <a:solidFill>
                  <a:srgbClr val="FF0000"/>
                </a:solidFill>
              </a:rPr>
              <a:t> </a:t>
            </a:r>
            <a:r>
              <a:rPr lang="en-IN" b="1" dirty="0">
                <a:solidFill>
                  <a:srgbClr val="C00000"/>
                </a:solidFill>
              </a:rPr>
              <a:t>is always NULL</a:t>
            </a:r>
          </a:p>
          <a:p>
            <a:r>
              <a:rPr lang="en-IN" dirty="0"/>
              <a:t>Right most node of doubly linked linear list is called </a:t>
            </a:r>
            <a:r>
              <a:rPr lang="en-IN" b="1" dirty="0">
                <a:solidFill>
                  <a:srgbClr val="C00000"/>
                </a:solidFill>
              </a:rPr>
              <a:t>R</a:t>
            </a:r>
            <a:r>
              <a:rPr lang="en-IN" dirty="0"/>
              <a:t>, </a:t>
            </a:r>
            <a:r>
              <a:rPr lang="en-IN" b="1" dirty="0">
                <a:solidFill>
                  <a:srgbClr val="C00000"/>
                </a:solidFill>
              </a:rPr>
              <a:t>RPTR</a:t>
            </a:r>
            <a:r>
              <a:rPr lang="en-IN" dirty="0">
                <a:solidFill>
                  <a:srgbClr val="C00000"/>
                </a:solidFill>
              </a:rPr>
              <a:t> </a:t>
            </a:r>
            <a:r>
              <a:rPr lang="en-IN" dirty="0"/>
              <a:t>of node </a:t>
            </a:r>
            <a:r>
              <a:rPr lang="en-IN" b="1" dirty="0">
                <a:solidFill>
                  <a:srgbClr val="C00000"/>
                </a:solidFill>
              </a:rPr>
              <a:t>R is always NULL</a:t>
            </a:r>
            <a:endParaRPr lang="en-US" dirty="0"/>
          </a:p>
          <a:p>
            <a:endParaRPr lang="en-US" dirty="0"/>
          </a:p>
        </p:txBody>
      </p:sp>
      <p:grpSp>
        <p:nvGrpSpPr>
          <p:cNvPr id="8" name="Group 7"/>
          <p:cNvGrpSpPr/>
          <p:nvPr/>
        </p:nvGrpSpPr>
        <p:grpSpPr>
          <a:xfrm>
            <a:off x="4128246" y="3917421"/>
            <a:ext cx="1385047" cy="466320"/>
            <a:chOff x="304800" y="4191000"/>
            <a:chExt cx="1066800" cy="381000"/>
          </a:xfrm>
        </p:grpSpPr>
        <p:sp>
          <p:nvSpPr>
            <p:cNvPr id="4" name="Rectangle 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 name="Rectangle 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9" name="Group 8"/>
          <p:cNvGrpSpPr/>
          <p:nvPr/>
        </p:nvGrpSpPr>
        <p:grpSpPr>
          <a:xfrm>
            <a:off x="5728446" y="3917421"/>
            <a:ext cx="1385047" cy="466320"/>
            <a:chOff x="304800" y="4191000"/>
            <a:chExt cx="1066800" cy="381000"/>
          </a:xfrm>
        </p:grpSpPr>
        <p:sp>
          <p:nvSpPr>
            <p:cNvPr id="10" name="Rectangle 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2" name="Rectangle 1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3" name="Group 12"/>
          <p:cNvGrpSpPr/>
          <p:nvPr/>
        </p:nvGrpSpPr>
        <p:grpSpPr>
          <a:xfrm>
            <a:off x="7328646" y="3917421"/>
            <a:ext cx="1385047" cy="466320"/>
            <a:chOff x="304800" y="4191000"/>
            <a:chExt cx="1066800" cy="381000"/>
          </a:xfrm>
        </p:grpSpPr>
        <p:sp>
          <p:nvSpPr>
            <p:cNvPr id="14" name="Rectangle 1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6" name="Rectangle 1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7" name="Group 16"/>
          <p:cNvGrpSpPr/>
          <p:nvPr/>
        </p:nvGrpSpPr>
        <p:grpSpPr>
          <a:xfrm>
            <a:off x="8928846" y="3917421"/>
            <a:ext cx="1385047" cy="466320"/>
            <a:chOff x="304800" y="4191000"/>
            <a:chExt cx="1066800" cy="381000"/>
          </a:xfrm>
        </p:grpSpPr>
        <p:sp>
          <p:nvSpPr>
            <p:cNvPr id="18" name="Rectangle 1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20" name="Rectangle 1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2" name="Straight Arrow Connector 21"/>
          <p:cNvCxnSpPr/>
          <p:nvPr/>
        </p:nvCxnSpPr>
        <p:spPr>
          <a:xfrm>
            <a:off x="5271247" y="40444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a:off x="68460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a:off x="8458947" y="4031721"/>
            <a:ext cx="692524"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a:off x="84589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a:off x="6846047" y="42603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a:off x="5271247" y="4273021"/>
            <a:ext cx="692524"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39" name="Straight Connector 38"/>
          <p:cNvCxnSpPr/>
          <p:nvPr/>
        </p:nvCxnSpPr>
        <p:spPr>
          <a:xfrm flipH="1">
            <a:off x="9918165" y="3917421"/>
            <a:ext cx="395728"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41" name="Straight Connector 40"/>
          <p:cNvCxnSpPr/>
          <p:nvPr/>
        </p:nvCxnSpPr>
        <p:spPr>
          <a:xfrm flipH="1">
            <a:off x="4128245" y="3917421"/>
            <a:ext cx="385916" cy="46632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8" name="TextBox 47"/>
          <p:cNvSpPr txBox="1"/>
          <p:nvPr/>
        </p:nvSpPr>
        <p:spPr>
          <a:xfrm>
            <a:off x="4130800" y="4768320"/>
            <a:ext cx="383360" cy="400110"/>
          </a:xfrm>
          <a:prstGeom prst="rect">
            <a:avLst/>
          </a:prstGeom>
          <a:noFill/>
        </p:spPr>
        <p:txBody>
          <a:bodyPr wrap="square" rtlCol="0">
            <a:spAutoFit/>
          </a:bodyPr>
          <a:lstStyle/>
          <a:p>
            <a:pPr algn="ctr"/>
            <a:r>
              <a:rPr lang="en-IN" sz="2000" b="1" dirty="0"/>
              <a:t>L</a:t>
            </a:r>
            <a:endParaRPr lang="en-US" sz="2000" b="1" dirty="0"/>
          </a:p>
        </p:txBody>
      </p:sp>
      <p:sp>
        <p:nvSpPr>
          <p:cNvPr id="49" name="TextBox 48"/>
          <p:cNvSpPr txBox="1"/>
          <p:nvPr/>
        </p:nvSpPr>
        <p:spPr>
          <a:xfrm>
            <a:off x="9909737" y="4768320"/>
            <a:ext cx="408334" cy="400110"/>
          </a:xfrm>
          <a:prstGeom prst="rect">
            <a:avLst/>
          </a:prstGeom>
          <a:noFill/>
        </p:spPr>
        <p:txBody>
          <a:bodyPr wrap="square" rtlCol="0">
            <a:spAutoFit/>
          </a:bodyPr>
          <a:lstStyle/>
          <a:p>
            <a:pPr algn="ctr"/>
            <a:r>
              <a:rPr lang="en-IN" sz="2000" b="1" dirty="0"/>
              <a:t>R</a:t>
            </a:r>
            <a:endParaRPr lang="en-US" sz="2000" b="1" dirty="0"/>
          </a:p>
        </p:txBody>
      </p:sp>
      <p:cxnSp>
        <p:nvCxnSpPr>
          <p:cNvPr id="51" name="Straight Arrow Connector 50"/>
          <p:cNvCxnSpPr>
            <a:stCxn id="48" idx="0"/>
            <a:endCxn id="5" idx="2"/>
          </p:cNvCxnSpPr>
          <p:nvPr/>
        </p:nvCxnSpPr>
        <p:spPr>
          <a:xfrm flipV="1">
            <a:off x="4322480" y="4383741"/>
            <a:ext cx="363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2" name="Straight Arrow Connector 51"/>
          <p:cNvCxnSpPr>
            <a:stCxn id="49" idx="0"/>
          </p:cNvCxnSpPr>
          <p:nvPr/>
        </p:nvCxnSpPr>
        <p:spPr>
          <a:xfrm flipV="1">
            <a:off x="10113904" y="4383741"/>
            <a:ext cx="0" cy="384579"/>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4" name="Straight Connector 53"/>
          <p:cNvCxnSpPr/>
          <p:nvPr/>
        </p:nvCxnSpPr>
        <p:spPr>
          <a:xfrm>
            <a:off x="3854824" y="3699312"/>
            <a:ext cx="0" cy="1678752"/>
          </a:xfrm>
          <a:prstGeom prst="line">
            <a:avLst/>
          </a:prstGeom>
          <a:ln w="28575"/>
        </p:spPr>
        <p:style>
          <a:lnRef idx="3">
            <a:schemeClr val="dk1"/>
          </a:lnRef>
          <a:fillRef idx="0">
            <a:schemeClr val="dk1"/>
          </a:fillRef>
          <a:effectRef idx="2">
            <a:schemeClr val="dk1"/>
          </a:effectRef>
          <a:fontRef idx="minor">
            <a:schemeClr val="tx1"/>
          </a:fontRef>
        </p:style>
      </p:cxnSp>
      <p:grpSp>
        <p:nvGrpSpPr>
          <p:cNvPr id="56" name="Group 55"/>
          <p:cNvGrpSpPr/>
          <p:nvPr/>
        </p:nvGrpSpPr>
        <p:grpSpPr>
          <a:xfrm>
            <a:off x="835962" y="3917421"/>
            <a:ext cx="2705573" cy="466320"/>
            <a:chOff x="-76200" y="4191000"/>
            <a:chExt cx="1997075" cy="381000"/>
          </a:xfrm>
        </p:grpSpPr>
        <p:sp>
          <p:nvSpPr>
            <p:cNvPr id="57" name="Rectangle 56"/>
            <p:cNvSpPr/>
            <p:nvPr/>
          </p:nvSpPr>
          <p:spPr>
            <a:xfrm>
              <a:off x="609599" y="4191000"/>
              <a:ext cx="628651"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INFO</a:t>
              </a:r>
              <a:endParaRPr lang="en-US" sz="2000" b="1" dirty="0"/>
            </a:p>
          </p:txBody>
        </p:sp>
        <p:sp>
          <p:nvSpPr>
            <p:cNvPr id="58" name="Rectangle 57"/>
            <p:cNvSpPr/>
            <p:nvPr/>
          </p:nvSpPr>
          <p:spPr>
            <a:xfrm>
              <a:off x="-76200" y="4191000"/>
              <a:ext cx="685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LPTR</a:t>
              </a:r>
              <a:endParaRPr lang="en-US" b="1" dirty="0"/>
            </a:p>
          </p:txBody>
        </p:sp>
        <p:sp>
          <p:nvSpPr>
            <p:cNvPr id="59" name="Rectangle 58"/>
            <p:cNvSpPr/>
            <p:nvPr/>
          </p:nvSpPr>
          <p:spPr>
            <a:xfrm>
              <a:off x="1238250" y="4191000"/>
              <a:ext cx="682625"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RPTR</a:t>
              </a:r>
              <a:endParaRPr lang="en-US" b="1" dirty="0"/>
            </a:p>
          </p:txBody>
        </p:sp>
      </p:grpSp>
      <p:sp>
        <p:nvSpPr>
          <p:cNvPr id="60" name="TextBox 59"/>
          <p:cNvSpPr txBox="1"/>
          <p:nvPr/>
        </p:nvSpPr>
        <p:spPr>
          <a:xfrm>
            <a:off x="5964205" y="4755620"/>
            <a:ext cx="3156530" cy="369332"/>
          </a:xfrm>
          <a:prstGeom prst="rect">
            <a:avLst/>
          </a:prstGeom>
          <a:noFill/>
        </p:spPr>
        <p:txBody>
          <a:bodyPr wrap="square" rtlCol="0">
            <a:spAutoFit/>
          </a:bodyPr>
          <a:lstStyle/>
          <a:p>
            <a:pPr algn="ctr"/>
            <a:r>
              <a:rPr lang="en-IN" b="1" dirty="0"/>
              <a:t>Doubly linked linear list</a:t>
            </a:r>
            <a:endParaRPr lang="en-US" b="1" dirty="0"/>
          </a:p>
        </p:txBody>
      </p:sp>
      <p:sp>
        <p:nvSpPr>
          <p:cNvPr id="61" name="TextBox 60"/>
          <p:cNvSpPr txBox="1"/>
          <p:nvPr/>
        </p:nvSpPr>
        <p:spPr>
          <a:xfrm>
            <a:off x="945558" y="4450822"/>
            <a:ext cx="2486380" cy="646331"/>
          </a:xfrm>
          <a:prstGeom prst="rect">
            <a:avLst/>
          </a:prstGeom>
          <a:noFill/>
        </p:spPr>
        <p:txBody>
          <a:bodyPr wrap="square" rtlCol="0">
            <a:spAutoFit/>
          </a:bodyPr>
          <a:lstStyle/>
          <a:p>
            <a:pPr algn="ctr"/>
            <a:r>
              <a:rPr lang="en-IN" b="1" dirty="0"/>
              <a:t>Typical node of</a:t>
            </a:r>
          </a:p>
          <a:p>
            <a:pPr algn="ctr"/>
            <a:r>
              <a:rPr lang="en-IN" b="1" dirty="0"/>
              <a:t>Doubly Linked List</a:t>
            </a:r>
            <a:endParaRPr lang="en-US" b="1" dirty="0"/>
          </a:p>
        </p:txBody>
      </p:sp>
    </p:spTree>
    <p:extLst>
      <p:ext uri="{BB962C8B-B14F-4D97-AF65-F5344CB8AC3E}">
        <p14:creationId xmlns:p14="http://schemas.microsoft.com/office/powerpoint/2010/main" val="338411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8" grpId="0"/>
      <p:bldP spid="49" grpId="0"/>
      <p:bldP spid="60" grpId="0"/>
      <p:bldP spid="6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1828800" y="21219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3429000" y="21219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620000" y="21219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220200" y="21219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2895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4495800" y="2198132"/>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6868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6868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4495800" y="2426732"/>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2895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9822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1828800" y="21219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1831353" y="27432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972490" y="27315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19789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132390" y="25029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019800" y="21219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086600" y="21981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086600" y="24267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40" name="Group 39"/>
          <p:cNvGrpSpPr/>
          <p:nvPr/>
        </p:nvGrpSpPr>
        <p:grpSpPr>
          <a:xfrm>
            <a:off x="4724400" y="2883932"/>
            <a:ext cx="1066800" cy="381000"/>
            <a:chOff x="304800" y="4191000"/>
            <a:chExt cx="1066800" cy="381000"/>
          </a:xfrm>
        </p:grpSpPr>
        <p:sp>
          <p:nvSpPr>
            <p:cNvPr id="41" name="Rectangle 4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2" name="Rectangle 4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3" name="Rectangle 4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4" name="TextBox 43"/>
          <p:cNvSpPr txBox="1"/>
          <p:nvPr/>
        </p:nvSpPr>
        <p:spPr>
          <a:xfrm>
            <a:off x="4900043" y="3276600"/>
            <a:ext cx="612668" cy="369332"/>
          </a:xfrm>
          <a:prstGeom prst="rect">
            <a:avLst/>
          </a:prstGeom>
          <a:noFill/>
        </p:spPr>
        <p:txBody>
          <a:bodyPr wrap="none" rtlCol="0">
            <a:spAutoFit/>
          </a:bodyPr>
          <a:lstStyle/>
          <a:p>
            <a:pPr algn="ctr"/>
            <a:r>
              <a:rPr lang="en-IN" b="1" dirty="0"/>
              <a:t>NEW</a:t>
            </a:r>
            <a:endParaRPr lang="en-US" b="1" dirty="0"/>
          </a:p>
        </p:txBody>
      </p:sp>
      <p:sp>
        <p:nvSpPr>
          <p:cNvPr id="45" name="TextBox 44"/>
          <p:cNvSpPr txBox="1"/>
          <p:nvPr/>
        </p:nvSpPr>
        <p:spPr>
          <a:xfrm>
            <a:off x="6373503" y="1701800"/>
            <a:ext cx="359393" cy="369332"/>
          </a:xfrm>
          <a:prstGeom prst="rect">
            <a:avLst/>
          </a:prstGeom>
          <a:noFill/>
        </p:spPr>
        <p:txBody>
          <a:bodyPr wrap="none" rtlCol="0">
            <a:spAutoFit/>
          </a:bodyPr>
          <a:lstStyle/>
          <a:p>
            <a:pPr algn="ctr"/>
            <a:r>
              <a:rPr lang="en-IN" b="1" dirty="0"/>
              <a:t>M</a:t>
            </a:r>
            <a:endParaRPr lang="en-US" b="1" dirty="0"/>
          </a:p>
        </p:txBody>
      </p:sp>
      <p:sp>
        <p:nvSpPr>
          <p:cNvPr id="46" name="TextBox 45"/>
          <p:cNvSpPr txBox="1"/>
          <p:nvPr/>
        </p:nvSpPr>
        <p:spPr>
          <a:xfrm>
            <a:off x="1752601" y="1524000"/>
            <a:ext cx="2183611" cy="461665"/>
          </a:xfrm>
          <a:prstGeom prst="rect">
            <a:avLst/>
          </a:prstGeom>
          <a:solidFill>
            <a:schemeClr val="bg1">
              <a:lumMod val="95000"/>
            </a:schemeClr>
          </a:solidFill>
        </p:spPr>
        <p:txBody>
          <a:bodyPr wrap="none" rtlCol="0">
            <a:spAutoFit/>
          </a:bodyPr>
          <a:lstStyle/>
          <a:p>
            <a:r>
              <a:rPr lang="en-IN" sz="2400" b="1" dirty="0">
                <a:solidFill>
                  <a:schemeClr val="tx2"/>
                </a:solidFill>
              </a:rPr>
              <a:t>Before Insertion</a:t>
            </a:r>
            <a:endParaRPr lang="en-US" sz="2400" b="1" dirty="0">
              <a:solidFill>
                <a:schemeClr val="tx2"/>
              </a:solidFill>
            </a:endParaRPr>
          </a:p>
        </p:txBody>
      </p:sp>
      <p:sp>
        <p:nvSpPr>
          <p:cNvPr id="47" name="TextBox 46"/>
          <p:cNvSpPr txBox="1"/>
          <p:nvPr/>
        </p:nvSpPr>
        <p:spPr>
          <a:xfrm>
            <a:off x="7226301" y="2922032"/>
            <a:ext cx="2409827" cy="369332"/>
          </a:xfrm>
          <a:prstGeom prst="rect">
            <a:avLst/>
          </a:prstGeom>
          <a:noFill/>
        </p:spPr>
        <p:txBody>
          <a:bodyPr wrap="none" rtlCol="0">
            <a:spAutoFit/>
          </a:bodyPr>
          <a:lstStyle/>
          <a:p>
            <a:r>
              <a:rPr lang="en-IN" b="1" dirty="0"/>
              <a:t>LPTR(NEW) </a:t>
            </a:r>
            <a:r>
              <a:rPr lang="en-IN" b="1" dirty="0">
                <a:sym typeface="Wingdings" pitchFamily="2" charset="2"/>
              </a:rPr>
              <a:t> LPTR(M)</a:t>
            </a:r>
          </a:p>
        </p:txBody>
      </p:sp>
      <p:sp>
        <p:nvSpPr>
          <p:cNvPr id="48" name="TextBox 47"/>
          <p:cNvSpPr txBox="1"/>
          <p:nvPr/>
        </p:nvSpPr>
        <p:spPr>
          <a:xfrm>
            <a:off x="7226301" y="3276600"/>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9" name="TextBox 48"/>
          <p:cNvSpPr txBox="1"/>
          <p:nvPr/>
        </p:nvSpPr>
        <p:spPr>
          <a:xfrm>
            <a:off x="7226301" y="36576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sp>
        <p:nvSpPr>
          <p:cNvPr id="50" name="TextBox 49"/>
          <p:cNvSpPr txBox="1"/>
          <p:nvPr/>
        </p:nvSpPr>
        <p:spPr>
          <a:xfrm>
            <a:off x="7226301" y="4038600"/>
            <a:ext cx="2714397" cy="369332"/>
          </a:xfrm>
          <a:prstGeom prst="rect">
            <a:avLst/>
          </a:prstGeom>
          <a:noFill/>
        </p:spPr>
        <p:txBody>
          <a:bodyPr wrap="none" rtlCol="0">
            <a:spAutoFit/>
          </a:bodyPr>
          <a:lstStyle/>
          <a:p>
            <a:r>
              <a:rPr lang="en-IN" b="1" dirty="0"/>
              <a:t>RPTR(LPTR(NEW)) </a:t>
            </a:r>
            <a:r>
              <a:rPr lang="en-IN" b="1" dirty="0">
                <a:sym typeface="Wingdings" pitchFamily="2" charset="2"/>
              </a:rPr>
              <a:t></a:t>
            </a:r>
            <a:r>
              <a:rPr lang="en-IN" b="1" dirty="0"/>
              <a:t> NEW</a:t>
            </a:r>
            <a:endParaRPr lang="en-IN" b="1" dirty="0">
              <a:sym typeface="Wingdings" pitchFamily="2" charset="2"/>
            </a:endParaRPr>
          </a:p>
        </p:txBody>
      </p:sp>
      <p:grpSp>
        <p:nvGrpSpPr>
          <p:cNvPr id="51" name="Group 50"/>
          <p:cNvGrpSpPr/>
          <p:nvPr/>
        </p:nvGrpSpPr>
        <p:grpSpPr>
          <a:xfrm>
            <a:off x="1828800" y="4876800"/>
            <a:ext cx="1066800" cy="381000"/>
            <a:chOff x="304800" y="4191000"/>
            <a:chExt cx="1066800" cy="381000"/>
          </a:xfrm>
        </p:grpSpPr>
        <p:sp>
          <p:nvSpPr>
            <p:cNvPr id="52" name="Rectangle 5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4" name="Rectangle 5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5" name="Group 54"/>
          <p:cNvGrpSpPr/>
          <p:nvPr/>
        </p:nvGrpSpPr>
        <p:grpSpPr>
          <a:xfrm>
            <a:off x="3429000" y="48768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7620000" y="48768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9220200" y="48768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67" name="Straight Arrow Connector 66"/>
          <p:cNvCxnSpPr/>
          <p:nvPr/>
        </p:nvCxnSpPr>
        <p:spPr>
          <a:xfrm>
            <a:off x="2895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8" name="Straight Arrow Connector 67"/>
          <p:cNvCxnSpPr/>
          <p:nvPr/>
        </p:nvCxnSpPr>
        <p:spPr>
          <a:xfrm>
            <a:off x="4495800" y="4953000"/>
            <a:ext cx="15240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69" name="Straight Arrow Connector 68"/>
          <p:cNvCxnSpPr/>
          <p:nvPr/>
        </p:nvCxnSpPr>
        <p:spPr>
          <a:xfrm>
            <a:off x="86868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0" name="Straight Arrow Connector 69"/>
          <p:cNvCxnSpPr/>
          <p:nvPr/>
        </p:nvCxnSpPr>
        <p:spPr>
          <a:xfrm>
            <a:off x="86868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1" name="Straight Arrow Connector 70"/>
          <p:cNvCxnSpPr/>
          <p:nvPr/>
        </p:nvCxnSpPr>
        <p:spPr>
          <a:xfrm>
            <a:off x="4495800" y="5181600"/>
            <a:ext cx="15240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2895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3" name="Straight Connector 72"/>
          <p:cNvCxnSpPr/>
          <p:nvPr/>
        </p:nvCxnSpPr>
        <p:spPr>
          <a:xfrm flipV="1">
            <a:off x="99822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4" name="Straight Connector 73"/>
          <p:cNvCxnSpPr/>
          <p:nvPr/>
        </p:nvCxnSpPr>
        <p:spPr>
          <a:xfrm flipH="1">
            <a:off x="1828800" y="48768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5" name="TextBox 74"/>
          <p:cNvSpPr txBox="1"/>
          <p:nvPr/>
        </p:nvSpPr>
        <p:spPr>
          <a:xfrm>
            <a:off x="1831353" y="5498068"/>
            <a:ext cx="295274" cy="369332"/>
          </a:xfrm>
          <a:prstGeom prst="rect">
            <a:avLst/>
          </a:prstGeom>
          <a:noFill/>
        </p:spPr>
        <p:txBody>
          <a:bodyPr wrap="none" rtlCol="0">
            <a:spAutoFit/>
          </a:bodyPr>
          <a:lstStyle/>
          <a:p>
            <a:pPr algn="ctr"/>
            <a:r>
              <a:rPr lang="en-IN" b="1" dirty="0"/>
              <a:t>L</a:t>
            </a:r>
            <a:endParaRPr lang="en-US" b="1" dirty="0"/>
          </a:p>
        </p:txBody>
      </p:sp>
      <p:sp>
        <p:nvSpPr>
          <p:cNvPr id="76" name="TextBox 75"/>
          <p:cNvSpPr txBox="1"/>
          <p:nvPr/>
        </p:nvSpPr>
        <p:spPr>
          <a:xfrm>
            <a:off x="9972490" y="5486400"/>
            <a:ext cx="314510" cy="369332"/>
          </a:xfrm>
          <a:prstGeom prst="rect">
            <a:avLst/>
          </a:prstGeom>
          <a:noFill/>
        </p:spPr>
        <p:txBody>
          <a:bodyPr wrap="none" rtlCol="0">
            <a:spAutoFit/>
          </a:bodyPr>
          <a:lstStyle/>
          <a:p>
            <a:pPr algn="ctr"/>
            <a:r>
              <a:rPr lang="en-IN" b="1" dirty="0"/>
              <a:t>R</a:t>
            </a:r>
            <a:endParaRPr lang="en-US" b="1" dirty="0"/>
          </a:p>
        </p:txBody>
      </p:sp>
      <p:cxnSp>
        <p:nvCxnSpPr>
          <p:cNvPr id="77" name="Straight Arrow Connector 76"/>
          <p:cNvCxnSpPr>
            <a:stCxn id="75" idx="0"/>
            <a:endCxn id="53" idx="2"/>
          </p:cNvCxnSpPr>
          <p:nvPr/>
        </p:nvCxnSpPr>
        <p:spPr>
          <a:xfrm flipV="1">
            <a:off x="19789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8" name="Straight Arrow Connector 77"/>
          <p:cNvCxnSpPr/>
          <p:nvPr/>
        </p:nvCxnSpPr>
        <p:spPr>
          <a:xfrm flipV="1">
            <a:off x="10132390" y="52578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79" name="Group 78"/>
          <p:cNvGrpSpPr/>
          <p:nvPr/>
        </p:nvGrpSpPr>
        <p:grpSpPr>
          <a:xfrm>
            <a:off x="6019800" y="4876800"/>
            <a:ext cx="1066800" cy="381000"/>
            <a:chOff x="304800" y="4191000"/>
            <a:chExt cx="1066800" cy="381000"/>
          </a:xfrm>
        </p:grpSpPr>
        <p:sp>
          <p:nvSpPr>
            <p:cNvPr id="80" name="Rectangle 7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1" name="Rectangle 8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2" name="Rectangle 8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3" name="Straight Arrow Connector 82"/>
          <p:cNvCxnSpPr/>
          <p:nvPr/>
        </p:nvCxnSpPr>
        <p:spPr>
          <a:xfrm>
            <a:off x="7086600" y="49530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4" name="Straight Arrow Connector 83"/>
          <p:cNvCxnSpPr/>
          <p:nvPr/>
        </p:nvCxnSpPr>
        <p:spPr>
          <a:xfrm>
            <a:off x="7086600" y="51816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5" name="Group 84"/>
          <p:cNvGrpSpPr/>
          <p:nvPr/>
        </p:nvGrpSpPr>
        <p:grpSpPr>
          <a:xfrm>
            <a:off x="4724400" y="5638800"/>
            <a:ext cx="1066800" cy="381000"/>
            <a:chOff x="304800" y="4191000"/>
            <a:chExt cx="1066800" cy="381000"/>
          </a:xfrm>
        </p:grpSpPr>
        <p:sp>
          <p:nvSpPr>
            <p:cNvPr id="86" name="Rectangle 8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7" name="Rectangle 8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8" name="Rectangle 8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89" name="TextBox 88"/>
          <p:cNvSpPr txBox="1"/>
          <p:nvPr/>
        </p:nvSpPr>
        <p:spPr>
          <a:xfrm>
            <a:off x="4900043" y="60314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1752600" y="4103132"/>
            <a:ext cx="1988045" cy="461665"/>
          </a:xfrm>
          <a:prstGeom prst="rect">
            <a:avLst/>
          </a:prstGeom>
          <a:solidFill>
            <a:schemeClr val="bg1">
              <a:lumMod val="95000"/>
            </a:schemeClr>
          </a:solidFill>
        </p:spPr>
        <p:txBody>
          <a:bodyPr wrap="none" rtlCol="0">
            <a:spAutoFit/>
          </a:bodyPr>
          <a:lstStyle/>
          <a:p>
            <a:r>
              <a:rPr lang="en-IN" sz="2400" b="1" dirty="0">
                <a:solidFill>
                  <a:schemeClr val="tx2"/>
                </a:solidFill>
              </a:rPr>
              <a:t>After Insertion</a:t>
            </a:r>
            <a:endParaRPr lang="en-US" sz="2400" b="1" dirty="0">
              <a:solidFill>
                <a:schemeClr val="tx2"/>
              </a:solidFill>
            </a:endParaRPr>
          </a:p>
        </p:txBody>
      </p:sp>
      <p:sp>
        <p:nvSpPr>
          <p:cNvPr id="99" name="Freeform 98"/>
          <p:cNvSpPr/>
          <p:nvPr/>
        </p:nvSpPr>
        <p:spPr>
          <a:xfrm>
            <a:off x="5791200" y="5263150"/>
            <a:ext cx="342232" cy="417095"/>
          </a:xfrm>
          <a:custGeom>
            <a:avLst/>
            <a:gdLst>
              <a:gd name="connsiteX0" fmla="*/ 0 w 342232"/>
              <a:gd name="connsiteY0" fmla="*/ 417095 h 417095"/>
              <a:gd name="connsiteX1" fmla="*/ 342232 w 342232"/>
              <a:gd name="connsiteY1" fmla="*/ 417095 h 417095"/>
              <a:gd name="connsiteX2" fmla="*/ 342232 w 342232"/>
              <a:gd name="connsiteY2" fmla="*/ 0 h 417095"/>
            </a:gdLst>
            <a:ahLst/>
            <a:cxnLst>
              <a:cxn ang="0">
                <a:pos x="connsiteX0" y="connsiteY0"/>
              </a:cxn>
              <a:cxn ang="0">
                <a:pos x="connsiteX1" y="connsiteY1"/>
              </a:cxn>
              <a:cxn ang="0">
                <a:pos x="connsiteX2" y="connsiteY2"/>
              </a:cxn>
            </a:cxnLst>
            <a:rect l="l" t="t" r="r" b="b"/>
            <a:pathLst>
              <a:path w="342232" h="417095">
                <a:moveTo>
                  <a:pt x="0" y="417095"/>
                </a:moveTo>
                <a:lnTo>
                  <a:pt x="342232" y="417095"/>
                </a:lnTo>
                <a:lnTo>
                  <a:pt x="34223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2" name="Freeform 101"/>
          <p:cNvSpPr/>
          <p:nvPr/>
        </p:nvSpPr>
        <p:spPr>
          <a:xfrm>
            <a:off x="5807242" y="5273843"/>
            <a:ext cx="491958" cy="673769"/>
          </a:xfrm>
          <a:custGeom>
            <a:avLst/>
            <a:gdLst>
              <a:gd name="connsiteX0" fmla="*/ 491958 w 491958"/>
              <a:gd name="connsiteY0" fmla="*/ 0 h 673769"/>
              <a:gd name="connsiteX1" fmla="*/ 491958 w 491958"/>
              <a:gd name="connsiteY1" fmla="*/ 673769 h 673769"/>
              <a:gd name="connsiteX2" fmla="*/ 0 w 491958"/>
              <a:gd name="connsiteY2" fmla="*/ 673769 h 673769"/>
            </a:gdLst>
            <a:ahLst/>
            <a:cxnLst>
              <a:cxn ang="0">
                <a:pos x="connsiteX0" y="connsiteY0"/>
              </a:cxn>
              <a:cxn ang="0">
                <a:pos x="connsiteX1" y="connsiteY1"/>
              </a:cxn>
              <a:cxn ang="0">
                <a:pos x="connsiteX2" y="connsiteY2"/>
              </a:cxn>
            </a:cxnLst>
            <a:rect l="l" t="t" r="r" b="b"/>
            <a:pathLst>
              <a:path w="491958" h="673769">
                <a:moveTo>
                  <a:pt x="491958" y="0"/>
                </a:moveTo>
                <a:lnTo>
                  <a:pt x="491958" y="673769"/>
                </a:lnTo>
                <a:lnTo>
                  <a:pt x="0" y="67376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3" name="Freeform 102"/>
          <p:cNvSpPr/>
          <p:nvPr/>
        </p:nvSpPr>
        <p:spPr>
          <a:xfrm>
            <a:off x="4427621" y="5268496"/>
            <a:ext cx="288758" cy="449179"/>
          </a:xfrm>
          <a:custGeom>
            <a:avLst/>
            <a:gdLst>
              <a:gd name="connsiteX0" fmla="*/ 0 w 288758"/>
              <a:gd name="connsiteY0" fmla="*/ 0 h 449179"/>
              <a:gd name="connsiteX1" fmla="*/ 0 w 288758"/>
              <a:gd name="connsiteY1" fmla="*/ 449179 h 449179"/>
              <a:gd name="connsiteX2" fmla="*/ 288758 w 288758"/>
              <a:gd name="connsiteY2" fmla="*/ 449179 h 449179"/>
            </a:gdLst>
            <a:ahLst/>
            <a:cxnLst>
              <a:cxn ang="0">
                <a:pos x="connsiteX0" y="connsiteY0"/>
              </a:cxn>
              <a:cxn ang="0">
                <a:pos x="connsiteX1" y="connsiteY1"/>
              </a:cxn>
              <a:cxn ang="0">
                <a:pos x="connsiteX2" y="connsiteY2"/>
              </a:cxn>
            </a:cxnLst>
            <a:rect l="l" t="t" r="r" b="b"/>
            <a:pathLst>
              <a:path w="288758" h="449179">
                <a:moveTo>
                  <a:pt x="0" y="0"/>
                </a:moveTo>
                <a:lnTo>
                  <a:pt x="0" y="449179"/>
                </a:lnTo>
                <a:lnTo>
                  <a:pt x="288758" y="449179"/>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4" name="Freeform 103"/>
          <p:cNvSpPr/>
          <p:nvPr/>
        </p:nvSpPr>
        <p:spPr>
          <a:xfrm>
            <a:off x="4090738" y="5279189"/>
            <a:ext cx="630989" cy="695158"/>
          </a:xfrm>
          <a:custGeom>
            <a:avLst/>
            <a:gdLst>
              <a:gd name="connsiteX0" fmla="*/ 630989 w 630989"/>
              <a:gd name="connsiteY0" fmla="*/ 695158 h 695158"/>
              <a:gd name="connsiteX1" fmla="*/ 0 w 630989"/>
              <a:gd name="connsiteY1" fmla="*/ 695158 h 695158"/>
              <a:gd name="connsiteX2" fmla="*/ 0 w 630989"/>
              <a:gd name="connsiteY2" fmla="*/ 0 h 695158"/>
            </a:gdLst>
            <a:ahLst/>
            <a:cxnLst>
              <a:cxn ang="0">
                <a:pos x="connsiteX0" y="connsiteY0"/>
              </a:cxn>
              <a:cxn ang="0">
                <a:pos x="connsiteX1" y="connsiteY1"/>
              </a:cxn>
              <a:cxn ang="0">
                <a:pos x="connsiteX2" y="connsiteY2"/>
              </a:cxn>
            </a:cxnLst>
            <a:rect l="l" t="t" r="r" b="b"/>
            <a:pathLst>
              <a:path w="630989" h="695158">
                <a:moveTo>
                  <a:pt x="630989" y="695158"/>
                </a:moveTo>
                <a:lnTo>
                  <a:pt x="0" y="695158"/>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05" name="TextBox 104"/>
          <p:cNvSpPr txBox="1"/>
          <p:nvPr/>
        </p:nvSpPr>
        <p:spPr>
          <a:xfrm>
            <a:off x="6398235" y="4493736"/>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2344813" y="825669"/>
            <a:ext cx="7502375" cy="523220"/>
          </a:xfrm>
          <a:prstGeom prst="rect">
            <a:avLst/>
          </a:prstGeom>
          <a:noFill/>
        </p:spPr>
        <p:txBody>
          <a:bodyPr wrap="none" rtlCol="0">
            <a:spAutoFit/>
          </a:bodyPr>
          <a:lstStyle/>
          <a:p>
            <a:pPr algn="ctr"/>
            <a:r>
              <a:rPr lang="en-IN" sz="2800" b="1" dirty="0">
                <a:solidFill>
                  <a:srgbClr val="C00000"/>
                </a:solidFill>
              </a:rPr>
              <a:t>Insertion in the middle of Doubly Linked Linear List</a:t>
            </a:r>
            <a:endParaRPr lang="en-IN" sz="2800" b="1" dirty="0">
              <a:solidFill>
                <a:srgbClr val="C00000"/>
              </a:solidFill>
              <a:sym typeface="Wingdings" pitchFamily="2" charset="2"/>
            </a:endParaRPr>
          </a:p>
        </p:txBody>
      </p:sp>
    </p:spTree>
    <p:extLst>
      <p:ext uri="{BB962C8B-B14F-4D97-AF65-F5344CB8AC3E}">
        <p14:creationId xmlns:p14="http://schemas.microsoft.com/office/powerpoint/2010/main" val="2201446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5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59"/>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7"/>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68"/>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9"/>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7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2"/>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73"/>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74"/>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5"/>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77"/>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78"/>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7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8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05"/>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9"/>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xit" presetSubtype="0" fill="hold" nodeType="clickEffect">
                                  <p:stCondLst>
                                    <p:cond delay="0"/>
                                  </p:stCondLst>
                                  <p:childTnLst>
                                    <p:set>
                                      <p:cBhvr>
                                        <p:cTn id="112" dur="1" fill="hold">
                                          <p:stCondLst>
                                            <p:cond delay="0"/>
                                          </p:stCondLst>
                                        </p:cTn>
                                        <p:tgtEl>
                                          <p:spTgt spid="68"/>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71"/>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47"/>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104"/>
                                        </p:tgtEl>
                                        <p:attrNameLst>
                                          <p:attrName>style.visibility</p:attrName>
                                        </p:attrNameLst>
                                      </p:cBhvr>
                                      <p:to>
                                        <p:strVal val="visible"/>
                                      </p:to>
                                    </p:set>
                                    <p:animEffect transition="in" filter="wipe(down)">
                                      <p:cBhvr>
                                        <p:cTn id="123" dur="500"/>
                                        <p:tgtEl>
                                          <p:spTgt spid="104"/>
                                        </p:tgtEl>
                                      </p:cBhvr>
                                    </p:animEffect>
                                  </p:childTnLst>
                                </p:cTn>
                              </p:par>
                            </p:childTnLst>
                          </p:cTn>
                        </p:par>
                      </p:childTnLst>
                    </p:cTn>
                  </p:par>
                  <p:par>
                    <p:cTn id="124" fill="hold">
                      <p:stCondLst>
                        <p:cond delay="indefinite"/>
                      </p:stCondLst>
                      <p:childTnLst>
                        <p:par>
                          <p:cTn id="125" fill="hold">
                            <p:stCondLst>
                              <p:cond delay="0"/>
                            </p:stCondLst>
                            <p:childTnLst>
                              <p:par>
                                <p:cTn id="126" presetID="1" presetClass="entr" presetSubtype="0" fill="hold" grpId="0" nodeType="clickEffect">
                                  <p:stCondLst>
                                    <p:cond delay="0"/>
                                  </p:stCondLst>
                                  <p:childTnLst>
                                    <p:set>
                                      <p:cBhvr>
                                        <p:cTn id="127" dur="1" fill="hold">
                                          <p:stCondLst>
                                            <p:cond delay="0"/>
                                          </p:stCondLst>
                                        </p:cTn>
                                        <p:tgtEl>
                                          <p:spTgt spid="48"/>
                                        </p:tgtEl>
                                        <p:attrNameLst>
                                          <p:attrName>style.visibility</p:attrName>
                                        </p:attrNameLst>
                                      </p:cBhvr>
                                      <p:to>
                                        <p:strVal val="visible"/>
                                      </p:to>
                                    </p:se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wipe(down)">
                                      <p:cBhvr>
                                        <p:cTn id="132" dur="500"/>
                                        <p:tgtEl>
                                          <p:spTgt spid="99"/>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49"/>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22" presetClass="entr" presetSubtype="1" fill="hold" grpId="0" nodeType="click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wipe(up)">
                                      <p:cBhvr>
                                        <p:cTn id="141" dur="500"/>
                                        <p:tgtEl>
                                          <p:spTgt spid="102"/>
                                        </p:tgtEl>
                                      </p:cBhvr>
                                    </p:animEffect>
                                  </p:childTnLst>
                                </p:cTn>
                              </p:par>
                            </p:childTnLst>
                          </p:cTn>
                        </p:par>
                      </p:childTnLst>
                    </p:cTn>
                  </p:par>
                  <p:par>
                    <p:cTn id="142" fill="hold">
                      <p:stCondLst>
                        <p:cond delay="indefinite"/>
                      </p:stCondLst>
                      <p:childTnLst>
                        <p:par>
                          <p:cTn id="143" fill="hold">
                            <p:stCondLst>
                              <p:cond delay="0"/>
                            </p:stCondLst>
                            <p:childTnLst>
                              <p:par>
                                <p:cTn id="144" presetID="1" presetClass="entr" presetSubtype="0" fill="hold" grpId="0" nodeType="clickEffect">
                                  <p:stCondLst>
                                    <p:cond delay="0"/>
                                  </p:stCondLst>
                                  <p:childTnLst>
                                    <p:set>
                                      <p:cBhvr>
                                        <p:cTn id="145" dur="1" fill="hold">
                                          <p:stCondLst>
                                            <p:cond delay="0"/>
                                          </p:stCondLst>
                                        </p:cTn>
                                        <p:tgtEl>
                                          <p:spTgt spid="50"/>
                                        </p:tgtEl>
                                        <p:attrNameLst>
                                          <p:attrName>style.visibility</p:attrName>
                                        </p:attrNameLst>
                                      </p:cBhvr>
                                      <p:to>
                                        <p:strVal val="visible"/>
                                      </p:to>
                                    </p:se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childTnLst>
                                    <p:set>
                                      <p:cBhvr>
                                        <p:cTn id="149" dur="1" fill="hold">
                                          <p:stCondLst>
                                            <p:cond delay="0"/>
                                          </p:stCondLst>
                                        </p:cTn>
                                        <p:tgtEl>
                                          <p:spTgt spid="103"/>
                                        </p:tgtEl>
                                        <p:attrNameLst>
                                          <p:attrName>style.visibility</p:attrName>
                                        </p:attrNameLst>
                                      </p:cBhvr>
                                      <p:to>
                                        <p:strVal val="visible"/>
                                      </p:to>
                                    </p:set>
                                    <p:animEffect transition="in" filter="wipe(up)">
                                      <p:cBhvr>
                                        <p:cTn id="150" dur="500"/>
                                        <p:tgtEl>
                                          <p:spTgt spid="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4" grpId="0"/>
      <p:bldP spid="45" grpId="0"/>
      <p:bldP spid="46" grpId="0" animBg="1"/>
      <p:bldP spid="47" grpId="0"/>
      <p:bldP spid="48" grpId="0"/>
      <p:bldP spid="49" grpId="0"/>
      <p:bldP spid="50" grpId="0"/>
      <p:bldP spid="75" grpId="0"/>
      <p:bldP spid="76" grpId="0"/>
      <p:bldP spid="89" grpId="0"/>
      <p:bldP spid="92" grpId="0" animBg="1"/>
      <p:bldP spid="99" grpId="0" animBg="1"/>
      <p:bldP spid="102" grpId="0" animBg="1"/>
      <p:bldP spid="103" grpId="0" animBg="1"/>
      <p:bldP spid="104" grpId="0" animBg="1"/>
      <p:bldP spid="105" grpId="0"/>
      <p:bldP spid="9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Insert node in Doubly Linked List</a:t>
            </a:r>
            <a:endParaRPr lang="en-US" dirty="0"/>
          </a:p>
        </p:txBody>
      </p:sp>
      <p:grpSp>
        <p:nvGrpSpPr>
          <p:cNvPr id="4" name="Group 3"/>
          <p:cNvGrpSpPr/>
          <p:nvPr/>
        </p:nvGrpSpPr>
        <p:grpSpPr>
          <a:xfrm>
            <a:off x="2971800" y="1969532"/>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4572000" y="1969532"/>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772400" y="1969532"/>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9372600" y="1969532"/>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0" name="Straight Arrow Connector 19"/>
          <p:cNvCxnSpPr/>
          <p:nvPr/>
        </p:nvCxnSpPr>
        <p:spPr>
          <a:xfrm>
            <a:off x="40386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8392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8392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5" name="Straight Arrow Connector 24"/>
          <p:cNvCxnSpPr/>
          <p:nvPr/>
        </p:nvCxnSpPr>
        <p:spPr>
          <a:xfrm>
            <a:off x="40386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101346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971800" y="196953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3140138" y="2590800"/>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10124890" y="2579132"/>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p:nvPr/>
        </p:nvCxnSpPr>
        <p:spPr>
          <a:xfrm flipV="1">
            <a:off x="3295906"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10284790" y="235053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2" name="Group 31"/>
          <p:cNvGrpSpPr/>
          <p:nvPr/>
        </p:nvGrpSpPr>
        <p:grpSpPr>
          <a:xfrm>
            <a:off x="6172200" y="1969532"/>
            <a:ext cx="1066800" cy="381000"/>
            <a:chOff x="304800" y="4191000"/>
            <a:chExt cx="1066800" cy="381000"/>
          </a:xfrm>
        </p:grpSpPr>
        <p:sp>
          <p:nvSpPr>
            <p:cNvPr id="33" name="Rectangle 3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4" name="Rectangle 3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36" name="Straight Arrow Connector 35"/>
          <p:cNvCxnSpPr/>
          <p:nvPr/>
        </p:nvCxnSpPr>
        <p:spPr>
          <a:xfrm>
            <a:off x="7239000" y="2045732"/>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7239000" y="2274332"/>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38" name="Group 37"/>
          <p:cNvGrpSpPr/>
          <p:nvPr/>
        </p:nvGrpSpPr>
        <p:grpSpPr>
          <a:xfrm>
            <a:off x="1738256" y="3112532"/>
            <a:ext cx="1066800" cy="381000"/>
            <a:chOff x="304800" y="4191000"/>
            <a:chExt cx="1066800" cy="381000"/>
          </a:xfrm>
        </p:grpSpPr>
        <p:sp>
          <p:nvSpPr>
            <p:cNvPr id="39" name="Rectangle 3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0" name="Rectangle 3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41" name="Rectangle 4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42" name="TextBox 41"/>
          <p:cNvSpPr txBox="1"/>
          <p:nvPr/>
        </p:nvSpPr>
        <p:spPr>
          <a:xfrm>
            <a:off x="1913899" y="3505200"/>
            <a:ext cx="612668" cy="369332"/>
          </a:xfrm>
          <a:prstGeom prst="rect">
            <a:avLst/>
          </a:prstGeom>
          <a:noFill/>
        </p:spPr>
        <p:txBody>
          <a:bodyPr wrap="none" rtlCol="0">
            <a:spAutoFit/>
          </a:bodyPr>
          <a:lstStyle/>
          <a:p>
            <a:pPr algn="ctr"/>
            <a:r>
              <a:rPr lang="en-IN" b="1" dirty="0"/>
              <a:t>NEW</a:t>
            </a:r>
            <a:endParaRPr lang="en-US" b="1" dirty="0"/>
          </a:p>
        </p:txBody>
      </p:sp>
      <p:sp>
        <p:nvSpPr>
          <p:cNvPr id="43" name="TextBox 42"/>
          <p:cNvSpPr txBox="1"/>
          <p:nvPr/>
        </p:nvSpPr>
        <p:spPr>
          <a:xfrm>
            <a:off x="2892824" y="1666552"/>
            <a:ext cx="359393" cy="369332"/>
          </a:xfrm>
          <a:prstGeom prst="rect">
            <a:avLst/>
          </a:prstGeom>
          <a:noFill/>
        </p:spPr>
        <p:txBody>
          <a:bodyPr wrap="none" rtlCol="0">
            <a:spAutoFit/>
          </a:bodyPr>
          <a:lstStyle/>
          <a:p>
            <a:pPr algn="ctr"/>
            <a:r>
              <a:rPr lang="en-IN" b="1" dirty="0"/>
              <a:t>M</a:t>
            </a:r>
            <a:endParaRPr lang="en-US" b="1" dirty="0"/>
          </a:p>
        </p:txBody>
      </p:sp>
      <p:sp>
        <p:nvSpPr>
          <p:cNvPr id="44" name="TextBox 43"/>
          <p:cNvSpPr txBox="1"/>
          <p:nvPr/>
        </p:nvSpPr>
        <p:spPr>
          <a:xfrm>
            <a:off x="8390098" y="1419880"/>
            <a:ext cx="2183611"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Before Insertion</a:t>
            </a:r>
            <a:endParaRPr lang="en-US" dirty="0"/>
          </a:p>
        </p:txBody>
      </p:sp>
      <p:sp>
        <p:nvSpPr>
          <p:cNvPr id="45" name="TextBox 44"/>
          <p:cNvSpPr txBox="1"/>
          <p:nvPr/>
        </p:nvSpPr>
        <p:spPr>
          <a:xfrm>
            <a:off x="7115174" y="2743200"/>
            <a:ext cx="2097947" cy="369332"/>
          </a:xfrm>
          <a:prstGeom prst="rect">
            <a:avLst/>
          </a:prstGeom>
          <a:noFill/>
        </p:spPr>
        <p:txBody>
          <a:bodyPr wrap="none" rtlCol="0">
            <a:spAutoFit/>
          </a:bodyPr>
          <a:lstStyle/>
          <a:p>
            <a:r>
              <a:rPr lang="en-IN" b="1" dirty="0"/>
              <a:t>LPTR(NEW) </a:t>
            </a:r>
            <a:r>
              <a:rPr lang="en-IN" b="1" dirty="0">
                <a:sym typeface="Wingdings" pitchFamily="2" charset="2"/>
              </a:rPr>
              <a:t> NULL</a:t>
            </a:r>
          </a:p>
        </p:txBody>
      </p:sp>
      <p:sp>
        <p:nvSpPr>
          <p:cNvPr id="46" name="TextBox 45"/>
          <p:cNvSpPr txBox="1"/>
          <p:nvPr/>
        </p:nvSpPr>
        <p:spPr>
          <a:xfrm>
            <a:off x="7115174" y="3097768"/>
            <a:ext cx="1833451" cy="369332"/>
          </a:xfrm>
          <a:prstGeom prst="rect">
            <a:avLst/>
          </a:prstGeom>
          <a:noFill/>
        </p:spPr>
        <p:txBody>
          <a:bodyPr wrap="none" rtlCol="0">
            <a:spAutoFit/>
          </a:bodyPr>
          <a:lstStyle/>
          <a:p>
            <a:r>
              <a:rPr lang="en-IN" b="1" dirty="0"/>
              <a:t>RPTR(NEW) </a:t>
            </a:r>
            <a:r>
              <a:rPr lang="en-IN" b="1" dirty="0">
                <a:sym typeface="Wingdings" pitchFamily="2" charset="2"/>
              </a:rPr>
              <a:t> M</a:t>
            </a:r>
          </a:p>
        </p:txBody>
      </p:sp>
      <p:sp>
        <p:nvSpPr>
          <p:cNvPr id="47" name="TextBox 46"/>
          <p:cNvSpPr txBox="1"/>
          <p:nvPr/>
        </p:nvSpPr>
        <p:spPr>
          <a:xfrm>
            <a:off x="7115174" y="3429000"/>
            <a:ext cx="1801391" cy="369332"/>
          </a:xfrm>
          <a:prstGeom prst="rect">
            <a:avLst/>
          </a:prstGeom>
          <a:noFill/>
        </p:spPr>
        <p:txBody>
          <a:bodyPr wrap="none" rtlCol="0">
            <a:spAutoFit/>
          </a:bodyPr>
          <a:lstStyle/>
          <a:p>
            <a:r>
              <a:rPr lang="en-IN" b="1" dirty="0"/>
              <a:t>LPTR(M) </a:t>
            </a:r>
            <a:r>
              <a:rPr lang="en-IN" b="1" dirty="0">
                <a:sym typeface="Wingdings" pitchFamily="2" charset="2"/>
              </a:rPr>
              <a:t></a:t>
            </a:r>
            <a:r>
              <a:rPr lang="en-IN" b="1" dirty="0"/>
              <a:t> NEW</a:t>
            </a:r>
            <a:endParaRPr lang="en-IN" b="1" dirty="0">
              <a:sym typeface="Wingdings" pitchFamily="2" charset="2"/>
            </a:endParaRPr>
          </a:p>
        </p:txBody>
      </p:sp>
      <p:cxnSp>
        <p:nvCxnSpPr>
          <p:cNvPr id="48" name="Straight Arrow Connector 47"/>
          <p:cNvCxnSpPr/>
          <p:nvPr/>
        </p:nvCxnSpPr>
        <p:spPr>
          <a:xfrm>
            <a:off x="5638800" y="2057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9" name="Straight Arrow Connector 48"/>
          <p:cNvCxnSpPr/>
          <p:nvPr/>
        </p:nvCxnSpPr>
        <p:spPr>
          <a:xfrm>
            <a:off x="5638800" y="2286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53" name="TextBox 52"/>
          <p:cNvSpPr txBox="1"/>
          <p:nvPr/>
        </p:nvSpPr>
        <p:spPr>
          <a:xfrm>
            <a:off x="1898588" y="5029200"/>
            <a:ext cx="295274" cy="369332"/>
          </a:xfrm>
          <a:prstGeom prst="rect">
            <a:avLst/>
          </a:prstGeom>
          <a:noFill/>
        </p:spPr>
        <p:txBody>
          <a:bodyPr wrap="none" rtlCol="0">
            <a:spAutoFit/>
          </a:bodyPr>
          <a:lstStyle/>
          <a:p>
            <a:pPr algn="ctr"/>
            <a:r>
              <a:rPr lang="en-IN" b="1" dirty="0"/>
              <a:t>L</a:t>
            </a:r>
            <a:endParaRPr lang="en-US" b="1" dirty="0"/>
          </a:p>
        </p:txBody>
      </p:sp>
      <p:grpSp>
        <p:nvGrpSpPr>
          <p:cNvPr id="55" name="Group 54"/>
          <p:cNvGrpSpPr/>
          <p:nvPr/>
        </p:nvGrpSpPr>
        <p:grpSpPr>
          <a:xfrm>
            <a:off x="3124200" y="4648200"/>
            <a:ext cx="1066800" cy="381000"/>
            <a:chOff x="304800" y="4191000"/>
            <a:chExt cx="1066800" cy="381000"/>
          </a:xfrm>
        </p:grpSpPr>
        <p:sp>
          <p:nvSpPr>
            <p:cNvPr id="56" name="Rectangle 55"/>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7" name="Rectangle 56"/>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8" name="Rectangle 57"/>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59" name="Group 58"/>
          <p:cNvGrpSpPr/>
          <p:nvPr/>
        </p:nvGrpSpPr>
        <p:grpSpPr>
          <a:xfrm>
            <a:off x="4724400" y="4648200"/>
            <a:ext cx="1066800" cy="381000"/>
            <a:chOff x="304800" y="4191000"/>
            <a:chExt cx="1066800" cy="381000"/>
          </a:xfrm>
        </p:grpSpPr>
        <p:sp>
          <p:nvSpPr>
            <p:cNvPr id="60" name="Rectangle 59"/>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1" name="Rectangle 60"/>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2" name="Rectangle 61"/>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3" name="Group 62"/>
          <p:cNvGrpSpPr/>
          <p:nvPr/>
        </p:nvGrpSpPr>
        <p:grpSpPr>
          <a:xfrm>
            <a:off x="7924800" y="4648200"/>
            <a:ext cx="1066800" cy="381000"/>
            <a:chOff x="304800" y="4191000"/>
            <a:chExt cx="1066800" cy="381000"/>
          </a:xfrm>
        </p:grpSpPr>
        <p:sp>
          <p:nvSpPr>
            <p:cNvPr id="64" name="Rectangle 6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5" name="Rectangle 6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6" name="Rectangle 6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67" name="Group 66"/>
          <p:cNvGrpSpPr/>
          <p:nvPr/>
        </p:nvGrpSpPr>
        <p:grpSpPr>
          <a:xfrm>
            <a:off x="9525000" y="4648200"/>
            <a:ext cx="1066800" cy="381000"/>
            <a:chOff x="304800" y="4191000"/>
            <a:chExt cx="1066800" cy="381000"/>
          </a:xfrm>
        </p:grpSpPr>
        <p:sp>
          <p:nvSpPr>
            <p:cNvPr id="68" name="Rectangle 6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9" name="Rectangle 6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0" name="Rectangle 6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71" name="Straight Arrow Connector 70"/>
          <p:cNvCxnSpPr/>
          <p:nvPr/>
        </p:nvCxnSpPr>
        <p:spPr>
          <a:xfrm>
            <a:off x="41910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Arrow Connector 71"/>
          <p:cNvCxnSpPr/>
          <p:nvPr/>
        </p:nvCxnSpPr>
        <p:spPr>
          <a:xfrm>
            <a:off x="89916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3" name="Straight Arrow Connector 72"/>
          <p:cNvCxnSpPr/>
          <p:nvPr/>
        </p:nvCxnSpPr>
        <p:spPr>
          <a:xfrm>
            <a:off x="89916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4" name="Straight Arrow Connector 73"/>
          <p:cNvCxnSpPr/>
          <p:nvPr/>
        </p:nvCxnSpPr>
        <p:spPr>
          <a:xfrm>
            <a:off x="41910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102870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76" name="Straight Connector 75"/>
          <p:cNvCxnSpPr/>
          <p:nvPr/>
        </p:nvCxnSpPr>
        <p:spPr>
          <a:xfrm flipH="1">
            <a:off x="3124200" y="4648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7" name="TextBox 76"/>
          <p:cNvSpPr txBox="1"/>
          <p:nvPr/>
        </p:nvSpPr>
        <p:spPr>
          <a:xfrm>
            <a:off x="3214558" y="5285150"/>
            <a:ext cx="295274" cy="369332"/>
          </a:xfrm>
          <a:prstGeom prst="rect">
            <a:avLst/>
          </a:prstGeom>
          <a:noFill/>
        </p:spPr>
        <p:txBody>
          <a:bodyPr wrap="none" rtlCol="0">
            <a:spAutoFit/>
          </a:bodyPr>
          <a:lstStyle/>
          <a:p>
            <a:pPr algn="ctr"/>
            <a:r>
              <a:rPr lang="en-IN" b="1" dirty="0"/>
              <a:t>L</a:t>
            </a:r>
            <a:endParaRPr lang="en-US" b="1" dirty="0"/>
          </a:p>
        </p:txBody>
      </p:sp>
      <p:sp>
        <p:nvSpPr>
          <p:cNvPr id="78" name="TextBox 77"/>
          <p:cNvSpPr txBox="1"/>
          <p:nvPr/>
        </p:nvSpPr>
        <p:spPr>
          <a:xfrm>
            <a:off x="10277290" y="5285150"/>
            <a:ext cx="314510" cy="369332"/>
          </a:xfrm>
          <a:prstGeom prst="rect">
            <a:avLst/>
          </a:prstGeom>
          <a:noFill/>
        </p:spPr>
        <p:txBody>
          <a:bodyPr wrap="none" rtlCol="0">
            <a:spAutoFit/>
          </a:bodyPr>
          <a:lstStyle/>
          <a:p>
            <a:pPr algn="ctr"/>
            <a:r>
              <a:rPr lang="en-IN" b="1" dirty="0"/>
              <a:t>R</a:t>
            </a:r>
            <a:endParaRPr lang="en-US" b="1" dirty="0"/>
          </a:p>
        </p:txBody>
      </p:sp>
      <p:cxnSp>
        <p:nvCxnSpPr>
          <p:cNvPr id="79" name="Straight Arrow Connector 78"/>
          <p:cNvCxnSpPr/>
          <p:nvPr/>
        </p:nvCxnSpPr>
        <p:spPr>
          <a:xfrm flipV="1">
            <a:off x="3370326" y="5044882"/>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0" name="Straight Arrow Connector 79"/>
          <p:cNvCxnSpPr/>
          <p:nvPr/>
        </p:nvCxnSpPr>
        <p:spPr>
          <a:xfrm flipV="1">
            <a:off x="10437190" y="5029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81" name="Group 80"/>
          <p:cNvGrpSpPr/>
          <p:nvPr/>
        </p:nvGrpSpPr>
        <p:grpSpPr>
          <a:xfrm>
            <a:off x="6324600" y="4648200"/>
            <a:ext cx="1066800" cy="381000"/>
            <a:chOff x="304800" y="4191000"/>
            <a:chExt cx="1066800" cy="381000"/>
          </a:xfrm>
        </p:grpSpPr>
        <p:sp>
          <p:nvSpPr>
            <p:cNvPr id="82" name="Rectangle 81"/>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3" name="Rectangle 82"/>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4" name="Rectangle 83"/>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85" name="Straight Arrow Connector 84"/>
          <p:cNvCxnSpPr/>
          <p:nvPr/>
        </p:nvCxnSpPr>
        <p:spPr>
          <a:xfrm>
            <a:off x="7391400" y="4724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86" name="Straight Arrow Connector 85"/>
          <p:cNvCxnSpPr/>
          <p:nvPr/>
        </p:nvCxnSpPr>
        <p:spPr>
          <a:xfrm>
            <a:off x="7391400" y="4953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grpSp>
        <p:nvGrpSpPr>
          <p:cNvPr id="87" name="Group 86"/>
          <p:cNvGrpSpPr/>
          <p:nvPr/>
        </p:nvGrpSpPr>
        <p:grpSpPr>
          <a:xfrm>
            <a:off x="1890656" y="5791200"/>
            <a:ext cx="1066800" cy="381000"/>
            <a:chOff x="304800" y="4191000"/>
            <a:chExt cx="1066800" cy="381000"/>
          </a:xfrm>
        </p:grpSpPr>
        <p:sp>
          <p:nvSpPr>
            <p:cNvPr id="88" name="Rectangle 87"/>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89" name="Rectangle 88"/>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90" name="Rectangle 89"/>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91" name="TextBox 90"/>
          <p:cNvSpPr txBox="1"/>
          <p:nvPr/>
        </p:nvSpPr>
        <p:spPr>
          <a:xfrm>
            <a:off x="2080643" y="6107668"/>
            <a:ext cx="612668" cy="369332"/>
          </a:xfrm>
          <a:prstGeom prst="rect">
            <a:avLst/>
          </a:prstGeom>
          <a:noFill/>
        </p:spPr>
        <p:txBody>
          <a:bodyPr wrap="none" rtlCol="0">
            <a:spAutoFit/>
          </a:bodyPr>
          <a:lstStyle/>
          <a:p>
            <a:pPr algn="ctr"/>
            <a:r>
              <a:rPr lang="en-IN" b="1" dirty="0"/>
              <a:t>NEW</a:t>
            </a:r>
            <a:endParaRPr lang="en-US" b="1" dirty="0"/>
          </a:p>
        </p:txBody>
      </p:sp>
      <p:sp>
        <p:nvSpPr>
          <p:cNvPr id="92" name="TextBox 91"/>
          <p:cNvSpPr txBox="1"/>
          <p:nvPr/>
        </p:nvSpPr>
        <p:spPr>
          <a:xfrm>
            <a:off x="3045224" y="4257352"/>
            <a:ext cx="359393" cy="369332"/>
          </a:xfrm>
          <a:prstGeom prst="rect">
            <a:avLst/>
          </a:prstGeom>
          <a:noFill/>
        </p:spPr>
        <p:txBody>
          <a:bodyPr wrap="none" rtlCol="0">
            <a:spAutoFit/>
          </a:bodyPr>
          <a:lstStyle/>
          <a:p>
            <a:pPr algn="ctr"/>
            <a:r>
              <a:rPr lang="en-IN" b="1" dirty="0"/>
              <a:t>M</a:t>
            </a:r>
            <a:endParaRPr lang="en-US" b="1" dirty="0"/>
          </a:p>
        </p:txBody>
      </p:sp>
      <p:sp>
        <p:nvSpPr>
          <p:cNvPr id="93" name="TextBox 92"/>
          <p:cNvSpPr txBox="1"/>
          <p:nvPr/>
        </p:nvSpPr>
        <p:spPr>
          <a:xfrm>
            <a:off x="8585664" y="4086880"/>
            <a:ext cx="1988045" cy="461665"/>
          </a:xfrm>
          <a:prstGeom prst="rect">
            <a:avLst/>
          </a:prstGeom>
          <a:solidFill>
            <a:schemeClr val="bg1">
              <a:lumMod val="95000"/>
            </a:schemeClr>
          </a:solidFill>
        </p:spPr>
        <p:txBody>
          <a:bodyPr wrap="none" rtlCol="0">
            <a:spAutoFit/>
          </a:bodyPr>
          <a:lstStyle>
            <a:defPPr>
              <a:defRPr lang="en-US"/>
            </a:defPPr>
            <a:lvl1pPr>
              <a:defRPr sz="2400" b="1">
                <a:solidFill>
                  <a:schemeClr val="tx2"/>
                </a:solidFill>
              </a:defRPr>
            </a:lvl1pPr>
          </a:lstStyle>
          <a:p>
            <a:r>
              <a:rPr lang="en-IN" dirty="0"/>
              <a:t>After Insertion</a:t>
            </a:r>
            <a:endParaRPr lang="en-US" dirty="0"/>
          </a:p>
        </p:txBody>
      </p:sp>
      <p:cxnSp>
        <p:nvCxnSpPr>
          <p:cNvPr id="94" name="Straight Arrow Connector 93"/>
          <p:cNvCxnSpPr/>
          <p:nvPr/>
        </p:nvCxnSpPr>
        <p:spPr>
          <a:xfrm>
            <a:off x="5791200" y="4736068"/>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95" name="Straight Arrow Connector 94"/>
          <p:cNvCxnSpPr/>
          <p:nvPr/>
        </p:nvCxnSpPr>
        <p:spPr>
          <a:xfrm>
            <a:off x="5791200" y="4964668"/>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96" name="Freeform 95"/>
          <p:cNvSpPr/>
          <p:nvPr/>
        </p:nvSpPr>
        <p:spPr>
          <a:xfrm>
            <a:off x="3021106" y="5017561"/>
            <a:ext cx="247426" cy="882127"/>
          </a:xfrm>
          <a:custGeom>
            <a:avLst/>
            <a:gdLst>
              <a:gd name="connsiteX0" fmla="*/ 247426 w 247426"/>
              <a:gd name="connsiteY0" fmla="*/ 0 h 882127"/>
              <a:gd name="connsiteX1" fmla="*/ 247426 w 247426"/>
              <a:gd name="connsiteY1" fmla="*/ 882127 h 882127"/>
              <a:gd name="connsiteX2" fmla="*/ 0 w 247426"/>
              <a:gd name="connsiteY2" fmla="*/ 882127 h 882127"/>
            </a:gdLst>
            <a:ahLst/>
            <a:cxnLst>
              <a:cxn ang="0">
                <a:pos x="connsiteX0" y="connsiteY0"/>
              </a:cxn>
              <a:cxn ang="0">
                <a:pos x="connsiteX1" y="connsiteY1"/>
              </a:cxn>
              <a:cxn ang="0">
                <a:pos x="connsiteX2" y="connsiteY2"/>
              </a:cxn>
            </a:cxnLst>
            <a:rect l="l" t="t" r="r" b="b"/>
            <a:pathLst>
              <a:path w="247426" h="882127">
                <a:moveTo>
                  <a:pt x="247426" y="0"/>
                </a:moveTo>
                <a:lnTo>
                  <a:pt x="247426" y="882127"/>
                </a:lnTo>
                <a:lnTo>
                  <a:pt x="0" y="882127"/>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97" name="Freeform 96"/>
          <p:cNvSpPr/>
          <p:nvPr/>
        </p:nvSpPr>
        <p:spPr>
          <a:xfrm>
            <a:off x="2805953" y="4834680"/>
            <a:ext cx="311972" cy="957430"/>
          </a:xfrm>
          <a:custGeom>
            <a:avLst/>
            <a:gdLst>
              <a:gd name="connsiteX0" fmla="*/ 0 w 311972"/>
              <a:gd name="connsiteY0" fmla="*/ 957430 h 957430"/>
              <a:gd name="connsiteX1" fmla="*/ 0 w 311972"/>
              <a:gd name="connsiteY1" fmla="*/ 0 h 957430"/>
              <a:gd name="connsiteX2" fmla="*/ 311972 w 311972"/>
              <a:gd name="connsiteY2" fmla="*/ 0 h 957430"/>
            </a:gdLst>
            <a:ahLst/>
            <a:cxnLst>
              <a:cxn ang="0">
                <a:pos x="connsiteX0" y="connsiteY0"/>
              </a:cxn>
              <a:cxn ang="0">
                <a:pos x="connsiteX1" y="connsiteY1"/>
              </a:cxn>
              <a:cxn ang="0">
                <a:pos x="connsiteX2" y="connsiteY2"/>
              </a:cxn>
            </a:cxnLst>
            <a:rect l="l" t="t" r="r" b="b"/>
            <a:pathLst>
              <a:path w="311972" h="957430">
                <a:moveTo>
                  <a:pt x="0" y="957430"/>
                </a:moveTo>
                <a:lnTo>
                  <a:pt x="0" y="0"/>
                </a:lnTo>
                <a:lnTo>
                  <a:pt x="311972"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cxnSp>
        <p:nvCxnSpPr>
          <p:cNvPr id="98" name="Straight Connector 97"/>
          <p:cNvCxnSpPr/>
          <p:nvPr/>
        </p:nvCxnSpPr>
        <p:spPr>
          <a:xfrm flipH="1">
            <a:off x="1905000" y="5802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99" name="TextBox 98"/>
          <p:cNvSpPr txBox="1"/>
          <p:nvPr/>
        </p:nvSpPr>
        <p:spPr>
          <a:xfrm>
            <a:off x="2609308" y="838201"/>
            <a:ext cx="6973384" cy="523220"/>
          </a:xfrm>
          <a:prstGeom prst="rect">
            <a:avLst/>
          </a:prstGeom>
          <a:noFill/>
        </p:spPr>
        <p:txBody>
          <a:bodyPr wrap="none" rtlCol="0">
            <a:spAutoFit/>
          </a:bodyPr>
          <a:lstStyle>
            <a:defPPr>
              <a:defRPr lang="en-US"/>
            </a:defPPr>
            <a:lvl1pPr algn="ctr">
              <a:defRPr sz="2800" b="1">
                <a:solidFill>
                  <a:srgbClr val="C00000"/>
                </a:solidFill>
              </a:defRPr>
            </a:lvl1pPr>
          </a:lstStyle>
          <a:p>
            <a:r>
              <a:rPr lang="en-IN" dirty="0"/>
              <a:t>Left most insertion in Doubly Linked Linear List</a:t>
            </a:r>
            <a:endParaRPr lang="en-IN" dirty="0">
              <a:sym typeface="Wingdings" pitchFamily="2" charset="2"/>
            </a:endParaRPr>
          </a:p>
        </p:txBody>
      </p:sp>
      <p:cxnSp>
        <p:nvCxnSpPr>
          <p:cNvPr id="101" name="Straight Arrow Connector 100"/>
          <p:cNvCxnSpPr>
            <a:stCxn id="53" idx="2"/>
            <a:endCxn id="89" idx="0"/>
          </p:cNvCxnSpPr>
          <p:nvPr/>
        </p:nvCxnSpPr>
        <p:spPr>
          <a:xfrm flipH="1">
            <a:off x="2043057" y="5398532"/>
            <a:ext cx="3169" cy="3926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102" name="TextBox 101"/>
          <p:cNvSpPr txBox="1"/>
          <p:nvPr/>
        </p:nvSpPr>
        <p:spPr>
          <a:xfrm>
            <a:off x="7118874" y="3733800"/>
            <a:ext cx="1088760" cy="369332"/>
          </a:xfrm>
          <a:prstGeom prst="rect">
            <a:avLst/>
          </a:prstGeom>
          <a:noFill/>
        </p:spPr>
        <p:txBody>
          <a:bodyPr wrap="none" rtlCol="0">
            <a:spAutoFit/>
          </a:bodyPr>
          <a:lstStyle/>
          <a:p>
            <a:r>
              <a:rPr lang="en-IN" b="1" dirty="0"/>
              <a:t>L </a:t>
            </a:r>
            <a:r>
              <a:rPr lang="en-IN" b="1" dirty="0">
                <a:sym typeface="Wingdings" pitchFamily="2" charset="2"/>
              </a:rPr>
              <a:t></a:t>
            </a:r>
            <a:r>
              <a:rPr lang="en-IN" b="1" dirty="0"/>
              <a:t> NEW</a:t>
            </a:r>
            <a:endParaRPr lang="en-IN" b="1" dirty="0">
              <a:sym typeface="Wingdings" pitchFamily="2" charset="2"/>
            </a:endParaRPr>
          </a:p>
        </p:txBody>
      </p:sp>
    </p:spTree>
    <p:extLst>
      <p:ext uri="{BB962C8B-B14F-4D97-AF65-F5344CB8AC3E}">
        <p14:creationId xmlns:p14="http://schemas.microsoft.com/office/powerpoint/2010/main" val="3832581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7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7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7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7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7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8"/>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79"/>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8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8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86"/>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9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94"/>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9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9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87"/>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45"/>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9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46"/>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22" presetClass="entr" presetSubtype="4" fill="hold" grpId="0" nodeType="clickEffect">
                                  <p:stCondLst>
                                    <p:cond delay="0"/>
                                  </p:stCondLst>
                                  <p:childTnLst>
                                    <p:set>
                                      <p:cBhvr>
                                        <p:cTn id="118" dur="1" fill="hold">
                                          <p:stCondLst>
                                            <p:cond delay="0"/>
                                          </p:stCondLst>
                                        </p:cTn>
                                        <p:tgtEl>
                                          <p:spTgt spid="97"/>
                                        </p:tgtEl>
                                        <p:attrNameLst>
                                          <p:attrName>style.visibility</p:attrName>
                                        </p:attrNameLst>
                                      </p:cBhvr>
                                      <p:to>
                                        <p:strVal val="visible"/>
                                      </p:to>
                                    </p:set>
                                    <p:animEffect transition="in" filter="wipe(down)">
                                      <p:cBhvr>
                                        <p:cTn id="119" dur="500"/>
                                        <p:tgtEl>
                                          <p:spTgt spid="97"/>
                                        </p:tgtEl>
                                      </p:cBhvr>
                                    </p:animEffect>
                                  </p:childTnLst>
                                </p:cTn>
                              </p:par>
                            </p:childTnLst>
                          </p:cTn>
                        </p:par>
                      </p:childTnLst>
                    </p:cTn>
                  </p:par>
                  <p:par>
                    <p:cTn id="120" fill="hold">
                      <p:stCondLst>
                        <p:cond delay="indefinite"/>
                      </p:stCondLst>
                      <p:childTnLst>
                        <p:par>
                          <p:cTn id="121" fill="hold">
                            <p:stCondLst>
                              <p:cond delay="0"/>
                            </p:stCondLst>
                            <p:childTnLst>
                              <p:par>
                                <p:cTn id="122" presetID="1" presetClass="entr" presetSubtype="0" fill="hold" grpId="0" nodeType="clickEffect">
                                  <p:stCondLst>
                                    <p:cond delay="0"/>
                                  </p:stCondLst>
                                  <p:childTnLst>
                                    <p:set>
                                      <p:cBhvr>
                                        <p:cTn id="123" dur="1" fill="hold">
                                          <p:stCondLst>
                                            <p:cond delay="0"/>
                                          </p:stCondLst>
                                        </p:cTn>
                                        <p:tgtEl>
                                          <p:spTgt spid="47"/>
                                        </p:tgtEl>
                                        <p:attrNameLst>
                                          <p:attrName>style.visibility</p:attrName>
                                        </p:attrNameLst>
                                      </p:cBhvr>
                                      <p:to>
                                        <p:strVal val="visible"/>
                                      </p:to>
                                    </p:set>
                                  </p:childTnLst>
                                </p:cTn>
                              </p:par>
                            </p:childTnLst>
                          </p:cTn>
                        </p:par>
                      </p:childTnLst>
                    </p:cTn>
                  </p:par>
                  <p:par>
                    <p:cTn id="124" fill="hold">
                      <p:stCondLst>
                        <p:cond delay="indefinite"/>
                      </p:stCondLst>
                      <p:childTnLst>
                        <p:par>
                          <p:cTn id="125" fill="hold">
                            <p:stCondLst>
                              <p:cond delay="0"/>
                            </p:stCondLst>
                            <p:childTnLst>
                              <p:par>
                                <p:cTn id="126" presetID="22" presetClass="entr" presetSubtype="1" fill="hold" grpId="0" nodeType="clickEffect">
                                  <p:stCondLst>
                                    <p:cond delay="0"/>
                                  </p:stCondLst>
                                  <p:childTnLst>
                                    <p:set>
                                      <p:cBhvr>
                                        <p:cTn id="127" dur="1" fill="hold">
                                          <p:stCondLst>
                                            <p:cond delay="0"/>
                                          </p:stCondLst>
                                        </p:cTn>
                                        <p:tgtEl>
                                          <p:spTgt spid="96"/>
                                        </p:tgtEl>
                                        <p:attrNameLst>
                                          <p:attrName>style.visibility</p:attrName>
                                        </p:attrNameLst>
                                      </p:cBhvr>
                                      <p:to>
                                        <p:strVal val="visible"/>
                                      </p:to>
                                    </p:set>
                                    <p:animEffect transition="in" filter="wipe(up)">
                                      <p:cBhvr>
                                        <p:cTn id="128" dur="500"/>
                                        <p:tgtEl>
                                          <p:spTgt spid="96"/>
                                        </p:tgtEl>
                                      </p:cBhvr>
                                    </p:animEffect>
                                  </p:childTnLst>
                                </p:cTn>
                              </p:par>
                              <p:par>
                                <p:cTn id="129" presetID="1" presetClass="exit" presetSubtype="0" fill="hold" nodeType="withEffect">
                                  <p:stCondLst>
                                    <p:cond delay="0"/>
                                  </p:stCondLst>
                                  <p:childTnLst>
                                    <p:set>
                                      <p:cBhvr>
                                        <p:cTn id="130" dur="1" fill="hold">
                                          <p:stCondLst>
                                            <p:cond delay="0"/>
                                          </p:stCondLst>
                                        </p:cTn>
                                        <p:tgtEl>
                                          <p:spTgt spid="76"/>
                                        </p:tgtEl>
                                        <p:attrNameLst>
                                          <p:attrName>style.visibility</p:attrName>
                                        </p:attrNameLst>
                                      </p:cBhvr>
                                      <p:to>
                                        <p:strVal val="hidden"/>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grpId="0" nodeType="clickEffect">
                                  <p:stCondLst>
                                    <p:cond delay="0"/>
                                  </p:stCondLst>
                                  <p:childTnLst>
                                    <p:set>
                                      <p:cBhvr>
                                        <p:cTn id="134" dur="1" fill="hold">
                                          <p:stCondLst>
                                            <p:cond delay="0"/>
                                          </p:stCondLst>
                                        </p:cTn>
                                        <p:tgtEl>
                                          <p:spTgt spid="102"/>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77"/>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79"/>
                                        </p:tgtEl>
                                        <p:attrNameLst>
                                          <p:attrName>style.visibility</p:attrName>
                                        </p:attrNameLst>
                                      </p:cBhvr>
                                      <p:to>
                                        <p:strVal val="hidden"/>
                                      </p:to>
                                    </p:set>
                                  </p:childTnLst>
                                </p:cTn>
                              </p:par>
                              <p:par>
                                <p:cTn id="141" presetID="1" presetClass="entr" presetSubtype="0" fill="hold" grpId="0" nodeType="withEffect">
                                  <p:stCondLst>
                                    <p:cond delay="0"/>
                                  </p:stCondLst>
                                  <p:childTnLst>
                                    <p:set>
                                      <p:cBhvr>
                                        <p:cTn id="142" dur="1" fill="hold">
                                          <p:stCondLst>
                                            <p:cond delay="0"/>
                                          </p:stCondLst>
                                        </p:cTn>
                                        <p:tgtEl>
                                          <p:spTgt spid="53"/>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42" grpId="0"/>
      <p:bldP spid="43" grpId="0"/>
      <p:bldP spid="44" grpId="0" animBg="1"/>
      <p:bldP spid="45" grpId="0"/>
      <p:bldP spid="46" grpId="0"/>
      <p:bldP spid="47" grpId="0"/>
      <p:bldP spid="53" grpId="0"/>
      <p:bldP spid="77" grpId="0"/>
      <p:bldP spid="77" grpId="1"/>
      <p:bldP spid="78" grpId="0"/>
      <p:bldP spid="91" grpId="0"/>
      <p:bldP spid="92" grpId="0"/>
      <p:bldP spid="93" grpId="0" animBg="1"/>
      <p:bldP spid="96" grpId="0" animBg="1"/>
      <p:bldP spid="97" grpId="0" animBg="1"/>
      <p:bldP spid="99" grpId="0"/>
      <p:bldP spid="10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3" name="Content Placeholder 2"/>
          <p:cNvSpPr>
            <a:spLocks noGrp="1"/>
          </p:cNvSpPr>
          <p:nvPr>
            <p:ph idx="1"/>
          </p:nvPr>
        </p:nvSpPr>
        <p:spPr/>
        <p:txBody>
          <a:bodyPr/>
          <a:lstStyle/>
          <a:p>
            <a:r>
              <a:rPr lang="en-IN" dirty="0"/>
              <a:t>This algorithm inserts a new node in doubly linked linear list.</a:t>
            </a:r>
          </a:p>
          <a:p>
            <a:r>
              <a:rPr lang="en-IN" dirty="0"/>
              <a:t>The </a:t>
            </a:r>
            <a:r>
              <a:rPr lang="en-IN" b="1" dirty="0">
                <a:solidFill>
                  <a:srgbClr val="C00000"/>
                </a:solidFill>
              </a:rPr>
              <a:t>insertion</a:t>
            </a:r>
            <a:r>
              <a:rPr lang="en-IN" dirty="0">
                <a:solidFill>
                  <a:srgbClr val="C00000"/>
                </a:solidFill>
              </a:rPr>
              <a:t> </a:t>
            </a:r>
            <a:r>
              <a:rPr lang="en-IN" dirty="0"/>
              <a:t>is to be </a:t>
            </a:r>
            <a:r>
              <a:rPr lang="en-IN" b="1" dirty="0">
                <a:solidFill>
                  <a:srgbClr val="C00000"/>
                </a:solidFill>
              </a:rPr>
              <a:t>performed </a:t>
            </a:r>
            <a:r>
              <a:rPr lang="en-IN" dirty="0"/>
              <a:t>to the </a:t>
            </a:r>
            <a:r>
              <a:rPr lang="en-IN" b="1" dirty="0">
                <a:solidFill>
                  <a:srgbClr val="C00000"/>
                </a:solidFill>
              </a:rPr>
              <a:t>left of a specific node</a:t>
            </a:r>
            <a:r>
              <a:rPr lang="en-IN" dirty="0">
                <a:solidFill>
                  <a:srgbClr val="C00000"/>
                </a:solidFill>
              </a:rPr>
              <a:t> </a:t>
            </a:r>
            <a:r>
              <a:rPr lang="en-IN" b="1" dirty="0"/>
              <a:t>with</a:t>
            </a:r>
            <a:r>
              <a:rPr lang="en-IN" dirty="0"/>
              <a:t> its </a:t>
            </a:r>
            <a:r>
              <a:rPr lang="en-IN" b="1" dirty="0"/>
              <a:t>address</a:t>
            </a:r>
            <a:r>
              <a:rPr lang="en-IN" dirty="0"/>
              <a:t> given by the pointer variable </a:t>
            </a:r>
            <a:r>
              <a:rPr lang="en-IN" b="1" dirty="0">
                <a:solidFill>
                  <a:srgbClr val="C00000"/>
                </a:solidFill>
              </a:rPr>
              <a:t>M</a:t>
            </a:r>
            <a:r>
              <a:rPr lang="en-IN" b="1" dirty="0"/>
              <a:t>.</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r>
              <a:rPr lang="en-IN" b="1" dirty="0"/>
              <a:t>.</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r>
              <a:rPr lang="en-IN" b="1" dirty="0">
                <a:solidFill>
                  <a:srgbClr val="C00000"/>
                </a:solidFill>
              </a:rPr>
              <a:t>NEW</a:t>
            </a:r>
            <a:r>
              <a:rPr lang="en-IN" dirty="0">
                <a:solidFill>
                  <a:srgbClr val="C00000"/>
                </a:solidFill>
              </a:rPr>
              <a:t> </a:t>
            </a:r>
            <a:r>
              <a:rPr lang="en-IN" dirty="0"/>
              <a:t>is the address of New Node.</a:t>
            </a:r>
          </a:p>
          <a:p>
            <a:r>
              <a:rPr lang="en-IN" b="1" dirty="0">
                <a:solidFill>
                  <a:srgbClr val="C00000"/>
                </a:solidFill>
              </a:rPr>
              <a:t>X</a:t>
            </a:r>
            <a:r>
              <a:rPr lang="en-IN" dirty="0">
                <a:solidFill>
                  <a:srgbClr val="C00000"/>
                </a:solidFill>
              </a:rPr>
              <a:t> </a:t>
            </a:r>
            <a:r>
              <a:rPr lang="en-IN" dirty="0"/>
              <a:t>is value to be inserted.</a:t>
            </a:r>
          </a:p>
          <a:p>
            <a:endParaRPr lang="en-US" dirty="0"/>
          </a:p>
        </p:txBody>
      </p:sp>
    </p:spTree>
    <p:extLst>
      <p:ext uri="{BB962C8B-B14F-4D97-AF65-F5344CB8AC3E}">
        <p14:creationId xmlns:p14="http://schemas.microsoft.com/office/powerpoint/2010/main" val="321524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Operations &amp; Type of Linked List</a:t>
            </a:r>
            <a:endParaRPr lang="en-US" dirty="0"/>
          </a:p>
        </p:txBody>
      </p:sp>
      <p:sp>
        <p:nvSpPr>
          <p:cNvPr id="5" name="Content Placeholder 2"/>
          <p:cNvSpPr txBox="1">
            <a:spLocks/>
          </p:cNvSpPr>
          <p:nvPr/>
        </p:nvSpPr>
        <p:spPr>
          <a:xfrm>
            <a:off x="6252707" y="1461527"/>
            <a:ext cx="3429000" cy="1447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Singly Linked List</a:t>
            </a:r>
          </a:p>
          <a:p>
            <a:r>
              <a:rPr lang="en-IN" dirty="0"/>
              <a:t>Circular Linked List</a:t>
            </a:r>
          </a:p>
          <a:p>
            <a:r>
              <a:rPr lang="en-IN" dirty="0"/>
              <a:t>Doubly Linked List</a:t>
            </a:r>
          </a:p>
        </p:txBody>
      </p:sp>
      <p:sp>
        <p:nvSpPr>
          <p:cNvPr id="7" name="Content Placeholder 2"/>
          <p:cNvSpPr txBox="1">
            <a:spLocks/>
          </p:cNvSpPr>
          <p:nvPr/>
        </p:nvSpPr>
        <p:spPr>
          <a:xfrm>
            <a:off x="179294" y="1461527"/>
            <a:ext cx="4114800" cy="2971800"/>
          </a:xfrm>
          <a:prstGeom prst="rect">
            <a:avLst/>
          </a:prstGeom>
        </p:spPr>
        <p:txBody>
          <a:bodyPr vert="horz" lIns="91440" tIns="45720" rIns="91440" bIns="45720" rtlCol="0">
            <a:normAutofit/>
          </a:bodyPr>
          <a:lstStyle>
            <a:lvl1pPr marL="342900" indent="-342900" algn="just" defTabSz="914400" rtl="0" eaLnBrk="1" latinLnBrk="0" hangingPunct="1">
              <a:lnSpc>
                <a:spcPct val="90000"/>
              </a:lnSpc>
              <a:spcBef>
                <a:spcPts val="600"/>
              </a:spcBef>
              <a:buClrTx/>
              <a:buFont typeface="Wingdings" panose="05000000000000000000" pitchFamily="2" charset="2"/>
              <a:buChar char="§"/>
              <a:defRPr lang="en-US" sz="2400" kern="1200" dirty="0" smtClean="0">
                <a:solidFill>
                  <a:schemeClr val="tx1"/>
                </a:solidFill>
                <a:latin typeface="+mj-lt"/>
                <a:ea typeface="Times New Roman" panose="02020603050405020304" pitchFamily="18" charset="0"/>
                <a:cs typeface="Times New Roman" panose="02020603050405020304" pitchFamily="18" charset="0"/>
              </a:defRPr>
            </a:lvl1pPr>
            <a:lvl2pPr marL="704850" indent="-342900" algn="just" defTabSz="914400" rtl="0" eaLnBrk="1" latinLnBrk="0" hangingPunct="1">
              <a:lnSpc>
                <a:spcPct val="90000"/>
              </a:lnSpc>
              <a:spcBef>
                <a:spcPts val="600"/>
              </a:spcBef>
              <a:buClrTx/>
              <a:buFont typeface="Arial" panose="020B0604020202020204" pitchFamily="34" charset="0"/>
              <a:buChar char="•"/>
              <a:defRPr lang="en-US" sz="2300" kern="1200" dirty="0" smtClean="0">
                <a:solidFill>
                  <a:schemeClr val="tx1"/>
                </a:solidFill>
                <a:latin typeface="+mj-lt"/>
                <a:ea typeface="Times New Roman" panose="02020603050405020304" pitchFamily="18" charset="0"/>
                <a:cs typeface="Times New Roman" panose="02020603050405020304" pitchFamily="18" charset="0"/>
              </a:defRPr>
            </a:lvl2pPr>
            <a:lvl3pPr marL="968375" indent="-342900" algn="just" defTabSz="914400" rtl="0" eaLnBrk="1" latinLnBrk="0" hangingPunct="1">
              <a:lnSpc>
                <a:spcPct val="90000"/>
              </a:lnSpc>
              <a:spcBef>
                <a:spcPts val="600"/>
              </a:spcBef>
              <a:buClrTx/>
              <a:buFont typeface="Arial" pitchFamily="34" charset="0"/>
              <a:buChar char="•"/>
              <a:defRPr lang="en-US" sz="2200" kern="1200" dirty="0" smtClean="0">
                <a:solidFill>
                  <a:schemeClr val="tx1"/>
                </a:solidFill>
                <a:latin typeface="+mj-lt"/>
                <a:ea typeface="Times New Roman" panose="02020603050405020304" pitchFamily="18" charset="0"/>
                <a:cs typeface="Times New Roman" panose="02020603050405020304" pitchFamily="18" charset="0"/>
              </a:defRPr>
            </a:lvl3pPr>
            <a:lvl4pPr marL="1239837" indent="-342900" algn="just" defTabSz="914400" rtl="0" eaLnBrk="1" latinLnBrk="0" hangingPunct="1">
              <a:lnSpc>
                <a:spcPct val="90000"/>
              </a:lnSpc>
              <a:spcBef>
                <a:spcPts val="600"/>
              </a:spcBef>
              <a:buClrTx/>
              <a:buFont typeface="Arial" pitchFamily="34" charset="0"/>
              <a:buChar char="–"/>
              <a:defRPr lang="en-US" sz="2000" kern="1200" dirty="0" smtClean="0">
                <a:solidFill>
                  <a:schemeClr val="tx1"/>
                </a:solidFill>
                <a:latin typeface="+mj-lt"/>
                <a:ea typeface="Times New Roman" panose="02020603050405020304" pitchFamily="18" charset="0"/>
                <a:cs typeface="Times New Roman" panose="02020603050405020304" pitchFamily="18" charset="0"/>
              </a:defRPr>
            </a:lvl4pPr>
            <a:lvl5pPr marL="1454150" indent="-285750" algn="just" defTabSz="914400" rtl="0" eaLnBrk="1" latinLnBrk="0" hangingPunct="1">
              <a:lnSpc>
                <a:spcPct val="90000"/>
              </a:lnSpc>
              <a:spcBef>
                <a:spcPts val="600"/>
              </a:spcBef>
              <a:buClrTx/>
              <a:buFont typeface="Arial" pitchFamily="34" charset="0"/>
              <a:buChar char="»"/>
              <a:defRPr lang="en-US" sz="1600" kern="1200" dirty="0">
                <a:solidFill>
                  <a:schemeClr val="tx1"/>
                </a:solidFill>
                <a:latin typeface="+mj-lt"/>
                <a:ea typeface="Times New Roman" panose="02020603050405020304" pitchFamily="18" charset="0"/>
                <a:cs typeface="Times New Roman" panose="02020603050405020304"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IN" dirty="0"/>
              <a:t>Insert</a:t>
            </a:r>
          </a:p>
          <a:p>
            <a:pPr lvl="1"/>
            <a:r>
              <a:rPr lang="en-IN" dirty="0"/>
              <a:t>Insert at first position</a:t>
            </a:r>
          </a:p>
          <a:p>
            <a:pPr lvl="1"/>
            <a:r>
              <a:rPr lang="en-IN" dirty="0"/>
              <a:t>Insert at last position</a:t>
            </a:r>
          </a:p>
          <a:p>
            <a:pPr lvl="1"/>
            <a:r>
              <a:rPr lang="en-IN" dirty="0"/>
              <a:t>Insert into ordered list</a:t>
            </a:r>
          </a:p>
          <a:p>
            <a:r>
              <a:rPr lang="en-IN" dirty="0"/>
              <a:t>Delete</a:t>
            </a:r>
          </a:p>
          <a:p>
            <a:r>
              <a:rPr lang="en-IN" dirty="0"/>
              <a:t>Traverse list (Print list)</a:t>
            </a:r>
          </a:p>
        </p:txBody>
      </p:sp>
      <p:sp>
        <p:nvSpPr>
          <p:cNvPr id="8" name="TextBox 7"/>
          <p:cNvSpPr txBox="1"/>
          <p:nvPr/>
        </p:nvSpPr>
        <p:spPr>
          <a:xfrm>
            <a:off x="179294"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Operations on Linked List</a:t>
            </a:r>
          </a:p>
        </p:txBody>
      </p:sp>
      <p:sp>
        <p:nvSpPr>
          <p:cNvPr id="9" name="TextBox 8"/>
          <p:cNvSpPr txBox="1"/>
          <p:nvPr/>
        </p:nvSpPr>
        <p:spPr>
          <a:xfrm>
            <a:off x="6239260" y="824754"/>
            <a:ext cx="5760000" cy="5232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IN" sz="2800" b="1" dirty="0"/>
              <a:t>Types of Linked List</a:t>
            </a:r>
          </a:p>
        </p:txBody>
      </p:sp>
      <p:cxnSp>
        <p:nvCxnSpPr>
          <p:cNvPr id="11" name="Straight Connector 10"/>
          <p:cNvCxnSpPr/>
          <p:nvPr/>
        </p:nvCxnSpPr>
        <p:spPr>
          <a:xfrm>
            <a:off x="6096000" y="824754"/>
            <a:ext cx="0" cy="3886200"/>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72496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DOU_INS (L,R,M,X)</a:t>
            </a:r>
            <a:endParaRPr lang="en-US" dirty="0"/>
          </a:p>
        </p:txBody>
      </p:sp>
      <p:sp>
        <p:nvSpPr>
          <p:cNvPr id="4" name="TextBox 3"/>
          <p:cNvSpPr txBox="1"/>
          <p:nvPr/>
        </p:nvSpPr>
        <p:spPr>
          <a:xfrm>
            <a:off x="244200" y="908438"/>
            <a:ext cx="5760000" cy="3170099"/>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1. [Create New Empty Node]</a:t>
            </a:r>
          </a:p>
          <a:p>
            <a:r>
              <a:rPr lang="en-IN" sz="2000" b="1" dirty="0">
                <a:solidFill>
                  <a:schemeClr val="tx2">
                    <a:lumMod val="60000"/>
                    <a:lumOff val="40000"/>
                  </a:schemeClr>
                </a:solidFill>
                <a:latin typeface="Consolas" pitchFamily="49" charset="0"/>
                <a:cs typeface="Consolas" pitchFamily="49" charset="0"/>
              </a:rPr>
              <a:t>    </a:t>
            </a:r>
            <a:r>
              <a:rPr lang="en-IN" sz="2000" dirty="0">
                <a:latin typeface="Consolas" pitchFamily="49" charset="0"/>
                <a:cs typeface="Consolas" pitchFamily="49" charset="0"/>
              </a:rPr>
              <a:t>NEW       NODE</a:t>
            </a:r>
          </a:p>
          <a:p>
            <a:r>
              <a:rPr lang="en-IN" sz="2000" b="1" dirty="0">
                <a:solidFill>
                  <a:schemeClr val="tx2"/>
                </a:solidFill>
                <a:latin typeface="Consolas" pitchFamily="49" charset="0"/>
                <a:cs typeface="Consolas" pitchFamily="49" charset="0"/>
              </a:rPr>
              <a:t>2. [Copy information field]</a:t>
            </a:r>
          </a:p>
          <a:p>
            <a:r>
              <a:rPr lang="en-IN" sz="2000" dirty="0">
                <a:latin typeface="Consolas" pitchFamily="49" charset="0"/>
                <a:cs typeface="Consolas" pitchFamily="49" charset="0"/>
              </a:rPr>
              <a:t>    INFO(NEW) </a:t>
            </a:r>
            <a:r>
              <a:rPr lang="en-IN" sz="2000" dirty="0">
                <a:latin typeface="Consolas" pitchFamily="49" charset="0"/>
                <a:cs typeface="Consolas" pitchFamily="49" charset="0"/>
                <a:sym typeface="Wingdings" pitchFamily="2" charset="2"/>
              </a:rPr>
              <a:t> X</a:t>
            </a:r>
          </a:p>
          <a:p>
            <a:r>
              <a:rPr lang="en-IN" sz="2000" b="1" dirty="0">
                <a:solidFill>
                  <a:schemeClr val="tx2"/>
                </a:solidFill>
                <a:latin typeface="Consolas" pitchFamily="49" charset="0"/>
                <a:cs typeface="Consolas" pitchFamily="49" charset="0"/>
              </a:rPr>
              <a:t>3. [Insert into an empty list]</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R = NULL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endParaRPr lang="en-IN" sz="2000" dirty="0">
              <a:latin typeface="Consolas" pitchFamily="49" charset="0"/>
              <a:cs typeface="Consolas" pitchFamily="49" charset="0"/>
              <a:sym typeface="Wingdings" pitchFamily="2" charset="2"/>
            </a:endParaRPr>
          </a:p>
          <a:p>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NULL</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R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
        <p:nvSpPr>
          <p:cNvPr id="5" name="Left Arrow 4"/>
          <p:cNvSpPr/>
          <p:nvPr/>
        </p:nvSpPr>
        <p:spPr>
          <a:xfrm>
            <a:off x="1571172" y="1280881"/>
            <a:ext cx="457200" cy="228600"/>
          </a:xfrm>
          <a:prstGeom prst="lef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 name="TextBox 5"/>
          <p:cNvSpPr txBox="1"/>
          <p:nvPr/>
        </p:nvSpPr>
        <p:spPr>
          <a:xfrm>
            <a:off x="6172200" y="908438"/>
            <a:ext cx="5760000" cy="4093428"/>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000" b="1" dirty="0">
                <a:solidFill>
                  <a:schemeClr val="tx2"/>
                </a:solidFill>
                <a:latin typeface="Consolas" pitchFamily="49" charset="0"/>
                <a:cs typeface="Consolas" pitchFamily="49" charset="0"/>
              </a:rPr>
              <a:t>4. [Is left most insertion ?]</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IF</a:t>
            </a:r>
            <a:r>
              <a:rPr lang="en-IN" sz="2000" dirty="0">
                <a:latin typeface="Consolas" pitchFamily="49" charset="0"/>
                <a:cs typeface="Consolas" pitchFamily="49" charset="0"/>
              </a:rPr>
              <a:t>	 M = L</a:t>
            </a:r>
          </a:p>
          <a:p>
            <a:r>
              <a:rPr lang="en-IN" sz="2000" dirty="0">
                <a:latin typeface="Consolas" pitchFamily="49" charset="0"/>
                <a:cs typeface="Consolas" pitchFamily="49" charset="0"/>
              </a:rPr>
              <a:t>    </a:t>
            </a:r>
            <a:r>
              <a:rPr lang="en-IN" sz="2000" b="1" dirty="0">
                <a:solidFill>
                  <a:schemeClr val="tx2">
                    <a:lumMod val="75000"/>
                  </a:schemeClr>
                </a:solidFill>
                <a:latin typeface="Consolas" pitchFamily="49" charset="0"/>
                <a:cs typeface="Consolas" pitchFamily="49" charset="0"/>
              </a:rPr>
              <a:t>THEN</a:t>
            </a:r>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NULL</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L </a:t>
            </a:r>
            <a:r>
              <a:rPr lang="en-IN" sz="2000" dirty="0">
                <a:latin typeface="Consolas" pitchFamily="49" charset="0"/>
                <a:cs typeface="Consolas" pitchFamily="49" charset="0"/>
                <a:sym typeface="Wingdings" pitchFamily="2" charset="2"/>
              </a:rPr>
              <a:t> </a:t>
            </a:r>
            <a:r>
              <a:rPr lang="en-IN" sz="2000" dirty="0">
                <a:latin typeface="Consolas" pitchFamily="49" charset="0"/>
                <a:cs typeface="Consolas" pitchFamily="49" charset="0"/>
              </a:rPr>
              <a:t>NEW</a:t>
            </a:r>
          </a:p>
          <a:p>
            <a:r>
              <a:rPr lang="en-IN" sz="2000" dirty="0">
                <a:latin typeface="Consolas" pitchFamily="49" charset="0"/>
                <a:cs typeface="Consolas" pitchFamily="49" charset="0"/>
              </a:rPr>
              <a:t>         Return</a:t>
            </a:r>
          </a:p>
          <a:p>
            <a:r>
              <a:rPr lang="en-IN" sz="2000" b="1" dirty="0">
                <a:solidFill>
                  <a:schemeClr val="tx2"/>
                </a:solidFill>
                <a:latin typeface="Consolas" pitchFamily="49" charset="0"/>
                <a:cs typeface="Consolas" pitchFamily="49" charset="0"/>
              </a:rPr>
              <a:t>5. [Insert in middle]</a:t>
            </a:r>
          </a:p>
          <a:p>
            <a:r>
              <a:rPr lang="en-IN" sz="2000" dirty="0">
                <a:latin typeface="Consolas" pitchFamily="49" charset="0"/>
                <a:cs typeface="Consolas" pitchFamily="49" charset="0"/>
              </a:rPr>
              <a:t>    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LPTR(M)</a:t>
            </a:r>
          </a:p>
          <a:p>
            <a:r>
              <a:rPr lang="en-IN" sz="2000" dirty="0">
                <a:latin typeface="Consolas" pitchFamily="49" charset="0"/>
                <a:cs typeface="Consolas" pitchFamily="49" charset="0"/>
              </a:rPr>
              <a:t>    RPTR(NEW)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M</a:t>
            </a:r>
          </a:p>
          <a:p>
            <a:r>
              <a:rPr lang="en-IN" sz="2000" dirty="0">
                <a:latin typeface="Consolas" pitchFamily="49" charset="0"/>
                <a:cs typeface="Consolas" pitchFamily="49" charset="0"/>
              </a:rPr>
              <a:t>    LPTR(M)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RPTR(LPTR(NEW)) </a:t>
            </a:r>
            <a:r>
              <a:rPr lang="en-IN" sz="2000" dirty="0">
                <a:latin typeface="Consolas" pitchFamily="49" charset="0"/>
                <a:cs typeface="Consolas" pitchFamily="49" charset="0"/>
                <a:sym typeface="Wingdings" pitchFamily="2" charset="2"/>
              </a:rPr>
              <a:t></a:t>
            </a:r>
            <a:r>
              <a:rPr lang="en-IN" sz="2000" dirty="0">
                <a:latin typeface="Consolas" pitchFamily="49" charset="0"/>
                <a:cs typeface="Consolas" pitchFamily="49" charset="0"/>
              </a:rPr>
              <a:t> NEW</a:t>
            </a:r>
          </a:p>
          <a:p>
            <a:r>
              <a:rPr lang="en-IN" sz="2000" dirty="0">
                <a:latin typeface="Consolas" pitchFamily="49" charset="0"/>
                <a:cs typeface="Consolas" pitchFamily="49" charset="0"/>
              </a:rPr>
              <a:t>    Return</a:t>
            </a:r>
          </a:p>
        </p:txBody>
      </p:sp>
    </p:spTree>
    <p:extLst>
      <p:ext uri="{BB962C8B-B14F-4D97-AF65-F5344CB8AC3E}">
        <p14:creationId xmlns:p14="http://schemas.microsoft.com/office/powerpoint/2010/main" val="2796021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
                                            <p:txEl>
                                              <p:pRg st="3" end="3"/>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xEl>
                                              <p:pRg st="4" end="4"/>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xEl>
                                              <p:pRg st="5" end="5"/>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
                                            <p:txEl>
                                              <p:pRg st="8" end="8"/>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
                                            <p:txEl>
                                              <p:pRg st="9" end="9"/>
                                            </p:txEl>
                                          </p:spTgt>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6">
                                            <p:txEl>
                                              <p:pRg st="10" end="10"/>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6">
                                            <p:txEl>
                                              <p:pRg st="11" end="11"/>
                                            </p:txEl>
                                          </p:spTgt>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3" name="Content Placeholder 2"/>
          <p:cNvSpPr>
            <a:spLocks noGrp="1"/>
          </p:cNvSpPr>
          <p:nvPr>
            <p:ph idx="1"/>
          </p:nvPr>
        </p:nvSpPr>
        <p:spPr/>
        <p:txBody>
          <a:bodyPr/>
          <a:lstStyle/>
          <a:p>
            <a:r>
              <a:rPr lang="en-IN" dirty="0"/>
              <a:t>This algorithm </a:t>
            </a:r>
            <a:r>
              <a:rPr lang="en-IN" b="1" dirty="0">
                <a:solidFill>
                  <a:srgbClr val="C00000"/>
                </a:solidFill>
              </a:rPr>
              <a:t>deletes</a:t>
            </a:r>
            <a:r>
              <a:rPr lang="en-IN" b="1" dirty="0">
                <a:solidFill>
                  <a:srgbClr val="FF0000"/>
                </a:solidFill>
              </a:rPr>
              <a:t> </a:t>
            </a:r>
            <a:r>
              <a:rPr lang="en-IN" b="1" dirty="0">
                <a:solidFill>
                  <a:srgbClr val="C00000"/>
                </a:solidFill>
              </a:rPr>
              <a:t>the node</a:t>
            </a:r>
            <a:r>
              <a:rPr lang="en-IN" dirty="0">
                <a:solidFill>
                  <a:srgbClr val="C00000"/>
                </a:solidFill>
              </a:rPr>
              <a:t> </a:t>
            </a:r>
            <a:r>
              <a:rPr lang="en-IN" dirty="0"/>
              <a:t>whose </a:t>
            </a:r>
            <a:r>
              <a:rPr lang="en-IN" b="1" dirty="0">
                <a:solidFill>
                  <a:srgbClr val="C00000"/>
                </a:solidFill>
              </a:rPr>
              <a:t>address</a:t>
            </a:r>
            <a:r>
              <a:rPr lang="en-IN" dirty="0">
                <a:solidFill>
                  <a:srgbClr val="C00000"/>
                </a:solidFill>
              </a:rPr>
              <a:t> </a:t>
            </a:r>
            <a:r>
              <a:rPr lang="en-IN" dirty="0"/>
              <a:t>is contained in the variable </a:t>
            </a:r>
            <a:r>
              <a:rPr lang="en-IN" b="1" dirty="0">
                <a:solidFill>
                  <a:srgbClr val="C00000"/>
                </a:solidFill>
              </a:rPr>
              <a:t>OLD.</a:t>
            </a:r>
          </a:p>
          <a:p>
            <a:r>
              <a:rPr lang="en-IN" dirty="0"/>
              <a:t>Typical node of doubly linked list contains following fields </a:t>
            </a:r>
            <a:r>
              <a:rPr lang="en-IN" b="1" dirty="0">
                <a:solidFill>
                  <a:srgbClr val="C00000"/>
                </a:solidFill>
              </a:rPr>
              <a:t>LPTR</a:t>
            </a:r>
            <a:r>
              <a:rPr lang="en-IN" dirty="0"/>
              <a:t>, </a:t>
            </a:r>
            <a:r>
              <a:rPr lang="en-IN" b="1" dirty="0">
                <a:solidFill>
                  <a:srgbClr val="C00000"/>
                </a:solidFill>
              </a:rPr>
              <a:t>RPTR</a:t>
            </a:r>
            <a:r>
              <a:rPr lang="en-IN" dirty="0">
                <a:solidFill>
                  <a:srgbClr val="C00000"/>
                </a:solidFill>
              </a:rPr>
              <a:t> </a:t>
            </a:r>
            <a:r>
              <a:rPr lang="en-IN" dirty="0"/>
              <a:t>and </a:t>
            </a:r>
            <a:r>
              <a:rPr lang="en-IN" b="1" dirty="0">
                <a:solidFill>
                  <a:srgbClr val="C00000"/>
                </a:solidFill>
              </a:rPr>
              <a:t>INFO.</a:t>
            </a:r>
          </a:p>
          <a:p>
            <a:r>
              <a:rPr lang="en-IN" b="1" dirty="0">
                <a:solidFill>
                  <a:srgbClr val="C00000"/>
                </a:solidFill>
              </a:rPr>
              <a:t>LPTR</a:t>
            </a:r>
            <a:r>
              <a:rPr lang="en-IN" dirty="0">
                <a:solidFill>
                  <a:srgbClr val="C00000"/>
                </a:solidFill>
              </a:rPr>
              <a:t> </a:t>
            </a:r>
            <a:r>
              <a:rPr lang="en-IN" dirty="0"/>
              <a:t>is pointer variable pointing to Predecessor of a node.</a:t>
            </a:r>
          </a:p>
          <a:p>
            <a:r>
              <a:rPr lang="en-IN" b="1" dirty="0">
                <a:solidFill>
                  <a:srgbClr val="C00000"/>
                </a:solidFill>
              </a:rPr>
              <a:t>RPTR</a:t>
            </a:r>
            <a:r>
              <a:rPr lang="en-IN" dirty="0">
                <a:solidFill>
                  <a:srgbClr val="C00000"/>
                </a:solidFill>
              </a:rPr>
              <a:t> </a:t>
            </a:r>
            <a:r>
              <a:rPr lang="en-IN" dirty="0"/>
              <a:t>is pointer variable pointing to Successor of a node.</a:t>
            </a:r>
          </a:p>
          <a:p>
            <a:r>
              <a:rPr lang="en-IN" b="1" dirty="0">
                <a:solidFill>
                  <a:srgbClr val="C00000"/>
                </a:solidFill>
              </a:rPr>
              <a:t>L</a:t>
            </a:r>
            <a:r>
              <a:rPr lang="en-IN" dirty="0">
                <a:solidFill>
                  <a:srgbClr val="C00000"/>
                </a:solidFill>
              </a:rPr>
              <a:t> </a:t>
            </a:r>
            <a:r>
              <a:rPr lang="en-IN" dirty="0"/>
              <a:t>&amp; </a:t>
            </a:r>
            <a:r>
              <a:rPr lang="en-IN" b="1" dirty="0">
                <a:solidFill>
                  <a:srgbClr val="C00000"/>
                </a:solidFill>
              </a:rPr>
              <a:t>R</a:t>
            </a:r>
            <a:r>
              <a:rPr lang="en-IN" dirty="0">
                <a:solidFill>
                  <a:srgbClr val="C00000"/>
                </a:solidFill>
              </a:rPr>
              <a:t> </a:t>
            </a:r>
            <a:r>
              <a:rPr lang="en-IN" dirty="0"/>
              <a:t>are pointer variables pointing for Leftmost and Rightmost node of Linked List.</a:t>
            </a:r>
          </a:p>
          <a:p>
            <a:endParaRPr lang="en-IN" dirty="0"/>
          </a:p>
          <a:p>
            <a:endParaRPr lang="en-US" dirty="0"/>
          </a:p>
          <a:p>
            <a:endParaRPr lang="en-US" dirty="0"/>
          </a:p>
        </p:txBody>
      </p:sp>
    </p:spTree>
    <p:extLst>
      <p:ext uri="{BB962C8B-B14F-4D97-AF65-F5344CB8AC3E}">
        <p14:creationId xmlns:p14="http://schemas.microsoft.com/office/powerpoint/2010/main" val="2998629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Delete from Doubly Linked List</a:t>
            </a:r>
            <a:endParaRPr lang="en-US" dirty="0"/>
          </a:p>
        </p:txBody>
      </p:sp>
      <p:grpSp>
        <p:nvGrpSpPr>
          <p:cNvPr id="4" name="Group 3"/>
          <p:cNvGrpSpPr/>
          <p:nvPr/>
        </p:nvGrpSpPr>
        <p:grpSpPr>
          <a:xfrm>
            <a:off x="2362200" y="2997200"/>
            <a:ext cx="1066800" cy="381000"/>
            <a:chOff x="304800" y="4191000"/>
            <a:chExt cx="1066800" cy="381000"/>
          </a:xfrm>
        </p:grpSpPr>
        <p:sp>
          <p:nvSpPr>
            <p:cNvPr id="5" name="Rectangle 4"/>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6" name="Rectangle 5"/>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7" name="Rectangle 6"/>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8" name="Group 7"/>
          <p:cNvGrpSpPr/>
          <p:nvPr/>
        </p:nvGrpSpPr>
        <p:grpSpPr>
          <a:xfrm>
            <a:off x="5562600" y="2997200"/>
            <a:ext cx="1066800" cy="381000"/>
            <a:chOff x="304800" y="4191000"/>
            <a:chExt cx="1066800" cy="381000"/>
          </a:xfrm>
        </p:grpSpPr>
        <p:sp>
          <p:nvSpPr>
            <p:cNvPr id="9" name="Rectangle 8"/>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0" name="Rectangle 9"/>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1" name="Rectangle 10"/>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2" name="Group 11"/>
          <p:cNvGrpSpPr/>
          <p:nvPr/>
        </p:nvGrpSpPr>
        <p:grpSpPr>
          <a:xfrm>
            <a:off x="7162800" y="2997200"/>
            <a:ext cx="1066800" cy="381000"/>
            <a:chOff x="304800" y="4191000"/>
            <a:chExt cx="1066800" cy="381000"/>
          </a:xfrm>
        </p:grpSpPr>
        <p:sp>
          <p:nvSpPr>
            <p:cNvPr id="13" name="Rectangle 12"/>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4" name="Rectangle 13"/>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5" name="Rectangle 14"/>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grpSp>
        <p:nvGrpSpPr>
          <p:cNvPr id="16" name="Group 15"/>
          <p:cNvGrpSpPr/>
          <p:nvPr/>
        </p:nvGrpSpPr>
        <p:grpSpPr>
          <a:xfrm>
            <a:off x="8763000" y="2997200"/>
            <a:ext cx="1066800" cy="381000"/>
            <a:chOff x="304800" y="4191000"/>
            <a:chExt cx="1066800" cy="381000"/>
          </a:xfrm>
        </p:grpSpPr>
        <p:sp>
          <p:nvSpPr>
            <p:cNvPr id="17" name="Rectangle 16"/>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8" name="Rectangle 17"/>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19" name="Rectangle 18"/>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21" name="Straight Arrow Connector 20"/>
          <p:cNvCxnSpPr/>
          <p:nvPr/>
        </p:nvCxnSpPr>
        <p:spPr>
          <a:xfrm>
            <a:off x="66294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82296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p:nvPr/>
        </p:nvCxnSpPr>
        <p:spPr>
          <a:xfrm>
            <a:off x="82296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4" name="Straight Arrow Connector 23"/>
          <p:cNvCxnSpPr/>
          <p:nvPr/>
        </p:nvCxnSpPr>
        <p:spPr>
          <a:xfrm>
            <a:off x="66294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26" name="Straight Connector 25"/>
          <p:cNvCxnSpPr/>
          <p:nvPr/>
        </p:nvCxnSpPr>
        <p:spPr>
          <a:xfrm flipV="1">
            <a:off x="95250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cxnSp>
        <p:nvCxnSpPr>
          <p:cNvPr id="27" name="Straight Connector 26"/>
          <p:cNvCxnSpPr/>
          <p:nvPr/>
        </p:nvCxnSpPr>
        <p:spPr>
          <a:xfrm flipH="1">
            <a:off x="2362200" y="2997200"/>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8" name="TextBox 27"/>
          <p:cNvSpPr txBox="1"/>
          <p:nvPr/>
        </p:nvSpPr>
        <p:spPr>
          <a:xfrm>
            <a:off x="2364753" y="3618468"/>
            <a:ext cx="295274" cy="369332"/>
          </a:xfrm>
          <a:prstGeom prst="rect">
            <a:avLst/>
          </a:prstGeom>
          <a:noFill/>
        </p:spPr>
        <p:txBody>
          <a:bodyPr wrap="none" rtlCol="0">
            <a:spAutoFit/>
          </a:bodyPr>
          <a:lstStyle/>
          <a:p>
            <a:pPr algn="ctr"/>
            <a:r>
              <a:rPr lang="en-IN" b="1" dirty="0"/>
              <a:t>L</a:t>
            </a:r>
            <a:endParaRPr lang="en-US" b="1" dirty="0"/>
          </a:p>
        </p:txBody>
      </p:sp>
      <p:sp>
        <p:nvSpPr>
          <p:cNvPr id="29" name="TextBox 28"/>
          <p:cNvSpPr txBox="1"/>
          <p:nvPr/>
        </p:nvSpPr>
        <p:spPr>
          <a:xfrm>
            <a:off x="9515290" y="3606800"/>
            <a:ext cx="314510" cy="369332"/>
          </a:xfrm>
          <a:prstGeom prst="rect">
            <a:avLst/>
          </a:prstGeom>
          <a:noFill/>
        </p:spPr>
        <p:txBody>
          <a:bodyPr wrap="none" rtlCol="0">
            <a:spAutoFit/>
          </a:bodyPr>
          <a:lstStyle/>
          <a:p>
            <a:pPr algn="ctr"/>
            <a:r>
              <a:rPr lang="en-IN" b="1" dirty="0"/>
              <a:t>R</a:t>
            </a:r>
            <a:endParaRPr lang="en-US" b="1" dirty="0"/>
          </a:p>
        </p:txBody>
      </p:sp>
      <p:cxnSp>
        <p:nvCxnSpPr>
          <p:cNvPr id="30" name="Straight Arrow Connector 29"/>
          <p:cNvCxnSpPr>
            <a:stCxn id="28" idx="0"/>
            <a:endCxn id="6" idx="2"/>
          </p:cNvCxnSpPr>
          <p:nvPr/>
        </p:nvCxnSpPr>
        <p:spPr>
          <a:xfrm flipV="1">
            <a:off x="25123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flipV="1">
            <a:off x="967519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33" name="Group 32"/>
          <p:cNvGrpSpPr/>
          <p:nvPr/>
        </p:nvGrpSpPr>
        <p:grpSpPr>
          <a:xfrm>
            <a:off x="3962400" y="2997200"/>
            <a:ext cx="1066800" cy="381000"/>
            <a:chOff x="304800" y="4191000"/>
            <a:chExt cx="1066800" cy="381000"/>
          </a:xfrm>
        </p:grpSpPr>
        <p:sp>
          <p:nvSpPr>
            <p:cNvPr id="34" name="Rectangle 33"/>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5" name="Rectangle 34"/>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36" name="Rectangle 35"/>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cxnSp>
        <p:nvCxnSpPr>
          <p:cNvPr id="41" name="Straight Arrow Connector 40"/>
          <p:cNvCxnSpPr/>
          <p:nvPr/>
        </p:nvCxnSpPr>
        <p:spPr>
          <a:xfrm>
            <a:off x="34290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2" name="Straight Arrow Connector 41"/>
          <p:cNvCxnSpPr/>
          <p:nvPr/>
        </p:nvCxnSpPr>
        <p:spPr>
          <a:xfrm>
            <a:off x="5029200" y="3073400"/>
            <a:ext cx="53340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5" name="Straight Arrow Connector 44"/>
          <p:cNvCxnSpPr/>
          <p:nvPr/>
        </p:nvCxnSpPr>
        <p:spPr>
          <a:xfrm>
            <a:off x="50292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cxnSp>
        <p:nvCxnSpPr>
          <p:cNvPr id="46" name="Straight Arrow Connector 45"/>
          <p:cNvCxnSpPr/>
          <p:nvPr/>
        </p:nvCxnSpPr>
        <p:spPr>
          <a:xfrm>
            <a:off x="3429000" y="3302000"/>
            <a:ext cx="533400" cy="0"/>
          </a:xfrm>
          <a:prstGeom prst="straightConnector1">
            <a:avLst/>
          </a:prstGeom>
          <a:ln w="28575">
            <a:solidFill>
              <a:srgbClr val="B84742"/>
            </a:solidFill>
            <a:headEnd type="arrow"/>
            <a:tailEnd type="none"/>
          </a:ln>
        </p:spPr>
        <p:style>
          <a:lnRef idx="2">
            <a:schemeClr val="accent2"/>
          </a:lnRef>
          <a:fillRef idx="0">
            <a:schemeClr val="accent2"/>
          </a:fillRef>
          <a:effectRef idx="1">
            <a:schemeClr val="accent2"/>
          </a:effectRef>
          <a:fontRef idx="minor">
            <a:schemeClr val="tx1"/>
          </a:fontRef>
        </p:style>
      </p:cxnSp>
      <p:sp>
        <p:nvSpPr>
          <p:cNvPr id="47" name="TextBox 46"/>
          <p:cNvSpPr txBox="1"/>
          <p:nvPr/>
        </p:nvSpPr>
        <p:spPr>
          <a:xfrm>
            <a:off x="5804093" y="2619986"/>
            <a:ext cx="583814" cy="369332"/>
          </a:xfrm>
          <a:prstGeom prst="rect">
            <a:avLst/>
          </a:prstGeom>
          <a:noFill/>
        </p:spPr>
        <p:txBody>
          <a:bodyPr wrap="none" rtlCol="0">
            <a:spAutoFit/>
          </a:bodyPr>
          <a:lstStyle/>
          <a:p>
            <a:pPr algn="ctr"/>
            <a:r>
              <a:rPr lang="en-IN" b="1" dirty="0"/>
              <a:t>OLD</a:t>
            </a:r>
            <a:endParaRPr lang="en-US" b="1" dirty="0"/>
          </a:p>
        </p:txBody>
      </p:sp>
      <p:sp>
        <p:nvSpPr>
          <p:cNvPr id="48" name="TextBox 47"/>
          <p:cNvSpPr txBox="1"/>
          <p:nvPr/>
        </p:nvSpPr>
        <p:spPr>
          <a:xfrm>
            <a:off x="2590800" y="2640584"/>
            <a:ext cx="583814" cy="369332"/>
          </a:xfrm>
          <a:prstGeom prst="rect">
            <a:avLst/>
          </a:prstGeom>
          <a:noFill/>
        </p:spPr>
        <p:txBody>
          <a:bodyPr wrap="none" rtlCol="0">
            <a:spAutoFit/>
          </a:bodyPr>
          <a:lstStyle/>
          <a:p>
            <a:pPr algn="ctr"/>
            <a:r>
              <a:rPr lang="en-IN" b="1" dirty="0"/>
              <a:t>OLD</a:t>
            </a:r>
            <a:endParaRPr lang="en-US" b="1" dirty="0"/>
          </a:p>
        </p:txBody>
      </p:sp>
      <p:sp>
        <p:nvSpPr>
          <p:cNvPr id="49" name="TextBox 48"/>
          <p:cNvSpPr txBox="1"/>
          <p:nvPr/>
        </p:nvSpPr>
        <p:spPr>
          <a:xfrm>
            <a:off x="9017386" y="2627868"/>
            <a:ext cx="583814" cy="369332"/>
          </a:xfrm>
          <a:prstGeom prst="rect">
            <a:avLst/>
          </a:prstGeom>
          <a:noFill/>
        </p:spPr>
        <p:txBody>
          <a:bodyPr wrap="none" rtlCol="0">
            <a:spAutoFit/>
          </a:bodyPr>
          <a:lstStyle/>
          <a:p>
            <a:pPr algn="ctr"/>
            <a:r>
              <a:rPr lang="en-IN" b="1" dirty="0"/>
              <a:t>OLD</a:t>
            </a:r>
            <a:endParaRPr lang="en-US" b="1" dirty="0"/>
          </a:p>
        </p:txBody>
      </p:sp>
      <p:grpSp>
        <p:nvGrpSpPr>
          <p:cNvPr id="50" name="Group 49"/>
          <p:cNvGrpSpPr/>
          <p:nvPr/>
        </p:nvGrpSpPr>
        <p:grpSpPr>
          <a:xfrm>
            <a:off x="4613434" y="1219200"/>
            <a:ext cx="1066800" cy="381000"/>
            <a:chOff x="304800" y="4191000"/>
            <a:chExt cx="1066800" cy="381000"/>
          </a:xfrm>
        </p:grpSpPr>
        <p:sp>
          <p:nvSpPr>
            <p:cNvPr id="51" name="Rectangle 50"/>
            <p:cNvSpPr/>
            <p:nvPr/>
          </p:nvSpPr>
          <p:spPr>
            <a:xfrm>
              <a:off x="609600" y="4191000"/>
              <a:ext cx="457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b="1" dirty="0"/>
                <a:t>10</a:t>
              </a:r>
              <a:endParaRPr lang="en-US" sz="2000" b="1" dirty="0"/>
            </a:p>
          </p:txBody>
        </p:sp>
        <p:sp>
          <p:nvSpPr>
            <p:cNvPr id="52" name="Rectangle 51"/>
            <p:cNvSpPr/>
            <p:nvPr/>
          </p:nvSpPr>
          <p:spPr>
            <a:xfrm>
              <a:off x="304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sp>
          <p:nvSpPr>
            <p:cNvPr id="53" name="Rectangle 52"/>
            <p:cNvSpPr/>
            <p:nvPr/>
          </p:nvSpPr>
          <p:spPr>
            <a:xfrm>
              <a:off x="1066800" y="4191000"/>
              <a:ext cx="3048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b="1" dirty="0"/>
            </a:p>
          </p:txBody>
        </p:sp>
      </p:grpSp>
      <p:sp>
        <p:nvSpPr>
          <p:cNvPr id="54" name="TextBox 53"/>
          <p:cNvSpPr txBox="1"/>
          <p:nvPr/>
        </p:nvSpPr>
        <p:spPr>
          <a:xfrm>
            <a:off x="4877845" y="1611868"/>
            <a:ext cx="583814" cy="369332"/>
          </a:xfrm>
          <a:prstGeom prst="rect">
            <a:avLst/>
          </a:prstGeom>
          <a:noFill/>
        </p:spPr>
        <p:txBody>
          <a:bodyPr wrap="none" rtlCol="0">
            <a:spAutoFit/>
          </a:bodyPr>
          <a:lstStyle/>
          <a:p>
            <a:pPr algn="ctr"/>
            <a:r>
              <a:rPr lang="en-IN" b="1" dirty="0"/>
              <a:t>OLD</a:t>
            </a:r>
            <a:endParaRPr lang="en-US" b="1" dirty="0"/>
          </a:p>
        </p:txBody>
      </p:sp>
      <p:cxnSp>
        <p:nvCxnSpPr>
          <p:cNvPr id="55" name="Straight Connector 54"/>
          <p:cNvCxnSpPr/>
          <p:nvPr/>
        </p:nvCxnSpPr>
        <p:spPr>
          <a:xfrm flipH="1">
            <a:off x="4608952" y="1230868"/>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cxnSp>
        <p:nvCxnSpPr>
          <p:cNvPr id="56" name="Straight Connector 55"/>
          <p:cNvCxnSpPr/>
          <p:nvPr/>
        </p:nvCxnSpPr>
        <p:spPr>
          <a:xfrm flipH="1">
            <a:off x="5375434" y="1219200"/>
            <a:ext cx="304800" cy="381000"/>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
        <p:nvSpPr>
          <p:cNvPr id="57" name="TextBox 56"/>
          <p:cNvSpPr txBox="1"/>
          <p:nvPr/>
        </p:nvSpPr>
        <p:spPr>
          <a:xfrm>
            <a:off x="4602540" y="1809105"/>
            <a:ext cx="295274" cy="369332"/>
          </a:xfrm>
          <a:prstGeom prst="rect">
            <a:avLst/>
          </a:prstGeom>
          <a:noFill/>
        </p:spPr>
        <p:txBody>
          <a:bodyPr wrap="none" rtlCol="0">
            <a:spAutoFit/>
          </a:bodyPr>
          <a:lstStyle/>
          <a:p>
            <a:pPr algn="ctr"/>
            <a:r>
              <a:rPr lang="en-IN" b="1" dirty="0"/>
              <a:t>L</a:t>
            </a:r>
            <a:endParaRPr lang="en-US" b="1" dirty="0"/>
          </a:p>
        </p:txBody>
      </p:sp>
      <p:cxnSp>
        <p:nvCxnSpPr>
          <p:cNvPr id="58" name="Straight Arrow Connector 57"/>
          <p:cNvCxnSpPr>
            <a:stCxn id="57" idx="0"/>
          </p:cNvCxnSpPr>
          <p:nvPr/>
        </p:nvCxnSpPr>
        <p:spPr>
          <a:xfrm flipV="1">
            <a:off x="4750177"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59" name="TextBox 58"/>
          <p:cNvSpPr txBox="1"/>
          <p:nvPr/>
        </p:nvSpPr>
        <p:spPr>
          <a:xfrm>
            <a:off x="5434890" y="1809105"/>
            <a:ext cx="314510" cy="369332"/>
          </a:xfrm>
          <a:prstGeom prst="rect">
            <a:avLst/>
          </a:prstGeom>
          <a:noFill/>
        </p:spPr>
        <p:txBody>
          <a:bodyPr wrap="none" rtlCol="0">
            <a:spAutoFit/>
          </a:bodyPr>
          <a:lstStyle/>
          <a:p>
            <a:pPr algn="ctr"/>
            <a:r>
              <a:rPr lang="en-IN" b="1" dirty="0"/>
              <a:t>R</a:t>
            </a:r>
            <a:endParaRPr lang="en-US" b="1" dirty="0"/>
          </a:p>
        </p:txBody>
      </p:sp>
      <p:cxnSp>
        <p:nvCxnSpPr>
          <p:cNvPr id="60" name="Straight Arrow Connector 59"/>
          <p:cNvCxnSpPr>
            <a:stCxn id="59" idx="0"/>
          </p:cNvCxnSpPr>
          <p:nvPr/>
        </p:nvCxnSpPr>
        <p:spPr>
          <a:xfrm flipV="1">
            <a:off x="5592145" y="1568837"/>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63" name="TextBox 62"/>
          <p:cNvSpPr txBox="1"/>
          <p:nvPr/>
        </p:nvSpPr>
        <p:spPr>
          <a:xfrm>
            <a:off x="6352735" y="1295400"/>
            <a:ext cx="1580882" cy="369332"/>
          </a:xfrm>
          <a:prstGeom prst="rect">
            <a:avLst/>
          </a:prstGeom>
          <a:noFill/>
        </p:spPr>
        <p:txBody>
          <a:bodyPr wrap="none" rtlCol="0">
            <a:spAutoFit/>
          </a:bodyPr>
          <a:lstStyle/>
          <a:p>
            <a:pPr algn="ctr"/>
            <a:r>
              <a:rPr lang="en-IN" b="1" dirty="0"/>
              <a:t>L </a:t>
            </a:r>
            <a:r>
              <a:rPr lang="en-IN" b="1" dirty="0">
                <a:sym typeface="Wingdings" pitchFamily="2" charset="2"/>
              </a:rPr>
              <a:t> R  NULL</a:t>
            </a:r>
            <a:endParaRPr lang="en-US" b="1" dirty="0"/>
          </a:p>
        </p:txBody>
      </p:sp>
      <p:sp>
        <p:nvSpPr>
          <p:cNvPr id="64" name="TextBox 63"/>
          <p:cNvSpPr txBox="1"/>
          <p:nvPr/>
        </p:nvSpPr>
        <p:spPr>
          <a:xfrm>
            <a:off x="1524001" y="4368801"/>
            <a:ext cx="1827039" cy="646331"/>
          </a:xfrm>
          <a:prstGeom prst="rect">
            <a:avLst/>
          </a:prstGeom>
          <a:noFill/>
        </p:spPr>
        <p:txBody>
          <a:bodyPr wrap="none" rtlCol="0">
            <a:spAutoFit/>
          </a:bodyPr>
          <a:lstStyle/>
          <a:p>
            <a:r>
              <a:rPr lang="en-IN" b="1" dirty="0"/>
              <a:t>L </a:t>
            </a:r>
            <a:r>
              <a:rPr lang="en-IN" b="1" dirty="0">
                <a:sym typeface="Wingdings" pitchFamily="2" charset="2"/>
              </a:rPr>
              <a:t></a:t>
            </a:r>
            <a:r>
              <a:rPr lang="en-IN" b="1" dirty="0"/>
              <a:t> RPTR(L)</a:t>
            </a:r>
          </a:p>
          <a:p>
            <a:r>
              <a:rPr lang="en-IN" b="1" dirty="0"/>
              <a:t>LPTR (L) </a:t>
            </a:r>
            <a:r>
              <a:rPr lang="en-IN" b="1" dirty="0">
                <a:sym typeface="Wingdings" pitchFamily="2" charset="2"/>
              </a:rPr>
              <a:t></a:t>
            </a:r>
            <a:r>
              <a:rPr lang="en-IN" b="1" dirty="0"/>
              <a:t> NULL</a:t>
            </a:r>
          </a:p>
        </p:txBody>
      </p:sp>
      <p:sp>
        <p:nvSpPr>
          <p:cNvPr id="65" name="TextBox 64"/>
          <p:cNvSpPr txBox="1"/>
          <p:nvPr/>
        </p:nvSpPr>
        <p:spPr>
          <a:xfrm>
            <a:off x="8840962" y="4368801"/>
            <a:ext cx="1854995" cy="646331"/>
          </a:xfrm>
          <a:prstGeom prst="rect">
            <a:avLst/>
          </a:prstGeom>
          <a:noFill/>
        </p:spPr>
        <p:txBody>
          <a:bodyPr wrap="none" rtlCol="0">
            <a:spAutoFit/>
          </a:bodyPr>
          <a:lstStyle/>
          <a:p>
            <a:r>
              <a:rPr lang="en-IN" b="1" dirty="0"/>
              <a:t>R </a:t>
            </a:r>
            <a:r>
              <a:rPr lang="en-IN" b="1" dirty="0">
                <a:sym typeface="Wingdings" pitchFamily="2" charset="2"/>
              </a:rPr>
              <a:t></a:t>
            </a:r>
            <a:r>
              <a:rPr lang="en-IN" b="1" dirty="0"/>
              <a:t> LPTR(R)</a:t>
            </a:r>
          </a:p>
          <a:p>
            <a:r>
              <a:rPr lang="en-IN" b="1" dirty="0"/>
              <a:t>RPTR (R) </a:t>
            </a:r>
            <a:r>
              <a:rPr lang="en-IN" b="1" dirty="0">
                <a:sym typeface="Wingdings" pitchFamily="2" charset="2"/>
              </a:rPr>
              <a:t></a:t>
            </a:r>
            <a:r>
              <a:rPr lang="en-IN" b="1" dirty="0"/>
              <a:t> NULL</a:t>
            </a:r>
          </a:p>
        </p:txBody>
      </p:sp>
      <p:sp>
        <p:nvSpPr>
          <p:cNvPr id="66" name="TextBox 65"/>
          <p:cNvSpPr txBox="1"/>
          <p:nvPr/>
        </p:nvSpPr>
        <p:spPr>
          <a:xfrm>
            <a:off x="4572001" y="4673600"/>
            <a:ext cx="3231975" cy="369332"/>
          </a:xfrm>
          <a:prstGeom prst="rect">
            <a:avLst/>
          </a:prstGeom>
          <a:noFill/>
        </p:spPr>
        <p:txBody>
          <a:bodyPr wrap="none" rtlCol="0">
            <a:spAutoFit/>
          </a:bodyPr>
          <a:lstStyle/>
          <a:p>
            <a:r>
              <a:rPr lang="en-IN" b="1" dirty="0"/>
              <a:t>LPTR(RTRP(OLD)) </a:t>
            </a:r>
            <a:r>
              <a:rPr lang="en-IN" b="1" dirty="0">
                <a:sym typeface="Wingdings" pitchFamily="2" charset="2"/>
              </a:rPr>
              <a:t> LPTR(OLD)</a:t>
            </a:r>
            <a:endParaRPr lang="en-IN" b="1" dirty="0"/>
          </a:p>
        </p:txBody>
      </p:sp>
      <p:sp>
        <p:nvSpPr>
          <p:cNvPr id="67" name="Freeform 66"/>
          <p:cNvSpPr/>
          <p:nvPr/>
        </p:nvSpPr>
        <p:spPr>
          <a:xfrm>
            <a:off x="4901184" y="2396744"/>
            <a:ext cx="2389632" cy="585216"/>
          </a:xfrm>
          <a:custGeom>
            <a:avLst/>
            <a:gdLst>
              <a:gd name="connsiteX0" fmla="*/ 0 w 2389632"/>
              <a:gd name="connsiteY0" fmla="*/ 585216 h 585216"/>
              <a:gd name="connsiteX1" fmla="*/ 0 w 2389632"/>
              <a:gd name="connsiteY1" fmla="*/ 0 h 585216"/>
              <a:gd name="connsiteX2" fmla="*/ 2389632 w 2389632"/>
              <a:gd name="connsiteY2" fmla="*/ 0 h 585216"/>
              <a:gd name="connsiteX3" fmla="*/ 2389632 w 2389632"/>
              <a:gd name="connsiteY3" fmla="*/ 585216 h 585216"/>
            </a:gdLst>
            <a:ahLst/>
            <a:cxnLst>
              <a:cxn ang="0">
                <a:pos x="connsiteX0" y="connsiteY0"/>
              </a:cxn>
              <a:cxn ang="0">
                <a:pos x="connsiteX1" y="connsiteY1"/>
              </a:cxn>
              <a:cxn ang="0">
                <a:pos x="connsiteX2" y="connsiteY2"/>
              </a:cxn>
              <a:cxn ang="0">
                <a:pos x="connsiteX3" y="connsiteY3"/>
              </a:cxn>
            </a:cxnLst>
            <a:rect l="l" t="t" r="r" b="b"/>
            <a:pathLst>
              <a:path w="2389632" h="585216">
                <a:moveTo>
                  <a:pt x="0" y="585216"/>
                </a:moveTo>
                <a:lnTo>
                  <a:pt x="0" y="0"/>
                </a:lnTo>
                <a:lnTo>
                  <a:pt x="2389632" y="0"/>
                </a:lnTo>
                <a:lnTo>
                  <a:pt x="2389632" y="585216"/>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8" name="Freeform 67"/>
          <p:cNvSpPr/>
          <p:nvPr/>
        </p:nvSpPr>
        <p:spPr>
          <a:xfrm>
            <a:off x="4913376" y="3372104"/>
            <a:ext cx="2401824" cy="512064"/>
          </a:xfrm>
          <a:custGeom>
            <a:avLst/>
            <a:gdLst>
              <a:gd name="connsiteX0" fmla="*/ 2401824 w 2401824"/>
              <a:gd name="connsiteY0" fmla="*/ 12192 h 512064"/>
              <a:gd name="connsiteX1" fmla="*/ 2401824 w 2401824"/>
              <a:gd name="connsiteY1" fmla="*/ 512064 h 512064"/>
              <a:gd name="connsiteX2" fmla="*/ 0 w 2401824"/>
              <a:gd name="connsiteY2" fmla="*/ 512064 h 512064"/>
              <a:gd name="connsiteX3" fmla="*/ 0 w 2401824"/>
              <a:gd name="connsiteY3" fmla="*/ 0 h 512064"/>
            </a:gdLst>
            <a:ahLst/>
            <a:cxnLst>
              <a:cxn ang="0">
                <a:pos x="connsiteX0" y="connsiteY0"/>
              </a:cxn>
              <a:cxn ang="0">
                <a:pos x="connsiteX1" y="connsiteY1"/>
              </a:cxn>
              <a:cxn ang="0">
                <a:pos x="connsiteX2" y="connsiteY2"/>
              </a:cxn>
              <a:cxn ang="0">
                <a:pos x="connsiteX3" y="connsiteY3"/>
              </a:cxn>
            </a:cxnLst>
            <a:rect l="l" t="t" r="r" b="b"/>
            <a:pathLst>
              <a:path w="2401824" h="512064">
                <a:moveTo>
                  <a:pt x="2401824" y="12192"/>
                </a:moveTo>
                <a:lnTo>
                  <a:pt x="2401824" y="512064"/>
                </a:lnTo>
                <a:lnTo>
                  <a:pt x="0" y="512064"/>
                </a:lnTo>
                <a:lnTo>
                  <a:pt x="0" y="0"/>
                </a:lnTo>
              </a:path>
            </a:pathLst>
          </a:custGeom>
          <a:ln w="28575">
            <a:solidFill>
              <a:srgbClr val="B84742"/>
            </a:solidFill>
            <a:headEnd type="none" w="med" len="med"/>
            <a:tailEnd type="arrow" w="med" len="med"/>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69" name="TextBox 68"/>
          <p:cNvSpPr txBox="1"/>
          <p:nvPr/>
        </p:nvSpPr>
        <p:spPr>
          <a:xfrm>
            <a:off x="4572000" y="4368800"/>
            <a:ext cx="3249608" cy="369332"/>
          </a:xfrm>
          <a:prstGeom prst="rect">
            <a:avLst/>
          </a:prstGeom>
          <a:noFill/>
        </p:spPr>
        <p:txBody>
          <a:bodyPr wrap="none" rtlCol="0">
            <a:spAutoFit/>
          </a:bodyPr>
          <a:lstStyle/>
          <a:p>
            <a:r>
              <a:rPr lang="en-IN" b="1" dirty="0"/>
              <a:t>RPTR(LTRP(OLD)) </a:t>
            </a:r>
            <a:r>
              <a:rPr lang="en-IN" b="1" dirty="0">
                <a:sym typeface="Wingdings" pitchFamily="2" charset="2"/>
              </a:rPr>
              <a:t> RPTR(OLD)</a:t>
            </a:r>
            <a:endParaRPr lang="en-IN" b="1" dirty="0"/>
          </a:p>
        </p:txBody>
      </p:sp>
      <p:sp>
        <p:nvSpPr>
          <p:cNvPr id="70" name="TextBox 69"/>
          <p:cNvSpPr txBox="1"/>
          <p:nvPr/>
        </p:nvSpPr>
        <p:spPr>
          <a:xfrm>
            <a:off x="3902138" y="3618468"/>
            <a:ext cx="295274" cy="369332"/>
          </a:xfrm>
          <a:prstGeom prst="rect">
            <a:avLst/>
          </a:prstGeom>
          <a:noFill/>
        </p:spPr>
        <p:txBody>
          <a:bodyPr wrap="none" rtlCol="0">
            <a:spAutoFit/>
          </a:bodyPr>
          <a:lstStyle/>
          <a:p>
            <a:pPr algn="ctr"/>
            <a:r>
              <a:rPr lang="en-IN" b="1" dirty="0"/>
              <a:t>L</a:t>
            </a:r>
            <a:endParaRPr lang="en-US" b="1" dirty="0"/>
          </a:p>
        </p:txBody>
      </p:sp>
      <p:cxnSp>
        <p:nvCxnSpPr>
          <p:cNvPr id="71" name="Straight Arrow Connector 70"/>
          <p:cNvCxnSpPr>
            <a:stCxn id="70" idx="0"/>
          </p:cNvCxnSpPr>
          <p:nvPr/>
        </p:nvCxnSpPr>
        <p:spPr>
          <a:xfrm flipV="1">
            <a:off x="4049775"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2" name="Straight Connector 71"/>
          <p:cNvCxnSpPr/>
          <p:nvPr/>
        </p:nvCxnSpPr>
        <p:spPr>
          <a:xfrm flipH="1">
            <a:off x="3947160" y="3001772"/>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73" name="TextBox 72"/>
          <p:cNvSpPr txBox="1"/>
          <p:nvPr/>
        </p:nvSpPr>
        <p:spPr>
          <a:xfrm>
            <a:off x="7924800" y="3606800"/>
            <a:ext cx="314510" cy="369332"/>
          </a:xfrm>
          <a:prstGeom prst="rect">
            <a:avLst/>
          </a:prstGeom>
          <a:noFill/>
        </p:spPr>
        <p:txBody>
          <a:bodyPr wrap="none" rtlCol="0">
            <a:spAutoFit/>
          </a:bodyPr>
          <a:lstStyle/>
          <a:p>
            <a:pPr algn="ctr"/>
            <a:r>
              <a:rPr lang="en-IN" b="1" dirty="0"/>
              <a:t>R</a:t>
            </a:r>
            <a:endParaRPr lang="en-US" b="1" dirty="0"/>
          </a:p>
        </p:txBody>
      </p:sp>
      <p:cxnSp>
        <p:nvCxnSpPr>
          <p:cNvPr id="74" name="Straight Arrow Connector 73"/>
          <p:cNvCxnSpPr/>
          <p:nvPr/>
        </p:nvCxnSpPr>
        <p:spPr>
          <a:xfrm flipV="1">
            <a:off x="8084700" y="3378200"/>
            <a:ext cx="2210" cy="240268"/>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75" name="Straight Connector 74"/>
          <p:cNvCxnSpPr/>
          <p:nvPr/>
        </p:nvCxnSpPr>
        <p:spPr>
          <a:xfrm flipV="1">
            <a:off x="7924800" y="2989318"/>
            <a:ext cx="304800" cy="3810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88923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28"/>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0"/>
                                        </p:tgtEl>
                                        <p:attrNameLst>
                                          <p:attrName>style.visibility</p:attrName>
                                        </p:attrNameLst>
                                      </p:cBhvr>
                                      <p:to>
                                        <p:strVal val="hidden"/>
                                      </p:to>
                                    </p:set>
                                  </p:childTnLst>
                                </p:cTn>
                              </p:par>
                              <p:par>
                                <p:cTn id="79" presetID="1" presetClass="entr" presetSubtype="0" fill="hold" nodeType="withEffect">
                                  <p:stCondLst>
                                    <p:cond delay="0"/>
                                  </p:stCondLst>
                                  <p:childTnLst>
                                    <p:set>
                                      <p:cBhvr>
                                        <p:cTn id="80" dur="1" fill="hold">
                                          <p:stCondLst>
                                            <p:cond delay="0"/>
                                          </p:stCondLst>
                                        </p:cTn>
                                        <p:tgtEl>
                                          <p:spTgt spid="71"/>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xit" presetSubtype="0" fill="hold" nodeType="clickEffect">
                                  <p:stCondLst>
                                    <p:cond delay="0"/>
                                  </p:stCondLst>
                                  <p:childTnLst>
                                    <p:set>
                                      <p:cBhvr>
                                        <p:cTn id="86" dur="1" fill="hold">
                                          <p:stCondLst>
                                            <p:cond delay="0"/>
                                          </p:stCondLst>
                                        </p:cTn>
                                        <p:tgtEl>
                                          <p:spTgt spid="27"/>
                                        </p:tgtEl>
                                        <p:attrNameLst>
                                          <p:attrName>style.visibility</p:attrName>
                                        </p:attrNameLst>
                                      </p:cBhvr>
                                      <p:to>
                                        <p:strVal val="hidden"/>
                                      </p:to>
                                    </p:set>
                                  </p:childTnLst>
                                </p:cTn>
                              </p:par>
                              <p:par>
                                <p:cTn id="87" presetID="1" presetClass="entr" presetSubtype="0" fill="hold" nodeType="withEffect">
                                  <p:stCondLst>
                                    <p:cond delay="0"/>
                                  </p:stCondLst>
                                  <p:childTnLst>
                                    <p:set>
                                      <p:cBhvr>
                                        <p:cTn id="88" dur="1" fill="hold">
                                          <p:stCondLst>
                                            <p:cond delay="0"/>
                                          </p:stCondLst>
                                        </p:cTn>
                                        <p:tgtEl>
                                          <p:spTgt spid="72"/>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4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65"/>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nodeType="clickEffect">
                                  <p:stCondLst>
                                    <p:cond delay="0"/>
                                  </p:stCondLst>
                                  <p:childTnLst>
                                    <p:set>
                                      <p:cBhvr>
                                        <p:cTn id="100" dur="1" fill="hold">
                                          <p:stCondLst>
                                            <p:cond delay="0"/>
                                          </p:stCondLst>
                                        </p:cTn>
                                        <p:tgtEl>
                                          <p:spTgt spid="7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3"/>
                                        </p:tgtEl>
                                        <p:attrNameLst>
                                          <p:attrName>style.visibility</p:attrName>
                                        </p:attrNameLst>
                                      </p:cBhvr>
                                      <p:to>
                                        <p:strVal val="visible"/>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par>
                                <p:cTn id="105" presetID="1" presetClass="exit" presetSubtype="0" fill="hold" nodeType="withEffect">
                                  <p:stCondLst>
                                    <p:cond delay="0"/>
                                  </p:stCondLst>
                                  <p:childTnLst>
                                    <p:set>
                                      <p:cBhvr>
                                        <p:cTn id="106" dur="1" fill="hold">
                                          <p:stCondLst>
                                            <p:cond delay="0"/>
                                          </p:stCondLst>
                                        </p:cTn>
                                        <p:tgtEl>
                                          <p:spTgt spid="31"/>
                                        </p:tgtEl>
                                        <p:attrNameLst>
                                          <p:attrName>style.visibility</p:attrName>
                                        </p:attrNameLst>
                                      </p:cBhvr>
                                      <p:to>
                                        <p:strVal val="hidden"/>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75"/>
                                        </p:tgtEl>
                                        <p:attrNameLst>
                                          <p:attrName>style.visibility</p:attrName>
                                        </p:attrNameLst>
                                      </p:cBhvr>
                                      <p:to>
                                        <p:strVal val="visible"/>
                                      </p:to>
                                    </p:set>
                                  </p:childTnLst>
                                </p:cTn>
                              </p:par>
                              <p:par>
                                <p:cTn id="111" presetID="1" presetClass="exit" presetSubtype="0" fill="hold" nodeType="withEffect">
                                  <p:stCondLst>
                                    <p:cond delay="0"/>
                                  </p:stCondLst>
                                  <p:childTnLst>
                                    <p:set>
                                      <p:cBhvr>
                                        <p:cTn id="112" dur="1" fill="hold">
                                          <p:stCondLst>
                                            <p:cond delay="0"/>
                                          </p:stCondLst>
                                        </p:cTn>
                                        <p:tgtEl>
                                          <p:spTgt spid="26"/>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69"/>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22" presetClass="entr" presetSubtype="8" fill="hold" grpId="0" nodeType="clickEffect">
                                  <p:stCondLst>
                                    <p:cond delay="0"/>
                                  </p:stCondLst>
                                  <p:childTnLst>
                                    <p:set>
                                      <p:cBhvr>
                                        <p:cTn id="124" dur="1" fill="hold">
                                          <p:stCondLst>
                                            <p:cond delay="0"/>
                                          </p:stCondLst>
                                        </p:cTn>
                                        <p:tgtEl>
                                          <p:spTgt spid="67"/>
                                        </p:tgtEl>
                                        <p:attrNameLst>
                                          <p:attrName>style.visibility</p:attrName>
                                        </p:attrNameLst>
                                      </p:cBhvr>
                                      <p:to>
                                        <p:strVal val="visible"/>
                                      </p:to>
                                    </p:set>
                                    <p:animEffect transition="in" filter="wipe(left)">
                                      <p:cBhvr>
                                        <p:cTn id="125" dur="500"/>
                                        <p:tgtEl>
                                          <p:spTgt spid="67"/>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ntr" presetSubtype="0" fill="hold" grpId="0" nodeType="clickEffect">
                                  <p:stCondLst>
                                    <p:cond delay="0"/>
                                  </p:stCondLst>
                                  <p:childTnLst>
                                    <p:set>
                                      <p:cBhvr>
                                        <p:cTn id="129" dur="1" fill="hold">
                                          <p:stCondLst>
                                            <p:cond delay="0"/>
                                          </p:stCondLst>
                                        </p:cTn>
                                        <p:tgtEl>
                                          <p:spTgt spid="66"/>
                                        </p:tgtEl>
                                        <p:attrNameLst>
                                          <p:attrName>style.visibility</p:attrName>
                                        </p:attrNameLst>
                                      </p:cBhvr>
                                      <p:to>
                                        <p:strVal val="visible"/>
                                      </p:to>
                                    </p:set>
                                  </p:childTnLst>
                                </p:cTn>
                              </p:par>
                            </p:childTnLst>
                          </p:cTn>
                        </p:par>
                      </p:childTnLst>
                    </p:cTn>
                  </p:par>
                  <p:par>
                    <p:cTn id="130" fill="hold">
                      <p:stCondLst>
                        <p:cond delay="indefinite"/>
                      </p:stCondLst>
                      <p:childTnLst>
                        <p:par>
                          <p:cTn id="131" fill="hold">
                            <p:stCondLst>
                              <p:cond delay="0"/>
                            </p:stCondLst>
                            <p:childTnLst>
                              <p:par>
                                <p:cTn id="132" presetID="21" presetClass="entr" presetSubtype="1" fill="hold" grpId="0" nodeType="clickEffect">
                                  <p:stCondLst>
                                    <p:cond delay="0"/>
                                  </p:stCondLst>
                                  <p:childTnLst>
                                    <p:set>
                                      <p:cBhvr>
                                        <p:cTn id="133" dur="1" fill="hold">
                                          <p:stCondLst>
                                            <p:cond delay="0"/>
                                          </p:stCondLst>
                                        </p:cTn>
                                        <p:tgtEl>
                                          <p:spTgt spid="68"/>
                                        </p:tgtEl>
                                        <p:attrNameLst>
                                          <p:attrName>style.visibility</p:attrName>
                                        </p:attrNameLst>
                                      </p:cBhvr>
                                      <p:to>
                                        <p:strVal val="visible"/>
                                      </p:to>
                                    </p:set>
                                    <p:animEffect transition="in" filter="wheel(1)">
                                      <p:cBhvr>
                                        <p:cTn id="134" dur="2000"/>
                                        <p:tgtEl>
                                          <p:spTgt spid="68"/>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8"/>
                                        </p:tgtEl>
                                        <p:attrNameLst>
                                          <p:attrName>style.visibility</p:attrName>
                                        </p:attrNameLst>
                                      </p:cBhvr>
                                      <p:to>
                                        <p:strVal val="hidden"/>
                                      </p:to>
                                    </p:set>
                                  </p:childTnLst>
                                </p:cTn>
                              </p:par>
                              <p:par>
                                <p:cTn id="139" presetID="1" presetClass="exit" presetSubtype="0" fill="hold" nodeType="withEffect">
                                  <p:stCondLst>
                                    <p:cond delay="0"/>
                                  </p:stCondLst>
                                  <p:childTnLst>
                                    <p:set>
                                      <p:cBhvr>
                                        <p:cTn id="140" dur="1" fill="hold">
                                          <p:stCondLst>
                                            <p:cond delay="0"/>
                                          </p:stCondLst>
                                        </p:cTn>
                                        <p:tgtEl>
                                          <p:spTgt spid="21"/>
                                        </p:tgtEl>
                                        <p:attrNameLst>
                                          <p:attrName>style.visibility</p:attrName>
                                        </p:attrNameLst>
                                      </p:cBhvr>
                                      <p:to>
                                        <p:strVal val="hidden"/>
                                      </p:to>
                                    </p:set>
                                  </p:childTnLst>
                                </p:cTn>
                              </p:par>
                              <p:par>
                                <p:cTn id="141" presetID="1" presetClass="exit" presetSubtype="0" fill="hold" nodeType="withEffect">
                                  <p:stCondLst>
                                    <p:cond delay="0"/>
                                  </p:stCondLst>
                                  <p:childTnLst>
                                    <p:set>
                                      <p:cBhvr>
                                        <p:cTn id="142" dur="1" fill="hold">
                                          <p:stCondLst>
                                            <p:cond delay="0"/>
                                          </p:stCondLst>
                                        </p:cTn>
                                        <p:tgtEl>
                                          <p:spTgt spid="24"/>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42"/>
                                        </p:tgtEl>
                                        <p:attrNameLst>
                                          <p:attrName>style.visibility</p:attrName>
                                        </p:attrNameLst>
                                      </p:cBhvr>
                                      <p:to>
                                        <p:strVal val="hidden"/>
                                      </p:to>
                                    </p:set>
                                  </p:childTnLst>
                                </p:cTn>
                              </p:par>
                              <p:par>
                                <p:cTn id="145" presetID="1" presetClass="exit" presetSubtype="0" fill="hold" nodeType="withEffect">
                                  <p:stCondLst>
                                    <p:cond delay="0"/>
                                  </p:stCondLst>
                                  <p:childTnLst>
                                    <p:set>
                                      <p:cBhvr>
                                        <p:cTn id="146" dur="1" fill="hold">
                                          <p:stCondLst>
                                            <p:cond delay="0"/>
                                          </p:stCondLst>
                                        </p:cTn>
                                        <p:tgtEl>
                                          <p:spTgt spid="45"/>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4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8" grpId="1"/>
      <p:bldP spid="29" grpId="0"/>
      <p:bldP spid="29" grpId="1"/>
      <p:bldP spid="47" grpId="0"/>
      <p:bldP spid="47" grpId="1"/>
      <p:bldP spid="48" grpId="0"/>
      <p:bldP spid="49" grpId="0"/>
      <p:bldP spid="54" grpId="0"/>
      <p:bldP spid="57" grpId="0"/>
      <p:bldP spid="59" grpId="0"/>
      <p:bldP spid="63" grpId="0"/>
      <p:bldP spid="64" grpId="0"/>
      <p:bldP spid="65" grpId="0"/>
      <p:bldP spid="66" grpId="0"/>
      <p:bldP spid="67" grpId="0" animBg="1"/>
      <p:bldP spid="68" grpId="0" animBg="1"/>
      <p:bldP spid="69" grpId="0"/>
      <p:bldP spid="70" grpId="0"/>
      <p:bldP spid="7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PROCEDURE: DOU _DEL (L, R, OLD)</a:t>
            </a:r>
            <a:endParaRPr lang="en-US" dirty="0"/>
          </a:p>
        </p:txBody>
      </p:sp>
      <p:sp>
        <p:nvSpPr>
          <p:cNvPr id="4" name="TextBox 3"/>
          <p:cNvSpPr txBox="1"/>
          <p:nvPr/>
        </p:nvSpPr>
        <p:spPr>
          <a:xfrm>
            <a:off x="336000" y="745988"/>
            <a:ext cx="9030069" cy="5586145"/>
          </a:xfrm>
          <a:prstGeom prst="rect">
            <a:avLst/>
          </a:prstGeom>
          <a:solidFill>
            <a:schemeClr val="bg1">
              <a:lumMod val="95000"/>
            </a:schemeClr>
          </a:solidFill>
        </p:spPr>
        <p:style>
          <a:lnRef idx="0">
            <a:scrgbClr r="0" g="0" b="0"/>
          </a:lnRef>
          <a:fillRef idx="1001">
            <a:schemeClr val="lt2"/>
          </a:fillRef>
          <a:effectRef idx="0">
            <a:scrgbClr r="0" g="0" b="0"/>
          </a:effectRef>
          <a:fontRef idx="major"/>
        </p:style>
        <p:txBody>
          <a:bodyPr wrap="square" rtlCol="0">
            <a:spAutoFit/>
          </a:bodyPr>
          <a:lstStyle/>
          <a:p>
            <a:r>
              <a:rPr lang="en-IN" sz="2100" b="1" dirty="0">
                <a:solidFill>
                  <a:schemeClr val="tx2"/>
                </a:solidFill>
                <a:latin typeface="Consolas" pitchFamily="49" charset="0"/>
                <a:cs typeface="Consolas" pitchFamily="49" charset="0"/>
              </a:rPr>
              <a:t>1. [Is underflow ?]</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R=NULL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solidFill>
                  <a:schemeClr val="tx2">
                    <a:lumMod val="75000"/>
                  </a:schemeClr>
                </a:solidFill>
                <a:latin typeface="Consolas" pitchFamily="49" charset="0"/>
                <a:cs typeface="Consolas" pitchFamily="49" charset="0"/>
              </a:rPr>
              <a:t> </a:t>
            </a:r>
            <a:r>
              <a:rPr lang="en-IN" sz="2100" dirty="0">
                <a:latin typeface="Consolas" pitchFamily="49" charset="0"/>
                <a:cs typeface="Consolas" pitchFamily="49" charset="0"/>
              </a:rPr>
              <a:t>write (‘UNDERFLOW’)</a:t>
            </a:r>
          </a:p>
          <a:p>
            <a:r>
              <a:rPr lang="en-IN" sz="2100" dirty="0">
                <a:latin typeface="Consolas" pitchFamily="49" charset="0"/>
                <a:cs typeface="Consolas" pitchFamily="49" charset="0"/>
              </a:rPr>
              <a:t>         Return</a:t>
            </a:r>
          </a:p>
          <a:p>
            <a:r>
              <a:rPr lang="en-IN" sz="2100" b="1" dirty="0">
                <a:solidFill>
                  <a:schemeClr val="tx2"/>
                </a:solidFill>
                <a:latin typeface="Consolas" pitchFamily="49" charset="0"/>
                <a:cs typeface="Consolas" pitchFamily="49" charset="0"/>
              </a:rPr>
              <a:t>2. [Delete node]</a:t>
            </a:r>
          </a:p>
          <a:p>
            <a:pPr marL="536575"/>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L = R (single node in list)</a:t>
            </a:r>
          </a:p>
          <a:p>
            <a:pPr marL="536575"/>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pPr marL="536575"/>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L (left most node)</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RPTR(L)</a:t>
            </a:r>
          </a:p>
          <a:p>
            <a:r>
              <a:rPr lang="en-IN" sz="2100" dirty="0">
                <a:latin typeface="Consolas" pitchFamily="49" charset="0"/>
                <a:cs typeface="Consolas" pitchFamily="49" charset="0"/>
              </a:rPr>
              <a:t>               LPTR (L)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IF</a:t>
            </a:r>
            <a:r>
              <a:rPr lang="en-IN" sz="2100" dirty="0">
                <a:latin typeface="Consolas" pitchFamily="49" charset="0"/>
                <a:cs typeface="Consolas" pitchFamily="49" charset="0"/>
              </a:rPr>
              <a:t> OLD = R (right most)</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THEN</a:t>
            </a:r>
            <a:r>
              <a:rPr lang="en-IN" sz="2100" dirty="0">
                <a:latin typeface="Consolas" pitchFamily="49" charset="0"/>
                <a:cs typeface="Consolas" pitchFamily="49" charset="0"/>
              </a:rPr>
              <a:t>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LPTR (R)</a:t>
            </a:r>
          </a:p>
          <a:p>
            <a:r>
              <a:rPr lang="en-IN" sz="2100" dirty="0">
                <a:latin typeface="Consolas" pitchFamily="49" charset="0"/>
                <a:cs typeface="Consolas" pitchFamily="49" charset="0"/>
              </a:rPr>
              <a:t>                    RPTR (R) </a:t>
            </a:r>
            <a:r>
              <a:rPr lang="en-IN" sz="2100" dirty="0">
                <a:latin typeface="Consolas" pitchFamily="49" charset="0"/>
                <a:cs typeface="Consolas" pitchFamily="49" charset="0"/>
                <a:sym typeface="Wingdings" pitchFamily="2" charset="2"/>
              </a:rPr>
              <a:t></a:t>
            </a:r>
            <a:r>
              <a:rPr lang="en-IN" sz="2100" dirty="0">
                <a:latin typeface="Consolas" pitchFamily="49" charset="0"/>
                <a:cs typeface="Consolas" pitchFamily="49" charset="0"/>
              </a:rPr>
              <a:t> NULL</a:t>
            </a:r>
          </a:p>
          <a:p>
            <a:r>
              <a:rPr lang="en-IN" sz="2100" dirty="0">
                <a:latin typeface="Consolas" pitchFamily="49" charset="0"/>
                <a:cs typeface="Consolas" pitchFamily="49" charset="0"/>
              </a:rPr>
              <a:t>              </a:t>
            </a:r>
            <a:r>
              <a:rPr lang="en-IN" sz="2100" b="1" dirty="0">
                <a:solidFill>
                  <a:schemeClr val="tx2">
                    <a:lumMod val="75000"/>
                  </a:schemeClr>
                </a:solidFill>
                <a:latin typeface="Consolas" pitchFamily="49" charset="0"/>
                <a:cs typeface="Consolas" pitchFamily="49" charset="0"/>
              </a:rPr>
              <a:t>ELSE</a:t>
            </a:r>
            <a:r>
              <a:rPr lang="en-IN" sz="2100" dirty="0">
                <a:latin typeface="Consolas" pitchFamily="49" charset="0"/>
                <a:cs typeface="Consolas" pitchFamily="49" charset="0"/>
              </a:rPr>
              <a:t>  RPTR(LPTR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RPTR (OLD)</a:t>
            </a:r>
          </a:p>
          <a:p>
            <a:r>
              <a:rPr lang="en-IN" sz="2100" dirty="0">
                <a:latin typeface="Consolas" pitchFamily="49" charset="0"/>
                <a:cs typeface="Consolas" pitchFamily="49" charset="0"/>
              </a:rPr>
              <a:t>                    LPTR(RPTR (OLD)) </a:t>
            </a:r>
            <a:r>
              <a:rPr lang="en-IN" sz="2100" dirty="0">
                <a:latin typeface="Consolas" pitchFamily="49" charset="0"/>
                <a:cs typeface="Consolas" pitchFamily="49" charset="0"/>
                <a:sym typeface="Wingdings" pitchFamily="2" charset="2"/>
              </a:rPr>
              <a:t> </a:t>
            </a:r>
            <a:r>
              <a:rPr lang="en-IN" sz="2100" dirty="0">
                <a:latin typeface="Consolas" pitchFamily="49" charset="0"/>
                <a:cs typeface="Consolas" pitchFamily="49" charset="0"/>
              </a:rPr>
              <a:t>LPTR (OLD)</a:t>
            </a:r>
          </a:p>
          <a:p>
            <a:r>
              <a:rPr lang="en-IN" sz="2100" b="1" dirty="0">
                <a:solidFill>
                  <a:schemeClr val="tx2"/>
                </a:solidFill>
                <a:latin typeface="Consolas" pitchFamily="49" charset="0"/>
                <a:cs typeface="Consolas" pitchFamily="49" charset="0"/>
              </a:rPr>
              <a:t>3. [FREE deleted node ?]</a:t>
            </a:r>
          </a:p>
          <a:p>
            <a:r>
              <a:rPr lang="en-IN" sz="2100" dirty="0">
                <a:latin typeface="Consolas" pitchFamily="49" charset="0"/>
                <a:cs typeface="Consolas" pitchFamily="49" charset="0"/>
              </a:rPr>
              <a:t>    FREE(OLD)</a:t>
            </a:r>
          </a:p>
        </p:txBody>
      </p:sp>
    </p:spTree>
    <p:extLst>
      <p:ext uri="{BB962C8B-B14F-4D97-AF65-F5344CB8AC3E}">
        <p14:creationId xmlns:p14="http://schemas.microsoft.com/office/powerpoint/2010/main" val="4069140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15" end="1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p:txBody>
          <a:bodyPr/>
          <a:lstStyle/>
          <a:p>
            <a:r>
              <a:rPr lang="en-US"/>
              <a:t>Nidhi.chitroda@darshan.ac.in</a:t>
            </a:r>
            <a:endParaRPr lang="en-US" dirty="0"/>
          </a:p>
        </p:txBody>
      </p:sp>
      <p:sp>
        <p:nvSpPr>
          <p:cNvPr id="3" name="Text Placeholder 2"/>
          <p:cNvSpPr>
            <a:spLocks noGrp="1"/>
          </p:cNvSpPr>
          <p:nvPr>
            <p:ph type="body" sz="quarter" idx="12"/>
          </p:nvPr>
        </p:nvSpPr>
        <p:spPr/>
        <p:txBody>
          <a:bodyPr/>
          <a:lstStyle/>
          <a:p>
            <a:endParaRPr lang="en-US" dirty="0"/>
          </a:p>
        </p:txBody>
      </p:sp>
      <p:sp>
        <p:nvSpPr>
          <p:cNvPr id="4" name="Text Placeholder 3"/>
          <p:cNvSpPr>
            <a:spLocks noGrp="1"/>
          </p:cNvSpPr>
          <p:nvPr>
            <p:ph type="body" sz="quarter" idx="13"/>
          </p:nvPr>
        </p:nvSpPr>
        <p:spPr/>
        <p:txBody>
          <a:bodyPr/>
          <a:lstStyle/>
          <a:p>
            <a:r>
              <a:rPr lang="en-US" dirty="0"/>
              <a:t>Computer Engineering Department</a:t>
            </a:r>
          </a:p>
        </p:txBody>
      </p:sp>
      <p:sp>
        <p:nvSpPr>
          <p:cNvPr id="5" name="Text Placeholder 4"/>
          <p:cNvSpPr>
            <a:spLocks noGrp="1"/>
          </p:cNvSpPr>
          <p:nvPr>
            <p:ph type="body" sz="quarter" idx="14"/>
          </p:nvPr>
        </p:nvSpPr>
        <p:spPr/>
        <p:txBody>
          <a:bodyPr/>
          <a:lstStyle/>
          <a:p>
            <a:r>
              <a:rPr lang="en-US" dirty="0"/>
              <a:t>Prof. Nidhi K Chitroda</a:t>
            </a:r>
          </a:p>
        </p:txBody>
      </p:sp>
      <p:sp>
        <p:nvSpPr>
          <p:cNvPr id="9" name="Text Placeholder 1026">
            <a:extLst>
              <a:ext uri="{FF2B5EF4-FFF2-40B4-BE49-F238E27FC236}">
                <a16:creationId xmlns:a16="http://schemas.microsoft.com/office/drawing/2014/main" id="{D1F0AA94-EAF3-4868-942A-0125EFC5C764}"/>
              </a:ext>
            </a:extLst>
          </p:cNvPr>
          <p:cNvSpPr>
            <a:spLocks noGrp="1"/>
          </p:cNvSpPr>
          <p:nvPr>
            <p:ph type="body" sz="quarter" idx="16"/>
          </p:nvPr>
        </p:nvSpPr>
        <p:spPr/>
        <p:txBody>
          <a:bodyPr/>
          <a:lstStyle/>
          <a:p>
            <a:r>
              <a:rPr lang="en-US" b="1" dirty="0"/>
              <a:t>Data Structures </a:t>
            </a:r>
            <a:r>
              <a:rPr lang="en-US" dirty="0">
                <a:latin typeface="Roboto Condensed Light" panose="02000000000000000000" pitchFamily="2" charset="0"/>
                <a:ea typeface="Roboto Condensed Light" panose="02000000000000000000" pitchFamily="2" charset="0"/>
              </a:rPr>
              <a:t>(DS)</a:t>
            </a:r>
          </a:p>
          <a:p>
            <a:r>
              <a:rPr lang="en-US" dirty="0">
                <a:latin typeface="Roboto Condensed Light" panose="02000000000000000000" pitchFamily="2" charset="0"/>
                <a:ea typeface="Roboto Condensed Light" panose="02000000000000000000" pitchFamily="2" charset="0"/>
              </a:rPr>
              <a:t>DU #2305CS201</a:t>
            </a:r>
          </a:p>
        </p:txBody>
      </p:sp>
      <p:pic>
        <p:nvPicPr>
          <p:cNvPr id="6" name="Picture 5">
            <a:extLst>
              <a:ext uri="{FF2B5EF4-FFF2-40B4-BE49-F238E27FC236}">
                <a16:creationId xmlns:a16="http://schemas.microsoft.com/office/drawing/2014/main" id="{E95DD995-9ADA-00D5-5054-D5799F7DF5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378" y="5117804"/>
            <a:ext cx="1420089" cy="1420089"/>
          </a:xfrm>
          <a:prstGeom prst="rect">
            <a:avLst/>
          </a:prstGeom>
        </p:spPr>
      </p:pic>
    </p:spTree>
    <p:extLst>
      <p:ext uri="{BB962C8B-B14F-4D97-AF65-F5344CB8AC3E}">
        <p14:creationId xmlns:p14="http://schemas.microsoft.com/office/powerpoint/2010/main" val="202529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Singly Linked List</a:t>
            </a:r>
            <a:endParaRPr lang="en-US" dirty="0"/>
          </a:p>
        </p:txBody>
      </p:sp>
      <p:sp>
        <p:nvSpPr>
          <p:cNvPr id="3" name="Content Placeholder 2"/>
          <p:cNvSpPr>
            <a:spLocks noGrp="1"/>
          </p:cNvSpPr>
          <p:nvPr>
            <p:ph idx="1"/>
          </p:nvPr>
        </p:nvSpPr>
        <p:spPr>
          <a:xfrm>
            <a:off x="131180" y="2501154"/>
            <a:ext cx="11929641" cy="3952855"/>
          </a:xfrm>
        </p:spPr>
        <p:txBody>
          <a:bodyPr>
            <a:normAutofit/>
          </a:bodyPr>
          <a:lstStyle/>
          <a:p>
            <a:r>
              <a:rPr lang="en-IN" dirty="0"/>
              <a:t>It is basic type of linked list. </a:t>
            </a:r>
          </a:p>
          <a:p>
            <a:r>
              <a:rPr lang="en-IN" dirty="0"/>
              <a:t>Each node contains data and pointer to next node.  </a:t>
            </a:r>
          </a:p>
          <a:p>
            <a:r>
              <a:rPr lang="en-IN" dirty="0"/>
              <a:t>Last node’s pointer is null. </a:t>
            </a:r>
          </a:p>
          <a:p>
            <a:r>
              <a:rPr lang="en-IN" dirty="0"/>
              <a:t>First node address is available with pointer variable </a:t>
            </a:r>
            <a:r>
              <a:rPr lang="en-IN" b="1" dirty="0">
                <a:solidFill>
                  <a:srgbClr val="C00000"/>
                </a:solidFill>
              </a:rPr>
              <a:t>FIRST</a:t>
            </a:r>
            <a:r>
              <a:rPr lang="en-IN" dirty="0"/>
              <a:t>.</a:t>
            </a:r>
          </a:p>
          <a:p>
            <a:r>
              <a:rPr lang="en-IN" b="1" dirty="0">
                <a:solidFill>
                  <a:srgbClr val="C00000"/>
                </a:solidFill>
              </a:rPr>
              <a:t>Limitation</a:t>
            </a:r>
            <a:r>
              <a:rPr lang="en-IN" dirty="0">
                <a:solidFill>
                  <a:srgbClr val="C00000"/>
                </a:solidFill>
              </a:rPr>
              <a:t> </a:t>
            </a:r>
            <a:r>
              <a:rPr lang="en-IN" dirty="0"/>
              <a:t>of singly linked list is </a:t>
            </a:r>
            <a:r>
              <a:rPr lang="en-IN" b="1" dirty="0">
                <a:solidFill>
                  <a:srgbClr val="C00000"/>
                </a:solidFill>
              </a:rPr>
              <a:t>we can traverse only in one direction</a:t>
            </a:r>
            <a:r>
              <a:rPr lang="en-IN" dirty="0"/>
              <a:t>, forward direction.</a:t>
            </a:r>
          </a:p>
        </p:txBody>
      </p:sp>
      <p:grpSp>
        <p:nvGrpSpPr>
          <p:cNvPr id="16" name="Group 15"/>
          <p:cNvGrpSpPr/>
          <p:nvPr/>
        </p:nvGrpSpPr>
        <p:grpSpPr>
          <a:xfrm>
            <a:off x="2133600" y="1141222"/>
            <a:ext cx="1532242" cy="533400"/>
            <a:chOff x="951919" y="5486400"/>
            <a:chExt cx="1532242" cy="533400"/>
          </a:xfrm>
        </p:grpSpPr>
        <p:sp>
          <p:nvSpPr>
            <p:cNvPr id="14" name="Rectangle 1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A</a:t>
              </a:r>
              <a:endParaRPr lang="en-US" sz="2400" b="1" dirty="0"/>
            </a:p>
          </p:txBody>
        </p:sp>
        <p:sp>
          <p:nvSpPr>
            <p:cNvPr id="15" name="Rectangle 1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17" name="Group 16"/>
          <p:cNvGrpSpPr/>
          <p:nvPr/>
        </p:nvGrpSpPr>
        <p:grpSpPr>
          <a:xfrm>
            <a:off x="4069039" y="1141222"/>
            <a:ext cx="1532242" cy="533400"/>
            <a:chOff x="951919" y="5486400"/>
            <a:chExt cx="1532242" cy="533400"/>
          </a:xfrm>
        </p:grpSpPr>
        <p:sp>
          <p:nvSpPr>
            <p:cNvPr id="18" name="Rectangle 17"/>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B</a:t>
              </a:r>
              <a:endParaRPr lang="en-US" sz="2400" b="1" dirty="0"/>
            </a:p>
          </p:txBody>
        </p:sp>
        <p:sp>
          <p:nvSpPr>
            <p:cNvPr id="19" name="Rectangle 18"/>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0" name="Group 19"/>
          <p:cNvGrpSpPr/>
          <p:nvPr/>
        </p:nvGrpSpPr>
        <p:grpSpPr>
          <a:xfrm>
            <a:off x="5974039" y="1141222"/>
            <a:ext cx="1532242" cy="533400"/>
            <a:chOff x="951919" y="5486400"/>
            <a:chExt cx="1532242" cy="533400"/>
          </a:xfrm>
        </p:grpSpPr>
        <p:sp>
          <p:nvSpPr>
            <p:cNvPr id="21" name="Rectangle 20"/>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C</a:t>
              </a:r>
              <a:endParaRPr lang="en-US" sz="2400" b="1" dirty="0"/>
            </a:p>
          </p:txBody>
        </p:sp>
        <p:sp>
          <p:nvSpPr>
            <p:cNvPr id="22" name="Rectangle 21"/>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next</a:t>
              </a:r>
              <a:endParaRPr lang="en-US" sz="2400" b="1" dirty="0"/>
            </a:p>
          </p:txBody>
        </p:sp>
      </p:grpSp>
      <p:grpSp>
        <p:nvGrpSpPr>
          <p:cNvPr id="23" name="Group 22"/>
          <p:cNvGrpSpPr/>
          <p:nvPr/>
        </p:nvGrpSpPr>
        <p:grpSpPr>
          <a:xfrm>
            <a:off x="7879039" y="1141222"/>
            <a:ext cx="1532242" cy="533400"/>
            <a:chOff x="951919" y="5486400"/>
            <a:chExt cx="1532242" cy="533400"/>
          </a:xfrm>
        </p:grpSpPr>
        <p:sp>
          <p:nvSpPr>
            <p:cNvPr id="24" name="Rectangle 23"/>
            <p:cNvSpPr/>
            <p:nvPr/>
          </p:nvSpPr>
          <p:spPr>
            <a:xfrm>
              <a:off x="951919"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D</a:t>
              </a:r>
              <a:endParaRPr lang="en-US" sz="2400" b="1" dirty="0"/>
            </a:p>
          </p:txBody>
        </p:sp>
        <p:sp>
          <p:nvSpPr>
            <p:cNvPr id="25" name="Rectangle 24"/>
            <p:cNvSpPr/>
            <p:nvPr/>
          </p:nvSpPr>
          <p:spPr>
            <a:xfrm>
              <a:off x="1722161" y="5486400"/>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p>
          </p:txBody>
        </p:sp>
      </p:grpSp>
      <p:cxnSp>
        <p:nvCxnSpPr>
          <p:cNvPr id="27" name="Straight Arrow Connector 26"/>
          <p:cNvCxnSpPr>
            <a:stCxn id="15" idx="3"/>
            <a:endCxn id="18" idx="1"/>
          </p:cNvCxnSpPr>
          <p:nvPr/>
        </p:nvCxnSpPr>
        <p:spPr>
          <a:xfrm>
            <a:off x="3665843" y="1407922"/>
            <a:ext cx="403197"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a:stCxn id="19" idx="3"/>
            <a:endCxn id="21" idx="1"/>
          </p:cNvCxnSpPr>
          <p:nvPr/>
        </p:nvCxnSpPr>
        <p:spPr>
          <a:xfrm>
            <a:off x="5601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a:stCxn id="22" idx="3"/>
            <a:endCxn id="24" idx="1"/>
          </p:cNvCxnSpPr>
          <p:nvPr/>
        </p:nvCxnSpPr>
        <p:spPr>
          <a:xfrm>
            <a:off x="7506281" y="1407922"/>
            <a:ext cx="372758"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5" name="Straight Connector 34"/>
          <p:cNvCxnSpPr/>
          <p:nvPr/>
        </p:nvCxnSpPr>
        <p:spPr>
          <a:xfrm flipH="1">
            <a:off x="8641039" y="1141222"/>
            <a:ext cx="770242" cy="53340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26" name="TextBox 25"/>
          <p:cNvSpPr txBox="1"/>
          <p:nvPr/>
        </p:nvSpPr>
        <p:spPr>
          <a:xfrm>
            <a:off x="2217322" y="1903222"/>
            <a:ext cx="734496" cy="369332"/>
          </a:xfrm>
          <a:prstGeom prst="rect">
            <a:avLst/>
          </a:prstGeom>
          <a:noFill/>
        </p:spPr>
        <p:txBody>
          <a:bodyPr wrap="none" rtlCol="0">
            <a:spAutoFit/>
          </a:bodyPr>
          <a:lstStyle/>
          <a:p>
            <a:r>
              <a:rPr lang="en-IN" b="1" dirty="0">
                <a:solidFill>
                  <a:srgbClr val="C00000"/>
                </a:solidFill>
              </a:rPr>
              <a:t>FIRST</a:t>
            </a:r>
            <a:endParaRPr lang="en-US" b="1" dirty="0">
              <a:solidFill>
                <a:srgbClr val="C00000"/>
              </a:solidFill>
            </a:endParaRPr>
          </a:p>
        </p:txBody>
      </p:sp>
      <p:cxnSp>
        <p:nvCxnSpPr>
          <p:cNvPr id="33" name="Straight Arrow Connector 32"/>
          <p:cNvCxnSpPr>
            <a:endCxn id="14" idx="2"/>
          </p:cNvCxnSpPr>
          <p:nvPr/>
        </p:nvCxnSpPr>
        <p:spPr>
          <a:xfrm flipV="1">
            <a:off x="2514600" y="1674622"/>
            <a:ext cx="0" cy="304800"/>
          </a:xfrm>
          <a:prstGeom prst="straightConnector1">
            <a:avLst/>
          </a:prstGeom>
          <a:ln w="28575">
            <a:solidFill>
              <a:srgbClr val="B84742"/>
            </a:solidFill>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a:endCxn id="25" idx="2"/>
          </p:cNvCxnSpPr>
          <p:nvPr/>
        </p:nvCxnSpPr>
        <p:spPr>
          <a:xfrm flipV="1">
            <a:off x="9030281" y="1674622"/>
            <a:ext cx="0" cy="304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0" name="Straight Connector 39"/>
          <p:cNvCxnSpPr/>
          <p:nvPr/>
        </p:nvCxnSpPr>
        <p:spPr>
          <a:xfrm>
            <a:off x="9030281" y="1979422"/>
            <a:ext cx="381000" cy="0"/>
          </a:xfrm>
          <a:prstGeom prst="line">
            <a:avLst/>
          </a:prstGeom>
          <a:ln w="28575">
            <a:solidFill>
              <a:srgbClr val="B84742"/>
            </a:solidFill>
          </a:ln>
        </p:spPr>
        <p:style>
          <a:lnRef idx="2">
            <a:schemeClr val="accent2"/>
          </a:lnRef>
          <a:fillRef idx="0">
            <a:schemeClr val="accent2"/>
          </a:fillRef>
          <a:effectRef idx="1">
            <a:schemeClr val="accent2"/>
          </a:effectRef>
          <a:fontRef idx="minor">
            <a:schemeClr val="tx1"/>
          </a:fontRef>
        </p:style>
      </p:cxnSp>
      <p:sp>
        <p:nvSpPr>
          <p:cNvPr id="41" name="TextBox 40"/>
          <p:cNvSpPr txBox="1"/>
          <p:nvPr/>
        </p:nvSpPr>
        <p:spPr>
          <a:xfrm>
            <a:off x="9474702" y="1762490"/>
            <a:ext cx="736099" cy="369332"/>
          </a:xfrm>
          <a:prstGeom prst="rect">
            <a:avLst/>
          </a:prstGeom>
          <a:noFill/>
        </p:spPr>
        <p:txBody>
          <a:bodyPr wrap="none" rtlCol="0">
            <a:spAutoFit/>
          </a:bodyPr>
          <a:lstStyle/>
          <a:p>
            <a:r>
              <a:rPr lang="en-IN" b="1" dirty="0">
                <a:solidFill>
                  <a:srgbClr val="C00000"/>
                </a:solidFill>
              </a:rPr>
              <a:t>NULL </a:t>
            </a:r>
            <a:endParaRPr lang="en-US" b="1" dirty="0">
              <a:solidFill>
                <a:srgbClr val="C00000"/>
              </a:solidFill>
            </a:endParaRPr>
          </a:p>
        </p:txBody>
      </p:sp>
    </p:spTree>
    <p:extLst>
      <p:ext uri="{BB962C8B-B14F-4D97-AF65-F5344CB8AC3E}">
        <p14:creationId xmlns:p14="http://schemas.microsoft.com/office/powerpoint/2010/main" val="2767306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4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Node Structure of Singly List</a:t>
            </a:r>
            <a:endParaRPr lang="en-US" dirty="0"/>
          </a:p>
        </p:txBody>
      </p:sp>
      <p:sp>
        <p:nvSpPr>
          <p:cNvPr id="19" name="Rectangle 18"/>
          <p:cNvSpPr/>
          <p:nvPr/>
        </p:nvSpPr>
        <p:spPr>
          <a:xfrm>
            <a:off x="4211776" y="3928792"/>
            <a:ext cx="5181600" cy="2395808"/>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4211776" y="1069480"/>
            <a:ext cx="5181600" cy="2681680"/>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384108"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Info</a:t>
            </a:r>
            <a:endParaRPr lang="en-US" sz="2400" b="1" dirty="0"/>
          </a:p>
        </p:txBody>
      </p:sp>
      <p:sp>
        <p:nvSpPr>
          <p:cNvPr id="22" name="Rectangle 21"/>
          <p:cNvSpPr/>
          <p:nvPr/>
        </p:nvSpPr>
        <p:spPr>
          <a:xfrm>
            <a:off x="6154350" y="1317114"/>
            <a:ext cx="762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t>Link</a:t>
            </a:r>
            <a:endParaRPr lang="en-US" sz="2400" b="1" dirty="0"/>
          </a:p>
        </p:txBody>
      </p:sp>
      <p:sp>
        <p:nvSpPr>
          <p:cNvPr id="23" name="TextBox 22"/>
          <p:cNvSpPr txBox="1"/>
          <p:nvPr/>
        </p:nvSpPr>
        <p:spPr>
          <a:xfrm>
            <a:off x="5369594" y="2536315"/>
            <a:ext cx="740908" cy="461665"/>
          </a:xfrm>
          <a:prstGeom prst="rect">
            <a:avLst/>
          </a:prstGeom>
          <a:noFill/>
        </p:spPr>
        <p:txBody>
          <a:bodyPr wrap="none" rtlCol="0">
            <a:spAutoFit/>
          </a:bodyPr>
          <a:lstStyle/>
          <a:p>
            <a:r>
              <a:rPr lang="en-IN" sz="2400" b="1" dirty="0"/>
              <a:t>Data</a:t>
            </a:r>
            <a:endParaRPr lang="en-US" sz="2400" b="1" dirty="0"/>
          </a:p>
        </p:txBody>
      </p:sp>
      <p:sp>
        <p:nvSpPr>
          <p:cNvPr id="24" name="TextBox 23"/>
          <p:cNvSpPr txBox="1"/>
          <p:nvPr/>
        </p:nvSpPr>
        <p:spPr>
          <a:xfrm>
            <a:off x="6321210" y="2550832"/>
            <a:ext cx="1476686" cy="830997"/>
          </a:xfrm>
          <a:prstGeom prst="rect">
            <a:avLst/>
          </a:prstGeom>
          <a:noFill/>
        </p:spPr>
        <p:txBody>
          <a:bodyPr wrap="none" rtlCol="0">
            <a:spAutoFit/>
          </a:bodyPr>
          <a:lstStyle/>
          <a:p>
            <a:r>
              <a:rPr lang="en-IN" sz="2400" b="1" dirty="0"/>
              <a:t>Pointer to </a:t>
            </a:r>
            <a:br>
              <a:rPr lang="en-IN" sz="2400" b="1" dirty="0"/>
            </a:br>
            <a:r>
              <a:rPr lang="en-IN" sz="2400" b="1" dirty="0"/>
              <a:t>Next Node</a:t>
            </a:r>
            <a:endParaRPr lang="en-US" sz="2400" b="1" dirty="0"/>
          </a:p>
        </p:txBody>
      </p:sp>
      <p:cxnSp>
        <p:nvCxnSpPr>
          <p:cNvPr id="25" name="Straight Arrow Connector 24"/>
          <p:cNvCxnSpPr>
            <a:stCxn id="23" idx="0"/>
            <a:endCxn id="21" idx="2"/>
          </p:cNvCxnSpPr>
          <p:nvPr/>
        </p:nvCxnSpPr>
        <p:spPr>
          <a:xfrm flipV="1">
            <a:off x="5740048" y="1850514"/>
            <a:ext cx="25060" cy="6858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6" name="Straight Arrow Connector 25"/>
          <p:cNvCxnSpPr/>
          <p:nvPr/>
        </p:nvCxnSpPr>
        <p:spPr>
          <a:xfrm flipV="1">
            <a:off x="6535350" y="1850515"/>
            <a:ext cx="0" cy="700317"/>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27" name="Left Brace 26"/>
          <p:cNvSpPr/>
          <p:nvPr/>
        </p:nvSpPr>
        <p:spPr>
          <a:xfrm>
            <a:off x="4891820" y="1240080"/>
            <a:ext cx="457200" cy="1909465"/>
          </a:xfrm>
          <a:prstGeom prst="leftBrace">
            <a:avLst/>
          </a:prstGeom>
          <a:ln w="28575">
            <a:solidFill>
              <a:srgbClr val="B84742"/>
            </a:solidFill>
          </a:ln>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28" name="TextBox 27"/>
          <p:cNvSpPr txBox="1"/>
          <p:nvPr/>
        </p:nvSpPr>
        <p:spPr>
          <a:xfrm>
            <a:off x="4364176" y="1851856"/>
            <a:ext cx="553998" cy="735138"/>
          </a:xfrm>
          <a:prstGeom prst="rect">
            <a:avLst/>
          </a:prstGeom>
          <a:noFill/>
        </p:spPr>
        <p:txBody>
          <a:bodyPr vert="vert270" wrap="none" rtlCol="0">
            <a:spAutoFit/>
          </a:bodyPr>
          <a:lstStyle/>
          <a:p>
            <a:r>
              <a:rPr lang="en-IN" sz="2400" b="1" dirty="0"/>
              <a:t>Node</a:t>
            </a:r>
            <a:endParaRPr lang="en-US" sz="2400" b="1" dirty="0"/>
          </a:p>
        </p:txBody>
      </p:sp>
      <p:cxnSp>
        <p:nvCxnSpPr>
          <p:cNvPr id="29" name="Straight Arrow Connector 28"/>
          <p:cNvCxnSpPr>
            <a:stCxn id="22" idx="3"/>
          </p:cNvCxnSpPr>
          <p:nvPr/>
        </p:nvCxnSpPr>
        <p:spPr>
          <a:xfrm>
            <a:off x="6916350" y="1583814"/>
            <a:ext cx="490070" cy="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30" name="TextBox 29"/>
          <p:cNvSpPr txBox="1"/>
          <p:nvPr/>
        </p:nvSpPr>
        <p:spPr>
          <a:xfrm>
            <a:off x="4287976" y="4076612"/>
            <a:ext cx="5105400" cy="1938992"/>
          </a:xfrm>
          <a:prstGeom prst="rect">
            <a:avLst/>
          </a:prstGeom>
          <a:noFill/>
        </p:spPr>
        <p:txBody>
          <a:bodyPr wrap="square" rtlCol="0">
            <a:spAutoFit/>
          </a:bodyPr>
          <a:lstStyle/>
          <a:p>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a:t>
            </a:r>
          </a:p>
          <a:p>
            <a:r>
              <a:rPr lang="en-US" sz="2400" b="1" dirty="0">
                <a:latin typeface="Consolas" pitchFamily="49" charset="0"/>
                <a:cs typeface="Consolas" pitchFamily="49" charset="0"/>
              </a:rPr>
              <a:t>{</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int</a:t>
            </a:r>
            <a:r>
              <a:rPr lang="en-US" sz="2400" b="1" dirty="0">
                <a:latin typeface="Consolas" pitchFamily="49" charset="0"/>
                <a:cs typeface="Consolas" pitchFamily="49" charset="0"/>
              </a:rPr>
              <a:t> info;</a:t>
            </a:r>
          </a:p>
          <a:p>
            <a:r>
              <a:rPr lang="en-US" sz="2400" b="1" dirty="0">
                <a:latin typeface="Consolas" pitchFamily="49" charset="0"/>
                <a:cs typeface="Consolas" pitchFamily="49" charset="0"/>
              </a:rPr>
              <a:t>          </a:t>
            </a:r>
            <a:r>
              <a:rPr lang="en-US" sz="2400" b="1" dirty="0" err="1">
                <a:latin typeface="Consolas" pitchFamily="49" charset="0"/>
                <a:cs typeface="Consolas" pitchFamily="49" charset="0"/>
              </a:rPr>
              <a:t>struct</a:t>
            </a:r>
            <a:r>
              <a:rPr lang="en-US" sz="2400" b="1" dirty="0">
                <a:latin typeface="Consolas" pitchFamily="49" charset="0"/>
                <a:cs typeface="Consolas" pitchFamily="49" charset="0"/>
              </a:rPr>
              <a:t> node *link;</a:t>
            </a:r>
          </a:p>
          <a:p>
            <a:r>
              <a:rPr lang="en-US" sz="2400" b="1" dirty="0">
                <a:latin typeface="Consolas" pitchFamily="49" charset="0"/>
                <a:cs typeface="Consolas" pitchFamily="49" charset="0"/>
              </a:rPr>
              <a:t>};</a:t>
            </a:r>
          </a:p>
        </p:txBody>
      </p:sp>
      <p:sp>
        <p:nvSpPr>
          <p:cNvPr id="43" name="TextBox 42"/>
          <p:cNvSpPr txBox="1"/>
          <p:nvPr/>
        </p:nvSpPr>
        <p:spPr>
          <a:xfrm>
            <a:off x="983673" y="1979965"/>
            <a:ext cx="2799434" cy="630942"/>
          </a:xfrm>
          <a:prstGeom prst="rect">
            <a:avLst/>
          </a:prstGeom>
          <a:noFill/>
        </p:spPr>
        <p:txBody>
          <a:bodyPr wrap="square" rtlCol="0">
            <a:spAutoFit/>
          </a:bodyPr>
          <a:lstStyle/>
          <a:p>
            <a:pPr algn="ctr"/>
            <a:r>
              <a:rPr lang="en-IN" sz="3500" b="1" dirty="0"/>
              <a:t>Typical Node</a:t>
            </a:r>
          </a:p>
        </p:txBody>
      </p:sp>
      <p:sp>
        <p:nvSpPr>
          <p:cNvPr id="44" name="TextBox 43"/>
          <p:cNvSpPr txBox="1"/>
          <p:nvPr/>
        </p:nvSpPr>
        <p:spPr>
          <a:xfrm>
            <a:off x="346365" y="4541920"/>
            <a:ext cx="4074051" cy="1169551"/>
          </a:xfrm>
          <a:prstGeom prst="rect">
            <a:avLst/>
          </a:prstGeom>
          <a:noFill/>
        </p:spPr>
        <p:txBody>
          <a:bodyPr wrap="square" rtlCol="0">
            <a:spAutoFit/>
          </a:bodyPr>
          <a:lstStyle/>
          <a:p>
            <a:pPr algn="ctr"/>
            <a:r>
              <a:rPr lang="en-IN" sz="3500" b="1" dirty="0"/>
              <a:t>C Structure to represent a node</a:t>
            </a:r>
          </a:p>
        </p:txBody>
      </p:sp>
      <p:sp>
        <p:nvSpPr>
          <p:cNvPr id="3" name="TextBox 2"/>
          <p:cNvSpPr txBox="1"/>
          <p:nvPr/>
        </p:nvSpPr>
        <p:spPr>
          <a:xfrm>
            <a:off x="7774663" y="1695272"/>
            <a:ext cx="1633782" cy="1200329"/>
          </a:xfrm>
          <a:prstGeom prst="rect">
            <a:avLst/>
          </a:prstGeom>
          <a:noFill/>
        </p:spPr>
        <p:txBody>
          <a:bodyPr wrap="none" rtlCol="0">
            <a:spAutoFit/>
          </a:bodyPr>
          <a:lstStyle/>
          <a:p>
            <a:pPr algn="ctr"/>
            <a:r>
              <a:rPr lang="en-IN" b="1" dirty="0"/>
              <a:t>Accessing Part </a:t>
            </a:r>
          </a:p>
          <a:p>
            <a:pPr algn="ctr"/>
            <a:r>
              <a:rPr lang="en-IN" b="1" dirty="0"/>
              <a:t>of Node</a:t>
            </a:r>
          </a:p>
          <a:p>
            <a:pPr algn="ctr"/>
            <a:r>
              <a:rPr lang="en-IN" b="1" dirty="0">
                <a:solidFill>
                  <a:srgbClr val="B84742"/>
                </a:solidFill>
              </a:rPr>
              <a:t>Info (Node) </a:t>
            </a:r>
          </a:p>
          <a:p>
            <a:pPr algn="ctr"/>
            <a:r>
              <a:rPr lang="en-IN" b="1" dirty="0">
                <a:solidFill>
                  <a:srgbClr val="B84742"/>
                </a:solidFill>
              </a:rPr>
              <a:t>Link (Node)</a:t>
            </a:r>
            <a:endParaRPr lang="en-US" b="1" dirty="0">
              <a:solidFill>
                <a:srgbClr val="B84742"/>
              </a:solidFill>
            </a:endParaRPr>
          </a:p>
        </p:txBody>
      </p:sp>
    </p:spTree>
    <p:extLst>
      <p:ext uri="{BB962C8B-B14F-4D97-AF65-F5344CB8AC3E}">
        <p14:creationId xmlns:p14="http://schemas.microsoft.com/office/powerpoint/2010/main" val="2289934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0">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2" grpId="0" animBg="1"/>
      <p:bldP spid="23" grpId="0"/>
      <p:bldP spid="24" grpId="0"/>
      <p:bldP spid="27" grpId="0" animBg="1"/>
      <p:bldP spid="28" grpId="0"/>
      <p:bldP spid="43" grpId="0"/>
      <p:bldP spid="44"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Algorithms for singly linked list</a:t>
            </a:r>
            <a:endParaRPr lang="en-US" dirty="0"/>
          </a:p>
        </p:txBody>
      </p:sp>
      <p:sp>
        <p:nvSpPr>
          <p:cNvPr id="3" name="Content Placeholder 2"/>
          <p:cNvSpPr>
            <a:spLocks noGrp="1"/>
          </p:cNvSpPr>
          <p:nvPr>
            <p:ph idx="1"/>
          </p:nvPr>
        </p:nvSpPr>
        <p:spPr/>
        <p:txBody>
          <a:bodyPr/>
          <a:lstStyle/>
          <a:p>
            <a:pPr marL="457200" indent="-457200">
              <a:buFont typeface="+mj-lt"/>
              <a:buAutoNum type="arabicPeriod"/>
            </a:pPr>
            <a:r>
              <a:rPr lang="en-US" dirty="0"/>
              <a:t>Insert at first position</a:t>
            </a:r>
          </a:p>
          <a:p>
            <a:pPr marL="457200" indent="-457200">
              <a:buFont typeface="+mj-lt"/>
              <a:buAutoNum type="arabicPeriod"/>
            </a:pPr>
            <a:r>
              <a:rPr lang="en-US" dirty="0"/>
              <a:t>Insert at last position</a:t>
            </a:r>
          </a:p>
          <a:p>
            <a:pPr marL="457200" indent="-457200">
              <a:buFont typeface="+mj-lt"/>
              <a:buAutoNum type="arabicPeriod"/>
            </a:pPr>
            <a:r>
              <a:rPr lang="en-US" dirty="0"/>
              <a:t>Insert in Ordered Linked list</a:t>
            </a:r>
          </a:p>
          <a:p>
            <a:pPr marL="457200" indent="-457200">
              <a:buFont typeface="+mj-lt"/>
              <a:buAutoNum type="arabicPeriod"/>
            </a:pPr>
            <a:r>
              <a:rPr lang="en-US" dirty="0"/>
              <a:t>Delete Element</a:t>
            </a:r>
          </a:p>
        </p:txBody>
      </p:sp>
    </p:spTree>
    <p:extLst>
      <p:ext uri="{BB962C8B-B14F-4D97-AF65-F5344CB8AC3E}">
        <p14:creationId xmlns:p14="http://schemas.microsoft.com/office/powerpoint/2010/main" val="56791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Availability Stack</a:t>
            </a:r>
            <a:endParaRPr lang="en-US" dirty="0"/>
          </a:p>
        </p:txBody>
      </p:sp>
      <p:sp>
        <p:nvSpPr>
          <p:cNvPr id="3" name="Content Placeholder 2"/>
          <p:cNvSpPr>
            <a:spLocks noGrp="1"/>
          </p:cNvSpPr>
          <p:nvPr>
            <p:ph idx="1"/>
          </p:nvPr>
        </p:nvSpPr>
        <p:spPr/>
        <p:txBody>
          <a:bodyPr/>
          <a:lstStyle/>
          <a:p>
            <a:r>
              <a:rPr lang="en-IN" dirty="0"/>
              <a:t>A </a:t>
            </a:r>
            <a:r>
              <a:rPr lang="en-IN" b="1" dirty="0">
                <a:solidFill>
                  <a:srgbClr val="C00000"/>
                </a:solidFill>
              </a:rPr>
              <a:t>pool</a:t>
            </a:r>
            <a:r>
              <a:rPr lang="en-IN" dirty="0">
                <a:solidFill>
                  <a:srgbClr val="C00000"/>
                </a:solidFill>
              </a:rPr>
              <a:t> </a:t>
            </a:r>
            <a:r>
              <a:rPr lang="en-IN" dirty="0"/>
              <a:t>or list </a:t>
            </a:r>
            <a:r>
              <a:rPr lang="en-IN" b="1" dirty="0">
                <a:solidFill>
                  <a:srgbClr val="C00000"/>
                </a:solidFill>
              </a:rPr>
              <a:t>of free nodes</a:t>
            </a:r>
            <a:r>
              <a:rPr lang="en-IN" dirty="0"/>
              <a:t>, which we refer to as the </a:t>
            </a:r>
            <a:r>
              <a:rPr lang="en-IN" b="1" dirty="0">
                <a:solidFill>
                  <a:srgbClr val="C00000"/>
                </a:solidFill>
              </a:rPr>
              <a:t>availability stack</a:t>
            </a:r>
            <a:r>
              <a:rPr lang="en-IN" dirty="0"/>
              <a:t> is maintained in conjunction with linked allocation.</a:t>
            </a:r>
          </a:p>
          <a:p>
            <a:r>
              <a:rPr lang="en-IN" dirty="0"/>
              <a:t>Whenever a node is to be inserted in a list, a free node is taken from the availability stack and linked to the new list.</a:t>
            </a:r>
          </a:p>
          <a:p>
            <a:r>
              <a:rPr lang="en-IN" dirty="0"/>
              <a:t>On other end, the deleted node from the list is added to the availability stack.</a:t>
            </a:r>
            <a:endParaRPr lang="en-US" dirty="0"/>
          </a:p>
        </p:txBody>
      </p:sp>
      <p:grpSp>
        <p:nvGrpSpPr>
          <p:cNvPr id="6" name="Group 5"/>
          <p:cNvGrpSpPr/>
          <p:nvPr/>
        </p:nvGrpSpPr>
        <p:grpSpPr>
          <a:xfrm>
            <a:off x="1540693" y="3523344"/>
            <a:ext cx="1066800" cy="457200"/>
            <a:chOff x="685800" y="3505200"/>
            <a:chExt cx="1066800" cy="457200"/>
          </a:xfrm>
        </p:grpSpPr>
        <p:sp>
          <p:nvSpPr>
            <p:cNvPr id="4" name="Rectangle 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p:cNvGrpSpPr/>
          <p:nvPr/>
        </p:nvGrpSpPr>
        <p:grpSpPr>
          <a:xfrm>
            <a:off x="1540693" y="4209144"/>
            <a:ext cx="1066800" cy="457200"/>
            <a:chOff x="685800" y="3505200"/>
            <a:chExt cx="1066800" cy="457200"/>
          </a:xfrm>
        </p:grpSpPr>
        <p:sp>
          <p:nvSpPr>
            <p:cNvPr id="8" name="Rectangle 7"/>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1540693" y="4894944"/>
            <a:ext cx="1066800" cy="457200"/>
            <a:chOff x="685800" y="3505200"/>
            <a:chExt cx="1066800" cy="457200"/>
          </a:xfrm>
        </p:grpSpPr>
        <p:sp>
          <p:nvSpPr>
            <p:cNvPr id="11" name="Rectangle 10"/>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 name="Group 12"/>
          <p:cNvGrpSpPr/>
          <p:nvPr/>
        </p:nvGrpSpPr>
        <p:grpSpPr>
          <a:xfrm>
            <a:off x="1540693" y="5885544"/>
            <a:ext cx="1066800" cy="457200"/>
            <a:chOff x="685800" y="3505200"/>
            <a:chExt cx="1066800" cy="457200"/>
          </a:xfrm>
        </p:grpSpPr>
        <p:sp>
          <p:nvSpPr>
            <p:cNvPr id="14" name="Rectangle 1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TextBox 15"/>
          <p:cNvSpPr txBox="1"/>
          <p:nvPr/>
        </p:nvSpPr>
        <p:spPr>
          <a:xfrm>
            <a:off x="362804" y="3567412"/>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18" name="Straight Arrow Connector 17"/>
          <p:cNvCxnSpPr/>
          <p:nvPr/>
        </p:nvCxnSpPr>
        <p:spPr>
          <a:xfrm>
            <a:off x="23788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p:nvPr/>
        </p:nvCxnSpPr>
        <p:spPr>
          <a:xfrm>
            <a:off x="23788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p:cNvCxnSpPr/>
          <p:nvPr/>
        </p:nvCxnSpPr>
        <p:spPr>
          <a:xfrm>
            <a:off x="23788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22" name="Straight Arrow Connector 21"/>
          <p:cNvCxnSpPr/>
          <p:nvPr/>
        </p:nvCxnSpPr>
        <p:spPr>
          <a:xfrm>
            <a:off x="23788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nvGrpSpPr>
          <p:cNvPr id="23" name="Group 22"/>
          <p:cNvGrpSpPr/>
          <p:nvPr/>
        </p:nvGrpSpPr>
        <p:grpSpPr>
          <a:xfrm>
            <a:off x="3902893" y="3523344"/>
            <a:ext cx="1066800" cy="457200"/>
            <a:chOff x="685800" y="3505200"/>
            <a:chExt cx="1066800" cy="457200"/>
          </a:xfrm>
        </p:grpSpPr>
        <p:sp>
          <p:nvSpPr>
            <p:cNvPr id="24" name="Rectangle 23"/>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3902893" y="4209144"/>
            <a:ext cx="1066800" cy="457200"/>
            <a:chOff x="685800" y="3505200"/>
            <a:chExt cx="1066800" cy="457200"/>
          </a:xfrm>
        </p:grpSpPr>
        <p:sp>
          <p:nvSpPr>
            <p:cNvPr id="27" name="Rectangle 26"/>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9" name="Group 28"/>
          <p:cNvGrpSpPr/>
          <p:nvPr/>
        </p:nvGrpSpPr>
        <p:grpSpPr>
          <a:xfrm>
            <a:off x="3902893" y="4894944"/>
            <a:ext cx="1066800" cy="457200"/>
            <a:chOff x="685800" y="3505200"/>
            <a:chExt cx="1066800" cy="457200"/>
          </a:xfrm>
        </p:grpSpPr>
        <p:sp>
          <p:nvSpPr>
            <p:cNvPr id="30" name="Rectangle 29"/>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p:cNvGrpSpPr/>
          <p:nvPr/>
        </p:nvGrpSpPr>
        <p:grpSpPr>
          <a:xfrm>
            <a:off x="3902893" y="5885544"/>
            <a:ext cx="1066800" cy="457200"/>
            <a:chOff x="685800" y="3505200"/>
            <a:chExt cx="1066800" cy="457200"/>
          </a:xfrm>
        </p:grpSpPr>
        <p:sp>
          <p:nvSpPr>
            <p:cNvPr id="33" name="Rectangle 32"/>
            <p:cNvSpPr/>
            <p:nvPr/>
          </p:nvSpPr>
          <p:spPr>
            <a:xfrm>
              <a:off x="6858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1219200" y="3505200"/>
              <a:ext cx="5334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6" name="Straight Arrow Connector 35"/>
          <p:cNvCxnSpPr/>
          <p:nvPr/>
        </p:nvCxnSpPr>
        <p:spPr>
          <a:xfrm>
            <a:off x="4741093" y="39805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a:off x="4741093" y="46663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a:off x="4741093" y="5352144"/>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a:off x="4741093" y="5635829"/>
            <a:ext cx="0" cy="228600"/>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44" name="Straight Arrow Connector 43"/>
          <p:cNvCxnSpPr>
            <a:stCxn id="16" idx="3"/>
            <a:endCxn id="4" idx="1"/>
          </p:cNvCxnSpPr>
          <p:nvPr/>
        </p:nvCxnSpPr>
        <p:spPr>
          <a:xfrm flipV="1">
            <a:off x="1124805" y="37519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sp>
        <p:nvSpPr>
          <p:cNvPr id="45" name="TextBox 44"/>
          <p:cNvSpPr txBox="1"/>
          <p:nvPr/>
        </p:nvSpPr>
        <p:spPr>
          <a:xfrm>
            <a:off x="5198293" y="3505820"/>
            <a:ext cx="4191000" cy="2862322"/>
          </a:xfrm>
          <a:prstGeom prst="rect">
            <a:avLst/>
          </a:prstGeom>
          <a:solidFill>
            <a:schemeClr val="bg1">
              <a:lumMod val="95000"/>
            </a:schemeClr>
          </a:solidFill>
        </p:spPr>
        <p:txBody>
          <a:bodyPr wrap="square" rtlCol="0">
            <a:spAutoFit/>
          </a:bodyPr>
          <a:lstStyle/>
          <a:p>
            <a:r>
              <a:rPr lang="en-IN" b="1" dirty="0">
                <a:solidFill>
                  <a:schemeClr val="tx2"/>
                </a:solidFill>
              </a:rPr>
              <a:t>Check for free node in </a:t>
            </a:r>
            <a:r>
              <a:rPr lang="en-IN" b="1" dirty="0">
                <a:solidFill>
                  <a:schemeClr val="tx2"/>
                </a:solidFill>
                <a:sym typeface="Wingdings" pitchFamily="2" charset="2"/>
              </a:rPr>
              <a:t>Availability Stack</a:t>
            </a:r>
          </a:p>
          <a:p>
            <a:r>
              <a:rPr lang="en-IN" b="1" dirty="0"/>
              <a:t>IF</a:t>
            </a:r>
            <a:r>
              <a:rPr lang="en-IN" dirty="0"/>
              <a:t>        AVAIL is NULL</a:t>
            </a:r>
          </a:p>
          <a:p>
            <a:r>
              <a:rPr lang="en-IN" b="1" dirty="0"/>
              <a:t>THEN</a:t>
            </a:r>
            <a:r>
              <a:rPr lang="en-IN" dirty="0"/>
              <a:t>  Write(‘</a:t>
            </a:r>
            <a:r>
              <a:rPr lang="en-IN" dirty="0">
                <a:sym typeface="Wingdings" pitchFamily="2" charset="2"/>
              </a:rPr>
              <a:t>Availability Stack Underflow</a:t>
            </a:r>
            <a:r>
              <a:rPr lang="en-IN" dirty="0"/>
              <a:t>’)</a:t>
            </a:r>
          </a:p>
          <a:p>
            <a:r>
              <a:rPr lang="en-IN" dirty="0"/>
              <a:t>            Return</a:t>
            </a:r>
          </a:p>
          <a:p>
            <a:endParaRPr lang="en-IN" dirty="0"/>
          </a:p>
          <a:p>
            <a:r>
              <a:rPr lang="en-IN" b="1" dirty="0">
                <a:solidFill>
                  <a:schemeClr val="tx2"/>
                </a:solidFill>
              </a:rPr>
              <a:t>Obtain Address of next free node</a:t>
            </a:r>
          </a:p>
          <a:p>
            <a:r>
              <a:rPr lang="en-IN" dirty="0"/>
              <a:t>NEW </a:t>
            </a:r>
            <a:r>
              <a:rPr lang="en-IN" dirty="0">
                <a:sym typeface="Wingdings" pitchFamily="2" charset="2"/>
              </a:rPr>
              <a:t> AVAIL</a:t>
            </a:r>
          </a:p>
          <a:p>
            <a:endParaRPr lang="en-IN" dirty="0">
              <a:sym typeface="Wingdings" pitchFamily="2" charset="2"/>
            </a:endParaRPr>
          </a:p>
          <a:p>
            <a:r>
              <a:rPr lang="en-IN" b="1" dirty="0">
                <a:solidFill>
                  <a:schemeClr val="tx2"/>
                </a:solidFill>
                <a:sym typeface="Wingdings" pitchFamily="2" charset="2"/>
              </a:rPr>
              <a:t>Remove free node from Availability Stack</a:t>
            </a:r>
          </a:p>
          <a:p>
            <a:r>
              <a:rPr lang="en-IN" dirty="0">
                <a:sym typeface="Wingdings" pitchFamily="2" charset="2"/>
              </a:rPr>
              <a:t>AVAIL  LINK(AVAIL)</a:t>
            </a:r>
            <a:endParaRPr lang="en-US" dirty="0"/>
          </a:p>
        </p:txBody>
      </p:sp>
      <p:grpSp>
        <p:nvGrpSpPr>
          <p:cNvPr id="50" name="Group 49"/>
          <p:cNvGrpSpPr/>
          <p:nvPr/>
        </p:nvGrpSpPr>
        <p:grpSpPr>
          <a:xfrm>
            <a:off x="2648805" y="3687412"/>
            <a:ext cx="1177889" cy="369332"/>
            <a:chOff x="2403511" y="3745468"/>
            <a:chExt cx="1177889" cy="369332"/>
          </a:xfrm>
        </p:grpSpPr>
        <p:sp>
          <p:nvSpPr>
            <p:cNvPr id="46" name="TextBox 45"/>
            <p:cNvSpPr txBox="1"/>
            <p:nvPr/>
          </p:nvSpPr>
          <p:spPr>
            <a:xfrm>
              <a:off x="2403511" y="3745468"/>
              <a:ext cx="762000" cy="369332"/>
            </a:xfrm>
            <a:prstGeom prst="rect">
              <a:avLst/>
            </a:prstGeom>
            <a:noFill/>
          </p:spPr>
          <p:txBody>
            <a:bodyPr wrap="square" rtlCol="0">
              <a:spAutoFit/>
            </a:bodyPr>
            <a:lstStyle/>
            <a:p>
              <a:r>
                <a:rPr lang="en-IN" b="1" dirty="0">
                  <a:solidFill>
                    <a:srgbClr val="C00000"/>
                  </a:solidFill>
                </a:rPr>
                <a:t>AVAIL</a:t>
              </a:r>
              <a:endParaRPr lang="en-US" b="1" dirty="0">
                <a:solidFill>
                  <a:srgbClr val="C00000"/>
                </a:solidFill>
              </a:endParaRPr>
            </a:p>
          </p:txBody>
        </p:sp>
        <p:cxnSp>
          <p:nvCxnSpPr>
            <p:cNvPr id="47" name="Straight Arrow Connector 46"/>
            <p:cNvCxnSpPr>
              <a:stCxn id="46" idx="3"/>
            </p:cNvCxnSpPr>
            <p:nvPr/>
          </p:nvCxnSpPr>
          <p:spPr>
            <a:xfrm flipV="1">
              <a:off x="3165511" y="3930000"/>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grpSp>
      <p:sp>
        <p:nvSpPr>
          <p:cNvPr id="48" name="TextBox 47"/>
          <p:cNvSpPr txBox="1"/>
          <p:nvPr/>
        </p:nvSpPr>
        <p:spPr>
          <a:xfrm>
            <a:off x="2648804" y="3458812"/>
            <a:ext cx="762000" cy="369332"/>
          </a:xfrm>
          <a:prstGeom prst="rect">
            <a:avLst/>
          </a:prstGeom>
          <a:noFill/>
        </p:spPr>
        <p:txBody>
          <a:bodyPr wrap="square" rtlCol="0">
            <a:spAutoFit/>
          </a:bodyPr>
          <a:lstStyle/>
          <a:p>
            <a:r>
              <a:rPr lang="en-IN" b="1" dirty="0">
                <a:solidFill>
                  <a:srgbClr val="C00000"/>
                </a:solidFill>
              </a:rPr>
              <a:t>NEW</a:t>
            </a:r>
            <a:endParaRPr lang="en-US" b="1" dirty="0">
              <a:solidFill>
                <a:srgbClr val="C00000"/>
              </a:solidFill>
            </a:endParaRPr>
          </a:p>
        </p:txBody>
      </p:sp>
      <p:cxnSp>
        <p:nvCxnSpPr>
          <p:cNvPr id="49" name="Straight Arrow Connector 48"/>
          <p:cNvCxnSpPr>
            <a:stCxn id="48" idx="3"/>
          </p:cNvCxnSpPr>
          <p:nvPr/>
        </p:nvCxnSpPr>
        <p:spPr>
          <a:xfrm flipV="1">
            <a:off x="3410805" y="3643344"/>
            <a:ext cx="415889" cy="134"/>
          </a:xfrm>
          <a:prstGeom prst="straightConnector1">
            <a:avLst/>
          </a:prstGeom>
          <a:ln w="28575">
            <a:solidFill>
              <a:srgbClr val="B84742"/>
            </a:solidFill>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p:cNvCxnSpPr/>
          <p:nvPr/>
        </p:nvCxnSpPr>
        <p:spPr>
          <a:xfrm flipH="1">
            <a:off x="4447544" y="3540993"/>
            <a:ext cx="517947" cy="437029"/>
          </a:xfrm>
          <a:prstGeom prst="line">
            <a:avLst/>
          </a:prstGeom>
          <a:ln w="28575">
            <a:solidFill>
              <a:srgbClr val="B84742"/>
            </a:solidFill>
          </a:ln>
        </p:spPr>
        <p:style>
          <a:lnRef idx="2">
            <a:schemeClr val="accent6"/>
          </a:lnRef>
          <a:fillRef idx="0">
            <a:schemeClr val="accent6"/>
          </a:fillRef>
          <a:effectRef idx="1">
            <a:schemeClr val="accent6"/>
          </a:effectRef>
          <a:fontRef idx="minor">
            <a:schemeClr val="tx1"/>
          </a:fontRef>
        </p:style>
      </p:cxnSp>
    </p:spTree>
    <p:extLst>
      <p:ext uri="{BB962C8B-B14F-4D97-AF65-F5344CB8AC3E}">
        <p14:creationId xmlns:p14="http://schemas.microsoft.com/office/powerpoint/2010/main" val="4237851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5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5">
                                            <p:bg/>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5">
                                            <p:txEl>
                                              <p:pRg st="0" end="0"/>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xEl>
                                              <p:pRg st="1" end="1"/>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5">
                                            <p:txEl>
                                              <p:pRg st="2" end="2"/>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5">
                                            <p:txEl>
                                              <p:pRg st="3" end="3"/>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xEl>
                                              <p:pRg st="5" end="5"/>
                                            </p:txEl>
                                          </p:spTgt>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5">
                                            <p:txEl>
                                              <p:pRg st="6" end="6"/>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4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5">
                                            <p:txEl>
                                              <p:pRg st="8" end="8"/>
                                            </p:txEl>
                                          </p:spTgt>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45">
                                            <p:txEl>
                                              <p:pRg st="9" end="9"/>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42" presetClass="path" presetSubtype="0" accel="50000" decel="50000" fill="hold" nodeType="clickEffect">
                                  <p:stCondLst>
                                    <p:cond delay="0"/>
                                  </p:stCondLst>
                                  <p:childTnLst>
                                    <p:animMotion origin="layout" path="M 5E-6 -3.33333E-6 L 5E-6 0.07153 " pathEditMode="relative" rAng="0" ptsTypes="AA">
                                      <p:cBhvr>
                                        <p:cTn id="96" dur="2000" fill="hold"/>
                                        <p:tgtEl>
                                          <p:spTgt spid="50"/>
                                        </p:tgtEl>
                                        <p:attrNameLst>
                                          <p:attrName>ppt_x</p:attrName>
                                          <p:attrName>ppt_y</p:attrName>
                                        </p:attrNameLst>
                                      </p:cBhvr>
                                      <p:rCtr x="0" y="3565"/>
                                    </p:animMotion>
                                  </p:childTnLst>
                                </p:cTn>
                              </p:par>
                            </p:childTnLst>
                          </p:cTn>
                        </p:par>
                      </p:childTnLst>
                    </p:cTn>
                  </p:par>
                  <p:par>
                    <p:cTn id="97" fill="hold">
                      <p:stCondLst>
                        <p:cond delay="indefinite"/>
                      </p:stCondLst>
                      <p:childTnLst>
                        <p:par>
                          <p:cTn id="98" fill="hold">
                            <p:stCondLst>
                              <p:cond delay="0"/>
                            </p:stCondLst>
                            <p:childTnLst>
                              <p:par>
                                <p:cTn id="99" presetID="22" presetClass="exit" presetSubtype="4" fill="hold" nodeType="clickEffect">
                                  <p:stCondLst>
                                    <p:cond delay="0"/>
                                  </p:stCondLst>
                                  <p:childTnLst>
                                    <p:animEffect transition="out" filter="wipe(down)">
                                      <p:cBhvr>
                                        <p:cTn id="100" dur="500"/>
                                        <p:tgtEl>
                                          <p:spTgt spid="36"/>
                                        </p:tgtEl>
                                      </p:cBhvr>
                                    </p:animEffect>
                                    <p:set>
                                      <p:cBhvr>
                                        <p:cTn id="101" dur="1" fill="hold">
                                          <p:stCondLst>
                                            <p:cond delay="499"/>
                                          </p:stCondLst>
                                        </p:cTn>
                                        <p:tgtEl>
                                          <p:spTgt spid="36"/>
                                        </p:tgtEl>
                                        <p:attrNameLst>
                                          <p:attrName>style.visibility</p:attrName>
                                        </p:attrNameLst>
                                      </p:cBhvr>
                                      <p:to>
                                        <p:strVal val="hidden"/>
                                      </p:to>
                                    </p:set>
                                  </p:childTnLst>
                                </p:cTn>
                              </p:par>
                              <p:par>
                                <p:cTn id="102" presetID="22" presetClass="entr" presetSubtype="1" fill="hold" nodeType="withEffect">
                                  <p:stCondLst>
                                    <p:cond delay="0"/>
                                  </p:stCondLst>
                                  <p:childTnLst>
                                    <p:set>
                                      <p:cBhvr>
                                        <p:cTn id="103" dur="1" fill="hold">
                                          <p:stCondLst>
                                            <p:cond delay="0"/>
                                          </p:stCondLst>
                                        </p:cTn>
                                        <p:tgtEl>
                                          <p:spTgt spid="51"/>
                                        </p:tgtEl>
                                        <p:attrNameLst>
                                          <p:attrName>style.visibility</p:attrName>
                                        </p:attrNameLst>
                                      </p:cBhvr>
                                      <p:to>
                                        <p:strVal val="visible"/>
                                      </p:to>
                                    </p:set>
                                    <p:animEffect transition="in" filter="wipe(up)">
                                      <p:cBhvr>
                                        <p:cTn id="104"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45" grpId="0" uiExpand="1" build="allAtOnce"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 INSERT(X, First)</a:t>
            </a:r>
          </a:p>
        </p:txBody>
      </p:sp>
      <p:sp>
        <p:nvSpPr>
          <p:cNvPr id="3" name="Content Placeholder 2"/>
          <p:cNvSpPr>
            <a:spLocks noGrp="1"/>
          </p:cNvSpPr>
          <p:nvPr>
            <p:ph idx="1"/>
          </p:nvPr>
        </p:nvSpPr>
        <p:spPr/>
        <p:txBody>
          <a:bodyPr/>
          <a:lstStyle/>
          <a:p>
            <a:r>
              <a:rPr lang="en-IN" dirty="0"/>
              <a:t>This function </a:t>
            </a:r>
            <a:r>
              <a:rPr lang="en-IN" b="1" dirty="0">
                <a:solidFill>
                  <a:srgbClr val="C00000"/>
                </a:solidFill>
              </a:rPr>
              <a:t>inserts a new node at the first position</a:t>
            </a:r>
            <a:r>
              <a:rPr lang="en-IN" b="1" dirty="0">
                <a:solidFill>
                  <a:srgbClr val="FF0000"/>
                </a:solidFill>
              </a:rPr>
              <a:t> </a:t>
            </a:r>
            <a:r>
              <a:rPr lang="en-IN" dirty="0"/>
              <a:t>of Singly linked list. </a:t>
            </a:r>
          </a:p>
          <a:p>
            <a:r>
              <a:rPr lang="en-IN" dirty="0"/>
              <a:t>This function returns address of </a:t>
            </a:r>
            <a:r>
              <a:rPr lang="en-IN" b="1" dirty="0">
                <a:solidFill>
                  <a:srgbClr val="C00000"/>
                </a:solidFill>
              </a:rPr>
              <a:t>FIRST</a:t>
            </a:r>
            <a:r>
              <a:rPr lang="en-IN" dirty="0">
                <a:solidFill>
                  <a:srgbClr val="C00000"/>
                </a:solidFill>
              </a:rPr>
              <a:t> </a:t>
            </a:r>
            <a:r>
              <a:rPr lang="en-IN" dirty="0"/>
              <a:t>node.</a:t>
            </a:r>
            <a:endParaRPr lang="en-US" dirty="0"/>
          </a:p>
          <a:p>
            <a:r>
              <a:rPr lang="en-IN" b="1" dirty="0">
                <a:solidFill>
                  <a:srgbClr val="C00000"/>
                </a:solidFill>
              </a:rPr>
              <a:t>X</a:t>
            </a:r>
            <a:r>
              <a:rPr lang="en-IN" dirty="0">
                <a:solidFill>
                  <a:srgbClr val="C00000"/>
                </a:solidFill>
              </a:rPr>
              <a:t> </a:t>
            </a:r>
            <a:r>
              <a:rPr lang="en-IN" dirty="0"/>
              <a:t>is a new element to be inserted.</a:t>
            </a:r>
          </a:p>
          <a:p>
            <a:r>
              <a:rPr lang="en-IN" b="1" dirty="0">
                <a:solidFill>
                  <a:srgbClr val="C00000"/>
                </a:solidFill>
              </a:rPr>
              <a:t>FIRST</a:t>
            </a:r>
            <a:r>
              <a:rPr lang="en-IN" dirty="0">
                <a:solidFill>
                  <a:srgbClr val="C00000"/>
                </a:solidFill>
              </a:rPr>
              <a:t> </a:t>
            </a:r>
            <a:r>
              <a:rPr lang="en-IN" dirty="0"/>
              <a:t>is a </a:t>
            </a:r>
            <a:r>
              <a:rPr lang="en-IN" b="1" dirty="0"/>
              <a:t>pointer to the first element</a:t>
            </a:r>
            <a:r>
              <a:rPr lang="en-IN" dirty="0"/>
              <a:t> of a Singly linked linear list. </a:t>
            </a:r>
          </a:p>
          <a:p>
            <a:r>
              <a:rPr lang="en-IN" dirty="0"/>
              <a:t>Typical node contains </a:t>
            </a:r>
            <a:r>
              <a:rPr lang="en-IN" b="1" dirty="0">
                <a:solidFill>
                  <a:srgbClr val="C00000"/>
                </a:solidFill>
              </a:rPr>
              <a:t>INFO</a:t>
            </a:r>
            <a:r>
              <a:rPr lang="en-IN" dirty="0">
                <a:solidFill>
                  <a:srgbClr val="C00000"/>
                </a:solidFill>
              </a:rPr>
              <a:t> </a:t>
            </a:r>
            <a:r>
              <a:rPr lang="en-IN" dirty="0"/>
              <a:t>and </a:t>
            </a:r>
            <a:r>
              <a:rPr lang="en-IN" b="1" dirty="0">
                <a:solidFill>
                  <a:srgbClr val="C00000"/>
                </a:solidFill>
              </a:rPr>
              <a:t>LINK</a:t>
            </a:r>
            <a:r>
              <a:rPr lang="en-IN" dirty="0">
                <a:solidFill>
                  <a:srgbClr val="C00000"/>
                </a:solidFill>
              </a:rPr>
              <a:t> </a:t>
            </a:r>
            <a:r>
              <a:rPr lang="en-IN" dirty="0"/>
              <a:t>fields. </a:t>
            </a:r>
          </a:p>
          <a:p>
            <a:r>
              <a:rPr lang="en-IN" b="1" dirty="0">
                <a:solidFill>
                  <a:srgbClr val="C00000"/>
                </a:solidFill>
              </a:rPr>
              <a:t>AVAIL</a:t>
            </a:r>
            <a:r>
              <a:rPr lang="en-IN" dirty="0">
                <a:solidFill>
                  <a:srgbClr val="C00000"/>
                </a:solidFill>
              </a:rPr>
              <a:t> </a:t>
            </a:r>
            <a:r>
              <a:rPr lang="en-IN" dirty="0"/>
              <a:t>is a pointer to the top element of the availability stack.</a:t>
            </a:r>
          </a:p>
          <a:p>
            <a:r>
              <a:rPr lang="en-IN" b="1" dirty="0">
                <a:solidFill>
                  <a:srgbClr val="C00000"/>
                </a:solidFill>
              </a:rPr>
              <a:t>NEW</a:t>
            </a:r>
            <a:r>
              <a:rPr lang="en-IN" dirty="0">
                <a:solidFill>
                  <a:srgbClr val="C00000"/>
                </a:solidFill>
              </a:rPr>
              <a:t> </a:t>
            </a:r>
            <a:r>
              <a:rPr lang="en-IN" dirty="0"/>
              <a:t>is a temporary pointer variable. </a:t>
            </a:r>
          </a:p>
        </p:txBody>
      </p:sp>
    </p:spTree>
    <p:extLst>
      <p:ext uri="{BB962C8B-B14F-4D97-AF65-F5344CB8AC3E}">
        <p14:creationId xmlns:p14="http://schemas.microsoft.com/office/powerpoint/2010/main" val="203459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DeptPPT">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5473</TotalTime>
  <Words>3392</Words>
  <Application>Microsoft Office PowerPoint</Application>
  <PresentationFormat>Widescreen</PresentationFormat>
  <Paragraphs>766</Paragraphs>
  <Slides>44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44</vt:i4>
      </vt:variant>
    </vt:vector>
  </HeadingPairs>
  <TitlesOfParts>
    <vt:vector size="56" baseType="lpstr">
      <vt:lpstr>Roboto Condensed Light</vt:lpstr>
      <vt:lpstr>Wingdings 3</vt:lpstr>
      <vt:lpstr>Roboto Condensed</vt:lpstr>
      <vt:lpstr>Open Sans</vt:lpstr>
      <vt:lpstr>Times New Roman</vt:lpstr>
      <vt:lpstr>Wingdings</vt:lpstr>
      <vt:lpstr>Open Sans Semibold</vt:lpstr>
      <vt:lpstr>Segoe UI Black</vt:lpstr>
      <vt:lpstr>Calibri</vt:lpstr>
      <vt:lpstr>Consolas</vt:lpstr>
      <vt:lpstr>Arial</vt:lpstr>
      <vt:lpstr>Office Theme</vt:lpstr>
      <vt:lpstr>Unit-3  Linear Data Structure (Linked List)</vt:lpstr>
      <vt:lpstr>Linked Storage Representation</vt:lpstr>
      <vt:lpstr>Linked Storage Representation</vt:lpstr>
      <vt:lpstr>Operations &amp; Type of Linked List</vt:lpstr>
      <vt:lpstr>Singly Linked List</vt:lpstr>
      <vt:lpstr>Node Structure of Singly List</vt:lpstr>
      <vt:lpstr>Algorithms for singly linked list</vt:lpstr>
      <vt:lpstr>Availability Stack</vt:lpstr>
      <vt:lpstr>Function: INSERT(X, First)</vt:lpstr>
      <vt:lpstr>Function: INSERT(X,FIRST) Cont…</vt:lpstr>
      <vt:lpstr>Example: INSERT(50, FIRST)</vt:lpstr>
      <vt:lpstr>Function: INSEND(X, FIRST)</vt:lpstr>
      <vt:lpstr>Function: INSEND(X, First) Cont…</vt:lpstr>
      <vt:lpstr>Function: INSEND(50, FIRST)</vt:lpstr>
      <vt:lpstr>Function: INSORD(X, FIRST)</vt:lpstr>
      <vt:lpstr>Function: INSORD(X, FIRST)</vt:lpstr>
      <vt:lpstr>Function: INSORD(3, FIRST)</vt:lpstr>
      <vt:lpstr>Function: INSORD(22, FIRST)</vt:lpstr>
      <vt:lpstr>Procedure: DELETE(X, FIRST)</vt:lpstr>
      <vt:lpstr>Procedure: DELETE( X, FIRST)</vt:lpstr>
      <vt:lpstr>Procedure: DELETE(7541, FIRST)</vt:lpstr>
      <vt:lpstr>Function: COUNT_NODES(FIRST)</vt:lpstr>
      <vt:lpstr>Circularly Linked Linear List</vt:lpstr>
      <vt:lpstr>Procedure: CIR_INS_FIRST(X,FIRST,LAST)</vt:lpstr>
      <vt:lpstr>Procedure: CIR_INS_FIRST(X,FIRST,LAST)</vt:lpstr>
      <vt:lpstr>Procedure: CIR_INS_LAST(X,FIRST,LAST)</vt:lpstr>
      <vt:lpstr>Procedure: CIR_INS_LAST( X,FIRST,LAST)</vt:lpstr>
      <vt:lpstr>Procedure: CIR_INS_ORD(X,FIRST,LAST)</vt:lpstr>
      <vt:lpstr>Procedure: CIR_INS_ORD(X,FIRST,LAST)</vt:lpstr>
      <vt:lpstr>Procedure: CIR_INS_ORD(3,FIRST,LAST)</vt:lpstr>
      <vt:lpstr>Procedure: CIR_INS_ORD(18,FIRST,LAST)</vt:lpstr>
      <vt:lpstr>Procedure: CIR_DELETE(X,FIRST,LAST)</vt:lpstr>
      <vt:lpstr>Procedure: CIR_DELETE(X,FIRST,LAST)</vt:lpstr>
      <vt:lpstr>Procedure: CIR_DELETE(7541,FIRST,LAST)</vt:lpstr>
      <vt:lpstr>Doubly Linked Linear List</vt:lpstr>
      <vt:lpstr>Doubly Linked Linear List</vt:lpstr>
      <vt:lpstr>Insert node in Doubly Linked List</vt:lpstr>
      <vt:lpstr>Insert node in Doubly Linked List</vt:lpstr>
      <vt:lpstr>Procedure: DOU_INS (L,R,M,X)</vt:lpstr>
      <vt:lpstr>Procedure: DOU_INS (L,R,M,X)</vt:lpstr>
      <vt:lpstr>PROCEDURE: DOU _DEL (L, R, OLD)</vt:lpstr>
      <vt:lpstr>Delete from Doubly Linked List</vt:lpstr>
      <vt:lpstr>PROCEDURE: DOU _DEL (L, R, OLD)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Linked List - Linear Data Structure</dc:title>
  <dc:creator>ADMIN</dc:creator>
  <cp:keywords>Linked List, Data Structure, Darshan Institute of Engineering &amp; Technology, DIET</cp:keywords>
  <cp:lastModifiedBy>DELL</cp:lastModifiedBy>
  <cp:revision>570</cp:revision>
  <dcterms:created xsi:type="dcterms:W3CDTF">2020-05-01T05:09:15Z</dcterms:created>
  <dcterms:modified xsi:type="dcterms:W3CDTF">2024-12-25T10:06:17Z</dcterms:modified>
</cp:coreProperties>
</file>