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3"/>
  </p:notesMasterIdLst>
  <p:handoutMasterIdLst>
    <p:handoutMasterId r:id="rId114"/>
  </p:handoutMasterIdLst>
  <p:sldIdLst>
    <p:sldId id="283" r:id="rId2"/>
    <p:sldId id="368" r:id="rId3"/>
    <p:sldId id="369" r:id="rId4"/>
    <p:sldId id="370" r:id="rId5"/>
    <p:sldId id="371" r:id="rId6"/>
    <p:sldId id="372" r:id="rId7"/>
    <p:sldId id="374" r:id="rId8"/>
    <p:sldId id="375" r:id="rId9"/>
    <p:sldId id="377" r:id="rId10"/>
    <p:sldId id="378" r:id="rId11"/>
    <p:sldId id="379" r:id="rId12"/>
    <p:sldId id="384" r:id="rId13"/>
    <p:sldId id="385" r:id="rId14"/>
    <p:sldId id="404" r:id="rId15"/>
    <p:sldId id="405" r:id="rId16"/>
    <p:sldId id="406" r:id="rId17"/>
    <p:sldId id="407" r:id="rId18"/>
    <p:sldId id="391" r:id="rId19"/>
    <p:sldId id="392" r:id="rId20"/>
    <p:sldId id="393" r:id="rId21"/>
    <p:sldId id="394" r:id="rId22"/>
    <p:sldId id="410" r:id="rId23"/>
    <p:sldId id="395" r:id="rId24"/>
    <p:sldId id="397" r:id="rId25"/>
    <p:sldId id="398" r:id="rId26"/>
    <p:sldId id="396" r:id="rId27"/>
    <p:sldId id="411" r:id="rId28"/>
    <p:sldId id="412" r:id="rId29"/>
    <p:sldId id="413" r:id="rId30"/>
    <p:sldId id="422" r:id="rId31"/>
    <p:sldId id="423" r:id="rId32"/>
    <p:sldId id="415" r:id="rId33"/>
    <p:sldId id="416" r:id="rId34"/>
    <p:sldId id="417" r:id="rId35"/>
    <p:sldId id="418" r:id="rId36"/>
    <p:sldId id="419" r:id="rId37"/>
    <p:sldId id="420" r:id="rId38"/>
    <p:sldId id="399" r:id="rId39"/>
    <p:sldId id="400" r:id="rId40"/>
    <p:sldId id="401" r:id="rId41"/>
    <p:sldId id="402" r:id="rId42"/>
    <p:sldId id="403" r:id="rId43"/>
    <p:sldId id="424" r:id="rId44"/>
    <p:sldId id="425" r:id="rId45"/>
    <p:sldId id="426" r:id="rId46"/>
    <p:sldId id="427" r:id="rId47"/>
    <p:sldId id="428" r:id="rId48"/>
    <p:sldId id="429" r:id="rId49"/>
    <p:sldId id="430" r:id="rId50"/>
    <p:sldId id="431" r:id="rId51"/>
    <p:sldId id="432" r:id="rId52"/>
    <p:sldId id="433" r:id="rId53"/>
    <p:sldId id="434" r:id="rId54"/>
    <p:sldId id="435" r:id="rId55"/>
    <p:sldId id="436" r:id="rId56"/>
    <p:sldId id="437" r:id="rId57"/>
    <p:sldId id="438" r:id="rId58"/>
    <p:sldId id="439" r:id="rId59"/>
    <p:sldId id="440" r:id="rId60"/>
    <p:sldId id="441" r:id="rId61"/>
    <p:sldId id="442" r:id="rId62"/>
    <p:sldId id="443" r:id="rId63"/>
    <p:sldId id="444" r:id="rId64"/>
    <p:sldId id="445" r:id="rId65"/>
    <p:sldId id="446" r:id="rId66"/>
    <p:sldId id="447" r:id="rId67"/>
    <p:sldId id="448" r:id="rId68"/>
    <p:sldId id="449" r:id="rId69"/>
    <p:sldId id="450" r:id="rId70"/>
    <p:sldId id="451" r:id="rId71"/>
    <p:sldId id="452" r:id="rId72"/>
    <p:sldId id="453" r:id="rId73"/>
    <p:sldId id="454" r:id="rId74"/>
    <p:sldId id="455" r:id="rId75"/>
    <p:sldId id="456" r:id="rId76"/>
    <p:sldId id="457" r:id="rId77"/>
    <p:sldId id="458" r:id="rId78"/>
    <p:sldId id="459" r:id="rId79"/>
    <p:sldId id="460" r:id="rId80"/>
    <p:sldId id="461" r:id="rId81"/>
    <p:sldId id="350" r:id="rId82"/>
    <p:sldId id="351" r:id="rId83"/>
    <p:sldId id="352" r:id="rId84"/>
    <p:sldId id="353" r:id="rId85"/>
    <p:sldId id="355" r:id="rId86"/>
    <p:sldId id="356" r:id="rId87"/>
    <p:sldId id="357" r:id="rId88"/>
    <p:sldId id="358" r:id="rId89"/>
    <p:sldId id="359" r:id="rId90"/>
    <p:sldId id="360" r:id="rId91"/>
    <p:sldId id="361" r:id="rId92"/>
    <p:sldId id="362" r:id="rId93"/>
    <p:sldId id="383" r:id="rId94"/>
    <p:sldId id="462" r:id="rId95"/>
    <p:sldId id="463" r:id="rId96"/>
    <p:sldId id="386" r:id="rId97"/>
    <p:sldId id="367" r:id="rId98"/>
    <p:sldId id="382" r:id="rId99"/>
    <p:sldId id="464" r:id="rId100"/>
    <p:sldId id="465" r:id="rId101"/>
    <p:sldId id="466" r:id="rId102"/>
    <p:sldId id="467" r:id="rId103"/>
    <p:sldId id="373" r:id="rId104"/>
    <p:sldId id="468" r:id="rId105"/>
    <p:sldId id="469" r:id="rId106"/>
    <p:sldId id="376" r:id="rId107"/>
    <p:sldId id="470" r:id="rId108"/>
    <p:sldId id="471" r:id="rId109"/>
    <p:sldId id="472" r:id="rId110"/>
    <p:sldId id="380" r:id="rId111"/>
    <p:sldId id="390" r:id="rId112"/>
  </p:sldIdLst>
  <p:sldSz cx="12192000" cy="6858000"/>
  <p:notesSz cx="6858000" cy="9144000"/>
  <p:embeddedFontLst>
    <p:embeddedFont>
      <p:font typeface="Wingdings 3" panose="05040102010807070707" pitchFamily="18" charset="2"/>
      <p:regular r:id="rId115"/>
    </p:embeddedFont>
    <p:embeddedFont>
      <p:font typeface="Roboto Condensed Light" panose="02000000000000000000" pitchFamily="2" charset="0"/>
      <p:regular r:id="rId116"/>
      <p:italic r:id="rId117"/>
    </p:embeddedFont>
    <p:embeddedFont>
      <p:font typeface="Segoe UI Black" panose="020B0A02040204020203" pitchFamily="34" charset="0"/>
      <p:bold r:id="rId118"/>
      <p:boldItalic r:id="rId119"/>
    </p:embeddedFont>
    <p:embeddedFont>
      <p:font typeface="Calibri" panose="020F0502020204030204" pitchFamily="34" charset="0"/>
      <p:regular r:id="rId120"/>
      <p:bold r:id="rId121"/>
      <p:italic r:id="rId122"/>
      <p:boldItalic r:id="rId123"/>
    </p:embeddedFont>
    <p:embeddedFont>
      <p:font typeface="Consolas" panose="020B0609020204030204" pitchFamily="49" charset="0"/>
      <p:regular r:id="rId124"/>
      <p:bold r:id="rId125"/>
      <p:italic r:id="rId126"/>
      <p:boldItalic r:id="rId127"/>
    </p:embeddedFont>
    <p:embeddedFont>
      <p:font typeface="Cambria Math" panose="02040503050406030204" pitchFamily="18" charset="0"/>
      <p:regular r:id="rId128"/>
    </p:embeddedFont>
    <p:embeddedFont>
      <p:font typeface="Roboto Condensed" panose="02000000000000000000" pitchFamily="2" charset="0"/>
      <p:regular r:id="rId129"/>
      <p:bold r:id="rId130"/>
      <p:italic r:id="rId131"/>
      <p:boldItalic r:id="rId1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mstv36imJMFh+ImcDNHnSQ==" hashData="qT2+UNEZXiS2nJ4Pa9gRjIgkSpKpMEXg+7mpYgbLTJwqhowEXJqpyDgeRHyoZuXsGddpqFzd89AkcIWNma10Xg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4742"/>
    <a:srgbClr val="0000FF"/>
    <a:srgbClr val="00FF00"/>
    <a:srgbClr val="16745B"/>
    <a:srgbClr val="007D8E"/>
    <a:srgbClr val="0F5140"/>
    <a:srgbClr val="007635"/>
    <a:srgbClr val="2FA0AE"/>
    <a:srgbClr val="558ED5"/>
    <a:srgbClr val="5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660" autoAdjust="0"/>
  </p:normalViewPr>
  <p:slideViewPr>
    <p:cSldViewPr snapToGrid="0">
      <p:cViewPr varScale="1">
        <p:scale>
          <a:sx n="87" d="100"/>
          <a:sy n="87" d="100"/>
        </p:scale>
        <p:origin x="706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124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1944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font" Target="fonts/font3.fntdata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font" Target="fonts/font9.fntdata"/><Relationship Id="rId128" Type="http://schemas.openxmlformats.org/officeDocument/2006/relationships/font" Target="fonts/font14.fntdata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notesMaster" Target="notesMasters/notesMaster1.xml"/><Relationship Id="rId118" Type="http://schemas.openxmlformats.org/officeDocument/2006/relationships/font" Target="fonts/font4.fntdata"/><Relationship Id="rId134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font" Target="fonts/font10.fntdata"/><Relationship Id="rId129" Type="http://schemas.openxmlformats.org/officeDocument/2006/relationships/font" Target="fonts/font15.fntdata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handoutMaster" Target="handoutMasters/handoutMaster1.xml"/><Relationship Id="rId119" Type="http://schemas.openxmlformats.org/officeDocument/2006/relationships/font" Target="fonts/font5.fntdata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font" Target="fonts/font16.fntdata"/><Relationship Id="rId135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font" Target="fonts/font6.fntdata"/><Relationship Id="rId125" Type="http://schemas.openxmlformats.org/officeDocument/2006/relationships/font" Target="fonts/font11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font" Target="fonts/font1.fntdata"/><Relationship Id="rId131" Type="http://schemas.openxmlformats.org/officeDocument/2006/relationships/font" Target="fonts/font17.fntdata"/><Relationship Id="rId136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font" Target="fonts/font7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font" Target="fonts/font18.fntdata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font" Target="fonts/font1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87FD0-6366-498E-B5AA-8D5EAADA1318}" type="datetimeFigureOut">
              <a:rPr lang="en-IN" smtClean="0"/>
              <a:pPr/>
              <a:t>25-12-2024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5F676-4FC3-4D3C-BE37-3352AFB195B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42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33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38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10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762" y="307556"/>
            <a:ext cx="270404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4" descr="http://btechsmartclass.com/DS/images/Tree.png"/>
          <p:cNvPicPr>
            <a:picLocks noChangeAspect="1" noChangeArrowheads="1"/>
          </p:cNvPicPr>
          <p:nvPr userDrawn="1"/>
        </p:nvPicPr>
        <p:blipFill rotWithShape="1"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57"/>
          <a:stretch/>
        </p:blipFill>
        <p:spPr bwMode="auto">
          <a:xfrm>
            <a:off x="8145345" y="1822751"/>
            <a:ext cx="3573396" cy="288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762" y="307556"/>
            <a:ext cx="270404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0" name="Hexagon 29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1D3064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019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6364"/>
            <a:ext cx="11684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90600"/>
            <a:ext cx="11684000" cy="5334000"/>
          </a:xfrm>
        </p:spPr>
        <p:txBody>
          <a:bodyPr>
            <a:norm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485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lang="en-US" sz="23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68375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2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39837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0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54150" indent="-28575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1600" kern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625475" lvl="1" indent="-263525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896938" lvl="2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1168400" lvl="3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en-US" dirty="0"/>
              <a:t>Fourth level</a:t>
            </a:r>
          </a:p>
          <a:p>
            <a:pPr marL="1439863" lvl="4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»"/>
            </a:pPr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5384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2: </a:t>
            </a:r>
            <a:r>
              <a:rPr lang="en-US" sz="1800" dirty="0"/>
              <a:t>Linear Data Structure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4000" y="914400"/>
            <a:ext cx="1168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6197600" y="6480727"/>
            <a:ext cx="59944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5384800" y="6477000"/>
            <a:ext cx="812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5711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3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23F8D339-A0AA-4150-B7E8-C84E7F2AB7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718" y="861192"/>
            <a:ext cx="1932495" cy="587453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599" y="6604000"/>
            <a:ext cx="4682319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#2305CS201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Non-Linear Data Structure (Tree)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965200"/>
            <a:ext cx="11772953" cy="5488809"/>
          </a:xfrm>
        </p:spPr>
        <p:txBody>
          <a:bodyPr>
            <a:noAutofit/>
          </a:bodyPr>
          <a:lstStyle>
            <a:lvl1pPr marL="265113" indent="-265113" algn="just">
              <a:lnSpc>
                <a:spcPct val="114000"/>
              </a:lnSpc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lnSpc>
                <a:spcPct val="114000"/>
              </a:lnSpc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lnSpc>
                <a:spcPct val="114000"/>
              </a:lnSpc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lnSpc>
                <a:spcPct val="114000"/>
              </a:lnSpc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114000"/>
              </a:lnSpc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13118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Nidhi K Chitroda</a:t>
            </a:r>
          </a:p>
        </p:txBody>
      </p: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23F8D339-A0AA-4150-B7E8-C84E7F2AB7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718" y="5890392"/>
            <a:ext cx="1932495" cy="587453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891487" cy="5469623"/>
          </a:xfrm>
        </p:spPr>
        <p:txBody>
          <a:bodyPr>
            <a:noAutofit/>
          </a:bodyPr>
          <a:lstStyle>
            <a:lvl1pPr marL="265113" indent="-265113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Nidhi K Chitroda</a:t>
            </a: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599" y="6604000"/>
            <a:ext cx="4682319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#2305CS201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Non-Linear Data Structure (Tree)</a:t>
            </a: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23F8D339-A0AA-4150-B7E8-C84E7F2AB7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18" y="5890392"/>
            <a:ext cx="1932495" cy="587453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867" y="863444"/>
            <a:ext cx="11772954" cy="5503489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Nidhi K Chitroda</a:t>
            </a: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599" y="6604000"/>
            <a:ext cx="4682319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#2305CS201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Non-Linear Data Structure (Tree)</a:t>
            </a: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C9B183D5-5DE8-48E7-85E7-60CE9D0FD2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718" y="99192"/>
            <a:ext cx="1932495" cy="587453"/>
          </a:xfrm>
          <a:prstGeom prst="rect">
            <a:avLst/>
          </a:prstGeom>
        </p:spPr>
      </p:pic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Nidhi K Chitroda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599" y="6604000"/>
            <a:ext cx="4682319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#2305CS201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Non-Linear Data Structure (Tree)</a:t>
            </a:r>
          </a:p>
        </p:txBody>
      </p: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A378A2C8-EF9C-479C-ACF0-D9819B46DF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718" y="5890392"/>
            <a:ext cx="1932495" cy="587453"/>
          </a:xfrm>
          <a:prstGeom prst="rect">
            <a:avLst/>
          </a:prstGeom>
        </p:spPr>
      </p:pic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Nidhi K Chitroda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599" y="6604000"/>
            <a:ext cx="4682319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#2305CS201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Non-Linear Data Structure (Tree)</a:t>
            </a:r>
          </a:p>
        </p:txBody>
      </p: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Nidhi K Chitroda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0CB04CE-0025-4B1F-B962-A759D179D8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18" y="5890392"/>
            <a:ext cx="1932495" cy="587453"/>
          </a:xfrm>
          <a:prstGeom prst="rect">
            <a:avLst/>
          </a:prstGeom>
        </p:spPr>
      </p:pic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599" y="6604000"/>
            <a:ext cx="4682319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#2305CS201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Non-Linear Data Structure (Tree)</a:t>
            </a:r>
          </a:p>
        </p:txBody>
      </p: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93" r:id="rId2"/>
    <p:sldLayoutId id="2147483670" r:id="rId3"/>
    <p:sldLayoutId id="2147483687" r:id="rId4"/>
    <p:sldLayoutId id="2147483688" r:id="rId5"/>
    <p:sldLayoutId id="2147483671" r:id="rId6"/>
    <p:sldLayoutId id="2147483672" r:id="rId7"/>
    <p:sldLayoutId id="2147483689" r:id="rId8"/>
    <p:sldLayoutId id="2147483690" r:id="rId9"/>
    <p:sldLayoutId id="2147483673" r:id="rId10"/>
    <p:sldLayoutId id="2147483691" r:id="rId11"/>
    <p:sldLayoutId id="2147483674" r:id="rId12"/>
    <p:sldLayoutId id="2147483676" r:id="rId13"/>
    <p:sldLayoutId id="2147483677" r:id="rId14"/>
    <p:sldLayoutId id="2147483678" r:id="rId15"/>
    <p:sldLayoutId id="2147483679" r:id="rId16"/>
    <p:sldLayoutId id="2147483681" r:id="rId17"/>
    <p:sldLayoutId id="2147483683" r:id="rId18"/>
    <p:sldLayoutId id="2147483682" r:id="rId19"/>
    <p:sldLayoutId id="2147483684" r:id="rId20"/>
    <p:sldLayoutId id="2147483685" r:id="rId21"/>
    <p:sldLayoutId id="2147483686" r:id="rId22"/>
    <p:sldLayoutId id="2147483694" r:id="rId23"/>
    <p:sldLayoutId id="2147483695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26" Type="http://schemas.openxmlformats.org/officeDocument/2006/relationships/image" Target="../media/image50.pn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34" Type="http://schemas.openxmlformats.org/officeDocument/2006/relationships/image" Target="../media/image58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33" Type="http://schemas.openxmlformats.org/officeDocument/2006/relationships/image" Target="../media/image57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29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32" Type="http://schemas.openxmlformats.org/officeDocument/2006/relationships/image" Target="../media/image56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28" Type="http://schemas.openxmlformats.org/officeDocument/2006/relationships/image" Target="../media/image52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31" Type="http://schemas.openxmlformats.org/officeDocument/2006/relationships/image" Target="../media/image55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Relationship Id="rId27" Type="http://schemas.openxmlformats.org/officeDocument/2006/relationships/image" Target="../media/image51.png"/><Relationship Id="rId30" Type="http://schemas.openxmlformats.org/officeDocument/2006/relationships/image" Target="../media/image54.png"/><Relationship Id="rId8" Type="http://schemas.openxmlformats.org/officeDocument/2006/relationships/image" Target="../media/image32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89" y="1122364"/>
            <a:ext cx="8393442" cy="2563094"/>
          </a:xfrm>
        </p:spPr>
        <p:txBody>
          <a:bodyPr/>
          <a:lstStyle/>
          <a:p>
            <a:r>
              <a:rPr lang="en-US" sz="44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Unit-4</a:t>
            </a:r>
            <a:r>
              <a:rPr lang="en-US" sz="6000" dirty="0"/>
              <a:t> </a:t>
            </a:r>
            <a:br>
              <a:rPr lang="en-US" sz="6000" dirty="0"/>
            </a:br>
            <a:r>
              <a:rPr lang="en-US" sz="4800" dirty="0"/>
              <a:t>Non-Linear Data Structure </a:t>
            </a:r>
            <a:br>
              <a:rPr lang="en-US" sz="4800" dirty="0"/>
            </a:br>
            <a:r>
              <a:rPr lang="en-US" sz="6000" dirty="0"/>
              <a:t>Tree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4005A-4647-4086-9144-7BCC7DFEFB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Nidhi.chitroda@darshan.ac.in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17D43-889A-4049-ACFD-9B3B648B6A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6D614-6447-4787-8025-9C902A1B7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7AB9BC-FE08-46B2-A19C-803CB5DF0C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Nidhi K Chitroda</a:t>
            </a:r>
          </a:p>
        </p:txBody>
      </p:sp>
      <p:sp>
        <p:nvSpPr>
          <p:cNvPr id="1027" name="Text Placeholder 1026">
            <a:extLst>
              <a:ext uri="{FF2B5EF4-FFF2-40B4-BE49-F238E27FC236}">
                <a16:creationId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 Structures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(DS)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 #2305CS201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5FD09B-9A67-A108-812A-006CC1C88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19" y="5131222"/>
            <a:ext cx="1420089" cy="142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001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Tree– Concepts &amp; Definitions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85085" y="1013270"/>
            <a:ext cx="3794543" cy="3809927"/>
            <a:chOff x="86660" y="1104901"/>
            <a:chExt cx="3794543" cy="38099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/>
                <p:cNvSpPr/>
                <p:nvPr/>
              </p:nvSpPr>
              <p:spPr>
                <a:xfrm>
                  <a:off x="86660" y="1104901"/>
                  <a:ext cx="561600" cy="561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60" y="1104901"/>
                  <a:ext cx="561600" cy="561600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/>
                <p:cNvSpPr/>
                <p:nvPr/>
              </p:nvSpPr>
              <p:spPr>
                <a:xfrm>
                  <a:off x="1167745" y="1108830"/>
                  <a:ext cx="561600" cy="561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" name="Oval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745" y="1108830"/>
                  <a:ext cx="561600" cy="56160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/>
                <p:cNvSpPr/>
                <p:nvPr/>
              </p:nvSpPr>
              <p:spPr>
                <a:xfrm>
                  <a:off x="3316941" y="1104901"/>
                  <a:ext cx="561600" cy="561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6941" y="1104901"/>
                  <a:ext cx="561600" cy="5616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/>
                <p:cNvSpPr/>
                <p:nvPr/>
              </p:nvSpPr>
              <p:spPr>
                <a:xfrm>
                  <a:off x="479846" y="1941910"/>
                  <a:ext cx="561600" cy="561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846" y="1941910"/>
                  <a:ext cx="561600" cy="5616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>
              <a:stCxn id="8" idx="1"/>
              <a:endCxn id="5" idx="4"/>
            </p:cNvCxnSpPr>
            <p:nvPr/>
          </p:nvCxnSpPr>
          <p:spPr>
            <a:xfrm flipH="1" flipV="1">
              <a:off x="367460" y="1666501"/>
              <a:ext cx="194630" cy="35765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/>
                <p:cNvSpPr/>
                <p:nvPr/>
              </p:nvSpPr>
              <p:spPr>
                <a:xfrm>
                  <a:off x="1236195" y="1934230"/>
                  <a:ext cx="561600" cy="561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" name="Oval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6195" y="1934230"/>
                  <a:ext cx="561600" cy="5616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/>
                <p:cNvSpPr/>
                <p:nvPr/>
              </p:nvSpPr>
              <p:spPr>
                <a:xfrm>
                  <a:off x="1945386" y="1934230"/>
                  <a:ext cx="561600" cy="561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Oval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5386" y="1934230"/>
                  <a:ext cx="561600" cy="5616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/>
                <p:cNvSpPr/>
                <p:nvPr/>
              </p:nvSpPr>
              <p:spPr>
                <a:xfrm>
                  <a:off x="2610412" y="1941910"/>
                  <a:ext cx="561600" cy="561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" name="Oval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0412" y="1941910"/>
                  <a:ext cx="561600" cy="5616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/>
                <p:cNvSpPr/>
                <p:nvPr/>
              </p:nvSpPr>
              <p:spPr>
                <a:xfrm>
                  <a:off x="3319603" y="1941910"/>
                  <a:ext cx="561600" cy="561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𝟗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9603" y="1941910"/>
                  <a:ext cx="561600" cy="5616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/>
                <p:cNvSpPr/>
                <p:nvPr/>
              </p:nvSpPr>
              <p:spPr>
                <a:xfrm>
                  <a:off x="1203611" y="2971369"/>
                  <a:ext cx="561600" cy="561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" name="Oval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3611" y="2971369"/>
                  <a:ext cx="561600" cy="5616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/>
                <p:cNvSpPr/>
                <p:nvPr/>
              </p:nvSpPr>
              <p:spPr>
                <a:xfrm>
                  <a:off x="3001210" y="2947475"/>
                  <a:ext cx="561600" cy="561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1210" y="2947475"/>
                  <a:ext cx="561600" cy="5616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/>
                <p:cNvSpPr/>
                <p:nvPr/>
              </p:nvSpPr>
              <p:spPr>
                <a:xfrm>
                  <a:off x="2054648" y="3872374"/>
                  <a:ext cx="561600" cy="561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6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4648" y="3872374"/>
                  <a:ext cx="561600" cy="5616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>
              <a:stCxn id="16" idx="1"/>
              <a:endCxn id="14" idx="4"/>
            </p:cNvCxnSpPr>
            <p:nvPr/>
          </p:nvCxnSpPr>
          <p:spPr>
            <a:xfrm flipH="1" flipV="1">
              <a:off x="1484411" y="3532969"/>
              <a:ext cx="652481" cy="42164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6" idx="7"/>
              <a:endCxn id="15" idx="4"/>
            </p:cNvCxnSpPr>
            <p:nvPr/>
          </p:nvCxnSpPr>
          <p:spPr>
            <a:xfrm flipV="1">
              <a:off x="2534004" y="3509075"/>
              <a:ext cx="748006" cy="44554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4" idx="1"/>
              <a:endCxn id="8" idx="4"/>
            </p:cNvCxnSpPr>
            <p:nvPr/>
          </p:nvCxnSpPr>
          <p:spPr>
            <a:xfrm flipH="1" flipV="1">
              <a:off x="760646" y="2503510"/>
              <a:ext cx="525209" cy="55010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4" idx="0"/>
              <a:endCxn id="10" idx="4"/>
            </p:cNvCxnSpPr>
            <p:nvPr/>
          </p:nvCxnSpPr>
          <p:spPr>
            <a:xfrm flipV="1">
              <a:off x="1484411" y="2495830"/>
              <a:ext cx="32584" cy="47553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4" idx="7"/>
              <a:endCxn id="11" idx="4"/>
            </p:cNvCxnSpPr>
            <p:nvPr/>
          </p:nvCxnSpPr>
          <p:spPr>
            <a:xfrm flipV="1">
              <a:off x="1682967" y="2495830"/>
              <a:ext cx="543219" cy="55778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5" idx="1"/>
              <a:endCxn id="12" idx="4"/>
            </p:cNvCxnSpPr>
            <p:nvPr/>
          </p:nvCxnSpPr>
          <p:spPr>
            <a:xfrm flipH="1" flipV="1">
              <a:off x="2891212" y="2503510"/>
              <a:ext cx="192242" cy="52620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5" idx="7"/>
              <a:endCxn id="13" idx="4"/>
            </p:cNvCxnSpPr>
            <p:nvPr/>
          </p:nvCxnSpPr>
          <p:spPr>
            <a:xfrm flipV="1">
              <a:off x="3480566" y="2503510"/>
              <a:ext cx="119837" cy="52620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3" idx="0"/>
              <a:endCxn id="7" idx="4"/>
            </p:cNvCxnSpPr>
            <p:nvPr/>
          </p:nvCxnSpPr>
          <p:spPr>
            <a:xfrm flipH="1" flipV="1">
              <a:off x="3597741" y="1666501"/>
              <a:ext cx="2662" cy="27540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114073" y="4545496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(a)</a:t>
              </a:r>
              <a:endParaRPr lang="en-US" b="1" dirty="0"/>
            </a:p>
          </p:txBody>
        </p:sp>
        <p:cxnSp>
          <p:nvCxnSpPr>
            <p:cNvPr id="26" name="Straight Arrow Connector 25"/>
            <p:cNvCxnSpPr>
              <a:stCxn id="8" idx="7"/>
              <a:endCxn id="6" idx="3"/>
            </p:cNvCxnSpPr>
            <p:nvPr/>
          </p:nvCxnSpPr>
          <p:spPr>
            <a:xfrm flipV="1">
              <a:off x="959202" y="1588186"/>
              <a:ext cx="290787" cy="43596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631009" y="1125008"/>
            <a:ext cx="3356580" cy="3716430"/>
            <a:chOff x="3910620" y="3451140"/>
            <a:chExt cx="3356580" cy="3716430"/>
          </a:xfrm>
        </p:grpSpPr>
        <p:cxnSp>
          <p:nvCxnSpPr>
            <p:cNvPr id="70" name="Straight Arrow Connector 69"/>
            <p:cNvCxnSpPr>
              <a:stCxn id="73" idx="5"/>
              <a:endCxn id="76" idx="1"/>
            </p:cNvCxnSpPr>
            <p:nvPr/>
          </p:nvCxnSpPr>
          <p:spPr>
            <a:xfrm>
              <a:off x="5719227" y="3930496"/>
              <a:ext cx="382817" cy="38607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76" idx="5"/>
              <a:endCxn id="81" idx="1"/>
            </p:cNvCxnSpPr>
            <p:nvPr/>
          </p:nvCxnSpPr>
          <p:spPr>
            <a:xfrm>
              <a:off x="6499156" y="4713685"/>
              <a:ext cx="288688" cy="50193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3910620" y="3451140"/>
              <a:ext cx="3356580" cy="3716430"/>
              <a:chOff x="2158020" y="3401768"/>
              <a:chExt cx="3356580" cy="37164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Oval 72"/>
                  <p:cNvSpPr/>
                  <p:nvPr/>
                </p:nvSpPr>
                <p:spPr>
                  <a:xfrm>
                    <a:off x="3487271" y="3401768"/>
                    <a:ext cx="561600" cy="561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73" name="Oval 7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7271" y="3401768"/>
                    <a:ext cx="561600" cy="561600"/>
                  </a:xfrm>
                  <a:prstGeom prst="ellipse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4" name="Group 73"/>
              <p:cNvGrpSpPr/>
              <p:nvPr/>
            </p:nvGrpSpPr>
            <p:grpSpPr>
              <a:xfrm>
                <a:off x="2158020" y="3881124"/>
                <a:ext cx="3356580" cy="3237074"/>
                <a:chOff x="2158020" y="3881124"/>
                <a:chExt cx="3356580" cy="323707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Oval 74"/>
                    <p:cNvSpPr/>
                    <p:nvPr/>
                  </p:nvSpPr>
                  <p:spPr>
                    <a:xfrm>
                      <a:off x="2667000" y="4208700"/>
                      <a:ext cx="561600" cy="561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75" name="Oval 7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67000" y="4208700"/>
                      <a:ext cx="561600" cy="561600"/>
                    </a:xfrm>
                    <a:prstGeom prst="ellipse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Oval 75"/>
                    <p:cNvSpPr/>
                    <p:nvPr/>
                  </p:nvSpPr>
                  <p:spPr>
                    <a:xfrm>
                      <a:off x="4267200" y="4184957"/>
                      <a:ext cx="561600" cy="561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76" name="Oval 7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4184957"/>
                      <a:ext cx="561600" cy="561600"/>
                    </a:xfrm>
                    <a:prstGeom prst="ellipse">
                      <a:avLst/>
                    </a:prstGeom>
                    <a:blipFill rotWithShape="0"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Oval 76"/>
                    <p:cNvSpPr/>
                    <p:nvPr/>
                  </p:nvSpPr>
                  <p:spPr>
                    <a:xfrm>
                      <a:off x="2158020" y="5084002"/>
                      <a:ext cx="561600" cy="561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77" name="Oval 7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58020" y="5084002"/>
                      <a:ext cx="561600" cy="561600"/>
                    </a:xfrm>
                    <a:prstGeom prst="ellipse">
                      <a:avLst/>
                    </a:prstGeom>
                    <a:blipFill rotWithShape="0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Oval 77"/>
                    <p:cNvSpPr/>
                    <p:nvPr/>
                  </p:nvSpPr>
                  <p:spPr>
                    <a:xfrm>
                      <a:off x="2914369" y="5076322"/>
                      <a:ext cx="561600" cy="561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78" name="Oval 7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14369" y="5076322"/>
                      <a:ext cx="561600" cy="561600"/>
                    </a:xfrm>
                    <a:prstGeom prst="ellipse">
                      <a:avLst/>
                    </a:prstGeom>
                    <a:blipFill rotWithShape="0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" name="Oval 78"/>
                    <p:cNvSpPr/>
                    <p:nvPr/>
                  </p:nvSpPr>
                  <p:spPr>
                    <a:xfrm>
                      <a:off x="3623560" y="5076322"/>
                      <a:ext cx="561600" cy="561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79" name="Oval 7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23560" y="5076322"/>
                      <a:ext cx="561600" cy="561600"/>
                    </a:xfrm>
                    <a:prstGeom prst="ellipse">
                      <a:avLst/>
                    </a:prstGeom>
                    <a:blipFill rotWithShape="0"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0" name="Oval 79"/>
                    <p:cNvSpPr/>
                    <p:nvPr/>
                  </p:nvSpPr>
                  <p:spPr>
                    <a:xfrm>
                      <a:off x="4288586" y="5084002"/>
                      <a:ext cx="561600" cy="561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80" name="Oval 7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88586" y="5084002"/>
                      <a:ext cx="561600" cy="561600"/>
                    </a:xfrm>
                    <a:prstGeom prst="ellipse">
                      <a:avLst/>
                    </a:prstGeom>
                    <a:blipFill rotWithShape="0"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Oval 80"/>
                    <p:cNvSpPr/>
                    <p:nvPr/>
                  </p:nvSpPr>
                  <p:spPr>
                    <a:xfrm>
                      <a:off x="4953000" y="5084002"/>
                      <a:ext cx="561600" cy="561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81" name="Oval 8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53000" y="5084002"/>
                      <a:ext cx="561600" cy="561600"/>
                    </a:xfrm>
                    <a:prstGeom prst="ellipse">
                      <a:avLst/>
                    </a:prstGeom>
                    <a:blipFill rotWithShape="0"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Oval 81"/>
                    <p:cNvSpPr/>
                    <p:nvPr/>
                  </p:nvSpPr>
                  <p:spPr>
                    <a:xfrm>
                      <a:off x="2438400" y="6004927"/>
                      <a:ext cx="561600" cy="561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82" name="Oval 8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38400" y="6004927"/>
                      <a:ext cx="561600" cy="561600"/>
                    </a:xfrm>
                    <a:prstGeom prst="ellipse">
                      <a:avLst/>
                    </a:prstGeom>
                    <a:blipFill rotWithShape="0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Oval 82"/>
                    <p:cNvSpPr/>
                    <p:nvPr/>
                  </p:nvSpPr>
                  <p:spPr>
                    <a:xfrm>
                      <a:off x="3276600" y="6008856"/>
                      <a:ext cx="561600" cy="561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83" name="Oval 8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76600" y="6008856"/>
                      <a:ext cx="561600" cy="561600"/>
                    </a:xfrm>
                    <a:prstGeom prst="ellipse">
                      <a:avLst/>
                    </a:prstGeom>
                    <a:blipFill rotWithShape="0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Oval 83"/>
                    <p:cNvSpPr/>
                    <p:nvPr/>
                  </p:nvSpPr>
                  <p:spPr>
                    <a:xfrm>
                      <a:off x="3962400" y="6004927"/>
                      <a:ext cx="561600" cy="561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84" name="Oval 8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2400" y="6004927"/>
                      <a:ext cx="561600" cy="561600"/>
                    </a:xfrm>
                    <a:prstGeom prst="ellipse">
                      <a:avLst/>
                    </a:prstGeom>
                    <a:blipFill rotWithShape="0"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5" name="Straight Arrow Connector 84"/>
                <p:cNvCxnSpPr>
                  <a:stCxn id="75" idx="3"/>
                  <a:endCxn id="77" idx="0"/>
                </p:cNvCxnSpPr>
                <p:nvPr/>
              </p:nvCxnSpPr>
              <p:spPr>
                <a:xfrm flipH="1">
                  <a:off x="2438820" y="4688056"/>
                  <a:ext cx="310424" cy="395946"/>
                </a:xfrm>
                <a:prstGeom prst="straightConnector1">
                  <a:avLst/>
                </a:prstGeom>
                <a:ln w="28575">
                  <a:solidFill>
                    <a:srgbClr val="B84742"/>
                  </a:solidFill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/>
                <p:cNvCxnSpPr>
                  <a:stCxn id="73" idx="3"/>
                  <a:endCxn id="75" idx="7"/>
                </p:cNvCxnSpPr>
                <p:nvPr/>
              </p:nvCxnSpPr>
              <p:spPr>
                <a:xfrm flipH="1">
                  <a:off x="3146356" y="3881124"/>
                  <a:ext cx="423159" cy="409820"/>
                </a:xfrm>
                <a:prstGeom prst="straightConnector1">
                  <a:avLst/>
                </a:prstGeom>
                <a:ln w="28575">
                  <a:solidFill>
                    <a:srgbClr val="B84742"/>
                  </a:solidFill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>
                  <a:stCxn id="78" idx="3"/>
                  <a:endCxn id="82" idx="0"/>
                </p:cNvCxnSpPr>
                <p:nvPr/>
              </p:nvCxnSpPr>
              <p:spPr>
                <a:xfrm flipH="1">
                  <a:off x="2719200" y="5555678"/>
                  <a:ext cx="277413" cy="449249"/>
                </a:xfrm>
                <a:prstGeom prst="straightConnector1">
                  <a:avLst/>
                </a:prstGeom>
                <a:ln w="28575">
                  <a:solidFill>
                    <a:srgbClr val="B84742"/>
                  </a:solidFill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>
                  <a:stCxn id="79" idx="3"/>
                  <a:endCxn id="83" idx="0"/>
                </p:cNvCxnSpPr>
                <p:nvPr/>
              </p:nvCxnSpPr>
              <p:spPr>
                <a:xfrm flipH="1">
                  <a:off x="3557400" y="5555678"/>
                  <a:ext cx="148404" cy="453178"/>
                </a:xfrm>
                <a:prstGeom prst="straightConnector1">
                  <a:avLst/>
                </a:prstGeom>
                <a:ln w="28575">
                  <a:solidFill>
                    <a:srgbClr val="B84742"/>
                  </a:solidFill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/>
                <p:cNvCxnSpPr>
                  <a:stCxn id="79" idx="5"/>
                  <a:endCxn id="84" idx="0"/>
                </p:cNvCxnSpPr>
                <p:nvPr/>
              </p:nvCxnSpPr>
              <p:spPr>
                <a:xfrm>
                  <a:off x="4102916" y="5555678"/>
                  <a:ext cx="140284" cy="449249"/>
                </a:xfrm>
                <a:prstGeom prst="straightConnector1">
                  <a:avLst/>
                </a:prstGeom>
                <a:ln w="28575">
                  <a:solidFill>
                    <a:srgbClr val="B84742"/>
                  </a:solidFill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90" name="TextBox 89"/>
                <p:cNvSpPr txBox="1"/>
                <p:nvPr/>
              </p:nvSpPr>
              <p:spPr>
                <a:xfrm>
                  <a:off x="3679381" y="6748866"/>
                  <a:ext cx="4411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b="1" dirty="0"/>
                    <a:t>(c)</a:t>
                  </a:r>
                  <a:endParaRPr lang="en-US" b="1" dirty="0"/>
                </a:p>
              </p:txBody>
            </p:sp>
          </p:grpSp>
        </p:grpSp>
        <p:cxnSp>
          <p:nvCxnSpPr>
            <p:cNvPr id="91" name="Straight Arrow Connector 90"/>
            <p:cNvCxnSpPr>
              <a:stCxn id="75" idx="5"/>
              <a:endCxn id="78" idx="0"/>
            </p:cNvCxnSpPr>
            <p:nvPr/>
          </p:nvCxnSpPr>
          <p:spPr>
            <a:xfrm>
              <a:off x="4898956" y="4737428"/>
              <a:ext cx="48813" cy="38826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76" idx="3"/>
              <a:endCxn id="79" idx="0"/>
            </p:cNvCxnSpPr>
            <p:nvPr/>
          </p:nvCxnSpPr>
          <p:spPr>
            <a:xfrm flipH="1">
              <a:off x="5656960" y="4713685"/>
              <a:ext cx="445084" cy="41200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76" idx="4"/>
              <a:endCxn id="80" idx="0"/>
            </p:cNvCxnSpPr>
            <p:nvPr/>
          </p:nvCxnSpPr>
          <p:spPr>
            <a:xfrm>
              <a:off x="6300600" y="4795929"/>
              <a:ext cx="21386" cy="337445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>
            <a:off x="4124557" y="999139"/>
            <a:ext cx="4066800" cy="3820390"/>
            <a:chOff x="4124557" y="999139"/>
            <a:chExt cx="4066800" cy="3820390"/>
          </a:xfrm>
        </p:grpSpPr>
        <p:grpSp>
          <p:nvGrpSpPr>
            <p:cNvPr id="97" name="Group 96"/>
            <p:cNvGrpSpPr/>
            <p:nvPr/>
          </p:nvGrpSpPr>
          <p:grpSpPr>
            <a:xfrm>
              <a:off x="4124557" y="999139"/>
              <a:ext cx="4066800" cy="3215547"/>
              <a:chOff x="4724400" y="997669"/>
              <a:chExt cx="4066800" cy="278404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Oval 97"/>
                  <p:cNvSpPr/>
                  <p:nvPr/>
                </p:nvSpPr>
                <p:spPr>
                  <a:xfrm>
                    <a:off x="6781800" y="997669"/>
                    <a:ext cx="561600" cy="48623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IN" b="1" i="1"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98" name="Oval 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1800" y="997669"/>
                    <a:ext cx="561600" cy="486238"/>
                  </a:xfrm>
                  <a:prstGeom prst="ellipse">
                    <a:avLst/>
                  </a:prstGeom>
                  <a:blipFill rotWithShape="0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Oval 98"/>
                  <p:cNvSpPr/>
                  <p:nvPr/>
                </p:nvSpPr>
                <p:spPr>
                  <a:xfrm>
                    <a:off x="6172200" y="1683578"/>
                    <a:ext cx="561600" cy="48623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IN" b="1" i="1"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99" name="Oval 9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2200" y="1683578"/>
                    <a:ext cx="561600" cy="486238"/>
                  </a:xfrm>
                  <a:prstGeom prst="ellipse">
                    <a:avLst/>
                  </a:prstGeom>
                  <a:blipFill rotWithShape="0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Oval 99"/>
                  <p:cNvSpPr/>
                  <p:nvPr/>
                </p:nvSpPr>
                <p:spPr>
                  <a:xfrm>
                    <a:off x="7489680" y="1659835"/>
                    <a:ext cx="561600" cy="48623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IN" b="1" i="1"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00" name="Oval 9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89680" y="1659835"/>
                    <a:ext cx="561600" cy="486238"/>
                  </a:xfrm>
                  <a:prstGeom prst="ellipse">
                    <a:avLst/>
                  </a:prstGeom>
                  <a:blipFill rotWithShape="0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Oval 100"/>
                  <p:cNvSpPr/>
                  <p:nvPr/>
                </p:nvSpPr>
                <p:spPr>
                  <a:xfrm>
                    <a:off x="5087660" y="2491645"/>
                    <a:ext cx="561600" cy="48623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01" name="Oval 10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87660" y="2491645"/>
                    <a:ext cx="561600" cy="486238"/>
                  </a:xfrm>
                  <a:prstGeom prst="ellipse">
                    <a:avLst/>
                  </a:prstGeom>
                  <a:blipFill rotWithShape="0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Oval 101"/>
                  <p:cNvSpPr/>
                  <p:nvPr/>
                </p:nvSpPr>
                <p:spPr>
                  <a:xfrm>
                    <a:off x="5844009" y="2483965"/>
                    <a:ext cx="561600" cy="48623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IN" b="1" i="1"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02" name="Oval 10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4009" y="2483965"/>
                    <a:ext cx="561600" cy="486238"/>
                  </a:xfrm>
                  <a:prstGeom prst="ellipse">
                    <a:avLst/>
                  </a:prstGeom>
                  <a:blipFill rotWithShape="0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Oval 102"/>
                  <p:cNvSpPr/>
                  <p:nvPr/>
                </p:nvSpPr>
                <p:spPr>
                  <a:xfrm>
                    <a:off x="6553200" y="2483965"/>
                    <a:ext cx="561600" cy="48623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IN" b="1" i="1"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03" name="Oval 10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53200" y="2483965"/>
                    <a:ext cx="561600" cy="486238"/>
                  </a:xfrm>
                  <a:prstGeom prst="ellipse">
                    <a:avLst/>
                  </a:prstGeom>
                  <a:blipFill rotWithShape="0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Oval 103"/>
                  <p:cNvSpPr/>
                  <p:nvPr/>
                </p:nvSpPr>
                <p:spPr>
                  <a:xfrm>
                    <a:off x="7218226" y="2491645"/>
                    <a:ext cx="561600" cy="48623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IN" b="1" i="1"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04" name="Oval 10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8226" y="2491645"/>
                    <a:ext cx="561600" cy="486238"/>
                  </a:xfrm>
                  <a:prstGeom prst="ellipse">
                    <a:avLst/>
                  </a:prstGeom>
                  <a:blipFill rotWithShape="0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Oval 104"/>
                  <p:cNvSpPr/>
                  <p:nvPr/>
                </p:nvSpPr>
                <p:spPr>
                  <a:xfrm>
                    <a:off x="7927417" y="2491645"/>
                    <a:ext cx="561600" cy="48623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IN" b="1" i="1"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05" name="Oval 1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27417" y="2491645"/>
                    <a:ext cx="561600" cy="486238"/>
                  </a:xfrm>
                  <a:prstGeom prst="ellipse">
                    <a:avLst/>
                  </a:prstGeom>
                  <a:blipFill rotWithShape="0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Oval 105"/>
                  <p:cNvSpPr/>
                  <p:nvPr/>
                </p:nvSpPr>
                <p:spPr>
                  <a:xfrm>
                    <a:off x="4724400" y="3291547"/>
                    <a:ext cx="561600" cy="48623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IN" b="1" i="1"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06" name="Oval 10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24400" y="3291547"/>
                    <a:ext cx="561600" cy="486238"/>
                  </a:xfrm>
                  <a:prstGeom prst="ellipse">
                    <a:avLst/>
                  </a:prstGeom>
                  <a:blipFill rotWithShape="0"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Oval 106"/>
                  <p:cNvSpPr/>
                  <p:nvPr/>
                </p:nvSpPr>
                <p:spPr>
                  <a:xfrm>
                    <a:off x="5486400" y="3295476"/>
                    <a:ext cx="561600" cy="48623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IN" b="1" i="1"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07" name="Oval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6400" y="3295476"/>
                    <a:ext cx="561600" cy="486238"/>
                  </a:xfrm>
                  <a:prstGeom prst="ellipse">
                    <a:avLst/>
                  </a:prstGeom>
                  <a:blipFill rotWithShape="0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Oval 107"/>
                  <p:cNvSpPr/>
                  <p:nvPr/>
                </p:nvSpPr>
                <p:spPr>
                  <a:xfrm>
                    <a:off x="8229600" y="3291547"/>
                    <a:ext cx="561600" cy="48623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IN" b="1" i="1"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08" name="Oval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29600" y="3291547"/>
                    <a:ext cx="561600" cy="486238"/>
                  </a:xfrm>
                  <a:prstGeom prst="ellipse">
                    <a:avLst/>
                  </a:prstGeom>
                  <a:blipFill rotWithShape="0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9" name="Straight Arrow Connector 108"/>
              <p:cNvCxnSpPr>
                <a:stCxn id="99" idx="2"/>
                <a:endCxn id="101" idx="0"/>
              </p:cNvCxnSpPr>
              <p:nvPr/>
            </p:nvCxnSpPr>
            <p:spPr>
              <a:xfrm flipH="1">
                <a:off x="5368460" y="1926697"/>
                <a:ext cx="803740" cy="564948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>
                <a:stCxn id="98" idx="3"/>
                <a:endCxn id="99" idx="0"/>
              </p:cNvCxnSpPr>
              <p:nvPr/>
            </p:nvCxnSpPr>
            <p:spPr>
              <a:xfrm flipH="1">
                <a:off x="6453000" y="1412699"/>
                <a:ext cx="411044" cy="270879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>
                <a:stCxn id="98" idx="5"/>
                <a:endCxn id="100" idx="0"/>
              </p:cNvCxnSpPr>
              <p:nvPr/>
            </p:nvCxnSpPr>
            <p:spPr>
              <a:xfrm>
                <a:off x="7261156" y="1412699"/>
                <a:ext cx="509324" cy="247136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stCxn id="99" idx="3"/>
                <a:endCxn id="102" idx="0"/>
              </p:cNvCxnSpPr>
              <p:nvPr/>
            </p:nvCxnSpPr>
            <p:spPr>
              <a:xfrm flipH="1">
                <a:off x="6124809" y="2098608"/>
                <a:ext cx="129635" cy="385356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>
                <a:stCxn id="99" idx="5"/>
                <a:endCxn id="103" idx="0"/>
              </p:cNvCxnSpPr>
              <p:nvPr/>
            </p:nvCxnSpPr>
            <p:spPr>
              <a:xfrm>
                <a:off x="6651556" y="2098608"/>
                <a:ext cx="182444" cy="385356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>
                <a:stCxn id="100" idx="3"/>
                <a:endCxn id="104" idx="0"/>
              </p:cNvCxnSpPr>
              <p:nvPr/>
            </p:nvCxnSpPr>
            <p:spPr>
              <a:xfrm flipH="1">
                <a:off x="7499026" y="2074865"/>
                <a:ext cx="72898" cy="416780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>
                <a:stCxn id="100" idx="5"/>
                <a:endCxn id="105" idx="0"/>
              </p:cNvCxnSpPr>
              <p:nvPr/>
            </p:nvCxnSpPr>
            <p:spPr>
              <a:xfrm>
                <a:off x="7969036" y="2074865"/>
                <a:ext cx="239181" cy="416780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>
                <a:stCxn id="101" idx="3"/>
                <a:endCxn id="106" idx="0"/>
              </p:cNvCxnSpPr>
              <p:nvPr/>
            </p:nvCxnSpPr>
            <p:spPr>
              <a:xfrm flipH="1">
                <a:off x="5005200" y="2906675"/>
                <a:ext cx="164704" cy="384871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>
                <a:stCxn id="101" idx="5"/>
                <a:endCxn id="107" idx="0"/>
              </p:cNvCxnSpPr>
              <p:nvPr/>
            </p:nvCxnSpPr>
            <p:spPr>
              <a:xfrm>
                <a:off x="5567016" y="2906675"/>
                <a:ext cx="200184" cy="388800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>
                <a:stCxn id="105" idx="5"/>
                <a:endCxn id="108" idx="0"/>
              </p:cNvCxnSpPr>
              <p:nvPr/>
            </p:nvCxnSpPr>
            <p:spPr>
              <a:xfrm>
                <a:off x="8406773" y="2906675"/>
                <a:ext cx="103627" cy="384871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19" name="TextBox 118"/>
            <p:cNvSpPr txBox="1"/>
            <p:nvPr/>
          </p:nvSpPr>
          <p:spPr>
            <a:xfrm>
              <a:off x="6169221" y="4450197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(b)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615740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Cost Spanning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cost of a spanning tree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a weighted undirected graph is the sum of the costs(weights) of the edges in the spanning tree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minimum cost  spanning tree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a spanning tree of least cost</a:t>
            </a:r>
          </a:p>
          <a:p>
            <a:r>
              <a:rPr lang="en-US" dirty="0"/>
              <a:t>Two techniques for Constructing minimum cost spanning tree</a:t>
            </a:r>
          </a:p>
          <a:p>
            <a:pPr lvl="1"/>
            <a:r>
              <a:rPr lang="en-US" dirty="0"/>
              <a:t>Prim’s Algorithm</a:t>
            </a:r>
          </a:p>
          <a:p>
            <a:pPr lvl="1"/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230538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Prims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46733" y="85997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856133" y="177437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1389533" y="299357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US" sz="2400" b="1" dirty="0"/>
          </a:p>
        </p:txBody>
      </p:sp>
      <p:sp>
        <p:nvSpPr>
          <p:cNvPr id="9" name="Oval 8"/>
          <p:cNvSpPr/>
          <p:nvPr/>
        </p:nvSpPr>
        <p:spPr>
          <a:xfrm>
            <a:off x="2532533" y="299357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2913533" y="169817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cxnSp>
        <p:nvCxnSpPr>
          <p:cNvPr id="12" name="Straight Connector 11"/>
          <p:cNvCxnSpPr>
            <a:stCxn id="4" idx="2"/>
            <a:endCxn id="5" idx="0"/>
          </p:cNvCxnSpPr>
          <p:nvPr/>
        </p:nvCxnSpPr>
        <p:spPr>
          <a:xfrm flipH="1">
            <a:off x="1046633" y="1050470"/>
            <a:ext cx="800100" cy="7239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8" idx="2"/>
          </p:cNvCxnSpPr>
          <p:nvPr/>
        </p:nvCxnSpPr>
        <p:spPr>
          <a:xfrm>
            <a:off x="911929" y="2099574"/>
            <a:ext cx="477604" cy="10844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5"/>
            <a:endCxn id="9" idx="3"/>
          </p:cNvCxnSpPr>
          <p:nvPr/>
        </p:nvCxnSpPr>
        <p:spPr>
          <a:xfrm>
            <a:off x="1714737" y="3318774"/>
            <a:ext cx="873592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6"/>
            <a:endCxn id="10" idx="0"/>
          </p:cNvCxnSpPr>
          <p:nvPr/>
        </p:nvCxnSpPr>
        <p:spPr>
          <a:xfrm>
            <a:off x="2227733" y="1050470"/>
            <a:ext cx="876300" cy="6477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5"/>
            <a:endCxn id="9" idx="6"/>
          </p:cNvCxnSpPr>
          <p:nvPr/>
        </p:nvCxnSpPr>
        <p:spPr>
          <a:xfrm flipH="1">
            <a:off x="2913533" y="2023374"/>
            <a:ext cx="325204" cy="11606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4" idx="3"/>
            <a:endCxn id="8" idx="0"/>
          </p:cNvCxnSpPr>
          <p:nvPr/>
        </p:nvCxnSpPr>
        <p:spPr>
          <a:xfrm flipH="1">
            <a:off x="1580033" y="1185174"/>
            <a:ext cx="322496" cy="18083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5"/>
            <a:endCxn id="9" idx="0"/>
          </p:cNvCxnSpPr>
          <p:nvPr/>
        </p:nvCxnSpPr>
        <p:spPr>
          <a:xfrm>
            <a:off x="2171937" y="1185174"/>
            <a:ext cx="551096" cy="18083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6"/>
            <a:endCxn id="10" idx="3"/>
          </p:cNvCxnSpPr>
          <p:nvPr/>
        </p:nvCxnSpPr>
        <p:spPr>
          <a:xfrm flipV="1">
            <a:off x="1770533" y="2023374"/>
            <a:ext cx="1198796" cy="11606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5" idx="6"/>
            <a:endCxn id="10" idx="2"/>
          </p:cNvCxnSpPr>
          <p:nvPr/>
        </p:nvCxnSpPr>
        <p:spPr>
          <a:xfrm flipV="1">
            <a:off x="1237133" y="1888670"/>
            <a:ext cx="1676400" cy="762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195167" y="11159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11929" y="25363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000690" y="32837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087894" y="24436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631460" y="1074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000690" y="18622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573377" y="13743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232404" y="13458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037233" y="24190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51" name="Rectangle 50"/>
          <p:cNvSpPr/>
          <p:nvPr/>
        </p:nvSpPr>
        <p:spPr>
          <a:xfrm>
            <a:off x="708576" y="3774768"/>
            <a:ext cx="965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A – B | 4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07773" y="4146460"/>
            <a:ext cx="949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A – E | 5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87737" y="4489844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A – C | 6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641448" y="3774768"/>
            <a:ext cx="964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A – D | 6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641448" y="4146460"/>
            <a:ext cx="964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B – E | 3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641448" y="4501717"/>
            <a:ext cx="964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B – C | 2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568743" y="3774768"/>
            <a:ext cx="971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C – E | 5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590384" y="4146460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C – D | 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593590" y="4501717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D – E | 7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90420" y="5056661"/>
            <a:ext cx="26487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b="1" dirty="0"/>
              <a:t>Let X be the set of nodes </a:t>
            </a:r>
          </a:p>
          <a:p>
            <a:pPr algn="ctr"/>
            <a:r>
              <a:rPr lang="en-IN" b="1" dirty="0"/>
              <a:t>explored, initially X = { A }</a:t>
            </a:r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3203868" y="604717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4002428" y="788895"/>
            <a:ext cx="0" cy="5760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336376" y="873098"/>
            <a:ext cx="34200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700" b="1" dirty="0"/>
              <a:t>Step 1: Taking minimum Weight edge of all Adjacent edges of X={A}</a:t>
            </a:r>
            <a:endParaRPr lang="en-US" sz="1700" b="1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8063426" y="788895"/>
            <a:ext cx="0" cy="5760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530754" y="1524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67" name="Oval 66"/>
          <p:cNvSpPr/>
          <p:nvPr/>
        </p:nvSpPr>
        <p:spPr>
          <a:xfrm>
            <a:off x="4844954" y="1981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cxnSp>
        <p:nvCxnSpPr>
          <p:cNvPr id="68" name="Straight Connector 67"/>
          <p:cNvCxnSpPr>
            <a:stCxn id="66" idx="2"/>
            <a:endCxn id="67" idx="0"/>
          </p:cNvCxnSpPr>
          <p:nvPr/>
        </p:nvCxnSpPr>
        <p:spPr>
          <a:xfrm flipH="1">
            <a:off x="5035454" y="1714500"/>
            <a:ext cx="495300" cy="2667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000468" y="1524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74" name="Rectangle 73"/>
          <p:cNvSpPr/>
          <p:nvPr/>
        </p:nvSpPr>
        <p:spPr>
          <a:xfrm>
            <a:off x="6046312" y="1992868"/>
            <a:ext cx="1233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X = { A , B }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330976" y="2590801"/>
            <a:ext cx="34308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700" b="1" dirty="0"/>
              <a:t>Step 2: Taking minimum weight edge of all Adjacent edges of X = { A , B }</a:t>
            </a:r>
            <a:endParaRPr lang="en-US" sz="1700" b="1" dirty="0"/>
          </a:p>
        </p:txBody>
      </p:sp>
      <p:sp>
        <p:nvSpPr>
          <p:cNvPr id="78" name="Oval 77"/>
          <p:cNvSpPr/>
          <p:nvPr/>
        </p:nvSpPr>
        <p:spPr>
          <a:xfrm>
            <a:off x="5642812" y="351387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79" name="Oval 78"/>
          <p:cNvSpPr/>
          <p:nvPr/>
        </p:nvSpPr>
        <p:spPr>
          <a:xfrm>
            <a:off x="4804612" y="387015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cxnSp>
        <p:nvCxnSpPr>
          <p:cNvPr id="80" name="Straight Connector 79"/>
          <p:cNvCxnSpPr>
            <a:stCxn id="78" idx="2"/>
            <a:endCxn id="79" idx="0"/>
          </p:cNvCxnSpPr>
          <p:nvPr/>
        </p:nvCxnSpPr>
        <p:spPr>
          <a:xfrm flipH="1">
            <a:off x="4995112" y="3704370"/>
            <a:ext cx="647700" cy="16578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9" idx="3"/>
            <a:endCxn id="84" idx="1"/>
          </p:cNvCxnSpPr>
          <p:nvPr/>
        </p:nvCxnSpPr>
        <p:spPr>
          <a:xfrm>
            <a:off x="4860408" y="4195360"/>
            <a:ext cx="300788" cy="6449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124883" y="34891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4648200" y="43273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84" name="Oval 83"/>
          <p:cNvSpPr/>
          <p:nvPr/>
        </p:nvSpPr>
        <p:spPr>
          <a:xfrm>
            <a:off x="5105400" y="478455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US" sz="2400" b="1" dirty="0"/>
          </a:p>
        </p:txBody>
      </p:sp>
      <p:sp>
        <p:nvSpPr>
          <p:cNvPr id="86" name="Rectangle 85"/>
          <p:cNvSpPr/>
          <p:nvPr/>
        </p:nvSpPr>
        <p:spPr>
          <a:xfrm>
            <a:off x="6106888" y="4402272"/>
            <a:ext cx="1252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X = {A ,B,C}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8243044" y="873098"/>
            <a:ext cx="3617263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700" b="1" dirty="0"/>
              <a:t>Step 3: Taking minimum weight edge of all Adjacent edges of X = { A , B , C }</a:t>
            </a:r>
            <a:endParaRPr lang="en-US" sz="1700" b="1" dirty="0"/>
          </a:p>
        </p:txBody>
      </p:sp>
      <p:sp>
        <p:nvSpPr>
          <p:cNvPr id="88" name="Oval 87"/>
          <p:cNvSpPr/>
          <p:nvPr/>
        </p:nvSpPr>
        <p:spPr>
          <a:xfrm>
            <a:off x="9964265" y="17794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89" name="Oval 88"/>
          <p:cNvSpPr/>
          <p:nvPr/>
        </p:nvSpPr>
        <p:spPr>
          <a:xfrm>
            <a:off x="9199151" y="23128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cxnSp>
        <p:nvCxnSpPr>
          <p:cNvPr id="90" name="Straight Connector 89"/>
          <p:cNvCxnSpPr>
            <a:stCxn id="88" idx="2"/>
            <a:endCxn id="89" idx="0"/>
          </p:cNvCxnSpPr>
          <p:nvPr/>
        </p:nvCxnSpPr>
        <p:spPr>
          <a:xfrm flipH="1">
            <a:off x="9389651" y="1969995"/>
            <a:ext cx="574614" cy="3429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9" idx="3"/>
            <a:endCxn id="94" idx="1"/>
          </p:cNvCxnSpPr>
          <p:nvPr/>
        </p:nvCxnSpPr>
        <p:spPr>
          <a:xfrm>
            <a:off x="9254947" y="2638099"/>
            <a:ext cx="231714" cy="4925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9354665" y="17794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9049865" y="27700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94" name="Oval 93"/>
          <p:cNvSpPr/>
          <p:nvPr/>
        </p:nvSpPr>
        <p:spPr>
          <a:xfrm>
            <a:off x="9430865" y="30748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US" sz="2400" b="1" dirty="0"/>
          </a:p>
        </p:txBody>
      </p:sp>
      <p:sp>
        <p:nvSpPr>
          <p:cNvPr id="95" name="Oval 94"/>
          <p:cNvSpPr/>
          <p:nvPr/>
        </p:nvSpPr>
        <p:spPr>
          <a:xfrm>
            <a:off x="10650065" y="30748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cxnSp>
        <p:nvCxnSpPr>
          <p:cNvPr id="97" name="Straight Connector 96"/>
          <p:cNvCxnSpPr>
            <a:stCxn id="94" idx="6"/>
            <a:endCxn id="95" idx="2"/>
          </p:cNvCxnSpPr>
          <p:nvPr/>
        </p:nvCxnSpPr>
        <p:spPr>
          <a:xfrm>
            <a:off x="9811865" y="3265395"/>
            <a:ext cx="8382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0043579" y="28833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100" name="Rectangle 99"/>
          <p:cNvSpPr/>
          <p:nvPr/>
        </p:nvSpPr>
        <p:spPr>
          <a:xfrm>
            <a:off x="10265297" y="2307033"/>
            <a:ext cx="1406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X = {A,B,C,D}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9834278" y="468732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104" name="Oval 103"/>
          <p:cNvSpPr/>
          <p:nvPr/>
        </p:nvSpPr>
        <p:spPr>
          <a:xfrm>
            <a:off x="9069164" y="522072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cxnSp>
        <p:nvCxnSpPr>
          <p:cNvPr id="105" name="Straight Connector 104"/>
          <p:cNvCxnSpPr>
            <a:stCxn id="103" idx="2"/>
            <a:endCxn id="104" idx="0"/>
          </p:cNvCxnSpPr>
          <p:nvPr/>
        </p:nvCxnSpPr>
        <p:spPr>
          <a:xfrm flipH="1">
            <a:off x="9259664" y="4877829"/>
            <a:ext cx="574614" cy="3429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104" idx="3"/>
          </p:cNvCxnSpPr>
          <p:nvPr/>
        </p:nvCxnSpPr>
        <p:spPr>
          <a:xfrm>
            <a:off x="9124960" y="5545933"/>
            <a:ext cx="231714" cy="4925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9224678" y="4687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8919878" y="56779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109" name="Oval 108"/>
          <p:cNvSpPr/>
          <p:nvPr/>
        </p:nvSpPr>
        <p:spPr>
          <a:xfrm>
            <a:off x="9300878" y="598272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US" sz="2400" b="1" dirty="0"/>
          </a:p>
        </p:txBody>
      </p:sp>
      <p:sp>
        <p:nvSpPr>
          <p:cNvPr id="110" name="Oval 109"/>
          <p:cNvSpPr/>
          <p:nvPr/>
        </p:nvSpPr>
        <p:spPr>
          <a:xfrm>
            <a:off x="10520078" y="598272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cxnSp>
        <p:nvCxnSpPr>
          <p:cNvPr id="111" name="Straight Connector 110"/>
          <p:cNvCxnSpPr>
            <a:stCxn id="109" idx="6"/>
            <a:endCxn id="110" idx="2"/>
          </p:cNvCxnSpPr>
          <p:nvPr/>
        </p:nvCxnSpPr>
        <p:spPr>
          <a:xfrm>
            <a:off x="9681878" y="6173229"/>
            <a:ext cx="8382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9913592" y="6149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113" name="Rectangle 112"/>
          <p:cNvSpPr/>
          <p:nvPr/>
        </p:nvSpPr>
        <p:spPr>
          <a:xfrm>
            <a:off x="10013434" y="5562600"/>
            <a:ext cx="1573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X = {A,B,C,D,E}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8243044" y="3810001"/>
            <a:ext cx="36180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700" b="1" dirty="0"/>
              <a:t>Step 4: Taking minimum weight edge of all Adjacent edges of X = {A ,B ,C ,D }</a:t>
            </a:r>
            <a:endParaRPr lang="en-US" sz="1700" b="1" dirty="0"/>
          </a:p>
        </p:txBody>
      </p:sp>
      <p:sp>
        <p:nvSpPr>
          <p:cNvPr id="115" name="Oval 114"/>
          <p:cNvSpPr/>
          <p:nvPr/>
        </p:nvSpPr>
        <p:spPr>
          <a:xfrm>
            <a:off x="10901078" y="522072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cxnSp>
        <p:nvCxnSpPr>
          <p:cNvPr id="117" name="Straight Connector 116"/>
          <p:cNvCxnSpPr>
            <a:stCxn id="104" idx="6"/>
            <a:endCxn id="115" idx="2"/>
          </p:cNvCxnSpPr>
          <p:nvPr/>
        </p:nvCxnSpPr>
        <p:spPr>
          <a:xfrm>
            <a:off x="9450164" y="5411229"/>
            <a:ext cx="1450914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0065992" y="510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cxnSp>
        <p:nvCxnSpPr>
          <p:cNvPr id="119" name="Straight Connector 118"/>
          <p:cNvCxnSpPr/>
          <p:nvPr/>
        </p:nvCxnSpPr>
        <p:spPr>
          <a:xfrm>
            <a:off x="8063426" y="3733800"/>
            <a:ext cx="401203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38475" y="3756956"/>
            <a:ext cx="28012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38475" y="4148867"/>
            <a:ext cx="27750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751967" y="4503095"/>
            <a:ext cx="27615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740745" y="4870075"/>
            <a:ext cx="2772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13559" y="3756957"/>
            <a:ext cx="0" cy="1113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93294" y="3756957"/>
            <a:ext cx="0" cy="1114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647943" y="3756957"/>
            <a:ext cx="0" cy="1114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740744" y="3756957"/>
            <a:ext cx="0" cy="1114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024518" y="2542240"/>
            <a:ext cx="40437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4024518" y="5290932"/>
            <a:ext cx="4042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522516" y="5401270"/>
            <a:ext cx="3163956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We obtained minimum spanning tree of cost</a:t>
            </a:r>
            <a:r>
              <a:rPr lang="en-US" b="1" dirty="0"/>
              <a:t>: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4 + 2 + 1 + 3 = 10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40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" dur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9" dur="1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1" dur="1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1" grpId="1"/>
      <p:bldP spid="52" grpId="0"/>
      <p:bldP spid="53" grpId="0"/>
      <p:bldP spid="54" grpId="0"/>
      <p:bldP spid="55" grpId="0"/>
      <p:bldP spid="55" grpId="1"/>
      <p:bldP spid="56" grpId="0"/>
      <p:bldP spid="56" grpId="1"/>
      <p:bldP spid="57" grpId="0"/>
      <p:bldP spid="58" grpId="0"/>
      <p:bldP spid="58" grpId="1"/>
      <p:bldP spid="59" grpId="0"/>
      <p:bldP spid="61" grpId="0" animBg="1"/>
      <p:bldP spid="64" grpId="0"/>
      <p:bldP spid="66" grpId="0" animBg="1"/>
      <p:bldP spid="67" grpId="0" animBg="1"/>
      <p:bldP spid="69" grpId="0"/>
      <p:bldP spid="74" grpId="0"/>
      <p:bldP spid="77" grpId="0"/>
      <p:bldP spid="78" grpId="0" animBg="1"/>
      <p:bldP spid="79" grpId="0" animBg="1"/>
      <p:bldP spid="82" grpId="0"/>
      <p:bldP spid="83" grpId="0"/>
      <p:bldP spid="84" grpId="0" animBg="1"/>
      <p:bldP spid="86" grpId="0"/>
      <p:bldP spid="87" grpId="0"/>
      <p:bldP spid="88" grpId="0" animBg="1"/>
      <p:bldP spid="89" grpId="0" animBg="1"/>
      <p:bldP spid="92" grpId="0"/>
      <p:bldP spid="93" grpId="0"/>
      <p:bldP spid="94" grpId="0" animBg="1"/>
      <p:bldP spid="95" grpId="0" animBg="1"/>
      <p:bldP spid="99" grpId="0"/>
      <p:bldP spid="100" grpId="0"/>
      <p:bldP spid="103" grpId="0" animBg="1"/>
      <p:bldP spid="104" grpId="0" animBg="1"/>
      <p:bldP spid="107" grpId="0"/>
      <p:bldP spid="108" grpId="0"/>
      <p:bldP spid="109" grpId="0" animBg="1"/>
      <p:bldP spid="110" grpId="0" animBg="1"/>
      <p:bldP spid="112" grpId="0"/>
      <p:bldP spid="113" grpId="0"/>
      <p:bldP spid="114" grpId="0"/>
      <p:bldP spid="115" grpId="0" animBg="1"/>
      <p:bldP spid="118" grpId="0"/>
      <p:bldP spid="102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1671922" y="990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681322" y="1905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1214722" y="3124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US" sz="2400" b="1" dirty="0"/>
          </a:p>
        </p:txBody>
      </p:sp>
      <p:sp>
        <p:nvSpPr>
          <p:cNvPr id="7" name="Oval 6"/>
          <p:cNvSpPr/>
          <p:nvPr/>
        </p:nvSpPr>
        <p:spPr>
          <a:xfrm>
            <a:off x="2357722" y="3124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2738722" y="182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 flipH="1">
            <a:off x="871822" y="1181100"/>
            <a:ext cx="800100" cy="7239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4"/>
            <a:endCxn id="6" idx="2"/>
          </p:cNvCxnSpPr>
          <p:nvPr/>
        </p:nvCxnSpPr>
        <p:spPr>
          <a:xfrm>
            <a:off x="871822" y="2286000"/>
            <a:ext cx="342900" cy="10287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5"/>
            <a:endCxn id="7" idx="3"/>
          </p:cNvCxnSpPr>
          <p:nvPr/>
        </p:nvCxnSpPr>
        <p:spPr>
          <a:xfrm>
            <a:off x="1539926" y="3449404"/>
            <a:ext cx="873592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6"/>
            <a:endCxn id="8" idx="0"/>
          </p:cNvCxnSpPr>
          <p:nvPr/>
        </p:nvCxnSpPr>
        <p:spPr>
          <a:xfrm>
            <a:off x="2052922" y="1181100"/>
            <a:ext cx="876300" cy="6477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5"/>
            <a:endCxn id="7" idx="6"/>
          </p:cNvCxnSpPr>
          <p:nvPr/>
        </p:nvCxnSpPr>
        <p:spPr>
          <a:xfrm flipH="1">
            <a:off x="2738722" y="2154004"/>
            <a:ext cx="325204" cy="11606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3"/>
            <a:endCxn id="6" idx="0"/>
          </p:cNvCxnSpPr>
          <p:nvPr/>
        </p:nvCxnSpPr>
        <p:spPr>
          <a:xfrm flipH="1">
            <a:off x="1405222" y="1315804"/>
            <a:ext cx="322496" cy="18083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7" idx="0"/>
          </p:cNvCxnSpPr>
          <p:nvPr/>
        </p:nvCxnSpPr>
        <p:spPr>
          <a:xfrm>
            <a:off x="1997126" y="1315804"/>
            <a:ext cx="551096" cy="18083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6"/>
            <a:endCxn id="8" idx="3"/>
          </p:cNvCxnSpPr>
          <p:nvPr/>
        </p:nvCxnSpPr>
        <p:spPr>
          <a:xfrm flipV="1">
            <a:off x="1595722" y="2154004"/>
            <a:ext cx="1198796" cy="11606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6"/>
            <a:endCxn id="8" idx="2"/>
          </p:cNvCxnSpPr>
          <p:nvPr/>
        </p:nvCxnSpPr>
        <p:spPr>
          <a:xfrm flipV="1">
            <a:off x="1062322" y="2019300"/>
            <a:ext cx="1676400" cy="762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20356" y="12465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37118" y="266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913083" y="25743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456649" y="1204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825879" y="1992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398566" y="15049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057593" y="14764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862422" y="25496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26" name="Rectangle 25"/>
          <p:cNvSpPr/>
          <p:nvPr/>
        </p:nvSpPr>
        <p:spPr>
          <a:xfrm>
            <a:off x="380212" y="4109734"/>
            <a:ext cx="2940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Step 1: </a:t>
            </a:r>
            <a:r>
              <a:rPr lang="en-IN" dirty="0"/>
              <a:t>Taking min edge (C,D)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21847" y="34163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29" name="Oval 28"/>
          <p:cNvSpPr/>
          <p:nvPr/>
        </p:nvSpPr>
        <p:spPr>
          <a:xfrm>
            <a:off x="1062322" y="5105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US" sz="2400" b="1" dirty="0"/>
          </a:p>
        </p:txBody>
      </p:sp>
      <p:sp>
        <p:nvSpPr>
          <p:cNvPr id="30" name="Oval 29"/>
          <p:cNvSpPr/>
          <p:nvPr/>
        </p:nvSpPr>
        <p:spPr>
          <a:xfrm>
            <a:off x="2205322" y="5105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cxnSp>
        <p:nvCxnSpPr>
          <p:cNvPr id="31" name="Straight Connector 30"/>
          <p:cNvCxnSpPr>
            <a:stCxn id="29" idx="6"/>
            <a:endCxn id="30" idx="2"/>
          </p:cNvCxnSpPr>
          <p:nvPr/>
        </p:nvCxnSpPr>
        <p:spPr>
          <a:xfrm>
            <a:off x="1443322" y="5295900"/>
            <a:ext cx="7620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75318" y="5397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4440000" y="863763"/>
            <a:ext cx="3312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Step 2:</a:t>
            </a:r>
            <a:r>
              <a:rPr lang="en-US" dirty="0"/>
              <a:t> Taking next min edge (B,C)</a:t>
            </a:r>
          </a:p>
        </p:txBody>
      </p:sp>
      <p:sp>
        <p:nvSpPr>
          <p:cNvPr id="34" name="Oval 33"/>
          <p:cNvSpPr/>
          <p:nvPr/>
        </p:nvSpPr>
        <p:spPr>
          <a:xfrm>
            <a:off x="5027192" y="155537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35" name="Oval 34"/>
          <p:cNvSpPr/>
          <p:nvPr/>
        </p:nvSpPr>
        <p:spPr>
          <a:xfrm>
            <a:off x="5408192" y="246977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US" sz="2400" b="1" dirty="0"/>
          </a:p>
        </p:txBody>
      </p:sp>
      <p:sp>
        <p:nvSpPr>
          <p:cNvPr id="36" name="Oval 35"/>
          <p:cNvSpPr/>
          <p:nvPr/>
        </p:nvSpPr>
        <p:spPr>
          <a:xfrm>
            <a:off x="6551192" y="246977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cxnSp>
        <p:nvCxnSpPr>
          <p:cNvPr id="37" name="Straight Connector 36"/>
          <p:cNvCxnSpPr>
            <a:stCxn id="34" idx="4"/>
            <a:endCxn id="35" idx="1"/>
          </p:cNvCxnSpPr>
          <p:nvPr/>
        </p:nvCxnSpPr>
        <p:spPr>
          <a:xfrm>
            <a:off x="5217692" y="1936378"/>
            <a:ext cx="246296" cy="5891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5" idx="6"/>
            <a:endCxn id="36" idx="2"/>
          </p:cNvCxnSpPr>
          <p:nvPr/>
        </p:nvCxnSpPr>
        <p:spPr>
          <a:xfrm>
            <a:off x="5789192" y="2660278"/>
            <a:ext cx="7620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930588" y="21766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21188" y="27618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41" name="Rectangle 40"/>
          <p:cNvSpPr/>
          <p:nvPr/>
        </p:nvSpPr>
        <p:spPr>
          <a:xfrm>
            <a:off x="4440000" y="3840505"/>
            <a:ext cx="331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Step 3:</a:t>
            </a:r>
            <a:r>
              <a:rPr lang="en-US" dirty="0"/>
              <a:t> Taking next min edge (B,E)</a:t>
            </a:r>
          </a:p>
        </p:txBody>
      </p:sp>
      <p:sp>
        <p:nvSpPr>
          <p:cNvPr id="42" name="Oval 41"/>
          <p:cNvSpPr/>
          <p:nvPr/>
        </p:nvSpPr>
        <p:spPr>
          <a:xfrm>
            <a:off x="4791635" y="472439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43" name="Oval 42"/>
          <p:cNvSpPr/>
          <p:nvPr/>
        </p:nvSpPr>
        <p:spPr>
          <a:xfrm>
            <a:off x="5325035" y="556259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US" sz="2400" b="1" dirty="0"/>
          </a:p>
        </p:txBody>
      </p:sp>
      <p:sp>
        <p:nvSpPr>
          <p:cNvPr id="44" name="Oval 43"/>
          <p:cNvSpPr/>
          <p:nvPr/>
        </p:nvSpPr>
        <p:spPr>
          <a:xfrm>
            <a:off x="6468035" y="556259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45" name="Oval 44"/>
          <p:cNvSpPr/>
          <p:nvPr/>
        </p:nvSpPr>
        <p:spPr>
          <a:xfrm>
            <a:off x="6849035" y="472285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cxnSp>
        <p:nvCxnSpPr>
          <p:cNvPr id="46" name="Straight Connector 45"/>
          <p:cNvCxnSpPr>
            <a:stCxn id="42" idx="4"/>
            <a:endCxn id="43" idx="2"/>
          </p:cNvCxnSpPr>
          <p:nvPr/>
        </p:nvCxnSpPr>
        <p:spPr>
          <a:xfrm>
            <a:off x="4982135" y="5105399"/>
            <a:ext cx="342900" cy="6477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3" idx="6"/>
            <a:endCxn id="44" idx="2"/>
          </p:cNvCxnSpPr>
          <p:nvPr/>
        </p:nvCxnSpPr>
        <p:spPr>
          <a:xfrm>
            <a:off x="5706035" y="5753099"/>
            <a:ext cx="7620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2" idx="6"/>
            <a:endCxn id="45" idx="2"/>
          </p:cNvCxnSpPr>
          <p:nvPr/>
        </p:nvCxnSpPr>
        <p:spPr>
          <a:xfrm flipV="1">
            <a:off x="5172635" y="4913359"/>
            <a:ext cx="1676400" cy="1541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847431" y="53339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858435" y="49646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838031" y="58547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3" name="Rectangle 52"/>
          <p:cNvSpPr/>
          <p:nvPr/>
        </p:nvSpPr>
        <p:spPr>
          <a:xfrm>
            <a:off x="8471528" y="863763"/>
            <a:ext cx="34110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Step 4:</a:t>
            </a:r>
            <a:r>
              <a:rPr lang="en-US" dirty="0"/>
              <a:t> Taking next min edge (A,B)</a:t>
            </a:r>
          </a:p>
        </p:txBody>
      </p:sp>
      <p:sp>
        <p:nvSpPr>
          <p:cNvPr id="54" name="Oval 53"/>
          <p:cNvSpPr/>
          <p:nvPr/>
        </p:nvSpPr>
        <p:spPr>
          <a:xfrm>
            <a:off x="8919762" y="245656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55" name="Oval 54"/>
          <p:cNvSpPr/>
          <p:nvPr/>
        </p:nvSpPr>
        <p:spPr>
          <a:xfrm>
            <a:off x="9435349" y="356729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US" sz="2400" b="1" dirty="0"/>
          </a:p>
        </p:txBody>
      </p:sp>
      <p:sp>
        <p:nvSpPr>
          <p:cNvPr id="56" name="Oval 55"/>
          <p:cNvSpPr/>
          <p:nvPr/>
        </p:nvSpPr>
        <p:spPr>
          <a:xfrm>
            <a:off x="10578349" y="356729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57" name="Oval 56"/>
          <p:cNvSpPr/>
          <p:nvPr/>
        </p:nvSpPr>
        <p:spPr>
          <a:xfrm>
            <a:off x="10977162" y="245502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cxnSp>
        <p:nvCxnSpPr>
          <p:cNvPr id="58" name="Straight Connector 57"/>
          <p:cNvCxnSpPr>
            <a:stCxn id="54" idx="4"/>
            <a:endCxn id="55" idx="1"/>
          </p:cNvCxnSpPr>
          <p:nvPr/>
        </p:nvCxnSpPr>
        <p:spPr>
          <a:xfrm>
            <a:off x="9110262" y="2837565"/>
            <a:ext cx="380883" cy="78553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5" idx="6"/>
            <a:endCxn id="56" idx="2"/>
          </p:cNvCxnSpPr>
          <p:nvPr/>
        </p:nvCxnSpPr>
        <p:spPr>
          <a:xfrm>
            <a:off x="9816349" y="3757799"/>
            <a:ext cx="7620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4" idx="6"/>
            <a:endCxn id="57" idx="2"/>
          </p:cNvCxnSpPr>
          <p:nvPr/>
        </p:nvCxnSpPr>
        <p:spPr>
          <a:xfrm flipV="1">
            <a:off x="9300762" y="2645525"/>
            <a:ext cx="1676400" cy="1541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901949" y="30661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9986562" y="26968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10046506" y="37947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9892549" y="148366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cxnSp>
        <p:nvCxnSpPr>
          <p:cNvPr id="65" name="Straight Connector 64"/>
          <p:cNvCxnSpPr>
            <a:stCxn id="64" idx="2"/>
            <a:endCxn id="54" idx="0"/>
          </p:cNvCxnSpPr>
          <p:nvPr/>
        </p:nvCxnSpPr>
        <p:spPr>
          <a:xfrm flipH="1">
            <a:off x="9110263" y="1674161"/>
            <a:ext cx="782287" cy="782404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240983" y="17396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69" name="Rectangle 68"/>
          <p:cNvSpPr/>
          <p:nvPr/>
        </p:nvSpPr>
        <p:spPr>
          <a:xfrm>
            <a:off x="8852472" y="4684061"/>
            <a:ext cx="2649187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so we obtained minimum</a:t>
            </a:r>
          </a:p>
          <a:p>
            <a:pPr algn="ctr"/>
            <a:r>
              <a:rPr lang="en-US" dirty="0"/>
              <a:t>spanning tree of cost</a:t>
            </a:r>
            <a:r>
              <a:rPr lang="en-US" b="1" dirty="0"/>
              <a:t>: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4 + 2 + 1 + 3 = 10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3883294" y="793377"/>
            <a:ext cx="0" cy="5760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166844" y="793377"/>
            <a:ext cx="0" cy="5760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69447" y="3963776"/>
            <a:ext cx="321384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883294" y="3619500"/>
            <a:ext cx="42835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8160354" y="4503877"/>
            <a:ext cx="390165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4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8" grpId="0"/>
      <p:bldP spid="29" grpId="0" animBg="1"/>
      <p:bldP spid="30" grpId="0" animBg="1"/>
      <p:bldP spid="32" grpId="0"/>
      <p:bldP spid="33" grpId="0"/>
      <p:bldP spid="34" grpId="0" animBg="1"/>
      <p:bldP spid="35" grpId="0" animBg="1"/>
      <p:bldP spid="36" grpId="0" animBg="1"/>
      <p:bldP spid="39" grpId="0"/>
      <p:bldP spid="40" grpId="0"/>
      <p:bldP spid="41" grpId="0"/>
      <p:bldP spid="42" grpId="0" animBg="1"/>
      <p:bldP spid="43" grpId="0" animBg="1"/>
      <p:bldP spid="44" grpId="0" animBg="1"/>
      <p:bldP spid="45" grpId="0" animBg="1"/>
      <p:bldP spid="49" grpId="0"/>
      <p:bldP spid="50" grpId="0"/>
      <p:bldP spid="51" grpId="0"/>
      <p:bldP spid="53" grpId="0"/>
      <p:bldP spid="54" grpId="0" animBg="1"/>
      <p:bldP spid="55" grpId="0" animBg="1"/>
      <p:bldP spid="56" grpId="0" animBg="1"/>
      <p:bldP spid="57" grpId="0" animBg="1"/>
      <p:bldP spid="61" grpId="0"/>
      <p:bldP spid="62" grpId="0"/>
      <p:bldP spid="63" grpId="0"/>
      <p:bldP spid="64" grpId="0" animBg="1"/>
      <p:bldP spid="66" grpId="0"/>
      <p:bldP spid="69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 Minimum Spanning Tree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11637" y="91440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0</a:t>
            </a:r>
            <a:endParaRPr lang="en-US" sz="2400" b="1" dirty="0"/>
          </a:p>
        </p:txBody>
      </p:sp>
      <p:sp>
        <p:nvSpPr>
          <p:cNvPr id="5" name="Oval 4"/>
          <p:cNvSpPr/>
          <p:nvPr/>
        </p:nvSpPr>
        <p:spPr>
          <a:xfrm>
            <a:off x="592437" y="190500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</a:t>
            </a:r>
            <a:endParaRPr lang="en-US" sz="2400" b="1" dirty="0"/>
          </a:p>
        </p:txBody>
      </p:sp>
      <p:sp>
        <p:nvSpPr>
          <p:cNvPr id="6" name="Oval 5"/>
          <p:cNvSpPr/>
          <p:nvPr/>
        </p:nvSpPr>
        <p:spPr>
          <a:xfrm>
            <a:off x="3107037" y="182880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</a:t>
            </a:r>
            <a:endParaRPr lang="en-US" sz="2400" b="1" dirty="0"/>
          </a:p>
        </p:txBody>
      </p:sp>
      <p:sp>
        <p:nvSpPr>
          <p:cNvPr id="7" name="Oval 6"/>
          <p:cNvSpPr/>
          <p:nvPr/>
        </p:nvSpPr>
        <p:spPr>
          <a:xfrm>
            <a:off x="1202037" y="320040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</a:t>
            </a:r>
            <a:endParaRPr lang="en-US" sz="2400" b="1" dirty="0"/>
          </a:p>
        </p:txBody>
      </p:sp>
      <p:sp>
        <p:nvSpPr>
          <p:cNvPr id="8" name="Oval 7"/>
          <p:cNvSpPr/>
          <p:nvPr/>
        </p:nvSpPr>
        <p:spPr>
          <a:xfrm>
            <a:off x="2649837" y="320040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</a:t>
            </a:r>
            <a:endParaRPr lang="en-US" sz="2400" b="1" dirty="0"/>
          </a:p>
        </p:txBody>
      </p:sp>
      <p:cxnSp>
        <p:nvCxnSpPr>
          <p:cNvPr id="10" name="Straight Connector 9"/>
          <p:cNvCxnSpPr>
            <a:stCxn id="4" idx="3"/>
            <a:endCxn id="5" idx="7"/>
          </p:cNvCxnSpPr>
          <p:nvPr/>
        </p:nvCxnSpPr>
        <p:spPr>
          <a:xfrm flipH="1">
            <a:off x="917641" y="1239605"/>
            <a:ext cx="949792" cy="7211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4"/>
            <a:endCxn id="7" idx="1"/>
          </p:cNvCxnSpPr>
          <p:nvPr/>
        </p:nvCxnSpPr>
        <p:spPr>
          <a:xfrm>
            <a:off x="782937" y="2286001"/>
            <a:ext cx="474896" cy="9701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6"/>
            <a:endCxn id="8" idx="2"/>
          </p:cNvCxnSpPr>
          <p:nvPr/>
        </p:nvCxnSpPr>
        <p:spPr>
          <a:xfrm>
            <a:off x="1583037" y="3390901"/>
            <a:ext cx="10668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4"/>
            <a:endCxn id="8" idx="7"/>
          </p:cNvCxnSpPr>
          <p:nvPr/>
        </p:nvCxnSpPr>
        <p:spPr>
          <a:xfrm flipH="1">
            <a:off x="2975041" y="2209801"/>
            <a:ext cx="322496" cy="10463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5"/>
            <a:endCxn id="6" idx="1"/>
          </p:cNvCxnSpPr>
          <p:nvPr/>
        </p:nvCxnSpPr>
        <p:spPr>
          <a:xfrm>
            <a:off x="2136841" y="1239605"/>
            <a:ext cx="1025992" cy="6449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829781" y="214993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cxnSp>
        <p:nvCxnSpPr>
          <p:cNvPr id="22" name="Straight Connector 21"/>
          <p:cNvCxnSpPr>
            <a:stCxn id="4" idx="4"/>
            <a:endCxn id="20" idx="0"/>
          </p:cNvCxnSpPr>
          <p:nvPr/>
        </p:nvCxnSpPr>
        <p:spPr>
          <a:xfrm>
            <a:off x="2002137" y="1295402"/>
            <a:ext cx="18144" cy="854529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6"/>
            <a:endCxn id="20" idx="2"/>
          </p:cNvCxnSpPr>
          <p:nvPr/>
        </p:nvCxnSpPr>
        <p:spPr>
          <a:xfrm>
            <a:off x="973437" y="2095502"/>
            <a:ext cx="856344" cy="244929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7"/>
            <a:endCxn id="20" idx="4"/>
          </p:cNvCxnSpPr>
          <p:nvPr/>
        </p:nvCxnSpPr>
        <p:spPr>
          <a:xfrm flipV="1">
            <a:off x="1527241" y="2530931"/>
            <a:ext cx="493040" cy="725267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0" idx="6"/>
            <a:endCxn id="6" idx="3"/>
          </p:cNvCxnSpPr>
          <p:nvPr/>
        </p:nvCxnSpPr>
        <p:spPr>
          <a:xfrm flipV="1">
            <a:off x="2210781" y="2154006"/>
            <a:ext cx="952052" cy="18642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0" idx="5"/>
            <a:endCxn id="8" idx="1"/>
          </p:cNvCxnSpPr>
          <p:nvPr/>
        </p:nvCxnSpPr>
        <p:spPr>
          <a:xfrm>
            <a:off x="2154985" y="2475135"/>
            <a:ext cx="550648" cy="781063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187523" y="1266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576751" y="12954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339923" y="19166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424351" y="19166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68637" y="26024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506837" y="26024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890951" y="30596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424351" y="2590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964037" y="15356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107037" y="25262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42" name="Oval 41"/>
          <p:cNvSpPr/>
          <p:nvPr/>
        </p:nvSpPr>
        <p:spPr>
          <a:xfrm>
            <a:off x="7878263" y="89233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0</a:t>
            </a:r>
            <a:endParaRPr lang="en-US" sz="2400" b="1" dirty="0"/>
          </a:p>
        </p:txBody>
      </p:sp>
      <p:sp>
        <p:nvSpPr>
          <p:cNvPr id="43" name="Oval 42"/>
          <p:cNvSpPr/>
          <p:nvPr/>
        </p:nvSpPr>
        <p:spPr>
          <a:xfrm>
            <a:off x="6659063" y="188293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</a:t>
            </a:r>
            <a:endParaRPr lang="en-US" sz="2400" b="1" dirty="0"/>
          </a:p>
        </p:txBody>
      </p:sp>
      <p:sp>
        <p:nvSpPr>
          <p:cNvPr id="44" name="Oval 43"/>
          <p:cNvSpPr/>
          <p:nvPr/>
        </p:nvSpPr>
        <p:spPr>
          <a:xfrm>
            <a:off x="9173663" y="180673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</a:t>
            </a:r>
            <a:endParaRPr lang="en-US" sz="2400" b="1" dirty="0"/>
          </a:p>
        </p:txBody>
      </p:sp>
      <p:sp>
        <p:nvSpPr>
          <p:cNvPr id="45" name="Oval 44"/>
          <p:cNvSpPr/>
          <p:nvPr/>
        </p:nvSpPr>
        <p:spPr>
          <a:xfrm>
            <a:off x="7268663" y="317833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</a:t>
            </a:r>
            <a:endParaRPr lang="en-US" sz="2400" b="1" dirty="0"/>
          </a:p>
        </p:txBody>
      </p:sp>
      <p:sp>
        <p:nvSpPr>
          <p:cNvPr id="46" name="Oval 45"/>
          <p:cNvSpPr/>
          <p:nvPr/>
        </p:nvSpPr>
        <p:spPr>
          <a:xfrm>
            <a:off x="8716463" y="317833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</a:t>
            </a:r>
            <a:endParaRPr lang="en-US" sz="2400" b="1" dirty="0"/>
          </a:p>
        </p:txBody>
      </p:sp>
      <p:cxnSp>
        <p:nvCxnSpPr>
          <p:cNvPr id="47" name="Straight Connector 46"/>
          <p:cNvCxnSpPr>
            <a:stCxn id="42" idx="3"/>
            <a:endCxn id="43" idx="7"/>
          </p:cNvCxnSpPr>
          <p:nvPr/>
        </p:nvCxnSpPr>
        <p:spPr>
          <a:xfrm flipH="1">
            <a:off x="6984267" y="1217541"/>
            <a:ext cx="949792" cy="7211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3" idx="4"/>
            <a:endCxn id="45" idx="1"/>
          </p:cNvCxnSpPr>
          <p:nvPr/>
        </p:nvCxnSpPr>
        <p:spPr>
          <a:xfrm>
            <a:off x="6849563" y="2263937"/>
            <a:ext cx="474896" cy="9701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4" idx="4"/>
            <a:endCxn id="46" idx="7"/>
          </p:cNvCxnSpPr>
          <p:nvPr/>
        </p:nvCxnSpPr>
        <p:spPr>
          <a:xfrm flipH="1">
            <a:off x="9041667" y="2187737"/>
            <a:ext cx="322496" cy="10463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896407" y="212786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cxnSp>
        <p:nvCxnSpPr>
          <p:cNvPr id="53" name="Straight Connector 52"/>
          <p:cNvCxnSpPr>
            <a:stCxn id="42" idx="4"/>
            <a:endCxn id="52" idx="0"/>
          </p:cNvCxnSpPr>
          <p:nvPr/>
        </p:nvCxnSpPr>
        <p:spPr>
          <a:xfrm>
            <a:off x="8068763" y="1273338"/>
            <a:ext cx="18144" cy="854529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2" idx="5"/>
            <a:endCxn id="46" idx="1"/>
          </p:cNvCxnSpPr>
          <p:nvPr/>
        </p:nvCxnSpPr>
        <p:spPr>
          <a:xfrm>
            <a:off x="8221611" y="2453071"/>
            <a:ext cx="550648" cy="781063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254149" y="12443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735263" y="25804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8490977" y="25687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8030663" y="15136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173663" y="25042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323914" y="499985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</a:t>
            </a:r>
            <a:endParaRPr lang="en-US" sz="2400" b="1" dirty="0"/>
          </a:p>
        </p:txBody>
      </p:sp>
      <p:sp>
        <p:nvSpPr>
          <p:cNvPr id="69" name="Oval 68"/>
          <p:cNvSpPr/>
          <p:nvPr/>
        </p:nvSpPr>
        <p:spPr>
          <a:xfrm>
            <a:off x="1109757" y="42940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</a:t>
            </a:r>
            <a:endParaRPr lang="en-US" sz="2400" b="1" dirty="0"/>
          </a:p>
        </p:txBody>
      </p:sp>
      <p:sp>
        <p:nvSpPr>
          <p:cNvPr id="70" name="Oval 69"/>
          <p:cNvSpPr/>
          <p:nvPr/>
        </p:nvSpPr>
        <p:spPr>
          <a:xfrm>
            <a:off x="1144452" y="57418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6</a:t>
            </a:r>
            <a:endParaRPr lang="en-US" sz="2400" b="1" dirty="0"/>
          </a:p>
        </p:txBody>
      </p:sp>
      <p:sp>
        <p:nvSpPr>
          <p:cNvPr id="71" name="Oval 70"/>
          <p:cNvSpPr/>
          <p:nvPr/>
        </p:nvSpPr>
        <p:spPr>
          <a:xfrm>
            <a:off x="1960623" y="505609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</a:t>
            </a:r>
            <a:endParaRPr lang="en-US" sz="2400" b="1" dirty="0"/>
          </a:p>
        </p:txBody>
      </p:sp>
      <p:sp>
        <p:nvSpPr>
          <p:cNvPr id="72" name="Oval 71"/>
          <p:cNvSpPr/>
          <p:nvPr/>
        </p:nvSpPr>
        <p:spPr>
          <a:xfrm>
            <a:off x="2805857" y="42940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73" name="Oval 72"/>
          <p:cNvSpPr/>
          <p:nvPr/>
        </p:nvSpPr>
        <p:spPr>
          <a:xfrm>
            <a:off x="2974809" y="574915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</a:t>
            </a:r>
            <a:endParaRPr lang="en-US" sz="2400" b="1" dirty="0"/>
          </a:p>
        </p:txBody>
      </p:sp>
      <p:sp>
        <p:nvSpPr>
          <p:cNvPr id="74" name="Oval 73"/>
          <p:cNvSpPr/>
          <p:nvPr/>
        </p:nvSpPr>
        <p:spPr>
          <a:xfrm>
            <a:off x="3546309" y="502706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</a:t>
            </a:r>
            <a:endParaRPr lang="en-US" sz="2400" b="1" dirty="0"/>
          </a:p>
        </p:txBody>
      </p:sp>
      <p:cxnSp>
        <p:nvCxnSpPr>
          <p:cNvPr id="76" name="Straight Connector 75"/>
          <p:cNvCxnSpPr>
            <a:stCxn id="69" idx="3"/>
            <a:endCxn id="68" idx="7"/>
          </p:cNvCxnSpPr>
          <p:nvPr/>
        </p:nvCxnSpPr>
        <p:spPr>
          <a:xfrm flipH="1">
            <a:off x="649119" y="4619300"/>
            <a:ext cx="516435" cy="436349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8" idx="5"/>
            <a:endCxn id="70" idx="1"/>
          </p:cNvCxnSpPr>
          <p:nvPr/>
        </p:nvCxnSpPr>
        <p:spPr>
          <a:xfrm>
            <a:off x="649118" y="5325057"/>
            <a:ext cx="551130" cy="47263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9" idx="6"/>
            <a:endCxn id="72" idx="2"/>
          </p:cNvCxnSpPr>
          <p:nvPr/>
        </p:nvCxnSpPr>
        <p:spPr>
          <a:xfrm>
            <a:off x="1490757" y="4484595"/>
            <a:ext cx="13151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0" idx="6"/>
            <a:endCxn id="73" idx="2"/>
          </p:cNvCxnSpPr>
          <p:nvPr/>
        </p:nvCxnSpPr>
        <p:spPr>
          <a:xfrm>
            <a:off x="1525453" y="5932396"/>
            <a:ext cx="1449357" cy="7257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9" idx="5"/>
            <a:endCxn id="71" idx="1"/>
          </p:cNvCxnSpPr>
          <p:nvPr/>
        </p:nvCxnSpPr>
        <p:spPr>
          <a:xfrm>
            <a:off x="1434961" y="4619300"/>
            <a:ext cx="581458" cy="492591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0" idx="7"/>
            <a:endCxn id="71" idx="3"/>
          </p:cNvCxnSpPr>
          <p:nvPr/>
        </p:nvCxnSpPr>
        <p:spPr>
          <a:xfrm flipV="1">
            <a:off x="1469657" y="5381299"/>
            <a:ext cx="546763" cy="416393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1" idx="7"/>
            <a:endCxn id="72" idx="3"/>
          </p:cNvCxnSpPr>
          <p:nvPr/>
        </p:nvCxnSpPr>
        <p:spPr>
          <a:xfrm flipV="1">
            <a:off x="2285827" y="4619300"/>
            <a:ext cx="575826" cy="492591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1" idx="6"/>
            <a:endCxn id="73" idx="1"/>
          </p:cNvCxnSpPr>
          <p:nvPr/>
        </p:nvCxnSpPr>
        <p:spPr>
          <a:xfrm>
            <a:off x="2341623" y="5246594"/>
            <a:ext cx="688982" cy="558354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2" idx="6"/>
            <a:endCxn id="74" idx="0"/>
          </p:cNvCxnSpPr>
          <p:nvPr/>
        </p:nvCxnSpPr>
        <p:spPr>
          <a:xfrm>
            <a:off x="3186857" y="4484596"/>
            <a:ext cx="549952" cy="542471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74" idx="4"/>
            <a:endCxn id="73" idx="7"/>
          </p:cNvCxnSpPr>
          <p:nvPr/>
        </p:nvCxnSpPr>
        <p:spPr>
          <a:xfrm flipH="1">
            <a:off x="3300013" y="5408066"/>
            <a:ext cx="436796" cy="39688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025423" y="40942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563109" y="44840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697657" y="5524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1412709" y="4762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2555709" y="4742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3518411" y="43057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2686114" y="52812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2039937" y="5611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1441351" y="52552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108" name="Oval 107"/>
          <p:cNvSpPr/>
          <p:nvPr/>
        </p:nvSpPr>
        <p:spPr>
          <a:xfrm>
            <a:off x="6410943" y="506529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</a:t>
            </a:r>
            <a:endParaRPr lang="en-US" sz="2400" b="1" dirty="0"/>
          </a:p>
        </p:txBody>
      </p:sp>
      <p:sp>
        <p:nvSpPr>
          <p:cNvPr id="109" name="Oval 108"/>
          <p:cNvSpPr/>
          <p:nvPr/>
        </p:nvSpPr>
        <p:spPr>
          <a:xfrm>
            <a:off x="7196786" y="435953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</a:t>
            </a:r>
            <a:endParaRPr lang="en-US" sz="2400" b="1" dirty="0"/>
          </a:p>
        </p:txBody>
      </p:sp>
      <p:sp>
        <p:nvSpPr>
          <p:cNvPr id="110" name="Oval 109"/>
          <p:cNvSpPr/>
          <p:nvPr/>
        </p:nvSpPr>
        <p:spPr>
          <a:xfrm>
            <a:off x="8047652" y="512153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</a:t>
            </a:r>
            <a:endParaRPr lang="en-US" sz="2400" b="1" dirty="0"/>
          </a:p>
        </p:txBody>
      </p:sp>
      <p:sp>
        <p:nvSpPr>
          <p:cNvPr id="111" name="Oval 110"/>
          <p:cNvSpPr/>
          <p:nvPr/>
        </p:nvSpPr>
        <p:spPr>
          <a:xfrm>
            <a:off x="8892886" y="435953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112" name="Oval 111"/>
          <p:cNvSpPr/>
          <p:nvPr/>
        </p:nvSpPr>
        <p:spPr>
          <a:xfrm>
            <a:off x="9633338" y="509250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</a:t>
            </a:r>
            <a:endParaRPr lang="en-US" sz="2400" b="1" dirty="0"/>
          </a:p>
        </p:txBody>
      </p:sp>
      <p:cxnSp>
        <p:nvCxnSpPr>
          <p:cNvPr id="114" name="Straight Connector 113"/>
          <p:cNvCxnSpPr>
            <a:stCxn id="108" idx="5"/>
            <a:endCxn id="133" idx="1"/>
          </p:cNvCxnSpPr>
          <p:nvPr/>
        </p:nvCxnSpPr>
        <p:spPr>
          <a:xfrm>
            <a:off x="6736147" y="5390496"/>
            <a:ext cx="553202" cy="45605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9" idx="6"/>
            <a:endCxn id="111" idx="2"/>
          </p:cNvCxnSpPr>
          <p:nvPr/>
        </p:nvCxnSpPr>
        <p:spPr>
          <a:xfrm>
            <a:off x="7577786" y="4550035"/>
            <a:ext cx="13151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33" idx="6"/>
            <a:endCxn id="132" idx="2"/>
          </p:cNvCxnSpPr>
          <p:nvPr/>
        </p:nvCxnSpPr>
        <p:spPr>
          <a:xfrm flipV="1">
            <a:off x="7614553" y="5960252"/>
            <a:ext cx="1391489" cy="21003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9" idx="5"/>
            <a:endCxn id="110" idx="1"/>
          </p:cNvCxnSpPr>
          <p:nvPr/>
        </p:nvCxnSpPr>
        <p:spPr>
          <a:xfrm>
            <a:off x="7521990" y="4684740"/>
            <a:ext cx="581458" cy="492591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10" idx="6"/>
            <a:endCxn id="132" idx="1"/>
          </p:cNvCxnSpPr>
          <p:nvPr/>
        </p:nvCxnSpPr>
        <p:spPr>
          <a:xfrm>
            <a:off x="8428652" y="5312034"/>
            <a:ext cx="633186" cy="513514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11" idx="6"/>
            <a:endCxn id="112" idx="0"/>
          </p:cNvCxnSpPr>
          <p:nvPr/>
        </p:nvCxnSpPr>
        <p:spPr>
          <a:xfrm>
            <a:off x="9273886" y="4550036"/>
            <a:ext cx="549952" cy="542471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8112452" y="4159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6784686" y="55904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7499738" y="48284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9565099" y="44653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8773143" y="53466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8126966" y="56773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132" name="Oval 131"/>
          <p:cNvSpPr/>
          <p:nvPr/>
        </p:nvSpPr>
        <p:spPr>
          <a:xfrm>
            <a:off x="9006042" y="576975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</a:t>
            </a:r>
            <a:endParaRPr lang="en-US" sz="2400" b="1" dirty="0"/>
          </a:p>
        </p:txBody>
      </p:sp>
      <p:sp>
        <p:nvSpPr>
          <p:cNvPr id="133" name="Oval 132"/>
          <p:cNvSpPr/>
          <p:nvPr/>
        </p:nvSpPr>
        <p:spPr>
          <a:xfrm>
            <a:off x="7233553" y="579075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6</a:t>
            </a:r>
            <a:endParaRPr lang="en-US" sz="24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3512298" y="54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68387" y="3805517"/>
            <a:ext cx="11998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4414100" y="1990809"/>
            <a:ext cx="1289070" cy="638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ight Arrow 112"/>
          <p:cNvSpPr/>
          <p:nvPr/>
        </p:nvSpPr>
        <p:spPr>
          <a:xfrm>
            <a:off x="4414100" y="4833196"/>
            <a:ext cx="1289070" cy="638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57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20" grpId="0" animBg="1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52" grpId="0" animBg="1"/>
      <p:bldP spid="58" grpId="0"/>
      <p:bldP spid="62" grpId="0"/>
      <p:bldP spid="65" grpId="0"/>
      <p:bldP spid="66" grpId="0"/>
      <p:bldP spid="67" grpId="0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 animBg="1"/>
      <p:bldP spid="109" grpId="0" animBg="1"/>
      <p:bldP spid="110" grpId="0" animBg="1"/>
      <p:bldP spid="111" grpId="0" animBg="1"/>
      <p:bldP spid="112" grpId="0" animBg="1"/>
      <p:bldP spid="123" grpId="0"/>
      <p:bldP spid="125" grpId="0"/>
      <p:bldP spid="126" grpId="0"/>
      <p:bldP spid="128" grpId="0"/>
      <p:bldP spid="129" grpId="0"/>
      <p:bldP spid="130" grpId="0"/>
      <p:bldP spid="132" grpId="0" animBg="1"/>
      <p:bldP spid="133" grpId="0" animBg="1"/>
      <p:bldP spid="134" grpId="0"/>
      <p:bldP spid="21" grpId="0" animBg="1"/>
      <p:bldP spid="113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Shortest Path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Let </a:t>
            </a:r>
            <a:r>
              <a:rPr lang="en-IN" b="1" dirty="0">
                <a:solidFill>
                  <a:srgbClr val="C00000"/>
                </a:solidFill>
              </a:rPr>
              <a:t>G = (V,E)</a:t>
            </a:r>
            <a:r>
              <a:rPr lang="en-IN" dirty="0"/>
              <a:t> be a simple diagraph with </a:t>
            </a:r>
            <a:r>
              <a:rPr lang="en-IN" b="1" dirty="0">
                <a:solidFill>
                  <a:srgbClr val="C00000"/>
                </a:solidFill>
              </a:rPr>
              <a:t>n vertices</a:t>
            </a:r>
          </a:p>
          <a:p>
            <a:r>
              <a:rPr lang="en-IN" dirty="0"/>
              <a:t>The problem is to </a:t>
            </a:r>
            <a:r>
              <a:rPr lang="en-IN" b="1" dirty="0">
                <a:solidFill>
                  <a:srgbClr val="C00000"/>
                </a:solidFill>
              </a:rPr>
              <a:t>find out shortest distance </a:t>
            </a:r>
            <a:r>
              <a:rPr lang="en-IN" dirty="0"/>
              <a:t>from a </a:t>
            </a:r>
            <a:r>
              <a:rPr lang="en-IN" b="1" dirty="0">
                <a:solidFill>
                  <a:srgbClr val="C00000"/>
                </a:solidFill>
              </a:rPr>
              <a:t>vertex to all other vertices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a graph</a:t>
            </a:r>
          </a:p>
          <a:p>
            <a:r>
              <a:rPr lang="en-IN" b="1" dirty="0" err="1">
                <a:solidFill>
                  <a:srgbClr val="C00000"/>
                </a:solidFill>
              </a:rPr>
              <a:t>Dijkstra</a:t>
            </a:r>
            <a:r>
              <a:rPr lang="en-IN" b="1" dirty="0">
                <a:solidFill>
                  <a:srgbClr val="C00000"/>
                </a:solidFill>
              </a:rPr>
              <a:t> Algorithm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– it is also called Single Source Shortest Path Algorithm</a:t>
            </a:r>
          </a:p>
        </p:txBody>
      </p:sp>
    </p:spTree>
    <p:extLst>
      <p:ext uri="{BB962C8B-B14F-4D97-AF65-F5344CB8AC3E}">
        <p14:creationId xmlns:p14="http://schemas.microsoft.com/office/powerpoint/2010/main" val="361350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Dijkstra</a:t>
            </a:r>
            <a:r>
              <a:rPr lang="en-IN" dirty="0"/>
              <a:t> Algorithm – Shortest Path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981200" y="1752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3048000" y="1066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3048000" y="2590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4724400" y="1066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9" name="Oval 8"/>
          <p:cNvSpPr/>
          <p:nvPr/>
        </p:nvSpPr>
        <p:spPr>
          <a:xfrm>
            <a:off x="4724400" y="2590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E</a:t>
            </a:r>
            <a:endParaRPr lang="en-US" sz="2400" b="1" dirty="0"/>
          </a:p>
        </p:txBody>
      </p:sp>
      <p:sp>
        <p:nvSpPr>
          <p:cNvPr id="10" name="Oval 9"/>
          <p:cNvSpPr/>
          <p:nvPr/>
        </p:nvSpPr>
        <p:spPr>
          <a:xfrm>
            <a:off x="5791200" y="1752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cxnSp>
        <p:nvCxnSpPr>
          <p:cNvPr id="12" name="Straight Connector 11"/>
          <p:cNvCxnSpPr>
            <a:stCxn id="5" idx="7"/>
            <a:endCxn id="6" idx="3"/>
          </p:cNvCxnSpPr>
          <p:nvPr/>
        </p:nvCxnSpPr>
        <p:spPr>
          <a:xfrm flipV="1">
            <a:off x="2306404" y="1392004"/>
            <a:ext cx="797392" cy="4163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6"/>
            <a:endCxn id="8" idx="2"/>
          </p:cNvCxnSpPr>
          <p:nvPr/>
        </p:nvCxnSpPr>
        <p:spPr>
          <a:xfrm>
            <a:off x="3429000" y="1257300"/>
            <a:ext cx="1295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5"/>
            <a:endCxn id="10" idx="1"/>
          </p:cNvCxnSpPr>
          <p:nvPr/>
        </p:nvCxnSpPr>
        <p:spPr>
          <a:xfrm>
            <a:off x="5049604" y="1392004"/>
            <a:ext cx="797392" cy="4163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7" idx="1"/>
          </p:cNvCxnSpPr>
          <p:nvPr/>
        </p:nvCxnSpPr>
        <p:spPr>
          <a:xfrm>
            <a:off x="2306404" y="2077804"/>
            <a:ext cx="797392" cy="5687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6"/>
            <a:endCxn id="9" idx="2"/>
          </p:cNvCxnSpPr>
          <p:nvPr/>
        </p:nvCxnSpPr>
        <p:spPr>
          <a:xfrm>
            <a:off x="3429000" y="2781300"/>
            <a:ext cx="1295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7"/>
            <a:endCxn id="10" idx="3"/>
          </p:cNvCxnSpPr>
          <p:nvPr/>
        </p:nvCxnSpPr>
        <p:spPr>
          <a:xfrm flipV="1">
            <a:off x="5049604" y="2077804"/>
            <a:ext cx="797392" cy="5687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4"/>
            <a:endCxn id="7" idx="0"/>
          </p:cNvCxnSpPr>
          <p:nvPr/>
        </p:nvCxnSpPr>
        <p:spPr>
          <a:xfrm>
            <a:off x="3238500" y="1447800"/>
            <a:ext cx="0" cy="1143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4"/>
            <a:endCxn id="9" idx="0"/>
          </p:cNvCxnSpPr>
          <p:nvPr/>
        </p:nvCxnSpPr>
        <p:spPr>
          <a:xfrm>
            <a:off x="4914900" y="1447800"/>
            <a:ext cx="0" cy="1143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5"/>
            <a:endCxn id="9" idx="1"/>
          </p:cNvCxnSpPr>
          <p:nvPr/>
        </p:nvCxnSpPr>
        <p:spPr>
          <a:xfrm>
            <a:off x="3373204" y="1392004"/>
            <a:ext cx="1406992" cy="12545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00086" y="121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942256" y="1793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434770" y="2279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889314" y="914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965514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813114" y="2754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898058" y="1764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358888" y="1266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410200" y="2297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8954589" y="1257300"/>
          <a:ext cx="23879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A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B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C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D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F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" name="Rectangle 40"/>
          <p:cNvSpPr/>
          <p:nvPr/>
        </p:nvSpPr>
        <p:spPr>
          <a:xfrm>
            <a:off x="7582988" y="1770407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Distance</a:t>
            </a:r>
            <a:endParaRPr lang="en-US" sz="2400" b="1" dirty="0"/>
          </a:p>
        </p:txBody>
      </p:sp>
      <p:sp>
        <p:nvSpPr>
          <p:cNvPr id="42" name="Rectangle 41"/>
          <p:cNvSpPr/>
          <p:nvPr/>
        </p:nvSpPr>
        <p:spPr>
          <a:xfrm>
            <a:off x="7582988" y="2188866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Visited</a:t>
            </a:r>
            <a:endParaRPr lang="en-US" sz="2400" b="1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121030" y="3352800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1981200" y="4953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46" name="Oval 45"/>
          <p:cNvSpPr/>
          <p:nvPr/>
        </p:nvSpPr>
        <p:spPr>
          <a:xfrm>
            <a:off x="3048000" y="4267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47" name="Oval 46"/>
          <p:cNvSpPr/>
          <p:nvPr/>
        </p:nvSpPr>
        <p:spPr>
          <a:xfrm>
            <a:off x="3048000" y="5791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48" name="Oval 47"/>
          <p:cNvSpPr/>
          <p:nvPr/>
        </p:nvSpPr>
        <p:spPr>
          <a:xfrm>
            <a:off x="4724400" y="4267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49" name="Oval 48"/>
          <p:cNvSpPr/>
          <p:nvPr/>
        </p:nvSpPr>
        <p:spPr>
          <a:xfrm>
            <a:off x="4724400" y="5791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E</a:t>
            </a:r>
            <a:endParaRPr lang="en-US" sz="2400" b="1" dirty="0"/>
          </a:p>
        </p:txBody>
      </p:sp>
      <p:sp>
        <p:nvSpPr>
          <p:cNvPr id="50" name="Oval 49"/>
          <p:cNvSpPr/>
          <p:nvPr/>
        </p:nvSpPr>
        <p:spPr>
          <a:xfrm>
            <a:off x="5791200" y="478893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cxnSp>
        <p:nvCxnSpPr>
          <p:cNvPr id="51" name="Straight Connector 50"/>
          <p:cNvCxnSpPr>
            <a:stCxn id="45" idx="7"/>
            <a:endCxn id="46" idx="3"/>
          </p:cNvCxnSpPr>
          <p:nvPr/>
        </p:nvCxnSpPr>
        <p:spPr>
          <a:xfrm flipV="1">
            <a:off x="2306404" y="4592404"/>
            <a:ext cx="797392" cy="4163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6" idx="6"/>
            <a:endCxn id="48" idx="2"/>
          </p:cNvCxnSpPr>
          <p:nvPr/>
        </p:nvCxnSpPr>
        <p:spPr>
          <a:xfrm>
            <a:off x="3429000" y="4457700"/>
            <a:ext cx="1295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8" idx="5"/>
            <a:endCxn id="50" idx="1"/>
          </p:cNvCxnSpPr>
          <p:nvPr/>
        </p:nvCxnSpPr>
        <p:spPr>
          <a:xfrm>
            <a:off x="5049604" y="4592404"/>
            <a:ext cx="797392" cy="252324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5" idx="5"/>
            <a:endCxn id="47" idx="1"/>
          </p:cNvCxnSpPr>
          <p:nvPr/>
        </p:nvCxnSpPr>
        <p:spPr>
          <a:xfrm>
            <a:off x="2306404" y="5278204"/>
            <a:ext cx="797392" cy="5687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7" idx="6"/>
            <a:endCxn id="49" idx="2"/>
          </p:cNvCxnSpPr>
          <p:nvPr/>
        </p:nvCxnSpPr>
        <p:spPr>
          <a:xfrm>
            <a:off x="3429000" y="5981700"/>
            <a:ext cx="1295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9" idx="7"/>
            <a:endCxn id="50" idx="3"/>
          </p:cNvCxnSpPr>
          <p:nvPr/>
        </p:nvCxnSpPr>
        <p:spPr>
          <a:xfrm flipV="1">
            <a:off x="5049604" y="5114136"/>
            <a:ext cx="797392" cy="73286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6" idx="4"/>
            <a:endCxn id="47" idx="0"/>
          </p:cNvCxnSpPr>
          <p:nvPr/>
        </p:nvCxnSpPr>
        <p:spPr>
          <a:xfrm>
            <a:off x="3238500" y="4648200"/>
            <a:ext cx="0" cy="1143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8" idx="4"/>
            <a:endCxn id="49" idx="0"/>
          </p:cNvCxnSpPr>
          <p:nvPr/>
        </p:nvCxnSpPr>
        <p:spPr>
          <a:xfrm>
            <a:off x="4914900" y="4648200"/>
            <a:ext cx="0" cy="1143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6" idx="5"/>
            <a:endCxn id="49" idx="1"/>
          </p:cNvCxnSpPr>
          <p:nvPr/>
        </p:nvCxnSpPr>
        <p:spPr>
          <a:xfrm>
            <a:off x="3373204" y="4592404"/>
            <a:ext cx="1406992" cy="12545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500086" y="4419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942256" y="4993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2434770" y="54799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889314" y="4114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3965514" y="4876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3813114" y="5955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4898058" y="4964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358888" y="4466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5410200" y="5498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graphicFrame>
        <p:nvGraphicFramePr>
          <p:cNvPr id="69" name="Table 68"/>
          <p:cNvGraphicFramePr>
            <a:graphicFrameLocks noGrp="1"/>
          </p:cNvGraphicFramePr>
          <p:nvPr/>
        </p:nvGraphicFramePr>
        <p:xfrm>
          <a:off x="9080864" y="4103132"/>
          <a:ext cx="23879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A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B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C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D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F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0" name="Rectangle 69"/>
          <p:cNvSpPr/>
          <p:nvPr/>
        </p:nvSpPr>
        <p:spPr>
          <a:xfrm>
            <a:off x="7709263" y="4616239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Distance</a:t>
            </a:r>
            <a:endParaRPr lang="en-US" sz="2400" b="1" dirty="0"/>
          </a:p>
        </p:txBody>
      </p:sp>
      <p:sp>
        <p:nvSpPr>
          <p:cNvPr id="71" name="Rectangle 70"/>
          <p:cNvSpPr/>
          <p:nvPr/>
        </p:nvSpPr>
        <p:spPr>
          <a:xfrm>
            <a:off x="7709263" y="5034698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Visited</a:t>
            </a:r>
            <a:endParaRPr lang="en-US" sz="2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1647372" y="4964668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1841501" y="3447144"/>
            <a:ext cx="514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r>
              <a:rPr lang="en-IN" b="1" baseline="30000" dirty="0"/>
              <a:t>st</a:t>
            </a:r>
            <a:r>
              <a:rPr lang="en-IN" b="1" dirty="0"/>
              <a:t> Iteration: </a:t>
            </a:r>
            <a:r>
              <a:rPr lang="en-IN" dirty="0"/>
              <a:t>Select </a:t>
            </a:r>
            <a:r>
              <a:rPr lang="en-IN" b="1" dirty="0"/>
              <a:t>Vertex A</a:t>
            </a:r>
            <a:r>
              <a:rPr lang="en-IN" dirty="0"/>
              <a:t> with minimum distance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638558" y="1775154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482876" y="4560333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∞</a:t>
            </a:r>
            <a:endParaRPr lang="en-US" sz="2400" dirty="0"/>
          </a:p>
        </p:txBody>
      </p:sp>
      <p:sp>
        <p:nvSpPr>
          <p:cNvPr id="77" name="TextBox 76"/>
          <p:cNvSpPr txBox="1"/>
          <p:nvPr/>
        </p:nvSpPr>
        <p:spPr>
          <a:xfrm>
            <a:off x="2826468" y="3923659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9141059" y="5015968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1</a:t>
            </a:r>
            <a:endParaRPr lang="en-US" sz="2400" dirty="0"/>
          </a:p>
        </p:txBody>
      </p:sp>
      <p:sp>
        <p:nvSpPr>
          <p:cNvPr id="79" name="TextBox 78"/>
          <p:cNvSpPr txBox="1"/>
          <p:nvPr/>
        </p:nvSpPr>
        <p:spPr>
          <a:xfrm>
            <a:off x="9528667" y="5018932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0</a:t>
            </a:r>
            <a:endParaRPr lang="en-US" sz="2400" dirty="0"/>
          </a:p>
        </p:txBody>
      </p:sp>
      <p:sp>
        <p:nvSpPr>
          <p:cNvPr id="80" name="TextBox 79"/>
          <p:cNvSpPr txBox="1"/>
          <p:nvPr/>
        </p:nvSpPr>
        <p:spPr>
          <a:xfrm>
            <a:off x="9947345" y="5014466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0</a:t>
            </a:r>
            <a:endParaRPr lang="en-US" sz="2400" dirty="0"/>
          </a:p>
        </p:txBody>
      </p:sp>
      <p:sp>
        <p:nvSpPr>
          <p:cNvPr id="81" name="TextBox 80"/>
          <p:cNvSpPr txBox="1"/>
          <p:nvPr/>
        </p:nvSpPr>
        <p:spPr>
          <a:xfrm>
            <a:off x="9896470" y="4555868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∞</a:t>
            </a:r>
            <a:endParaRPr lang="en-US" sz="2400" dirty="0"/>
          </a:p>
        </p:txBody>
      </p:sp>
      <p:sp>
        <p:nvSpPr>
          <p:cNvPr id="82" name="TextBox 81"/>
          <p:cNvSpPr txBox="1"/>
          <p:nvPr/>
        </p:nvSpPr>
        <p:spPr>
          <a:xfrm>
            <a:off x="2667000" y="5987534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525992" y="453403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1</a:t>
            </a:r>
            <a:endParaRPr lang="en-US" sz="2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9955781" y="454445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5</a:t>
            </a:r>
            <a:endParaRPr lang="en-US" sz="24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4759751" y="3857789"/>
            <a:ext cx="39145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∞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131101" y="5928500"/>
            <a:ext cx="39145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∞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967591" y="4349234"/>
            <a:ext cx="39145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145012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0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41" grpId="0" animBg="1"/>
      <p:bldP spid="42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70" grpId="0" animBg="1"/>
      <p:bldP spid="71" grpId="0" animBg="1"/>
      <p:bldP spid="72" grpId="0" animBg="1"/>
      <p:bldP spid="73" grpId="0"/>
      <p:bldP spid="74" grpId="0" animBg="1"/>
      <p:bldP spid="75" grpId="0"/>
      <p:bldP spid="75" grpId="1"/>
      <p:bldP spid="77" grpId="0" animBg="1"/>
      <p:bldP spid="78" grpId="0"/>
      <p:bldP spid="79" grpId="0"/>
      <p:bldP spid="80" grpId="0"/>
      <p:bldP spid="81" grpId="0"/>
      <p:bldP spid="81" grpId="1"/>
      <p:bldP spid="82" grpId="0" animBg="1"/>
      <p:bldP spid="3" grpId="0"/>
      <p:bldP spid="84" grpId="0"/>
      <p:bldP spid="85" grpId="0" animBg="1"/>
      <p:bldP spid="86" grpId="0" animBg="1"/>
      <p:bldP spid="87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Dijkstra</a:t>
            </a:r>
            <a:r>
              <a:rPr lang="en-IN" dirty="0"/>
              <a:t> Algorithm – Shortest Path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2191143" y="4122467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29" name="Oval 28"/>
          <p:cNvSpPr/>
          <p:nvPr/>
        </p:nvSpPr>
        <p:spPr>
          <a:xfrm>
            <a:off x="3257943" y="3436667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3257943" y="496066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31" name="Oval 30"/>
          <p:cNvSpPr/>
          <p:nvPr/>
        </p:nvSpPr>
        <p:spPr>
          <a:xfrm>
            <a:off x="4934343" y="343666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32" name="Oval 31"/>
          <p:cNvSpPr/>
          <p:nvPr/>
        </p:nvSpPr>
        <p:spPr>
          <a:xfrm>
            <a:off x="4934343" y="496066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E</a:t>
            </a:r>
            <a:endParaRPr lang="en-US" sz="2400" b="1" dirty="0"/>
          </a:p>
        </p:txBody>
      </p:sp>
      <p:sp>
        <p:nvSpPr>
          <p:cNvPr id="33" name="Oval 32"/>
          <p:cNvSpPr/>
          <p:nvPr/>
        </p:nvSpPr>
        <p:spPr>
          <a:xfrm>
            <a:off x="6001143" y="412246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cxnSp>
        <p:nvCxnSpPr>
          <p:cNvPr id="34" name="Straight Connector 33"/>
          <p:cNvCxnSpPr>
            <a:stCxn id="28" idx="7"/>
            <a:endCxn id="29" idx="3"/>
          </p:cNvCxnSpPr>
          <p:nvPr/>
        </p:nvCxnSpPr>
        <p:spPr>
          <a:xfrm flipV="1">
            <a:off x="2516347" y="3761871"/>
            <a:ext cx="797392" cy="41639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9" idx="6"/>
            <a:endCxn id="31" idx="2"/>
          </p:cNvCxnSpPr>
          <p:nvPr/>
        </p:nvCxnSpPr>
        <p:spPr>
          <a:xfrm>
            <a:off x="3638943" y="3627167"/>
            <a:ext cx="1295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1" idx="5"/>
            <a:endCxn id="33" idx="1"/>
          </p:cNvCxnSpPr>
          <p:nvPr/>
        </p:nvCxnSpPr>
        <p:spPr>
          <a:xfrm>
            <a:off x="5259547" y="3761871"/>
            <a:ext cx="797392" cy="4163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8" idx="5"/>
            <a:endCxn id="30" idx="1"/>
          </p:cNvCxnSpPr>
          <p:nvPr/>
        </p:nvCxnSpPr>
        <p:spPr>
          <a:xfrm>
            <a:off x="2516347" y="4447671"/>
            <a:ext cx="797392" cy="5687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" idx="6"/>
            <a:endCxn id="32" idx="2"/>
          </p:cNvCxnSpPr>
          <p:nvPr/>
        </p:nvCxnSpPr>
        <p:spPr>
          <a:xfrm>
            <a:off x="3638943" y="5151167"/>
            <a:ext cx="1295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2" idx="7"/>
            <a:endCxn id="33" idx="3"/>
          </p:cNvCxnSpPr>
          <p:nvPr/>
        </p:nvCxnSpPr>
        <p:spPr>
          <a:xfrm flipV="1">
            <a:off x="5259547" y="4447671"/>
            <a:ext cx="797392" cy="5687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9" idx="4"/>
            <a:endCxn id="30" idx="0"/>
          </p:cNvCxnSpPr>
          <p:nvPr/>
        </p:nvCxnSpPr>
        <p:spPr>
          <a:xfrm>
            <a:off x="3448443" y="3817667"/>
            <a:ext cx="0" cy="1143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1" idx="4"/>
            <a:endCxn id="32" idx="0"/>
          </p:cNvCxnSpPr>
          <p:nvPr/>
        </p:nvCxnSpPr>
        <p:spPr>
          <a:xfrm>
            <a:off x="5124843" y="3817667"/>
            <a:ext cx="0" cy="1143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9" idx="5"/>
            <a:endCxn id="32" idx="1"/>
          </p:cNvCxnSpPr>
          <p:nvPr/>
        </p:nvCxnSpPr>
        <p:spPr>
          <a:xfrm>
            <a:off x="3583147" y="3761871"/>
            <a:ext cx="1406992" cy="12545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775732" y="3907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152199" y="4163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774474" y="43994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4099257" y="32842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4175457" y="40462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108001" y="41341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568831" y="36362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620143" y="4667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857315" y="4134135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732383" y="913818"/>
            <a:ext cx="498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r>
              <a:rPr lang="en-IN" b="1" baseline="30000" dirty="0"/>
              <a:t>nd</a:t>
            </a:r>
            <a:r>
              <a:rPr lang="en-IN" b="1" dirty="0"/>
              <a:t> Iteration: </a:t>
            </a:r>
            <a:r>
              <a:rPr lang="en-IN" dirty="0"/>
              <a:t>Select </a:t>
            </a:r>
            <a:r>
              <a:rPr lang="en-IN" b="1" dirty="0"/>
              <a:t>Vertex B</a:t>
            </a:r>
            <a:r>
              <a:rPr lang="en-IN" dirty="0"/>
              <a:t> with minimum distance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293647" y="2996163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284937" y="5387791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52600" y="1371600"/>
            <a:ext cx="5304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Cost of going to C via B = </a:t>
            </a:r>
            <a:r>
              <a:rPr lang="en-IN" dirty="0" err="1"/>
              <a:t>dist</a:t>
            </a:r>
            <a:r>
              <a:rPr lang="en-IN" dirty="0"/>
              <a:t>[B] + cost[B][C] = 1 + 1 = 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752600" y="1752600"/>
            <a:ext cx="5304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Cost of going to D via B = </a:t>
            </a:r>
            <a:r>
              <a:rPr lang="en-IN" dirty="0" err="1"/>
              <a:t>dist</a:t>
            </a:r>
            <a:r>
              <a:rPr lang="en-IN" dirty="0"/>
              <a:t>[B] + cost[B][D] = 1 + 2 = 3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752600" y="2121932"/>
            <a:ext cx="5304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Cost of going to E via B = </a:t>
            </a:r>
            <a:r>
              <a:rPr lang="en-IN" dirty="0" err="1"/>
              <a:t>dist</a:t>
            </a:r>
            <a:r>
              <a:rPr lang="en-IN" dirty="0"/>
              <a:t>[B] + cost[B][E] = 1 + 4 = 5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756044" y="2502932"/>
            <a:ext cx="5422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Cost of going to F via B = </a:t>
            </a:r>
            <a:r>
              <a:rPr lang="en-IN" dirty="0" err="1"/>
              <a:t>dist</a:t>
            </a:r>
            <a:r>
              <a:rPr lang="en-IN" dirty="0"/>
              <a:t>[B] + cost[B][F] = 1 + </a:t>
            </a:r>
            <a:r>
              <a:rPr lang="en-US" b="1" dirty="0"/>
              <a:t>∞</a:t>
            </a:r>
            <a:r>
              <a:rPr lang="en-IN" dirty="0"/>
              <a:t> = </a:t>
            </a:r>
            <a:r>
              <a:rPr lang="en-US" b="1" dirty="0"/>
              <a:t>∞</a:t>
            </a:r>
            <a:endParaRPr lang="en-US" dirty="0"/>
          </a:p>
        </p:txBody>
      </p:sp>
      <p:graphicFrame>
        <p:nvGraphicFramePr>
          <p:cNvPr id="58" name="Table 57"/>
          <p:cNvGraphicFramePr>
            <a:graphicFrameLocks noGrp="1"/>
          </p:cNvGraphicFramePr>
          <p:nvPr/>
        </p:nvGraphicFramePr>
        <p:xfrm>
          <a:off x="8225672" y="1371600"/>
          <a:ext cx="23879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B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D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F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9" name="Rectangle 58"/>
          <p:cNvSpPr/>
          <p:nvPr/>
        </p:nvSpPr>
        <p:spPr>
          <a:xfrm>
            <a:off x="7173074" y="1776974"/>
            <a:ext cx="1041148" cy="32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Distance</a:t>
            </a:r>
            <a:endParaRPr lang="en-US" b="1" dirty="0"/>
          </a:p>
        </p:txBody>
      </p:sp>
      <p:sp>
        <p:nvSpPr>
          <p:cNvPr id="60" name="Rectangle 59"/>
          <p:cNvSpPr/>
          <p:nvPr/>
        </p:nvSpPr>
        <p:spPr>
          <a:xfrm>
            <a:off x="7162800" y="2133788"/>
            <a:ext cx="1041148" cy="33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Visited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4956114" y="2990487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3</a:t>
            </a:r>
            <a:endParaRPr lang="en-US" b="1" dirty="0"/>
          </a:p>
        </p:txBody>
      </p:sp>
      <p:cxnSp>
        <p:nvCxnSpPr>
          <p:cNvPr id="62" name="Straight Connector 61"/>
          <p:cNvCxnSpPr>
            <a:stCxn id="29" idx="4"/>
            <a:endCxn id="30" idx="0"/>
          </p:cNvCxnSpPr>
          <p:nvPr/>
        </p:nvCxnSpPr>
        <p:spPr>
          <a:xfrm>
            <a:off x="3448443" y="3817667"/>
            <a:ext cx="0" cy="114300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29" idx="6"/>
            <a:endCxn id="31" idx="2"/>
          </p:cNvCxnSpPr>
          <p:nvPr/>
        </p:nvCxnSpPr>
        <p:spPr>
          <a:xfrm>
            <a:off x="3638943" y="3627167"/>
            <a:ext cx="129540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9" idx="5"/>
            <a:endCxn id="32" idx="1"/>
          </p:cNvCxnSpPr>
          <p:nvPr/>
        </p:nvCxnSpPr>
        <p:spPr>
          <a:xfrm>
            <a:off x="3583147" y="3761871"/>
            <a:ext cx="1406992" cy="125459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974000" y="5387791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415021" y="4102501"/>
            <a:ext cx="39145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∞</a:t>
            </a:r>
          </a:p>
        </p:txBody>
      </p:sp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8153401" y="4168591"/>
          <a:ext cx="23879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A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B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C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D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F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8" name="Rectangle 67"/>
          <p:cNvSpPr/>
          <p:nvPr/>
        </p:nvSpPr>
        <p:spPr>
          <a:xfrm>
            <a:off x="6781800" y="4681698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Distance</a:t>
            </a:r>
            <a:endParaRPr lang="en-US" sz="2400" b="1" dirty="0"/>
          </a:p>
        </p:txBody>
      </p:sp>
      <p:sp>
        <p:nvSpPr>
          <p:cNvPr id="69" name="Rectangle 68"/>
          <p:cNvSpPr/>
          <p:nvPr/>
        </p:nvSpPr>
        <p:spPr>
          <a:xfrm>
            <a:off x="6781800" y="5100157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Visited</a:t>
            </a:r>
            <a:endParaRPr lang="en-US" sz="2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8213596" y="5081427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1</a:t>
            </a:r>
            <a:endParaRPr lang="en-US" sz="2400" dirty="0"/>
          </a:p>
        </p:txBody>
      </p:sp>
      <p:sp>
        <p:nvSpPr>
          <p:cNvPr id="72" name="TextBox 71"/>
          <p:cNvSpPr txBox="1"/>
          <p:nvPr/>
        </p:nvSpPr>
        <p:spPr>
          <a:xfrm>
            <a:off x="8601204" y="5084391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1</a:t>
            </a:r>
            <a:endParaRPr lang="en-US" sz="2400" dirty="0"/>
          </a:p>
        </p:txBody>
      </p:sp>
      <p:sp>
        <p:nvSpPr>
          <p:cNvPr id="73" name="TextBox 72"/>
          <p:cNvSpPr txBox="1"/>
          <p:nvPr/>
        </p:nvSpPr>
        <p:spPr>
          <a:xfrm>
            <a:off x="9019882" y="5079925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0</a:t>
            </a:r>
            <a:endParaRPr lang="en-US" sz="2400" dirty="0"/>
          </a:p>
        </p:txBody>
      </p:sp>
      <p:sp>
        <p:nvSpPr>
          <p:cNvPr id="77" name="TextBox 76"/>
          <p:cNvSpPr txBox="1"/>
          <p:nvPr/>
        </p:nvSpPr>
        <p:spPr>
          <a:xfrm>
            <a:off x="4021551" y="4813017"/>
            <a:ext cx="36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5547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 animBg="1"/>
      <p:bldP spid="52" grpId="0"/>
      <p:bldP spid="53" grpId="0" animBg="1"/>
      <p:bldP spid="54" grpId="0" animBg="1"/>
      <p:bldP spid="3" grpId="0"/>
      <p:bldP spid="55" grpId="0"/>
      <p:bldP spid="56" grpId="0"/>
      <p:bldP spid="57" grpId="0"/>
      <p:bldP spid="59" grpId="0" animBg="1"/>
      <p:bldP spid="60" grpId="0" animBg="1"/>
      <p:bldP spid="61" grpId="0" animBg="1"/>
      <p:bldP spid="65" grpId="0" animBg="1"/>
      <p:bldP spid="66" grpId="0" animBg="1"/>
      <p:bldP spid="68" grpId="0" animBg="1"/>
      <p:bldP spid="69" grpId="0" animBg="1"/>
      <p:bldP spid="71" grpId="0"/>
      <p:bldP spid="72" grpId="0"/>
      <p:bldP spid="73" grpId="0"/>
      <p:bldP spid="77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Dijkstra</a:t>
            </a:r>
            <a:r>
              <a:rPr lang="en-IN" dirty="0"/>
              <a:t> Algorithm – Shortest Path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32384" y="913818"/>
            <a:ext cx="566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3</a:t>
            </a:r>
            <a:r>
              <a:rPr lang="en-IN" b="1" baseline="30000" dirty="0"/>
              <a:t>rd</a:t>
            </a:r>
            <a:r>
              <a:rPr lang="en-IN" b="1" dirty="0"/>
              <a:t> Iteration: </a:t>
            </a:r>
            <a:r>
              <a:rPr lang="en-IN" dirty="0"/>
              <a:t>Select </a:t>
            </a:r>
            <a:r>
              <a:rPr lang="en-IN" b="1" dirty="0"/>
              <a:t>Vertex C</a:t>
            </a:r>
            <a:r>
              <a:rPr lang="en-IN" dirty="0"/>
              <a:t> via B with minimum distance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656751" y="1371600"/>
          <a:ext cx="23879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B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D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F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3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604153" y="1776974"/>
            <a:ext cx="1041148" cy="32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Distance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7593879" y="2133788"/>
            <a:ext cx="1041148" cy="33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Visited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1934028" y="381243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3000828" y="312663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3000828" y="465063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4677228" y="312663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12" name="Oval 11"/>
          <p:cNvSpPr/>
          <p:nvPr/>
        </p:nvSpPr>
        <p:spPr>
          <a:xfrm>
            <a:off x="4677228" y="465063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E</a:t>
            </a:r>
            <a:endParaRPr lang="en-US" sz="2400" b="1" dirty="0"/>
          </a:p>
        </p:txBody>
      </p:sp>
      <p:sp>
        <p:nvSpPr>
          <p:cNvPr id="13" name="Oval 12"/>
          <p:cNvSpPr/>
          <p:nvPr/>
        </p:nvSpPr>
        <p:spPr>
          <a:xfrm>
            <a:off x="5744028" y="381243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cxnSp>
        <p:nvCxnSpPr>
          <p:cNvPr id="14" name="Straight Connector 13"/>
          <p:cNvCxnSpPr>
            <a:stCxn id="8" idx="7"/>
            <a:endCxn id="9" idx="3"/>
          </p:cNvCxnSpPr>
          <p:nvPr/>
        </p:nvCxnSpPr>
        <p:spPr>
          <a:xfrm flipV="1">
            <a:off x="2259232" y="3451834"/>
            <a:ext cx="797392" cy="41639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6"/>
            <a:endCxn id="11" idx="2"/>
          </p:cNvCxnSpPr>
          <p:nvPr/>
        </p:nvCxnSpPr>
        <p:spPr>
          <a:xfrm>
            <a:off x="3381828" y="3317130"/>
            <a:ext cx="1295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5"/>
            <a:endCxn id="13" idx="1"/>
          </p:cNvCxnSpPr>
          <p:nvPr/>
        </p:nvCxnSpPr>
        <p:spPr>
          <a:xfrm>
            <a:off x="5002432" y="3451834"/>
            <a:ext cx="797392" cy="4163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5"/>
            <a:endCxn id="10" idx="1"/>
          </p:cNvCxnSpPr>
          <p:nvPr/>
        </p:nvCxnSpPr>
        <p:spPr>
          <a:xfrm>
            <a:off x="2259232" y="4137634"/>
            <a:ext cx="797392" cy="5687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6"/>
            <a:endCxn id="12" idx="2"/>
          </p:cNvCxnSpPr>
          <p:nvPr/>
        </p:nvCxnSpPr>
        <p:spPr>
          <a:xfrm>
            <a:off x="3381828" y="4841130"/>
            <a:ext cx="1295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7"/>
            <a:endCxn id="13" idx="3"/>
          </p:cNvCxnSpPr>
          <p:nvPr/>
        </p:nvCxnSpPr>
        <p:spPr>
          <a:xfrm flipV="1">
            <a:off x="5002432" y="4137634"/>
            <a:ext cx="797392" cy="5687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4"/>
            <a:endCxn id="10" idx="0"/>
          </p:cNvCxnSpPr>
          <p:nvPr/>
        </p:nvCxnSpPr>
        <p:spPr>
          <a:xfrm>
            <a:off x="3191328" y="3507630"/>
            <a:ext cx="0" cy="1143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4"/>
            <a:endCxn id="12" idx="0"/>
          </p:cNvCxnSpPr>
          <p:nvPr/>
        </p:nvCxnSpPr>
        <p:spPr>
          <a:xfrm>
            <a:off x="4867728" y="3507630"/>
            <a:ext cx="0" cy="1143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5"/>
            <a:endCxn id="12" idx="1"/>
          </p:cNvCxnSpPr>
          <p:nvPr/>
        </p:nvCxnSpPr>
        <p:spPr>
          <a:xfrm>
            <a:off x="3326032" y="3451834"/>
            <a:ext cx="1406992" cy="12545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18617" y="3597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895084" y="38531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517359" y="40894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842142" y="2974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918342" y="3736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850886" y="3824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311716" y="33262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363028" y="43574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600200" y="3824098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036532" y="2686126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698999" y="2680450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005343" y="5062562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37172" y="5095794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cxnSp>
        <p:nvCxnSpPr>
          <p:cNvPr id="39" name="Straight Connector 38"/>
          <p:cNvCxnSpPr>
            <a:stCxn id="9" idx="4"/>
            <a:endCxn id="10" idx="0"/>
          </p:cNvCxnSpPr>
          <p:nvPr/>
        </p:nvCxnSpPr>
        <p:spPr>
          <a:xfrm>
            <a:off x="3191328" y="3507630"/>
            <a:ext cx="0" cy="114300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783685" y="4274070"/>
            <a:ext cx="39145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∞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52600" y="1371600"/>
            <a:ext cx="5491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Cost of going to D via C = </a:t>
            </a:r>
            <a:r>
              <a:rPr lang="en-IN" dirty="0" err="1"/>
              <a:t>dist</a:t>
            </a:r>
            <a:r>
              <a:rPr lang="en-IN" dirty="0"/>
              <a:t>[C] + cost[C][D] = 2 + </a:t>
            </a:r>
            <a:r>
              <a:rPr lang="en-US" b="1" dirty="0"/>
              <a:t>∞</a:t>
            </a:r>
            <a:r>
              <a:rPr lang="en-IN" dirty="0"/>
              <a:t> = </a:t>
            </a:r>
            <a:r>
              <a:rPr lang="en-US" b="1" dirty="0"/>
              <a:t>∞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47432" y="1708616"/>
            <a:ext cx="5276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Cost of going to E via C = </a:t>
            </a:r>
            <a:r>
              <a:rPr lang="en-IN" dirty="0" err="1"/>
              <a:t>dist</a:t>
            </a:r>
            <a:r>
              <a:rPr lang="en-IN" dirty="0"/>
              <a:t>[C] + cost[C][E] = 2 + </a:t>
            </a:r>
            <a:r>
              <a:rPr lang="en-US" b="1" dirty="0"/>
              <a:t>5</a:t>
            </a:r>
            <a:r>
              <a:rPr lang="en-IN" dirty="0"/>
              <a:t> = </a:t>
            </a:r>
            <a:r>
              <a:rPr lang="en-US" b="1" dirty="0"/>
              <a:t>7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752600" y="2057400"/>
            <a:ext cx="5424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Cost of going to F via C = </a:t>
            </a:r>
            <a:r>
              <a:rPr lang="en-IN" dirty="0" err="1"/>
              <a:t>dist</a:t>
            </a:r>
            <a:r>
              <a:rPr lang="en-IN" dirty="0"/>
              <a:t>[C] + cost[C][F] = 2 + </a:t>
            </a:r>
            <a:r>
              <a:rPr lang="en-US" b="1" dirty="0"/>
              <a:t>∞</a:t>
            </a:r>
            <a:r>
              <a:rPr lang="en-IN" dirty="0"/>
              <a:t> = </a:t>
            </a:r>
            <a:r>
              <a:rPr lang="en-US" b="1" dirty="0"/>
              <a:t>∞</a:t>
            </a:r>
            <a:endParaRPr lang="en-US" dirty="0"/>
          </a:p>
        </p:txBody>
      </p:sp>
      <p:cxnSp>
        <p:nvCxnSpPr>
          <p:cNvPr id="44" name="Straight Connector 43"/>
          <p:cNvCxnSpPr>
            <a:stCxn id="9" idx="6"/>
            <a:endCxn id="11" idx="2"/>
          </p:cNvCxnSpPr>
          <p:nvPr/>
        </p:nvCxnSpPr>
        <p:spPr>
          <a:xfrm>
            <a:off x="3381828" y="3317130"/>
            <a:ext cx="129540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9" idx="5"/>
            <a:endCxn id="12" idx="1"/>
          </p:cNvCxnSpPr>
          <p:nvPr/>
        </p:nvCxnSpPr>
        <p:spPr>
          <a:xfrm>
            <a:off x="3326032" y="3451834"/>
            <a:ext cx="1406992" cy="125459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8719459" y="3823450"/>
          <a:ext cx="23879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A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B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C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D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F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" name="Rectangle 46"/>
          <p:cNvSpPr/>
          <p:nvPr/>
        </p:nvSpPr>
        <p:spPr>
          <a:xfrm>
            <a:off x="7347858" y="4336557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Distance</a:t>
            </a:r>
            <a:endParaRPr lang="en-US" sz="2400" b="1" dirty="0"/>
          </a:p>
        </p:txBody>
      </p:sp>
      <p:sp>
        <p:nvSpPr>
          <p:cNvPr id="48" name="Rectangle 47"/>
          <p:cNvSpPr/>
          <p:nvPr/>
        </p:nvSpPr>
        <p:spPr>
          <a:xfrm>
            <a:off x="7347858" y="4755016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Visited</a:t>
            </a:r>
            <a:endParaRPr 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8779654" y="4736286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1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9167262" y="4739250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1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9585939" y="47347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1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3827809" y="4493948"/>
            <a:ext cx="36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421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1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 animBg="1"/>
      <p:bldP spid="32" grpId="0" animBg="1"/>
      <p:bldP spid="33" grpId="0" animBg="1"/>
      <p:bldP spid="37" grpId="0" animBg="1"/>
      <p:bldP spid="38" grpId="0" animBg="1"/>
      <p:bldP spid="40" grpId="0" animBg="1"/>
      <p:bldP spid="41" grpId="0"/>
      <p:bldP spid="42" grpId="0"/>
      <p:bldP spid="43" grpId="0"/>
      <p:bldP spid="47" grpId="0" animBg="1"/>
      <p:bldP spid="48" grpId="0" animBg="1"/>
      <p:bldP spid="49" grpId="0"/>
      <p:bldP spid="50" grpId="0"/>
      <p:bldP spid="51" grpId="0"/>
      <p:bldP spid="52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Dijkstra</a:t>
            </a:r>
            <a:r>
              <a:rPr lang="en-IN" dirty="0"/>
              <a:t> Algorithm – Shortest Path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32383" y="913818"/>
            <a:ext cx="6362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4</a:t>
            </a:r>
            <a:r>
              <a:rPr lang="en-IN" b="1" baseline="30000" dirty="0"/>
              <a:t>th</a:t>
            </a:r>
            <a:r>
              <a:rPr lang="en-IN" b="1" dirty="0"/>
              <a:t> Iteration: </a:t>
            </a:r>
            <a:r>
              <a:rPr lang="en-IN" dirty="0"/>
              <a:t>Select </a:t>
            </a:r>
            <a:r>
              <a:rPr lang="en-IN" b="1" dirty="0"/>
              <a:t>Vertex D</a:t>
            </a:r>
            <a:r>
              <a:rPr lang="en-IN" dirty="0"/>
              <a:t> via path A - B with minimum distance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225672" y="1371600"/>
          <a:ext cx="23879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B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D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F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3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173074" y="1776974"/>
            <a:ext cx="1041148" cy="32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Distance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7162800" y="2133788"/>
            <a:ext cx="1041148" cy="33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Visited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1752600" y="3700371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2819400" y="3014571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2819400" y="453857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4495800" y="301457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12" name="Oval 11"/>
          <p:cNvSpPr/>
          <p:nvPr/>
        </p:nvSpPr>
        <p:spPr>
          <a:xfrm>
            <a:off x="4495800" y="453857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E</a:t>
            </a:r>
            <a:endParaRPr lang="en-US" sz="2400" b="1" dirty="0"/>
          </a:p>
        </p:txBody>
      </p:sp>
      <p:sp>
        <p:nvSpPr>
          <p:cNvPr id="13" name="Oval 12"/>
          <p:cNvSpPr/>
          <p:nvPr/>
        </p:nvSpPr>
        <p:spPr>
          <a:xfrm>
            <a:off x="5562600" y="370037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cxnSp>
        <p:nvCxnSpPr>
          <p:cNvPr id="14" name="Straight Connector 13"/>
          <p:cNvCxnSpPr>
            <a:stCxn id="8" idx="7"/>
            <a:endCxn id="9" idx="3"/>
          </p:cNvCxnSpPr>
          <p:nvPr/>
        </p:nvCxnSpPr>
        <p:spPr>
          <a:xfrm flipV="1">
            <a:off x="2077804" y="3339775"/>
            <a:ext cx="797392" cy="41639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6"/>
            <a:endCxn id="11" idx="2"/>
          </p:cNvCxnSpPr>
          <p:nvPr/>
        </p:nvCxnSpPr>
        <p:spPr>
          <a:xfrm>
            <a:off x="3200400" y="3205071"/>
            <a:ext cx="1295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5"/>
            <a:endCxn id="13" idx="1"/>
          </p:cNvCxnSpPr>
          <p:nvPr/>
        </p:nvCxnSpPr>
        <p:spPr>
          <a:xfrm>
            <a:off x="4821004" y="3339775"/>
            <a:ext cx="797392" cy="4163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5"/>
            <a:endCxn id="10" idx="1"/>
          </p:cNvCxnSpPr>
          <p:nvPr/>
        </p:nvCxnSpPr>
        <p:spPr>
          <a:xfrm>
            <a:off x="2077804" y="4025575"/>
            <a:ext cx="797392" cy="5687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6"/>
            <a:endCxn id="12" idx="2"/>
          </p:cNvCxnSpPr>
          <p:nvPr/>
        </p:nvCxnSpPr>
        <p:spPr>
          <a:xfrm>
            <a:off x="3200400" y="4729071"/>
            <a:ext cx="1295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7"/>
            <a:endCxn id="13" idx="3"/>
          </p:cNvCxnSpPr>
          <p:nvPr/>
        </p:nvCxnSpPr>
        <p:spPr>
          <a:xfrm flipV="1">
            <a:off x="4821004" y="4025575"/>
            <a:ext cx="797392" cy="5687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4"/>
            <a:endCxn id="10" idx="0"/>
          </p:cNvCxnSpPr>
          <p:nvPr/>
        </p:nvCxnSpPr>
        <p:spPr>
          <a:xfrm>
            <a:off x="3009900" y="3395571"/>
            <a:ext cx="0" cy="1143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4"/>
            <a:endCxn id="12" idx="0"/>
          </p:cNvCxnSpPr>
          <p:nvPr/>
        </p:nvCxnSpPr>
        <p:spPr>
          <a:xfrm>
            <a:off x="4686300" y="3395571"/>
            <a:ext cx="0" cy="1143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5"/>
            <a:endCxn id="12" idx="1"/>
          </p:cNvCxnSpPr>
          <p:nvPr/>
        </p:nvCxnSpPr>
        <p:spPr>
          <a:xfrm>
            <a:off x="3144604" y="3339775"/>
            <a:ext cx="1406992" cy="12545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37189" y="34854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713656" y="37410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335931" y="397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660714" y="28621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736914" y="36241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669458" y="37120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130288" y="32141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181600" y="42454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855104" y="2574067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517571" y="2568391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823915" y="4950503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629792" y="4959933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3021279" y="3400599"/>
            <a:ext cx="0" cy="114300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618396" y="4125305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cxnSp>
        <p:nvCxnSpPr>
          <p:cNvPr id="37" name="Straight Connector 36"/>
          <p:cNvCxnSpPr>
            <a:stCxn id="9" idx="6"/>
            <a:endCxn id="11" idx="2"/>
          </p:cNvCxnSpPr>
          <p:nvPr/>
        </p:nvCxnSpPr>
        <p:spPr>
          <a:xfrm>
            <a:off x="3200400" y="3205071"/>
            <a:ext cx="129540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747432" y="1295400"/>
            <a:ext cx="5451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Cost of going to E via D = </a:t>
            </a:r>
            <a:r>
              <a:rPr lang="en-IN" dirty="0" err="1"/>
              <a:t>dist</a:t>
            </a:r>
            <a:r>
              <a:rPr lang="en-IN" dirty="0"/>
              <a:t>[D] + cost[D][E] = 3 + </a:t>
            </a:r>
            <a:r>
              <a:rPr lang="en-US" b="1" dirty="0"/>
              <a:t>7</a:t>
            </a:r>
            <a:r>
              <a:rPr lang="en-IN" dirty="0"/>
              <a:t> = </a:t>
            </a:r>
            <a:r>
              <a:rPr lang="en-US" b="1" dirty="0"/>
              <a:t>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752601" y="1644184"/>
            <a:ext cx="5208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Cost of going to F via D = </a:t>
            </a:r>
            <a:r>
              <a:rPr lang="en-IN" dirty="0" err="1"/>
              <a:t>dist</a:t>
            </a:r>
            <a:r>
              <a:rPr lang="en-IN" dirty="0"/>
              <a:t>[D] + cost[D][F] = 3 + </a:t>
            </a:r>
            <a:r>
              <a:rPr lang="en-US" b="1" dirty="0"/>
              <a:t>6</a:t>
            </a:r>
            <a:r>
              <a:rPr lang="en-IN" dirty="0"/>
              <a:t> = </a:t>
            </a:r>
            <a:r>
              <a:rPr lang="en-US" b="1" dirty="0"/>
              <a:t>9</a:t>
            </a:r>
            <a:endParaRPr lang="en-US" dirty="0"/>
          </a:p>
        </p:txBody>
      </p:sp>
      <p:cxnSp>
        <p:nvCxnSpPr>
          <p:cNvPr id="41" name="Straight Connector 40"/>
          <p:cNvCxnSpPr>
            <a:stCxn id="9" idx="5"/>
            <a:endCxn id="12" idx="1"/>
          </p:cNvCxnSpPr>
          <p:nvPr/>
        </p:nvCxnSpPr>
        <p:spPr>
          <a:xfrm>
            <a:off x="3144604" y="3339775"/>
            <a:ext cx="1406992" cy="125459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5"/>
            <a:endCxn id="13" idx="1"/>
          </p:cNvCxnSpPr>
          <p:nvPr/>
        </p:nvCxnSpPr>
        <p:spPr>
          <a:xfrm>
            <a:off x="4821004" y="3339775"/>
            <a:ext cx="797392" cy="4163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8001001" y="3863791"/>
          <a:ext cx="23879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A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B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C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D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F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" name="Rectangle 43"/>
          <p:cNvSpPr/>
          <p:nvPr/>
        </p:nvSpPr>
        <p:spPr>
          <a:xfrm>
            <a:off x="6629400" y="4376898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Distance</a:t>
            </a:r>
            <a:endParaRPr lang="en-US" sz="2400" b="1" dirty="0"/>
          </a:p>
        </p:txBody>
      </p:sp>
      <p:sp>
        <p:nvSpPr>
          <p:cNvPr id="45" name="Rectangle 44"/>
          <p:cNvSpPr/>
          <p:nvPr/>
        </p:nvSpPr>
        <p:spPr>
          <a:xfrm>
            <a:off x="6629400" y="4795357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Visited</a:t>
            </a:r>
            <a:endParaRPr lang="en-US" sz="2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8061196" y="4776627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1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8448804" y="4779591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1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8867481" y="47751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1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3659208" y="4344169"/>
            <a:ext cx="36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697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1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 animBg="1"/>
      <p:bldP spid="32" grpId="0" animBg="1"/>
      <p:bldP spid="33" grpId="0" animBg="1"/>
      <p:bldP spid="34" grpId="0" animBg="1"/>
      <p:bldP spid="36" grpId="0" animBg="1"/>
      <p:bldP spid="39" grpId="0"/>
      <p:bldP spid="40" grpId="0"/>
      <p:bldP spid="44" grpId="0" animBg="1"/>
      <p:bldP spid="45" grpId="0" animBg="1"/>
      <p:bldP spid="46" grpId="0"/>
      <p:bldP spid="47" grpId="0"/>
      <p:bldP spid="48" grpId="0"/>
      <p:bldP spid="49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Dijkstra</a:t>
            </a:r>
            <a:r>
              <a:rPr lang="en-IN" dirty="0"/>
              <a:t> Algorithm – Shortest Path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32383" y="913818"/>
            <a:ext cx="6706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4</a:t>
            </a:r>
            <a:r>
              <a:rPr lang="en-IN" b="1" baseline="30000" dirty="0"/>
              <a:t>th</a:t>
            </a:r>
            <a:r>
              <a:rPr lang="en-IN" b="1" dirty="0"/>
              <a:t> Iteration: </a:t>
            </a:r>
            <a:r>
              <a:rPr lang="en-IN" dirty="0"/>
              <a:t>Select </a:t>
            </a:r>
            <a:r>
              <a:rPr lang="en-IN" b="1" dirty="0"/>
              <a:t>Vertex E</a:t>
            </a:r>
            <a:r>
              <a:rPr lang="en-IN" dirty="0"/>
              <a:t> via path A – B – E with minimum distance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225672" y="1371600"/>
          <a:ext cx="23879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B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D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F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3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173074" y="1776974"/>
            <a:ext cx="1041148" cy="32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Distance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7162800" y="2133788"/>
            <a:ext cx="1041148" cy="33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Visited</a:t>
            </a:r>
            <a:endParaRPr lang="en-US" b="1" dirty="0"/>
          </a:p>
        </p:txBody>
      </p:sp>
      <p:sp>
        <p:nvSpPr>
          <p:cNvPr id="39" name="Oval 38"/>
          <p:cNvSpPr/>
          <p:nvPr/>
        </p:nvSpPr>
        <p:spPr>
          <a:xfrm>
            <a:off x="1752600" y="387518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40" name="Oval 39"/>
          <p:cNvSpPr/>
          <p:nvPr/>
        </p:nvSpPr>
        <p:spPr>
          <a:xfrm>
            <a:off x="2819400" y="318938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41" name="Oval 40"/>
          <p:cNvSpPr/>
          <p:nvPr/>
        </p:nvSpPr>
        <p:spPr>
          <a:xfrm>
            <a:off x="2819400" y="471338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42" name="Oval 41"/>
          <p:cNvSpPr/>
          <p:nvPr/>
        </p:nvSpPr>
        <p:spPr>
          <a:xfrm>
            <a:off x="4495800" y="318938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43" name="Oval 42"/>
          <p:cNvSpPr/>
          <p:nvPr/>
        </p:nvSpPr>
        <p:spPr>
          <a:xfrm>
            <a:off x="4495800" y="471338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E</a:t>
            </a:r>
            <a:endParaRPr lang="en-US" sz="2400" b="1" dirty="0"/>
          </a:p>
        </p:txBody>
      </p:sp>
      <p:sp>
        <p:nvSpPr>
          <p:cNvPr id="44" name="Oval 43"/>
          <p:cNvSpPr/>
          <p:nvPr/>
        </p:nvSpPr>
        <p:spPr>
          <a:xfrm>
            <a:off x="5562600" y="387518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cxnSp>
        <p:nvCxnSpPr>
          <p:cNvPr id="45" name="Straight Connector 44"/>
          <p:cNvCxnSpPr>
            <a:stCxn id="39" idx="7"/>
            <a:endCxn id="40" idx="3"/>
          </p:cNvCxnSpPr>
          <p:nvPr/>
        </p:nvCxnSpPr>
        <p:spPr>
          <a:xfrm flipV="1">
            <a:off x="2077804" y="3514584"/>
            <a:ext cx="797392" cy="41639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0" idx="6"/>
            <a:endCxn id="42" idx="2"/>
          </p:cNvCxnSpPr>
          <p:nvPr/>
        </p:nvCxnSpPr>
        <p:spPr>
          <a:xfrm>
            <a:off x="3200400" y="3379880"/>
            <a:ext cx="1295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2" idx="5"/>
            <a:endCxn id="44" idx="1"/>
          </p:cNvCxnSpPr>
          <p:nvPr/>
        </p:nvCxnSpPr>
        <p:spPr>
          <a:xfrm>
            <a:off x="4821004" y="3514584"/>
            <a:ext cx="797392" cy="4163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9" idx="5"/>
            <a:endCxn id="41" idx="1"/>
          </p:cNvCxnSpPr>
          <p:nvPr/>
        </p:nvCxnSpPr>
        <p:spPr>
          <a:xfrm>
            <a:off x="2077804" y="4200384"/>
            <a:ext cx="797392" cy="5687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6"/>
            <a:endCxn id="43" idx="2"/>
          </p:cNvCxnSpPr>
          <p:nvPr/>
        </p:nvCxnSpPr>
        <p:spPr>
          <a:xfrm>
            <a:off x="3200400" y="4903880"/>
            <a:ext cx="1295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3" idx="7"/>
            <a:endCxn id="44" idx="3"/>
          </p:cNvCxnSpPr>
          <p:nvPr/>
        </p:nvCxnSpPr>
        <p:spPr>
          <a:xfrm flipV="1">
            <a:off x="4821004" y="4200384"/>
            <a:ext cx="797392" cy="5687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0" idx="4"/>
            <a:endCxn id="41" idx="0"/>
          </p:cNvCxnSpPr>
          <p:nvPr/>
        </p:nvCxnSpPr>
        <p:spPr>
          <a:xfrm>
            <a:off x="3009900" y="3570380"/>
            <a:ext cx="0" cy="1143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2" idx="4"/>
            <a:endCxn id="43" idx="0"/>
          </p:cNvCxnSpPr>
          <p:nvPr/>
        </p:nvCxnSpPr>
        <p:spPr>
          <a:xfrm>
            <a:off x="4686300" y="3570380"/>
            <a:ext cx="0" cy="1143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0" idx="5"/>
            <a:endCxn id="43" idx="1"/>
          </p:cNvCxnSpPr>
          <p:nvPr/>
        </p:nvCxnSpPr>
        <p:spPr>
          <a:xfrm>
            <a:off x="3144604" y="3514584"/>
            <a:ext cx="1406992" cy="12545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337189" y="36602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713656" y="3915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335931" y="41521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3660714" y="3036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736914" y="3798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669458" y="3886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5130288" y="3388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181600" y="4420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2855104" y="2748876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4517571" y="2743200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2823915" y="5125312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4553508" y="5125312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cxnSp>
        <p:nvCxnSpPr>
          <p:cNvPr id="66" name="Straight Connector 65"/>
          <p:cNvCxnSpPr>
            <a:stCxn id="40" idx="4"/>
            <a:endCxn id="41" idx="0"/>
          </p:cNvCxnSpPr>
          <p:nvPr/>
        </p:nvCxnSpPr>
        <p:spPr>
          <a:xfrm>
            <a:off x="3009900" y="3570380"/>
            <a:ext cx="0" cy="114300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995982" y="3886848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cxnSp>
        <p:nvCxnSpPr>
          <p:cNvPr id="68" name="Straight Connector 67"/>
          <p:cNvCxnSpPr>
            <a:stCxn id="40" idx="6"/>
            <a:endCxn id="42" idx="2"/>
          </p:cNvCxnSpPr>
          <p:nvPr/>
        </p:nvCxnSpPr>
        <p:spPr>
          <a:xfrm>
            <a:off x="3200400" y="3379880"/>
            <a:ext cx="129540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0" idx="5"/>
            <a:endCxn id="43" idx="1"/>
          </p:cNvCxnSpPr>
          <p:nvPr/>
        </p:nvCxnSpPr>
        <p:spPr>
          <a:xfrm>
            <a:off x="3144604" y="3514584"/>
            <a:ext cx="1406992" cy="125459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747432" y="1295400"/>
            <a:ext cx="5230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Cost of going to F via E = </a:t>
            </a:r>
            <a:r>
              <a:rPr lang="en-IN" dirty="0" err="1"/>
              <a:t>dist</a:t>
            </a:r>
            <a:r>
              <a:rPr lang="en-IN" dirty="0"/>
              <a:t>[E] + cost[E][F] = 5 + </a:t>
            </a:r>
            <a:r>
              <a:rPr lang="en-US" b="1" dirty="0"/>
              <a:t>2</a:t>
            </a:r>
            <a:r>
              <a:rPr lang="en-IN" dirty="0"/>
              <a:t> = </a:t>
            </a:r>
            <a:r>
              <a:rPr lang="en-US" b="1" dirty="0"/>
              <a:t>7</a:t>
            </a:r>
            <a:endParaRPr lang="en-US" dirty="0"/>
          </a:p>
        </p:txBody>
      </p:sp>
      <p:cxnSp>
        <p:nvCxnSpPr>
          <p:cNvPr id="72" name="Straight Connector 71"/>
          <p:cNvCxnSpPr>
            <a:stCxn id="43" idx="7"/>
            <a:endCxn id="44" idx="3"/>
          </p:cNvCxnSpPr>
          <p:nvPr/>
        </p:nvCxnSpPr>
        <p:spPr>
          <a:xfrm flipV="1">
            <a:off x="4821004" y="4200384"/>
            <a:ext cx="797392" cy="56879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8127682" y="3581400"/>
          <a:ext cx="23879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A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B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C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D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F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4" name="Rectangle 73"/>
          <p:cNvSpPr/>
          <p:nvPr/>
        </p:nvSpPr>
        <p:spPr>
          <a:xfrm>
            <a:off x="6756081" y="4094507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Distance</a:t>
            </a:r>
            <a:endParaRPr lang="en-US" sz="2400" b="1" dirty="0"/>
          </a:p>
        </p:txBody>
      </p:sp>
      <p:sp>
        <p:nvSpPr>
          <p:cNvPr id="75" name="Rectangle 74"/>
          <p:cNvSpPr/>
          <p:nvPr/>
        </p:nvSpPr>
        <p:spPr>
          <a:xfrm>
            <a:off x="6756081" y="4512966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Visited</a:t>
            </a:r>
            <a:endParaRPr lang="en-US" sz="2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8187877" y="4494236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1</a:t>
            </a:r>
            <a:endParaRPr lang="en-US" sz="2400" dirty="0"/>
          </a:p>
        </p:txBody>
      </p:sp>
      <p:sp>
        <p:nvSpPr>
          <p:cNvPr id="77" name="TextBox 76"/>
          <p:cNvSpPr txBox="1"/>
          <p:nvPr/>
        </p:nvSpPr>
        <p:spPr>
          <a:xfrm>
            <a:off x="8575485" y="4497200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1</a:t>
            </a:r>
            <a:endParaRPr lang="en-US" sz="2400" dirty="0"/>
          </a:p>
        </p:txBody>
      </p:sp>
      <p:sp>
        <p:nvSpPr>
          <p:cNvPr id="78" name="TextBox 77"/>
          <p:cNvSpPr txBox="1"/>
          <p:nvPr/>
        </p:nvSpPr>
        <p:spPr>
          <a:xfrm>
            <a:off x="8994162" y="449273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1</a:t>
            </a:r>
            <a:endParaRPr lang="en-US" sz="2400" dirty="0"/>
          </a:p>
        </p:txBody>
      </p:sp>
      <p:sp>
        <p:nvSpPr>
          <p:cNvPr id="79" name="TextBox 78"/>
          <p:cNvSpPr txBox="1"/>
          <p:nvPr/>
        </p:nvSpPr>
        <p:spPr>
          <a:xfrm>
            <a:off x="6738216" y="5309979"/>
            <a:ext cx="3579634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sz="2400" dirty="0"/>
              <a:t>Shortest Path from A to F is</a:t>
            </a:r>
          </a:p>
          <a:p>
            <a:pPr algn="ctr"/>
            <a:r>
              <a:rPr lang="en-IN" sz="2400" dirty="0">
                <a:solidFill>
                  <a:srgbClr val="C00000"/>
                </a:solidFill>
              </a:rPr>
              <a:t>A </a:t>
            </a:r>
            <a:r>
              <a:rPr lang="en-IN" sz="2400" dirty="0">
                <a:solidFill>
                  <a:srgbClr val="C00000"/>
                </a:solidFill>
                <a:sym typeface="Wingdings" pitchFamily="2" charset="2"/>
              </a:rPr>
              <a:t> B  E  F = 7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64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3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 animBg="1"/>
      <p:bldP spid="63" grpId="0" animBg="1"/>
      <p:bldP spid="64" grpId="0" animBg="1"/>
      <p:bldP spid="65" grpId="0" animBg="1"/>
      <p:bldP spid="67" grpId="0" animBg="1"/>
      <p:bldP spid="71" grpId="0"/>
      <p:bldP spid="74" grpId="0" animBg="1"/>
      <p:bldP spid="75" grpId="0" animBg="1"/>
      <p:bldP spid="76" grpId="0"/>
      <p:bldP spid="77" grpId="0"/>
      <p:bldP spid="78" grpId="0"/>
      <p:bldP spid="7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Tree– Concepts &amp;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Terminal Node (Leaf Node)</a:t>
            </a:r>
          </a:p>
          <a:p>
            <a:pPr lvl="1"/>
            <a:r>
              <a:rPr lang="en-IN" dirty="0"/>
              <a:t>In a directed tree, any </a:t>
            </a:r>
            <a:r>
              <a:rPr lang="en-IN" b="1" dirty="0">
                <a:solidFill>
                  <a:srgbClr val="C00000"/>
                </a:solidFill>
              </a:rPr>
              <a:t>node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which </a:t>
            </a:r>
            <a:r>
              <a:rPr lang="en-IN" b="1" dirty="0">
                <a:solidFill>
                  <a:srgbClr val="C00000"/>
                </a:solidFill>
              </a:rPr>
              <a:t>has out degree 0 </a:t>
            </a:r>
            <a:r>
              <a:rPr lang="en-IN" dirty="0"/>
              <a:t>is called terminal node or leaf node.</a:t>
            </a:r>
          </a:p>
          <a:p>
            <a:r>
              <a:rPr lang="en-US" b="1" dirty="0"/>
              <a:t>Level of Node</a:t>
            </a:r>
          </a:p>
          <a:p>
            <a:pPr lvl="1"/>
            <a:r>
              <a:rPr lang="en-IN" dirty="0"/>
              <a:t>The level of any node is the length of its path from the root.</a:t>
            </a:r>
          </a:p>
          <a:p>
            <a:r>
              <a:rPr lang="en-US" b="1" dirty="0"/>
              <a:t>Ordered Tree</a:t>
            </a:r>
          </a:p>
          <a:p>
            <a:pPr lvl="1"/>
            <a:r>
              <a:rPr lang="en-IN" dirty="0"/>
              <a:t>If in a directed tree an ordering of the nodes at each level is prescribed then such a tree is called ordered tree.</a:t>
            </a:r>
          </a:p>
          <a:p>
            <a:pPr lvl="1"/>
            <a:r>
              <a:rPr lang="en-IN" dirty="0"/>
              <a:t>The diagrams (b) and (c) represents same directed tree but different ordered tree.</a:t>
            </a:r>
          </a:p>
          <a:p>
            <a:r>
              <a:rPr lang="en-US" b="1" dirty="0"/>
              <a:t>Forest</a:t>
            </a:r>
          </a:p>
          <a:p>
            <a:pPr lvl="1"/>
            <a:r>
              <a:rPr lang="en-IN" dirty="0"/>
              <a:t>If we delete the root and its edges connecting the nodes at level 1, we obtain a set of disjoint tree. A set of disjoint tree is a forest.</a:t>
            </a:r>
          </a:p>
        </p:txBody>
      </p:sp>
    </p:spTree>
    <p:extLst>
      <p:ext uri="{BB962C8B-B14F-4D97-AF65-F5344CB8AC3E}">
        <p14:creationId xmlns:p14="http://schemas.microsoft.com/office/powerpoint/2010/main" val="6908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Shortest Path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6000" y="742603"/>
            <a:ext cx="11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Find out shortest path from node 0 to all other nodes using </a:t>
            </a:r>
            <a:r>
              <a:rPr lang="en-IN" sz="2400" dirty="0" err="1"/>
              <a:t>Dijkstra</a:t>
            </a:r>
            <a:r>
              <a:rPr lang="en-IN" sz="2400" dirty="0"/>
              <a:t> Algorithm</a:t>
            </a:r>
            <a:endParaRPr lang="en-US" sz="2400" dirty="0"/>
          </a:p>
        </p:txBody>
      </p:sp>
      <p:sp>
        <p:nvSpPr>
          <p:cNvPr id="50" name="Oval 49"/>
          <p:cNvSpPr/>
          <p:nvPr/>
        </p:nvSpPr>
        <p:spPr>
          <a:xfrm>
            <a:off x="2428087" y="194804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0</a:t>
            </a:r>
            <a:endParaRPr lang="en-US" sz="2400" b="1" dirty="0"/>
          </a:p>
        </p:txBody>
      </p:sp>
      <p:sp>
        <p:nvSpPr>
          <p:cNvPr id="51" name="Oval 50"/>
          <p:cNvSpPr/>
          <p:nvPr/>
        </p:nvSpPr>
        <p:spPr>
          <a:xfrm>
            <a:off x="904087" y="286244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</a:t>
            </a:r>
            <a:endParaRPr lang="en-US" sz="2400" b="1" dirty="0"/>
          </a:p>
        </p:txBody>
      </p:sp>
      <p:sp>
        <p:nvSpPr>
          <p:cNvPr id="52" name="Oval 51"/>
          <p:cNvSpPr/>
          <p:nvPr/>
        </p:nvSpPr>
        <p:spPr>
          <a:xfrm>
            <a:off x="1742287" y="431024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53" name="Oval 52"/>
          <p:cNvSpPr/>
          <p:nvPr/>
        </p:nvSpPr>
        <p:spPr>
          <a:xfrm>
            <a:off x="3494887" y="431024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</a:t>
            </a:r>
            <a:endParaRPr lang="en-US" sz="2400" b="1" dirty="0"/>
          </a:p>
        </p:txBody>
      </p:sp>
      <p:sp>
        <p:nvSpPr>
          <p:cNvPr id="54" name="Oval 53"/>
          <p:cNvSpPr/>
          <p:nvPr/>
        </p:nvSpPr>
        <p:spPr>
          <a:xfrm>
            <a:off x="4256887" y="267194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</a:t>
            </a:r>
            <a:endParaRPr lang="en-US" sz="2400" b="1" dirty="0"/>
          </a:p>
        </p:txBody>
      </p:sp>
      <p:cxnSp>
        <p:nvCxnSpPr>
          <p:cNvPr id="56" name="Straight Connector 55"/>
          <p:cNvCxnSpPr>
            <a:stCxn id="50" idx="2"/>
            <a:endCxn id="51" idx="0"/>
          </p:cNvCxnSpPr>
          <p:nvPr/>
        </p:nvCxnSpPr>
        <p:spPr>
          <a:xfrm flipH="1">
            <a:off x="1094587" y="2138546"/>
            <a:ext cx="1333500" cy="7239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4"/>
            <a:endCxn id="52" idx="1"/>
          </p:cNvCxnSpPr>
          <p:nvPr/>
        </p:nvCxnSpPr>
        <p:spPr>
          <a:xfrm>
            <a:off x="1094587" y="3243446"/>
            <a:ext cx="703496" cy="11225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2" idx="5"/>
            <a:endCxn id="53" idx="3"/>
          </p:cNvCxnSpPr>
          <p:nvPr/>
        </p:nvCxnSpPr>
        <p:spPr>
          <a:xfrm>
            <a:off x="2067491" y="4635450"/>
            <a:ext cx="1483192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0" idx="6"/>
            <a:endCxn id="54" idx="1"/>
          </p:cNvCxnSpPr>
          <p:nvPr/>
        </p:nvCxnSpPr>
        <p:spPr>
          <a:xfrm>
            <a:off x="2809087" y="2138546"/>
            <a:ext cx="1503596" cy="5891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4" idx="4"/>
            <a:endCxn id="53" idx="7"/>
          </p:cNvCxnSpPr>
          <p:nvPr/>
        </p:nvCxnSpPr>
        <p:spPr>
          <a:xfrm flipH="1">
            <a:off x="3820091" y="3052946"/>
            <a:ext cx="627296" cy="13130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5"/>
            <a:endCxn id="53" idx="0"/>
          </p:cNvCxnSpPr>
          <p:nvPr/>
        </p:nvCxnSpPr>
        <p:spPr>
          <a:xfrm>
            <a:off x="2753291" y="2273250"/>
            <a:ext cx="932096" cy="20369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2" idx="6"/>
            <a:endCxn id="54" idx="3"/>
          </p:cNvCxnSpPr>
          <p:nvPr/>
        </p:nvCxnSpPr>
        <p:spPr>
          <a:xfrm flipV="1">
            <a:off x="2123287" y="2997150"/>
            <a:ext cx="2189396" cy="15035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458249" y="21443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3316581" y="195971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100</a:t>
            </a:r>
            <a:endParaRPr 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2599735" y="28039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30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4207625" y="35642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60</a:t>
            </a:r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865099" y="37459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50</a:t>
            </a:r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2368550" y="37094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2543939" y="46912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20</a:t>
            </a:r>
            <a:endParaRPr lang="en-US" b="1" dirty="0"/>
          </a:p>
        </p:txBody>
      </p:sp>
      <p:sp>
        <p:nvSpPr>
          <p:cNvPr id="79" name="Oval 78"/>
          <p:cNvSpPr/>
          <p:nvPr/>
        </p:nvSpPr>
        <p:spPr>
          <a:xfrm>
            <a:off x="9021268" y="194804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0</a:t>
            </a:r>
            <a:endParaRPr lang="en-US" sz="2400" b="1" dirty="0"/>
          </a:p>
        </p:txBody>
      </p:sp>
      <p:sp>
        <p:nvSpPr>
          <p:cNvPr id="80" name="Oval 79"/>
          <p:cNvSpPr/>
          <p:nvPr/>
        </p:nvSpPr>
        <p:spPr>
          <a:xfrm>
            <a:off x="7497268" y="286244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</a:t>
            </a:r>
            <a:endParaRPr lang="en-US" sz="2400" b="1" dirty="0"/>
          </a:p>
        </p:txBody>
      </p:sp>
      <p:sp>
        <p:nvSpPr>
          <p:cNvPr id="81" name="Oval 80"/>
          <p:cNvSpPr/>
          <p:nvPr/>
        </p:nvSpPr>
        <p:spPr>
          <a:xfrm>
            <a:off x="8335468" y="431024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82" name="Oval 81"/>
          <p:cNvSpPr/>
          <p:nvPr/>
        </p:nvSpPr>
        <p:spPr>
          <a:xfrm>
            <a:off x="10088068" y="431024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</a:t>
            </a:r>
            <a:endParaRPr lang="en-US" sz="2400" b="1" dirty="0"/>
          </a:p>
        </p:txBody>
      </p:sp>
      <p:sp>
        <p:nvSpPr>
          <p:cNvPr id="83" name="Oval 82"/>
          <p:cNvSpPr/>
          <p:nvPr/>
        </p:nvSpPr>
        <p:spPr>
          <a:xfrm>
            <a:off x="10850068" y="267194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</a:t>
            </a:r>
            <a:endParaRPr lang="en-US" sz="2400" b="1" dirty="0"/>
          </a:p>
        </p:txBody>
      </p:sp>
      <p:cxnSp>
        <p:nvCxnSpPr>
          <p:cNvPr id="84" name="Straight Connector 83"/>
          <p:cNvCxnSpPr>
            <a:stCxn id="79" idx="2"/>
            <a:endCxn id="80" idx="0"/>
          </p:cNvCxnSpPr>
          <p:nvPr/>
        </p:nvCxnSpPr>
        <p:spPr>
          <a:xfrm flipH="1">
            <a:off x="7687768" y="2138546"/>
            <a:ext cx="1333500" cy="72390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0" idx="4"/>
            <a:endCxn id="81" idx="2"/>
          </p:cNvCxnSpPr>
          <p:nvPr/>
        </p:nvCxnSpPr>
        <p:spPr>
          <a:xfrm>
            <a:off x="7687768" y="3243446"/>
            <a:ext cx="647700" cy="12573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1" idx="6"/>
            <a:endCxn id="82" idx="2"/>
          </p:cNvCxnSpPr>
          <p:nvPr/>
        </p:nvCxnSpPr>
        <p:spPr>
          <a:xfrm>
            <a:off x="8716468" y="4500746"/>
            <a:ext cx="137160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9" idx="6"/>
            <a:endCxn id="83" idx="1"/>
          </p:cNvCxnSpPr>
          <p:nvPr/>
        </p:nvCxnSpPr>
        <p:spPr>
          <a:xfrm>
            <a:off x="9402268" y="2138546"/>
            <a:ext cx="1503596" cy="5891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83" idx="4"/>
            <a:endCxn id="82" idx="7"/>
          </p:cNvCxnSpPr>
          <p:nvPr/>
        </p:nvCxnSpPr>
        <p:spPr>
          <a:xfrm flipH="1">
            <a:off x="10413272" y="3052946"/>
            <a:ext cx="627296" cy="13130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9" idx="5"/>
            <a:endCxn id="82" idx="0"/>
          </p:cNvCxnSpPr>
          <p:nvPr/>
        </p:nvCxnSpPr>
        <p:spPr>
          <a:xfrm>
            <a:off x="9346472" y="2273250"/>
            <a:ext cx="932096" cy="203699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81" idx="7"/>
            <a:endCxn id="83" idx="3"/>
          </p:cNvCxnSpPr>
          <p:nvPr/>
        </p:nvCxnSpPr>
        <p:spPr>
          <a:xfrm flipV="1">
            <a:off x="8660672" y="2997150"/>
            <a:ext cx="2245192" cy="136889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051430" y="21443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9909762" y="195971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100</a:t>
            </a:r>
            <a:endParaRPr lang="en-US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9192916" y="28039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30</a:t>
            </a:r>
            <a:endParaRPr 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10800806" y="35642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60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458280" y="37459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50</a:t>
            </a:r>
            <a:endParaRPr 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8961731" y="37094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9137120" y="46912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20</a:t>
            </a:r>
            <a:endParaRPr 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9059486" y="1530588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7116268" y="2487280"/>
            <a:ext cx="4187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7935814" y="4691246"/>
            <a:ext cx="4187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50</a:t>
            </a:r>
            <a:endParaRPr lang="en-US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10787652" y="2219226"/>
            <a:ext cx="4187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60</a:t>
            </a:r>
            <a:endParaRPr lang="en-US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10517568" y="4635450"/>
            <a:ext cx="4187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30</a:t>
            </a:r>
            <a:endParaRPr lang="en-US" b="1" dirty="0"/>
          </a:p>
        </p:txBody>
      </p:sp>
      <p:sp>
        <p:nvSpPr>
          <p:cNvPr id="55" name="Right Arrow 54"/>
          <p:cNvSpPr/>
          <p:nvPr/>
        </p:nvSpPr>
        <p:spPr>
          <a:xfrm>
            <a:off x="5451465" y="3070983"/>
            <a:ext cx="1289070" cy="638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54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0" grpId="0" animBg="1"/>
      <p:bldP spid="51" grpId="0" animBg="1"/>
      <p:bldP spid="52" grpId="0" animBg="1"/>
      <p:bldP spid="53" grpId="0" animBg="1"/>
      <p:bldP spid="54" grpId="0" animBg="1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 animBg="1"/>
      <p:bldP spid="80" grpId="0" animBg="1"/>
      <p:bldP spid="81" grpId="0" animBg="1"/>
      <p:bldP spid="82" grpId="0" animBg="1"/>
      <p:bldP spid="83" grpId="0" animBg="1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 animBg="1"/>
      <p:bldP spid="99" grpId="0" animBg="1"/>
      <p:bldP spid="100" grpId="0" animBg="1"/>
      <p:bldP spid="101" grpId="0" animBg="1"/>
      <p:bldP spid="102" grpId="0" animBg="1"/>
      <p:bldP spid="55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Nidhi.chitroda@darshan.ac.in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Nidhi K Chitroda</a:t>
            </a:r>
          </a:p>
        </p:txBody>
      </p:sp>
      <p:sp>
        <p:nvSpPr>
          <p:cNvPr id="9" name="Text Placeholder 1026">
            <a:extLst>
              <a:ext uri="{FF2B5EF4-FFF2-40B4-BE49-F238E27FC236}">
                <a16:creationId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 Structures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(DS)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 #2305CS201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24D399-7138-3A7A-326D-39F6FE3D0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78" y="5117804"/>
            <a:ext cx="1420089" cy="142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8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Tree– Concepts &amp;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B84742"/>
              </a:buClr>
            </a:pPr>
            <a:r>
              <a:rPr lang="en-IN" dirty="0"/>
              <a:t>The node that is reachable from a node is called </a:t>
            </a:r>
            <a:r>
              <a:rPr lang="en-IN" b="1" dirty="0">
                <a:solidFill>
                  <a:srgbClr val="C00000"/>
                </a:solidFill>
              </a:rPr>
              <a:t>descendant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a node.</a:t>
            </a:r>
          </a:p>
          <a:p>
            <a:pPr lvl="0">
              <a:buClr>
                <a:srgbClr val="B84742"/>
              </a:buClr>
            </a:pPr>
            <a:r>
              <a:rPr lang="en-IN" dirty="0"/>
              <a:t>The nodes which </a:t>
            </a:r>
            <a:r>
              <a:rPr lang="en-IN" b="1" dirty="0"/>
              <a:t>are reachable from a node through a single edge </a:t>
            </a:r>
            <a:r>
              <a:rPr lang="en-IN" dirty="0"/>
              <a:t>are called the </a:t>
            </a:r>
            <a:r>
              <a:rPr lang="en-IN" b="1" dirty="0">
                <a:solidFill>
                  <a:srgbClr val="C00000"/>
                </a:solidFill>
              </a:rPr>
              <a:t>children of node</a:t>
            </a:r>
            <a:r>
              <a:rPr lang="en-IN" dirty="0"/>
              <a:t>.</a:t>
            </a:r>
            <a:endParaRPr lang="en-US" dirty="0"/>
          </a:p>
          <a:p>
            <a:pPr lvl="0">
              <a:buClr>
                <a:srgbClr val="B84742"/>
              </a:buClr>
            </a:pPr>
            <a:r>
              <a:rPr lang="en-US" b="1" dirty="0"/>
              <a:t>M-</a:t>
            </a:r>
            <a:r>
              <a:rPr lang="en-US" b="1" dirty="0" err="1"/>
              <a:t>ary</a:t>
            </a:r>
            <a:r>
              <a:rPr lang="en-US" b="1" dirty="0"/>
              <a:t> Tree</a:t>
            </a:r>
          </a:p>
          <a:p>
            <a:pPr lvl="1"/>
            <a:r>
              <a:rPr lang="en-IN" dirty="0"/>
              <a:t>If in a directed tree the </a:t>
            </a:r>
            <a:r>
              <a:rPr lang="en-IN" b="1" dirty="0">
                <a:solidFill>
                  <a:srgbClr val="C00000"/>
                </a:solidFill>
              </a:rPr>
              <a:t>out degree of every node </a:t>
            </a:r>
            <a:r>
              <a:rPr lang="en-IN" dirty="0"/>
              <a:t>is </a:t>
            </a:r>
            <a:r>
              <a:rPr lang="en-IN" b="1" dirty="0">
                <a:solidFill>
                  <a:srgbClr val="C00000"/>
                </a:solidFill>
              </a:rPr>
              <a:t>less than or equal to m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then tree is called an m-</a:t>
            </a:r>
            <a:r>
              <a:rPr lang="en-IN" dirty="0" err="1"/>
              <a:t>ary</a:t>
            </a:r>
            <a:r>
              <a:rPr lang="en-IN" dirty="0"/>
              <a:t> tree.</a:t>
            </a:r>
            <a:endParaRPr lang="en-US" dirty="0"/>
          </a:p>
          <a:p>
            <a:r>
              <a:rPr lang="en-IN" b="1" dirty="0"/>
              <a:t>Full or Complete M-</a:t>
            </a:r>
            <a:r>
              <a:rPr lang="en-IN" b="1" dirty="0" err="1"/>
              <a:t>ary</a:t>
            </a:r>
            <a:r>
              <a:rPr lang="en-IN" b="1" dirty="0"/>
              <a:t> Tree</a:t>
            </a:r>
          </a:p>
          <a:p>
            <a:pPr lvl="1"/>
            <a:r>
              <a:rPr lang="en-IN" dirty="0"/>
              <a:t>If </a:t>
            </a:r>
            <a:r>
              <a:rPr lang="en-IN" b="1" dirty="0">
                <a:solidFill>
                  <a:srgbClr val="C00000"/>
                </a:solidFill>
              </a:rPr>
              <a:t>the out degree of each and every node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is </a:t>
            </a:r>
            <a:r>
              <a:rPr lang="en-IN" b="1" dirty="0">
                <a:solidFill>
                  <a:srgbClr val="C00000"/>
                </a:solidFill>
              </a:rPr>
              <a:t>exactly equal to m or 0 </a:t>
            </a:r>
            <a:r>
              <a:rPr lang="en-IN" dirty="0"/>
              <a:t>and their </a:t>
            </a:r>
            <a:r>
              <a:rPr lang="en-IN" b="1" dirty="0">
                <a:solidFill>
                  <a:srgbClr val="C00000"/>
                </a:solidFill>
              </a:rPr>
              <a:t>number of nodes at level i is m</a:t>
            </a:r>
            <a:r>
              <a:rPr lang="en-IN" b="1" baseline="30000" dirty="0">
                <a:solidFill>
                  <a:srgbClr val="C00000"/>
                </a:solidFill>
              </a:rPr>
              <a:t>(i-1)</a:t>
            </a:r>
            <a:r>
              <a:rPr lang="en-IN" b="1" baseline="30000" dirty="0">
                <a:solidFill>
                  <a:srgbClr val="FF0000"/>
                </a:solidFill>
              </a:rPr>
              <a:t> </a:t>
            </a:r>
            <a:r>
              <a:rPr lang="en-IN" dirty="0"/>
              <a:t>then the tree is called a full or complete m-</a:t>
            </a:r>
            <a:r>
              <a:rPr lang="en-IN" dirty="0" err="1"/>
              <a:t>ary</a:t>
            </a:r>
            <a:r>
              <a:rPr lang="en-IN" dirty="0"/>
              <a:t> tree.</a:t>
            </a:r>
          </a:p>
        </p:txBody>
      </p:sp>
    </p:spTree>
    <p:extLst>
      <p:ext uri="{BB962C8B-B14F-4D97-AF65-F5344CB8AC3E}">
        <p14:creationId xmlns:p14="http://schemas.microsoft.com/office/powerpoint/2010/main" val="399465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Tree– Concepts &amp;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Height of the tree</a:t>
            </a:r>
          </a:p>
          <a:p>
            <a:pPr lvl="1"/>
            <a:r>
              <a:rPr lang="en-IN" dirty="0"/>
              <a:t>The height of a tree is the length of the path from the root to the deepest node in the tree.</a:t>
            </a:r>
          </a:p>
          <a:p>
            <a:r>
              <a:rPr lang="en-US" b="1" dirty="0"/>
              <a:t>Binary Tree</a:t>
            </a:r>
          </a:p>
          <a:p>
            <a:pPr lvl="1"/>
            <a:r>
              <a:rPr lang="en-IN" dirty="0"/>
              <a:t>If in a directed tree the </a:t>
            </a:r>
            <a:r>
              <a:rPr lang="en-IN" b="1" dirty="0">
                <a:solidFill>
                  <a:srgbClr val="C00000"/>
                </a:solidFill>
              </a:rPr>
              <a:t>out degree of every node </a:t>
            </a:r>
            <a:r>
              <a:rPr lang="en-IN" dirty="0"/>
              <a:t>is </a:t>
            </a:r>
            <a:r>
              <a:rPr lang="en-IN" b="1" dirty="0">
                <a:solidFill>
                  <a:srgbClr val="C00000"/>
                </a:solidFill>
              </a:rPr>
              <a:t>less than or equal to 2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then tree is called binary tree.</a:t>
            </a:r>
            <a:endParaRPr lang="en-US" dirty="0"/>
          </a:p>
          <a:p>
            <a:r>
              <a:rPr lang="en-US" b="1" dirty="0"/>
              <a:t>Strictly Binary Tree</a:t>
            </a:r>
          </a:p>
          <a:p>
            <a:pPr lvl="1"/>
            <a:r>
              <a:rPr lang="en-IN" dirty="0"/>
              <a:t>A strictly binary tree (sometimes proper binary tree or 2-tree or full binary tree) is a tree in </a:t>
            </a:r>
            <a:r>
              <a:rPr lang="en-IN" b="1" dirty="0">
                <a:solidFill>
                  <a:srgbClr val="C00000"/>
                </a:solidFill>
              </a:rPr>
              <a:t>which every node other than the leaves has two children.</a:t>
            </a:r>
          </a:p>
          <a:p>
            <a:r>
              <a:rPr lang="en-US" b="1" dirty="0"/>
              <a:t>Complete Binary Tree</a:t>
            </a:r>
          </a:p>
          <a:p>
            <a:pPr lvl="1"/>
            <a:r>
              <a:rPr lang="en-IN" dirty="0"/>
              <a:t>If the </a:t>
            </a:r>
            <a:r>
              <a:rPr lang="en-IN" b="1" dirty="0">
                <a:solidFill>
                  <a:srgbClr val="C00000"/>
                </a:solidFill>
              </a:rPr>
              <a:t>out degree of each and every node is exactly equal to 2 or 0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their number of nodes at level i is 2</a:t>
            </a:r>
            <a:r>
              <a:rPr lang="en-IN" b="1" baseline="30000" dirty="0">
                <a:solidFill>
                  <a:srgbClr val="C00000"/>
                </a:solidFill>
              </a:rPr>
              <a:t>i </a:t>
            </a:r>
            <a:r>
              <a:rPr lang="en-IN" dirty="0"/>
              <a:t>then the tree is called a full or complete binary tree.</a:t>
            </a:r>
          </a:p>
        </p:txBody>
      </p:sp>
    </p:spTree>
    <p:extLst>
      <p:ext uri="{BB962C8B-B14F-4D97-AF65-F5344CB8AC3E}">
        <p14:creationId xmlns:p14="http://schemas.microsoft.com/office/powerpoint/2010/main" val="251892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Representation of Directed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Other way to represent directed tree are</a:t>
            </a:r>
          </a:p>
          <a:p>
            <a:pPr lvl="1"/>
            <a:r>
              <a:rPr lang="en-IN" dirty="0"/>
              <a:t>Venn Diagram</a:t>
            </a:r>
          </a:p>
          <a:p>
            <a:pPr lvl="1"/>
            <a:r>
              <a:rPr lang="en-IN" dirty="0"/>
              <a:t>Nesting of Parenthesis</a:t>
            </a:r>
          </a:p>
          <a:p>
            <a:pPr lvl="1"/>
            <a:r>
              <a:rPr lang="en-IN" dirty="0"/>
              <a:t>Like table content of Book</a:t>
            </a:r>
          </a:p>
          <a:p>
            <a:pPr lvl="1"/>
            <a:r>
              <a:rPr lang="en-IN" dirty="0"/>
              <a:t>Level Format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095998" y="1124020"/>
            <a:ext cx="5073258" cy="3519181"/>
            <a:chOff x="4724399" y="997668"/>
            <a:chExt cx="3941520" cy="27341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/>
                <p:cNvSpPr/>
                <p:nvPr/>
              </p:nvSpPr>
              <p:spPr>
                <a:xfrm>
                  <a:off x="6781799" y="997668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799" y="997668"/>
                  <a:ext cx="436319" cy="436319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/>
                <p:cNvSpPr/>
                <p:nvPr/>
              </p:nvSpPr>
              <p:spPr>
                <a:xfrm>
                  <a:off x="5931917" y="1683577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1917" y="1683577"/>
                  <a:ext cx="436319" cy="436319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/>
                <p:cNvSpPr/>
                <p:nvPr/>
              </p:nvSpPr>
              <p:spPr>
                <a:xfrm>
                  <a:off x="7489680" y="165983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" name="Oval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9680" y="1659834"/>
                  <a:ext cx="436319" cy="436319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/>
                <p:cNvSpPr/>
                <p:nvPr/>
              </p:nvSpPr>
              <p:spPr>
                <a:xfrm>
                  <a:off x="5087659" y="249164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" name="Oval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7659" y="2491644"/>
                  <a:ext cx="436319" cy="436319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/>
                <p:cNvSpPr/>
                <p:nvPr/>
              </p:nvSpPr>
              <p:spPr>
                <a:xfrm>
                  <a:off x="5844008" y="248396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Oval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4008" y="2483964"/>
                  <a:ext cx="436319" cy="436319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/>
                <p:cNvSpPr/>
                <p:nvPr/>
              </p:nvSpPr>
              <p:spPr>
                <a:xfrm>
                  <a:off x="6553199" y="248396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" name="Oval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199" y="2483964"/>
                  <a:ext cx="436319" cy="436319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/>
                <p:cNvSpPr/>
                <p:nvPr/>
              </p:nvSpPr>
              <p:spPr>
                <a:xfrm>
                  <a:off x="7218225" y="249164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8225" y="2491644"/>
                  <a:ext cx="436319" cy="436319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/>
                <p:cNvSpPr/>
                <p:nvPr/>
              </p:nvSpPr>
              <p:spPr>
                <a:xfrm>
                  <a:off x="7927416" y="249164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𝟗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" name="Oval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7416" y="2491644"/>
                  <a:ext cx="436319" cy="436319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/>
                <p:cNvSpPr/>
                <p:nvPr/>
              </p:nvSpPr>
              <p:spPr>
                <a:xfrm>
                  <a:off x="4724399" y="3291546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399" y="3291546"/>
                  <a:ext cx="436319" cy="436319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/>
                <p:cNvSpPr/>
                <p:nvPr/>
              </p:nvSpPr>
              <p:spPr>
                <a:xfrm>
                  <a:off x="5486399" y="3295475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6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399" y="3295475"/>
                  <a:ext cx="436319" cy="436319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/>
                <p:cNvSpPr/>
                <p:nvPr/>
              </p:nvSpPr>
              <p:spPr>
                <a:xfrm>
                  <a:off x="8229600" y="3291546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7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9600" y="3291546"/>
                  <a:ext cx="436319" cy="436319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>
              <a:stCxn id="8" idx="3"/>
              <a:endCxn id="10" idx="0"/>
            </p:cNvCxnSpPr>
            <p:nvPr/>
          </p:nvCxnSpPr>
          <p:spPr>
            <a:xfrm flipH="1">
              <a:off x="5305819" y="2055998"/>
              <a:ext cx="689996" cy="435645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3"/>
              <a:endCxn id="8" idx="0"/>
            </p:cNvCxnSpPr>
            <p:nvPr/>
          </p:nvCxnSpPr>
          <p:spPr>
            <a:xfrm flipH="1">
              <a:off x="6150077" y="1370090"/>
              <a:ext cx="695619" cy="31348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5"/>
              <a:endCxn id="9" idx="0"/>
            </p:cNvCxnSpPr>
            <p:nvPr/>
          </p:nvCxnSpPr>
          <p:spPr>
            <a:xfrm>
              <a:off x="7154221" y="1370090"/>
              <a:ext cx="553619" cy="28974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8" idx="4"/>
              <a:endCxn id="11" idx="0"/>
            </p:cNvCxnSpPr>
            <p:nvPr/>
          </p:nvCxnSpPr>
          <p:spPr>
            <a:xfrm flipH="1">
              <a:off x="6062167" y="2119896"/>
              <a:ext cx="87909" cy="36406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8" idx="5"/>
              <a:endCxn id="12" idx="1"/>
            </p:cNvCxnSpPr>
            <p:nvPr/>
          </p:nvCxnSpPr>
          <p:spPr>
            <a:xfrm>
              <a:off x="6304339" y="2055998"/>
              <a:ext cx="312757" cy="49186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3" idx="0"/>
            </p:cNvCxnSpPr>
            <p:nvPr/>
          </p:nvCxnSpPr>
          <p:spPr>
            <a:xfrm flipH="1">
              <a:off x="7436384" y="2032256"/>
              <a:ext cx="117193" cy="45938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9" idx="5"/>
              <a:endCxn id="14" idx="0"/>
            </p:cNvCxnSpPr>
            <p:nvPr/>
          </p:nvCxnSpPr>
          <p:spPr>
            <a:xfrm>
              <a:off x="7862102" y="2032256"/>
              <a:ext cx="283474" cy="45938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0" idx="3"/>
              <a:endCxn id="15" idx="0"/>
            </p:cNvCxnSpPr>
            <p:nvPr/>
          </p:nvCxnSpPr>
          <p:spPr>
            <a:xfrm flipH="1">
              <a:off x="4942558" y="2864066"/>
              <a:ext cx="208998" cy="42748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0" idx="5"/>
              <a:endCxn id="16" idx="0"/>
            </p:cNvCxnSpPr>
            <p:nvPr/>
          </p:nvCxnSpPr>
          <p:spPr>
            <a:xfrm>
              <a:off x="5460081" y="2864066"/>
              <a:ext cx="244478" cy="43141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4" idx="5"/>
              <a:endCxn id="17" idx="0"/>
            </p:cNvCxnSpPr>
            <p:nvPr/>
          </p:nvCxnSpPr>
          <p:spPr>
            <a:xfrm>
              <a:off x="8299838" y="2864066"/>
              <a:ext cx="147922" cy="42748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532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Venn Diagram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248400" y="990600"/>
            <a:ext cx="4495800" cy="5344064"/>
          </a:xfrm>
          <a:prstGeom prst="ellipse">
            <a:avLst/>
          </a:prstGeom>
          <a:solidFill>
            <a:srgbClr val="B84742"/>
          </a:solidFill>
          <a:ln>
            <a:solidFill>
              <a:srgbClr val="B8474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/>
          <p:cNvSpPr/>
          <p:nvPr/>
        </p:nvSpPr>
        <p:spPr>
          <a:xfrm>
            <a:off x="6478094" y="1773789"/>
            <a:ext cx="1951008" cy="381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/>
          <p:cNvSpPr/>
          <p:nvPr/>
        </p:nvSpPr>
        <p:spPr>
          <a:xfrm>
            <a:off x="6573745" y="2474258"/>
            <a:ext cx="1017917" cy="253580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/>
          <p:cNvSpPr/>
          <p:nvPr/>
        </p:nvSpPr>
        <p:spPr>
          <a:xfrm>
            <a:off x="7614058" y="2719738"/>
            <a:ext cx="729340" cy="8063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V3</a:t>
            </a:r>
          </a:p>
        </p:txBody>
      </p:sp>
      <p:sp>
        <p:nvSpPr>
          <p:cNvPr id="33" name="Oval 32"/>
          <p:cNvSpPr/>
          <p:nvPr/>
        </p:nvSpPr>
        <p:spPr>
          <a:xfrm>
            <a:off x="7624140" y="3774361"/>
            <a:ext cx="729340" cy="8063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V4</a:t>
            </a:r>
          </a:p>
        </p:txBody>
      </p:sp>
      <p:sp>
        <p:nvSpPr>
          <p:cNvPr id="34" name="Oval 33"/>
          <p:cNvSpPr/>
          <p:nvPr/>
        </p:nvSpPr>
        <p:spPr>
          <a:xfrm>
            <a:off x="8568295" y="1784441"/>
            <a:ext cx="1951008" cy="381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/>
          <p:cNvSpPr/>
          <p:nvPr/>
        </p:nvSpPr>
        <p:spPr>
          <a:xfrm>
            <a:off x="8966416" y="2544130"/>
            <a:ext cx="1178279" cy="19605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/>
          <p:cNvSpPr/>
          <p:nvPr/>
        </p:nvSpPr>
        <p:spPr>
          <a:xfrm>
            <a:off x="9230655" y="4536139"/>
            <a:ext cx="736153" cy="89696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V8</a:t>
            </a:r>
          </a:p>
        </p:txBody>
      </p:sp>
      <p:sp>
        <p:nvSpPr>
          <p:cNvPr id="37" name="Oval 36"/>
          <p:cNvSpPr/>
          <p:nvPr/>
        </p:nvSpPr>
        <p:spPr>
          <a:xfrm>
            <a:off x="6712321" y="3253538"/>
            <a:ext cx="727022" cy="7279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V5</a:t>
            </a:r>
          </a:p>
        </p:txBody>
      </p:sp>
      <p:sp>
        <p:nvSpPr>
          <p:cNvPr id="38" name="Oval 37"/>
          <p:cNvSpPr/>
          <p:nvPr/>
        </p:nvSpPr>
        <p:spPr>
          <a:xfrm>
            <a:off x="9036269" y="3238285"/>
            <a:ext cx="1016259" cy="7198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V10</a:t>
            </a:r>
          </a:p>
        </p:txBody>
      </p:sp>
      <p:sp>
        <p:nvSpPr>
          <p:cNvPr id="39" name="Oval 38"/>
          <p:cNvSpPr/>
          <p:nvPr/>
        </p:nvSpPr>
        <p:spPr>
          <a:xfrm>
            <a:off x="6733344" y="4025403"/>
            <a:ext cx="733668" cy="73718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V6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182034" y="2020549"/>
            <a:ext cx="51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V1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281805" y="2020549"/>
            <a:ext cx="5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V7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279412" y="2695102"/>
            <a:ext cx="576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V9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234747" y="1433517"/>
            <a:ext cx="51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V0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28142" y="2765561"/>
            <a:ext cx="59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V2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418386" y="990600"/>
            <a:ext cx="5073258" cy="3519181"/>
            <a:chOff x="4724399" y="997668"/>
            <a:chExt cx="3941520" cy="27341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Oval 45"/>
                <p:cNvSpPr/>
                <p:nvPr/>
              </p:nvSpPr>
              <p:spPr>
                <a:xfrm>
                  <a:off x="6781799" y="997668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6" name="Oval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799" y="997668"/>
                  <a:ext cx="436319" cy="436319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/>
                <p:cNvSpPr/>
                <p:nvPr/>
              </p:nvSpPr>
              <p:spPr>
                <a:xfrm>
                  <a:off x="5931917" y="1683577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7" name="Oval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1917" y="1683577"/>
                  <a:ext cx="436319" cy="436319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/>
                <p:cNvSpPr/>
                <p:nvPr/>
              </p:nvSpPr>
              <p:spPr>
                <a:xfrm>
                  <a:off x="7489680" y="165983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8" name="Oval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9680" y="1659834"/>
                  <a:ext cx="436319" cy="436319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/>
                <p:cNvSpPr/>
                <p:nvPr/>
              </p:nvSpPr>
              <p:spPr>
                <a:xfrm>
                  <a:off x="5087659" y="249164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9" name="Oval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7659" y="2491644"/>
                  <a:ext cx="436319" cy="436319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Oval 49"/>
                <p:cNvSpPr/>
                <p:nvPr/>
              </p:nvSpPr>
              <p:spPr>
                <a:xfrm>
                  <a:off x="5844008" y="248396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0" name="Oval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4008" y="2483964"/>
                  <a:ext cx="436319" cy="436319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/>
                <p:cNvSpPr/>
                <p:nvPr/>
              </p:nvSpPr>
              <p:spPr>
                <a:xfrm>
                  <a:off x="6553199" y="248396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1" name="Oval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199" y="2483964"/>
                  <a:ext cx="436319" cy="436319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/>
                <p:cNvSpPr/>
                <p:nvPr/>
              </p:nvSpPr>
              <p:spPr>
                <a:xfrm>
                  <a:off x="7218225" y="249164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2" name="Oval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8225" y="2491644"/>
                  <a:ext cx="436319" cy="436319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/>
                <p:cNvSpPr/>
                <p:nvPr/>
              </p:nvSpPr>
              <p:spPr>
                <a:xfrm>
                  <a:off x="7927416" y="249164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𝟗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3" name="Oval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7416" y="2491644"/>
                  <a:ext cx="436319" cy="436319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val 53"/>
                <p:cNvSpPr/>
                <p:nvPr/>
              </p:nvSpPr>
              <p:spPr>
                <a:xfrm>
                  <a:off x="4724399" y="3291546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4" name="Oval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399" y="3291546"/>
                  <a:ext cx="436319" cy="436319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54"/>
                <p:cNvSpPr/>
                <p:nvPr/>
              </p:nvSpPr>
              <p:spPr>
                <a:xfrm>
                  <a:off x="5486399" y="3295475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5" name="Oval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399" y="3295475"/>
                  <a:ext cx="436319" cy="436319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55"/>
                <p:cNvSpPr/>
                <p:nvPr/>
              </p:nvSpPr>
              <p:spPr>
                <a:xfrm>
                  <a:off x="8229600" y="3291546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6" name="Oval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9600" y="3291546"/>
                  <a:ext cx="436319" cy="436319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Arrow Connector 56"/>
            <p:cNvCxnSpPr>
              <a:stCxn id="47" idx="3"/>
              <a:endCxn id="49" idx="0"/>
            </p:cNvCxnSpPr>
            <p:nvPr/>
          </p:nvCxnSpPr>
          <p:spPr>
            <a:xfrm flipH="1">
              <a:off x="5305819" y="2055998"/>
              <a:ext cx="689996" cy="435645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46" idx="3"/>
              <a:endCxn id="47" idx="0"/>
            </p:cNvCxnSpPr>
            <p:nvPr/>
          </p:nvCxnSpPr>
          <p:spPr>
            <a:xfrm flipH="1">
              <a:off x="6150077" y="1370090"/>
              <a:ext cx="695619" cy="31348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6" idx="5"/>
              <a:endCxn id="48" idx="0"/>
            </p:cNvCxnSpPr>
            <p:nvPr/>
          </p:nvCxnSpPr>
          <p:spPr>
            <a:xfrm>
              <a:off x="7154221" y="1370090"/>
              <a:ext cx="553619" cy="28974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7" idx="4"/>
              <a:endCxn id="50" idx="0"/>
            </p:cNvCxnSpPr>
            <p:nvPr/>
          </p:nvCxnSpPr>
          <p:spPr>
            <a:xfrm flipH="1">
              <a:off x="6062167" y="2119896"/>
              <a:ext cx="87909" cy="36406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7" idx="5"/>
              <a:endCxn id="51" idx="1"/>
            </p:cNvCxnSpPr>
            <p:nvPr/>
          </p:nvCxnSpPr>
          <p:spPr>
            <a:xfrm>
              <a:off x="6304339" y="2055998"/>
              <a:ext cx="312757" cy="49186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48" idx="3"/>
              <a:endCxn id="52" idx="0"/>
            </p:cNvCxnSpPr>
            <p:nvPr/>
          </p:nvCxnSpPr>
          <p:spPr>
            <a:xfrm flipH="1">
              <a:off x="7436384" y="2032256"/>
              <a:ext cx="117193" cy="45938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48" idx="5"/>
              <a:endCxn id="53" idx="0"/>
            </p:cNvCxnSpPr>
            <p:nvPr/>
          </p:nvCxnSpPr>
          <p:spPr>
            <a:xfrm>
              <a:off x="7862102" y="2032256"/>
              <a:ext cx="283474" cy="45938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49" idx="3"/>
              <a:endCxn id="54" idx="0"/>
            </p:cNvCxnSpPr>
            <p:nvPr/>
          </p:nvCxnSpPr>
          <p:spPr>
            <a:xfrm flipH="1">
              <a:off x="4942558" y="2864066"/>
              <a:ext cx="208998" cy="42748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49" idx="5"/>
              <a:endCxn id="55" idx="0"/>
            </p:cNvCxnSpPr>
            <p:nvPr/>
          </p:nvCxnSpPr>
          <p:spPr>
            <a:xfrm>
              <a:off x="5460081" y="2864066"/>
              <a:ext cx="244478" cy="43141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3" idx="5"/>
              <a:endCxn id="56" idx="0"/>
            </p:cNvCxnSpPr>
            <p:nvPr/>
          </p:nvCxnSpPr>
          <p:spPr>
            <a:xfrm>
              <a:off x="8299838" y="2864066"/>
              <a:ext cx="147922" cy="42748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96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2" grpId="0"/>
      <p:bldP spid="43" grpId="0"/>
      <p:bldP spid="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Nesting of Parenthesis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441018" y="5611186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(V</a:t>
            </a:r>
            <a:r>
              <a:rPr lang="en-IN" sz="2400" baseline="-25000" dirty="0">
                <a:solidFill>
                  <a:srgbClr val="FF0000"/>
                </a:solidFill>
              </a:rPr>
              <a:t>0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475960" y="5634336"/>
            <a:ext cx="282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)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51255" y="5611186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FF00"/>
                </a:solidFill>
              </a:rPr>
              <a:t>(V</a:t>
            </a:r>
            <a:r>
              <a:rPr lang="en-IN" sz="2400" baseline="-25000" dirty="0">
                <a:solidFill>
                  <a:srgbClr val="00FF00"/>
                </a:solidFill>
              </a:rPr>
              <a:t>1</a:t>
            </a:r>
            <a:endParaRPr lang="en-US" sz="2400" baseline="-25000" dirty="0">
              <a:solidFill>
                <a:srgbClr val="00FF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32017" y="5611186"/>
            <a:ext cx="282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FF00"/>
                </a:solidFill>
              </a:rPr>
              <a:t>)</a:t>
            </a:r>
            <a:endParaRPr lang="en-US" sz="2400" baseline="-25000" dirty="0">
              <a:solidFill>
                <a:srgbClr val="00FF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60618" y="5611186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FF00"/>
                </a:solidFill>
              </a:rPr>
              <a:t>(V</a:t>
            </a:r>
            <a:r>
              <a:rPr lang="en-IN" sz="2400" baseline="-25000" dirty="0">
                <a:solidFill>
                  <a:srgbClr val="00FF00"/>
                </a:solidFill>
              </a:rPr>
              <a:t>7</a:t>
            </a:r>
            <a:endParaRPr lang="en-US" sz="2400" baseline="-25000" dirty="0">
              <a:solidFill>
                <a:srgbClr val="00FF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287576" y="5634336"/>
            <a:ext cx="282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FF00"/>
                </a:solidFill>
              </a:rPr>
              <a:t>)</a:t>
            </a:r>
            <a:endParaRPr lang="en-US" sz="2400" baseline="-25000" dirty="0">
              <a:solidFill>
                <a:srgbClr val="00FF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84655" y="5611186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</a:rPr>
              <a:t>(V</a:t>
            </a:r>
            <a:r>
              <a:rPr lang="en-IN" sz="2400" baseline="-25000" dirty="0">
                <a:solidFill>
                  <a:srgbClr val="0000FF"/>
                </a:solidFill>
              </a:rPr>
              <a:t>2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08017" y="5611186"/>
            <a:ext cx="282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</a:rPr>
              <a:t>)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12818" y="5614686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(V</a:t>
            </a:r>
            <a:r>
              <a:rPr lang="en-IN" sz="2400" baseline="-25000" dirty="0"/>
              <a:t>3</a:t>
            </a:r>
            <a:r>
              <a:rPr lang="en-IN" sz="2400" dirty="0"/>
              <a:t>)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6022418" y="5611186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(V</a:t>
            </a:r>
            <a:r>
              <a:rPr lang="en-IN" sz="2400" baseline="-25000" dirty="0"/>
              <a:t>4</a:t>
            </a:r>
            <a:r>
              <a:rPr lang="en-IN" sz="2400" dirty="0"/>
              <a:t>)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25081" y="5611186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(V</a:t>
            </a:r>
            <a:r>
              <a:rPr lang="en-IN" sz="2400" baseline="-25000" dirty="0"/>
              <a:t>5</a:t>
            </a:r>
            <a:r>
              <a:rPr lang="en-IN" sz="2400" dirty="0"/>
              <a:t>)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4458481" y="5611186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(V</a:t>
            </a:r>
            <a:r>
              <a:rPr lang="en-IN" sz="2400" baseline="-25000" dirty="0"/>
              <a:t>6</a:t>
            </a:r>
            <a:r>
              <a:rPr lang="en-IN" sz="2400" dirty="0"/>
              <a:t>)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7354081" y="5611186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(V</a:t>
            </a:r>
            <a:r>
              <a:rPr lang="en-IN" sz="2400" baseline="-25000" dirty="0"/>
              <a:t>8</a:t>
            </a:r>
            <a:r>
              <a:rPr lang="en-IN" sz="2400" dirty="0"/>
              <a:t>)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7904255" y="5611186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</a:rPr>
              <a:t>(V</a:t>
            </a:r>
            <a:r>
              <a:rPr lang="en-IN" sz="2400" baseline="-25000" dirty="0">
                <a:solidFill>
                  <a:srgbClr val="0000FF"/>
                </a:solidFill>
              </a:rPr>
              <a:t>9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070417" y="5634336"/>
            <a:ext cx="282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</a:rPr>
              <a:t>)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423186" y="5631083"/>
            <a:ext cx="753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(V</a:t>
            </a:r>
            <a:r>
              <a:rPr lang="en-IN" sz="2400" baseline="-25000" dirty="0"/>
              <a:t>10</a:t>
            </a:r>
            <a:r>
              <a:rPr lang="en-IN" sz="2400" dirty="0"/>
              <a:t>)</a:t>
            </a:r>
            <a:endParaRPr lang="en-US" sz="24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5198832" y="1305892"/>
            <a:ext cx="5252681" cy="4180508"/>
            <a:chOff x="690919" y="1214534"/>
            <a:chExt cx="5252681" cy="4180508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1143000" y="1371600"/>
              <a:ext cx="48006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143000" y="1219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943600" y="1219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623600" y="1752600"/>
              <a:ext cx="43200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623600" y="1600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943600" y="1600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163600" y="2133600"/>
              <a:ext cx="37800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2163600" y="1981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943600" y="1981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2883600" y="2514600"/>
              <a:ext cx="30600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883600" y="2362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943600" y="2362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2883600" y="2895600"/>
              <a:ext cx="30600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883600" y="2743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943600" y="2743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2163600" y="3276600"/>
              <a:ext cx="37800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163600" y="3124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5943600" y="3124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163600" y="3657600"/>
              <a:ext cx="37800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163600" y="3505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943600" y="3505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623600" y="4038600"/>
              <a:ext cx="43200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1623600" y="3886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5943600" y="3886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2163600" y="4419600"/>
              <a:ext cx="37800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2163600" y="4267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943600" y="4267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2163600" y="4800600"/>
              <a:ext cx="37800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163600" y="4648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943600" y="4648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2883600" y="5181600"/>
              <a:ext cx="30600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2883600" y="5029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943600" y="5029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690919" y="1214534"/>
              <a:ext cx="437940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V0</a:t>
              </a:r>
              <a:endParaRPr lang="en-US" b="1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185659" y="1585784"/>
              <a:ext cx="437940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V1</a:t>
              </a:r>
              <a:endParaRPr lang="en-US" b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717018" y="1961700"/>
              <a:ext cx="437940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V2</a:t>
              </a:r>
              <a:endParaRPr lang="en-US" b="1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448801" y="2368026"/>
              <a:ext cx="437940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V5</a:t>
              </a:r>
              <a:endParaRPr lang="en-US" b="1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442520" y="2716769"/>
              <a:ext cx="437940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V6</a:t>
              </a:r>
              <a:endParaRPr lang="en-US" b="1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711519" y="3110990"/>
              <a:ext cx="437940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V3</a:t>
              </a:r>
              <a:endParaRPr lang="en-US" b="1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718590" y="3491984"/>
              <a:ext cx="437940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V4</a:t>
              </a:r>
              <a:endParaRPr lang="en-US" b="1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185659" y="3890948"/>
              <a:ext cx="437940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V7</a:t>
              </a:r>
              <a:endParaRPr lang="en-US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718590" y="4234934"/>
              <a:ext cx="437940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V8</a:t>
              </a:r>
              <a:endParaRPr lang="en-US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711519" y="4638114"/>
              <a:ext cx="437940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V9</a:t>
              </a:r>
              <a:endParaRPr lang="en-US" b="1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350200" y="5025710"/>
              <a:ext cx="554960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V10</a:t>
              </a:r>
              <a:endParaRPr lang="en-US" b="1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4724400" y="6096000"/>
            <a:ext cx="2514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Nesting of Parenthesis</a:t>
            </a:r>
            <a:endParaRPr lang="en-US" sz="2000" dirty="0"/>
          </a:p>
        </p:txBody>
      </p:sp>
      <p:sp>
        <p:nvSpPr>
          <p:cNvPr id="90" name="TextBox 89"/>
          <p:cNvSpPr txBox="1"/>
          <p:nvPr/>
        </p:nvSpPr>
        <p:spPr>
          <a:xfrm>
            <a:off x="7238486" y="965122"/>
            <a:ext cx="3102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Like a table Content of Book</a:t>
            </a:r>
            <a:endParaRPr lang="en-US" sz="2000" dirty="0"/>
          </a:p>
        </p:txBody>
      </p:sp>
      <p:grpSp>
        <p:nvGrpSpPr>
          <p:cNvPr id="91" name="Group 90"/>
          <p:cNvGrpSpPr/>
          <p:nvPr/>
        </p:nvGrpSpPr>
        <p:grpSpPr>
          <a:xfrm>
            <a:off x="221284" y="1112800"/>
            <a:ext cx="5073258" cy="3519181"/>
            <a:chOff x="4724399" y="997668"/>
            <a:chExt cx="3941520" cy="27341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Oval 91"/>
                <p:cNvSpPr/>
                <p:nvPr/>
              </p:nvSpPr>
              <p:spPr>
                <a:xfrm>
                  <a:off x="6781799" y="997668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2" name="Oval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799" y="997668"/>
                  <a:ext cx="436319" cy="436319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Oval 92"/>
                <p:cNvSpPr/>
                <p:nvPr/>
              </p:nvSpPr>
              <p:spPr>
                <a:xfrm>
                  <a:off x="5931917" y="1683577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3" name="Oval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1917" y="1683577"/>
                  <a:ext cx="436319" cy="436319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Oval 93"/>
                <p:cNvSpPr/>
                <p:nvPr/>
              </p:nvSpPr>
              <p:spPr>
                <a:xfrm>
                  <a:off x="7489680" y="165983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4" name="Oval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9680" y="1659834"/>
                  <a:ext cx="436319" cy="436319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Oval 94"/>
                <p:cNvSpPr/>
                <p:nvPr/>
              </p:nvSpPr>
              <p:spPr>
                <a:xfrm>
                  <a:off x="5087659" y="249164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5" name="Oval 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7659" y="2491644"/>
                  <a:ext cx="436319" cy="436319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Oval 95"/>
                <p:cNvSpPr/>
                <p:nvPr/>
              </p:nvSpPr>
              <p:spPr>
                <a:xfrm>
                  <a:off x="5844008" y="248396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6" name="Oval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4008" y="2483964"/>
                  <a:ext cx="436319" cy="436319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Oval 96"/>
                <p:cNvSpPr/>
                <p:nvPr/>
              </p:nvSpPr>
              <p:spPr>
                <a:xfrm>
                  <a:off x="6553199" y="248396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7" name="Oval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199" y="2483964"/>
                  <a:ext cx="436319" cy="436319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Oval 97"/>
                <p:cNvSpPr/>
                <p:nvPr/>
              </p:nvSpPr>
              <p:spPr>
                <a:xfrm>
                  <a:off x="7218225" y="249164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8" name="Oval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8225" y="2491644"/>
                  <a:ext cx="436319" cy="436319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Oval 98"/>
                <p:cNvSpPr/>
                <p:nvPr/>
              </p:nvSpPr>
              <p:spPr>
                <a:xfrm>
                  <a:off x="7927416" y="249164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𝟗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9" name="Oval 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7416" y="2491644"/>
                  <a:ext cx="436319" cy="436319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Oval 99"/>
                <p:cNvSpPr/>
                <p:nvPr/>
              </p:nvSpPr>
              <p:spPr>
                <a:xfrm>
                  <a:off x="4724399" y="3291546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0" name="Oval 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399" y="3291546"/>
                  <a:ext cx="436319" cy="436319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Oval 100"/>
                <p:cNvSpPr/>
                <p:nvPr/>
              </p:nvSpPr>
              <p:spPr>
                <a:xfrm>
                  <a:off x="5486399" y="3295475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1" name="Oval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399" y="3295475"/>
                  <a:ext cx="436319" cy="436319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Oval 101"/>
                <p:cNvSpPr/>
                <p:nvPr/>
              </p:nvSpPr>
              <p:spPr>
                <a:xfrm>
                  <a:off x="8229600" y="3291546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2" name="Oval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9600" y="3291546"/>
                  <a:ext cx="436319" cy="436319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Arrow Connector 102"/>
            <p:cNvCxnSpPr>
              <a:stCxn id="93" idx="3"/>
              <a:endCxn id="95" idx="0"/>
            </p:cNvCxnSpPr>
            <p:nvPr/>
          </p:nvCxnSpPr>
          <p:spPr>
            <a:xfrm flipH="1">
              <a:off x="5305819" y="2055998"/>
              <a:ext cx="689996" cy="435645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92" idx="3"/>
              <a:endCxn id="93" idx="0"/>
            </p:cNvCxnSpPr>
            <p:nvPr/>
          </p:nvCxnSpPr>
          <p:spPr>
            <a:xfrm flipH="1">
              <a:off x="6150077" y="1370090"/>
              <a:ext cx="695619" cy="31348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92" idx="5"/>
              <a:endCxn id="94" idx="0"/>
            </p:cNvCxnSpPr>
            <p:nvPr/>
          </p:nvCxnSpPr>
          <p:spPr>
            <a:xfrm>
              <a:off x="7154221" y="1370090"/>
              <a:ext cx="553619" cy="28974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3" idx="4"/>
              <a:endCxn id="96" idx="0"/>
            </p:cNvCxnSpPr>
            <p:nvPr/>
          </p:nvCxnSpPr>
          <p:spPr>
            <a:xfrm flipH="1">
              <a:off x="6062167" y="2119896"/>
              <a:ext cx="87909" cy="36406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93" idx="5"/>
              <a:endCxn id="97" idx="1"/>
            </p:cNvCxnSpPr>
            <p:nvPr/>
          </p:nvCxnSpPr>
          <p:spPr>
            <a:xfrm>
              <a:off x="6304339" y="2055998"/>
              <a:ext cx="312757" cy="49186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94" idx="3"/>
              <a:endCxn id="98" idx="0"/>
            </p:cNvCxnSpPr>
            <p:nvPr/>
          </p:nvCxnSpPr>
          <p:spPr>
            <a:xfrm flipH="1">
              <a:off x="7436384" y="2032256"/>
              <a:ext cx="117193" cy="45938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4" idx="5"/>
              <a:endCxn id="99" idx="0"/>
            </p:cNvCxnSpPr>
            <p:nvPr/>
          </p:nvCxnSpPr>
          <p:spPr>
            <a:xfrm>
              <a:off x="7862102" y="2032256"/>
              <a:ext cx="283474" cy="45938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95" idx="3"/>
              <a:endCxn id="100" idx="0"/>
            </p:cNvCxnSpPr>
            <p:nvPr/>
          </p:nvCxnSpPr>
          <p:spPr>
            <a:xfrm flipH="1">
              <a:off x="4942558" y="2864066"/>
              <a:ext cx="208998" cy="42748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95" idx="5"/>
              <a:endCxn id="101" idx="0"/>
            </p:cNvCxnSpPr>
            <p:nvPr/>
          </p:nvCxnSpPr>
          <p:spPr>
            <a:xfrm>
              <a:off x="5460081" y="2864066"/>
              <a:ext cx="244478" cy="43141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9" idx="5"/>
              <a:endCxn id="102" idx="0"/>
            </p:cNvCxnSpPr>
            <p:nvPr/>
          </p:nvCxnSpPr>
          <p:spPr>
            <a:xfrm>
              <a:off x="8299838" y="2864066"/>
              <a:ext cx="147922" cy="42748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141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89" grpId="0"/>
      <p:bldP spid="9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Format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40140" y="832391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rgbClr val="FF0000"/>
                </a:solidFill>
              </a:rPr>
              <a:t>1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91444" y="832391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rgbClr val="FF0000"/>
                </a:solidFill>
              </a:rPr>
              <a:t>V</a:t>
            </a:r>
            <a:r>
              <a:rPr lang="en-IN" sz="2800" b="1" baseline="-25000" dirty="0">
                <a:solidFill>
                  <a:srgbClr val="FF0000"/>
                </a:solidFill>
              </a:rPr>
              <a:t>0</a:t>
            </a:r>
            <a:endParaRPr lang="en-US" sz="2800" b="1" baseline="-25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97340" y="1271661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/>
              <a:t>2</a:t>
            </a:r>
            <a:endParaRPr 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821750" y="1271661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/>
              <a:t>V</a:t>
            </a:r>
            <a:r>
              <a:rPr lang="en-IN" sz="2800" b="1" baseline="-25000" dirty="0"/>
              <a:t>1</a:t>
            </a:r>
            <a:endParaRPr lang="en-US" sz="2800" b="1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97340" y="4069522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/>
              <a:t>2</a:t>
            </a:r>
            <a:endParaRPr lang="en-US" sz="28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821750" y="4069522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/>
              <a:t>V</a:t>
            </a:r>
            <a:r>
              <a:rPr lang="en-IN" sz="2800" b="1" baseline="-25000" dirty="0"/>
              <a:t>7</a:t>
            </a:r>
            <a:endParaRPr lang="en-US" sz="2800" b="1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7081849" y="1774559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4"/>
                </a:solidFill>
              </a:rPr>
              <a:t>3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06259" y="1774559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4"/>
                </a:solidFill>
              </a:rPr>
              <a:t>V</a:t>
            </a:r>
            <a:r>
              <a:rPr lang="en-IN" sz="2800" b="1" baseline="-25000" dirty="0">
                <a:solidFill>
                  <a:schemeClr val="accent4"/>
                </a:solidFill>
              </a:rPr>
              <a:t>2</a:t>
            </a:r>
            <a:endParaRPr lang="en-US" sz="2800" b="1" baseline="-25000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58049" y="3096852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4"/>
                </a:solidFill>
              </a:rPr>
              <a:t>3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82459" y="3096852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4"/>
                </a:solidFill>
              </a:rPr>
              <a:t>V</a:t>
            </a:r>
            <a:r>
              <a:rPr lang="en-IN" sz="2800" b="1" baseline="-25000" dirty="0">
                <a:solidFill>
                  <a:schemeClr val="accent4"/>
                </a:solidFill>
              </a:rPr>
              <a:t>3</a:t>
            </a:r>
            <a:endParaRPr lang="en-US" sz="2800" b="1" baseline="-25000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64676" y="3531640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4"/>
                </a:solidFill>
              </a:rPr>
              <a:t>3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389086" y="3531640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4"/>
                </a:solidFill>
              </a:rPr>
              <a:t>V</a:t>
            </a:r>
            <a:r>
              <a:rPr lang="en-IN" sz="2800" b="1" baseline="-25000" dirty="0">
                <a:solidFill>
                  <a:schemeClr val="accent4"/>
                </a:solidFill>
              </a:rPr>
              <a:t>4</a:t>
            </a:r>
            <a:endParaRPr lang="en-US" sz="2800" b="1" baseline="-25000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30740" y="4463093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4"/>
                </a:solidFill>
              </a:rPr>
              <a:t>3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368597" y="4463093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4"/>
                </a:solidFill>
              </a:rPr>
              <a:t>V</a:t>
            </a:r>
            <a:r>
              <a:rPr lang="en-IN" sz="2800" b="1" baseline="-25000" dirty="0">
                <a:solidFill>
                  <a:schemeClr val="accent4"/>
                </a:solidFill>
              </a:rPr>
              <a:t>8</a:t>
            </a:r>
            <a:endParaRPr lang="en-US" sz="2800" b="1" baseline="-25000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37367" y="4884434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4"/>
                </a:solidFill>
              </a:rPr>
              <a:t>3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75224" y="4884434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4"/>
                </a:solidFill>
              </a:rPr>
              <a:t>V</a:t>
            </a:r>
            <a:r>
              <a:rPr lang="en-IN" sz="2800" b="1" baseline="-25000" dirty="0">
                <a:solidFill>
                  <a:schemeClr val="accent4"/>
                </a:solidFill>
              </a:rPr>
              <a:t>9</a:t>
            </a:r>
            <a:endParaRPr lang="en-US" sz="2800" b="1" baseline="-25000" dirty="0">
              <a:solidFill>
                <a:schemeClr val="accent4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539049" y="2240723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4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90353" y="2240723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V</a:t>
            </a:r>
            <a:r>
              <a:rPr lang="en-IN" sz="2800" b="1" baseline="-25000" dirty="0">
                <a:solidFill>
                  <a:srgbClr val="C00000"/>
                </a:solidFill>
              </a:rPr>
              <a:t>5</a:t>
            </a:r>
            <a:endParaRPr lang="en-US" sz="2800" b="1" baseline="-25000" dirty="0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531618" y="2621723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4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82922" y="2621723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V</a:t>
            </a:r>
            <a:r>
              <a:rPr lang="en-IN" sz="2800" b="1" baseline="-25000" dirty="0">
                <a:solidFill>
                  <a:srgbClr val="C00000"/>
                </a:solidFill>
              </a:rPr>
              <a:t>6</a:t>
            </a:r>
            <a:endParaRPr lang="en-US" sz="2800" b="1" baseline="-25000" dirty="0">
              <a:solidFill>
                <a:srgbClr val="C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511740" y="5359563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4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755917" y="5359563"/>
            <a:ext cx="636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V</a:t>
            </a:r>
            <a:r>
              <a:rPr lang="en-IN" sz="2800" b="1" baseline="-25000" dirty="0">
                <a:solidFill>
                  <a:srgbClr val="C00000"/>
                </a:solidFill>
              </a:rPr>
              <a:t>10</a:t>
            </a:r>
            <a:endParaRPr lang="en-US" sz="2800" b="1" baseline="-25000" dirty="0">
              <a:solidFill>
                <a:srgbClr val="C00000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611248" y="990600"/>
            <a:ext cx="5073258" cy="3519181"/>
            <a:chOff x="4724399" y="997668"/>
            <a:chExt cx="3941520" cy="27341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/>
                <p:cNvSpPr/>
                <p:nvPr/>
              </p:nvSpPr>
              <p:spPr>
                <a:xfrm>
                  <a:off x="6781799" y="997668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9" name="Oval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799" y="997668"/>
                  <a:ext cx="436319" cy="436319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Oval 49"/>
                <p:cNvSpPr/>
                <p:nvPr/>
              </p:nvSpPr>
              <p:spPr>
                <a:xfrm>
                  <a:off x="5931917" y="1683577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0" name="Oval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1917" y="1683577"/>
                  <a:ext cx="436319" cy="436319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/>
                <p:cNvSpPr/>
                <p:nvPr/>
              </p:nvSpPr>
              <p:spPr>
                <a:xfrm>
                  <a:off x="7489680" y="165983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1" name="Oval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9680" y="1659834"/>
                  <a:ext cx="436319" cy="436319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/>
                <p:cNvSpPr/>
                <p:nvPr/>
              </p:nvSpPr>
              <p:spPr>
                <a:xfrm>
                  <a:off x="5087659" y="249164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2" name="Oval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7659" y="2491644"/>
                  <a:ext cx="436319" cy="436319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/>
                <p:cNvSpPr/>
                <p:nvPr/>
              </p:nvSpPr>
              <p:spPr>
                <a:xfrm>
                  <a:off x="5844008" y="248396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3" name="Oval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4008" y="2483964"/>
                  <a:ext cx="436319" cy="436319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val 53"/>
                <p:cNvSpPr/>
                <p:nvPr/>
              </p:nvSpPr>
              <p:spPr>
                <a:xfrm>
                  <a:off x="6553199" y="248396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4" name="Oval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199" y="2483964"/>
                  <a:ext cx="436319" cy="436319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54"/>
                <p:cNvSpPr/>
                <p:nvPr/>
              </p:nvSpPr>
              <p:spPr>
                <a:xfrm>
                  <a:off x="7218225" y="249164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5" name="Oval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8225" y="2491644"/>
                  <a:ext cx="436319" cy="436319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55"/>
                <p:cNvSpPr/>
                <p:nvPr/>
              </p:nvSpPr>
              <p:spPr>
                <a:xfrm>
                  <a:off x="7927416" y="249164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𝟗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6" name="Oval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7416" y="2491644"/>
                  <a:ext cx="436319" cy="436319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Oval 56"/>
                <p:cNvSpPr/>
                <p:nvPr/>
              </p:nvSpPr>
              <p:spPr>
                <a:xfrm>
                  <a:off x="4724399" y="3291546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7" name="Oval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399" y="3291546"/>
                  <a:ext cx="436319" cy="436319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Oval 57"/>
                <p:cNvSpPr/>
                <p:nvPr/>
              </p:nvSpPr>
              <p:spPr>
                <a:xfrm>
                  <a:off x="5486399" y="3295475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8" name="Oval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399" y="3295475"/>
                  <a:ext cx="436319" cy="436319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Oval 58"/>
                <p:cNvSpPr/>
                <p:nvPr/>
              </p:nvSpPr>
              <p:spPr>
                <a:xfrm>
                  <a:off x="8229600" y="3291546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9" name="Oval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9600" y="3291546"/>
                  <a:ext cx="436319" cy="436319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/>
            <p:cNvCxnSpPr>
              <a:stCxn id="50" idx="3"/>
              <a:endCxn id="52" idx="0"/>
            </p:cNvCxnSpPr>
            <p:nvPr/>
          </p:nvCxnSpPr>
          <p:spPr>
            <a:xfrm flipH="1">
              <a:off x="5305819" y="2055998"/>
              <a:ext cx="689996" cy="435645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9" idx="3"/>
              <a:endCxn id="50" idx="0"/>
            </p:cNvCxnSpPr>
            <p:nvPr/>
          </p:nvCxnSpPr>
          <p:spPr>
            <a:xfrm flipH="1">
              <a:off x="6150077" y="1370090"/>
              <a:ext cx="695619" cy="31348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49" idx="5"/>
              <a:endCxn id="51" idx="0"/>
            </p:cNvCxnSpPr>
            <p:nvPr/>
          </p:nvCxnSpPr>
          <p:spPr>
            <a:xfrm>
              <a:off x="7154221" y="1370090"/>
              <a:ext cx="553619" cy="28974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0" idx="4"/>
              <a:endCxn id="53" idx="0"/>
            </p:cNvCxnSpPr>
            <p:nvPr/>
          </p:nvCxnSpPr>
          <p:spPr>
            <a:xfrm flipH="1">
              <a:off x="6062167" y="2119896"/>
              <a:ext cx="87909" cy="36406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50" idx="5"/>
              <a:endCxn id="54" idx="1"/>
            </p:cNvCxnSpPr>
            <p:nvPr/>
          </p:nvCxnSpPr>
          <p:spPr>
            <a:xfrm>
              <a:off x="6304339" y="2055998"/>
              <a:ext cx="312757" cy="49186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51" idx="3"/>
              <a:endCxn id="55" idx="0"/>
            </p:cNvCxnSpPr>
            <p:nvPr/>
          </p:nvCxnSpPr>
          <p:spPr>
            <a:xfrm flipH="1">
              <a:off x="7436384" y="2032256"/>
              <a:ext cx="117193" cy="45938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1" idx="5"/>
              <a:endCxn id="56" idx="0"/>
            </p:cNvCxnSpPr>
            <p:nvPr/>
          </p:nvCxnSpPr>
          <p:spPr>
            <a:xfrm>
              <a:off x="7862102" y="2032256"/>
              <a:ext cx="283474" cy="45938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52" idx="3"/>
              <a:endCxn id="57" idx="0"/>
            </p:cNvCxnSpPr>
            <p:nvPr/>
          </p:nvCxnSpPr>
          <p:spPr>
            <a:xfrm flipH="1">
              <a:off x="4942558" y="2864066"/>
              <a:ext cx="208998" cy="42748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52" idx="5"/>
              <a:endCxn id="58" idx="0"/>
            </p:cNvCxnSpPr>
            <p:nvPr/>
          </p:nvCxnSpPr>
          <p:spPr>
            <a:xfrm>
              <a:off x="5460081" y="2864066"/>
              <a:ext cx="244478" cy="43141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56" idx="5"/>
              <a:endCxn id="59" idx="0"/>
            </p:cNvCxnSpPr>
            <p:nvPr/>
          </p:nvCxnSpPr>
          <p:spPr>
            <a:xfrm>
              <a:off x="8299838" y="2864066"/>
              <a:ext cx="147922" cy="42748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631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Tree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most common operations performed on tree structure is that of traversal.</a:t>
            </a:r>
          </a:p>
          <a:p>
            <a:r>
              <a:rPr lang="en-IN" dirty="0"/>
              <a:t>This is a </a:t>
            </a:r>
            <a:r>
              <a:rPr lang="en-IN" b="1" dirty="0">
                <a:solidFill>
                  <a:srgbClr val="C00000"/>
                </a:solidFill>
              </a:rPr>
              <a:t>procedure by which each node in the tree is processed exactly once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in a systematic manner.</a:t>
            </a:r>
          </a:p>
          <a:p>
            <a:r>
              <a:rPr lang="en-IN" dirty="0"/>
              <a:t>There are three ways of traversing a binary tree.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US" dirty="0"/>
              <a:t>Preorder Traversal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US" dirty="0" err="1"/>
              <a:t>Inorder</a:t>
            </a:r>
            <a:r>
              <a:rPr lang="en-US" dirty="0"/>
              <a:t> Traversal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sp>
        <p:nvSpPr>
          <p:cNvPr id="4" name="Oval 3"/>
          <p:cNvSpPr/>
          <p:nvPr/>
        </p:nvSpPr>
        <p:spPr>
          <a:xfrm>
            <a:off x="8229600" y="2339787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</a:t>
            </a:r>
            <a:endParaRPr lang="en-US" sz="2000" b="1" dirty="0"/>
          </a:p>
        </p:txBody>
      </p:sp>
      <p:sp>
        <p:nvSpPr>
          <p:cNvPr id="5" name="Oval 4"/>
          <p:cNvSpPr/>
          <p:nvPr/>
        </p:nvSpPr>
        <p:spPr>
          <a:xfrm>
            <a:off x="7700683" y="3370727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B</a:t>
            </a:r>
            <a:endParaRPr lang="en-US" sz="2000" b="1" dirty="0"/>
          </a:p>
        </p:txBody>
      </p:sp>
      <p:sp>
        <p:nvSpPr>
          <p:cNvPr id="6" name="Oval 5"/>
          <p:cNvSpPr/>
          <p:nvPr/>
        </p:nvSpPr>
        <p:spPr>
          <a:xfrm>
            <a:off x="7144872" y="4374773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C</a:t>
            </a:r>
            <a:endParaRPr lang="en-US" sz="2000" b="1" dirty="0"/>
          </a:p>
        </p:txBody>
      </p:sp>
      <p:sp>
        <p:nvSpPr>
          <p:cNvPr id="7" name="Oval 6"/>
          <p:cNvSpPr/>
          <p:nvPr/>
        </p:nvSpPr>
        <p:spPr>
          <a:xfrm>
            <a:off x="8341659" y="4374773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E</a:t>
            </a:r>
            <a:endParaRPr lang="en-US" sz="2000" b="1" dirty="0"/>
          </a:p>
        </p:txBody>
      </p:sp>
      <p:sp>
        <p:nvSpPr>
          <p:cNvPr id="8" name="Oval 7"/>
          <p:cNvSpPr/>
          <p:nvPr/>
        </p:nvSpPr>
        <p:spPr>
          <a:xfrm>
            <a:off x="8794376" y="3370727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D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9363634" y="4374773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G</a:t>
            </a:r>
            <a:endParaRPr lang="en-US" sz="2000" b="1" dirty="0"/>
          </a:p>
        </p:txBody>
      </p:sp>
      <p:sp>
        <p:nvSpPr>
          <p:cNvPr id="10" name="Oval 9"/>
          <p:cNvSpPr/>
          <p:nvPr/>
        </p:nvSpPr>
        <p:spPr>
          <a:xfrm>
            <a:off x="8763000" y="5338478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F</a:t>
            </a:r>
            <a:endParaRPr lang="en-US" sz="2000" b="1" dirty="0"/>
          </a:p>
        </p:txBody>
      </p:sp>
      <p:cxnSp>
        <p:nvCxnSpPr>
          <p:cNvPr id="12" name="Straight Arrow Connector 11"/>
          <p:cNvCxnSpPr>
            <a:stCxn id="4" idx="3"/>
            <a:endCxn id="5" idx="0"/>
          </p:cNvCxnSpPr>
          <p:nvPr/>
        </p:nvCxnSpPr>
        <p:spPr>
          <a:xfrm flipH="1">
            <a:off x="7981483" y="2819143"/>
            <a:ext cx="330361" cy="55158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6" idx="0"/>
          </p:cNvCxnSpPr>
          <p:nvPr/>
        </p:nvCxnSpPr>
        <p:spPr>
          <a:xfrm flipH="1">
            <a:off x="7425672" y="3850083"/>
            <a:ext cx="357255" cy="52469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5"/>
            <a:endCxn id="8" idx="0"/>
          </p:cNvCxnSpPr>
          <p:nvPr/>
        </p:nvCxnSpPr>
        <p:spPr>
          <a:xfrm>
            <a:off x="8708956" y="2819143"/>
            <a:ext cx="366220" cy="55158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7" idx="0"/>
          </p:cNvCxnSpPr>
          <p:nvPr/>
        </p:nvCxnSpPr>
        <p:spPr>
          <a:xfrm flipH="1">
            <a:off x="8622459" y="3850083"/>
            <a:ext cx="254161" cy="52469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5"/>
            <a:endCxn id="9" idx="0"/>
          </p:cNvCxnSpPr>
          <p:nvPr/>
        </p:nvCxnSpPr>
        <p:spPr>
          <a:xfrm>
            <a:off x="9273732" y="3850083"/>
            <a:ext cx="370702" cy="52469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5"/>
            <a:endCxn id="10" idx="0"/>
          </p:cNvCxnSpPr>
          <p:nvPr/>
        </p:nvCxnSpPr>
        <p:spPr>
          <a:xfrm>
            <a:off x="8821015" y="4854129"/>
            <a:ext cx="222785" cy="48434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68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Preorder</a:t>
            </a:r>
            <a:r>
              <a:rPr lang="en-IN" dirty="0"/>
              <a:t>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7214848" cy="5590565"/>
          </a:xfrm>
        </p:spPr>
        <p:txBody>
          <a:bodyPr>
            <a:normAutofit/>
          </a:bodyPr>
          <a:lstStyle/>
          <a:p>
            <a:r>
              <a:rPr lang="en-IN" dirty="0" err="1"/>
              <a:t>Preorder</a:t>
            </a:r>
            <a:r>
              <a:rPr lang="en-IN" dirty="0"/>
              <a:t> traversal of a binary tree is defined as follow</a:t>
            </a:r>
          </a:p>
          <a:p>
            <a:pPr marL="81915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b="1" dirty="0">
                <a:solidFill>
                  <a:srgbClr val="C00000"/>
                </a:solidFill>
              </a:rPr>
              <a:t>Process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root node</a:t>
            </a:r>
          </a:p>
          <a:p>
            <a:pPr marL="81915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b="1" dirty="0">
                <a:solidFill>
                  <a:srgbClr val="C00000"/>
                </a:solidFill>
              </a:rPr>
              <a:t>Traverse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left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 err="1">
                <a:solidFill>
                  <a:srgbClr val="C00000"/>
                </a:solidFill>
              </a:rPr>
              <a:t>subtree</a:t>
            </a:r>
            <a:r>
              <a:rPr lang="en-IN" b="1" dirty="0">
                <a:solidFill>
                  <a:srgbClr val="C00000"/>
                </a:solidFill>
              </a:rPr>
              <a:t> </a:t>
            </a:r>
            <a:r>
              <a:rPr lang="en-IN" dirty="0"/>
              <a:t>in </a:t>
            </a:r>
            <a:r>
              <a:rPr lang="en-IN" dirty="0" err="1"/>
              <a:t>preorder</a:t>
            </a:r>
            <a:endParaRPr lang="en-IN" dirty="0"/>
          </a:p>
          <a:p>
            <a:pPr marL="81915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b="1" dirty="0">
                <a:solidFill>
                  <a:srgbClr val="C00000"/>
                </a:solidFill>
              </a:rPr>
              <a:t>Traverse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right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 err="1">
                <a:solidFill>
                  <a:srgbClr val="C00000"/>
                </a:solidFill>
              </a:rPr>
              <a:t>subtree</a:t>
            </a:r>
            <a:r>
              <a:rPr lang="en-IN" b="1" dirty="0">
                <a:solidFill>
                  <a:srgbClr val="C00000"/>
                </a:solidFill>
              </a:rPr>
              <a:t> </a:t>
            </a:r>
            <a:r>
              <a:rPr lang="en-IN" dirty="0"/>
              <a:t>in </a:t>
            </a:r>
            <a:r>
              <a:rPr lang="en-IN" dirty="0" err="1"/>
              <a:t>preorder</a:t>
            </a:r>
            <a:endParaRPr lang="en-IN" dirty="0"/>
          </a:p>
          <a:p>
            <a:r>
              <a:rPr lang="en-IN" dirty="0"/>
              <a:t>If particular </a:t>
            </a:r>
            <a:r>
              <a:rPr lang="en-IN" b="1" dirty="0" err="1"/>
              <a:t>subtree</a:t>
            </a:r>
            <a:r>
              <a:rPr lang="en-IN" b="1" dirty="0"/>
              <a:t> is empty </a:t>
            </a:r>
            <a:r>
              <a:rPr lang="en-IN" dirty="0"/>
              <a:t>(i.e., node has no left or right descendant) the traversal is performed by </a:t>
            </a:r>
            <a:r>
              <a:rPr lang="en-IN" b="1" dirty="0"/>
              <a:t>doing nothing.</a:t>
            </a:r>
          </a:p>
          <a:p>
            <a:r>
              <a:rPr lang="en-IN" dirty="0"/>
              <a:t>In other words, a </a:t>
            </a:r>
            <a:r>
              <a:rPr lang="en-IN" b="1" dirty="0"/>
              <a:t>null </a:t>
            </a:r>
            <a:r>
              <a:rPr lang="en-IN" b="1" dirty="0" err="1"/>
              <a:t>subtree</a:t>
            </a:r>
            <a:r>
              <a:rPr lang="en-IN" b="1" dirty="0"/>
              <a:t> </a:t>
            </a:r>
            <a:r>
              <a:rPr lang="en-IN" dirty="0"/>
              <a:t>is </a:t>
            </a:r>
            <a:r>
              <a:rPr lang="en-IN" b="1" dirty="0"/>
              <a:t>considered to be fully traversed </a:t>
            </a:r>
            <a:r>
              <a:rPr lang="en-IN" dirty="0"/>
              <a:t>when it is encountered.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390527" y="12954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</a:t>
            </a:r>
            <a:endParaRPr lang="en-US" sz="2000" b="1" dirty="0"/>
          </a:p>
        </p:txBody>
      </p:sp>
      <p:sp>
        <p:nvSpPr>
          <p:cNvPr id="5" name="Oval 4"/>
          <p:cNvSpPr/>
          <p:nvPr/>
        </p:nvSpPr>
        <p:spPr>
          <a:xfrm>
            <a:off x="8942292" y="219187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B</a:t>
            </a:r>
            <a:endParaRPr lang="en-US" sz="2000" b="1" dirty="0"/>
          </a:p>
        </p:txBody>
      </p:sp>
      <p:sp>
        <p:nvSpPr>
          <p:cNvPr id="6" name="Oval 5"/>
          <p:cNvSpPr/>
          <p:nvPr/>
        </p:nvSpPr>
        <p:spPr>
          <a:xfrm>
            <a:off x="8480610" y="308834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C</a:t>
            </a:r>
            <a:endParaRPr lang="en-US" sz="2000" b="1" dirty="0"/>
          </a:p>
        </p:txBody>
      </p:sp>
      <p:sp>
        <p:nvSpPr>
          <p:cNvPr id="7" name="Oval 6"/>
          <p:cNvSpPr/>
          <p:nvPr/>
        </p:nvSpPr>
        <p:spPr>
          <a:xfrm>
            <a:off x="9475692" y="308834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E</a:t>
            </a:r>
            <a:endParaRPr lang="en-US" sz="2000" b="1" dirty="0"/>
          </a:p>
        </p:txBody>
      </p:sp>
      <p:sp>
        <p:nvSpPr>
          <p:cNvPr id="8" name="Oval 7"/>
          <p:cNvSpPr/>
          <p:nvPr/>
        </p:nvSpPr>
        <p:spPr>
          <a:xfrm>
            <a:off x="9914962" y="219187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D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10403538" y="308834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G</a:t>
            </a:r>
            <a:endParaRPr lang="en-US" sz="2000" b="1" dirty="0"/>
          </a:p>
        </p:txBody>
      </p:sp>
      <p:sp>
        <p:nvSpPr>
          <p:cNvPr id="10" name="Oval 9"/>
          <p:cNvSpPr/>
          <p:nvPr/>
        </p:nvSpPr>
        <p:spPr>
          <a:xfrm>
            <a:off x="9923927" y="391757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F</a:t>
            </a:r>
            <a:endParaRPr lang="en-US" sz="2000" b="1" dirty="0"/>
          </a:p>
        </p:txBody>
      </p: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9223092" y="1774756"/>
            <a:ext cx="249679" cy="41711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0"/>
          </p:cNvCxnSpPr>
          <p:nvPr/>
        </p:nvCxnSpPr>
        <p:spPr>
          <a:xfrm flipH="1">
            <a:off x="8761410" y="2671226"/>
            <a:ext cx="263126" cy="41711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8" idx="0"/>
          </p:cNvCxnSpPr>
          <p:nvPr/>
        </p:nvCxnSpPr>
        <p:spPr>
          <a:xfrm>
            <a:off x="9869883" y="1774756"/>
            <a:ext cx="325879" cy="41711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7" idx="0"/>
          </p:cNvCxnSpPr>
          <p:nvPr/>
        </p:nvCxnSpPr>
        <p:spPr>
          <a:xfrm flipH="1">
            <a:off x="9756492" y="2671226"/>
            <a:ext cx="240714" cy="41711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5"/>
            <a:endCxn id="9" idx="0"/>
          </p:cNvCxnSpPr>
          <p:nvPr/>
        </p:nvCxnSpPr>
        <p:spPr>
          <a:xfrm>
            <a:off x="10394318" y="2671226"/>
            <a:ext cx="290020" cy="41711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5"/>
            <a:endCxn id="10" idx="0"/>
          </p:cNvCxnSpPr>
          <p:nvPr/>
        </p:nvCxnSpPr>
        <p:spPr>
          <a:xfrm>
            <a:off x="9955048" y="3567696"/>
            <a:ext cx="249679" cy="34987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507474" y="5362844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A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18520" y="5362844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B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318344" y="5362844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C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721374" y="5362844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D</a:t>
            </a:r>
            <a:endParaRPr lang="en-US" sz="2400" b="1" dirty="0"/>
          </a:p>
        </p:txBody>
      </p:sp>
      <p:sp>
        <p:nvSpPr>
          <p:cNvPr id="21" name="Rectangle 20"/>
          <p:cNvSpPr/>
          <p:nvPr/>
        </p:nvSpPr>
        <p:spPr>
          <a:xfrm>
            <a:off x="10121198" y="5362844"/>
            <a:ext cx="335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E</a:t>
            </a:r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10498580" y="5362844"/>
            <a:ext cx="3305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F</a:t>
            </a:r>
            <a:endParaRPr lang="en-US" sz="2400" b="1" dirty="0"/>
          </a:p>
        </p:txBody>
      </p:sp>
      <p:sp>
        <p:nvSpPr>
          <p:cNvPr id="23" name="Rectangle 22"/>
          <p:cNvSpPr/>
          <p:nvPr/>
        </p:nvSpPr>
        <p:spPr>
          <a:xfrm>
            <a:off x="10871153" y="5362844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G</a:t>
            </a:r>
            <a:endParaRPr 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000999" y="4827493"/>
            <a:ext cx="3953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/>
              <a:t>Preorder</a:t>
            </a:r>
            <a:r>
              <a:rPr lang="en-IN" sz="2000" b="1" dirty="0"/>
              <a:t> traversal of a given tree as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9936203" y="1376145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457353" y="2272615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001909" y="3169085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451655" y="2272615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981419" y="3169085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475253" y="399832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919008" y="3169085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✓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7620000" y="1066800"/>
            <a:ext cx="0" cy="5181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53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BD3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Notations of Graph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B84742"/>
              </a:buClr>
            </a:pPr>
            <a:r>
              <a:rPr lang="en-US" b="1" dirty="0"/>
              <a:t>Graph</a:t>
            </a:r>
          </a:p>
          <a:p>
            <a:pPr lvl="1"/>
            <a:r>
              <a:rPr lang="en-IN" b="1" dirty="0">
                <a:solidFill>
                  <a:srgbClr val="C00000"/>
                </a:solidFill>
              </a:rPr>
              <a:t>A graph G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consist of a </a:t>
            </a:r>
            <a:r>
              <a:rPr lang="en-IN" b="1" dirty="0">
                <a:solidFill>
                  <a:srgbClr val="C00000"/>
                </a:solidFill>
              </a:rPr>
              <a:t>non-empty set V </a:t>
            </a:r>
            <a:r>
              <a:rPr lang="en-IN" dirty="0"/>
              <a:t>called the </a:t>
            </a:r>
            <a:r>
              <a:rPr lang="en-IN" b="1" dirty="0">
                <a:solidFill>
                  <a:srgbClr val="C00000"/>
                </a:solidFill>
              </a:rPr>
              <a:t>set of nodes </a:t>
            </a:r>
            <a:r>
              <a:rPr lang="en-IN" dirty="0"/>
              <a:t>(points, vertices) of the graph, a </a:t>
            </a:r>
            <a:r>
              <a:rPr lang="en-IN" b="1" dirty="0">
                <a:solidFill>
                  <a:srgbClr val="C00000"/>
                </a:solidFill>
              </a:rPr>
              <a:t>set E</a:t>
            </a:r>
            <a:r>
              <a:rPr lang="en-IN" dirty="0"/>
              <a:t> which is the </a:t>
            </a:r>
            <a:r>
              <a:rPr lang="en-IN" b="1" dirty="0">
                <a:solidFill>
                  <a:srgbClr val="C00000"/>
                </a:solidFill>
              </a:rPr>
              <a:t>set of edges </a:t>
            </a:r>
            <a:r>
              <a:rPr lang="en-IN" dirty="0"/>
              <a:t>and a </a:t>
            </a:r>
            <a:r>
              <a:rPr lang="en-IN" b="1" dirty="0">
                <a:solidFill>
                  <a:srgbClr val="C00000"/>
                </a:solidFill>
              </a:rPr>
              <a:t>mapping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from the set of edges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to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 set of </a:t>
            </a:r>
            <a:r>
              <a:rPr lang="en-IN" b="1" dirty="0">
                <a:solidFill>
                  <a:srgbClr val="C00000"/>
                </a:solidFill>
              </a:rPr>
              <a:t>pairs of elements of V</a:t>
            </a:r>
            <a:endParaRPr lang="en-IN" dirty="0">
              <a:solidFill>
                <a:srgbClr val="C00000"/>
              </a:solidFill>
            </a:endParaRPr>
          </a:p>
          <a:p>
            <a:pPr lvl="1"/>
            <a:r>
              <a:rPr lang="en-IN" dirty="0"/>
              <a:t>It is also convenient to write a graph as </a:t>
            </a:r>
            <a:r>
              <a:rPr lang="en-IN" b="1" dirty="0">
                <a:solidFill>
                  <a:srgbClr val="C00000"/>
                </a:solidFill>
              </a:rPr>
              <a:t>G=(V,E)</a:t>
            </a:r>
          </a:p>
          <a:p>
            <a:pPr lvl="1"/>
            <a:r>
              <a:rPr lang="en-IN" dirty="0"/>
              <a:t>Notice that definition of graph implies that to every edge of a graph G, we can associate a pair of nodes of the graph. If an edge X Є E is thus associated with a pair of nodes (</a:t>
            </a:r>
            <a:r>
              <a:rPr lang="en-IN" dirty="0" err="1"/>
              <a:t>u,v</a:t>
            </a:r>
            <a:r>
              <a:rPr lang="en-IN" dirty="0"/>
              <a:t>) where u, v Є V then we says that edge x connect u and v</a:t>
            </a:r>
          </a:p>
          <a:p>
            <a:r>
              <a:rPr lang="en-US" b="1" dirty="0"/>
              <a:t>Adjacent Nodes</a:t>
            </a:r>
          </a:p>
          <a:p>
            <a:pPr lvl="1"/>
            <a:r>
              <a:rPr lang="en-IN" dirty="0"/>
              <a:t>Any two nodes which are connected by an edge in a graph are called adjacent nodes</a:t>
            </a:r>
          </a:p>
        </p:txBody>
      </p:sp>
    </p:spTree>
    <p:extLst>
      <p:ext uri="{BB962C8B-B14F-4D97-AF65-F5344CB8AC3E}">
        <p14:creationId xmlns:p14="http://schemas.microsoft.com/office/powerpoint/2010/main" val="147700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Inorder</a:t>
            </a:r>
            <a:r>
              <a:rPr lang="en-IN" dirty="0"/>
              <a:t> Traversal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Inorder</a:t>
            </a:r>
            <a:r>
              <a:rPr lang="en-IN" dirty="0"/>
              <a:t> traversal of a binary tree is defined as follow</a:t>
            </a:r>
          </a:p>
          <a:p>
            <a:pPr marL="81915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b="1" dirty="0">
                <a:solidFill>
                  <a:srgbClr val="C00000"/>
                </a:solidFill>
              </a:rPr>
              <a:t>Traverse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left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 err="1">
                <a:solidFill>
                  <a:srgbClr val="C00000"/>
                </a:solidFill>
              </a:rPr>
              <a:t>subtree</a:t>
            </a:r>
            <a:r>
              <a:rPr lang="en-IN" b="1" dirty="0">
                <a:solidFill>
                  <a:srgbClr val="C00000"/>
                </a:solidFill>
              </a:rPr>
              <a:t> </a:t>
            </a:r>
            <a:r>
              <a:rPr lang="en-IN" dirty="0"/>
              <a:t>in </a:t>
            </a:r>
            <a:r>
              <a:rPr lang="en-IN" dirty="0" err="1"/>
              <a:t>Inorder</a:t>
            </a:r>
            <a:endParaRPr lang="en-IN" dirty="0"/>
          </a:p>
          <a:p>
            <a:pPr marL="81915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b="1" dirty="0">
                <a:solidFill>
                  <a:srgbClr val="C00000"/>
                </a:solidFill>
              </a:rPr>
              <a:t>Process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root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node</a:t>
            </a:r>
          </a:p>
          <a:p>
            <a:pPr marL="81915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b="1" dirty="0">
                <a:solidFill>
                  <a:srgbClr val="C00000"/>
                </a:solidFill>
              </a:rPr>
              <a:t>Traverse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right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 err="1">
                <a:solidFill>
                  <a:srgbClr val="C00000"/>
                </a:solidFill>
              </a:rPr>
              <a:t>subtree</a:t>
            </a:r>
            <a:r>
              <a:rPr lang="en-IN" b="1" dirty="0">
                <a:solidFill>
                  <a:srgbClr val="C00000"/>
                </a:solidFill>
              </a:rPr>
              <a:t> </a:t>
            </a:r>
            <a:r>
              <a:rPr lang="en-IN" dirty="0"/>
              <a:t>in </a:t>
            </a:r>
            <a:r>
              <a:rPr lang="en-IN" dirty="0" err="1"/>
              <a:t>Inorder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9524997" y="116093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</a:t>
            </a:r>
            <a:endParaRPr lang="en-US" sz="2000" b="1" dirty="0"/>
          </a:p>
        </p:txBody>
      </p:sp>
      <p:sp>
        <p:nvSpPr>
          <p:cNvPr id="6" name="Oval 5"/>
          <p:cNvSpPr/>
          <p:nvPr/>
        </p:nvSpPr>
        <p:spPr>
          <a:xfrm>
            <a:off x="8969186" y="2084294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B</a:t>
            </a:r>
            <a:endParaRPr lang="en-US" sz="2000" b="1" dirty="0"/>
          </a:p>
        </p:txBody>
      </p:sp>
      <p:sp>
        <p:nvSpPr>
          <p:cNvPr id="7" name="Oval 6"/>
          <p:cNvSpPr/>
          <p:nvPr/>
        </p:nvSpPr>
        <p:spPr>
          <a:xfrm>
            <a:off x="8507504" y="2994211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C</a:t>
            </a:r>
            <a:endParaRPr lang="en-US" sz="2000" b="1" dirty="0"/>
          </a:p>
        </p:txBody>
      </p:sp>
      <p:sp>
        <p:nvSpPr>
          <p:cNvPr id="8" name="Oval 7"/>
          <p:cNvSpPr/>
          <p:nvPr/>
        </p:nvSpPr>
        <p:spPr>
          <a:xfrm>
            <a:off x="9677397" y="2994211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E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10183902" y="2084294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D</a:t>
            </a:r>
            <a:endParaRPr lang="en-US" sz="2000" b="1" dirty="0"/>
          </a:p>
        </p:txBody>
      </p:sp>
      <p:sp>
        <p:nvSpPr>
          <p:cNvPr id="10" name="Oval 9"/>
          <p:cNvSpPr/>
          <p:nvPr/>
        </p:nvSpPr>
        <p:spPr>
          <a:xfrm>
            <a:off x="10753160" y="2994211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G</a:t>
            </a:r>
            <a:endParaRPr lang="en-US" sz="2000" b="1" dirty="0"/>
          </a:p>
        </p:txBody>
      </p:sp>
      <p:sp>
        <p:nvSpPr>
          <p:cNvPr id="11" name="Oval 10"/>
          <p:cNvSpPr/>
          <p:nvPr/>
        </p:nvSpPr>
        <p:spPr>
          <a:xfrm>
            <a:off x="10165973" y="3877234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F</a:t>
            </a:r>
            <a:endParaRPr lang="en-US" sz="2000" b="1" dirty="0"/>
          </a:p>
        </p:txBody>
      </p:sp>
      <p:cxnSp>
        <p:nvCxnSpPr>
          <p:cNvPr id="12" name="Straight Arrow Connector 11"/>
          <p:cNvCxnSpPr>
            <a:stCxn id="5" idx="3"/>
            <a:endCxn id="6" idx="0"/>
          </p:cNvCxnSpPr>
          <p:nvPr/>
        </p:nvCxnSpPr>
        <p:spPr>
          <a:xfrm flipH="1">
            <a:off x="9249986" y="1640286"/>
            <a:ext cx="357255" cy="44400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0"/>
          </p:cNvCxnSpPr>
          <p:nvPr/>
        </p:nvCxnSpPr>
        <p:spPr>
          <a:xfrm flipH="1">
            <a:off x="8788304" y="2563650"/>
            <a:ext cx="263126" cy="43056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9" idx="0"/>
          </p:cNvCxnSpPr>
          <p:nvPr/>
        </p:nvCxnSpPr>
        <p:spPr>
          <a:xfrm>
            <a:off x="10004353" y="1640286"/>
            <a:ext cx="460349" cy="44400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8" idx="0"/>
          </p:cNvCxnSpPr>
          <p:nvPr/>
        </p:nvCxnSpPr>
        <p:spPr>
          <a:xfrm flipH="1">
            <a:off x="9958197" y="2563650"/>
            <a:ext cx="307949" cy="43056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5"/>
            <a:endCxn id="10" idx="0"/>
          </p:cNvCxnSpPr>
          <p:nvPr/>
        </p:nvCxnSpPr>
        <p:spPr>
          <a:xfrm>
            <a:off x="10663258" y="2563650"/>
            <a:ext cx="370702" cy="43056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5"/>
            <a:endCxn id="11" idx="0"/>
          </p:cNvCxnSpPr>
          <p:nvPr/>
        </p:nvCxnSpPr>
        <p:spPr>
          <a:xfrm>
            <a:off x="10156753" y="3473567"/>
            <a:ext cx="290020" cy="40366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304213" y="5074136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A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17791" y="5074136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B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28163" y="5074136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C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425009" y="5074136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D</a:t>
            </a:r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9701857" y="5074136"/>
            <a:ext cx="335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E</a:t>
            </a:r>
            <a:endParaRPr lang="en-US" sz="2400" b="1" dirty="0"/>
          </a:p>
        </p:txBody>
      </p:sp>
      <p:sp>
        <p:nvSpPr>
          <p:cNvPr id="23" name="Rectangle 22"/>
          <p:cNvSpPr/>
          <p:nvPr/>
        </p:nvSpPr>
        <p:spPr>
          <a:xfrm>
            <a:off x="10065837" y="5074136"/>
            <a:ext cx="3305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F</a:t>
            </a:r>
            <a:endParaRPr lang="en-US" sz="2400" b="1" dirty="0"/>
          </a:p>
        </p:txBody>
      </p:sp>
      <p:sp>
        <p:nvSpPr>
          <p:cNvPr id="24" name="Rectangle 23"/>
          <p:cNvSpPr/>
          <p:nvPr/>
        </p:nvSpPr>
        <p:spPr>
          <a:xfrm>
            <a:off x="10811429" y="5074136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G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937652" y="4572483"/>
            <a:ext cx="3805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/>
              <a:t>Inorder</a:t>
            </a:r>
            <a:r>
              <a:rPr lang="en-IN" sz="2000" b="1" dirty="0"/>
              <a:t> traversal of a given tree as</a:t>
            </a:r>
            <a:endParaRPr lang="en-US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0098738" y="125706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519438" y="219279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066482" y="309034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34724" y="217724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209217" y="309034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754462" y="39733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330000" y="309034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7620000" y="1066800"/>
            <a:ext cx="0" cy="5181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35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Postorder</a:t>
            </a:r>
            <a:r>
              <a:rPr lang="en-IN" dirty="0"/>
              <a:t> Traversal</a:t>
            </a:r>
            <a:endParaRPr lang="en-US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Postorder</a:t>
            </a:r>
            <a:r>
              <a:rPr lang="en-IN" dirty="0"/>
              <a:t> traversal of a binary tree is defined as follow</a:t>
            </a:r>
          </a:p>
          <a:p>
            <a:pPr marL="81915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b="1" dirty="0">
                <a:solidFill>
                  <a:srgbClr val="C00000"/>
                </a:solidFill>
              </a:rPr>
              <a:t>Traverse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left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 err="1">
                <a:solidFill>
                  <a:srgbClr val="C00000"/>
                </a:solidFill>
              </a:rPr>
              <a:t>subtree</a:t>
            </a:r>
            <a:r>
              <a:rPr lang="en-IN" b="1" dirty="0">
                <a:solidFill>
                  <a:srgbClr val="C00000"/>
                </a:solidFill>
              </a:rPr>
              <a:t> </a:t>
            </a:r>
            <a:r>
              <a:rPr lang="en-IN" dirty="0"/>
              <a:t>in </a:t>
            </a:r>
            <a:r>
              <a:rPr lang="en-IN" dirty="0" err="1"/>
              <a:t>Postorder</a:t>
            </a:r>
            <a:endParaRPr lang="en-IN" dirty="0"/>
          </a:p>
          <a:p>
            <a:pPr marL="81915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b="1" dirty="0">
                <a:solidFill>
                  <a:srgbClr val="C00000"/>
                </a:solidFill>
              </a:rPr>
              <a:t>Traverse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right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 err="1">
                <a:solidFill>
                  <a:srgbClr val="C00000"/>
                </a:solidFill>
              </a:rPr>
              <a:t>subtree</a:t>
            </a:r>
            <a:r>
              <a:rPr lang="en-IN" b="1" dirty="0">
                <a:solidFill>
                  <a:srgbClr val="C00000"/>
                </a:solidFill>
              </a:rPr>
              <a:t> </a:t>
            </a:r>
            <a:r>
              <a:rPr lang="en-IN" dirty="0"/>
              <a:t>in </a:t>
            </a:r>
            <a:r>
              <a:rPr lang="en-IN" dirty="0" err="1"/>
              <a:t>Postorder</a:t>
            </a:r>
            <a:endParaRPr lang="en-IN" dirty="0"/>
          </a:p>
          <a:p>
            <a:pPr marL="81915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b="1" dirty="0">
                <a:solidFill>
                  <a:srgbClr val="C00000"/>
                </a:solidFill>
              </a:rPr>
              <a:t>Process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root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38" name="Oval 37"/>
          <p:cNvSpPr/>
          <p:nvPr/>
        </p:nvSpPr>
        <p:spPr>
          <a:xfrm>
            <a:off x="9619126" y="102646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</a:t>
            </a:r>
            <a:endParaRPr lang="en-US" sz="2000" b="1" dirty="0"/>
          </a:p>
        </p:txBody>
      </p:sp>
      <p:sp>
        <p:nvSpPr>
          <p:cNvPr id="39" name="Oval 38"/>
          <p:cNvSpPr/>
          <p:nvPr/>
        </p:nvSpPr>
        <p:spPr>
          <a:xfrm>
            <a:off x="8969186" y="2157557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B</a:t>
            </a:r>
            <a:endParaRPr lang="en-US" sz="2000" b="1" dirty="0"/>
          </a:p>
        </p:txBody>
      </p:sp>
      <p:sp>
        <p:nvSpPr>
          <p:cNvPr id="40" name="Oval 39"/>
          <p:cNvSpPr/>
          <p:nvPr/>
        </p:nvSpPr>
        <p:spPr>
          <a:xfrm>
            <a:off x="8440269" y="3169022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C</a:t>
            </a:r>
            <a:endParaRPr lang="en-US" sz="2000" b="1" dirty="0"/>
          </a:p>
        </p:txBody>
      </p:sp>
      <p:sp>
        <p:nvSpPr>
          <p:cNvPr id="41" name="Oval 40"/>
          <p:cNvSpPr/>
          <p:nvPr/>
        </p:nvSpPr>
        <p:spPr>
          <a:xfrm>
            <a:off x="9771526" y="3195916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E</a:t>
            </a:r>
            <a:endParaRPr lang="en-US" sz="2000" b="1" dirty="0"/>
          </a:p>
        </p:txBody>
      </p:sp>
      <p:sp>
        <p:nvSpPr>
          <p:cNvPr id="42" name="Oval 41"/>
          <p:cNvSpPr/>
          <p:nvPr/>
        </p:nvSpPr>
        <p:spPr>
          <a:xfrm>
            <a:off x="10318372" y="2157557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D</a:t>
            </a:r>
            <a:endParaRPr lang="en-US" sz="2000" b="1" dirty="0"/>
          </a:p>
        </p:txBody>
      </p:sp>
      <p:sp>
        <p:nvSpPr>
          <p:cNvPr id="43" name="Oval 42"/>
          <p:cNvSpPr/>
          <p:nvPr/>
        </p:nvSpPr>
        <p:spPr>
          <a:xfrm>
            <a:off x="11008653" y="315557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G</a:t>
            </a:r>
            <a:endParaRPr lang="en-US" sz="2000" b="1" dirty="0"/>
          </a:p>
        </p:txBody>
      </p:sp>
      <p:sp>
        <p:nvSpPr>
          <p:cNvPr id="44" name="Oval 43"/>
          <p:cNvSpPr/>
          <p:nvPr/>
        </p:nvSpPr>
        <p:spPr>
          <a:xfrm>
            <a:off x="10313890" y="4159621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F</a:t>
            </a:r>
            <a:endParaRPr lang="en-US" sz="2000" b="1" dirty="0"/>
          </a:p>
        </p:txBody>
      </p:sp>
      <p:cxnSp>
        <p:nvCxnSpPr>
          <p:cNvPr id="45" name="Straight Arrow Connector 44"/>
          <p:cNvCxnSpPr>
            <a:stCxn id="38" idx="3"/>
            <a:endCxn id="39" idx="0"/>
          </p:cNvCxnSpPr>
          <p:nvPr/>
        </p:nvCxnSpPr>
        <p:spPr>
          <a:xfrm flipH="1">
            <a:off x="9249986" y="1505816"/>
            <a:ext cx="451384" cy="65174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3"/>
            <a:endCxn id="40" idx="0"/>
          </p:cNvCxnSpPr>
          <p:nvPr/>
        </p:nvCxnSpPr>
        <p:spPr>
          <a:xfrm flipH="1">
            <a:off x="8721069" y="2636913"/>
            <a:ext cx="330361" cy="53210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5"/>
            <a:endCxn id="42" idx="0"/>
          </p:cNvCxnSpPr>
          <p:nvPr/>
        </p:nvCxnSpPr>
        <p:spPr>
          <a:xfrm>
            <a:off x="10098482" y="1505816"/>
            <a:ext cx="500690" cy="65174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2" idx="3"/>
            <a:endCxn id="41" idx="0"/>
          </p:cNvCxnSpPr>
          <p:nvPr/>
        </p:nvCxnSpPr>
        <p:spPr>
          <a:xfrm flipH="1">
            <a:off x="10052326" y="2636913"/>
            <a:ext cx="348290" cy="55900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2" idx="5"/>
            <a:endCxn id="43" idx="0"/>
          </p:cNvCxnSpPr>
          <p:nvPr/>
        </p:nvCxnSpPr>
        <p:spPr>
          <a:xfrm>
            <a:off x="10797728" y="2636913"/>
            <a:ext cx="491725" cy="51866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1" idx="5"/>
            <a:endCxn id="44" idx="0"/>
          </p:cNvCxnSpPr>
          <p:nvPr/>
        </p:nvCxnSpPr>
        <p:spPr>
          <a:xfrm>
            <a:off x="10250882" y="3675272"/>
            <a:ext cx="343808" cy="48434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873010" y="5304607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A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845713" y="5304607"/>
            <a:ext cx="328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B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434161" y="5322917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C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0463064" y="5304607"/>
            <a:ext cx="328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D</a:t>
            </a:r>
            <a:endParaRPr lang="en-US" sz="2000" b="1" dirty="0"/>
          </a:p>
        </p:txBody>
      </p:sp>
      <p:sp>
        <p:nvSpPr>
          <p:cNvPr id="55" name="Rectangle 54"/>
          <p:cNvSpPr/>
          <p:nvPr/>
        </p:nvSpPr>
        <p:spPr>
          <a:xfrm>
            <a:off x="9643168" y="5304607"/>
            <a:ext cx="309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E</a:t>
            </a:r>
            <a:endParaRPr lang="en-US" sz="2000" b="1" dirty="0"/>
          </a:p>
        </p:txBody>
      </p:sp>
      <p:sp>
        <p:nvSpPr>
          <p:cNvPr id="56" name="Rectangle 55"/>
          <p:cNvSpPr/>
          <p:nvPr/>
        </p:nvSpPr>
        <p:spPr>
          <a:xfrm>
            <a:off x="9255662" y="5304607"/>
            <a:ext cx="3064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F</a:t>
            </a:r>
            <a:endParaRPr lang="en-US" sz="2000" b="1" dirty="0"/>
          </a:p>
        </p:txBody>
      </p:sp>
      <p:sp>
        <p:nvSpPr>
          <p:cNvPr id="57" name="Rectangle 56"/>
          <p:cNvSpPr/>
          <p:nvPr/>
        </p:nvSpPr>
        <p:spPr>
          <a:xfrm>
            <a:off x="10033880" y="5304607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G</a:t>
            </a:r>
            <a:endParaRPr lang="en-US" sz="20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876089" y="4822014"/>
            <a:ext cx="4059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/>
              <a:t>Postorder</a:t>
            </a:r>
            <a:r>
              <a:rPr lang="en-IN" sz="2000" b="1" dirty="0"/>
              <a:t> traversal of a given tree as</a:t>
            </a:r>
            <a:endParaRPr lang="en-US" sz="2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0178249" y="112259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538833" y="225369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002148" y="326515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873010" y="225369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317178" y="329205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883546" y="425575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546148" y="325170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cxnSp>
        <p:nvCxnSpPr>
          <p:cNvPr id="66" name="Straight Connector 65"/>
          <p:cNvCxnSpPr/>
          <p:nvPr/>
        </p:nvCxnSpPr>
        <p:spPr>
          <a:xfrm>
            <a:off x="7620000" y="1066800"/>
            <a:ext cx="0" cy="5181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3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Converse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we </a:t>
            </a:r>
            <a:r>
              <a:rPr lang="en-IN" b="1" i="1" dirty="0">
                <a:solidFill>
                  <a:srgbClr val="C00000"/>
                </a:solidFill>
              </a:rPr>
              <a:t>interchange left and right words </a:t>
            </a:r>
            <a:r>
              <a:rPr lang="en-IN" b="1" i="1" dirty="0"/>
              <a:t>in the preceding definitions</a:t>
            </a:r>
            <a:r>
              <a:rPr lang="en-IN" dirty="0"/>
              <a:t>, we obtain three new traversal orders which are called</a:t>
            </a:r>
          </a:p>
          <a:p>
            <a:pPr lvl="1"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Converse </a:t>
            </a:r>
            <a:r>
              <a:rPr lang="en-IN" b="1" dirty="0" err="1">
                <a:solidFill>
                  <a:srgbClr val="C00000"/>
                </a:solidFill>
              </a:rPr>
              <a:t>Preorder</a:t>
            </a:r>
            <a:r>
              <a:rPr lang="en-IN" b="1" dirty="0">
                <a:solidFill>
                  <a:srgbClr val="C00000"/>
                </a:solidFill>
              </a:rPr>
              <a:t> </a:t>
            </a:r>
            <a:r>
              <a:rPr lang="en-IN" dirty="0"/>
              <a:t>Traversal:  A  D  G  E  F  B  C</a:t>
            </a:r>
          </a:p>
          <a:p>
            <a:pPr lvl="1"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Converse </a:t>
            </a:r>
            <a:r>
              <a:rPr lang="en-IN" b="1" dirty="0" err="1">
                <a:solidFill>
                  <a:srgbClr val="C00000"/>
                </a:solidFill>
              </a:rPr>
              <a:t>Inorder</a:t>
            </a:r>
            <a:r>
              <a:rPr lang="en-IN" b="1" dirty="0">
                <a:solidFill>
                  <a:srgbClr val="C00000"/>
                </a:solidFill>
              </a:rPr>
              <a:t> </a:t>
            </a:r>
            <a:r>
              <a:rPr lang="en-IN" dirty="0"/>
              <a:t>Traversal: G  D  F  E  A  B  C</a:t>
            </a:r>
          </a:p>
          <a:p>
            <a:pPr lvl="1"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Converse </a:t>
            </a:r>
            <a:r>
              <a:rPr lang="en-IN" b="1" dirty="0" err="1">
                <a:solidFill>
                  <a:srgbClr val="C00000"/>
                </a:solidFill>
              </a:rPr>
              <a:t>Postorder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Traversal: G  F  E  D  C  B 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62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Write Pre/In/Post Order Traversal</a:t>
            </a:r>
            <a:endParaRPr lang="en-US" dirty="0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1676401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41"/>
          <p:cNvSpPr>
            <a:spLocks noChangeArrowheads="1"/>
          </p:cNvSpPr>
          <p:nvPr/>
        </p:nvSpPr>
        <p:spPr bwMode="auto">
          <a:xfrm>
            <a:off x="1676401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" name="Rectangle 74"/>
          <p:cNvSpPr>
            <a:spLocks noChangeArrowheads="1"/>
          </p:cNvSpPr>
          <p:nvPr/>
        </p:nvSpPr>
        <p:spPr bwMode="auto">
          <a:xfrm>
            <a:off x="1676401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50788" y="897966"/>
            <a:ext cx="1712726" cy="3156901"/>
            <a:chOff x="547384" y="1153022"/>
            <a:chExt cx="1712726" cy="3156901"/>
          </a:xfrm>
        </p:grpSpPr>
        <p:sp>
          <p:nvSpPr>
            <p:cNvPr id="29" name="Oval 28"/>
            <p:cNvSpPr/>
            <p:nvPr/>
          </p:nvSpPr>
          <p:spPr>
            <a:xfrm>
              <a:off x="1072117" y="1153022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1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547384" y="1993457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2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1698510" y="1993457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3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1072117" y="2939805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4</a:t>
              </a:r>
            </a:p>
          </p:txBody>
        </p:sp>
        <p:sp>
          <p:nvSpPr>
            <p:cNvPr id="81" name="Oval 80"/>
            <p:cNvSpPr/>
            <p:nvPr/>
          </p:nvSpPr>
          <p:spPr>
            <a:xfrm>
              <a:off x="1698510" y="3748323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5</a:t>
              </a:r>
            </a:p>
          </p:txBody>
        </p:sp>
        <p:cxnSp>
          <p:nvCxnSpPr>
            <p:cNvPr id="37" name="Straight Arrow Connector 36"/>
            <p:cNvCxnSpPr>
              <a:stCxn id="29" idx="3"/>
              <a:endCxn id="76" idx="0"/>
            </p:cNvCxnSpPr>
            <p:nvPr/>
          </p:nvCxnSpPr>
          <p:spPr>
            <a:xfrm flipH="1">
              <a:off x="828184" y="1632378"/>
              <a:ext cx="326177" cy="361079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29" idx="5"/>
              <a:endCxn id="78" idx="0"/>
            </p:cNvCxnSpPr>
            <p:nvPr/>
          </p:nvCxnSpPr>
          <p:spPr>
            <a:xfrm>
              <a:off x="1551473" y="1632378"/>
              <a:ext cx="427837" cy="361079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8" idx="3"/>
              <a:endCxn id="80" idx="0"/>
            </p:cNvCxnSpPr>
            <p:nvPr/>
          </p:nvCxnSpPr>
          <p:spPr>
            <a:xfrm flipH="1">
              <a:off x="1352917" y="2472813"/>
              <a:ext cx="427837" cy="466992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80" idx="5"/>
              <a:endCxn id="81" idx="1"/>
            </p:cNvCxnSpPr>
            <p:nvPr/>
          </p:nvCxnSpPr>
          <p:spPr>
            <a:xfrm>
              <a:off x="1551473" y="3419161"/>
              <a:ext cx="229281" cy="411406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785167" y="897966"/>
            <a:ext cx="4669044" cy="3282355"/>
            <a:chOff x="3163550" y="1648492"/>
            <a:chExt cx="4669044" cy="3282355"/>
          </a:xfrm>
        </p:grpSpPr>
        <p:sp>
          <p:nvSpPr>
            <p:cNvPr id="74" name="Oval 73"/>
            <p:cNvSpPr/>
            <p:nvPr/>
          </p:nvSpPr>
          <p:spPr>
            <a:xfrm>
              <a:off x="5203792" y="1648492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/>
                <a:t>50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4315990" y="2488927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/>
                <a:t>25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6139466" y="2583056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/>
                <a:t>75</a:t>
              </a:r>
            </a:p>
          </p:txBody>
        </p:sp>
        <p:cxnSp>
          <p:nvCxnSpPr>
            <p:cNvPr id="79" name="Straight Arrow Connector 78"/>
            <p:cNvCxnSpPr>
              <a:stCxn id="74" idx="3"/>
              <a:endCxn id="75" idx="0"/>
            </p:cNvCxnSpPr>
            <p:nvPr/>
          </p:nvCxnSpPr>
          <p:spPr>
            <a:xfrm flipH="1">
              <a:off x="4596790" y="2127848"/>
              <a:ext cx="689246" cy="361079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74" idx="5"/>
              <a:endCxn id="77" idx="0"/>
            </p:cNvCxnSpPr>
            <p:nvPr/>
          </p:nvCxnSpPr>
          <p:spPr>
            <a:xfrm>
              <a:off x="5683148" y="2127848"/>
              <a:ext cx="737118" cy="455208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3767564" y="3448300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/>
                <a:t>22</a:t>
              </a:r>
            </a:p>
          </p:txBody>
        </p:sp>
        <p:sp>
          <p:nvSpPr>
            <p:cNvPr id="87" name="Oval 86"/>
            <p:cNvSpPr/>
            <p:nvPr/>
          </p:nvSpPr>
          <p:spPr>
            <a:xfrm>
              <a:off x="4743879" y="3448300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/>
                <a:t>40</a:t>
              </a:r>
            </a:p>
          </p:txBody>
        </p:sp>
        <p:cxnSp>
          <p:nvCxnSpPr>
            <p:cNvPr id="88" name="Straight Arrow Connector 87"/>
            <p:cNvCxnSpPr>
              <a:stCxn id="75" idx="3"/>
              <a:endCxn id="86" idx="0"/>
            </p:cNvCxnSpPr>
            <p:nvPr/>
          </p:nvCxnSpPr>
          <p:spPr>
            <a:xfrm flipH="1">
              <a:off x="4048364" y="2968283"/>
              <a:ext cx="349870" cy="480017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75" idx="5"/>
              <a:endCxn id="87" idx="0"/>
            </p:cNvCxnSpPr>
            <p:nvPr/>
          </p:nvCxnSpPr>
          <p:spPr>
            <a:xfrm>
              <a:off x="4795346" y="2968283"/>
              <a:ext cx="229333" cy="480017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3163550" y="4369247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/>
                <a:t>15</a:t>
              </a:r>
            </a:p>
          </p:txBody>
        </p:sp>
        <p:cxnSp>
          <p:nvCxnSpPr>
            <p:cNvPr id="91" name="Straight Arrow Connector 90"/>
            <p:cNvCxnSpPr>
              <a:stCxn id="86" idx="3"/>
              <a:endCxn id="90" idx="0"/>
            </p:cNvCxnSpPr>
            <p:nvPr/>
          </p:nvCxnSpPr>
          <p:spPr>
            <a:xfrm flipH="1">
              <a:off x="3444350" y="3927656"/>
              <a:ext cx="405458" cy="44159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4260258" y="4369247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/>
                <a:t>30</a:t>
              </a:r>
            </a:p>
          </p:txBody>
        </p:sp>
        <p:cxnSp>
          <p:nvCxnSpPr>
            <p:cNvPr id="93" name="Straight Arrow Connector 92"/>
            <p:cNvCxnSpPr>
              <a:stCxn id="87" idx="3"/>
              <a:endCxn id="92" idx="0"/>
            </p:cNvCxnSpPr>
            <p:nvPr/>
          </p:nvCxnSpPr>
          <p:spPr>
            <a:xfrm flipH="1">
              <a:off x="4541058" y="3927656"/>
              <a:ext cx="285065" cy="44159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/>
            <p:nvPr/>
          </p:nvSpPr>
          <p:spPr>
            <a:xfrm>
              <a:off x="5627628" y="3448300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/>
                <a:t>60</a:t>
              </a:r>
            </a:p>
          </p:txBody>
        </p:sp>
        <p:sp>
          <p:nvSpPr>
            <p:cNvPr id="111" name="Oval 110"/>
            <p:cNvSpPr/>
            <p:nvPr/>
          </p:nvSpPr>
          <p:spPr>
            <a:xfrm>
              <a:off x="6698072" y="3448300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/>
                <a:t>80</a:t>
              </a:r>
            </a:p>
          </p:txBody>
        </p:sp>
        <p:cxnSp>
          <p:nvCxnSpPr>
            <p:cNvPr id="112" name="Straight Arrow Connector 111"/>
            <p:cNvCxnSpPr>
              <a:stCxn id="77" idx="3"/>
              <a:endCxn id="110" idx="0"/>
            </p:cNvCxnSpPr>
            <p:nvPr/>
          </p:nvCxnSpPr>
          <p:spPr>
            <a:xfrm flipH="1">
              <a:off x="5908428" y="3062412"/>
              <a:ext cx="313282" cy="385888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77" idx="5"/>
              <a:endCxn id="111" idx="0"/>
            </p:cNvCxnSpPr>
            <p:nvPr/>
          </p:nvCxnSpPr>
          <p:spPr>
            <a:xfrm>
              <a:off x="6618822" y="3062412"/>
              <a:ext cx="360050" cy="385888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/>
            <p:nvPr/>
          </p:nvSpPr>
          <p:spPr>
            <a:xfrm>
              <a:off x="7270994" y="4369247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/>
                <a:t>90</a:t>
              </a:r>
            </a:p>
          </p:txBody>
        </p:sp>
        <p:cxnSp>
          <p:nvCxnSpPr>
            <p:cNvPr id="115" name="Straight Arrow Connector 114"/>
            <p:cNvCxnSpPr>
              <a:stCxn id="111" idx="5"/>
              <a:endCxn id="114" idx="0"/>
            </p:cNvCxnSpPr>
            <p:nvPr/>
          </p:nvCxnSpPr>
          <p:spPr>
            <a:xfrm>
              <a:off x="7177428" y="3927656"/>
              <a:ext cx="374366" cy="44159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7827415" y="897966"/>
            <a:ext cx="4197541" cy="4621543"/>
            <a:chOff x="7765860" y="793505"/>
            <a:chExt cx="4197541" cy="4621543"/>
          </a:xfrm>
        </p:grpSpPr>
        <p:sp>
          <p:nvSpPr>
            <p:cNvPr id="126" name="Oval 125"/>
            <p:cNvSpPr/>
            <p:nvPr/>
          </p:nvSpPr>
          <p:spPr>
            <a:xfrm>
              <a:off x="8467039" y="793505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/>
                <a:t>15</a:t>
              </a:r>
            </a:p>
          </p:txBody>
        </p:sp>
        <p:sp>
          <p:nvSpPr>
            <p:cNvPr id="127" name="Oval 126"/>
            <p:cNvSpPr/>
            <p:nvPr/>
          </p:nvSpPr>
          <p:spPr>
            <a:xfrm>
              <a:off x="7768853" y="1620493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/>
                <a:t>3</a:t>
              </a:r>
            </a:p>
          </p:txBody>
        </p:sp>
        <p:sp>
          <p:nvSpPr>
            <p:cNvPr id="128" name="Oval 127"/>
            <p:cNvSpPr/>
            <p:nvPr/>
          </p:nvSpPr>
          <p:spPr>
            <a:xfrm>
              <a:off x="9242707" y="1620493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/>
                <a:t>1</a:t>
              </a:r>
            </a:p>
          </p:txBody>
        </p:sp>
        <p:cxnSp>
          <p:nvCxnSpPr>
            <p:cNvPr id="129" name="Straight Arrow Connector 128"/>
            <p:cNvCxnSpPr>
              <a:stCxn id="126" idx="3"/>
              <a:endCxn id="127" idx="0"/>
            </p:cNvCxnSpPr>
            <p:nvPr/>
          </p:nvCxnSpPr>
          <p:spPr>
            <a:xfrm flipH="1">
              <a:off x="8049653" y="1272861"/>
              <a:ext cx="499630" cy="347632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126" idx="5"/>
              <a:endCxn id="128" idx="0"/>
            </p:cNvCxnSpPr>
            <p:nvPr/>
          </p:nvCxnSpPr>
          <p:spPr>
            <a:xfrm>
              <a:off x="8946395" y="1272861"/>
              <a:ext cx="577112" cy="347632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/>
            <p:cNvSpPr/>
            <p:nvPr/>
          </p:nvSpPr>
          <p:spPr>
            <a:xfrm>
              <a:off x="8292228" y="2411778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/>
                <a:t>6</a:t>
              </a:r>
            </a:p>
          </p:txBody>
        </p:sp>
        <p:cxnSp>
          <p:nvCxnSpPr>
            <p:cNvPr id="132" name="Straight Arrow Connector 131"/>
            <p:cNvCxnSpPr>
              <a:stCxn id="127" idx="5"/>
              <a:endCxn id="131" idx="0"/>
            </p:cNvCxnSpPr>
            <p:nvPr/>
          </p:nvCxnSpPr>
          <p:spPr>
            <a:xfrm>
              <a:off x="8248209" y="2099849"/>
              <a:ext cx="324819" cy="311929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/>
            <p:cNvSpPr/>
            <p:nvPr/>
          </p:nvSpPr>
          <p:spPr>
            <a:xfrm>
              <a:off x="9841654" y="2411778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/>
                <a:t>22</a:t>
              </a:r>
            </a:p>
          </p:txBody>
        </p:sp>
        <p:cxnSp>
          <p:nvCxnSpPr>
            <p:cNvPr id="134" name="Straight Arrow Connector 133"/>
            <p:cNvCxnSpPr>
              <a:stCxn id="128" idx="5"/>
              <a:endCxn id="133" idx="0"/>
            </p:cNvCxnSpPr>
            <p:nvPr/>
          </p:nvCxnSpPr>
          <p:spPr>
            <a:xfrm>
              <a:off x="9722063" y="2099849"/>
              <a:ext cx="400391" cy="311929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/>
            <p:cNvSpPr/>
            <p:nvPr/>
          </p:nvSpPr>
          <p:spPr>
            <a:xfrm>
              <a:off x="10374235" y="3201099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/>
                <a:t>45</a:t>
              </a:r>
            </a:p>
          </p:txBody>
        </p:sp>
        <p:cxnSp>
          <p:nvCxnSpPr>
            <p:cNvPr id="136" name="Straight Arrow Connector 135"/>
            <p:cNvCxnSpPr>
              <a:stCxn id="133" idx="5"/>
              <a:endCxn id="135" idx="0"/>
            </p:cNvCxnSpPr>
            <p:nvPr/>
          </p:nvCxnSpPr>
          <p:spPr>
            <a:xfrm>
              <a:off x="10321010" y="2891134"/>
              <a:ext cx="334025" cy="309965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Oval 136"/>
            <p:cNvSpPr/>
            <p:nvPr/>
          </p:nvSpPr>
          <p:spPr>
            <a:xfrm>
              <a:off x="7765860" y="3201099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/>
                <a:t>5</a:t>
              </a:r>
            </a:p>
          </p:txBody>
        </p:sp>
        <p:cxnSp>
          <p:nvCxnSpPr>
            <p:cNvPr id="138" name="Straight Arrow Connector 137"/>
            <p:cNvCxnSpPr>
              <a:stCxn id="131" idx="3"/>
              <a:endCxn id="137" idx="0"/>
            </p:cNvCxnSpPr>
            <p:nvPr/>
          </p:nvCxnSpPr>
          <p:spPr>
            <a:xfrm flipH="1">
              <a:off x="8046660" y="2891134"/>
              <a:ext cx="327812" cy="309965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Oval 138"/>
            <p:cNvSpPr/>
            <p:nvPr/>
          </p:nvSpPr>
          <p:spPr>
            <a:xfrm>
              <a:off x="9844232" y="4014089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/>
                <a:t>23</a:t>
              </a:r>
            </a:p>
          </p:txBody>
        </p:sp>
        <p:cxnSp>
          <p:nvCxnSpPr>
            <p:cNvPr id="140" name="Straight Arrow Connector 139"/>
            <p:cNvCxnSpPr>
              <a:stCxn id="135" idx="3"/>
              <a:endCxn id="139" idx="0"/>
            </p:cNvCxnSpPr>
            <p:nvPr/>
          </p:nvCxnSpPr>
          <p:spPr>
            <a:xfrm flipH="1">
              <a:off x="10125032" y="3680455"/>
              <a:ext cx="331447" cy="333634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Oval 140"/>
            <p:cNvSpPr/>
            <p:nvPr/>
          </p:nvSpPr>
          <p:spPr>
            <a:xfrm>
              <a:off x="10904238" y="4014089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/>
                <a:t>65</a:t>
              </a:r>
            </a:p>
          </p:txBody>
        </p:sp>
        <p:cxnSp>
          <p:nvCxnSpPr>
            <p:cNvPr id="142" name="Straight Arrow Connector 141"/>
            <p:cNvCxnSpPr>
              <a:stCxn id="135" idx="5"/>
              <a:endCxn id="141" idx="0"/>
            </p:cNvCxnSpPr>
            <p:nvPr/>
          </p:nvCxnSpPr>
          <p:spPr>
            <a:xfrm>
              <a:off x="10853591" y="3680455"/>
              <a:ext cx="331447" cy="333634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/>
            <p:cNvSpPr/>
            <p:nvPr/>
          </p:nvSpPr>
          <p:spPr>
            <a:xfrm>
              <a:off x="11401801" y="4853448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/>
                <a:t>78</a:t>
              </a:r>
            </a:p>
          </p:txBody>
        </p:sp>
        <p:cxnSp>
          <p:nvCxnSpPr>
            <p:cNvPr id="144" name="Straight Arrow Connector 143"/>
            <p:cNvCxnSpPr>
              <a:stCxn id="141" idx="5"/>
              <a:endCxn id="143" idx="0"/>
            </p:cNvCxnSpPr>
            <p:nvPr/>
          </p:nvCxnSpPr>
          <p:spPr>
            <a:xfrm>
              <a:off x="11383594" y="4493445"/>
              <a:ext cx="299007" cy="360003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/>
            <p:cNvSpPr/>
            <p:nvPr/>
          </p:nvSpPr>
          <p:spPr>
            <a:xfrm>
              <a:off x="10412635" y="4853448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/>
                <a:t>34</a:t>
              </a:r>
            </a:p>
          </p:txBody>
        </p:sp>
        <p:cxnSp>
          <p:nvCxnSpPr>
            <p:cNvPr id="146" name="Straight Arrow Connector 145"/>
            <p:cNvCxnSpPr>
              <a:stCxn id="139" idx="5"/>
              <a:endCxn id="145" idx="0"/>
            </p:cNvCxnSpPr>
            <p:nvPr/>
          </p:nvCxnSpPr>
          <p:spPr>
            <a:xfrm>
              <a:off x="10323588" y="4493445"/>
              <a:ext cx="369847" cy="360003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Connector 49"/>
          <p:cNvCxnSpPr/>
          <p:nvPr/>
        </p:nvCxnSpPr>
        <p:spPr>
          <a:xfrm>
            <a:off x="2595282" y="887003"/>
            <a:ext cx="0" cy="54490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7628964" y="887003"/>
            <a:ext cx="0" cy="54490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685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 Binary Tree from Traversal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19835" y="762002"/>
            <a:ext cx="8686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/>
              <a:t>Construct a Binary tree </a:t>
            </a:r>
            <a:r>
              <a:rPr lang="en-IN" sz="2200" dirty="0"/>
              <a:t>from the given </a:t>
            </a:r>
            <a:r>
              <a:rPr lang="en-IN" sz="2200" b="1" dirty="0" err="1">
                <a:solidFill>
                  <a:srgbClr val="C00000"/>
                </a:solidFill>
              </a:rPr>
              <a:t>Inorder</a:t>
            </a:r>
            <a:r>
              <a:rPr lang="en-IN" sz="2200" dirty="0">
                <a:solidFill>
                  <a:srgbClr val="C00000"/>
                </a:solidFill>
              </a:rPr>
              <a:t> </a:t>
            </a:r>
            <a:r>
              <a:rPr lang="en-IN" sz="2200" dirty="0"/>
              <a:t>and </a:t>
            </a:r>
            <a:r>
              <a:rPr lang="en-IN" sz="2200" b="1" dirty="0" err="1">
                <a:solidFill>
                  <a:srgbClr val="C00000"/>
                </a:solidFill>
              </a:rPr>
              <a:t>Postorder</a:t>
            </a:r>
            <a:r>
              <a:rPr lang="en-IN" sz="2200" dirty="0">
                <a:solidFill>
                  <a:srgbClr val="C00000"/>
                </a:solidFill>
              </a:rPr>
              <a:t> </a:t>
            </a:r>
            <a:r>
              <a:rPr lang="en-IN" sz="2200" dirty="0"/>
              <a:t>traversals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1822847" y="1593720"/>
            <a:ext cx="32735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b="1" dirty="0"/>
              <a:t>Inorder     :</a:t>
            </a:r>
            <a:r>
              <a:rPr lang="pt-BR" sz="2100" dirty="0"/>
              <a:t> D G B </a:t>
            </a:r>
            <a:r>
              <a:rPr lang="pt-BR" sz="2100" b="1" dirty="0"/>
              <a:t>A</a:t>
            </a:r>
            <a:r>
              <a:rPr lang="pt-BR" sz="2100" dirty="0"/>
              <a:t> H E I C F </a:t>
            </a:r>
          </a:p>
          <a:p>
            <a:r>
              <a:rPr lang="pt-BR" sz="2100" b="1" dirty="0"/>
              <a:t>Postorder :</a:t>
            </a:r>
            <a:r>
              <a:rPr lang="pt-BR" sz="2100" dirty="0"/>
              <a:t> G D B H I E F C </a:t>
            </a:r>
            <a:r>
              <a:rPr lang="pt-BR" sz="2100" b="1" dirty="0"/>
              <a:t>A</a:t>
            </a:r>
            <a:endParaRPr lang="en-US" sz="21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248835" y="1189673"/>
            <a:ext cx="51458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Step 1: Find the root node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 err="1"/>
              <a:t>Preoder</a:t>
            </a:r>
            <a:r>
              <a:rPr lang="en-IN" dirty="0"/>
              <a:t> Traversal – first node is root node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 err="1"/>
              <a:t>Postoder</a:t>
            </a:r>
            <a:r>
              <a:rPr lang="en-IN" dirty="0"/>
              <a:t> Traversal last node is root node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Step 2: Find Left &amp; Right Sub Tree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 err="1"/>
              <a:t>Inorder</a:t>
            </a:r>
            <a:r>
              <a:rPr lang="en-IN" dirty="0"/>
              <a:t> traversal gives Left and right sub tree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96435" y="1226405"/>
            <a:ext cx="0" cy="14405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793330" y="1226404"/>
            <a:ext cx="8763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819835" y="2667001"/>
            <a:ext cx="8763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625220" y="3917579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A</a:t>
            </a:r>
            <a:endParaRPr lang="en-US" sz="24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777620" y="4831979"/>
            <a:ext cx="1447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H,E,I,C,F</a:t>
            </a:r>
            <a:endParaRPr lang="en-US" sz="24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654424" y="4821093"/>
            <a:ext cx="970797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D,G,B</a:t>
            </a:r>
            <a:endParaRPr lang="en-US" sz="2400" b="1" dirty="0"/>
          </a:p>
        </p:txBody>
      </p:sp>
      <p:cxnSp>
        <p:nvCxnSpPr>
          <p:cNvPr id="17" name="Straight Arrow Connector 16"/>
          <p:cNvCxnSpPr>
            <a:stCxn id="3" idx="3"/>
            <a:endCxn id="14" idx="0"/>
          </p:cNvCxnSpPr>
          <p:nvPr/>
        </p:nvCxnSpPr>
        <p:spPr>
          <a:xfrm flipH="1">
            <a:off x="1139823" y="4396935"/>
            <a:ext cx="567641" cy="42415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5"/>
            <a:endCxn id="7" idx="0"/>
          </p:cNvCxnSpPr>
          <p:nvPr/>
        </p:nvCxnSpPr>
        <p:spPr>
          <a:xfrm>
            <a:off x="2104576" y="4396935"/>
            <a:ext cx="396944" cy="43504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4362" y="3285647"/>
            <a:ext cx="32816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b="1" dirty="0"/>
              <a:t>Inorder     : </a:t>
            </a:r>
            <a:r>
              <a:rPr lang="pt-BR" sz="2100" dirty="0"/>
              <a:t>D G B A H E I C F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9736" y="2764975"/>
            <a:ext cx="323793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b="1" dirty="0"/>
              <a:t>Postorder :</a:t>
            </a:r>
            <a:r>
              <a:rPr lang="pt-BR" sz="2100" dirty="0"/>
              <a:t> G D B H I E F C A</a:t>
            </a:r>
            <a:endParaRPr lang="en-US" sz="2100" dirty="0"/>
          </a:p>
        </p:txBody>
      </p:sp>
      <p:sp>
        <p:nvSpPr>
          <p:cNvPr id="24" name="TextBox 23"/>
          <p:cNvSpPr txBox="1"/>
          <p:nvPr/>
        </p:nvSpPr>
        <p:spPr>
          <a:xfrm>
            <a:off x="3039533" y="2764973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b="1" dirty="0">
                <a:solidFill>
                  <a:srgbClr val="C00000"/>
                </a:solidFill>
              </a:rPr>
              <a:t>A</a:t>
            </a:r>
            <a:endParaRPr lang="en-US" sz="2100" b="1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89364" y="3285645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b="1" dirty="0">
                <a:solidFill>
                  <a:srgbClr val="C00000"/>
                </a:solidFill>
              </a:rPr>
              <a:t>A</a:t>
            </a:r>
            <a:endParaRPr lang="en-US" sz="2100" b="1" dirty="0">
              <a:solidFill>
                <a:srgbClr val="C000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527842" y="3657601"/>
            <a:ext cx="556647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420470" y="3657601"/>
            <a:ext cx="818396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823265" y="3034316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A</a:t>
            </a:r>
            <a:endParaRPr lang="en-US" sz="2400" b="1" dirty="0"/>
          </a:p>
        </p:txBody>
      </p:sp>
      <p:cxnSp>
        <p:nvCxnSpPr>
          <p:cNvPr id="26" name="Straight Arrow Connector 25"/>
          <p:cNvCxnSpPr>
            <a:stCxn id="21" idx="3"/>
            <a:endCxn id="30" idx="0"/>
          </p:cNvCxnSpPr>
          <p:nvPr/>
        </p:nvCxnSpPr>
        <p:spPr>
          <a:xfrm flipH="1">
            <a:off x="5285668" y="3513672"/>
            <a:ext cx="619841" cy="29353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5"/>
            <a:endCxn id="33" idx="0"/>
          </p:cNvCxnSpPr>
          <p:nvPr/>
        </p:nvCxnSpPr>
        <p:spPr>
          <a:xfrm>
            <a:off x="6302621" y="3513672"/>
            <a:ext cx="543641" cy="29353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004868" y="3807207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B</a:t>
            </a:r>
            <a:endParaRPr lang="en-US" sz="2400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4371008" y="4569207"/>
            <a:ext cx="710061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D,G</a:t>
            </a:r>
            <a:endParaRPr lang="en-US" sz="2400" b="1" dirty="0"/>
          </a:p>
        </p:txBody>
      </p:sp>
      <p:cxnSp>
        <p:nvCxnSpPr>
          <p:cNvPr id="32" name="Straight Arrow Connector 31"/>
          <p:cNvCxnSpPr>
            <a:stCxn id="30" idx="3"/>
            <a:endCxn id="31" idx="0"/>
          </p:cNvCxnSpPr>
          <p:nvPr/>
        </p:nvCxnSpPr>
        <p:spPr>
          <a:xfrm flipH="1">
            <a:off x="4726039" y="4286563"/>
            <a:ext cx="361073" cy="28264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565462" y="3807207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US" sz="24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5442737" y="4580087"/>
            <a:ext cx="1009931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H,E,I</a:t>
            </a:r>
            <a:endParaRPr lang="en-US" sz="2400" b="1" dirty="0"/>
          </a:p>
        </p:txBody>
      </p:sp>
      <p:sp>
        <p:nvSpPr>
          <p:cNvPr id="35" name="Oval 34"/>
          <p:cNvSpPr/>
          <p:nvPr/>
        </p:nvSpPr>
        <p:spPr>
          <a:xfrm>
            <a:off x="7062268" y="4616681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F</a:t>
            </a:r>
            <a:endParaRPr lang="en-US" sz="2400" b="1" dirty="0"/>
          </a:p>
        </p:txBody>
      </p:sp>
      <p:cxnSp>
        <p:nvCxnSpPr>
          <p:cNvPr id="36" name="Straight Arrow Connector 35"/>
          <p:cNvCxnSpPr>
            <a:stCxn id="33" idx="3"/>
            <a:endCxn id="34" idx="0"/>
          </p:cNvCxnSpPr>
          <p:nvPr/>
        </p:nvCxnSpPr>
        <p:spPr>
          <a:xfrm flipH="1">
            <a:off x="5947703" y="4286563"/>
            <a:ext cx="700003" cy="29352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3" idx="5"/>
            <a:endCxn id="35" idx="0"/>
          </p:cNvCxnSpPr>
          <p:nvPr/>
        </p:nvCxnSpPr>
        <p:spPr>
          <a:xfrm>
            <a:off x="7044818" y="4286563"/>
            <a:ext cx="298250" cy="33011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828117" y="2944467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A</a:t>
            </a:r>
            <a:endParaRPr lang="en-US" sz="2400" b="1" dirty="0"/>
          </a:p>
        </p:txBody>
      </p:sp>
      <p:cxnSp>
        <p:nvCxnSpPr>
          <p:cNvPr id="39" name="Straight Arrow Connector 38"/>
          <p:cNvCxnSpPr>
            <a:stCxn id="38" idx="3"/>
            <a:endCxn id="41" idx="0"/>
          </p:cNvCxnSpPr>
          <p:nvPr/>
        </p:nvCxnSpPr>
        <p:spPr>
          <a:xfrm flipH="1">
            <a:off x="9290520" y="3423823"/>
            <a:ext cx="619841" cy="29353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43" idx="0"/>
          </p:cNvCxnSpPr>
          <p:nvPr/>
        </p:nvCxnSpPr>
        <p:spPr>
          <a:xfrm>
            <a:off x="10307473" y="3423823"/>
            <a:ext cx="543641" cy="29353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9009720" y="3717358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B</a:t>
            </a:r>
            <a:endParaRPr lang="en-US" sz="2400" b="1" dirty="0"/>
          </a:p>
        </p:txBody>
      </p:sp>
      <p:cxnSp>
        <p:nvCxnSpPr>
          <p:cNvPr id="42" name="Straight Arrow Connector 41"/>
          <p:cNvCxnSpPr>
            <a:stCxn id="41" idx="3"/>
            <a:endCxn id="47" idx="0"/>
          </p:cNvCxnSpPr>
          <p:nvPr/>
        </p:nvCxnSpPr>
        <p:spPr>
          <a:xfrm flipH="1">
            <a:off x="8661117" y="4196714"/>
            <a:ext cx="430847" cy="41548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0570314" y="3717358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US" sz="2400" b="1" dirty="0"/>
          </a:p>
        </p:txBody>
      </p:sp>
      <p:sp>
        <p:nvSpPr>
          <p:cNvPr id="44" name="Oval 43"/>
          <p:cNvSpPr/>
          <p:nvPr/>
        </p:nvSpPr>
        <p:spPr>
          <a:xfrm>
            <a:off x="11067120" y="4526832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F</a:t>
            </a:r>
            <a:endParaRPr lang="en-US" sz="2400" b="1" dirty="0"/>
          </a:p>
        </p:txBody>
      </p:sp>
      <p:cxnSp>
        <p:nvCxnSpPr>
          <p:cNvPr id="45" name="Straight Arrow Connector 44"/>
          <p:cNvCxnSpPr>
            <a:stCxn id="43" idx="3"/>
            <a:endCxn id="50" idx="0"/>
          </p:cNvCxnSpPr>
          <p:nvPr/>
        </p:nvCxnSpPr>
        <p:spPr>
          <a:xfrm flipH="1">
            <a:off x="10221711" y="4196714"/>
            <a:ext cx="430847" cy="32445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3" idx="5"/>
            <a:endCxn id="44" idx="0"/>
          </p:cNvCxnSpPr>
          <p:nvPr/>
        </p:nvCxnSpPr>
        <p:spPr>
          <a:xfrm>
            <a:off x="11049670" y="4196714"/>
            <a:ext cx="298250" cy="33011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8380317" y="4612194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D</a:t>
            </a:r>
            <a:endParaRPr lang="en-US" sz="2400" b="1" dirty="0"/>
          </a:p>
        </p:txBody>
      </p:sp>
      <p:sp>
        <p:nvSpPr>
          <p:cNvPr id="48" name="Oval 47"/>
          <p:cNvSpPr/>
          <p:nvPr/>
        </p:nvSpPr>
        <p:spPr>
          <a:xfrm>
            <a:off x="8834073" y="5450394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G</a:t>
            </a:r>
            <a:endParaRPr lang="en-US" sz="2400" b="1" dirty="0"/>
          </a:p>
        </p:txBody>
      </p:sp>
      <p:cxnSp>
        <p:nvCxnSpPr>
          <p:cNvPr id="49" name="Straight Arrow Connector 48"/>
          <p:cNvCxnSpPr>
            <a:stCxn id="47" idx="5"/>
            <a:endCxn id="48" idx="0"/>
          </p:cNvCxnSpPr>
          <p:nvPr/>
        </p:nvCxnSpPr>
        <p:spPr>
          <a:xfrm>
            <a:off x="8859673" y="5091550"/>
            <a:ext cx="255200" cy="35884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9940911" y="4521172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E</a:t>
            </a:r>
            <a:endParaRPr lang="en-US" sz="2400" b="1" dirty="0"/>
          </a:p>
        </p:txBody>
      </p:sp>
      <p:sp>
        <p:nvSpPr>
          <p:cNvPr id="51" name="Oval 50"/>
          <p:cNvSpPr/>
          <p:nvPr/>
        </p:nvSpPr>
        <p:spPr>
          <a:xfrm>
            <a:off x="9447117" y="5400952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H</a:t>
            </a:r>
            <a:endParaRPr lang="en-US" sz="2400" b="1" dirty="0"/>
          </a:p>
        </p:txBody>
      </p:sp>
      <p:sp>
        <p:nvSpPr>
          <p:cNvPr id="52" name="Oval 51"/>
          <p:cNvSpPr/>
          <p:nvPr/>
        </p:nvSpPr>
        <p:spPr>
          <a:xfrm>
            <a:off x="10394667" y="5439021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I</a:t>
            </a:r>
            <a:endParaRPr lang="en-US" sz="2400" b="1" dirty="0"/>
          </a:p>
        </p:txBody>
      </p:sp>
      <p:cxnSp>
        <p:nvCxnSpPr>
          <p:cNvPr id="53" name="Straight Arrow Connector 52"/>
          <p:cNvCxnSpPr>
            <a:stCxn id="50" idx="3"/>
            <a:endCxn id="51" idx="0"/>
          </p:cNvCxnSpPr>
          <p:nvPr/>
        </p:nvCxnSpPr>
        <p:spPr>
          <a:xfrm flipH="1">
            <a:off x="9727917" y="5000528"/>
            <a:ext cx="295238" cy="40042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0" idx="5"/>
            <a:endCxn id="52" idx="0"/>
          </p:cNvCxnSpPr>
          <p:nvPr/>
        </p:nvCxnSpPr>
        <p:spPr>
          <a:xfrm>
            <a:off x="10420267" y="5000528"/>
            <a:ext cx="255200" cy="43849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29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" grpId="0" animBg="1"/>
      <p:bldP spid="7" grpId="0" animBg="1"/>
      <p:bldP spid="14" grpId="0" animBg="1"/>
      <p:bldP spid="22" grpId="0"/>
      <p:bldP spid="23" grpId="0"/>
      <p:bldP spid="24" grpId="0"/>
      <p:bldP spid="25" grpId="0"/>
      <p:bldP spid="21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8" grpId="0" animBg="1"/>
      <p:bldP spid="41" grpId="0" animBg="1"/>
      <p:bldP spid="43" grpId="0" animBg="1"/>
      <p:bldP spid="44" grpId="0" animBg="1"/>
      <p:bldP spid="47" grpId="0" animBg="1"/>
      <p:bldP spid="48" grpId="0" animBg="1"/>
      <p:bldP spid="50" grpId="0" animBg="1"/>
      <p:bldP spid="51" grpId="0" animBg="1"/>
      <p:bldP spid="5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 Binary Tree from Traversal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1414" y="826117"/>
            <a:ext cx="391318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b="1" dirty="0"/>
              <a:t>Inorder   : </a:t>
            </a:r>
            <a:r>
              <a:rPr lang="pt-BR" sz="2100" dirty="0"/>
              <a:t>Q B K C F A G P E D  H 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20358" y="826117"/>
            <a:ext cx="3947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b="1" dirty="0"/>
              <a:t>Preorder : </a:t>
            </a:r>
            <a:r>
              <a:rPr lang="pt-BR" sz="2100" dirty="0"/>
              <a:t>G B Q A C K F P D  E R H</a:t>
            </a:r>
            <a:endParaRPr lang="en-US" sz="21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752600" y="1317813"/>
            <a:ext cx="8686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19800" y="749915"/>
            <a:ext cx="0" cy="5678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58417" y="826115"/>
            <a:ext cx="34176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100" b="1" dirty="0">
                <a:solidFill>
                  <a:srgbClr val="C00000"/>
                </a:solidFill>
              </a:rPr>
              <a:t>G</a:t>
            </a:r>
            <a:endParaRPr lang="en-US" sz="2100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57752" y="827872"/>
            <a:ext cx="34176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100" b="1" dirty="0">
                <a:solidFill>
                  <a:srgbClr val="C00000"/>
                </a:solidFill>
              </a:rPr>
              <a:t>G</a:t>
            </a:r>
            <a:endParaRPr lang="en-US" sz="2100" b="1" dirty="0">
              <a:solidFill>
                <a:srgbClr val="C0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7454153" y="1241613"/>
            <a:ext cx="1135154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8910439" y="1241613"/>
            <a:ext cx="1004526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588869" y="1573307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G</a:t>
            </a:r>
            <a:endParaRPr lang="en-US" sz="24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84861" y="2489633"/>
            <a:ext cx="1440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Q B K C F A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985687" y="2489633"/>
            <a:ext cx="1440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P E D  H R</a:t>
            </a:r>
            <a:endParaRPr lang="en-US" sz="2000" b="1" dirty="0"/>
          </a:p>
        </p:txBody>
      </p:sp>
      <p:cxnSp>
        <p:nvCxnSpPr>
          <p:cNvPr id="19" name="Straight Arrow Connector 18"/>
          <p:cNvCxnSpPr>
            <a:stCxn id="15" idx="3"/>
            <a:endCxn id="16" idx="0"/>
          </p:cNvCxnSpPr>
          <p:nvPr/>
        </p:nvCxnSpPr>
        <p:spPr>
          <a:xfrm flipH="1">
            <a:off x="1004861" y="2052663"/>
            <a:ext cx="666252" cy="43697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5"/>
            <a:endCxn id="17" idx="0"/>
          </p:cNvCxnSpPr>
          <p:nvPr/>
        </p:nvCxnSpPr>
        <p:spPr>
          <a:xfrm>
            <a:off x="2068225" y="2052663"/>
            <a:ext cx="637462" cy="43697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48480" y="3572438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G</a:t>
            </a:r>
            <a:endParaRPr lang="en-US" sz="24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1101718" y="5353857"/>
            <a:ext cx="1080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K C F A</a:t>
            </a:r>
          </a:p>
        </p:txBody>
      </p:sp>
      <p:sp>
        <p:nvSpPr>
          <p:cNvPr id="28" name="Oval 27"/>
          <p:cNvSpPr/>
          <p:nvPr/>
        </p:nvSpPr>
        <p:spPr>
          <a:xfrm>
            <a:off x="802346" y="4346189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B</a:t>
            </a:r>
            <a:endParaRPr lang="en-US" sz="2400" b="1" dirty="0"/>
          </a:p>
        </p:txBody>
      </p:sp>
      <p:sp>
        <p:nvSpPr>
          <p:cNvPr id="30" name="Oval 29"/>
          <p:cNvSpPr/>
          <p:nvPr/>
        </p:nvSpPr>
        <p:spPr>
          <a:xfrm>
            <a:off x="309288" y="5166334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Q</a:t>
            </a:r>
            <a:endParaRPr lang="en-US" sz="2400" b="1" dirty="0"/>
          </a:p>
        </p:txBody>
      </p:sp>
      <p:cxnSp>
        <p:nvCxnSpPr>
          <p:cNvPr id="32" name="Straight Arrow Connector 31"/>
          <p:cNvCxnSpPr>
            <a:stCxn id="28" idx="3"/>
            <a:endCxn id="30" idx="0"/>
          </p:cNvCxnSpPr>
          <p:nvPr/>
        </p:nvCxnSpPr>
        <p:spPr>
          <a:xfrm flipH="1">
            <a:off x="590088" y="4825545"/>
            <a:ext cx="294502" cy="34078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5"/>
            <a:endCxn id="27" idx="0"/>
          </p:cNvCxnSpPr>
          <p:nvPr/>
        </p:nvCxnSpPr>
        <p:spPr>
          <a:xfrm>
            <a:off x="1281702" y="4825545"/>
            <a:ext cx="360016" cy="52831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2465298" y="5353857"/>
            <a:ext cx="1080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E D  H R</a:t>
            </a:r>
            <a:endParaRPr lang="en-US" sz="2000" b="1" dirty="0"/>
          </a:p>
        </p:txBody>
      </p:sp>
      <p:sp>
        <p:nvSpPr>
          <p:cNvPr id="36" name="Oval 35"/>
          <p:cNvSpPr/>
          <p:nvPr/>
        </p:nvSpPr>
        <p:spPr>
          <a:xfrm>
            <a:off x="2281522" y="4373403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P</a:t>
            </a:r>
            <a:endParaRPr lang="en-US" sz="2400" b="1" dirty="0"/>
          </a:p>
        </p:txBody>
      </p:sp>
      <p:cxnSp>
        <p:nvCxnSpPr>
          <p:cNvPr id="39" name="Straight Arrow Connector 38"/>
          <p:cNvCxnSpPr>
            <a:stCxn id="36" idx="5"/>
            <a:endCxn id="35" idx="0"/>
          </p:cNvCxnSpPr>
          <p:nvPr/>
        </p:nvCxnSpPr>
        <p:spPr>
          <a:xfrm>
            <a:off x="2760878" y="4852759"/>
            <a:ext cx="244420" cy="50109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5453198" y="1649507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G</a:t>
            </a:r>
            <a:endParaRPr lang="en-US" sz="2400" b="1" dirty="0"/>
          </a:p>
        </p:txBody>
      </p:sp>
      <p:cxnSp>
        <p:nvCxnSpPr>
          <p:cNvPr id="41" name="Straight Arrow Connector 40"/>
          <p:cNvCxnSpPr>
            <a:stCxn id="40" idx="3"/>
            <a:endCxn id="44" idx="0"/>
          </p:cNvCxnSpPr>
          <p:nvPr/>
        </p:nvCxnSpPr>
        <p:spPr>
          <a:xfrm flipH="1">
            <a:off x="5076918" y="2128863"/>
            <a:ext cx="458524" cy="23333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0" idx="5"/>
            <a:endCxn id="49" idx="0"/>
          </p:cNvCxnSpPr>
          <p:nvPr/>
        </p:nvCxnSpPr>
        <p:spPr>
          <a:xfrm>
            <a:off x="5932554" y="2128863"/>
            <a:ext cx="426910" cy="23333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796118" y="23622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B</a:t>
            </a:r>
            <a:endParaRPr lang="en-US" sz="2400" b="1" dirty="0"/>
          </a:p>
        </p:txBody>
      </p:sp>
      <p:sp>
        <p:nvSpPr>
          <p:cNvPr id="45" name="Oval 44"/>
          <p:cNvSpPr/>
          <p:nvPr/>
        </p:nvSpPr>
        <p:spPr>
          <a:xfrm>
            <a:off x="4356848" y="3330262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Q</a:t>
            </a:r>
            <a:endParaRPr lang="en-US" sz="2400" b="1" dirty="0"/>
          </a:p>
        </p:txBody>
      </p:sp>
      <p:cxnSp>
        <p:nvCxnSpPr>
          <p:cNvPr id="46" name="Straight Arrow Connector 45"/>
          <p:cNvCxnSpPr>
            <a:stCxn id="44" idx="3"/>
            <a:endCxn id="45" idx="0"/>
          </p:cNvCxnSpPr>
          <p:nvPr/>
        </p:nvCxnSpPr>
        <p:spPr>
          <a:xfrm flipH="1">
            <a:off x="4637648" y="2841556"/>
            <a:ext cx="240714" cy="48870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5"/>
            <a:endCxn id="53" idx="0"/>
          </p:cNvCxnSpPr>
          <p:nvPr/>
        </p:nvCxnSpPr>
        <p:spPr>
          <a:xfrm>
            <a:off x="5275474" y="2841556"/>
            <a:ext cx="246525" cy="48870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078664" y="23622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P</a:t>
            </a:r>
            <a:endParaRPr lang="en-US" sz="2400" b="1" dirty="0"/>
          </a:p>
        </p:txBody>
      </p:sp>
      <p:cxnSp>
        <p:nvCxnSpPr>
          <p:cNvPr id="50" name="Straight Arrow Connector 49"/>
          <p:cNvCxnSpPr>
            <a:stCxn id="49" idx="5"/>
            <a:endCxn id="56" idx="0"/>
          </p:cNvCxnSpPr>
          <p:nvPr/>
        </p:nvCxnSpPr>
        <p:spPr>
          <a:xfrm>
            <a:off x="6558020" y="2841556"/>
            <a:ext cx="263126" cy="39918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4667278" y="4316503"/>
            <a:ext cx="801786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K C F</a:t>
            </a:r>
          </a:p>
        </p:txBody>
      </p:sp>
      <p:sp>
        <p:nvSpPr>
          <p:cNvPr id="53" name="Oval 52"/>
          <p:cNvSpPr/>
          <p:nvPr/>
        </p:nvSpPr>
        <p:spPr>
          <a:xfrm>
            <a:off x="5241199" y="3330262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A</a:t>
            </a:r>
            <a:endParaRPr lang="en-US" sz="2400" b="1" dirty="0"/>
          </a:p>
        </p:txBody>
      </p:sp>
      <p:sp>
        <p:nvSpPr>
          <p:cNvPr id="55" name="Rounded Rectangle 54"/>
          <p:cNvSpPr/>
          <p:nvPr/>
        </p:nvSpPr>
        <p:spPr>
          <a:xfrm>
            <a:off x="6983505" y="4316503"/>
            <a:ext cx="679344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H R</a:t>
            </a:r>
            <a:endParaRPr lang="en-US" sz="2000" b="1" dirty="0"/>
          </a:p>
        </p:txBody>
      </p:sp>
      <p:sp>
        <p:nvSpPr>
          <p:cNvPr id="56" name="Oval 55"/>
          <p:cNvSpPr/>
          <p:nvPr/>
        </p:nvSpPr>
        <p:spPr>
          <a:xfrm>
            <a:off x="6540346" y="324074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D</a:t>
            </a:r>
            <a:endParaRPr lang="en-US" sz="2400" b="1" dirty="0"/>
          </a:p>
        </p:txBody>
      </p:sp>
      <p:cxnSp>
        <p:nvCxnSpPr>
          <p:cNvPr id="59" name="Straight Arrow Connector 58"/>
          <p:cNvCxnSpPr>
            <a:stCxn id="53" idx="3"/>
            <a:endCxn id="52" idx="0"/>
          </p:cNvCxnSpPr>
          <p:nvPr/>
        </p:nvCxnSpPr>
        <p:spPr>
          <a:xfrm flipH="1">
            <a:off x="5068171" y="3809618"/>
            <a:ext cx="255272" cy="50688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6" idx="5"/>
            <a:endCxn id="55" idx="0"/>
          </p:cNvCxnSpPr>
          <p:nvPr/>
        </p:nvCxnSpPr>
        <p:spPr>
          <a:xfrm>
            <a:off x="7019702" y="3720096"/>
            <a:ext cx="303475" cy="59640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9678132" y="1528486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G</a:t>
            </a:r>
            <a:endParaRPr lang="en-US" sz="2400" b="1" dirty="0"/>
          </a:p>
        </p:txBody>
      </p:sp>
      <p:cxnSp>
        <p:nvCxnSpPr>
          <p:cNvPr id="66" name="Straight Arrow Connector 65"/>
          <p:cNvCxnSpPr>
            <a:stCxn id="65" idx="3"/>
            <a:endCxn id="68" idx="7"/>
          </p:cNvCxnSpPr>
          <p:nvPr/>
        </p:nvCxnSpPr>
        <p:spPr>
          <a:xfrm flipH="1">
            <a:off x="9364112" y="2007842"/>
            <a:ext cx="396264" cy="30661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5" idx="5"/>
            <a:endCxn id="72" idx="1"/>
          </p:cNvCxnSpPr>
          <p:nvPr/>
        </p:nvCxnSpPr>
        <p:spPr>
          <a:xfrm>
            <a:off x="10157488" y="2007842"/>
            <a:ext cx="288688" cy="30661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8884756" y="223221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B</a:t>
            </a:r>
            <a:endParaRPr lang="en-US" sz="2400" b="1" dirty="0"/>
          </a:p>
        </p:txBody>
      </p:sp>
      <p:sp>
        <p:nvSpPr>
          <p:cNvPr id="69" name="Oval 68"/>
          <p:cNvSpPr/>
          <p:nvPr/>
        </p:nvSpPr>
        <p:spPr>
          <a:xfrm>
            <a:off x="8400662" y="314842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Q</a:t>
            </a:r>
            <a:endParaRPr lang="en-US" sz="2400" b="1" dirty="0"/>
          </a:p>
        </p:txBody>
      </p:sp>
      <p:cxnSp>
        <p:nvCxnSpPr>
          <p:cNvPr id="70" name="Straight Arrow Connector 69"/>
          <p:cNvCxnSpPr>
            <a:stCxn id="68" idx="3"/>
            <a:endCxn id="69" idx="0"/>
          </p:cNvCxnSpPr>
          <p:nvPr/>
        </p:nvCxnSpPr>
        <p:spPr>
          <a:xfrm flipH="1">
            <a:off x="8681462" y="2711571"/>
            <a:ext cx="285538" cy="43685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8" idx="5"/>
            <a:endCxn id="75" idx="0"/>
          </p:cNvCxnSpPr>
          <p:nvPr/>
        </p:nvCxnSpPr>
        <p:spPr>
          <a:xfrm>
            <a:off x="9364112" y="2711571"/>
            <a:ext cx="213820" cy="43685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10363932" y="223221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P</a:t>
            </a:r>
            <a:endParaRPr lang="en-US" sz="2400" b="1" dirty="0"/>
          </a:p>
        </p:txBody>
      </p:sp>
      <p:cxnSp>
        <p:nvCxnSpPr>
          <p:cNvPr id="73" name="Straight Arrow Connector 72"/>
          <p:cNvCxnSpPr>
            <a:stCxn id="72" idx="5"/>
            <a:endCxn id="77" idx="0"/>
          </p:cNvCxnSpPr>
          <p:nvPr/>
        </p:nvCxnSpPr>
        <p:spPr>
          <a:xfrm>
            <a:off x="10843288" y="2711571"/>
            <a:ext cx="191408" cy="43685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9297132" y="314842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A</a:t>
            </a:r>
            <a:endParaRPr lang="en-US" sz="2400" b="1" dirty="0"/>
          </a:p>
        </p:txBody>
      </p:sp>
      <p:sp>
        <p:nvSpPr>
          <p:cNvPr id="77" name="Oval 76"/>
          <p:cNvSpPr/>
          <p:nvPr/>
        </p:nvSpPr>
        <p:spPr>
          <a:xfrm>
            <a:off x="10753896" y="314842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D</a:t>
            </a:r>
            <a:endParaRPr lang="en-US" sz="2400" b="1" dirty="0"/>
          </a:p>
        </p:txBody>
      </p:sp>
      <p:cxnSp>
        <p:nvCxnSpPr>
          <p:cNvPr id="78" name="Straight Arrow Connector 77"/>
          <p:cNvCxnSpPr>
            <a:stCxn id="75" idx="3"/>
            <a:endCxn id="89" idx="0"/>
          </p:cNvCxnSpPr>
          <p:nvPr/>
        </p:nvCxnSpPr>
        <p:spPr>
          <a:xfrm flipH="1">
            <a:off x="8990744" y="3627781"/>
            <a:ext cx="388632" cy="39077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7" idx="5"/>
            <a:endCxn id="104" idx="0"/>
          </p:cNvCxnSpPr>
          <p:nvPr/>
        </p:nvCxnSpPr>
        <p:spPr>
          <a:xfrm>
            <a:off x="11233252" y="3627781"/>
            <a:ext cx="460349" cy="39077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2" idx="3"/>
            <a:endCxn id="28" idx="7"/>
          </p:cNvCxnSpPr>
          <p:nvPr/>
        </p:nvCxnSpPr>
        <p:spPr>
          <a:xfrm flipH="1">
            <a:off x="1281702" y="4051794"/>
            <a:ext cx="349022" cy="37663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2" idx="5"/>
            <a:endCxn id="36" idx="1"/>
          </p:cNvCxnSpPr>
          <p:nvPr/>
        </p:nvCxnSpPr>
        <p:spPr>
          <a:xfrm>
            <a:off x="2027836" y="4051794"/>
            <a:ext cx="335930" cy="40385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8709944" y="401855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US" sz="2400" b="1" dirty="0"/>
          </a:p>
        </p:txBody>
      </p:sp>
      <p:sp>
        <p:nvSpPr>
          <p:cNvPr id="91" name="Oval 90"/>
          <p:cNvSpPr/>
          <p:nvPr/>
        </p:nvSpPr>
        <p:spPr>
          <a:xfrm>
            <a:off x="8176544" y="4976147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K</a:t>
            </a:r>
            <a:endParaRPr lang="en-US" sz="2400" b="1" dirty="0"/>
          </a:p>
        </p:txBody>
      </p:sp>
      <p:sp>
        <p:nvSpPr>
          <p:cNvPr id="92" name="Oval 91"/>
          <p:cNvSpPr/>
          <p:nvPr/>
        </p:nvSpPr>
        <p:spPr>
          <a:xfrm>
            <a:off x="9243344" y="4976147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F</a:t>
            </a:r>
            <a:endParaRPr lang="en-US" sz="2400" b="1" dirty="0"/>
          </a:p>
        </p:txBody>
      </p:sp>
      <p:cxnSp>
        <p:nvCxnSpPr>
          <p:cNvPr id="94" name="Straight Arrow Connector 93"/>
          <p:cNvCxnSpPr>
            <a:stCxn id="89" idx="3"/>
            <a:endCxn id="91" idx="0"/>
          </p:cNvCxnSpPr>
          <p:nvPr/>
        </p:nvCxnSpPr>
        <p:spPr>
          <a:xfrm flipH="1">
            <a:off x="8457344" y="4497911"/>
            <a:ext cx="334844" cy="47823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9" idx="5"/>
            <a:endCxn id="92" idx="0"/>
          </p:cNvCxnSpPr>
          <p:nvPr/>
        </p:nvCxnSpPr>
        <p:spPr>
          <a:xfrm>
            <a:off x="9189300" y="4497911"/>
            <a:ext cx="334844" cy="47823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5939118" y="4218122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E</a:t>
            </a:r>
            <a:endParaRPr lang="en-US" sz="2400" b="1" dirty="0"/>
          </a:p>
        </p:txBody>
      </p:sp>
      <p:cxnSp>
        <p:nvCxnSpPr>
          <p:cNvPr id="100" name="Straight Arrow Connector 99"/>
          <p:cNvCxnSpPr>
            <a:stCxn id="56" idx="3"/>
            <a:endCxn id="98" idx="0"/>
          </p:cNvCxnSpPr>
          <p:nvPr/>
        </p:nvCxnSpPr>
        <p:spPr>
          <a:xfrm flipH="1">
            <a:off x="6219918" y="3720096"/>
            <a:ext cx="402672" cy="49802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10115292" y="401855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E</a:t>
            </a:r>
            <a:endParaRPr lang="en-US" sz="2400" b="1" dirty="0"/>
          </a:p>
        </p:txBody>
      </p:sp>
      <p:cxnSp>
        <p:nvCxnSpPr>
          <p:cNvPr id="103" name="Straight Arrow Connector 102"/>
          <p:cNvCxnSpPr>
            <a:stCxn id="77" idx="3"/>
            <a:endCxn id="101" idx="0"/>
          </p:cNvCxnSpPr>
          <p:nvPr/>
        </p:nvCxnSpPr>
        <p:spPr>
          <a:xfrm flipH="1">
            <a:off x="10396092" y="3627781"/>
            <a:ext cx="440048" cy="39077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11412801" y="401855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R</a:t>
            </a:r>
            <a:endParaRPr lang="en-US" sz="2400" b="1" dirty="0"/>
          </a:p>
        </p:txBody>
      </p:sp>
      <p:sp>
        <p:nvSpPr>
          <p:cNvPr id="106" name="Oval 105"/>
          <p:cNvSpPr/>
          <p:nvPr/>
        </p:nvSpPr>
        <p:spPr>
          <a:xfrm>
            <a:off x="10887631" y="4976147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H</a:t>
            </a:r>
            <a:endParaRPr lang="en-US" sz="2400" b="1" dirty="0"/>
          </a:p>
        </p:txBody>
      </p:sp>
      <p:cxnSp>
        <p:nvCxnSpPr>
          <p:cNvPr id="108" name="Straight Arrow Connector 107"/>
          <p:cNvCxnSpPr>
            <a:stCxn id="104" idx="3"/>
            <a:endCxn id="106" idx="0"/>
          </p:cNvCxnSpPr>
          <p:nvPr/>
        </p:nvCxnSpPr>
        <p:spPr>
          <a:xfrm flipH="1">
            <a:off x="11168431" y="4497911"/>
            <a:ext cx="326614" cy="47823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74812" y="3160061"/>
            <a:ext cx="384586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020672" y="1519518"/>
            <a:ext cx="0" cy="4680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7808804" y="1519518"/>
            <a:ext cx="0" cy="4680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55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5" grpId="0" animBg="1"/>
      <p:bldP spid="16" grpId="0" animBg="1"/>
      <p:bldP spid="17" grpId="0" animBg="1"/>
      <p:bldP spid="22" grpId="0" animBg="1"/>
      <p:bldP spid="27" grpId="0" animBg="1"/>
      <p:bldP spid="28" grpId="0" animBg="1"/>
      <p:bldP spid="30" grpId="0" animBg="1"/>
      <p:bldP spid="35" grpId="0" animBg="1"/>
      <p:bldP spid="36" grpId="0" animBg="1"/>
      <p:bldP spid="40" grpId="0" animBg="1"/>
      <p:bldP spid="44" grpId="0" animBg="1"/>
      <p:bldP spid="45" grpId="0" animBg="1"/>
      <p:bldP spid="49" grpId="0" animBg="1"/>
      <p:bldP spid="52" grpId="0" animBg="1"/>
      <p:bldP spid="53" grpId="0" animBg="1"/>
      <p:bldP spid="55" grpId="0" animBg="1"/>
      <p:bldP spid="56" grpId="0" animBg="1"/>
      <p:bldP spid="65" grpId="0" animBg="1"/>
      <p:bldP spid="68" grpId="0" animBg="1"/>
      <p:bldP spid="69" grpId="0" animBg="1"/>
      <p:bldP spid="72" grpId="0" animBg="1"/>
      <p:bldP spid="75" grpId="0" animBg="1"/>
      <p:bldP spid="77" grpId="0" animBg="1"/>
      <p:bldP spid="89" grpId="0" animBg="1"/>
      <p:bldP spid="91" grpId="0" animBg="1"/>
      <p:bldP spid="92" grpId="0" animBg="1"/>
      <p:bldP spid="98" grpId="0" animBg="1"/>
      <p:bldP spid="101" grpId="0" animBg="1"/>
      <p:bldP spid="104" grpId="0" animBg="1"/>
      <p:bldP spid="10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Linked Representation of Binary Tree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904394" y="2682128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</a:t>
            </a:r>
            <a:endParaRPr lang="en-US" sz="2000" b="1" dirty="0"/>
          </a:p>
        </p:txBody>
      </p:sp>
      <p:sp>
        <p:nvSpPr>
          <p:cNvPr id="5" name="Oval 4"/>
          <p:cNvSpPr/>
          <p:nvPr/>
        </p:nvSpPr>
        <p:spPr>
          <a:xfrm>
            <a:off x="1287862" y="3624243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B</a:t>
            </a:r>
            <a:endParaRPr lang="en-US" sz="2000" b="1" dirty="0"/>
          </a:p>
        </p:txBody>
      </p:sp>
      <p:sp>
        <p:nvSpPr>
          <p:cNvPr id="6" name="Oval 5"/>
          <p:cNvSpPr/>
          <p:nvPr/>
        </p:nvSpPr>
        <p:spPr>
          <a:xfrm>
            <a:off x="724446" y="463055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C</a:t>
            </a:r>
            <a:endParaRPr lang="en-US" sz="2000" b="1" dirty="0"/>
          </a:p>
        </p:txBody>
      </p:sp>
      <p:sp>
        <p:nvSpPr>
          <p:cNvPr id="7" name="Oval 6"/>
          <p:cNvSpPr/>
          <p:nvPr/>
        </p:nvSpPr>
        <p:spPr>
          <a:xfrm>
            <a:off x="1987519" y="463055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E</a:t>
            </a:r>
            <a:endParaRPr lang="en-US" sz="2000" b="1" dirty="0"/>
          </a:p>
        </p:txBody>
      </p:sp>
      <p:sp>
        <p:nvSpPr>
          <p:cNvPr id="8" name="Oval 7"/>
          <p:cNvSpPr/>
          <p:nvPr/>
        </p:nvSpPr>
        <p:spPr>
          <a:xfrm>
            <a:off x="2482823" y="3624243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D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3075102" y="463055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G</a:t>
            </a:r>
            <a:endParaRPr lang="en-US" sz="2000" b="1" dirty="0"/>
          </a:p>
        </p:txBody>
      </p:sp>
      <p:sp>
        <p:nvSpPr>
          <p:cNvPr id="10" name="Oval 9"/>
          <p:cNvSpPr/>
          <p:nvPr/>
        </p:nvSpPr>
        <p:spPr>
          <a:xfrm>
            <a:off x="2482823" y="5563883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F</a:t>
            </a:r>
            <a:endParaRPr lang="en-US" sz="2000" b="1" dirty="0"/>
          </a:p>
        </p:txBody>
      </p: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1568662" y="3161484"/>
            <a:ext cx="417976" cy="46275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0"/>
          </p:cNvCxnSpPr>
          <p:nvPr/>
        </p:nvCxnSpPr>
        <p:spPr>
          <a:xfrm flipH="1">
            <a:off x="1005246" y="4103599"/>
            <a:ext cx="364860" cy="52695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8" idx="0"/>
          </p:cNvCxnSpPr>
          <p:nvPr/>
        </p:nvCxnSpPr>
        <p:spPr>
          <a:xfrm>
            <a:off x="2383750" y="3161484"/>
            <a:ext cx="379873" cy="46275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7" idx="0"/>
          </p:cNvCxnSpPr>
          <p:nvPr/>
        </p:nvCxnSpPr>
        <p:spPr>
          <a:xfrm flipH="1">
            <a:off x="2268319" y="4103599"/>
            <a:ext cx="296748" cy="52695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5"/>
            <a:endCxn id="9" idx="0"/>
          </p:cNvCxnSpPr>
          <p:nvPr/>
        </p:nvCxnSpPr>
        <p:spPr>
          <a:xfrm>
            <a:off x="2962179" y="4103599"/>
            <a:ext cx="393723" cy="52695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5"/>
            <a:endCxn id="10" idx="0"/>
          </p:cNvCxnSpPr>
          <p:nvPr/>
        </p:nvCxnSpPr>
        <p:spPr>
          <a:xfrm>
            <a:off x="2466875" y="5109906"/>
            <a:ext cx="296748" cy="45397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1445621" y="1219199"/>
            <a:ext cx="3385677" cy="558801"/>
            <a:chOff x="-76200" y="4191000"/>
            <a:chExt cx="1997075" cy="381000"/>
          </a:xfrm>
        </p:grpSpPr>
        <p:sp>
          <p:nvSpPr>
            <p:cNvPr id="25" name="Rectangle 24"/>
            <p:cNvSpPr/>
            <p:nvPr/>
          </p:nvSpPr>
          <p:spPr>
            <a:xfrm>
              <a:off x="609599" y="4191000"/>
              <a:ext cx="628651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IN" sz="2000" b="1" dirty="0"/>
                <a:t>DATA</a:t>
              </a:r>
              <a:endParaRPr lang="en-US" sz="2000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76200" y="4191000"/>
              <a:ext cx="685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IN" sz="2000" b="1" dirty="0"/>
                <a:t>LPTR</a:t>
              </a:r>
              <a:endParaRPr lang="en-US" sz="2000" b="1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38250" y="4191000"/>
              <a:ext cx="68262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IN" sz="2000" b="1" dirty="0"/>
                <a:t>RPTR</a:t>
              </a:r>
              <a:endParaRPr lang="en-US" sz="2000" b="1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607904" y="1849397"/>
            <a:ext cx="3066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Typical node of Binary Tree</a:t>
            </a:r>
            <a:endParaRPr lang="en-US" sz="20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6596545" y="1796877"/>
            <a:ext cx="1440000" cy="540000"/>
            <a:chOff x="304800" y="4191000"/>
            <a:chExt cx="1066800" cy="381000"/>
          </a:xfrm>
        </p:grpSpPr>
        <p:sp>
          <p:nvSpPr>
            <p:cNvPr id="30" name="Rectangle 29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A</a:t>
              </a:r>
              <a:endParaRPr lang="en-US" sz="2000" b="1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377345" y="3092277"/>
            <a:ext cx="1440000" cy="540000"/>
            <a:chOff x="304800" y="4191000"/>
            <a:chExt cx="1066800" cy="381000"/>
          </a:xfrm>
        </p:grpSpPr>
        <p:sp>
          <p:nvSpPr>
            <p:cNvPr id="34" name="Rectangle 33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B</a:t>
              </a:r>
              <a:endParaRPr lang="en-US" sz="2000" b="1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739545" y="3092277"/>
            <a:ext cx="1440000" cy="540000"/>
            <a:chOff x="304800" y="4191000"/>
            <a:chExt cx="1066800" cy="381000"/>
          </a:xfrm>
        </p:grpSpPr>
        <p:sp>
          <p:nvSpPr>
            <p:cNvPr id="38" name="Rectangle 37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D</a:t>
              </a:r>
              <a:endParaRPr lang="en-US" sz="2000" b="1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386745" y="4463877"/>
            <a:ext cx="1440000" cy="540000"/>
            <a:chOff x="304800" y="4191000"/>
            <a:chExt cx="1066800" cy="381000"/>
          </a:xfrm>
        </p:grpSpPr>
        <p:sp>
          <p:nvSpPr>
            <p:cNvPr id="42" name="Rectangle 41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C</a:t>
              </a:r>
              <a:endParaRPr lang="en-US" sz="2000" b="1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825145" y="4463877"/>
            <a:ext cx="1440000" cy="540000"/>
            <a:chOff x="304800" y="4191000"/>
            <a:chExt cx="1066800" cy="381000"/>
          </a:xfrm>
        </p:grpSpPr>
        <p:sp>
          <p:nvSpPr>
            <p:cNvPr id="46" name="Rectangle 45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E</a:t>
              </a:r>
              <a:endParaRPr lang="en-US" sz="2000" b="1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8806345" y="4463877"/>
            <a:ext cx="1440000" cy="540000"/>
            <a:chOff x="304800" y="4191000"/>
            <a:chExt cx="1066800" cy="381000"/>
          </a:xfrm>
        </p:grpSpPr>
        <p:sp>
          <p:nvSpPr>
            <p:cNvPr id="50" name="Rectangle 49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G</a:t>
              </a:r>
              <a:endParaRPr lang="en-US" sz="2000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815745" y="5759277"/>
            <a:ext cx="1440000" cy="540000"/>
            <a:chOff x="304800" y="4191000"/>
            <a:chExt cx="1066800" cy="381000"/>
          </a:xfrm>
        </p:grpSpPr>
        <p:sp>
          <p:nvSpPr>
            <p:cNvPr id="54" name="Rectangle 53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F</a:t>
              </a:r>
              <a:endParaRPr lang="en-US" sz="2000" b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sp>
        <p:nvSpPr>
          <p:cNvPr id="57" name="Freeform 56"/>
          <p:cNvSpPr/>
          <p:nvPr/>
        </p:nvSpPr>
        <p:spPr>
          <a:xfrm>
            <a:off x="6105115" y="2042885"/>
            <a:ext cx="691077" cy="1033889"/>
          </a:xfrm>
          <a:custGeom>
            <a:avLst/>
            <a:gdLst>
              <a:gd name="connsiteX0" fmla="*/ 829994 w 829994"/>
              <a:gd name="connsiteY0" fmla="*/ 0 h 1125416"/>
              <a:gd name="connsiteX1" fmla="*/ 0 w 829994"/>
              <a:gd name="connsiteY1" fmla="*/ 0 h 1125416"/>
              <a:gd name="connsiteX2" fmla="*/ 0 w 829994"/>
              <a:gd name="connsiteY2" fmla="*/ 1125416 h 112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994" h="1125416">
                <a:moveTo>
                  <a:pt x="829994" y="0"/>
                </a:moveTo>
                <a:lnTo>
                  <a:pt x="0" y="0"/>
                </a:lnTo>
                <a:lnTo>
                  <a:pt x="0" y="1125416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5097170" y="3369260"/>
            <a:ext cx="454135" cy="1080000"/>
          </a:xfrm>
          <a:custGeom>
            <a:avLst/>
            <a:gdLst>
              <a:gd name="connsiteX0" fmla="*/ 661181 w 661181"/>
              <a:gd name="connsiteY0" fmla="*/ 0 h 1181686"/>
              <a:gd name="connsiteX1" fmla="*/ 0 w 661181"/>
              <a:gd name="connsiteY1" fmla="*/ 0 h 1181686"/>
              <a:gd name="connsiteX2" fmla="*/ 0 w 661181"/>
              <a:gd name="connsiteY2" fmla="*/ 1181686 h 118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181" h="1181686">
                <a:moveTo>
                  <a:pt x="661181" y="0"/>
                </a:moveTo>
                <a:lnTo>
                  <a:pt x="0" y="0"/>
                </a:lnTo>
                <a:lnTo>
                  <a:pt x="0" y="1181686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7853714" y="2043229"/>
            <a:ext cx="691200" cy="1033200"/>
          </a:xfrm>
          <a:custGeom>
            <a:avLst/>
            <a:gdLst>
              <a:gd name="connsiteX0" fmla="*/ 0 w 731520"/>
              <a:gd name="connsiteY0" fmla="*/ 0 h 1111347"/>
              <a:gd name="connsiteX1" fmla="*/ 731520 w 731520"/>
              <a:gd name="connsiteY1" fmla="*/ 0 h 1111347"/>
              <a:gd name="connsiteX2" fmla="*/ 731520 w 731520"/>
              <a:gd name="connsiteY2" fmla="*/ 1111347 h 1111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0" h="1111347">
                <a:moveTo>
                  <a:pt x="0" y="0"/>
                </a:moveTo>
                <a:lnTo>
                  <a:pt x="731520" y="0"/>
                </a:lnTo>
                <a:lnTo>
                  <a:pt x="731520" y="1111347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7529409" y="3369260"/>
            <a:ext cx="413622" cy="1080000"/>
          </a:xfrm>
          <a:custGeom>
            <a:avLst/>
            <a:gdLst>
              <a:gd name="connsiteX0" fmla="*/ 534572 w 534572"/>
              <a:gd name="connsiteY0" fmla="*/ 0 h 1139483"/>
              <a:gd name="connsiteX1" fmla="*/ 0 w 534572"/>
              <a:gd name="connsiteY1" fmla="*/ 0 h 1139483"/>
              <a:gd name="connsiteX2" fmla="*/ 0 w 534572"/>
              <a:gd name="connsiteY2" fmla="*/ 1139483 h 113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4572" h="1139483">
                <a:moveTo>
                  <a:pt x="534572" y="0"/>
                </a:moveTo>
                <a:lnTo>
                  <a:pt x="0" y="0"/>
                </a:lnTo>
                <a:lnTo>
                  <a:pt x="0" y="1139483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8976059" y="3369260"/>
            <a:ext cx="550961" cy="1080000"/>
          </a:xfrm>
          <a:custGeom>
            <a:avLst/>
            <a:gdLst>
              <a:gd name="connsiteX0" fmla="*/ 0 w 647114"/>
              <a:gd name="connsiteY0" fmla="*/ 0 h 1223889"/>
              <a:gd name="connsiteX1" fmla="*/ 647114 w 647114"/>
              <a:gd name="connsiteY1" fmla="*/ 0 h 1223889"/>
              <a:gd name="connsiteX2" fmla="*/ 647114 w 647114"/>
              <a:gd name="connsiteY2" fmla="*/ 1223889 h 122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114" h="1223889">
                <a:moveTo>
                  <a:pt x="0" y="0"/>
                </a:moveTo>
                <a:lnTo>
                  <a:pt x="647114" y="0"/>
                </a:lnTo>
                <a:lnTo>
                  <a:pt x="647114" y="1223889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8084170" y="4736645"/>
            <a:ext cx="425436" cy="1014614"/>
          </a:xfrm>
          <a:custGeom>
            <a:avLst/>
            <a:gdLst>
              <a:gd name="connsiteX0" fmla="*/ 0 w 534573"/>
              <a:gd name="connsiteY0" fmla="*/ 0 h 1139483"/>
              <a:gd name="connsiteX1" fmla="*/ 534573 w 534573"/>
              <a:gd name="connsiteY1" fmla="*/ 0 h 1139483"/>
              <a:gd name="connsiteX2" fmla="*/ 534573 w 534573"/>
              <a:gd name="connsiteY2" fmla="*/ 1139483 h 113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4573" h="1139483">
                <a:moveTo>
                  <a:pt x="0" y="0"/>
                </a:moveTo>
                <a:lnTo>
                  <a:pt x="534573" y="0"/>
                </a:lnTo>
                <a:lnTo>
                  <a:pt x="534573" y="1139483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6405915" y="3092277"/>
            <a:ext cx="394562" cy="540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4382860" y="4463877"/>
            <a:ext cx="423085" cy="540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5414602" y="4463877"/>
            <a:ext cx="403351" cy="540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6841797" y="4481690"/>
            <a:ext cx="371433" cy="522187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8806345" y="4481690"/>
            <a:ext cx="388800" cy="522187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9834918" y="4488995"/>
            <a:ext cx="403638" cy="51488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8861634" y="5759277"/>
            <a:ext cx="389905" cy="540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7815745" y="5759277"/>
            <a:ext cx="411428" cy="540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131935" y="808546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74" name="Straight Arrow Connector 73"/>
          <p:cNvCxnSpPr>
            <a:stCxn id="72" idx="2"/>
            <a:endCxn id="30" idx="0"/>
          </p:cNvCxnSpPr>
          <p:nvPr/>
        </p:nvCxnSpPr>
        <p:spPr>
          <a:xfrm>
            <a:off x="7307624" y="1270211"/>
            <a:ext cx="8922" cy="52666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5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8" grpId="0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7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Procedure: PRE(T)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procedure </a:t>
            </a:r>
            <a:r>
              <a:rPr lang="en-IN" b="1" dirty="0">
                <a:solidFill>
                  <a:srgbClr val="C00000"/>
                </a:solidFill>
              </a:rPr>
              <a:t>traverses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the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tree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in </a:t>
            </a:r>
            <a:r>
              <a:rPr lang="en-IN" b="1" dirty="0" err="1">
                <a:solidFill>
                  <a:srgbClr val="C00000"/>
                </a:solidFill>
              </a:rPr>
              <a:t>preorder</a:t>
            </a:r>
            <a:r>
              <a:rPr lang="en-IN" dirty="0"/>
              <a:t>, in a recursive manner.</a:t>
            </a:r>
          </a:p>
          <a:p>
            <a:r>
              <a:rPr lang="en-IN" b="1" dirty="0">
                <a:solidFill>
                  <a:srgbClr val="C00000"/>
                </a:solidFill>
              </a:rPr>
              <a:t>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is root node address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of given binary tree</a:t>
            </a:r>
          </a:p>
          <a:p>
            <a:r>
              <a:rPr lang="en-IN" dirty="0"/>
              <a:t>Node structure of binary tree is described as below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8396513" y="1401670"/>
            <a:ext cx="3385677" cy="558801"/>
            <a:chOff x="-76200" y="4191000"/>
            <a:chExt cx="1997075" cy="381000"/>
          </a:xfrm>
        </p:grpSpPr>
        <p:sp>
          <p:nvSpPr>
            <p:cNvPr id="10" name="Rectangle 9"/>
            <p:cNvSpPr/>
            <p:nvPr/>
          </p:nvSpPr>
          <p:spPr>
            <a:xfrm>
              <a:off x="609599" y="4191000"/>
              <a:ext cx="628651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IN" sz="2000" b="1" dirty="0"/>
                <a:t>DATA</a:t>
              </a:r>
              <a:endParaRPr lang="en-US" sz="2000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-76200" y="4191000"/>
              <a:ext cx="685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IN" sz="2000" b="1" dirty="0"/>
                <a:t>LPTR</a:t>
              </a:r>
              <a:endParaRPr lang="en-US" sz="20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38250" y="4191000"/>
              <a:ext cx="68262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IN" sz="2000" b="1" dirty="0"/>
                <a:t>RPTR</a:t>
              </a:r>
              <a:endParaRPr lang="en-US" sz="2000" b="1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558796" y="2031868"/>
            <a:ext cx="3066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Typical node of Binary Tree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82103" y="2701896"/>
            <a:ext cx="5760000" cy="28315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[Check for Empty Tree]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 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T = NULL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write (‘Empty Tree’)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	   return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sz="2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write (DATA(T))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[Process the Left Sub Tree]</a:t>
            </a:r>
          </a:p>
          <a:p>
            <a:r>
              <a:rPr lang="en-IN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IN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LPTR (T) ≠ NULL</a:t>
            </a:r>
          </a:p>
          <a:p>
            <a:r>
              <a:rPr lang="en-IN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/>
              <a:t>PRE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 (LPTR (T))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71462" y="2701896"/>
            <a:ext cx="5760000" cy="1785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[Process the Right Sub Tree]</a:t>
            </a:r>
          </a:p>
          <a:p>
            <a:r>
              <a:rPr lang="en-IN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2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RPTR (T) ≠ NULL</a:t>
            </a:r>
          </a:p>
          <a:p>
            <a:r>
              <a:rPr lang="en-IN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PRE (RPTR (T))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[Finished]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  Return</a:t>
            </a:r>
          </a:p>
        </p:txBody>
      </p:sp>
    </p:spTree>
    <p:extLst>
      <p:ext uri="{BB962C8B-B14F-4D97-AF65-F5344CB8AC3E}">
        <p14:creationId xmlns:p14="http://schemas.microsoft.com/office/powerpoint/2010/main" val="51540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4" grpId="0" build="allAtOnce" animBg="1"/>
      <p:bldP spid="15" grpId="0" build="allAtOnce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Procedure: IN (T)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procedure </a:t>
            </a:r>
            <a:r>
              <a:rPr lang="en-IN" b="1" dirty="0">
                <a:solidFill>
                  <a:srgbClr val="C00000"/>
                </a:solidFill>
              </a:rPr>
              <a:t>traverses the tree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in </a:t>
            </a:r>
            <a:r>
              <a:rPr lang="en-IN" b="1" dirty="0" err="1">
                <a:solidFill>
                  <a:srgbClr val="C00000"/>
                </a:solidFill>
              </a:rPr>
              <a:t>InOrder</a:t>
            </a:r>
            <a:r>
              <a:rPr lang="en-IN" dirty="0"/>
              <a:t>, in a recursive manner.</a:t>
            </a:r>
          </a:p>
          <a:p>
            <a:r>
              <a:rPr lang="en-IN" b="1" dirty="0">
                <a:solidFill>
                  <a:srgbClr val="C00000"/>
                </a:solidFill>
              </a:rPr>
              <a:t>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is root node address </a:t>
            </a:r>
            <a:r>
              <a:rPr lang="en-IN" dirty="0"/>
              <a:t>of given binary tree.</a:t>
            </a:r>
          </a:p>
          <a:p>
            <a:r>
              <a:rPr lang="en-IN" dirty="0"/>
              <a:t>Node structure of binary tree is described as below</a:t>
            </a:r>
            <a:r>
              <a:rPr lang="en-US" dirty="0"/>
              <a:t>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96513" y="1401670"/>
            <a:ext cx="3385677" cy="558801"/>
            <a:chOff x="-76200" y="4191000"/>
            <a:chExt cx="1997075" cy="381000"/>
          </a:xfrm>
        </p:grpSpPr>
        <p:sp>
          <p:nvSpPr>
            <p:cNvPr id="12" name="Rectangle 11"/>
            <p:cNvSpPr/>
            <p:nvPr/>
          </p:nvSpPr>
          <p:spPr>
            <a:xfrm>
              <a:off x="609599" y="4191000"/>
              <a:ext cx="628651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IN" sz="2000" b="1" dirty="0"/>
                <a:t>DATA</a:t>
              </a:r>
              <a:endParaRPr lang="en-US" sz="2000" b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-76200" y="4191000"/>
              <a:ext cx="685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IN" sz="2000" b="1" dirty="0"/>
                <a:t>LPTR</a:t>
              </a:r>
              <a:endParaRPr lang="en-US" sz="2000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38250" y="4191000"/>
              <a:ext cx="68262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IN" sz="2000" b="1" dirty="0"/>
                <a:t>RPTR</a:t>
              </a:r>
              <a:endParaRPr lang="en-US" sz="2000" b="1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558796" y="2031868"/>
            <a:ext cx="3066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Typical node of Binary Tree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60829" y="2614809"/>
            <a:ext cx="5760000" cy="31700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[Check for Empty Tree]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2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T = NULL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write (‘Empty Tree’)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	   return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[Process the Left Sub Tree]</a:t>
            </a:r>
          </a:p>
          <a:p>
            <a:r>
              <a:rPr lang="en-IN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2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LPTR (T) ≠ NULL</a:t>
            </a:r>
          </a:p>
          <a:p>
            <a:r>
              <a:rPr lang="en-IN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IN</a:t>
            </a:r>
            <a:r>
              <a:rPr lang="en-IN" sz="2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(LPTR (T))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[Process the Root Node]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  write (DATA(T))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71793" y="2614809"/>
            <a:ext cx="5760000" cy="1785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[Process the Right Sub Tree]</a:t>
            </a:r>
          </a:p>
          <a:p>
            <a:r>
              <a:rPr lang="en-IN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2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RPTR (T) ≠ NULL</a:t>
            </a:r>
          </a:p>
          <a:p>
            <a:r>
              <a:rPr lang="en-IN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IN (RPTR (T))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5. [Finished]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  Return</a:t>
            </a:r>
          </a:p>
        </p:txBody>
      </p:sp>
    </p:spTree>
    <p:extLst>
      <p:ext uri="{BB962C8B-B14F-4D97-AF65-F5344CB8AC3E}">
        <p14:creationId xmlns:p14="http://schemas.microsoft.com/office/powerpoint/2010/main" val="313546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build="allAtOnce" animBg="1"/>
      <p:bldP spid="17" grpId="0" build="allAtOnce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Procedure: POST (T)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procedure </a:t>
            </a:r>
            <a:r>
              <a:rPr lang="en-IN" b="1" dirty="0">
                <a:solidFill>
                  <a:srgbClr val="C00000"/>
                </a:solidFill>
              </a:rPr>
              <a:t>traverses the tree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in </a:t>
            </a:r>
            <a:r>
              <a:rPr lang="en-IN" b="1" dirty="0" err="1">
                <a:solidFill>
                  <a:srgbClr val="C00000"/>
                </a:solidFill>
              </a:rPr>
              <a:t>PostOrder</a:t>
            </a:r>
            <a:r>
              <a:rPr lang="en-IN" dirty="0"/>
              <a:t>, in a recursive manner.</a:t>
            </a:r>
          </a:p>
          <a:p>
            <a:r>
              <a:rPr lang="en-IN" b="1" dirty="0">
                <a:solidFill>
                  <a:srgbClr val="C00000"/>
                </a:solidFill>
              </a:rPr>
              <a:t>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is root node address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of given binary tree.</a:t>
            </a:r>
          </a:p>
          <a:p>
            <a:r>
              <a:rPr lang="en-IN" dirty="0"/>
              <a:t>Node structure of binary tree is described as below.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8396513" y="1401670"/>
            <a:ext cx="3385677" cy="558801"/>
            <a:chOff x="-76200" y="4191000"/>
            <a:chExt cx="1997075" cy="381000"/>
          </a:xfrm>
        </p:grpSpPr>
        <p:sp>
          <p:nvSpPr>
            <p:cNvPr id="10" name="Rectangle 9"/>
            <p:cNvSpPr/>
            <p:nvPr/>
          </p:nvSpPr>
          <p:spPr>
            <a:xfrm>
              <a:off x="609599" y="4191000"/>
              <a:ext cx="628651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IN" sz="2000" b="1" dirty="0"/>
                <a:t>DATA</a:t>
              </a:r>
              <a:endParaRPr lang="en-US" sz="2000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-76200" y="4191000"/>
              <a:ext cx="685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IN" sz="2000" b="1" dirty="0"/>
                <a:t>LPTR</a:t>
              </a:r>
              <a:endParaRPr lang="en-US" sz="20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38250" y="4191000"/>
              <a:ext cx="68262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IN" sz="2000" b="1" dirty="0"/>
                <a:t>RPTR</a:t>
              </a:r>
              <a:endParaRPr lang="en-US" sz="2000" b="1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558796" y="2031868"/>
            <a:ext cx="3066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Typical node of Binary Tree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60829" y="2585781"/>
            <a:ext cx="5760000" cy="3477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[Check for Empty Tree]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2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T = NULL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write (‘Empty Tree’)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	   return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[Process the Left Sub Tree]</a:t>
            </a:r>
          </a:p>
          <a:p>
            <a:r>
              <a:rPr lang="en-IN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2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LPTR (T) ≠ NULL</a:t>
            </a:r>
          </a:p>
          <a:p>
            <a:r>
              <a:rPr lang="en-IN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POST (LPTR (T))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[Process the Right Sub Tree]</a:t>
            </a:r>
          </a:p>
          <a:p>
            <a:r>
              <a:rPr lang="en-IN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2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RPTR (T) ≠ NULL</a:t>
            </a:r>
          </a:p>
          <a:p>
            <a:r>
              <a:rPr lang="en-IN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POST (RPTR (T))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68081" y="2585781"/>
            <a:ext cx="5760000" cy="1446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[Process the Root Node]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  write (DATA(T))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5. [Finished]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  Return</a:t>
            </a:r>
          </a:p>
        </p:txBody>
      </p:sp>
    </p:spTree>
    <p:extLst>
      <p:ext uri="{BB962C8B-B14F-4D97-AF65-F5344CB8AC3E}">
        <p14:creationId xmlns:p14="http://schemas.microsoft.com/office/powerpoint/2010/main" val="95197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allAtOnce" animBg="1"/>
      <p:bldP spid="15" grpId="0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– Concepts &amp;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Directed &amp; Undirected Edge</a:t>
            </a:r>
          </a:p>
          <a:p>
            <a:pPr lvl="1"/>
            <a:r>
              <a:rPr lang="en-IN" dirty="0"/>
              <a:t>In a graph </a:t>
            </a:r>
            <a:r>
              <a:rPr lang="en-IN" b="1" dirty="0">
                <a:solidFill>
                  <a:srgbClr val="C00000"/>
                </a:solidFill>
              </a:rPr>
              <a:t>G=(V,E)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an </a:t>
            </a:r>
            <a:r>
              <a:rPr lang="en-IN" b="1" dirty="0">
                <a:solidFill>
                  <a:srgbClr val="C00000"/>
                </a:solidFill>
              </a:rPr>
              <a:t>edge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which is </a:t>
            </a:r>
            <a:r>
              <a:rPr lang="en-IN" b="1" dirty="0">
                <a:solidFill>
                  <a:srgbClr val="C00000"/>
                </a:solidFill>
              </a:rPr>
              <a:t>directed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from one end to another end is called a </a:t>
            </a:r>
            <a:r>
              <a:rPr lang="en-IN" b="1" dirty="0">
                <a:solidFill>
                  <a:srgbClr val="C00000"/>
                </a:solidFill>
              </a:rPr>
              <a:t>directed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edge</a:t>
            </a:r>
            <a:r>
              <a:rPr lang="en-IN" dirty="0"/>
              <a:t>, while the edge which has no specific direction is called </a:t>
            </a:r>
            <a:r>
              <a:rPr lang="en-IN" b="1" dirty="0">
                <a:solidFill>
                  <a:srgbClr val="C00000"/>
                </a:solidFill>
              </a:rPr>
              <a:t>undirected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edge.</a:t>
            </a:r>
          </a:p>
          <a:p>
            <a:r>
              <a:rPr lang="en-US" b="1" dirty="0"/>
              <a:t>Directed graph (Digraph)</a:t>
            </a:r>
          </a:p>
          <a:p>
            <a:pPr lvl="1"/>
            <a:r>
              <a:rPr lang="en-IN" dirty="0"/>
              <a:t>A graph in which </a:t>
            </a:r>
            <a:r>
              <a:rPr lang="en-IN" b="1" dirty="0">
                <a:solidFill>
                  <a:srgbClr val="C00000"/>
                </a:solidFill>
              </a:rPr>
              <a:t>every edge is directed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called directed graph or digraph.</a:t>
            </a:r>
          </a:p>
          <a:p>
            <a:r>
              <a:rPr lang="en-US" b="1" dirty="0"/>
              <a:t>Undirected graph</a:t>
            </a:r>
          </a:p>
          <a:p>
            <a:pPr lvl="1"/>
            <a:r>
              <a:rPr lang="en-IN" dirty="0"/>
              <a:t>A graph in which </a:t>
            </a:r>
            <a:r>
              <a:rPr lang="en-IN" b="1" dirty="0">
                <a:solidFill>
                  <a:srgbClr val="C00000"/>
                </a:solidFill>
              </a:rPr>
              <a:t>every edge is undirected</a:t>
            </a:r>
            <a:r>
              <a:rPr lang="en-IN" dirty="0"/>
              <a:t> is called undirected graph.</a:t>
            </a:r>
          </a:p>
          <a:p>
            <a:r>
              <a:rPr lang="en-IN" b="1" dirty="0"/>
              <a:t>Mixed Graph</a:t>
            </a:r>
          </a:p>
          <a:p>
            <a:pPr lvl="1"/>
            <a:r>
              <a:rPr lang="en-IN" dirty="0"/>
              <a:t>If </a:t>
            </a:r>
            <a:r>
              <a:rPr lang="en-IN" b="1" dirty="0">
                <a:solidFill>
                  <a:srgbClr val="C00000"/>
                </a:solidFill>
              </a:rPr>
              <a:t>some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the </a:t>
            </a:r>
            <a:r>
              <a:rPr lang="en-IN" b="1" dirty="0">
                <a:solidFill>
                  <a:srgbClr val="C00000"/>
                </a:solidFill>
              </a:rPr>
              <a:t>edges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are </a:t>
            </a:r>
            <a:r>
              <a:rPr lang="en-IN" b="1" dirty="0">
                <a:solidFill>
                  <a:srgbClr val="C00000"/>
                </a:solidFill>
              </a:rPr>
              <a:t>directed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some are undirected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in graph then the graph is called mixed graph.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36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Convert General Tree to 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Every Tree can be Uniquely represented by binary tree</a:t>
            </a:r>
          </a:p>
          <a:p>
            <a:r>
              <a:rPr lang="en-IN" dirty="0"/>
              <a:t>Let’s have an example to convert given tree into binary tree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3379" y="2270886"/>
            <a:ext cx="4203389" cy="3596089"/>
            <a:chOff x="380999" y="990599"/>
            <a:chExt cx="3141514" cy="2687632"/>
          </a:xfrm>
        </p:grpSpPr>
        <p:sp>
          <p:nvSpPr>
            <p:cNvPr id="5" name="Oval 4"/>
            <p:cNvSpPr/>
            <p:nvPr/>
          </p:nvSpPr>
          <p:spPr>
            <a:xfrm>
              <a:off x="1808440" y="990599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741639" y="1676508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584690" y="1652766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80999" y="2484575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1050640" y="2476895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061339" y="2484575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g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594740" y="2484575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j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1782749" y="3301553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874814" y="3295692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e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3145835" y="2476895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k</a:t>
              </a:r>
            </a:p>
          </p:txBody>
        </p:sp>
        <p:cxnSp>
          <p:nvCxnSpPr>
            <p:cNvPr id="15" name="Straight Arrow Connector 14"/>
            <p:cNvCxnSpPr>
              <a:stCxn id="6" idx="3"/>
              <a:endCxn id="8" idx="0"/>
            </p:cNvCxnSpPr>
            <p:nvPr/>
          </p:nvCxnSpPr>
          <p:spPr>
            <a:xfrm flipH="1">
              <a:off x="569338" y="1998023"/>
              <a:ext cx="227464" cy="486552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  <a:endCxn id="6" idx="7"/>
            </p:cNvCxnSpPr>
            <p:nvPr/>
          </p:nvCxnSpPr>
          <p:spPr>
            <a:xfrm flipH="1">
              <a:off x="1063153" y="1312114"/>
              <a:ext cx="800450" cy="41955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5" idx="5"/>
              <a:endCxn id="7" idx="1"/>
            </p:cNvCxnSpPr>
            <p:nvPr/>
          </p:nvCxnSpPr>
          <p:spPr>
            <a:xfrm>
              <a:off x="2129955" y="1312114"/>
              <a:ext cx="509898" cy="39581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  <a:endCxn id="9" idx="0"/>
            </p:cNvCxnSpPr>
            <p:nvPr/>
          </p:nvCxnSpPr>
          <p:spPr>
            <a:xfrm>
              <a:off x="1063153" y="1998023"/>
              <a:ext cx="175826" cy="478872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3"/>
              <a:endCxn id="10" idx="0"/>
            </p:cNvCxnSpPr>
            <p:nvPr/>
          </p:nvCxnSpPr>
          <p:spPr>
            <a:xfrm flipH="1">
              <a:off x="2249678" y="1974281"/>
              <a:ext cx="390175" cy="51029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4"/>
              <a:endCxn id="11" idx="0"/>
            </p:cNvCxnSpPr>
            <p:nvPr/>
          </p:nvCxnSpPr>
          <p:spPr>
            <a:xfrm>
              <a:off x="2773029" y="2029444"/>
              <a:ext cx="10050" cy="45513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3"/>
              <a:endCxn id="12" idx="0"/>
            </p:cNvCxnSpPr>
            <p:nvPr/>
          </p:nvCxnSpPr>
          <p:spPr>
            <a:xfrm flipH="1">
              <a:off x="1971088" y="2806090"/>
              <a:ext cx="145414" cy="49546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9" idx="4"/>
            </p:cNvCxnSpPr>
            <p:nvPr/>
          </p:nvCxnSpPr>
          <p:spPr>
            <a:xfrm flipH="1">
              <a:off x="1063153" y="2853573"/>
              <a:ext cx="175826" cy="46141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7" idx="5"/>
              <a:endCxn id="14" idx="0"/>
            </p:cNvCxnSpPr>
            <p:nvPr/>
          </p:nvCxnSpPr>
          <p:spPr>
            <a:xfrm>
              <a:off x="2906205" y="1974281"/>
              <a:ext cx="427969" cy="50261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2330596" y="3301553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i</a:t>
              </a:r>
            </a:p>
          </p:txBody>
        </p:sp>
        <p:cxnSp>
          <p:nvCxnSpPr>
            <p:cNvPr id="25" name="Straight Arrow Connector 24"/>
            <p:cNvCxnSpPr>
              <a:stCxn id="10" idx="5"/>
              <a:endCxn id="24" idx="0"/>
            </p:cNvCxnSpPr>
            <p:nvPr/>
          </p:nvCxnSpPr>
          <p:spPr>
            <a:xfrm>
              <a:off x="2382854" y="2806090"/>
              <a:ext cx="136082" cy="49546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Oval 26"/>
          <p:cNvSpPr/>
          <p:nvPr/>
        </p:nvSpPr>
        <p:spPr>
          <a:xfrm>
            <a:off x="4756356" y="2113280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28" name="Oval 27"/>
          <p:cNvSpPr/>
          <p:nvPr/>
        </p:nvSpPr>
        <p:spPr>
          <a:xfrm>
            <a:off x="4756356" y="3135256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29" name="Oval 28"/>
          <p:cNvSpPr/>
          <p:nvPr/>
        </p:nvSpPr>
        <p:spPr>
          <a:xfrm>
            <a:off x="6301670" y="3129292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</a:t>
            </a:r>
          </a:p>
        </p:txBody>
      </p:sp>
      <p:sp>
        <p:nvSpPr>
          <p:cNvPr id="30" name="Oval 29"/>
          <p:cNvSpPr/>
          <p:nvPr/>
        </p:nvSpPr>
        <p:spPr>
          <a:xfrm>
            <a:off x="4756356" y="4285212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31" name="Oval 30"/>
          <p:cNvSpPr/>
          <p:nvPr/>
        </p:nvSpPr>
        <p:spPr>
          <a:xfrm>
            <a:off x="5581366" y="4276571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32" name="Oval 31"/>
          <p:cNvSpPr/>
          <p:nvPr/>
        </p:nvSpPr>
        <p:spPr>
          <a:xfrm>
            <a:off x="6301670" y="4303304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</a:t>
            </a:r>
          </a:p>
        </p:txBody>
      </p:sp>
      <p:sp>
        <p:nvSpPr>
          <p:cNvPr id="33" name="Oval 32"/>
          <p:cNvSpPr/>
          <p:nvPr/>
        </p:nvSpPr>
        <p:spPr>
          <a:xfrm>
            <a:off x="7198268" y="4303304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</a:t>
            </a:r>
          </a:p>
        </p:txBody>
      </p:sp>
      <p:sp>
        <p:nvSpPr>
          <p:cNvPr id="34" name="Oval 33"/>
          <p:cNvSpPr/>
          <p:nvPr/>
        </p:nvSpPr>
        <p:spPr>
          <a:xfrm>
            <a:off x="6301670" y="5380945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</a:t>
            </a:r>
          </a:p>
        </p:txBody>
      </p:sp>
      <p:sp>
        <p:nvSpPr>
          <p:cNvPr id="35" name="Oval 34"/>
          <p:cNvSpPr/>
          <p:nvPr/>
        </p:nvSpPr>
        <p:spPr>
          <a:xfrm>
            <a:off x="5581366" y="5384819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</a:p>
        </p:txBody>
      </p:sp>
      <p:sp>
        <p:nvSpPr>
          <p:cNvPr id="36" name="Oval 35"/>
          <p:cNvSpPr/>
          <p:nvPr/>
        </p:nvSpPr>
        <p:spPr>
          <a:xfrm>
            <a:off x="8048028" y="4303304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</a:t>
            </a:r>
          </a:p>
        </p:txBody>
      </p:sp>
      <p:cxnSp>
        <p:nvCxnSpPr>
          <p:cNvPr id="37" name="Straight Arrow Connector 36"/>
          <p:cNvCxnSpPr>
            <a:stCxn id="28" idx="4"/>
            <a:endCxn id="30" idx="0"/>
          </p:cNvCxnSpPr>
          <p:nvPr/>
        </p:nvCxnSpPr>
        <p:spPr>
          <a:xfrm>
            <a:off x="5008356" y="3639256"/>
            <a:ext cx="0" cy="64595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4"/>
            <a:endCxn id="28" idx="0"/>
          </p:cNvCxnSpPr>
          <p:nvPr/>
        </p:nvCxnSpPr>
        <p:spPr>
          <a:xfrm>
            <a:off x="5008356" y="2617280"/>
            <a:ext cx="0" cy="51797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8" idx="6"/>
            <a:endCxn id="29" idx="2"/>
          </p:cNvCxnSpPr>
          <p:nvPr/>
        </p:nvCxnSpPr>
        <p:spPr>
          <a:xfrm flipV="1">
            <a:off x="5260356" y="3381292"/>
            <a:ext cx="1041314" cy="596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6"/>
            <a:endCxn id="31" idx="2"/>
          </p:cNvCxnSpPr>
          <p:nvPr/>
        </p:nvCxnSpPr>
        <p:spPr>
          <a:xfrm flipV="1">
            <a:off x="5260356" y="4528571"/>
            <a:ext cx="321010" cy="864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9" idx="4"/>
            <a:endCxn id="32" idx="0"/>
          </p:cNvCxnSpPr>
          <p:nvPr/>
        </p:nvCxnSpPr>
        <p:spPr>
          <a:xfrm>
            <a:off x="6553670" y="3633292"/>
            <a:ext cx="0" cy="67001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2" idx="6"/>
            <a:endCxn id="33" idx="2"/>
          </p:cNvCxnSpPr>
          <p:nvPr/>
        </p:nvCxnSpPr>
        <p:spPr>
          <a:xfrm>
            <a:off x="6805670" y="4555304"/>
            <a:ext cx="392598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2" idx="4"/>
            <a:endCxn id="34" idx="0"/>
          </p:cNvCxnSpPr>
          <p:nvPr/>
        </p:nvCxnSpPr>
        <p:spPr>
          <a:xfrm>
            <a:off x="6553670" y="4807304"/>
            <a:ext cx="0" cy="57364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1" idx="4"/>
            <a:endCxn id="35" idx="0"/>
          </p:cNvCxnSpPr>
          <p:nvPr/>
        </p:nvCxnSpPr>
        <p:spPr>
          <a:xfrm>
            <a:off x="5833366" y="4780571"/>
            <a:ext cx="0" cy="60424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3" idx="6"/>
            <a:endCxn id="36" idx="2"/>
          </p:cNvCxnSpPr>
          <p:nvPr/>
        </p:nvCxnSpPr>
        <p:spPr>
          <a:xfrm>
            <a:off x="7702268" y="4555304"/>
            <a:ext cx="345760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198268" y="5380945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</a:t>
            </a:r>
          </a:p>
        </p:txBody>
      </p:sp>
      <p:cxnSp>
        <p:nvCxnSpPr>
          <p:cNvPr id="47" name="Straight Arrow Connector 46"/>
          <p:cNvCxnSpPr>
            <a:stCxn id="34" idx="6"/>
            <a:endCxn id="46" idx="2"/>
          </p:cNvCxnSpPr>
          <p:nvPr/>
        </p:nvCxnSpPr>
        <p:spPr>
          <a:xfrm>
            <a:off x="6805670" y="5632945"/>
            <a:ext cx="392598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8994343" y="1798382"/>
            <a:ext cx="3018644" cy="4026721"/>
            <a:chOff x="228600" y="990600"/>
            <a:chExt cx="3018644" cy="4026721"/>
          </a:xfrm>
        </p:grpSpPr>
        <p:sp>
          <p:nvSpPr>
            <p:cNvPr id="49" name="Oval 48"/>
            <p:cNvSpPr/>
            <p:nvPr/>
          </p:nvSpPr>
          <p:spPr>
            <a:xfrm>
              <a:off x="1808440" y="990600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741640" y="1676509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2253932" y="2438400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228600" y="2484576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609600" y="3276600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</a:p>
          </p:txBody>
        </p:sp>
        <p:sp>
          <p:nvSpPr>
            <p:cNvPr id="54" name="Oval 53"/>
            <p:cNvSpPr/>
            <p:nvPr/>
          </p:nvSpPr>
          <p:spPr>
            <a:xfrm>
              <a:off x="1696804" y="3079341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g</a:t>
              </a:r>
            </a:p>
          </p:txBody>
        </p:sp>
        <p:sp>
          <p:nvSpPr>
            <p:cNvPr id="55" name="Oval 54"/>
            <p:cNvSpPr/>
            <p:nvPr/>
          </p:nvSpPr>
          <p:spPr>
            <a:xfrm>
              <a:off x="2362244" y="3771497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j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1275040" y="3793472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228600" y="4038600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e</a:t>
              </a:r>
            </a:p>
          </p:txBody>
        </p:sp>
        <p:sp>
          <p:nvSpPr>
            <p:cNvPr id="58" name="Oval 57"/>
            <p:cNvSpPr/>
            <p:nvPr/>
          </p:nvSpPr>
          <p:spPr>
            <a:xfrm>
              <a:off x="2743244" y="4513321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k</a:t>
              </a:r>
            </a:p>
          </p:txBody>
        </p:sp>
        <p:cxnSp>
          <p:nvCxnSpPr>
            <p:cNvPr id="59" name="Straight Arrow Connector 58"/>
            <p:cNvCxnSpPr>
              <a:stCxn id="50" idx="3"/>
              <a:endCxn id="52" idx="0"/>
            </p:cNvCxnSpPr>
            <p:nvPr/>
          </p:nvCxnSpPr>
          <p:spPr>
            <a:xfrm flipH="1">
              <a:off x="480600" y="2106700"/>
              <a:ext cx="334849" cy="37787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9" idx="3"/>
              <a:endCxn id="50" idx="7"/>
            </p:cNvCxnSpPr>
            <p:nvPr/>
          </p:nvCxnSpPr>
          <p:spPr>
            <a:xfrm flipH="1">
              <a:off x="1171831" y="1420791"/>
              <a:ext cx="710418" cy="32952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0" idx="5"/>
              <a:endCxn id="51" idx="1"/>
            </p:cNvCxnSpPr>
            <p:nvPr/>
          </p:nvCxnSpPr>
          <p:spPr>
            <a:xfrm>
              <a:off x="1171831" y="2106700"/>
              <a:ext cx="1155910" cy="40550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2" idx="5"/>
              <a:endCxn id="53" idx="0"/>
            </p:cNvCxnSpPr>
            <p:nvPr/>
          </p:nvCxnSpPr>
          <p:spPr>
            <a:xfrm>
              <a:off x="658791" y="2914767"/>
              <a:ext cx="202809" cy="36183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1" idx="3"/>
              <a:endCxn id="54" idx="0"/>
            </p:cNvCxnSpPr>
            <p:nvPr/>
          </p:nvCxnSpPr>
          <p:spPr>
            <a:xfrm flipH="1">
              <a:off x="1948804" y="2868591"/>
              <a:ext cx="378937" cy="21075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54" idx="5"/>
              <a:endCxn id="55" idx="0"/>
            </p:cNvCxnSpPr>
            <p:nvPr/>
          </p:nvCxnSpPr>
          <p:spPr>
            <a:xfrm>
              <a:off x="2126995" y="3509532"/>
              <a:ext cx="487249" cy="261965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54" idx="3"/>
              <a:endCxn id="56" idx="0"/>
            </p:cNvCxnSpPr>
            <p:nvPr/>
          </p:nvCxnSpPr>
          <p:spPr>
            <a:xfrm flipH="1">
              <a:off x="1527040" y="3509532"/>
              <a:ext cx="243573" cy="28394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3" idx="3"/>
              <a:endCxn id="57" idx="0"/>
            </p:cNvCxnSpPr>
            <p:nvPr/>
          </p:nvCxnSpPr>
          <p:spPr>
            <a:xfrm flipH="1">
              <a:off x="480600" y="3706791"/>
              <a:ext cx="202809" cy="33180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55" idx="5"/>
              <a:endCxn id="58" idx="0"/>
            </p:cNvCxnSpPr>
            <p:nvPr/>
          </p:nvCxnSpPr>
          <p:spPr>
            <a:xfrm>
              <a:off x="2792435" y="4201688"/>
              <a:ext cx="202809" cy="31163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1688286" y="4513321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i</a:t>
              </a:r>
            </a:p>
          </p:txBody>
        </p:sp>
        <p:cxnSp>
          <p:nvCxnSpPr>
            <p:cNvPr id="69" name="Straight Arrow Connector 68"/>
            <p:cNvCxnSpPr>
              <a:stCxn id="56" idx="5"/>
              <a:endCxn id="68" idx="0"/>
            </p:cNvCxnSpPr>
            <p:nvPr/>
          </p:nvCxnSpPr>
          <p:spPr>
            <a:xfrm>
              <a:off x="1705231" y="4223663"/>
              <a:ext cx="235055" cy="28965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/>
          <p:cNvCxnSpPr/>
          <p:nvPr/>
        </p:nvCxnSpPr>
        <p:spPr>
          <a:xfrm>
            <a:off x="8780929" y="1922929"/>
            <a:ext cx="0" cy="45712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8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Convert Forest to Binary Tree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482799" y="1053353"/>
            <a:ext cx="2661600" cy="2608022"/>
            <a:chOff x="5595722" y="845269"/>
            <a:chExt cx="2414451" cy="2098191"/>
          </a:xfrm>
        </p:grpSpPr>
        <p:sp>
          <p:nvSpPr>
            <p:cNvPr id="5" name="Oval 4"/>
            <p:cNvSpPr/>
            <p:nvPr/>
          </p:nvSpPr>
          <p:spPr>
            <a:xfrm>
              <a:off x="6781800" y="845269"/>
              <a:ext cx="509451" cy="451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g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7500722" y="1683578"/>
              <a:ext cx="509451" cy="451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i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6129122" y="1683469"/>
              <a:ext cx="509451" cy="451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7500722" y="2491645"/>
              <a:ext cx="509451" cy="451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l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595722" y="2491645"/>
              <a:ext cx="509451" cy="451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j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6586322" y="2491645"/>
              <a:ext cx="509451" cy="451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k</a:t>
              </a:r>
            </a:p>
          </p:txBody>
        </p:sp>
        <p:cxnSp>
          <p:nvCxnSpPr>
            <p:cNvPr id="11" name="Straight Arrow Connector 10"/>
            <p:cNvCxnSpPr>
              <a:stCxn id="6" idx="4"/>
              <a:endCxn id="8" idx="0"/>
            </p:cNvCxnSpPr>
            <p:nvPr/>
          </p:nvCxnSpPr>
          <p:spPr>
            <a:xfrm>
              <a:off x="7755447" y="2135393"/>
              <a:ext cx="0" cy="356252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5"/>
              <a:endCxn id="6" idx="0"/>
            </p:cNvCxnSpPr>
            <p:nvPr/>
          </p:nvCxnSpPr>
          <p:spPr>
            <a:xfrm>
              <a:off x="7216644" y="1230918"/>
              <a:ext cx="538803" cy="45266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5" idx="3"/>
              <a:endCxn id="7" idx="0"/>
            </p:cNvCxnSpPr>
            <p:nvPr/>
          </p:nvCxnSpPr>
          <p:spPr>
            <a:xfrm flipH="1">
              <a:off x="6383848" y="1230918"/>
              <a:ext cx="472560" cy="45255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3"/>
              <a:endCxn id="9" idx="0"/>
            </p:cNvCxnSpPr>
            <p:nvPr/>
          </p:nvCxnSpPr>
          <p:spPr>
            <a:xfrm flipH="1">
              <a:off x="5850448" y="2069118"/>
              <a:ext cx="353281" cy="42252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5"/>
              <a:endCxn id="10" idx="0"/>
            </p:cNvCxnSpPr>
            <p:nvPr/>
          </p:nvCxnSpPr>
          <p:spPr>
            <a:xfrm>
              <a:off x="6563966" y="2069118"/>
              <a:ext cx="277081" cy="42252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54113" y="1053351"/>
            <a:ext cx="2632151" cy="2448509"/>
            <a:chOff x="6172199" y="997668"/>
            <a:chExt cx="2231288" cy="1821784"/>
          </a:xfrm>
        </p:grpSpPr>
        <p:sp>
          <p:nvSpPr>
            <p:cNvPr id="17" name="Oval 16"/>
            <p:cNvSpPr/>
            <p:nvPr/>
          </p:nvSpPr>
          <p:spPr>
            <a:xfrm>
              <a:off x="6850194" y="997668"/>
              <a:ext cx="476071" cy="4178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6172199" y="1683578"/>
              <a:ext cx="476071" cy="4178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7489680" y="1659834"/>
              <a:ext cx="476071" cy="4178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6172199" y="2401600"/>
              <a:ext cx="476071" cy="4178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7218225" y="2401599"/>
              <a:ext cx="476071" cy="4178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e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7927416" y="2401599"/>
              <a:ext cx="476071" cy="4178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</a:t>
              </a:r>
            </a:p>
          </p:txBody>
        </p:sp>
        <p:cxnSp>
          <p:nvCxnSpPr>
            <p:cNvPr id="23" name="Straight Arrow Connector 22"/>
            <p:cNvCxnSpPr>
              <a:stCxn id="18" idx="4"/>
              <a:endCxn id="20" idx="0"/>
            </p:cNvCxnSpPr>
            <p:nvPr/>
          </p:nvCxnSpPr>
          <p:spPr>
            <a:xfrm>
              <a:off x="6410235" y="2101430"/>
              <a:ext cx="0" cy="30017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3"/>
              <a:endCxn id="18" idx="0"/>
            </p:cNvCxnSpPr>
            <p:nvPr/>
          </p:nvCxnSpPr>
          <p:spPr>
            <a:xfrm flipH="1">
              <a:off x="6410235" y="1354327"/>
              <a:ext cx="509678" cy="32925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7" idx="5"/>
              <a:endCxn id="19" idx="0"/>
            </p:cNvCxnSpPr>
            <p:nvPr/>
          </p:nvCxnSpPr>
          <p:spPr>
            <a:xfrm>
              <a:off x="7256546" y="1354327"/>
              <a:ext cx="471170" cy="30550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9" idx="3"/>
              <a:endCxn id="21" idx="0"/>
            </p:cNvCxnSpPr>
            <p:nvPr/>
          </p:nvCxnSpPr>
          <p:spPr>
            <a:xfrm flipH="1">
              <a:off x="7456260" y="2016493"/>
              <a:ext cx="103139" cy="38510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9" idx="5"/>
              <a:endCxn id="22" idx="0"/>
            </p:cNvCxnSpPr>
            <p:nvPr/>
          </p:nvCxnSpPr>
          <p:spPr>
            <a:xfrm>
              <a:off x="7896033" y="2016493"/>
              <a:ext cx="269419" cy="38510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9" name="Oval 28"/>
          <p:cNvSpPr/>
          <p:nvPr/>
        </p:nvSpPr>
        <p:spPr>
          <a:xfrm>
            <a:off x="3818974" y="41148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</a:t>
            </a:r>
          </a:p>
        </p:txBody>
      </p:sp>
      <p:sp>
        <p:nvSpPr>
          <p:cNvPr id="30" name="Oval 29"/>
          <p:cNvSpPr/>
          <p:nvPr/>
        </p:nvSpPr>
        <p:spPr>
          <a:xfrm>
            <a:off x="5723974" y="49530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</a:t>
            </a:r>
          </a:p>
        </p:txBody>
      </p:sp>
      <p:sp>
        <p:nvSpPr>
          <p:cNvPr id="31" name="Oval 30"/>
          <p:cNvSpPr/>
          <p:nvPr/>
        </p:nvSpPr>
        <p:spPr>
          <a:xfrm>
            <a:off x="3829929" y="49530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</a:t>
            </a:r>
          </a:p>
        </p:txBody>
      </p:sp>
      <p:sp>
        <p:nvSpPr>
          <p:cNvPr id="32" name="Oval 31"/>
          <p:cNvSpPr/>
          <p:nvPr/>
        </p:nvSpPr>
        <p:spPr>
          <a:xfrm>
            <a:off x="5721040" y="5771388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</a:t>
            </a:r>
          </a:p>
        </p:txBody>
      </p:sp>
      <p:sp>
        <p:nvSpPr>
          <p:cNvPr id="33" name="Oval 32"/>
          <p:cNvSpPr/>
          <p:nvPr/>
        </p:nvSpPr>
        <p:spPr>
          <a:xfrm>
            <a:off x="3823479" y="5771388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</a:t>
            </a:r>
          </a:p>
        </p:txBody>
      </p:sp>
      <p:sp>
        <p:nvSpPr>
          <p:cNvPr id="34" name="Oval 33"/>
          <p:cNvSpPr/>
          <p:nvPr/>
        </p:nvSpPr>
        <p:spPr>
          <a:xfrm>
            <a:off x="4809574" y="5761176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</a:t>
            </a:r>
          </a:p>
        </p:txBody>
      </p:sp>
      <p:cxnSp>
        <p:nvCxnSpPr>
          <p:cNvPr id="35" name="Straight Arrow Connector 34"/>
          <p:cNvCxnSpPr>
            <a:stCxn id="30" idx="4"/>
            <a:endCxn id="32" idx="0"/>
          </p:cNvCxnSpPr>
          <p:nvPr/>
        </p:nvCxnSpPr>
        <p:spPr>
          <a:xfrm flipH="1">
            <a:off x="6001840" y="5514600"/>
            <a:ext cx="2934" cy="25678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6"/>
            <a:endCxn id="30" idx="2"/>
          </p:cNvCxnSpPr>
          <p:nvPr/>
        </p:nvCxnSpPr>
        <p:spPr>
          <a:xfrm>
            <a:off x="4391529" y="5233800"/>
            <a:ext cx="1332445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9" idx="4"/>
            <a:endCxn id="31" idx="0"/>
          </p:cNvCxnSpPr>
          <p:nvPr/>
        </p:nvCxnSpPr>
        <p:spPr>
          <a:xfrm>
            <a:off x="4099774" y="4676400"/>
            <a:ext cx="10955" cy="2766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1" idx="4"/>
            <a:endCxn id="33" idx="0"/>
          </p:cNvCxnSpPr>
          <p:nvPr/>
        </p:nvCxnSpPr>
        <p:spPr>
          <a:xfrm flipH="1">
            <a:off x="4104279" y="5514600"/>
            <a:ext cx="6450" cy="25678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3" idx="6"/>
            <a:endCxn id="34" idx="2"/>
          </p:cNvCxnSpPr>
          <p:nvPr/>
        </p:nvCxnSpPr>
        <p:spPr>
          <a:xfrm flipV="1">
            <a:off x="4385079" y="6041976"/>
            <a:ext cx="424495" cy="1021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614091" y="41148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41" name="Oval 40"/>
          <p:cNvSpPr/>
          <p:nvPr/>
        </p:nvSpPr>
        <p:spPr>
          <a:xfrm>
            <a:off x="614091" y="49530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42" name="Oval 41"/>
          <p:cNvSpPr/>
          <p:nvPr/>
        </p:nvSpPr>
        <p:spPr>
          <a:xfrm>
            <a:off x="1631837" y="49530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43" name="Oval 42"/>
          <p:cNvSpPr/>
          <p:nvPr/>
        </p:nvSpPr>
        <p:spPr>
          <a:xfrm>
            <a:off x="614091" y="57912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44" name="Oval 43"/>
          <p:cNvSpPr/>
          <p:nvPr/>
        </p:nvSpPr>
        <p:spPr>
          <a:xfrm>
            <a:off x="1631837" y="57912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</a:p>
        </p:txBody>
      </p:sp>
      <p:sp>
        <p:nvSpPr>
          <p:cNvPr id="45" name="Oval 44"/>
          <p:cNvSpPr/>
          <p:nvPr/>
        </p:nvSpPr>
        <p:spPr>
          <a:xfrm>
            <a:off x="2595291" y="57912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</a:t>
            </a:r>
          </a:p>
        </p:txBody>
      </p:sp>
      <p:cxnSp>
        <p:nvCxnSpPr>
          <p:cNvPr id="46" name="Straight Arrow Connector 45"/>
          <p:cNvCxnSpPr>
            <a:stCxn id="41" idx="4"/>
            <a:endCxn id="43" idx="0"/>
          </p:cNvCxnSpPr>
          <p:nvPr/>
        </p:nvCxnSpPr>
        <p:spPr>
          <a:xfrm>
            <a:off x="894891" y="5514600"/>
            <a:ext cx="0" cy="2766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4"/>
            <a:endCxn id="41" idx="0"/>
          </p:cNvCxnSpPr>
          <p:nvPr/>
        </p:nvCxnSpPr>
        <p:spPr>
          <a:xfrm>
            <a:off x="894891" y="4676400"/>
            <a:ext cx="0" cy="2766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1" idx="6"/>
            <a:endCxn id="42" idx="2"/>
          </p:cNvCxnSpPr>
          <p:nvPr/>
        </p:nvCxnSpPr>
        <p:spPr>
          <a:xfrm>
            <a:off x="1175691" y="5233800"/>
            <a:ext cx="456146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2" idx="4"/>
            <a:endCxn id="44" idx="0"/>
          </p:cNvCxnSpPr>
          <p:nvPr/>
        </p:nvCxnSpPr>
        <p:spPr>
          <a:xfrm>
            <a:off x="1912637" y="5514600"/>
            <a:ext cx="0" cy="2766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4" idx="6"/>
            <a:endCxn id="45" idx="2"/>
          </p:cNvCxnSpPr>
          <p:nvPr/>
        </p:nvCxnSpPr>
        <p:spPr>
          <a:xfrm>
            <a:off x="2193437" y="6072000"/>
            <a:ext cx="401854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6"/>
            <a:endCxn id="29" idx="2"/>
          </p:cNvCxnSpPr>
          <p:nvPr/>
        </p:nvCxnSpPr>
        <p:spPr>
          <a:xfrm>
            <a:off x="1175691" y="4395600"/>
            <a:ext cx="2643283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7117312" y="1280302"/>
            <a:ext cx="4566449" cy="4399077"/>
            <a:chOff x="1676400" y="2977994"/>
            <a:chExt cx="4566449" cy="4399077"/>
          </a:xfrm>
        </p:grpSpPr>
        <p:sp>
          <p:nvSpPr>
            <p:cNvPr id="54" name="Oval 53"/>
            <p:cNvSpPr/>
            <p:nvPr/>
          </p:nvSpPr>
          <p:spPr>
            <a:xfrm>
              <a:off x="5559987" y="4121365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g</a:t>
              </a:r>
            </a:p>
          </p:txBody>
        </p:sp>
        <p:sp>
          <p:nvSpPr>
            <p:cNvPr id="55" name="Oval 54"/>
            <p:cNvSpPr/>
            <p:nvPr/>
          </p:nvSpPr>
          <p:spPr>
            <a:xfrm>
              <a:off x="5681249" y="5944170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i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4923364" y="5050191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5105400" y="6815471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l</a:t>
              </a:r>
            </a:p>
          </p:txBody>
        </p:sp>
        <p:sp>
          <p:nvSpPr>
            <p:cNvPr id="58" name="Oval 57"/>
            <p:cNvSpPr/>
            <p:nvPr/>
          </p:nvSpPr>
          <p:spPr>
            <a:xfrm>
              <a:off x="3962400" y="5944170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j</a:t>
              </a:r>
            </a:p>
          </p:txBody>
        </p:sp>
        <p:sp>
          <p:nvSpPr>
            <p:cNvPr id="59" name="Oval 58"/>
            <p:cNvSpPr/>
            <p:nvPr/>
          </p:nvSpPr>
          <p:spPr>
            <a:xfrm>
              <a:off x="4495800" y="6815471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k</a:t>
              </a:r>
            </a:p>
          </p:txBody>
        </p:sp>
        <p:cxnSp>
          <p:nvCxnSpPr>
            <p:cNvPr id="60" name="Straight Arrow Connector 59"/>
            <p:cNvCxnSpPr>
              <a:stCxn id="55" idx="3"/>
              <a:endCxn id="57" idx="0"/>
            </p:cNvCxnSpPr>
            <p:nvPr/>
          </p:nvCxnSpPr>
          <p:spPr>
            <a:xfrm flipH="1">
              <a:off x="5386200" y="6423526"/>
              <a:ext cx="377293" cy="391945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6" idx="5"/>
              <a:endCxn id="55" idx="0"/>
            </p:cNvCxnSpPr>
            <p:nvPr/>
          </p:nvCxnSpPr>
          <p:spPr>
            <a:xfrm>
              <a:off x="5402720" y="5529547"/>
              <a:ext cx="559329" cy="41462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4" idx="3"/>
              <a:endCxn id="56" idx="0"/>
            </p:cNvCxnSpPr>
            <p:nvPr/>
          </p:nvCxnSpPr>
          <p:spPr>
            <a:xfrm flipH="1">
              <a:off x="5204164" y="4600721"/>
              <a:ext cx="438067" cy="44947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6" idx="3"/>
              <a:endCxn id="58" idx="0"/>
            </p:cNvCxnSpPr>
            <p:nvPr/>
          </p:nvCxnSpPr>
          <p:spPr>
            <a:xfrm flipH="1">
              <a:off x="4243200" y="5529547"/>
              <a:ext cx="762408" cy="41462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58" idx="5"/>
              <a:endCxn id="59" idx="0"/>
            </p:cNvCxnSpPr>
            <p:nvPr/>
          </p:nvCxnSpPr>
          <p:spPr>
            <a:xfrm>
              <a:off x="4441756" y="6423526"/>
              <a:ext cx="334844" cy="391945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>
            <a:xfrm>
              <a:off x="3962400" y="2977994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2286000" y="4067313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</a:t>
              </a:r>
            </a:p>
          </p:txBody>
        </p:sp>
        <p:sp>
          <p:nvSpPr>
            <p:cNvPr id="67" name="Oval 66"/>
            <p:cNvSpPr/>
            <p:nvPr/>
          </p:nvSpPr>
          <p:spPr>
            <a:xfrm>
              <a:off x="2866827" y="5050191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</a:t>
              </a:r>
            </a:p>
          </p:txBody>
        </p:sp>
        <p:sp>
          <p:nvSpPr>
            <p:cNvPr id="68" name="Oval 67"/>
            <p:cNvSpPr/>
            <p:nvPr/>
          </p:nvSpPr>
          <p:spPr>
            <a:xfrm>
              <a:off x="1676400" y="5050191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</a:p>
          </p:txBody>
        </p:sp>
        <p:sp>
          <p:nvSpPr>
            <p:cNvPr id="69" name="Oval 68"/>
            <p:cNvSpPr/>
            <p:nvPr/>
          </p:nvSpPr>
          <p:spPr>
            <a:xfrm>
              <a:off x="2341796" y="5963470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e</a:t>
              </a:r>
            </a:p>
          </p:txBody>
        </p:sp>
        <p:sp>
          <p:nvSpPr>
            <p:cNvPr id="70" name="Oval 69"/>
            <p:cNvSpPr/>
            <p:nvPr/>
          </p:nvSpPr>
          <p:spPr>
            <a:xfrm>
              <a:off x="2936531" y="6815471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</a:t>
              </a:r>
            </a:p>
          </p:txBody>
        </p:sp>
        <p:cxnSp>
          <p:nvCxnSpPr>
            <p:cNvPr id="71" name="Straight Arrow Connector 70"/>
            <p:cNvCxnSpPr>
              <a:stCxn id="66" idx="3"/>
              <a:endCxn id="68" idx="0"/>
            </p:cNvCxnSpPr>
            <p:nvPr/>
          </p:nvCxnSpPr>
          <p:spPr>
            <a:xfrm flipH="1">
              <a:off x="1957200" y="4546669"/>
              <a:ext cx="411044" cy="503522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5" idx="3"/>
              <a:endCxn id="66" idx="7"/>
            </p:cNvCxnSpPr>
            <p:nvPr/>
          </p:nvCxnSpPr>
          <p:spPr>
            <a:xfrm flipH="1">
              <a:off x="2765356" y="3457350"/>
              <a:ext cx="1279288" cy="69220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66" idx="5"/>
              <a:endCxn id="67" idx="0"/>
            </p:cNvCxnSpPr>
            <p:nvPr/>
          </p:nvCxnSpPr>
          <p:spPr>
            <a:xfrm>
              <a:off x="2765356" y="4546669"/>
              <a:ext cx="382271" cy="503522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67" idx="3"/>
              <a:endCxn id="69" idx="0"/>
            </p:cNvCxnSpPr>
            <p:nvPr/>
          </p:nvCxnSpPr>
          <p:spPr>
            <a:xfrm flipH="1">
              <a:off x="2622596" y="5529547"/>
              <a:ext cx="326475" cy="43392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69" idx="5"/>
              <a:endCxn id="70" idx="0"/>
            </p:cNvCxnSpPr>
            <p:nvPr/>
          </p:nvCxnSpPr>
          <p:spPr>
            <a:xfrm>
              <a:off x="2821152" y="6442826"/>
              <a:ext cx="396179" cy="372645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65" idx="5"/>
              <a:endCxn id="54" idx="1"/>
            </p:cNvCxnSpPr>
            <p:nvPr/>
          </p:nvCxnSpPr>
          <p:spPr>
            <a:xfrm>
              <a:off x="4441756" y="3457350"/>
              <a:ext cx="1200475" cy="74625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84" name="Straight Connector 83"/>
          <p:cNvCxnSpPr/>
          <p:nvPr/>
        </p:nvCxnSpPr>
        <p:spPr>
          <a:xfrm>
            <a:off x="6710081" y="1053351"/>
            <a:ext cx="0" cy="52694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5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Threaded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wasted NULL </a:t>
            </a:r>
            <a:r>
              <a:rPr lang="en-IN" dirty="0"/>
              <a:t>links in the binary tree storage representation can be </a:t>
            </a:r>
            <a:r>
              <a:rPr lang="en-IN" b="1" dirty="0">
                <a:solidFill>
                  <a:srgbClr val="C00000"/>
                </a:solidFill>
              </a:rPr>
              <a:t>replaced by threads</a:t>
            </a:r>
          </a:p>
          <a:p>
            <a:r>
              <a:rPr lang="en-IN" dirty="0"/>
              <a:t>A binary </a:t>
            </a:r>
            <a:r>
              <a:rPr lang="en-IN" b="1" dirty="0">
                <a:solidFill>
                  <a:srgbClr val="C00000"/>
                </a:solidFill>
              </a:rPr>
              <a:t>tree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</a:t>
            </a:r>
            <a:r>
              <a:rPr lang="en-IN" b="1" dirty="0">
                <a:solidFill>
                  <a:srgbClr val="C00000"/>
                </a:solidFill>
              </a:rPr>
              <a:t>threaded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according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to particular </a:t>
            </a:r>
            <a:r>
              <a:rPr lang="en-IN" b="1" dirty="0">
                <a:solidFill>
                  <a:srgbClr val="C00000"/>
                </a:solidFill>
              </a:rPr>
              <a:t>traversal order</a:t>
            </a:r>
            <a:r>
              <a:rPr lang="en-IN" dirty="0"/>
              <a:t>. e.g.: Threads for the </a:t>
            </a:r>
            <a:r>
              <a:rPr lang="en-IN" dirty="0" err="1"/>
              <a:t>inorder</a:t>
            </a:r>
            <a:r>
              <a:rPr lang="en-IN" dirty="0"/>
              <a:t> traversals of tree are pointers to its higher nodes, for this traversal order</a:t>
            </a:r>
          </a:p>
          <a:p>
            <a:r>
              <a:rPr lang="en-IN" b="1" dirty="0">
                <a:solidFill>
                  <a:srgbClr val="C00000"/>
                </a:solidFill>
              </a:rPr>
              <a:t>In-Threaded Binary Tree</a:t>
            </a:r>
          </a:p>
          <a:p>
            <a:pPr lvl="1"/>
            <a:r>
              <a:rPr lang="en-IN" b="1" dirty="0"/>
              <a:t>If left link</a:t>
            </a:r>
            <a:r>
              <a:rPr lang="en-IN" dirty="0"/>
              <a:t> </a:t>
            </a:r>
            <a:r>
              <a:rPr lang="en-IN" b="1" dirty="0"/>
              <a:t>of </a:t>
            </a:r>
            <a:r>
              <a:rPr lang="en-IN" b="1" dirty="0">
                <a:solidFill>
                  <a:srgbClr val="C00000"/>
                </a:solidFill>
              </a:rPr>
              <a:t>node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/>
              <a:t>P </a:t>
            </a:r>
            <a:r>
              <a:rPr lang="en-IN" b="1" dirty="0">
                <a:solidFill>
                  <a:srgbClr val="C00000"/>
                </a:solidFill>
              </a:rPr>
              <a:t>is null</a:t>
            </a:r>
            <a:r>
              <a:rPr lang="en-IN" dirty="0"/>
              <a:t>, then this link is </a:t>
            </a:r>
            <a:r>
              <a:rPr lang="en-IN" b="1" dirty="0">
                <a:solidFill>
                  <a:srgbClr val="C00000"/>
                </a:solidFill>
              </a:rPr>
              <a:t>replaced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by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address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of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its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predecessor </a:t>
            </a:r>
            <a:r>
              <a:rPr lang="en-IN" b="1" dirty="0"/>
              <a:t>in the inorder traversal</a:t>
            </a:r>
          </a:p>
          <a:p>
            <a:pPr lvl="1"/>
            <a:r>
              <a:rPr lang="en-IN" b="1" dirty="0"/>
              <a:t>If right link of </a:t>
            </a:r>
            <a:r>
              <a:rPr lang="en-IN" b="1" dirty="0">
                <a:solidFill>
                  <a:srgbClr val="C00000"/>
                </a:solidFill>
              </a:rPr>
              <a:t>node </a:t>
            </a:r>
            <a:r>
              <a:rPr lang="en-IN" b="1" dirty="0"/>
              <a:t>P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is null</a:t>
            </a:r>
            <a:r>
              <a:rPr lang="en-IN" dirty="0"/>
              <a:t>, then this link is </a:t>
            </a:r>
            <a:r>
              <a:rPr lang="en-IN" b="1" dirty="0">
                <a:solidFill>
                  <a:srgbClr val="C00000"/>
                </a:solidFill>
              </a:rPr>
              <a:t>replaced by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address of its successor </a:t>
            </a:r>
            <a:r>
              <a:rPr lang="en-IN" b="1" dirty="0"/>
              <a:t>in the inorder traversal</a:t>
            </a:r>
          </a:p>
          <a:p>
            <a:r>
              <a:rPr lang="en-IN" dirty="0"/>
              <a:t>Because the left or right </a:t>
            </a:r>
            <a:r>
              <a:rPr lang="en-IN" b="1" dirty="0"/>
              <a:t>link</a:t>
            </a:r>
            <a:r>
              <a:rPr lang="en-IN" dirty="0"/>
              <a:t> of </a:t>
            </a:r>
            <a:r>
              <a:rPr lang="en-IN" b="1" dirty="0"/>
              <a:t>a node </a:t>
            </a:r>
            <a:r>
              <a:rPr lang="en-IN" dirty="0"/>
              <a:t>can denote </a:t>
            </a:r>
            <a:r>
              <a:rPr lang="en-IN" b="1" dirty="0">
                <a:solidFill>
                  <a:srgbClr val="C00000"/>
                </a:solidFill>
              </a:rPr>
              <a:t>either structural link </a:t>
            </a:r>
            <a:r>
              <a:rPr lang="en-IN" dirty="0"/>
              <a:t>or </a:t>
            </a:r>
            <a:r>
              <a:rPr lang="en-IN" b="1" dirty="0">
                <a:solidFill>
                  <a:srgbClr val="C00000"/>
                </a:solidFill>
              </a:rPr>
              <a:t>a thread</a:t>
            </a:r>
            <a:r>
              <a:rPr lang="en-IN" dirty="0"/>
              <a:t>, we must somehow be able to distinguish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43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Threaded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Method 1:- </a:t>
            </a:r>
            <a:r>
              <a:rPr lang="en-IN" dirty="0"/>
              <a:t>Represent </a:t>
            </a:r>
            <a:r>
              <a:rPr lang="en-IN" b="1" dirty="0">
                <a:solidFill>
                  <a:srgbClr val="C00000"/>
                </a:solidFill>
              </a:rPr>
              <a:t>thread a Negative address</a:t>
            </a:r>
            <a:endParaRPr lang="en-IN" dirty="0">
              <a:solidFill>
                <a:srgbClr val="C00000"/>
              </a:solidFill>
            </a:endParaRPr>
          </a:p>
          <a:p>
            <a:r>
              <a:rPr lang="en-IN" b="1" dirty="0"/>
              <a:t>Method 2:- </a:t>
            </a:r>
            <a:r>
              <a:rPr lang="en-IN" dirty="0"/>
              <a:t>To have a </a:t>
            </a:r>
            <a:r>
              <a:rPr lang="en-IN" b="1" dirty="0">
                <a:solidFill>
                  <a:srgbClr val="C00000"/>
                </a:solidFill>
              </a:rPr>
              <a:t>separate Boolean flag </a:t>
            </a:r>
            <a:r>
              <a:rPr lang="en-IN" dirty="0"/>
              <a:t>for each of left and right pointers, node structure for this is given below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77654" y="2469630"/>
            <a:ext cx="144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DATA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3942914" y="2469630"/>
            <a:ext cx="144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LTHREAD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8256010" y="2469630"/>
            <a:ext cx="144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RPTR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644153" y="2998635"/>
            <a:ext cx="447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Typical node of Threaded Binary Tree</a:t>
            </a:r>
            <a:endParaRPr lang="en-US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2501159" y="2469630"/>
            <a:ext cx="144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LPTR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6819072" y="2469630"/>
            <a:ext cx="144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RTHREAD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453510" y="3600272"/>
            <a:ext cx="48522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LTHREAD = true = </a:t>
            </a:r>
            <a:r>
              <a:rPr lang="en-US" dirty="0"/>
              <a:t>Denotes leaf thread link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LTHREAD = false =</a:t>
            </a:r>
            <a:r>
              <a:rPr lang="en-US" dirty="0"/>
              <a:t> Denotes leaf structural link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RTHREAD = true =</a:t>
            </a:r>
            <a:r>
              <a:rPr lang="en-US" dirty="0"/>
              <a:t> Denotes right threaded link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RTHREAD = false =</a:t>
            </a:r>
            <a:r>
              <a:rPr lang="en-US" dirty="0"/>
              <a:t> Denotes right structural link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0399" y="5261836"/>
            <a:ext cx="72607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000" b="1" dirty="0"/>
              <a:t>Head node is simply another node which serves as the predecessor and successor of first and last tree nodes. </a:t>
            </a:r>
          </a:p>
          <a:p>
            <a:pPr lvl="0" algn="ctr"/>
            <a:r>
              <a:rPr lang="en-US" sz="2000" b="1" dirty="0"/>
              <a:t>Tree is attached to the left branch of the head node.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9544226" y="4164837"/>
            <a:ext cx="2083904" cy="381000"/>
            <a:chOff x="-76200" y="4191000"/>
            <a:chExt cx="1997075" cy="381000"/>
          </a:xfrm>
        </p:grpSpPr>
        <p:sp>
          <p:nvSpPr>
            <p:cNvPr id="14" name="Rectangle 13"/>
            <p:cNvSpPr/>
            <p:nvPr/>
          </p:nvSpPr>
          <p:spPr>
            <a:xfrm>
              <a:off x="609599" y="4191000"/>
              <a:ext cx="628651" cy="381000"/>
            </a:xfrm>
            <a:prstGeom prst="rect">
              <a:avLst/>
            </a:prstGeom>
            <a:pattFill prst="wdUpDiag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76200" y="4191000"/>
              <a:ext cx="685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38250" y="4191000"/>
              <a:ext cx="68262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cxnSp>
        <p:nvCxnSpPr>
          <p:cNvPr id="19" name="Curved Connector 18"/>
          <p:cNvCxnSpPr>
            <a:stCxn id="16" idx="3"/>
            <a:endCxn id="14" idx="2"/>
          </p:cNvCxnSpPr>
          <p:nvPr/>
        </p:nvCxnSpPr>
        <p:spPr>
          <a:xfrm flipH="1">
            <a:off x="10587834" y="4355337"/>
            <a:ext cx="1040296" cy="190500"/>
          </a:xfrm>
          <a:prstGeom prst="curvedConnector4">
            <a:avLst>
              <a:gd name="adj1" fmla="val -10559"/>
              <a:gd name="adj2" fmla="val 388312"/>
            </a:avLst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5" idx="1"/>
            <a:endCxn id="14" idx="2"/>
          </p:cNvCxnSpPr>
          <p:nvPr/>
        </p:nvCxnSpPr>
        <p:spPr>
          <a:xfrm rot="10800000" flipH="1" flipV="1">
            <a:off x="9544226" y="4355337"/>
            <a:ext cx="1043608" cy="190500"/>
          </a:xfrm>
          <a:prstGeom prst="curvedConnector4">
            <a:avLst>
              <a:gd name="adj1" fmla="val -19629"/>
              <a:gd name="adj2" fmla="val 357143"/>
            </a:avLst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208252" y="3719305"/>
            <a:ext cx="72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HEAD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7649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 animBg="1"/>
      <p:bldP spid="10" grpId="0" animBg="1"/>
      <p:bldP spid="3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Threaded Binary Tree</a:t>
            </a:r>
          </a:p>
        </p:txBody>
      </p:sp>
      <p:sp>
        <p:nvSpPr>
          <p:cNvPr id="4" name="Oval 3"/>
          <p:cNvSpPr/>
          <p:nvPr/>
        </p:nvSpPr>
        <p:spPr>
          <a:xfrm>
            <a:off x="1806391" y="1154668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</a:t>
            </a:r>
            <a:endParaRPr lang="en-US" sz="2000" b="1" dirty="0"/>
          </a:p>
        </p:txBody>
      </p:sp>
      <p:sp>
        <p:nvSpPr>
          <p:cNvPr id="5" name="Oval 4"/>
          <p:cNvSpPr/>
          <p:nvPr/>
        </p:nvSpPr>
        <p:spPr>
          <a:xfrm>
            <a:off x="1317815" y="2118373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B</a:t>
            </a:r>
            <a:endParaRPr lang="en-US" sz="2000" b="1" dirty="0"/>
          </a:p>
        </p:txBody>
      </p:sp>
      <p:sp>
        <p:nvSpPr>
          <p:cNvPr id="6" name="Oval 5"/>
          <p:cNvSpPr/>
          <p:nvPr/>
        </p:nvSpPr>
        <p:spPr>
          <a:xfrm>
            <a:off x="842686" y="3001396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C</a:t>
            </a:r>
            <a:endParaRPr lang="en-US" sz="2000" b="1" dirty="0"/>
          </a:p>
        </p:txBody>
      </p:sp>
      <p:sp>
        <p:nvSpPr>
          <p:cNvPr id="7" name="Oval 6"/>
          <p:cNvSpPr/>
          <p:nvPr/>
        </p:nvSpPr>
        <p:spPr>
          <a:xfrm>
            <a:off x="1958791" y="3001396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E</a:t>
            </a:r>
            <a:endParaRPr lang="en-US" sz="2000" b="1" dirty="0"/>
          </a:p>
        </p:txBody>
      </p:sp>
      <p:sp>
        <p:nvSpPr>
          <p:cNvPr id="8" name="Oval 7"/>
          <p:cNvSpPr/>
          <p:nvPr/>
        </p:nvSpPr>
        <p:spPr>
          <a:xfrm>
            <a:off x="2382373" y="2118373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D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2819402" y="3001396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G</a:t>
            </a:r>
            <a:endParaRPr lang="en-US" sz="2000" b="1" dirty="0"/>
          </a:p>
        </p:txBody>
      </p:sp>
      <p:sp>
        <p:nvSpPr>
          <p:cNvPr id="10" name="Oval 9"/>
          <p:cNvSpPr/>
          <p:nvPr/>
        </p:nvSpPr>
        <p:spPr>
          <a:xfrm>
            <a:off x="2382373" y="3844078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F</a:t>
            </a:r>
            <a:endParaRPr lang="en-US" sz="2000" b="1" dirty="0"/>
          </a:p>
        </p:txBody>
      </p: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1598615" y="1634024"/>
            <a:ext cx="290020" cy="48434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0"/>
          </p:cNvCxnSpPr>
          <p:nvPr/>
        </p:nvCxnSpPr>
        <p:spPr>
          <a:xfrm flipH="1">
            <a:off x="1123486" y="2597729"/>
            <a:ext cx="276573" cy="40366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8" idx="0"/>
          </p:cNvCxnSpPr>
          <p:nvPr/>
        </p:nvCxnSpPr>
        <p:spPr>
          <a:xfrm>
            <a:off x="2285747" y="1634024"/>
            <a:ext cx="377426" cy="48434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7" idx="0"/>
          </p:cNvCxnSpPr>
          <p:nvPr/>
        </p:nvCxnSpPr>
        <p:spPr>
          <a:xfrm flipH="1">
            <a:off x="2239591" y="2597729"/>
            <a:ext cx="225026" cy="40366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5"/>
            <a:endCxn id="9" idx="0"/>
          </p:cNvCxnSpPr>
          <p:nvPr/>
        </p:nvCxnSpPr>
        <p:spPr>
          <a:xfrm>
            <a:off x="2861729" y="2597729"/>
            <a:ext cx="238473" cy="40366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5"/>
            <a:endCxn id="10" idx="0"/>
          </p:cNvCxnSpPr>
          <p:nvPr/>
        </p:nvCxnSpPr>
        <p:spPr>
          <a:xfrm>
            <a:off x="2438147" y="3480752"/>
            <a:ext cx="225026" cy="36332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7162798" y="2335306"/>
            <a:ext cx="1066800" cy="381000"/>
            <a:chOff x="304800" y="4191000"/>
            <a:chExt cx="1066800" cy="381000"/>
          </a:xfrm>
        </p:grpSpPr>
        <p:sp>
          <p:nvSpPr>
            <p:cNvPr id="23" name="Rectangle 22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A</a:t>
              </a:r>
              <a:endParaRPr lang="en-US" sz="2000" b="1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943598" y="3325906"/>
            <a:ext cx="1066800" cy="381000"/>
            <a:chOff x="304800" y="4191000"/>
            <a:chExt cx="1066800" cy="381000"/>
          </a:xfrm>
        </p:grpSpPr>
        <p:sp>
          <p:nvSpPr>
            <p:cNvPr id="27" name="Rectangle 26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B</a:t>
              </a:r>
              <a:endParaRPr lang="en-US" sz="2000" b="1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305798" y="3325906"/>
            <a:ext cx="1066800" cy="381000"/>
            <a:chOff x="304800" y="4191000"/>
            <a:chExt cx="1066800" cy="381000"/>
          </a:xfrm>
        </p:grpSpPr>
        <p:sp>
          <p:nvSpPr>
            <p:cNvPr id="31" name="Rectangle 30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D</a:t>
              </a:r>
              <a:endParaRPr lang="en-US" sz="2000" b="1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952998" y="4468906"/>
            <a:ext cx="1066800" cy="381000"/>
            <a:chOff x="304800" y="4191000"/>
            <a:chExt cx="1066800" cy="381000"/>
          </a:xfrm>
        </p:grpSpPr>
        <p:sp>
          <p:nvSpPr>
            <p:cNvPr id="35" name="Rectangle 34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C</a:t>
              </a:r>
              <a:endParaRPr lang="en-US" sz="2000" b="1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391398" y="4468906"/>
            <a:ext cx="1066800" cy="381000"/>
            <a:chOff x="304800" y="4191000"/>
            <a:chExt cx="1066800" cy="381000"/>
          </a:xfrm>
        </p:grpSpPr>
        <p:sp>
          <p:nvSpPr>
            <p:cNvPr id="39" name="Rectangle 38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E</a:t>
              </a:r>
              <a:endParaRPr lang="en-US" sz="2000" b="1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9372598" y="4468906"/>
            <a:ext cx="1066800" cy="381000"/>
            <a:chOff x="304800" y="4191000"/>
            <a:chExt cx="1066800" cy="381000"/>
          </a:xfrm>
        </p:grpSpPr>
        <p:sp>
          <p:nvSpPr>
            <p:cNvPr id="43" name="Rectangle 42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G</a:t>
              </a:r>
              <a:endParaRPr lang="en-US" sz="2000" b="1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381998" y="5535706"/>
            <a:ext cx="1066800" cy="381000"/>
            <a:chOff x="304800" y="4191000"/>
            <a:chExt cx="1066800" cy="381000"/>
          </a:xfrm>
        </p:grpSpPr>
        <p:sp>
          <p:nvSpPr>
            <p:cNvPr id="47" name="Rectangle 46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F</a:t>
              </a:r>
              <a:endParaRPr lang="en-US" sz="2000" b="1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sp>
        <p:nvSpPr>
          <p:cNvPr id="50" name="Freeform 49"/>
          <p:cNvSpPr/>
          <p:nvPr/>
        </p:nvSpPr>
        <p:spPr>
          <a:xfrm>
            <a:off x="6464654" y="2511611"/>
            <a:ext cx="829994" cy="825964"/>
          </a:xfrm>
          <a:custGeom>
            <a:avLst/>
            <a:gdLst>
              <a:gd name="connsiteX0" fmla="*/ 829994 w 829994"/>
              <a:gd name="connsiteY0" fmla="*/ 0 h 1125416"/>
              <a:gd name="connsiteX1" fmla="*/ 0 w 829994"/>
              <a:gd name="connsiteY1" fmla="*/ 0 h 1125416"/>
              <a:gd name="connsiteX2" fmla="*/ 0 w 829994"/>
              <a:gd name="connsiteY2" fmla="*/ 1125416 h 112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994" h="1125416">
                <a:moveTo>
                  <a:pt x="829994" y="0"/>
                </a:moveTo>
                <a:lnTo>
                  <a:pt x="0" y="0"/>
                </a:lnTo>
                <a:lnTo>
                  <a:pt x="0" y="1125416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5511018" y="3497063"/>
            <a:ext cx="508781" cy="974188"/>
          </a:xfrm>
          <a:custGeom>
            <a:avLst/>
            <a:gdLst>
              <a:gd name="connsiteX0" fmla="*/ 661181 w 661181"/>
              <a:gd name="connsiteY0" fmla="*/ 0 h 1181686"/>
              <a:gd name="connsiteX1" fmla="*/ 0 w 661181"/>
              <a:gd name="connsiteY1" fmla="*/ 0 h 1181686"/>
              <a:gd name="connsiteX2" fmla="*/ 0 w 661181"/>
              <a:gd name="connsiteY2" fmla="*/ 1181686 h 118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181" h="1181686">
                <a:moveTo>
                  <a:pt x="661181" y="0"/>
                </a:moveTo>
                <a:lnTo>
                  <a:pt x="0" y="0"/>
                </a:lnTo>
                <a:lnTo>
                  <a:pt x="0" y="1181686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8083060" y="2511611"/>
            <a:ext cx="731520" cy="825964"/>
          </a:xfrm>
          <a:custGeom>
            <a:avLst/>
            <a:gdLst>
              <a:gd name="connsiteX0" fmla="*/ 0 w 731520"/>
              <a:gd name="connsiteY0" fmla="*/ 0 h 1111347"/>
              <a:gd name="connsiteX1" fmla="*/ 731520 w 731520"/>
              <a:gd name="connsiteY1" fmla="*/ 0 h 1111347"/>
              <a:gd name="connsiteX2" fmla="*/ 731520 w 731520"/>
              <a:gd name="connsiteY2" fmla="*/ 1111347 h 1111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0" h="1111347">
                <a:moveTo>
                  <a:pt x="0" y="0"/>
                </a:moveTo>
                <a:lnTo>
                  <a:pt x="731520" y="0"/>
                </a:lnTo>
                <a:lnTo>
                  <a:pt x="731520" y="1111347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7886112" y="3525199"/>
            <a:ext cx="534572" cy="946053"/>
          </a:xfrm>
          <a:custGeom>
            <a:avLst/>
            <a:gdLst>
              <a:gd name="connsiteX0" fmla="*/ 534572 w 534572"/>
              <a:gd name="connsiteY0" fmla="*/ 0 h 1139483"/>
              <a:gd name="connsiteX1" fmla="*/ 0 w 534572"/>
              <a:gd name="connsiteY1" fmla="*/ 0 h 1139483"/>
              <a:gd name="connsiteX2" fmla="*/ 0 w 534572"/>
              <a:gd name="connsiteY2" fmla="*/ 1139483 h 113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4572" h="1139483">
                <a:moveTo>
                  <a:pt x="534572" y="0"/>
                </a:moveTo>
                <a:lnTo>
                  <a:pt x="0" y="0"/>
                </a:lnTo>
                <a:lnTo>
                  <a:pt x="0" y="1139483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9236610" y="3482996"/>
            <a:ext cx="647114" cy="988256"/>
          </a:xfrm>
          <a:custGeom>
            <a:avLst/>
            <a:gdLst>
              <a:gd name="connsiteX0" fmla="*/ 0 w 647114"/>
              <a:gd name="connsiteY0" fmla="*/ 0 h 1223889"/>
              <a:gd name="connsiteX1" fmla="*/ 647114 w 647114"/>
              <a:gd name="connsiteY1" fmla="*/ 0 h 1223889"/>
              <a:gd name="connsiteX2" fmla="*/ 647114 w 647114"/>
              <a:gd name="connsiteY2" fmla="*/ 1223889 h 122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114" h="1223889">
                <a:moveTo>
                  <a:pt x="0" y="0"/>
                </a:moveTo>
                <a:lnTo>
                  <a:pt x="647114" y="0"/>
                </a:lnTo>
                <a:lnTo>
                  <a:pt x="647114" y="1223889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8322211" y="4618962"/>
            <a:ext cx="534573" cy="916745"/>
          </a:xfrm>
          <a:custGeom>
            <a:avLst/>
            <a:gdLst>
              <a:gd name="connsiteX0" fmla="*/ 0 w 534573"/>
              <a:gd name="connsiteY0" fmla="*/ 0 h 1139483"/>
              <a:gd name="connsiteX1" fmla="*/ 534573 w 534573"/>
              <a:gd name="connsiteY1" fmla="*/ 0 h 1139483"/>
              <a:gd name="connsiteX2" fmla="*/ 534573 w 534573"/>
              <a:gd name="connsiteY2" fmla="*/ 1139483 h 113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4573" h="1139483">
                <a:moveTo>
                  <a:pt x="0" y="0"/>
                </a:moveTo>
                <a:lnTo>
                  <a:pt x="534573" y="0"/>
                </a:lnTo>
                <a:lnTo>
                  <a:pt x="534573" y="1139483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6705598" y="3328252"/>
            <a:ext cx="304800" cy="37865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4952998" y="4471252"/>
            <a:ext cx="304800" cy="37865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5714998" y="4468907"/>
            <a:ext cx="304800" cy="37865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7391398" y="4468907"/>
            <a:ext cx="304800" cy="37865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9372598" y="4468907"/>
            <a:ext cx="304800" cy="37865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10134598" y="4468907"/>
            <a:ext cx="304800" cy="37865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9143998" y="5538052"/>
            <a:ext cx="304800" cy="37865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8381998" y="5535707"/>
            <a:ext cx="304800" cy="37865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17589" y="5207456"/>
            <a:ext cx="2215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  B  A  E  F  D  G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46630" y="4726538"/>
            <a:ext cx="1957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 err="1"/>
              <a:t>Inorder</a:t>
            </a:r>
            <a:r>
              <a:rPr lang="en-IN" sz="2000" b="1" dirty="0"/>
              <a:t> Traversal</a:t>
            </a:r>
            <a:endParaRPr lang="en-US" sz="2000" b="1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4137211" y="1066801"/>
            <a:ext cx="0" cy="51792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6602894" y="1420906"/>
            <a:ext cx="2083904" cy="381000"/>
            <a:chOff x="-76200" y="4191000"/>
            <a:chExt cx="1997075" cy="381000"/>
          </a:xfrm>
        </p:grpSpPr>
        <p:sp>
          <p:nvSpPr>
            <p:cNvPr id="71" name="Rectangle 70"/>
            <p:cNvSpPr/>
            <p:nvPr/>
          </p:nvSpPr>
          <p:spPr>
            <a:xfrm>
              <a:off x="609599" y="4191000"/>
              <a:ext cx="628651" cy="381000"/>
            </a:xfrm>
            <a:prstGeom prst="rect">
              <a:avLst/>
            </a:prstGeom>
            <a:pattFill prst="wdUpDiag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-76200" y="4191000"/>
              <a:ext cx="685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238250" y="4191000"/>
              <a:ext cx="68262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7275736" y="975374"/>
            <a:ext cx="72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HEAD</a:t>
            </a:r>
            <a:endParaRPr lang="en-US" b="1" dirty="0"/>
          </a:p>
        </p:txBody>
      </p:sp>
      <p:cxnSp>
        <p:nvCxnSpPr>
          <p:cNvPr id="76" name="Straight Arrow Connector 75"/>
          <p:cNvCxnSpPr>
            <a:stCxn id="29" idx="3"/>
            <a:endCxn id="23" idx="2"/>
          </p:cNvCxnSpPr>
          <p:nvPr/>
        </p:nvCxnSpPr>
        <p:spPr>
          <a:xfrm flipV="1">
            <a:off x="7010398" y="2716306"/>
            <a:ext cx="685800" cy="80010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7" idx="3"/>
            <a:endCxn id="27" idx="2"/>
          </p:cNvCxnSpPr>
          <p:nvPr/>
        </p:nvCxnSpPr>
        <p:spPr>
          <a:xfrm flipV="1">
            <a:off x="6019798" y="3706906"/>
            <a:ext cx="457200" cy="95250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0" idx="0"/>
            <a:endCxn id="23" idx="2"/>
          </p:cNvCxnSpPr>
          <p:nvPr/>
        </p:nvCxnSpPr>
        <p:spPr>
          <a:xfrm flipV="1">
            <a:off x="7543798" y="2716306"/>
            <a:ext cx="152400" cy="175260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8" idx="0"/>
            <a:endCxn id="39" idx="2"/>
          </p:cNvCxnSpPr>
          <p:nvPr/>
        </p:nvCxnSpPr>
        <p:spPr>
          <a:xfrm flipH="1" flipV="1">
            <a:off x="7924798" y="4849906"/>
            <a:ext cx="609600" cy="68580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9" idx="0"/>
            <a:endCxn id="31" idx="2"/>
          </p:cNvCxnSpPr>
          <p:nvPr/>
        </p:nvCxnSpPr>
        <p:spPr>
          <a:xfrm flipH="1" flipV="1">
            <a:off x="8839198" y="3706906"/>
            <a:ext cx="457200" cy="182880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4" idx="0"/>
            <a:endCxn id="31" idx="2"/>
          </p:cNvCxnSpPr>
          <p:nvPr/>
        </p:nvCxnSpPr>
        <p:spPr>
          <a:xfrm flipH="1" flipV="1">
            <a:off x="8839198" y="3706906"/>
            <a:ext cx="685800" cy="76200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Freeform 88"/>
          <p:cNvSpPr/>
          <p:nvPr/>
        </p:nvSpPr>
        <p:spPr>
          <a:xfrm>
            <a:off x="5068782" y="1588151"/>
            <a:ext cx="1520042" cy="2873829"/>
          </a:xfrm>
          <a:custGeom>
            <a:avLst/>
            <a:gdLst>
              <a:gd name="connsiteX0" fmla="*/ 0 w 1520042"/>
              <a:gd name="connsiteY0" fmla="*/ 2873829 h 2873829"/>
              <a:gd name="connsiteX1" fmla="*/ 0 w 1520042"/>
              <a:gd name="connsiteY1" fmla="*/ 0 h 2873829"/>
              <a:gd name="connsiteX2" fmla="*/ 1520042 w 1520042"/>
              <a:gd name="connsiteY2" fmla="*/ 0 h 287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0042" h="2873829">
                <a:moveTo>
                  <a:pt x="0" y="2873829"/>
                </a:moveTo>
                <a:lnTo>
                  <a:pt x="0" y="0"/>
                </a:lnTo>
                <a:lnTo>
                  <a:pt x="1520042" y="0"/>
                </a:lnTo>
              </a:path>
            </a:pathLst>
          </a:cu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0"/>
          <p:cNvSpPr/>
          <p:nvPr/>
        </p:nvSpPr>
        <p:spPr>
          <a:xfrm>
            <a:off x="8702633" y="1588151"/>
            <a:ext cx="1603169" cy="2873829"/>
          </a:xfrm>
          <a:custGeom>
            <a:avLst/>
            <a:gdLst>
              <a:gd name="connsiteX0" fmla="*/ 1603169 w 1603169"/>
              <a:gd name="connsiteY0" fmla="*/ 2873829 h 2873829"/>
              <a:gd name="connsiteX1" fmla="*/ 1603169 w 1603169"/>
              <a:gd name="connsiteY1" fmla="*/ 0 h 2873829"/>
              <a:gd name="connsiteX2" fmla="*/ 0 w 1603169"/>
              <a:gd name="connsiteY2" fmla="*/ 0 h 287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3169" h="2873829">
                <a:moveTo>
                  <a:pt x="1603169" y="2873829"/>
                </a:moveTo>
                <a:lnTo>
                  <a:pt x="1603169" y="0"/>
                </a:lnTo>
                <a:lnTo>
                  <a:pt x="0" y="0"/>
                </a:lnTo>
              </a:path>
            </a:pathLst>
          </a:cu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/>
          <p:cNvCxnSpPr>
            <a:stCxn id="72" idx="2"/>
            <a:endCxn id="23" idx="0"/>
          </p:cNvCxnSpPr>
          <p:nvPr/>
        </p:nvCxnSpPr>
        <p:spPr>
          <a:xfrm>
            <a:off x="6960704" y="1801906"/>
            <a:ext cx="735495" cy="5334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663794" y="6096000"/>
            <a:ext cx="3238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/>
              <a:t>Fully In-Threaded Binary Tree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8988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66" grpId="0"/>
      <p:bldP spid="67" grpId="0"/>
      <p:bldP spid="74" grpId="0"/>
      <p:bldP spid="89" grpId="0" animBg="1"/>
      <p:bldP spid="91" grpId="0" animBg="1"/>
      <p:bldP spid="9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Threaded Binary Tree</a:t>
            </a:r>
          </a:p>
        </p:txBody>
      </p:sp>
      <p:sp>
        <p:nvSpPr>
          <p:cNvPr id="4" name="Oval 3"/>
          <p:cNvSpPr/>
          <p:nvPr/>
        </p:nvSpPr>
        <p:spPr>
          <a:xfrm>
            <a:off x="1882845" y="1134534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</a:t>
            </a:r>
            <a:endParaRPr lang="en-US" sz="2000" b="1" dirty="0"/>
          </a:p>
        </p:txBody>
      </p:sp>
      <p:sp>
        <p:nvSpPr>
          <p:cNvPr id="5" name="Oval 4"/>
          <p:cNvSpPr/>
          <p:nvPr/>
        </p:nvSpPr>
        <p:spPr>
          <a:xfrm>
            <a:off x="1000079" y="206458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B</a:t>
            </a:r>
            <a:endParaRPr lang="en-US" sz="2000" b="1" dirty="0"/>
          </a:p>
        </p:txBody>
      </p:sp>
      <p:sp>
        <p:nvSpPr>
          <p:cNvPr id="6" name="Oval 5"/>
          <p:cNvSpPr/>
          <p:nvPr/>
        </p:nvSpPr>
        <p:spPr>
          <a:xfrm>
            <a:off x="484609" y="296105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C</a:t>
            </a:r>
            <a:endParaRPr lang="en-US" sz="2000" b="1" dirty="0"/>
          </a:p>
        </p:txBody>
      </p:sp>
      <p:sp>
        <p:nvSpPr>
          <p:cNvPr id="7" name="Oval 6"/>
          <p:cNvSpPr/>
          <p:nvPr/>
        </p:nvSpPr>
        <p:spPr>
          <a:xfrm>
            <a:off x="2264101" y="296105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F</a:t>
            </a:r>
            <a:endParaRPr lang="en-US" sz="2000" b="1" dirty="0"/>
          </a:p>
        </p:txBody>
      </p:sp>
      <p:sp>
        <p:nvSpPr>
          <p:cNvPr id="8" name="Oval 7"/>
          <p:cNvSpPr/>
          <p:nvPr/>
        </p:nvSpPr>
        <p:spPr>
          <a:xfrm>
            <a:off x="2745430" y="206458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E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3281594" y="296105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H</a:t>
            </a:r>
            <a:endParaRPr lang="en-US" sz="2000" b="1" dirty="0"/>
          </a:p>
        </p:txBody>
      </p:sp>
      <p:sp>
        <p:nvSpPr>
          <p:cNvPr id="10" name="Oval 9"/>
          <p:cNvSpPr/>
          <p:nvPr/>
        </p:nvSpPr>
        <p:spPr>
          <a:xfrm>
            <a:off x="2745430" y="385752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G</a:t>
            </a:r>
            <a:endParaRPr lang="en-US" sz="2000" b="1" dirty="0"/>
          </a:p>
        </p:txBody>
      </p: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1280879" y="1613890"/>
            <a:ext cx="684210" cy="45069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0"/>
          </p:cNvCxnSpPr>
          <p:nvPr/>
        </p:nvCxnSpPr>
        <p:spPr>
          <a:xfrm flipH="1">
            <a:off x="765409" y="2543941"/>
            <a:ext cx="316914" cy="41711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8" idx="0"/>
          </p:cNvCxnSpPr>
          <p:nvPr/>
        </p:nvCxnSpPr>
        <p:spPr>
          <a:xfrm>
            <a:off x="2362201" y="1613890"/>
            <a:ext cx="664029" cy="45069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7" idx="0"/>
          </p:cNvCxnSpPr>
          <p:nvPr/>
        </p:nvCxnSpPr>
        <p:spPr>
          <a:xfrm flipH="1">
            <a:off x="2544901" y="2543941"/>
            <a:ext cx="282773" cy="41711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5"/>
            <a:endCxn id="9" idx="0"/>
          </p:cNvCxnSpPr>
          <p:nvPr/>
        </p:nvCxnSpPr>
        <p:spPr>
          <a:xfrm>
            <a:off x="3224786" y="2543941"/>
            <a:ext cx="337608" cy="41711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5"/>
            <a:endCxn id="10" idx="0"/>
          </p:cNvCxnSpPr>
          <p:nvPr/>
        </p:nvCxnSpPr>
        <p:spPr>
          <a:xfrm>
            <a:off x="2743457" y="3440411"/>
            <a:ext cx="282773" cy="41711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09712" y="5127245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 B D A F G E 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6499" y="4686177"/>
            <a:ext cx="1957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 err="1"/>
              <a:t>Inorder</a:t>
            </a:r>
            <a:r>
              <a:rPr lang="en-IN" sz="2000" b="1" dirty="0"/>
              <a:t> Traversal</a:t>
            </a:r>
            <a:endParaRPr lang="en-US" sz="20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249781" y="1066801"/>
            <a:ext cx="0" cy="51792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475208" y="296105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D</a:t>
            </a:r>
            <a:endParaRPr lang="en-US" sz="2000" b="1" dirty="0"/>
          </a:p>
        </p:txBody>
      </p:sp>
      <p:cxnSp>
        <p:nvCxnSpPr>
          <p:cNvPr id="22" name="Straight Arrow Connector 21"/>
          <p:cNvCxnSpPr>
            <a:stCxn id="5" idx="5"/>
            <a:endCxn id="20" idx="0"/>
          </p:cNvCxnSpPr>
          <p:nvPr/>
        </p:nvCxnSpPr>
        <p:spPr>
          <a:xfrm>
            <a:off x="1479435" y="2543941"/>
            <a:ext cx="276573" cy="41711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7114004" y="2743200"/>
            <a:ext cx="1066800" cy="381000"/>
            <a:chOff x="304800" y="4191000"/>
            <a:chExt cx="1066800" cy="381000"/>
          </a:xfrm>
        </p:grpSpPr>
        <p:sp>
          <p:nvSpPr>
            <p:cNvPr id="26" name="Rectangle 25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A</a:t>
              </a:r>
              <a:endParaRPr lang="en-US" sz="2000" b="1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361404" y="3733800"/>
            <a:ext cx="1066800" cy="381000"/>
            <a:chOff x="304800" y="4191000"/>
            <a:chExt cx="1066800" cy="381000"/>
          </a:xfrm>
        </p:grpSpPr>
        <p:sp>
          <p:nvSpPr>
            <p:cNvPr id="30" name="Rectangle 29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B</a:t>
              </a:r>
              <a:endParaRPr lang="en-US" sz="2000" b="1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257004" y="3733800"/>
            <a:ext cx="1066800" cy="381000"/>
            <a:chOff x="304800" y="4191000"/>
            <a:chExt cx="1066800" cy="381000"/>
          </a:xfrm>
        </p:grpSpPr>
        <p:sp>
          <p:nvSpPr>
            <p:cNvPr id="34" name="Rectangle 33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E</a:t>
              </a:r>
              <a:endParaRPr lang="en-US" sz="2000" b="1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523204" y="4876800"/>
            <a:ext cx="1066800" cy="381000"/>
            <a:chOff x="304800" y="4191000"/>
            <a:chExt cx="1066800" cy="381000"/>
          </a:xfrm>
        </p:grpSpPr>
        <p:sp>
          <p:nvSpPr>
            <p:cNvPr id="38" name="Rectangle 37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C</a:t>
              </a:r>
              <a:endParaRPr lang="en-US" sz="2000" b="1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342604" y="4876800"/>
            <a:ext cx="1066800" cy="381000"/>
            <a:chOff x="304800" y="4191000"/>
            <a:chExt cx="1066800" cy="381000"/>
          </a:xfrm>
        </p:grpSpPr>
        <p:sp>
          <p:nvSpPr>
            <p:cNvPr id="42" name="Rectangle 41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F</a:t>
              </a:r>
              <a:endParaRPr lang="en-US" sz="2000" b="1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323804" y="4876800"/>
            <a:ext cx="1066800" cy="381000"/>
            <a:chOff x="304800" y="4191000"/>
            <a:chExt cx="1066800" cy="381000"/>
          </a:xfrm>
        </p:grpSpPr>
        <p:sp>
          <p:nvSpPr>
            <p:cNvPr id="46" name="Rectangle 45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H</a:t>
              </a:r>
              <a:endParaRPr lang="en-US" sz="2000" b="1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8333204" y="5943600"/>
            <a:ext cx="1066800" cy="381000"/>
            <a:chOff x="304800" y="4191000"/>
            <a:chExt cx="1066800" cy="381000"/>
          </a:xfrm>
        </p:grpSpPr>
        <p:sp>
          <p:nvSpPr>
            <p:cNvPr id="50" name="Rectangle 49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G</a:t>
              </a:r>
              <a:endParaRPr lang="en-US" sz="2000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sp>
        <p:nvSpPr>
          <p:cNvPr id="53" name="Freeform 52"/>
          <p:cNvSpPr/>
          <p:nvPr/>
        </p:nvSpPr>
        <p:spPr>
          <a:xfrm>
            <a:off x="5971005" y="2915530"/>
            <a:ext cx="1261403" cy="829939"/>
          </a:xfrm>
          <a:custGeom>
            <a:avLst/>
            <a:gdLst>
              <a:gd name="connsiteX0" fmla="*/ 829994 w 829994"/>
              <a:gd name="connsiteY0" fmla="*/ 0 h 1125416"/>
              <a:gd name="connsiteX1" fmla="*/ 0 w 829994"/>
              <a:gd name="connsiteY1" fmla="*/ 0 h 1125416"/>
              <a:gd name="connsiteX2" fmla="*/ 0 w 829994"/>
              <a:gd name="connsiteY2" fmla="*/ 1125416 h 112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994" h="1125416">
                <a:moveTo>
                  <a:pt x="829994" y="0"/>
                </a:moveTo>
                <a:lnTo>
                  <a:pt x="0" y="0"/>
                </a:lnTo>
                <a:lnTo>
                  <a:pt x="0" y="1125416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5056606" y="3904957"/>
            <a:ext cx="457199" cy="974188"/>
          </a:xfrm>
          <a:custGeom>
            <a:avLst/>
            <a:gdLst>
              <a:gd name="connsiteX0" fmla="*/ 661181 w 661181"/>
              <a:gd name="connsiteY0" fmla="*/ 0 h 1181686"/>
              <a:gd name="connsiteX1" fmla="*/ 0 w 661181"/>
              <a:gd name="connsiteY1" fmla="*/ 0 h 1181686"/>
              <a:gd name="connsiteX2" fmla="*/ 0 w 661181"/>
              <a:gd name="connsiteY2" fmla="*/ 1181686 h 118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181" h="1181686">
                <a:moveTo>
                  <a:pt x="661181" y="0"/>
                </a:moveTo>
                <a:lnTo>
                  <a:pt x="0" y="0"/>
                </a:lnTo>
                <a:lnTo>
                  <a:pt x="0" y="1181686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8034266" y="2901463"/>
            <a:ext cx="731520" cy="844006"/>
          </a:xfrm>
          <a:custGeom>
            <a:avLst/>
            <a:gdLst>
              <a:gd name="connsiteX0" fmla="*/ 0 w 731520"/>
              <a:gd name="connsiteY0" fmla="*/ 0 h 1111347"/>
              <a:gd name="connsiteX1" fmla="*/ 731520 w 731520"/>
              <a:gd name="connsiteY1" fmla="*/ 0 h 1111347"/>
              <a:gd name="connsiteX2" fmla="*/ 731520 w 731520"/>
              <a:gd name="connsiteY2" fmla="*/ 1111347 h 1111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0" h="1111347">
                <a:moveTo>
                  <a:pt x="0" y="0"/>
                </a:moveTo>
                <a:lnTo>
                  <a:pt x="731520" y="0"/>
                </a:lnTo>
                <a:lnTo>
                  <a:pt x="731520" y="1111347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7837318" y="3933093"/>
            <a:ext cx="534572" cy="946053"/>
          </a:xfrm>
          <a:custGeom>
            <a:avLst/>
            <a:gdLst>
              <a:gd name="connsiteX0" fmla="*/ 534572 w 534572"/>
              <a:gd name="connsiteY0" fmla="*/ 0 h 1139483"/>
              <a:gd name="connsiteX1" fmla="*/ 0 w 534572"/>
              <a:gd name="connsiteY1" fmla="*/ 0 h 1139483"/>
              <a:gd name="connsiteX2" fmla="*/ 0 w 534572"/>
              <a:gd name="connsiteY2" fmla="*/ 1139483 h 113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4572" h="1139483">
                <a:moveTo>
                  <a:pt x="534572" y="0"/>
                </a:moveTo>
                <a:lnTo>
                  <a:pt x="0" y="0"/>
                </a:lnTo>
                <a:lnTo>
                  <a:pt x="0" y="1139483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9187816" y="3930732"/>
            <a:ext cx="647114" cy="948414"/>
          </a:xfrm>
          <a:custGeom>
            <a:avLst/>
            <a:gdLst>
              <a:gd name="connsiteX0" fmla="*/ 0 w 647114"/>
              <a:gd name="connsiteY0" fmla="*/ 0 h 1223889"/>
              <a:gd name="connsiteX1" fmla="*/ 647114 w 647114"/>
              <a:gd name="connsiteY1" fmla="*/ 0 h 1223889"/>
              <a:gd name="connsiteX2" fmla="*/ 647114 w 647114"/>
              <a:gd name="connsiteY2" fmla="*/ 1223889 h 122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114" h="1223889">
                <a:moveTo>
                  <a:pt x="0" y="0"/>
                </a:moveTo>
                <a:lnTo>
                  <a:pt x="647114" y="0"/>
                </a:lnTo>
                <a:lnTo>
                  <a:pt x="647114" y="1223889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8300311" y="5066770"/>
            <a:ext cx="534573" cy="876831"/>
          </a:xfrm>
          <a:custGeom>
            <a:avLst/>
            <a:gdLst>
              <a:gd name="connsiteX0" fmla="*/ 0 w 534573"/>
              <a:gd name="connsiteY0" fmla="*/ 0 h 1139483"/>
              <a:gd name="connsiteX1" fmla="*/ 534573 w 534573"/>
              <a:gd name="connsiteY1" fmla="*/ 0 h 1139483"/>
              <a:gd name="connsiteX2" fmla="*/ 534573 w 534573"/>
              <a:gd name="connsiteY2" fmla="*/ 1139483 h 113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4573" h="1139483">
                <a:moveTo>
                  <a:pt x="0" y="0"/>
                </a:moveTo>
                <a:lnTo>
                  <a:pt x="534573" y="0"/>
                </a:lnTo>
                <a:lnTo>
                  <a:pt x="534573" y="1139483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4523204" y="4879146"/>
            <a:ext cx="304800" cy="37865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285204" y="4876801"/>
            <a:ext cx="304800" cy="37865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7342604" y="4876801"/>
            <a:ext cx="304800" cy="37865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9323804" y="4876801"/>
            <a:ext cx="304800" cy="37865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10085804" y="4876801"/>
            <a:ext cx="304800" cy="37865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9095204" y="5945946"/>
            <a:ext cx="304800" cy="37865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8333204" y="5943601"/>
            <a:ext cx="304800" cy="37865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6554100" y="1828800"/>
            <a:ext cx="2083904" cy="381000"/>
            <a:chOff x="-76200" y="4191000"/>
            <a:chExt cx="1997075" cy="381000"/>
          </a:xfrm>
        </p:grpSpPr>
        <p:sp>
          <p:nvSpPr>
            <p:cNvPr id="68" name="Rectangle 67"/>
            <p:cNvSpPr/>
            <p:nvPr/>
          </p:nvSpPr>
          <p:spPr>
            <a:xfrm>
              <a:off x="609599" y="4191000"/>
              <a:ext cx="628651" cy="381000"/>
            </a:xfrm>
            <a:prstGeom prst="rect">
              <a:avLst/>
            </a:prstGeom>
            <a:pattFill prst="wdUpDiag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-76200" y="4191000"/>
              <a:ext cx="685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238250" y="4191000"/>
              <a:ext cx="68262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7226942" y="1383268"/>
            <a:ext cx="72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HEAD</a:t>
            </a:r>
            <a:endParaRPr lang="en-US" b="1" dirty="0"/>
          </a:p>
        </p:txBody>
      </p:sp>
      <p:sp>
        <p:nvSpPr>
          <p:cNvPr id="79" name="Freeform 78"/>
          <p:cNvSpPr/>
          <p:nvPr/>
        </p:nvSpPr>
        <p:spPr>
          <a:xfrm>
            <a:off x="8653839" y="1996045"/>
            <a:ext cx="1603169" cy="2873829"/>
          </a:xfrm>
          <a:custGeom>
            <a:avLst/>
            <a:gdLst>
              <a:gd name="connsiteX0" fmla="*/ 1603169 w 1603169"/>
              <a:gd name="connsiteY0" fmla="*/ 2873829 h 2873829"/>
              <a:gd name="connsiteX1" fmla="*/ 1603169 w 1603169"/>
              <a:gd name="connsiteY1" fmla="*/ 0 h 2873829"/>
              <a:gd name="connsiteX2" fmla="*/ 0 w 1603169"/>
              <a:gd name="connsiteY2" fmla="*/ 0 h 287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3169" h="2873829">
                <a:moveTo>
                  <a:pt x="1603169" y="2873829"/>
                </a:moveTo>
                <a:lnTo>
                  <a:pt x="1603169" y="0"/>
                </a:lnTo>
                <a:lnTo>
                  <a:pt x="0" y="0"/>
                </a:lnTo>
              </a:path>
            </a:pathLst>
          </a:cu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69" idx="2"/>
            <a:endCxn id="26" idx="0"/>
          </p:cNvCxnSpPr>
          <p:nvPr/>
        </p:nvCxnSpPr>
        <p:spPr>
          <a:xfrm>
            <a:off x="6911910" y="2209800"/>
            <a:ext cx="735495" cy="5334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6123404" y="4869873"/>
            <a:ext cx="1066800" cy="381000"/>
            <a:chOff x="304800" y="4191000"/>
            <a:chExt cx="1066800" cy="381000"/>
          </a:xfrm>
        </p:grpSpPr>
        <p:sp>
          <p:nvSpPr>
            <p:cNvPr id="82" name="Rectangle 81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D</a:t>
              </a:r>
              <a:endParaRPr lang="en-US" sz="2000" b="1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sp>
        <p:nvSpPr>
          <p:cNvPr id="86" name="Freeform 85"/>
          <p:cNvSpPr/>
          <p:nvPr/>
        </p:nvSpPr>
        <p:spPr>
          <a:xfrm>
            <a:off x="6272835" y="3930732"/>
            <a:ext cx="391886" cy="938150"/>
          </a:xfrm>
          <a:custGeom>
            <a:avLst/>
            <a:gdLst>
              <a:gd name="connsiteX0" fmla="*/ 0 w 391886"/>
              <a:gd name="connsiteY0" fmla="*/ 0 h 938150"/>
              <a:gd name="connsiteX1" fmla="*/ 391886 w 391886"/>
              <a:gd name="connsiteY1" fmla="*/ 0 h 938150"/>
              <a:gd name="connsiteX2" fmla="*/ 391886 w 391886"/>
              <a:gd name="connsiteY2" fmla="*/ 938150 h 9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1886" h="938150">
                <a:moveTo>
                  <a:pt x="0" y="0"/>
                </a:moveTo>
                <a:lnTo>
                  <a:pt x="391886" y="0"/>
                </a:lnTo>
                <a:lnTo>
                  <a:pt x="391886" y="938150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6123404" y="4876801"/>
            <a:ext cx="304800" cy="37865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6885404" y="4876801"/>
            <a:ext cx="304800" cy="37865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824551" y="852572"/>
            <a:ext cx="5771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/>
              <a:t>Construct Right In-Threaded Binary Tree of given Tree</a:t>
            </a:r>
            <a:endParaRPr lang="en-US" sz="2000" b="1" dirty="0"/>
          </a:p>
        </p:txBody>
      </p:sp>
      <p:cxnSp>
        <p:nvCxnSpPr>
          <p:cNvPr id="91" name="Straight Arrow Connector 90"/>
          <p:cNvCxnSpPr>
            <a:stCxn id="40" idx="0"/>
            <a:endCxn id="30" idx="2"/>
          </p:cNvCxnSpPr>
          <p:nvPr/>
        </p:nvCxnSpPr>
        <p:spPr>
          <a:xfrm flipV="1">
            <a:off x="5437604" y="4114800"/>
            <a:ext cx="457200" cy="76200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4" idx="0"/>
            <a:endCxn id="26" idx="2"/>
          </p:cNvCxnSpPr>
          <p:nvPr/>
        </p:nvCxnSpPr>
        <p:spPr>
          <a:xfrm flipV="1">
            <a:off x="7037804" y="3124201"/>
            <a:ext cx="609600" cy="1745673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52" idx="0"/>
            <a:endCxn id="34" idx="2"/>
          </p:cNvCxnSpPr>
          <p:nvPr/>
        </p:nvCxnSpPr>
        <p:spPr>
          <a:xfrm flipH="1" flipV="1">
            <a:off x="8790404" y="4114800"/>
            <a:ext cx="457200" cy="182880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5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7" grpId="0"/>
      <p:bldP spid="18" grpId="0"/>
      <p:bldP spid="20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71" grpId="0"/>
      <p:bldP spid="79" grpId="0" animBg="1"/>
      <p:bldP spid="86" grpId="0" animBg="1"/>
      <p:bldP spid="8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Threaded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Efficient Traversal</a:t>
            </a:r>
            <a:r>
              <a:rPr lang="en-US" dirty="0"/>
              <a:t>: Threaded binary trees allow for efficient in-order traversal without the need for recursion or an explicit stack. This can lead to faster processing of tree nodes.</a:t>
            </a:r>
          </a:p>
          <a:p>
            <a:r>
              <a:rPr lang="en-US" b="1" dirty="0"/>
              <a:t>Saves Memory</a:t>
            </a:r>
            <a:r>
              <a:rPr lang="en-US" dirty="0"/>
              <a:t>: Traditional recursive in-order traversal can consume a significant amount of memory due to the function call stack. Threaded binary trees eliminate the need for this stack, saving memory.</a:t>
            </a:r>
          </a:p>
          <a:p>
            <a:r>
              <a:rPr lang="en-US" b="1" dirty="0"/>
              <a:t>Simplified Code</a:t>
            </a:r>
            <a:r>
              <a:rPr lang="en-US" dirty="0"/>
              <a:t>: Since recursion is not required for in-order traversal, the code becomes simpler and more straightforward.</a:t>
            </a:r>
          </a:p>
          <a:p>
            <a:r>
              <a:rPr lang="en-US" b="1" dirty="0"/>
              <a:t>Fast Searching and Retrieval</a:t>
            </a:r>
            <a:r>
              <a:rPr lang="en-US" dirty="0"/>
              <a:t>: In certain scenarios, threaded binary trees can be more efficient for searching and retrieval operations compared to regular binary trees.</a:t>
            </a:r>
          </a:p>
        </p:txBody>
      </p:sp>
    </p:spTree>
    <p:extLst>
      <p:ext uri="{BB962C8B-B14F-4D97-AF65-F5344CB8AC3E}">
        <p14:creationId xmlns:p14="http://schemas.microsoft.com/office/powerpoint/2010/main" val="245118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Disadvantages of Threaded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Complex Insertion and Deletion</a:t>
            </a:r>
            <a:r>
              <a:rPr lang="en-US" dirty="0"/>
              <a:t>: Insertion and deletion operations can be more complex and time-consuming in threaded binary trees compared to regular binary trees. </a:t>
            </a:r>
          </a:p>
          <a:p>
            <a:r>
              <a:rPr lang="en-US" b="1" dirty="0"/>
              <a:t>Increased Memory Overhead</a:t>
            </a:r>
            <a:r>
              <a:rPr lang="en-US" dirty="0"/>
              <a:t>: While threaded binary trees can save memory during traversal, they may introduce additional memory overhead due to the extra pointers needed for threading.</a:t>
            </a:r>
          </a:p>
          <a:p>
            <a:r>
              <a:rPr lang="en-US" b="1" dirty="0"/>
              <a:t>Limited Applicability</a:t>
            </a:r>
            <a:r>
              <a:rPr lang="en-US" dirty="0"/>
              <a:t>: Threaded binary trees are most beneficial for scenarios where in-order traversal is the primary operation. In cases where other types of traversals are more critical, the benefits may not be as pronounced.</a:t>
            </a:r>
          </a:p>
          <a:p>
            <a:pPr algn="l"/>
            <a:r>
              <a:rPr lang="en-US" b="1" dirty="0"/>
              <a:t>Difficult to Implement</a:t>
            </a:r>
            <a:r>
              <a:rPr lang="en-US" dirty="0"/>
              <a:t>: Designing and implementing a threaded binary tree correctly can be challenging. </a:t>
            </a:r>
          </a:p>
          <a:p>
            <a:pPr algn="l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 algn="l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40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Search Tree (BST)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</a:t>
            </a:r>
            <a:r>
              <a:rPr lang="en-IN" b="1" dirty="0">
                <a:solidFill>
                  <a:srgbClr val="C00000"/>
                </a:solidFill>
              </a:rPr>
              <a:t>binary search tree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is a </a:t>
            </a:r>
            <a:r>
              <a:rPr lang="en-IN" b="1" dirty="0">
                <a:solidFill>
                  <a:srgbClr val="C00000"/>
                </a:solidFill>
              </a:rPr>
              <a:t>binary tree</a:t>
            </a:r>
            <a:r>
              <a:rPr lang="en-IN" b="1" dirty="0">
                <a:solidFill>
                  <a:srgbClr val="FF0000"/>
                </a:solidFill>
              </a:rPr>
              <a:t>  </a:t>
            </a:r>
            <a:r>
              <a:rPr lang="en-IN" dirty="0"/>
              <a:t>in which </a:t>
            </a:r>
            <a:r>
              <a:rPr lang="en-IN" b="1" dirty="0">
                <a:solidFill>
                  <a:srgbClr val="C00000"/>
                </a:solidFill>
              </a:rPr>
              <a:t>each node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possessed a key that </a:t>
            </a:r>
            <a:r>
              <a:rPr lang="en-IN" b="1" dirty="0">
                <a:solidFill>
                  <a:srgbClr val="C00000"/>
                </a:solidFill>
              </a:rPr>
              <a:t>satisfy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following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conditions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IN" dirty="0"/>
              <a:t>All </a:t>
            </a:r>
            <a:r>
              <a:rPr lang="en-IN" b="1" dirty="0">
                <a:solidFill>
                  <a:srgbClr val="C00000"/>
                </a:solidFill>
              </a:rPr>
              <a:t>key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(if any) in </a:t>
            </a:r>
            <a:r>
              <a:rPr lang="en-IN" b="1" dirty="0">
                <a:solidFill>
                  <a:srgbClr val="C00000"/>
                </a:solidFill>
              </a:rPr>
              <a:t>the left sub tree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the root </a:t>
            </a:r>
            <a:r>
              <a:rPr lang="en-IN" b="1" dirty="0">
                <a:solidFill>
                  <a:srgbClr val="C00000"/>
                </a:solidFill>
              </a:rPr>
              <a:t>precedes the key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in the </a:t>
            </a:r>
            <a:r>
              <a:rPr lang="en-IN" b="1" dirty="0">
                <a:solidFill>
                  <a:srgbClr val="C00000"/>
                </a:solidFill>
              </a:rPr>
              <a:t>root</a:t>
            </a:r>
            <a:endParaRPr lang="en-IN" dirty="0">
              <a:solidFill>
                <a:srgbClr val="C00000"/>
              </a:solidFill>
            </a:endParaRPr>
          </a:p>
          <a:p>
            <a:pPr marL="819150" lvl="1" indent="-457200">
              <a:buFont typeface="+mj-lt"/>
              <a:buAutoNum type="arabicPeriod"/>
            </a:pP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key in the root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precedes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all </a:t>
            </a:r>
            <a:r>
              <a:rPr lang="en-IN" b="1" dirty="0">
                <a:solidFill>
                  <a:srgbClr val="C00000"/>
                </a:solidFill>
              </a:rPr>
              <a:t>key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(if any) in the </a:t>
            </a:r>
            <a:r>
              <a:rPr lang="en-IN" b="1" dirty="0">
                <a:solidFill>
                  <a:srgbClr val="C00000"/>
                </a:solidFill>
              </a:rPr>
              <a:t>right sub tree</a:t>
            </a:r>
            <a:endParaRPr lang="en-IN" dirty="0">
              <a:solidFill>
                <a:srgbClr val="C00000"/>
              </a:solidFill>
            </a:endParaRPr>
          </a:p>
          <a:p>
            <a:pPr marL="819150" lvl="1" indent="-457200">
              <a:buFont typeface="+mj-lt"/>
              <a:buAutoNum type="arabicPeriod"/>
            </a:pP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left and right sub trees </a:t>
            </a:r>
            <a:r>
              <a:rPr lang="en-IN" dirty="0"/>
              <a:t>of the root are again </a:t>
            </a:r>
            <a:r>
              <a:rPr lang="en-IN" b="1" dirty="0">
                <a:solidFill>
                  <a:srgbClr val="C00000"/>
                </a:solidFill>
              </a:rPr>
              <a:t>search trees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61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 Binary Search Tree (BST)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851649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Construct binary search tree for the following data</a:t>
            </a:r>
            <a:br>
              <a:rPr lang="en-IN" sz="2400" dirty="0"/>
            </a:br>
            <a:r>
              <a:rPr lang="en-IN" sz="2400" dirty="0"/>
              <a:t>50 , 25 , 75 , 22 , 40 , 60 , 80 , 90 , 15 , 30 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5616388" y="186017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/>
              <a:t>50</a:t>
            </a:r>
            <a:endParaRPr lang="en-US" sz="1900" b="1" dirty="0"/>
          </a:p>
        </p:txBody>
      </p:sp>
      <p:sp>
        <p:nvSpPr>
          <p:cNvPr id="7" name="Oval 6"/>
          <p:cNvSpPr/>
          <p:nvPr/>
        </p:nvSpPr>
        <p:spPr>
          <a:xfrm>
            <a:off x="4514225" y="262217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/>
              <a:t>25</a:t>
            </a:r>
            <a:endParaRPr lang="en-US" sz="1900" b="1" dirty="0"/>
          </a:p>
        </p:txBody>
      </p:sp>
      <p:sp>
        <p:nvSpPr>
          <p:cNvPr id="8" name="Oval 7"/>
          <p:cNvSpPr/>
          <p:nvPr/>
        </p:nvSpPr>
        <p:spPr>
          <a:xfrm>
            <a:off x="6781800" y="262217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/>
              <a:t>75</a:t>
            </a:r>
            <a:endParaRPr lang="en-US" sz="1900" b="1" dirty="0"/>
          </a:p>
        </p:txBody>
      </p:sp>
      <p:sp>
        <p:nvSpPr>
          <p:cNvPr id="9" name="Oval 8"/>
          <p:cNvSpPr/>
          <p:nvPr/>
        </p:nvSpPr>
        <p:spPr>
          <a:xfrm>
            <a:off x="3657600" y="354399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/>
              <a:t>22</a:t>
            </a:r>
            <a:endParaRPr lang="en-US" sz="1900" b="1" dirty="0"/>
          </a:p>
        </p:txBody>
      </p:sp>
      <p:sp>
        <p:nvSpPr>
          <p:cNvPr id="10" name="Oval 9"/>
          <p:cNvSpPr/>
          <p:nvPr/>
        </p:nvSpPr>
        <p:spPr>
          <a:xfrm>
            <a:off x="5257800" y="354399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/>
              <a:t>40</a:t>
            </a:r>
            <a:endParaRPr lang="en-US" sz="1900" b="1" dirty="0"/>
          </a:p>
        </p:txBody>
      </p:sp>
      <p:sp>
        <p:nvSpPr>
          <p:cNvPr id="11" name="Oval 10"/>
          <p:cNvSpPr/>
          <p:nvPr/>
        </p:nvSpPr>
        <p:spPr>
          <a:xfrm>
            <a:off x="6096000" y="354399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/>
              <a:t>60</a:t>
            </a:r>
            <a:endParaRPr lang="en-US" sz="1900" b="1" dirty="0"/>
          </a:p>
        </p:txBody>
      </p:sp>
      <p:sp>
        <p:nvSpPr>
          <p:cNvPr id="12" name="Oval 11"/>
          <p:cNvSpPr/>
          <p:nvPr/>
        </p:nvSpPr>
        <p:spPr>
          <a:xfrm>
            <a:off x="7620000" y="354399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/>
              <a:t>80</a:t>
            </a:r>
            <a:endParaRPr lang="en-US" sz="1900" b="1" dirty="0"/>
          </a:p>
        </p:txBody>
      </p:sp>
      <p:sp>
        <p:nvSpPr>
          <p:cNvPr id="13" name="Oval 12"/>
          <p:cNvSpPr/>
          <p:nvPr/>
        </p:nvSpPr>
        <p:spPr>
          <a:xfrm>
            <a:off x="8382000" y="452717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/>
              <a:t>90</a:t>
            </a:r>
            <a:endParaRPr lang="en-US" sz="1900" b="1" dirty="0"/>
          </a:p>
        </p:txBody>
      </p:sp>
      <p:sp>
        <p:nvSpPr>
          <p:cNvPr id="14" name="Oval 13"/>
          <p:cNvSpPr/>
          <p:nvPr/>
        </p:nvSpPr>
        <p:spPr>
          <a:xfrm>
            <a:off x="2895600" y="452717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/>
              <a:t>15</a:t>
            </a:r>
            <a:endParaRPr lang="en-US" sz="1900" b="1" dirty="0"/>
          </a:p>
        </p:txBody>
      </p:sp>
      <p:sp>
        <p:nvSpPr>
          <p:cNvPr id="15" name="Oval 14"/>
          <p:cNvSpPr/>
          <p:nvPr/>
        </p:nvSpPr>
        <p:spPr>
          <a:xfrm>
            <a:off x="4514225" y="452717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/>
              <a:t>30</a:t>
            </a:r>
            <a:endParaRPr lang="en-US" sz="1900" b="1" dirty="0"/>
          </a:p>
        </p:txBody>
      </p: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5034551" y="2380503"/>
            <a:ext cx="671111" cy="33094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9" idx="0"/>
          </p:cNvCxnSpPr>
          <p:nvPr/>
        </p:nvCxnSpPr>
        <p:spPr>
          <a:xfrm flipH="1">
            <a:off x="3962400" y="3142503"/>
            <a:ext cx="641099" cy="40149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4" idx="0"/>
          </p:cNvCxnSpPr>
          <p:nvPr/>
        </p:nvCxnSpPr>
        <p:spPr>
          <a:xfrm flipH="1">
            <a:off x="3200400" y="4064324"/>
            <a:ext cx="546474" cy="46285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5"/>
            <a:endCxn id="10" idx="0"/>
          </p:cNvCxnSpPr>
          <p:nvPr/>
        </p:nvCxnSpPr>
        <p:spPr>
          <a:xfrm>
            <a:off x="5034551" y="3142503"/>
            <a:ext cx="528049" cy="40149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3"/>
            <a:endCxn id="15" idx="0"/>
          </p:cNvCxnSpPr>
          <p:nvPr/>
        </p:nvCxnSpPr>
        <p:spPr>
          <a:xfrm flipH="1">
            <a:off x="4819025" y="4064324"/>
            <a:ext cx="528049" cy="46285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5"/>
            <a:endCxn id="8" idx="1"/>
          </p:cNvCxnSpPr>
          <p:nvPr/>
        </p:nvCxnSpPr>
        <p:spPr>
          <a:xfrm>
            <a:off x="6136714" y="2380503"/>
            <a:ext cx="734360" cy="33094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3"/>
            <a:endCxn id="11" idx="0"/>
          </p:cNvCxnSpPr>
          <p:nvPr/>
        </p:nvCxnSpPr>
        <p:spPr>
          <a:xfrm flipH="1">
            <a:off x="6400800" y="3142503"/>
            <a:ext cx="470274" cy="40149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5"/>
            <a:endCxn id="12" idx="0"/>
          </p:cNvCxnSpPr>
          <p:nvPr/>
        </p:nvCxnSpPr>
        <p:spPr>
          <a:xfrm>
            <a:off x="7302126" y="3142503"/>
            <a:ext cx="622674" cy="40149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5"/>
            <a:endCxn id="13" idx="0"/>
          </p:cNvCxnSpPr>
          <p:nvPr/>
        </p:nvCxnSpPr>
        <p:spPr>
          <a:xfrm>
            <a:off x="8140326" y="4064324"/>
            <a:ext cx="546474" cy="46285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905000" y="5603234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Construct binary search tree for the following data</a:t>
            </a:r>
            <a:br>
              <a:rPr lang="en-IN" sz="2400" dirty="0"/>
            </a:br>
            <a:r>
              <a:rPr lang="en-IN" sz="2400" dirty="0"/>
              <a:t>10, 3, 15, 22, 6, 45, 65, 23, 78, 34, 5</a:t>
            </a:r>
            <a:endParaRPr lang="en-US" sz="24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1752600" y="5441577"/>
            <a:ext cx="8686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56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– Concepts &amp;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8674242" cy="5590565"/>
          </a:xfrm>
        </p:spPr>
        <p:txBody>
          <a:bodyPr>
            <a:normAutofit/>
          </a:bodyPr>
          <a:lstStyle/>
          <a:p>
            <a:r>
              <a:rPr lang="en-US" b="1" dirty="0"/>
              <a:t>Loop (Sling)</a:t>
            </a:r>
          </a:p>
          <a:p>
            <a:pPr lvl="1"/>
            <a:r>
              <a:rPr lang="en-IN" dirty="0"/>
              <a:t>An </a:t>
            </a:r>
            <a:r>
              <a:rPr lang="en-IN" b="1" dirty="0">
                <a:solidFill>
                  <a:srgbClr val="C00000"/>
                </a:solidFill>
              </a:rPr>
              <a:t>edge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a graph </a:t>
            </a:r>
            <a:r>
              <a:rPr lang="en-IN" b="1" dirty="0">
                <a:solidFill>
                  <a:srgbClr val="C00000"/>
                </a:solidFill>
              </a:rPr>
              <a:t>which joins a node to itself </a:t>
            </a:r>
            <a:r>
              <a:rPr lang="en-IN" dirty="0"/>
              <a:t>is called a loop (sling).</a:t>
            </a:r>
          </a:p>
          <a:p>
            <a:pPr lvl="1"/>
            <a:r>
              <a:rPr lang="en-IN" dirty="0"/>
              <a:t>The</a:t>
            </a:r>
            <a:r>
              <a:rPr lang="en-IN" b="1" i="1" dirty="0"/>
              <a:t> direction of a loop is of no significance</a:t>
            </a:r>
            <a:r>
              <a:rPr lang="en-IN" dirty="0"/>
              <a:t> so it can be considered either a directed or an undirected.</a:t>
            </a:r>
          </a:p>
          <a:p>
            <a:r>
              <a:rPr lang="en-US" b="1" dirty="0"/>
              <a:t>Distinct Edges</a:t>
            </a:r>
          </a:p>
          <a:p>
            <a:pPr lvl="1"/>
            <a:r>
              <a:rPr lang="en-US" dirty="0"/>
              <a:t>In case of directed edges, </a:t>
            </a:r>
            <a:r>
              <a:rPr lang="en-US" b="1" dirty="0">
                <a:solidFill>
                  <a:srgbClr val="C00000"/>
                </a:solidFill>
              </a:rPr>
              <a:t>two possible edges </a:t>
            </a:r>
            <a:r>
              <a:rPr lang="en-US" dirty="0"/>
              <a:t>between any pair of nodes which </a:t>
            </a:r>
            <a:r>
              <a:rPr lang="en-US" b="1" dirty="0">
                <a:solidFill>
                  <a:srgbClr val="C00000"/>
                </a:solidFill>
              </a:rPr>
              <a:t>are opposite in direction </a:t>
            </a:r>
            <a:r>
              <a:rPr lang="en-US" dirty="0"/>
              <a:t>are considered </a:t>
            </a:r>
            <a:r>
              <a:rPr lang="en-US" b="1" dirty="0"/>
              <a:t>Distinct</a:t>
            </a:r>
            <a:r>
              <a:rPr lang="en-US" dirty="0"/>
              <a:t>.</a:t>
            </a:r>
          </a:p>
          <a:p>
            <a:r>
              <a:rPr lang="en-US" b="1" dirty="0"/>
              <a:t>Parallel Edges</a:t>
            </a:r>
          </a:p>
          <a:p>
            <a:pPr lvl="1"/>
            <a:r>
              <a:rPr lang="en-US" dirty="0"/>
              <a:t>In some directed as well as undirected graphs, we may have </a:t>
            </a:r>
            <a:r>
              <a:rPr lang="en-US" b="1" dirty="0">
                <a:solidFill>
                  <a:srgbClr val="C00000"/>
                </a:solidFill>
              </a:rPr>
              <a:t>certain pairs of nodes joined by more than one edges</a:t>
            </a:r>
            <a:r>
              <a:rPr lang="en-US" dirty="0"/>
              <a:t>, such edges are called </a:t>
            </a:r>
            <a:r>
              <a:rPr lang="en-US" b="1" dirty="0"/>
              <a:t>Parallel</a:t>
            </a:r>
            <a:r>
              <a:rPr lang="en-US" dirty="0"/>
              <a:t> edges.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946775" y="781172"/>
            <a:ext cx="2850777" cy="3616015"/>
            <a:chOff x="8946775" y="781172"/>
            <a:chExt cx="2850777" cy="3616015"/>
          </a:xfrm>
        </p:grpSpPr>
        <p:sp>
          <p:nvSpPr>
            <p:cNvPr id="4" name="Oval 3"/>
            <p:cNvSpPr/>
            <p:nvPr/>
          </p:nvSpPr>
          <p:spPr>
            <a:xfrm>
              <a:off x="10127875" y="1721959"/>
              <a:ext cx="564777" cy="5647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2</a:t>
              </a:r>
              <a:endParaRPr lang="en-US" b="1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8946775" y="2765610"/>
              <a:ext cx="564777" cy="5647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1</a:t>
              </a:r>
              <a:endParaRPr lang="en-US" b="1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10127875" y="3832410"/>
              <a:ext cx="564777" cy="5647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4</a:t>
              </a:r>
              <a:endParaRPr lang="en-US" b="1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1232775" y="2765610"/>
              <a:ext cx="564777" cy="5647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3</a:t>
              </a:r>
              <a:endParaRPr lang="en-US" b="1" dirty="0"/>
            </a:p>
          </p:txBody>
        </p:sp>
        <p:cxnSp>
          <p:nvCxnSpPr>
            <p:cNvPr id="11" name="Curved Connector 10"/>
            <p:cNvCxnSpPr>
              <a:stCxn id="4" idx="6"/>
              <a:endCxn id="7" idx="0"/>
            </p:cNvCxnSpPr>
            <p:nvPr/>
          </p:nvCxnSpPr>
          <p:spPr>
            <a:xfrm>
              <a:off x="10692652" y="2004348"/>
              <a:ext cx="822512" cy="761262"/>
            </a:xfrm>
            <a:prstGeom prst="curvedConnector2">
              <a:avLst/>
            </a:prstGeom>
            <a:ln w="28575">
              <a:solidFill>
                <a:srgbClr val="B84742"/>
              </a:solidFill>
              <a:headEnd type="arrow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7" idx="2"/>
              <a:endCxn id="4" idx="4"/>
            </p:cNvCxnSpPr>
            <p:nvPr/>
          </p:nvCxnSpPr>
          <p:spPr>
            <a:xfrm rot="10800000">
              <a:off x="10410265" y="2286737"/>
              <a:ext cx="822511" cy="761263"/>
            </a:xfrm>
            <a:prstGeom prst="curvedConnector2">
              <a:avLst/>
            </a:prstGeom>
            <a:ln w="28575">
              <a:solidFill>
                <a:srgbClr val="B84742"/>
              </a:solidFill>
              <a:headEnd type="arrow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7"/>
              <a:endCxn id="4" idx="3"/>
            </p:cNvCxnSpPr>
            <p:nvPr/>
          </p:nvCxnSpPr>
          <p:spPr>
            <a:xfrm flipV="1">
              <a:off x="9428842" y="2204026"/>
              <a:ext cx="781743" cy="64429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2"/>
              <a:endCxn id="5" idx="5"/>
            </p:cNvCxnSpPr>
            <p:nvPr/>
          </p:nvCxnSpPr>
          <p:spPr>
            <a:xfrm flipH="1" flipV="1">
              <a:off x="9428842" y="3247677"/>
              <a:ext cx="699033" cy="867122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4"/>
              <a:endCxn id="6" idx="6"/>
            </p:cNvCxnSpPr>
            <p:nvPr/>
          </p:nvCxnSpPr>
          <p:spPr>
            <a:xfrm flipH="1">
              <a:off x="10692652" y="3330387"/>
              <a:ext cx="822512" cy="784412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9480176" y="2167678"/>
              <a:ext cx="447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2</a:t>
              </a:r>
              <a:endParaRPr lang="en-US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159690" y="1993909"/>
              <a:ext cx="447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2</a:t>
              </a:r>
              <a:endParaRPr lang="en-US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307594" y="2746698"/>
              <a:ext cx="447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1</a:t>
              </a:r>
              <a:endParaRPr lang="en-US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033826" y="3654342"/>
              <a:ext cx="447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1</a:t>
              </a:r>
              <a:endParaRPr lang="en-US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370199" y="3624155"/>
              <a:ext cx="449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1</a:t>
              </a:r>
              <a:endParaRPr lang="en-US" b="1" dirty="0"/>
            </a:p>
          </p:txBody>
        </p:sp>
        <p:cxnSp>
          <p:nvCxnSpPr>
            <p:cNvPr id="26" name="Curved Connector 25"/>
            <p:cNvCxnSpPr>
              <a:stCxn id="4" idx="1"/>
              <a:endCxn id="4" idx="7"/>
            </p:cNvCxnSpPr>
            <p:nvPr/>
          </p:nvCxnSpPr>
          <p:spPr>
            <a:xfrm rot="5400000" flipH="1" flipV="1">
              <a:off x="10410263" y="1604991"/>
              <a:ext cx="12700" cy="399357"/>
            </a:xfrm>
            <a:prstGeom prst="curvedConnector3">
              <a:avLst>
                <a:gd name="adj1" fmla="val 5627732"/>
              </a:avLst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0195980" y="781172"/>
              <a:ext cx="447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2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7101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Search a node in 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search for target value.</a:t>
            </a:r>
          </a:p>
          <a:p>
            <a:r>
              <a:rPr lang="en-IN" dirty="0"/>
              <a:t>We first compare it with the key at root of the tree.</a:t>
            </a:r>
          </a:p>
          <a:p>
            <a:r>
              <a:rPr lang="en-IN" dirty="0"/>
              <a:t>If it is not same, we go to either Left sub tree or Right sub tree as appropriate and repeat the search in sub tree.</a:t>
            </a:r>
          </a:p>
          <a:p>
            <a:r>
              <a:rPr lang="en-IN" dirty="0"/>
              <a:t>If we have </a:t>
            </a:r>
            <a:r>
              <a:rPr lang="en-IN" b="1" dirty="0"/>
              <a:t>In-Order List </a:t>
            </a:r>
            <a:r>
              <a:rPr lang="en-IN" dirty="0"/>
              <a:t>&amp; we want to search for specific node it requires </a:t>
            </a:r>
            <a:r>
              <a:rPr lang="en-IN" b="1" dirty="0">
                <a:solidFill>
                  <a:srgbClr val="C00000"/>
                </a:solidFill>
              </a:rPr>
              <a:t>O(n) time.</a:t>
            </a:r>
          </a:p>
          <a:p>
            <a:r>
              <a:rPr lang="en-IN" dirty="0"/>
              <a:t>In case of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Binary tree </a:t>
            </a:r>
            <a:r>
              <a:rPr lang="en-IN" dirty="0"/>
              <a:t>it requires </a:t>
            </a:r>
            <a:r>
              <a:rPr lang="en-IN" b="1" dirty="0">
                <a:solidFill>
                  <a:srgbClr val="C00000"/>
                </a:solidFill>
              </a:rPr>
              <a:t>O(Log</a:t>
            </a:r>
            <a:r>
              <a:rPr lang="en-IN" b="1" baseline="-25000" dirty="0">
                <a:solidFill>
                  <a:srgbClr val="C00000"/>
                </a:solidFill>
              </a:rPr>
              <a:t>2</a:t>
            </a:r>
            <a:r>
              <a:rPr lang="en-IN" b="1" dirty="0">
                <a:solidFill>
                  <a:srgbClr val="C00000"/>
                </a:solidFill>
              </a:rPr>
              <a:t>n)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time to search a node.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04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Delete node from Binary Search Tree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743200" y="1066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133600" y="16764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770529" y="23622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38400" y="23622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352800" y="16764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971800" y="23622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10000" y="23622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89612" y="3048000"/>
            <a:ext cx="360000" cy="360000"/>
          </a:xfrm>
          <a:prstGeom prst="ellipse">
            <a:avLst/>
          </a:prstGeom>
          <a:solidFill>
            <a:srgbClr val="B8474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4" idx="3"/>
            <a:endCxn id="5" idx="0"/>
          </p:cNvCxnSpPr>
          <p:nvPr/>
        </p:nvCxnSpPr>
        <p:spPr>
          <a:xfrm flipH="1">
            <a:off x="2313600" y="1374079"/>
            <a:ext cx="482321" cy="3023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0"/>
          </p:cNvCxnSpPr>
          <p:nvPr/>
        </p:nvCxnSpPr>
        <p:spPr>
          <a:xfrm flipH="1">
            <a:off x="1950529" y="1983679"/>
            <a:ext cx="235792" cy="3785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  <a:endCxn id="7" idx="0"/>
          </p:cNvCxnSpPr>
          <p:nvPr/>
        </p:nvCxnSpPr>
        <p:spPr>
          <a:xfrm>
            <a:off x="2440879" y="1983679"/>
            <a:ext cx="177521" cy="3785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  <a:endCxn id="8" idx="0"/>
          </p:cNvCxnSpPr>
          <p:nvPr/>
        </p:nvCxnSpPr>
        <p:spPr>
          <a:xfrm>
            <a:off x="3050479" y="1374079"/>
            <a:ext cx="482321" cy="3023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9" idx="0"/>
          </p:cNvCxnSpPr>
          <p:nvPr/>
        </p:nvCxnSpPr>
        <p:spPr>
          <a:xfrm flipH="1">
            <a:off x="3151800" y="1983679"/>
            <a:ext cx="253721" cy="3785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5"/>
            <a:endCxn id="10" idx="0"/>
          </p:cNvCxnSpPr>
          <p:nvPr/>
        </p:nvCxnSpPr>
        <p:spPr>
          <a:xfrm>
            <a:off x="3660079" y="1983679"/>
            <a:ext cx="329921" cy="3785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5"/>
            <a:endCxn id="11" idx="0"/>
          </p:cNvCxnSpPr>
          <p:nvPr/>
        </p:nvCxnSpPr>
        <p:spPr>
          <a:xfrm>
            <a:off x="4117279" y="2669479"/>
            <a:ext cx="352333" cy="378521"/>
          </a:xfrm>
          <a:prstGeom prst="straightConnector1">
            <a:avLst/>
          </a:prstGeom>
          <a:ln w="28575">
            <a:solidFill>
              <a:srgbClr val="B84742"/>
            </a:solidFill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583706" y="1066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920318" y="16764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543800" y="23622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8255000" y="23622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9273988" y="16764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966200" y="23622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9677400" y="23622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27" idx="3"/>
            <a:endCxn id="28" idx="0"/>
          </p:cNvCxnSpPr>
          <p:nvPr/>
        </p:nvCxnSpPr>
        <p:spPr>
          <a:xfrm flipH="1">
            <a:off x="8100318" y="1374079"/>
            <a:ext cx="536109" cy="3023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3"/>
            <a:endCxn id="29" idx="0"/>
          </p:cNvCxnSpPr>
          <p:nvPr/>
        </p:nvCxnSpPr>
        <p:spPr>
          <a:xfrm flipH="1">
            <a:off x="7723800" y="1983679"/>
            <a:ext cx="249239" cy="3785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5"/>
            <a:endCxn id="30" idx="0"/>
          </p:cNvCxnSpPr>
          <p:nvPr/>
        </p:nvCxnSpPr>
        <p:spPr>
          <a:xfrm>
            <a:off x="8227597" y="1983679"/>
            <a:ext cx="207403" cy="3785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5"/>
            <a:endCxn id="31" idx="0"/>
          </p:cNvCxnSpPr>
          <p:nvPr/>
        </p:nvCxnSpPr>
        <p:spPr>
          <a:xfrm>
            <a:off x="8890985" y="1374079"/>
            <a:ext cx="563003" cy="3023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3"/>
            <a:endCxn id="32" idx="0"/>
          </p:cNvCxnSpPr>
          <p:nvPr/>
        </p:nvCxnSpPr>
        <p:spPr>
          <a:xfrm flipH="1">
            <a:off x="9146200" y="1983679"/>
            <a:ext cx="180509" cy="3785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5"/>
            <a:endCxn id="33" idx="0"/>
          </p:cNvCxnSpPr>
          <p:nvPr/>
        </p:nvCxnSpPr>
        <p:spPr>
          <a:xfrm>
            <a:off x="9581267" y="1983679"/>
            <a:ext cx="276133" cy="3785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Right Arrow 41"/>
          <p:cNvSpPr/>
          <p:nvPr/>
        </p:nvSpPr>
        <p:spPr>
          <a:xfrm>
            <a:off x="4661560" y="1116650"/>
            <a:ext cx="2514600" cy="1245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Delete node </a:t>
            </a:r>
            <a:r>
              <a:rPr lang="en-IN" sz="2400" b="1" dirty="0">
                <a:solidFill>
                  <a:srgbClr val="FFFF00"/>
                </a:solidFill>
              </a:rPr>
              <a:t>a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13660" y="3048001"/>
            <a:ext cx="3068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Delete from Leaf Node</a:t>
            </a:r>
            <a:endParaRPr lang="en-US" sz="2400" b="1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1676400" y="3657600"/>
            <a:ext cx="8839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743200" y="38862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133600" y="4495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76400" y="51816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438400" y="51816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810000" y="51816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cxnSp>
        <p:nvCxnSpPr>
          <p:cNvPr id="54" name="Straight Arrow Connector 53"/>
          <p:cNvCxnSpPr>
            <a:stCxn id="46" idx="3"/>
            <a:endCxn id="47" idx="0"/>
          </p:cNvCxnSpPr>
          <p:nvPr/>
        </p:nvCxnSpPr>
        <p:spPr>
          <a:xfrm flipH="1">
            <a:off x="2313600" y="4193479"/>
            <a:ext cx="482321" cy="3023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7" idx="3"/>
            <a:endCxn id="48" idx="0"/>
          </p:cNvCxnSpPr>
          <p:nvPr/>
        </p:nvCxnSpPr>
        <p:spPr>
          <a:xfrm flipH="1">
            <a:off x="1856400" y="4803079"/>
            <a:ext cx="329921" cy="3785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7" idx="5"/>
            <a:endCxn id="49" idx="0"/>
          </p:cNvCxnSpPr>
          <p:nvPr/>
        </p:nvCxnSpPr>
        <p:spPr>
          <a:xfrm>
            <a:off x="2440879" y="4803079"/>
            <a:ext cx="177521" cy="3785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6" idx="5"/>
            <a:endCxn id="61" idx="0"/>
          </p:cNvCxnSpPr>
          <p:nvPr/>
        </p:nvCxnSpPr>
        <p:spPr>
          <a:xfrm>
            <a:off x="3050479" y="4193479"/>
            <a:ext cx="437684" cy="34695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61" idx="5"/>
            <a:endCxn id="52" idx="0"/>
          </p:cNvCxnSpPr>
          <p:nvPr/>
        </p:nvCxnSpPr>
        <p:spPr>
          <a:xfrm>
            <a:off x="3615442" y="4847716"/>
            <a:ext cx="374558" cy="33388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3308163" y="4540437"/>
            <a:ext cx="360000" cy="360000"/>
          </a:xfrm>
          <a:prstGeom prst="ellipse">
            <a:avLst/>
          </a:prstGeom>
          <a:solidFill>
            <a:srgbClr val="B8474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3397437" y="59436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191000" y="59436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>
            <a:stCxn id="52" idx="3"/>
            <a:endCxn id="66" idx="0"/>
          </p:cNvCxnSpPr>
          <p:nvPr/>
        </p:nvCxnSpPr>
        <p:spPr>
          <a:xfrm flipH="1">
            <a:off x="3577437" y="5488879"/>
            <a:ext cx="285284" cy="4547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2" idx="5"/>
            <a:endCxn id="67" idx="0"/>
          </p:cNvCxnSpPr>
          <p:nvPr/>
        </p:nvCxnSpPr>
        <p:spPr>
          <a:xfrm>
            <a:off x="4117279" y="5488879"/>
            <a:ext cx="253721" cy="4547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Right Arrow 71"/>
          <p:cNvSpPr/>
          <p:nvPr/>
        </p:nvSpPr>
        <p:spPr>
          <a:xfrm>
            <a:off x="4648200" y="4012250"/>
            <a:ext cx="2514600" cy="1245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Delete node </a:t>
            </a:r>
            <a:r>
              <a:rPr lang="en-IN" sz="2400" b="1" dirty="0">
                <a:solidFill>
                  <a:srgbClr val="FFFF00"/>
                </a:solidFill>
              </a:rPr>
              <a:t>a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8404412" y="38862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781365" y="4495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7391400" y="5257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8153400" y="5257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9045575" y="4495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cxnSp>
        <p:nvCxnSpPr>
          <p:cNvPr id="78" name="Straight Arrow Connector 77"/>
          <p:cNvCxnSpPr>
            <a:stCxn id="73" idx="3"/>
            <a:endCxn id="74" idx="0"/>
          </p:cNvCxnSpPr>
          <p:nvPr/>
        </p:nvCxnSpPr>
        <p:spPr>
          <a:xfrm flipH="1">
            <a:off x="7961365" y="4193479"/>
            <a:ext cx="495768" cy="3023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4" idx="3"/>
            <a:endCxn id="75" idx="0"/>
          </p:cNvCxnSpPr>
          <p:nvPr/>
        </p:nvCxnSpPr>
        <p:spPr>
          <a:xfrm flipH="1">
            <a:off x="7571400" y="4803079"/>
            <a:ext cx="262686" cy="4547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4" idx="5"/>
            <a:endCxn id="76" idx="0"/>
          </p:cNvCxnSpPr>
          <p:nvPr/>
        </p:nvCxnSpPr>
        <p:spPr>
          <a:xfrm>
            <a:off x="8088644" y="4803079"/>
            <a:ext cx="244756" cy="4547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3" idx="5"/>
            <a:endCxn id="77" idx="0"/>
          </p:cNvCxnSpPr>
          <p:nvPr/>
        </p:nvCxnSpPr>
        <p:spPr>
          <a:xfrm>
            <a:off x="8711691" y="4193479"/>
            <a:ext cx="513884" cy="3023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8686800" y="5257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9480363" y="5257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>
            <a:stCxn id="77" idx="3"/>
            <a:endCxn id="84" idx="0"/>
          </p:cNvCxnSpPr>
          <p:nvPr/>
        </p:nvCxnSpPr>
        <p:spPr>
          <a:xfrm flipH="1">
            <a:off x="8866800" y="4803079"/>
            <a:ext cx="231496" cy="4547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7" idx="5"/>
            <a:endCxn id="85" idx="0"/>
          </p:cNvCxnSpPr>
          <p:nvPr/>
        </p:nvCxnSpPr>
        <p:spPr>
          <a:xfrm>
            <a:off x="9352854" y="4803079"/>
            <a:ext cx="307509" cy="4547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985112" y="5939135"/>
            <a:ext cx="55304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100" b="1" dirty="0"/>
              <a:t>Delete from Non Terminal (Empty Left Sub Tree)</a:t>
            </a:r>
            <a:endParaRPr 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10598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42" grpId="0" animBg="1"/>
      <p:bldP spid="43" grpId="0"/>
      <p:bldP spid="46" grpId="0" animBg="1"/>
      <p:bldP spid="47" grpId="0" animBg="1"/>
      <p:bldP spid="48" grpId="0" animBg="1"/>
      <p:bldP spid="49" grpId="0" animBg="1"/>
      <p:bldP spid="52" grpId="0" animBg="1"/>
      <p:bldP spid="61" grpId="0" animBg="1"/>
      <p:bldP spid="66" grpId="0" animBg="1"/>
      <p:bldP spid="67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84" grpId="0" animBg="1"/>
      <p:bldP spid="85" grpId="0" animBg="1"/>
      <p:bldP spid="8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Delete node from BST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10119" y="12954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66049" y="19050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62637" y="2590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24637" y="2590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4" idx="3"/>
            <a:endCxn id="5" idx="0"/>
          </p:cNvCxnSpPr>
          <p:nvPr/>
        </p:nvCxnSpPr>
        <p:spPr>
          <a:xfrm flipH="1">
            <a:off x="1946049" y="1602679"/>
            <a:ext cx="616791" cy="3023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0"/>
          </p:cNvCxnSpPr>
          <p:nvPr/>
        </p:nvCxnSpPr>
        <p:spPr>
          <a:xfrm flipH="1">
            <a:off x="1542637" y="2212279"/>
            <a:ext cx="276133" cy="3785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5"/>
            <a:endCxn id="7" idx="0"/>
          </p:cNvCxnSpPr>
          <p:nvPr/>
        </p:nvCxnSpPr>
        <p:spPr>
          <a:xfrm>
            <a:off x="2073328" y="2212279"/>
            <a:ext cx="231309" cy="3785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5"/>
            <a:endCxn id="26" idx="0"/>
          </p:cNvCxnSpPr>
          <p:nvPr/>
        </p:nvCxnSpPr>
        <p:spPr>
          <a:xfrm>
            <a:off x="2817398" y="1602679"/>
            <a:ext cx="666097" cy="3023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630270" y="329462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</a:t>
            </a:r>
            <a:endParaRPr lang="en-US" b="1" dirty="0"/>
          </a:p>
        </p:txBody>
      </p:sp>
      <p:cxnSp>
        <p:nvCxnSpPr>
          <p:cNvPr id="20" name="Straight Arrow Connector 19"/>
          <p:cNvCxnSpPr>
            <a:stCxn id="21" idx="5"/>
            <a:endCxn id="19" idx="0"/>
          </p:cNvCxnSpPr>
          <p:nvPr/>
        </p:nvCxnSpPr>
        <p:spPr>
          <a:xfrm>
            <a:off x="4207113" y="2898079"/>
            <a:ext cx="603157" cy="39654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899834" y="25908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4217707" y="407894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091952" y="407894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19" idx="3"/>
            <a:endCxn id="22" idx="0"/>
          </p:cNvCxnSpPr>
          <p:nvPr/>
        </p:nvCxnSpPr>
        <p:spPr>
          <a:xfrm flipH="1">
            <a:off x="4397707" y="3601901"/>
            <a:ext cx="285284" cy="47704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5"/>
            <a:endCxn id="23" idx="0"/>
          </p:cNvCxnSpPr>
          <p:nvPr/>
        </p:nvCxnSpPr>
        <p:spPr>
          <a:xfrm>
            <a:off x="4937549" y="3601901"/>
            <a:ext cx="334403" cy="47704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303495" y="19050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662519" y="2590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6" idx="3"/>
            <a:endCxn id="27" idx="0"/>
          </p:cNvCxnSpPr>
          <p:nvPr/>
        </p:nvCxnSpPr>
        <p:spPr>
          <a:xfrm flipH="1">
            <a:off x="2842519" y="2212279"/>
            <a:ext cx="513697" cy="3785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5"/>
            <a:endCxn id="21" idx="0"/>
          </p:cNvCxnSpPr>
          <p:nvPr/>
        </p:nvCxnSpPr>
        <p:spPr>
          <a:xfrm>
            <a:off x="3610774" y="2212279"/>
            <a:ext cx="469060" cy="3785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285751" y="329462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2873188" y="407894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666751" y="407894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32" idx="3"/>
            <a:endCxn id="33" idx="0"/>
          </p:cNvCxnSpPr>
          <p:nvPr/>
        </p:nvCxnSpPr>
        <p:spPr>
          <a:xfrm flipH="1">
            <a:off x="3053188" y="3601901"/>
            <a:ext cx="285284" cy="47704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5"/>
            <a:endCxn id="34" idx="0"/>
          </p:cNvCxnSpPr>
          <p:nvPr/>
        </p:nvCxnSpPr>
        <p:spPr>
          <a:xfrm>
            <a:off x="3593030" y="3601901"/>
            <a:ext cx="253721" cy="47704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1" idx="3"/>
            <a:endCxn id="32" idx="0"/>
          </p:cNvCxnSpPr>
          <p:nvPr/>
        </p:nvCxnSpPr>
        <p:spPr>
          <a:xfrm flipH="1">
            <a:off x="3465751" y="2898079"/>
            <a:ext cx="486804" cy="39654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>
            <a:off x="4661560" y="1447800"/>
            <a:ext cx="2514600" cy="1245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Delete node </a:t>
            </a:r>
            <a:r>
              <a:rPr lang="en-IN" sz="2400" b="1" dirty="0">
                <a:solidFill>
                  <a:srgbClr val="FFFF00"/>
                </a:solidFill>
              </a:rPr>
              <a:t>a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381999" y="12954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772399" y="19050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315199" y="2590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157881" y="2590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31" idx="3"/>
            <a:endCxn id="37" idx="7"/>
          </p:cNvCxnSpPr>
          <p:nvPr/>
        </p:nvCxnSpPr>
        <p:spPr>
          <a:xfrm flipH="1">
            <a:off x="8079678" y="1602679"/>
            <a:ext cx="355042" cy="35504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3"/>
            <a:endCxn id="39" idx="0"/>
          </p:cNvCxnSpPr>
          <p:nvPr/>
        </p:nvCxnSpPr>
        <p:spPr>
          <a:xfrm flipH="1">
            <a:off x="7495199" y="2212279"/>
            <a:ext cx="329921" cy="3785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7" idx="5"/>
            <a:endCxn id="40" idx="0"/>
          </p:cNvCxnSpPr>
          <p:nvPr/>
        </p:nvCxnSpPr>
        <p:spPr>
          <a:xfrm>
            <a:off x="8079678" y="2212279"/>
            <a:ext cx="258203" cy="3785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1" idx="5"/>
            <a:endCxn id="52" idx="1"/>
          </p:cNvCxnSpPr>
          <p:nvPr/>
        </p:nvCxnSpPr>
        <p:spPr>
          <a:xfrm>
            <a:off x="8689278" y="1602679"/>
            <a:ext cx="469342" cy="35504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9556562" y="2590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</a:t>
            </a:r>
            <a:endParaRPr lang="en-US" b="1" dirty="0"/>
          </a:p>
        </p:txBody>
      </p:sp>
      <p:sp>
        <p:nvSpPr>
          <p:cNvPr id="48" name="Oval 47"/>
          <p:cNvSpPr/>
          <p:nvPr/>
        </p:nvSpPr>
        <p:spPr>
          <a:xfrm>
            <a:off x="9127190" y="3352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9991350" y="3352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>
            <a:stCxn id="45" idx="3"/>
            <a:endCxn id="48" idx="0"/>
          </p:cNvCxnSpPr>
          <p:nvPr/>
        </p:nvCxnSpPr>
        <p:spPr>
          <a:xfrm flipH="1">
            <a:off x="9307190" y="2898079"/>
            <a:ext cx="302093" cy="4547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5"/>
            <a:endCxn id="49" idx="0"/>
          </p:cNvCxnSpPr>
          <p:nvPr/>
        </p:nvCxnSpPr>
        <p:spPr>
          <a:xfrm>
            <a:off x="9863841" y="2898079"/>
            <a:ext cx="307509" cy="4547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9105899" y="19050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8641975" y="2590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>
            <a:stCxn id="52" idx="3"/>
            <a:endCxn id="53" idx="0"/>
          </p:cNvCxnSpPr>
          <p:nvPr/>
        </p:nvCxnSpPr>
        <p:spPr>
          <a:xfrm flipH="1">
            <a:off x="8821975" y="2212279"/>
            <a:ext cx="336645" cy="3785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2" idx="5"/>
            <a:endCxn id="45" idx="0"/>
          </p:cNvCxnSpPr>
          <p:nvPr/>
        </p:nvCxnSpPr>
        <p:spPr>
          <a:xfrm>
            <a:off x="9413178" y="2212279"/>
            <a:ext cx="323384" cy="3785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8722657" y="401151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8238563" y="478024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9248213" y="478024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56" idx="3"/>
            <a:endCxn id="57" idx="0"/>
          </p:cNvCxnSpPr>
          <p:nvPr/>
        </p:nvCxnSpPr>
        <p:spPr>
          <a:xfrm flipH="1">
            <a:off x="8418563" y="4318798"/>
            <a:ext cx="356815" cy="46144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6" idx="5"/>
            <a:endCxn id="58" idx="0"/>
          </p:cNvCxnSpPr>
          <p:nvPr/>
        </p:nvCxnSpPr>
        <p:spPr>
          <a:xfrm>
            <a:off x="9029936" y="4318798"/>
            <a:ext cx="398277" cy="46144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8" idx="3"/>
            <a:endCxn id="56" idx="0"/>
          </p:cNvCxnSpPr>
          <p:nvPr/>
        </p:nvCxnSpPr>
        <p:spPr>
          <a:xfrm flipH="1">
            <a:off x="8902657" y="3660079"/>
            <a:ext cx="277254" cy="35144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895600" y="5756702"/>
            <a:ext cx="61881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100" b="1" dirty="0"/>
              <a:t>Delete from Non Terminal (Neither Sub Tree is Empty)</a:t>
            </a:r>
            <a:endParaRPr 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57185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6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Balanced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Binary Search Tree gives advantage of Fast Search, but sometimes in few cases we are not able to get this advantage. E.g. look into worst case BST</a:t>
            </a:r>
          </a:p>
          <a:p>
            <a:r>
              <a:rPr lang="en-IN" dirty="0"/>
              <a:t>Balanced binary trees are classified into two categories</a:t>
            </a:r>
          </a:p>
          <a:p>
            <a:pPr lvl="1"/>
            <a:r>
              <a:rPr lang="en-IN" dirty="0"/>
              <a:t>Height Balanced Tree (AVL Tree)</a:t>
            </a:r>
          </a:p>
          <a:p>
            <a:pPr lvl="1"/>
            <a:r>
              <a:rPr lang="en-IN" dirty="0"/>
              <a:t>Weight Balanced Tree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822955" y="3505200"/>
            <a:ext cx="1813200" cy="2651400"/>
            <a:chOff x="304800" y="3505200"/>
            <a:chExt cx="1813200" cy="2651400"/>
          </a:xfrm>
        </p:grpSpPr>
        <p:sp>
          <p:nvSpPr>
            <p:cNvPr id="4" name="Oval 3"/>
            <p:cNvSpPr/>
            <p:nvPr/>
          </p:nvSpPr>
          <p:spPr>
            <a:xfrm>
              <a:off x="1524000" y="3505200"/>
              <a:ext cx="594000" cy="59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50</a:t>
              </a:r>
              <a:endParaRPr lang="en-US" b="1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1066800" y="4114800"/>
              <a:ext cx="594000" cy="59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40</a:t>
              </a:r>
              <a:endParaRPr lang="en-US" b="1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685800" y="4800600"/>
              <a:ext cx="594000" cy="59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30</a:t>
              </a:r>
              <a:endParaRPr lang="en-US" b="1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04800" y="5562600"/>
              <a:ext cx="594000" cy="59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20</a:t>
              </a:r>
              <a:endParaRPr lang="en-US" b="1" dirty="0"/>
            </a:p>
          </p:txBody>
        </p:sp>
        <p:cxnSp>
          <p:nvCxnSpPr>
            <p:cNvPr id="13" name="Straight Arrow Connector 12"/>
            <p:cNvCxnSpPr>
              <a:stCxn id="4" idx="3"/>
              <a:endCxn id="5" idx="0"/>
            </p:cNvCxnSpPr>
            <p:nvPr/>
          </p:nvCxnSpPr>
          <p:spPr>
            <a:xfrm flipH="1">
              <a:off x="1363800" y="4012211"/>
              <a:ext cx="247189" cy="10258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3"/>
              <a:endCxn id="6" idx="0"/>
            </p:cNvCxnSpPr>
            <p:nvPr/>
          </p:nvCxnSpPr>
          <p:spPr>
            <a:xfrm flipH="1">
              <a:off x="982800" y="4621811"/>
              <a:ext cx="170989" cy="17878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3"/>
              <a:endCxn id="7" idx="0"/>
            </p:cNvCxnSpPr>
            <p:nvPr/>
          </p:nvCxnSpPr>
          <p:spPr>
            <a:xfrm flipH="1">
              <a:off x="601800" y="5307611"/>
              <a:ext cx="170989" cy="25498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3261355" y="3505200"/>
            <a:ext cx="1828800" cy="2749138"/>
            <a:chOff x="2743200" y="3505200"/>
            <a:chExt cx="1828800" cy="2749138"/>
          </a:xfrm>
        </p:grpSpPr>
        <p:sp>
          <p:nvSpPr>
            <p:cNvPr id="8" name="Oval 7"/>
            <p:cNvSpPr/>
            <p:nvPr/>
          </p:nvSpPr>
          <p:spPr>
            <a:xfrm>
              <a:off x="3962400" y="5720938"/>
              <a:ext cx="6096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50</a:t>
              </a:r>
              <a:endParaRPr lang="en-US" b="1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581400" y="4953000"/>
              <a:ext cx="6096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40</a:t>
              </a:r>
              <a:endParaRPr lang="en-US" b="1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200400" y="4191000"/>
              <a:ext cx="6096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30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743200" y="3505200"/>
              <a:ext cx="6096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20</a:t>
              </a:r>
              <a:endParaRPr lang="en-US" b="1" dirty="0"/>
            </a:p>
          </p:txBody>
        </p:sp>
        <p:cxnSp>
          <p:nvCxnSpPr>
            <p:cNvPr id="21" name="Straight Arrow Connector 20"/>
            <p:cNvCxnSpPr>
              <a:stCxn id="11" idx="5"/>
              <a:endCxn id="10" idx="0"/>
            </p:cNvCxnSpPr>
            <p:nvPr/>
          </p:nvCxnSpPr>
          <p:spPr>
            <a:xfrm>
              <a:off x="3263526" y="3960485"/>
              <a:ext cx="241674" cy="230515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0" idx="5"/>
              <a:endCxn id="9" idx="0"/>
            </p:cNvCxnSpPr>
            <p:nvPr/>
          </p:nvCxnSpPr>
          <p:spPr>
            <a:xfrm>
              <a:off x="3720726" y="4646285"/>
              <a:ext cx="165474" cy="306715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5"/>
              <a:endCxn id="8" idx="0"/>
            </p:cNvCxnSpPr>
            <p:nvPr/>
          </p:nvCxnSpPr>
          <p:spPr>
            <a:xfrm>
              <a:off x="4101726" y="5408285"/>
              <a:ext cx="165474" cy="31265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/>
          <p:cNvCxnSpPr/>
          <p:nvPr/>
        </p:nvCxnSpPr>
        <p:spPr>
          <a:xfrm>
            <a:off x="2956555" y="3505200"/>
            <a:ext cx="0" cy="27491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5928355" y="3352800"/>
            <a:ext cx="990600" cy="2819400"/>
            <a:chOff x="5410200" y="3352800"/>
            <a:chExt cx="990600" cy="2819400"/>
          </a:xfrm>
        </p:grpSpPr>
        <p:sp>
          <p:nvSpPr>
            <p:cNvPr id="29" name="Oval 28"/>
            <p:cNvSpPr/>
            <p:nvPr/>
          </p:nvSpPr>
          <p:spPr>
            <a:xfrm>
              <a:off x="5410200" y="3352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096000" y="3733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10200" y="4191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096000" y="4572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410200" y="4953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096000" y="54102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410200" y="5867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>
              <a:stCxn id="29" idx="5"/>
              <a:endCxn id="30" idx="1"/>
            </p:cNvCxnSpPr>
            <p:nvPr/>
          </p:nvCxnSpPr>
          <p:spPr>
            <a:xfrm>
              <a:off x="5670363" y="3612963"/>
              <a:ext cx="470274" cy="16547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0" idx="3"/>
              <a:endCxn id="31" idx="7"/>
            </p:cNvCxnSpPr>
            <p:nvPr/>
          </p:nvCxnSpPr>
          <p:spPr>
            <a:xfrm flipH="1">
              <a:off x="5670363" y="3993963"/>
              <a:ext cx="470274" cy="24167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2" idx="3"/>
              <a:endCxn id="33" idx="7"/>
            </p:cNvCxnSpPr>
            <p:nvPr/>
          </p:nvCxnSpPr>
          <p:spPr>
            <a:xfrm flipH="1">
              <a:off x="5670363" y="4832163"/>
              <a:ext cx="470274" cy="16547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33" idx="5"/>
              <a:endCxn id="34" idx="1"/>
            </p:cNvCxnSpPr>
            <p:nvPr/>
          </p:nvCxnSpPr>
          <p:spPr>
            <a:xfrm>
              <a:off x="5670363" y="5213163"/>
              <a:ext cx="470274" cy="24167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34" idx="3"/>
              <a:endCxn id="35" idx="7"/>
            </p:cNvCxnSpPr>
            <p:nvPr/>
          </p:nvCxnSpPr>
          <p:spPr>
            <a:xfrm flipH="1">
              <a:off x="5670363" y="5670363"/>
              <a:ext cx="470274" cy="24167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31" idx="5"/>
              <a:endCxn id="32" idx="1"/>
            </p:cNvCxnSpPr>
            <p:nvPr/>
          </p:nvCxnSpPr>
          <p:spPr>
            <a:xfrm>
              <a:off x="5670363" y="4451163"/>
              <a:ext cx="470274" cy="16547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8214355" y="3352800"/>
            <a:ext cx="914400" cy="2819400"/>
            <a:chOff x="7696200" y="3352800"/>
            <a:chExt cx="914400" cy="2819400"/>
          </a:xfrm>
        </p:grpSpPr>
        <p:sp>
          <p:nvSpPr>
            <p:cNvPr id="36" name="Oval 35"/>
            <p:cNvSpPr/>
            <p:nvPr/>
          </p:nvSpPr>
          <p:spPr>
            <a:xfrm>
              <a:off x="8305800" y="3352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696200" y="3733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8305800" y="4191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7696200" y="4572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8305800" y="49530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7696200" y="54102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8305800" y="5867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/>
            <p:cNvCxnSpPr>
              <a:stCxn id="36" idx="3"/>
              <a:endCxn id="37" idx="7"/>
            </p:cNvCxnSpPr>
            <p:nvPr/>
          </p:nvCxnSpPr>
          <p:spPr>
            <a:xfrm flipH="1">
              <a:off x="7956363" y="3612963"/>
              <a:ext cx="394074" cy="16547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7" idx="5"/>
              <a:endCxn id="38" idx="1"/>
            </p:cNvCxnSpPr>
            <p:nvPr/>
          </p:nvCxnSpPr>
          <p:spPr>
            <a:xfrm>
              <a:off x="7956363" y="3993963"/>
              <a:ext cx="394074" cy="24167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38" idx="3"/>
              <a:endCxn id="39" idx="7"/>
            </p:cNvCxnSpPr>
            <p:nvPr/>
          </p:nvCxnSpPr>
          <p:spPr>
            <a:xfrm flipH="1">
              <a:off x="7956363" y="4451163"/>
              <a:ext cx="394074" cy="16547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39" idx="5"/>
              <a:endCxn id="40" idx="1"/>
            </p:cNvCxnSpPr>
            <p:nvPr/>
          </p:nvCxnSpPr>
          <p:spPr>
            <a:xfrm>
              <a:off x="7956363" y="4832163"/>
              <a:ext cx="394074" cy="16547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40" idx="3"/>
              <a:endCxn id="41" idx="7"/>
            </p:cNvCxnSpPr>
            <p:nvPr/>
          </p:nvCxnSpPr>
          <p:spPr>
            <a:xfrm flipH="1">
              <a:off x="7956363" y="5213163"/>
              <a:ext cx="394074" cy="24167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41" idx="5"/>
              <a:endCxn id="42" idx="1"/>
            </p:cNvCxnSpPr>
            <p:nvPr/>
          </p:nvCxnSpPr>
          <p:spPr>
            <a:xfrm>
              <a:off x="7956363" y="5670363"/>
              <a:ext cx="394074" cy="24167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73" name="Straight Connector 72"/>
          <p:cNvCxnSpPr/>
          <p:nvPr/>
        </p:nvCxnSpPr>
        <p:spPr>
          <a:xfrm>
            <a:off x="5318755" y="3505200"/>
            <a:ext cx="0" cy="27491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7528555" y="3505200"/>
            <a:ext cx="0" cy="27491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393400" y="2767148"/>
            <a:ext cx="5078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Worst search time cases for Binary Search Tree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3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Height Balanced Tree (AVL Tree)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tree is called </a:t>
            </a:r>
            <a:r>
              <a:rPr lang="en-IN" b="1" dirty="0">
                <a:solidFill>
                  <a:srgbClr val="C00000"/>
                </a:solidFill>
              </a:rPr>
              <a:t>AVL tree (Height Balanced Tree)</a:t>
            </a:r>
            <a:r>
              <a:rPr lang="en-IN" dirty="0"/>
              <a:t>, if each node possessed one of the following properties</a:t>
            </a:r>
          </a:p>
          <a:p>
            <a:pPr lvl="1"/>
            <a:r>
              <a:rPr lang="en-IN" dirty="0"/>
              <a:t>A </a:t>
            </a:r>
            <a:r>
              <a:rPr lang="en-IN" b="1" dirty="0">
                <a:solidFill>
                  <a:srgbClr val="C00000"/>
                </a:solidFill>
              </a:rPr>
              <a:t>node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called </a:t>
            </a:r>
            <a:r>
              <a:rPr lang="en-IN" b="1" dirty="0">
                <a:solidFill>
                  <a:srgbClr val="C00000"/>
                </a:solidFill>
              </a:rPr>
              <a:t>left heavy</a:t>
            </a:r>
            <a:r>
              <a:rPr lang="en-IN" dirty="0"/>
              <a:t>, if the </a:t>
            </a:r>
            <a:r>
              <a:rPr lang="en-IN" b="1" dirty="0">
                <a:solidFill>
                  <a:srgbClr val="C00000"/>
                </a:solidFill>
              </a:rPr>
              <a:t>longest path in its left sub tree </a:t>
            </a:r>
            <a:r>
              <a:rPr lang="en-IN" dirty="0"/>
              <a:t>is </a:t>
            </a:r>
            <a:r>
              <a:rPr lang="en-IN" b="1" dirty="0">
                <a:solidFill>
                  <a:srgbClr val="C00000"/>
                </a:solidFill>
              </a:rPr>
              <a:t>one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longer than the</a:t>
            </a:r>
            <a:r>
              <a:rPr lang="en-IN" b="1" dirty="0">
                <a:solidFill>
                  <a:srgbClr val="C00000"/>
                </a:solidFill>
              </a:rPr>
              <a:t> longest path of its right sub tree</a:t>
            </a:r>
          </a:p>
          <a:p>
            <a:pPr lvl="1"/>
            <a:r>
              <a:rPr lang="en-IN" dirty="0"/>
              <a:t>A </a:t>
            </a:r>
            <a:r>
              <a:rPr lang="en-IN" b="1" dirty="0">
                <a:solidFill>
                  <a:srgbClr val="C00000"/>
                </a:solidFill>
              </a:rPr>
              <a:t>node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called </a:t>
            </a:r>
            <a:r>
              <a:rPr lang="en-IN" b="1" dirty="0">
                <a:solidFill>
                  <a:srgbClr val="C00000"/>
                </a:solidFill>
              </a:rPr>
              <a:t>right heavy</a:t>
            </a:r>
            <a:r>
              <a:rPr lang="en-IN" dirty="0"/>
              <a:t>, if the </a:t>
            </a:r>
            <a:r>
              <a:rPr lang="en-IN" b="1" dirty="0">
                <a:solidFill>
                  <a:srgbClr val="C00000"/>
                </a:solidFill>
              </a:rPr>
              <a:t>longest path in its right </a:t>
            </a:r>
            <a:r>
              <a:rPr lang="en-IN" b="1" dirty="0" err="1">
                <a:solidFill>
                  <a:srgbClr val="C00000"/>
                </a:solidFill>
              </a:rPr>
              <a:t>subtree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</a:t>
            </a:r>
            <a:r>
              <a:rPr lang="en-IN" b="1" dirty="0">
                <a:solidFill>
                  <a:srgbClr val="C00000"/>
                </a:solidFill>
              </a:rPr>
              <a:t>one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longer than </a:t>
            </a:r>
            <a:r>
              <a:rPr lang="en-IN" b="1" dirty="0">
                <a:solidFill>
                  <a:srgbClr val="C00000"/>
                </a:solidFill>
              </a:rPr>
              <a:t>the longest path of its left sub tree</a:t>
            </a:r>
          </a:p>
          <a:p>
            <a:pPr lvl="1"/>
            <a:r>
              <a:rPr lang="en-IN" dirty="0"/>
              <a:t>A </a:t>
            </a:r>
            <a:r>
              <a:rPr lang="en-IN" b="1" dirty="0">
                <a:solidFill>
                  <a:srgbClr val="C00000"/>
                </a:solidFill>
              </a:rPr>
              <a:t>node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called </a:t>
            </a:r>
            <a:r>
              <a:rPr lang="en-IN" b="1" dirty="0">
                <a:solidFill>
                  <a:srgbClr val="C00000"/>
                </a:solidFill>
              </a:rPr>
              <a:t>balanced</a:t>
            </a:r>
            <a:r>
              <a:rPr lang="en-IN" dirty="0"/>
              <a:t>, if the longest path in </a:t>
            </a:r>
            <a:r>
              <a:rPr lang="en-IN" b="1" dirty="0">
                <a:solidFill>
                  <a:srgbClr val="C00000"/>
                </a:solidFill>
              </a:rPr>
              <a:t>both the right and left sub-trees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are equal</a:t>
            </a:r>
          </a:p>
          <a:p>
            <a:r>
              <a:rPr lang="en-IN" dirty="0"/>
              <a:t>In height balanced tree,  each node must be in one of these states</a:t>
            </a:r>
          </a:p>
          <a:p>
            <a:r>
              <a:rPr lang="en-IN" dirty="0"/>
              <a:t>If there exists a node in a tree where this is not true, then such a tree is called </a:t>
            </a:r>
            <a:r>
              <a:rPr lang="en-IN" b="1" dirty="0">
                <a:solidFill>
                  <a:srgbClr val="C00000"/>
                </a:solidFill>
              </a:rPr>
              <a:t>Unbalanced</a:t>
            </a:r>
          </a:p>
        </p:txBody>
      </p:sp>
    </p:spTree>
    <p:extLst>
      <p:ext uri="{BB962C8B-B14F-4D97-AF65-F5344CB8AC3E}">
        <p14:creationId xmlns:p14="http://schemas.microsoft.com/office/powerpoint/2010/main" val="185262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AVL Tree</a:t>
            </a:r>
            <a:endParaRPr lang="en-US" dirty="0"/>
          </a:p>
        </p:txBody>
      </p:sp>
      <p:cxnSp>
        <p:nvCxnSpPr>
          <p:cNvPr id="5" name="Straight Arrow Connector 4"/>
          <p:cNvCxnSpPr>
            <a:stCxn id="8" idx="5"/>
            <a:endCxn id="10" idx="1"/>
          </p:cNvCxnSpPr>
          <p:nvPr/>
        </p:nvCxnSpPr>
        <p:spPr>
          <a:xfrm>
            <a:off x="1724624" y="1291019"/>
            <a:ext cx="311513" cy="44297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0" idx="3"/>
            <a:endCxn id="12" idx="0"/>
          </p:cNvCxnSpPr>
          <p:nvPr/>
        </p:nvCxnSpPr>
        <p:spPr>
          <a:xfrm flipH="1">
            <a:off x="1730686" y="2003405"/>
            <a:ext cx="305451" cy="39914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0" idx="5"/>
            <a:endCxn id="13" idx="1"/>
          </p:cNvCxnSpPr>
          <p:nvPr/>
        </p:nvCxnSpPr>
        <p:spPr>
          <a:xfrm>
            <a:off x="2305545" y="2003406"/>
            <a:ext cx="281037" cy="44951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399419" y="96581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778185" y="166539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980340" y="167820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244785" y="237273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1540185" y="240254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2530785" y="239712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cxnSp>
        <p:nvCxnSpPr>
          <p:cNvPr id="14" name="Straight Arrow Connector 13"/>
          <p:cNvCxnSpPr>
            <a:stCxn id="9" idx="3"/>
            <a:endCxn id="11" idx="0"/>
          </p:cNvCxnSpPr>
          <p:nvPr/>
        </p:nvCxnSpPr>
        <p:spPr>
          <a:xfrm flipH="1">
            <a:off x="435285" y="1990597"/>
            <a:ext cx="398696" cy="38214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9" idx="7"/>
          </p:cNvCxnSpPr>
          <p:nvPr/>
        </p:nvCxnSpPr>
        <p:spPr>
          <a:xfrm flipH="1">
            <a:off x="1103389" y="1291019"/>
            <a:ext cx="351826" cy="43017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75"/>
          <p:cNvSpPr txBox="1"/>
          <p:nvPr/>
        </p:nvSpPr>
        <p:spPr>
          <a:xfrm>
            <a:off x="1432664" y="66101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7" name="TextBox 182"/>
          <p:cNvSpPr txBox="1"/>
          <p:nvPr/>
        </p:nvSpPr>
        <p:spPr>
          <a:xfrm>
            <a:off x="2265559" y="144097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8" name="TextBox 183"/>
          <p:cNvSpPr txBox="1"/>
          <p:nvPr/>
        </p:nvSpPr>
        <p:spPr>
          <a:xfrm>
            <a:off x="150474" y="205920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9" name="TextBox 185"/>
          <p:cNvSpPr txBox="1"/>
          <p:nvPr/>
        </p:nvSpPr>
        <p:spPr>
          <a:xfrm>
            <a:off x="654175" y="137340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20" name="TextBox 192"/>
          <p:cNvSpPr txBox="1"/>
          <p:nvPr/>
        </p:nvSpPr>
        <p:spPr>
          <a:xfrm>
            <a:off x="1481671" y="205920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1" name="TextBox 193"/>
          <p:cNvSpPr txBox="1"/>
          <p:nvPr/>
        </p:nvSpPr>
        <p:spPr>
          <a:xfrm>
            <a:off x="2684191" y="205920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cxnSp>
        <p:nvCxnSpPr>
          <p:cNvPr id="23" name="Straight Arrow Connector 22"/>
          <p:cNvCxnSpPr>
            <a:stCxn id="27" idx="5"/>
            <a:endCxn id="29" idx="1"/>
          </p:cNvCxnSpPr>
          <p:nvPr/>
        </p:nvCxnSpPr>
        <p:spPr>
          <a:xfrm>
            <a:off x="2628395" y="3504213"/>
            <a:ext cx="745612" cy="54515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8" idx="5"/>
            <a:endCxn id="31" idx="0"/>
          </p:cNvCxnSpPr>
          <p:nvPr/>
        </p:nvCxnSpPr>
        <p:spPr>
          <a:xfrm>
            <a:off x="1409195" y="4342523"/>
            <a:ext cx="651716" cy="43668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9" idx="3"/>
            <a:endCxn id="32" idx="0"/>
          </p:cNvCxnSpPr>
          <p:nvPr/>
        </p:nvCxnSpPr>
        <p:spPr>
          <a:xfrm flipH="1">
            <a:off x="2865071" y="4318779"/>
            <a:ext cx="508936" cy="46043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9" idx="5"/>
            <a:endCxn id="33" idx="1"/>
          </p:cNvCxnSpPr>
          <p:nvPr/>
        </p:nvCxnSpPr>
        <p:spPr>
          <a:xfrm>
            <a:off x="3643415" y="4318779"/>
            <a:ext cx="416392" cy="51622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303191" y="317900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28" name="Oval 27"/>
          <p:cNvSpPr/>
          <p:nvPr/>
        </p:nvSpPr>
        <p:spPr>
          <a:xfrm>
            <a:off x="1083991" y="401731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29" name="Oval 28"/>
          <p:cNvSpPr/>
          <p:nvPr/>
        </p:nvSpPr>
        <p:spPr>
          <a:xfrm>
            <a:off x="3318211" y="399357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194011" y="477920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1870411" y="477920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2674571" y="477920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4004011" y="477920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1337011" y="546500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35" name="Oval 34"/>
          <p:cNvSpPr/>
          <p:nvPr/>
        </p:nvSpPr>
        <p:spPr>
          <a:xfrm>
            <a:off x="2326935" y="546445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36" name="Oval 35"/>
          <p:cNvSpPr/>
          <p:nvPr/>
        </p:nvSpPr>
        <p:spPr>
          <a:xfrm>
            <a:off x="4356731" y="546445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cxnSp>
        <p:nvCxnSpPr>
          <p:cNvPr id="37" name="Straight Arrow Connector 36"/>
          <p:cNvCxnSpPr>
            <a:stCxn id="28" idx="3"/>
            <a:endCxn id="30" idx="0"/>
          </p:cNvCxnSpPr>
          <p:nvPr/>
        </p:nvCxnSpPr>
        <p:spPr>
          <a:xfrm flipH="1">
            <a:off x="384511" y="4342523"/>
            <a:ext cx="755276" cy="43668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3"/>
            <a:endCxn id="28" idx="7"/>
          </p:cNvCxnSpPr>
          <p:nvPr/>
        </p:nvCxnSpPr>
        <p:spPr>
          <a:xfrm flipH="1">
            <a:off x="1409195" y="3504214"/>
            <a:ext cx="949792" cy="56890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3"/>
            <a:endCxn id="34" idx="0"/>
          </p:cNvCxnSpPr>
          <p:nvPr/>
        </p:nvCxnSpPr>
        <p:spPr>
          <a:xfrm flipH="1">
            <a:off x="1527511" y="5104413"/>
            <a:ext cx="398696" cy="36059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3"/>
            <a:endCxn id="35" idx="0"/>
          </p:cNvCxnSpPr>
          <p:nvPr/>
        </p:nvCxnSpPr>
        <p:spPr>
          <a:xfrm flipH="1">
            <a:off x="2517435" y="5104413"/>
            <a:ext cx="212932" cy="36004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3" idx="5"/>
            <a:endCxn id="36" idx="0"/>
          </p:cNvCxnSpPr>
          <p:nvPr/>
        </p:nvCxnSpPr>
        <p:spPr>
          <a:xfrm>
            <a:off x="4329215" y="5104413"/>
            <a:ext cx="218016" cy="36004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TextBox 141"/>
          <p:cNvSpPr txBox="1"/>
          <p:nvPr/>
        </p:nvSpPr>
        <p:spPr>
          <a:xfrm>
            <a:off x="2336436" y="287420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R</a:t>
            </a:r>
            <a:endParaRPr lang="en-US" b="1" dirty="0"/>
          </a:p>
        </p:txBody>
      </p:sp>
      <p:cxnSp>
        <p:nvCxnSpPr>
          <p:cNvPr id="43" name="Straight Arrow Connector 42"/>
          <p:cNvCxnSpPr>
            <a:stCxn id="30" idx="5"/>
            <a:endCxn id="44" idx="0"/>
          </p:cNvCxnSpPr>
          <p:nvPr/>
        </p:nvCxnSpPr>
        <p:spPr>
          <a:xfrm>
            <a:off x="519215" y="5104413"/>
            <a:ext cx="398696" cy="36059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27411" y="546500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45" name="Oval 44"/>
          <p:cNvSpPr/>
          <p:nvPr/>
        </p:nvSpPr>
        <p:spPr>
          <a:xfrm>
            <a:off x="3546811" y="546445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cxnSp>
        <p:nvCxnSpPr>
          <p:cNvPr id="46" name="Straight Arrow Connector 45"/>
          <p:cNvCxnSpPr>
            <a:stCxn id="33" idx="3"/>
            <a:endCxn id="45" idx="0"/>
          </p:cNvCxnSpPr>
          <p:nvPr/>
        </p:nvCxnSpPr>
        <p:spPr>
          <a:xfrm flipH="1">
            <a:off x="3737311" y="5104413"/>
            <a:ext cx="322496" cy="36004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3904103" y="616855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cxnSp>
        <p:nvCxnSpPr>
          <p:cNvPr id="48" name="Straight Arrow Connector 47"/>
          <p:cNvCxnSpPr>
            <a:stCxn id="45" idx="5"/>
            <a:endCxn id="47" idx="0"/>
          </p:cNvCxnSpPr>
          <p:nvPr/>
        </p:nvCxnSpPr>
        <p:spPr>
          <a:xfrm>
            <a:off x="3872015" y="5789659"/>
            <a:ext cx="222588" cy="37889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95"/>
          <p:cNvSpPr txBox="1"/>
          <p:nvPr/>
        </p:nvSpPr>
        <p:spPr>
          <a:xfrm>
            <a:off x="3351456" y="367368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50" name="TextBox 96"/>
          <p:cNvSpPr txBox="1"/>
          <p:nvPr/>
        </p:nvSpPr>
        <p:spPr>
          <a:xfrm>
            <a:off x="99700" y="446567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51" name="TextBox 97"/>
          <p:cNvSpPr txBox="1"/>
          <p:nvPr/>
        </p:nvSpPr>
        <p:spPr>
          <a:xfrm>
            <a:off x="3458456" y="517232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52" name="TextBox 107"/>
          <p:cNvSpPr txBox="1"/>
          <p:nvPr/>
        </p:nvSpPr>
        <p:spPr>
          <a:xfrm>
            <a:off x="959981" y="372532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3" name="TextBox 112"/>
          <p:cNvSpPr txBox="1"/>
          <p:nvPr/>
        </p:nvSpPr>
        <p:spPr>
          <a:xfrm>
            <a:off x="498811" y="566078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4" name="TextBox 114"/>
          <p:cNvSpPr txBox="1"/>
          <p:nvPr/>
        </p:nvSpPr>
        <p:spPr>
          <a:xfrm>
            <a:off x="1108411" y="565495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5" name="TextBox 115"/>
          <p:cNvSpPr txBox="1"/>
          <p:nvPr/>
        </p:nvSpPr>
        <p:spPr>
          <a:xfrm>
            <a:off x="2094156" y="565495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6" name="TextBox 116"/>
          <p:cNvSpPr txBox="1"/>
          <p:nvPr/>
        </p:nvSpPr>
        <p:spPr>
          <a:xfrm>
            <a:off x="3643415" y="626220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7" name="TextBox 117"/>
          <p:cNvSpPr txBox="1"/>
          <p:nvPr/>
        </p:nvSpPr>
        <p:spPr>
          <a:xfrm>
            <a:off x="4536689" y="582328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8" name="TextBox 118"/>
          <p:cNvSpPr txBox="1"/>
          <p:nvPr/>
        </p:nvSpPr>
        <p:spPr>
          <a:xfrm>
            <a:off x="2059126" y="443315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59" name="TextBox 120"/>
          <p:cNvSpPr txBox="1"/>
          <p:nvPr/>
        </p:nvSpPr>
        <p:spPr>
          <a:xfrm>
            <a:off x="2616057" y="443586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60" name="TextBox 121"/>
          <p:cNvSpPr txBox="1"/>
          <p:nvPr/>
        </p:nvSpPr>
        <p:spPr>
          <a:xfrm>
            <a:off x="4128131" y="444128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61" name="TextBox 194"/>
          <p:cNvSpPr txBox="1"/>
          <p:nvPr/>
        </p:nvSpPr>
        <p:spPr>
          <a:xfrm>
            <a:off x="2534438" y="880537"/>
            <a:ext cx="2114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400" b="1" dirty="0"/>
              <a:t>Balanced Trees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4904987" y="732059"/>
            <a:ext cx="0" cy="57989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66" idx="5"/>
            <a:endCxn id="68" idx="0"/>
          </p:cNvCxnSpPr>
          <p:nvPr/>
        </p:nvCxnSpPr>
        <p:spPr>
          <a:xfrm>
            <a:off x="6060704" y="1820803"/>
            <a:ext cx="515492" cy="38718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8" idx="3"/>
            <a:endCxn id="70" idx="0"/>
          </p:cNvCxnSpPr>
          <p:nvPr/>
        </p:nvCxnSpPr>
        <p:spPr>
          <a:xfrm flipH="1">
            <a:off x="6066766" y="2533189"/>
            <a:ext cx="374726" cy="39914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8" idx="5"/>
            <a:endCxn id="71" idx="0"/>
          </p:cNvCxnSpPr>
          <p:nvPr/>
        </p:nvCxnSpPr>
        <p:spPr>
          <a:xfrm>
            <a:off x="6710900" y="2533189"/>
            <a:ext cx="346466" cy="39371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735500" y="149559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5114266" y="219517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6385696" y="220798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69" name="Oval 68"/>
          <p:cNvSpPr/>
          <p:nvPr/>
        </p:nvSpPr>
        <p:spPr>
          <a:xfrm>
            <a:off x="6385319" y="361812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70" name="Oval 69"/>
          <p:cNvSpPr/>
          <p:nvPr/>
        </p:nvSpPr>
        <p:spPr>
          <a:xfrm>
            <a:off x="5876266" y="293232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71" name="Oval 70"/>
          <p:cNvSpPr/>
          <p:nvPr/>
        </p:nvSpPr>
        <p:spPr>
          <a:xfrm>
            <a:off x="6866866" y="292690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cxnSp>
        <p:nvCxnSpPr>
          <p:cNvPr id="72" name="Straight Arrow Connector 71"/>
          <p:cNvCxnSpPr>
            <a:stCxn id="66" idx="3"/>
            <a:endCxn id="67" idx="0"/>
          </p:cNvCxnSpPr>
          <p:nvPr/>
        </p:nvCxnSpPr>
        <p:spPr>
          <a:xfrm flipH="1">
            <a:off x="5304766" y="1820803"/>
            <a:ext cx="486530" cy="37437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TextBox 175"/>
          <p:cNvSpPr txBox="1"/>
          <p:nvPr/>
        </p:nvSpPr>
        <p:spPr>
          <a:xfrm>
            <a:off x="5768746" y="838199"/>
            <a:ext cx="1797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Critical Node </a:t>
            </a:r>
          </a:p>
          <a:p>
            <a:r>
              <a:rPr lang="en-IN" b="1" dirty="0"/>
              <a:t>Unbalanced Node</a:t>
            </a:r>
            <a:endParaRPr lang="en-US" b="1" dirty="0"/>
          </a:p>
        </p:txBody>
      </p:sp>
      <p:sp>
        <p:nvSpPr>
          <p:cNvPr id="74" name="TextBox 182"/>
          <p:cNvSpPr txBox="1"/>
          <p:nvPr/>
        </p:nvSpPr>
        <p:spPr>
          <a:xfrm>
            <a:off x="6670915" y="197075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75" name="TextBox 183"/>
          <p:cNvSpPr txBox="1"/>
          <p:nvPr/>
        </p:nvSpPr>
        <p:spPr>
          <a:xfrm>
            <a:off x="6088193" y="381164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76" name="TextBox 185"/>
          <p:cNvSpPr txBox="1"/>
          <p:nvPr/>
        </p:nvSpPr>
        <p:spPr>
          <a:xfrm>
            <a:off x="4990256" y="190318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77" name="TextBox 192"/>
          <p:cNvSpPr txBox="1"/>
          <p:nvPr/>
        </p:nvSpPr>
        <p:spPr>
          <a:xfrm>
            <a:off x="5817752" y="258898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78" name="TextBox 193"/>
          <p:cNvSpPr txBox="1"/>
          <p:nvPr/>
        </p:nvSpPr>
        <p:spPr>
          <a:xfrm>
            <a:off x="7020272" y="25889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L</a:t>
            </a:r>
            <a:endParaRPr lang="en-US" b="1" dirty="0"/>
          </a:p>
        </p:txBody>
      </p:sp>
      <p:cxnSp>
        <p:nvCxnSpPr>
          <p:cNvPr id="79" name="Straight Arrow Connector 78"/>
          <p:cNvCxnSpPr>
            <a:stCxn id="71" idx="3"/>
            <a:endCxn id="69" idx="0"/>
          </p:cNvCxnSpPr>
          <p:nvPr/>
        </p:nvCxnSpPr>
        <p:spPr>
          <a:xfrm flipH="1">
            <a:off x="6575819" y="3252110"/>
            <a:ext cx="346843" cy="36601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7648927" y="732059"/>
            <a:ext cx="0" cy="33427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7954628" y="158346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cxnSp>
        <p:nvCxnSpPr>
          <p:cNvPr id="82" name="Straight Arrow Connector 81"/>
          <p:cNvCxnSpPr>
            <a:stCxn id="81" idx="5"/>
            <a:endCxn id="84" idx="1"/>
          </p:cNvCxnSpPr>
          <p:nvPr/>
        </p:nvCxnSpPr>
        <p:spPr>
          <a:xfrm>
            <a:off x="8279833" y="1908672"/>
            <a:ext cx="367309" cy="44840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4" idx="5"/>
            <a:endCxn id="85" idx="1"/>
          </p:cNvCxnSpPr>
          <p:nvPr/>
        </p:nvCxnSpPr>
        <p:spPr>
          <a:xfrm>
            <a:off x="8916550" y="2626481"/>
            <a:ext cx="281037" cy="44951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8591345" y="230127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85" name="Oval 84"/>
          <p:cNvSpPr/>
          <p:nvPr/>
        </p:nvSpPr>
        <p:spPr>
          <a:xfrm>
            <a:off x="9141790" y="302019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86" name="TextBox 183"/>
          <p:cNvSpPr txBox="1"/>
          <p:nvPr/>
        </p:nvSpPr>
        <p:spPr>
          <a:xfrm>
            <a:off x="9478628" y="324879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87" name="TextBox 183"/>
          <p:cNvSpPr txBox="1"/>
          <p:nvPr/>
        </p:nvSpPr>
        <p:spPr>
          <a:xfrm>
            <a:off x="8945228" y="218199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88" name="TextBox 175"/>
          <p:cNvSpPr txBox="1"/>
          <p:nvPr/>
        </p:nvSpPr>
        <p:spPr>
          <a:xfrm>
            <a:off x="7901274" y="838199"/>
            <a:ext cx="1797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Critical Node </a:t>
            </a:r>
          </a:p>
          <a:p>
            <a:r>
              <a:rPr lang="en-IN" b="1" dirty="0"/>
              <a:t>Unbalanced Node</a:t>
            </a:r>
            <a:endParaRPr lang="en-US" b="1" dirty="0"/>
          </a:p>
        </p:txBody>
      </p:sp>
      <p:sp>
        <p:nvSpPr>
          <p:cNvPr id="90" name="Content Placeholder 2"/>
          <p:cNvSpPr>
            <a:spLocks noGrp="1"/>
          </p:cNvSpPr>
          <p:nvPr>
            <p:ph idx="1"/>
          </p:nvPr>
        </p:nvSpPr>
        <p:spPr>
          <a:xfrm>
            <a:off x="5084021" y="4424108"/>
            <a:ext cx="6915722" cy="225014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/>
              <a:t>Sometimes tree becomes unbalanced by inserting or deleting any node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Then based on position of insertion, we need to rotate the unbalanced node 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C00000"/>
                </a:solidFill>
              </a:rPr>
              <a:t>Rotation </a:t>
            </a:r>
            <a:r>
              <a:rPr lang="en-US" sz="2000" dirty="0"/>
              <a:t>is the </a:t>
            </a:r>
            <a:r>
              <a:rPr lang="en-US" sz="2000" b="1" dirty="0">
                <a:solidFill>
                  <a:srgbClr val="C00000"/>
                </a:solidFill>
              </a:rPr>
              <a:t>process </a:t>
            </a:r>
            <a:r>
              <a:rPr lang="en-US" sz="2000" dirty="0"/>
              <a:t>to </a:t>
            </a:r>
            <a:r>
              <a:rPr lang="en-US" sz="2000" b="1" dirty="0">
                <a:solidFill>
                  <a:srgbClr val="C00000"/>
                </a:solidFill>
              </a:rPr>
              <a:t>make tree balanced</a:t>
            </a:r>
          </a:p>
        </p:txBody>
      </p:sp>
    </p:spTree>
    <p:extLst>
      <p:ext uri="{BB962C8B-B14F-4D97-AF65-F5344CB8AC3E}">
        <p14:creationId xmlns:p14="http://schemas.microsoft.com/office/powerpoint/2010/main" val="332950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5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6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8" dur="1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9" dur="1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0" dur="1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2" grpId="0"/>
      <p:bldP spid="44" grpId="0" animBg="1"/>
      <p:bldP spid="45" grpId="0" animBg="1"/>
      <p:bldP spid="47" grpId="0" animBg="1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3" grpId="0"/>
      <p:bldP spid="74" grpId="0"/>
      <p:bldP spid="75" grpId="0"/>
      <p:bldP spid="76" grpId="0"/>
      <p:bldP spid="77" grpId="0"/>
      <p:bldP spid="78" grpId="0"/>
      <p:bldP spid="81" grpId="0" animBg="1"/>
      <p:bldP spid="84" grpId="0" animBg="1"/>
      <p:bldP spid="85" grpId="0" animBg="1"/>
      <p:bldP spid="86" grpId="0"/>
      <p:bldP spid="87" grpId="0"/>
      <p:bldP spid="8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Right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2295924"/>
          </a:xfrm>
        </p:spPr>
        <p:txBody>
          <a:bodyPr/>
          <a:lstStyle/>
          <a:p>
            <a:pPr marL="457200" indent="-457200">
              <a:buFont typeface="+mj-lt"/>
              <a:buAutoNum type="alphaLcPeriod"/>
            </a:pP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Detach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left child’s right sub-tree</a:t>
            </a:r>
          </a:p>
          <a:p>
            <a:pPr marL="457200" indent="-457200">
              <a:buFont typeface="+mj-lt"/>
              <a:buAutoNum type="alphaLcPeriod"/>
            </a:pPr>
            <a:r>
              <a:rPr lang="en-IN" b="1" dirty="0"/>
              <a:t> </a:t>
            </a:r>
            <a:r>
              <a:rPr lang="en-IN" dirty="0"/>
              <a:t>Consider </a:t>
            </a:r>
            <a:r>
              <a:rPr lang="en-IN" b="1" dirty="0">
                <a:solidFill>
                  <a:srgbClr val="C00000"/>
                </a:solidFill>
              </a:rPr>
              <a:t>left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child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to be the </a:t>
            </a:r>
            <a:r>
              <a:rPr lang="en-IN" b="1" dirty="0">
                <a:solidFill>
                  <a:srgbClr val="C00000"/>
                </a:solidFill>
              </a:rPr>
              <a:t>new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parent</a:t>
            </a:r>
          </a:p>
          <a:p>
            <a:pPr marL="457200" indent="-457200">
              <a:buFont typeface="+mj-lt"/>
              <a:buAutoNum type="alphaLcPeriod"/>
            </a:pP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Attach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old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parent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onto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right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of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new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parent</a:t>
            </a:r>
          </a:p>
          <a:p>
            <a:pPr marL="457200" indent="-457200">
              <a:buFont typeface="+mj-lt"/>
              <a:buAutoNum type="alphaLcPeriod"/>
            </a:pP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Attach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old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left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child’s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old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right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sub-tree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as </a:t>
            </a:r>
            <a:r>
              <a:rPr lang="en-IN" b="1" dirty="0">
                <a:solidFill>
                  <a:srgbClr val="C00000"/>
                </a:solidFill>
              </a:rPr>
              <a:t>left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sub-tree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of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new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right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child</a:t>
            </a:r>
          </a:p>
        </p:txBody>
      </p:sp>
      <p:sp>
        <p:nvSpPr>
          <p:cNvPr id="4" name="Rectangle 28"/>
          <p:cNvSpPr>
            <a:spLocks noChangeArrowheads="1"/>
          </p:cNvSpPr>
          <p:nvPr/>
        </p:nvSpPr>
        <p:spPr bwMode="auto">
          <a:xfrm>
            <a:off x="1676401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Oval 26" descr="20%"/>
          <p:cNvSpPr>
            <a:spLocks noChangeArrowheads="1"/>
          </p:cNvSpPr>
          <p:nvPr/>
        </p:nvSpPr>
        <p:spPr bwMode="auto">
          <a:xfrm>
            <a:off x="3500147" y="3561973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 dirty="0">
                <a:solidFill>
                  <a:schemeClr val="bg1"/>
                </a:solidFill>
                <a:latin typeface="+mj-lt"/>
                <a:ea typeface="Roboto Condensed" panose="02000000000000000000" pitchFamily="2" charset="0"/>
                <a:cs typeface="Shruti" pitchFamily="34" charset="0"/>
              </a:rPr>
              <a:t>J</a:t>
            </a:r>
            <a:endParaRPr lang="gu-IN" sz="2400" dirty="0">
              <a:solidFill>
                <a:schemeClr val="bg1"/>
              </a:solidFill>
              <a:latin typeface="+mj-lt"/>
              <a:ea typeface="Roboto Condensed" panose="02000000000000000000" pitchFamily="2" charset="0"/>
              <a:cs typeface="Arial" pitchFamily="34" charset="0"/>
            </a:endParaRPr>
          </a:p>
        </p:txBody>
      </p:sp>
      <p:sp>
        <p:nvSpPr>
          <p:cNvPr id="8" name="Oval 25"/>
          <p:cNvSpPr>
            <a:spLocks noChangeArrowheads="1"/>
          </p:cNvSpPr>
          <p:nvPr/>
        </p:nvSpPr>
        <p:spPr bwMode="auto">
          <a:xfrm>
            <a:off x="2765707" y="4344145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39600" tIns="39600" rIns="39600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 dirty="0">
                <a:solidFill>
                  <a:schemeClr val="bg1"/>
                </a:solidFill>
                <a:latin typeface="+mj-lt"/>
                <a:ea typeface="Calibri" pitchFamily="34" charset="0"/>
                <a:cs typeface="Shruti" pitchFamily="34" charset="0"/>
              </a:rPr>
              <a:t>K</a:t>
            </a:r>
          </a:p>
        </p:txBody>
      </p:sp>
      <p:sp>
        <p:nvSpPr>
          <p:cNvPr id="9" name="Oval 24"/>
          <p:cNvSpPr>
            <a:spLocks noChangeArrowheads="1"/>
          </p:cNvSpPr>
          <p:nvPr/>
        </p:nvSpPr>
        <p:spPr bwMode="auto">
          <a:xfrm>
            <a:off x="4294541" y="4329150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>
                <a:solidFill>
                  <a:schemeClr val="bg1"/>
                </a:solidFill>
                <a:latin typeface="+mj-lt"/>
                <a:ea typeface="Calibri" pitchFamily="34" charset="0"/>
                <a:cs typeface="Shruti" pitchFamily="34" charset="0"/>
              </a:rPr>
              <a:t>Z</a:t>
            </a:r>
          </a:p>
        </p:txBody>
      </p:sp>
      <p:sp>
        <p:nvSpPr>
          <p:cNvPr id="10" name="Oval 23"/>
          <p:cNvSpPr>
            <a:spLocks noChangeArrowheads="1"/>
          </p:cNvSpPr>
          <p:nvPr/>
        </p:nvSpPr>
        <p:spPr bwMode="auto">
          <a:xfrm>
            <a:off x="2256096" y="5078873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>
                <a:solidFill>
                  <a:schemeClr val="bg1"/>
                </a:solidFill>
                <a:latin typeface="+mj-lt"/>
                <a:ea typeface="Calibri" pitchFamily="34" charset="0"/>
                <a:cs typeface="Shruti" pitchFamily="34" charset="0"/>
              </a:rPr>
              <a:t>X</a:t>
            </a:r>
          </a:p>
        </p:txBody>
      </p:sp>
      <p:sp>
        <p:nvSpPr>
          <p:cNvPr id="11" name="Oval 22"/>
          <p:cNvSpPr>
            <a:spLocks noChangeArrowheads="1"/>
          </p:cNvSpPr>
          <p:nvPr/>
        </p:nvSpPr>
        <p:spPr bwMode="auto">
          <a:xfrm>
            <a:off x="3320284" y="5153845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>
                <a:solidFill>
                  <a:schemeClr val="bg1"/>
                </a:solidFill>
                <a:latin typeface="+mj-lt"/>
                <a:ea typeface="Calibri" pitchFamily="34" charset="0"/>
                <a:cs typeface="Shruti" pitchFamily="34" charset="0"/>
              </a:rPr>
              <a:t>Y</a:t>
            </a:r>
          </a:p>
        </p:txBody>
      </p:sp>
      <p:sp>
        <p:nvSpPr>
          <p:cNvPr id="12" name="Oval 21"/>
          <p:cNvSpPr>
            <a:spLocks noChangeArrowheads="1"/>
          </p:cNvSpPr>
          <p:nvPr/>
        </p:nvSpPr>
        <p:spPr bwMode="auto">
          <a:xfrm>
            <a:off x="1791451" y="5828595"/>
            <a:ext cx="554577" cy="569789"/>
          </a:xfrm>
          <a:prstGeom prst="ellipse">
            <a:avLst/>
          </a:prstGeom>
          <a:solidFill>
            <a:srgbClr val="B84742"/>
          </a:solidFill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 dirty="0">
                <a:solidFill>
                  <a:schemeClr val="bg1"/>
                </a:solidFill>
                <a:latin typeface="+mj-lt"/>
                <a:ea typeface="Calibri" pitchFamily="34" charset="0"/>
                <a:cs typeface="Shruti" pitchFamily="34" charset="0"/>
              </a:rPr>
              <a:t>N</a:t>
            </a:r>
          </a:p>
        </p:txBody>
      </p:sp>
      <p:sp>
        <p:nvSpPr>
          <p:cNvPr id="13" name="AutoShape 20"/>
          <p:cNvSpPr>
            <a:spLocks noChangeShapeType="1"/>
          </p:cNvSpPr>
          <p:nvPr/>
        </p:nvSpPr>
        <p:spPr bwMode="auto">
          <a:xfrm flipH="1">
            <a:off x="3066593" y="4034135"/>
            <a:ext cx="531478" cy="30926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9"/>
          <p:cNvSpPr>
            <a:spLocks noChangeShapeType="1"/>
          </p:cNvSpPr>
          <p:nvPr/>
        </p:nvSpPr>
        <p:spPr bwMode="auto">
          <a:xfrm>
            <a:off x="3959337" y="4034136"/>
            <a:ext cx="595522" cy="30926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8"/>
          <p:cNvSpPr>
            <a:spLocks noChangeShapeType="1"/>
          </p:cNvSpPr>
          <p:nvPr/>
        </p:nvSpPr>
        <p:spPr bwMode="auto">
          <a:xfrm flipH="1">
            <a:off x="2532885" y="4829964"/>
            <a:ext cx="313761" cy="24890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7"/>
          <p:cNvSpPr>
            <a:spLocks noChangeShapeType="1"/>
          </p:cNvSpPr>
          <p:nvPr/>
        </p:nvSpPr>
        <p:spPr bwMode="auto">
          <a:xfrm>
            <a:off x="3238347" y="4829964"/>
            <a:ext cx="359725" cy="32488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16"/>
          <p:cNvSpPr>
            <a:spLocks noChangeShapeType="1"/>
          </p:cNvSpPr>
          <p:nvPr/>
        </p:nvSpPr>
        <p:spPr bwMode="auto">
          <a:xfrm flipH="1">
            <a:off x="2069238" y="5564692"/>
            <a:ext cx="267796" cy="26390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320978" y="3200395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27579" y="3849470"/>
            <a:ext cx="965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Right </a:t>
            </a:r>
          </a:p>
          <a:p>
            <a:pPr algn="ctr"/>
            <a:r>
              <a:rPr lang="en-IN" b="1" dirty="0"/>
              <a:t>Rotation</a:t>
            </a:r>
            <a:endParaRPr lang="en-US" b="1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458692" y="4572000"/>
            <a:ext cx="1371600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971490" y="50292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800290" y="54864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438400" y="42672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333690" y="48768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657508" y="320039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369380" y="59436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52600" y="502920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L’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69580" y="54864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09800" y="426720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L’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79180" y="487461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418732" y="368805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+mj-lt"/>
              </a:rPr>
              <a:t>K</a:t>
            </a:r>
            <a:endParaRPr lang="en-US" sz="2400" b="1" dirty="0">
              <a:latin typeface="+mj-lt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7809132" y="4380132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+mj-lt"/>
              </a:rPr>
              <a:t>X</a:t>
            </a:r>
            <a:endParaRPr lang="en-US" sz="2400" b="1" dirty="0">
              <a:latin typeface="+mj-lt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7239001" y="510540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+mj-lt"/>
              </a:rPr>
              <a:t>N</a:t>
            </a:r>
            <a:endParaRPr lang="en-US" sz="2400" b="1" dirty="0">
              <a:latin typeface="+mj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8494932" y="509797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+mj-lt"/>
              </a:rPr>
              <a:t>Y</a:t>
            </a:r>
            <a:endParaRPr lang="en-US" sz="2400" b="1" dirty="0">
              <a:latin typeface="+mj-lt"/>
            </a:endParaRPr>
          </a:p>
        </p:txBody>
      </p:sp>
      <p:cxnSp>
        <p:nvCxnSpPr>
          <p:cNvPr id="30" name="Straight Arrow Connector 29"/>
          <p:cNvCxnSpPr>
            <a:stCxn id="6" idx="3"/>
            <a:endCxn id="47" idx="0"/>
          </p:cNvCxnSpPr>
          <p:nvPr/>
        </p:nvCxnSpPr>
        <p:spPr>
          <a:xfrm flipH="1">
            <a:off x="8057467" y="4111987"/>
            <a:ext cx="434000" cy="26814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7" idx="3"/>
            <a:endCxn id="48" idx="0"/>
          </p:cNvCxnSpPr>
          <p:nvPr/>
        </p:nvCxnSpPr>
        <p:spPr>
          <a:xfrm flipH="1">
            <a:off x="7487336" y="4804066"/>
            <a:ext cx="394531" cy="30133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991601" y="434340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+mj-lt"/>
              </a:rPr>
              <a:t>J</a:t>
            </a:r>
            <a:endParaRPr lang="en-US" sz="2400" b="1" dirty="0">
              <a:latin typeface="+mj-lt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9561732" y="510540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+mj-lt"/>
              </a:rPr>
              <a:t>Z</a:t>
            </a:r>
            <a:endParaRPr lang="en-US" sz="2400" b="1" dirty="0">
              <a:latin typeface="+mj-lt"/>
            </a:endParaRPr>
          </a:p>
        </p:txBody>
      </p:sp>
      <p:cxnSp>
        <p:nvCxnSpPr>
          <p:cNvPr id="54" name="Straight Arrow Connector 53"/>
          <p:cNvCxnSpPr>
            <a:stCxn id="6" idx="5"/>
            <a:endCxn id="51" idx="0"/>
          </p:cNvCxnSpPr>
          <p:nvPr/>
        </p:nvCxnSpPr>
        <p:spPr>
          <a:xfrm>
            <a:off x="8842666" y="4111987"/>
            <a:ext cx="397270" cy="23141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1" idx="5"/>
            <a:endCxn id="52" idx="0"/>
          </p:cNvCxnSpPr>
          <p:nvPr/>
        </p:nvCxnSpPr>
        <p:spPr>
          <a:xfrm>
            <a:off x="9415535" y="4767335"/>
            <a:ext cx="394532" cy="33806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1" idx="3"/>
            <a:endCxn id="49" idx="0"/>
          </p:cNvCxnSpPr>
          <p:nvPr/>
        </p:nvCxnSpPr>
        <p:spPr>
          <a:xfrm flipH="1">
            <a:off x="8743267" y="4767335"/>
            <a:ext cx="321069" cy="33063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5856061" y="5105122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+mj-lt"/>
              </a:rPr>
              <a:t>Y</a:t>
            </a:r>
            <a:endParaRPr lang="en-US" sz="2400" b="1" dirty="0">
              <a:latin typeface="+mj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934200" y="51816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8176956" y="51816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9286690" y="51816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7504239" y="436635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8677090" y="442811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8104221" y="366480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9536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2" grpId="0"/>
      <p:bldP spid="36" grpId="0"/>
      <p:bldP spid="37" grpId="0"/>
      <p:bldP spid="38" grpId="0"/>
      <p:bldP spid="39" grpId="0"/>
      <p:bldP spid="40" grpId="0"/>
      <p:bldP spid="5" grpId="0"/>
      <p:bldP spid="41" grpId="0"/>
      <p:bldP spid="42" grpId="0"/>
      <p:bldP spid="43" grpId="0"/>
      <p:bldP spid="44" grpId="0"/>
      <p:bldP spid="6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60" grpId="0" animBg="1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Right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2209455"/>
          </a:xfrm>
        </p:spPr>
        <p:txBody>
          <a:bodyPr/>
          <a:lstStyle/>
          <a:p>
            <a:pPr marL="457200" indent="-457200">
              <a:buFont typeface="+mj-lt"/>
              <a:buAutoNum type="alphaLcPeriod"/>
            </a:pPr>
            <a:r>
              <a:rPr lang="en-IN" b="1" dirty="0">
                <a:solidFill>
                  <a:srgbClr val="C00000"/>
                </a:solidFill>
              </a:rPr>
              <a:t>Detach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left child’s right sub-tree</a:t>
            </a:r>
          </a:p>
          <a:p>
            <a:pPr marL="457200" indent="-457200">
              <a:buFont typeface="+mj-lt"/>
              <a:buAutoNum type="alphaLcPeriod"/>
            </a:pPr>
            <a:r>
              <a:rPr lang="en-IN" b="1" dirty="0"/>
              <a:t> </a:t>
            </a:r>
            <a:r>
              <a:rPr lang="en-IN" dirty="0"/>
              <a:t>Consider </a:t>
            </a:r>
            <a:r>
              <a:rPr lang="en-IN" b="1" dirty="0">
                <a:solidFill>
                  <a:srgbClr val="C00000"/>
                </a:solidFill>
              </a:rPr>
              <a:t>left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child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to be the </a:t>
            </a:r>
            <a:r>
              <a:rPr lang="en-IN" b="1" dirty="0">
                <a:solidFill>
                  <a:srgbClr val="C00000"/>
                </a:solidFill>
              </a:rPr>
              <a:t>new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parent</a:t>
            </a:r>
          </a:p>
          <a:p>
            <a:pPr marL="457200" indent="-457200">
              <a:buFont typeface="+mj-lt"/>
              <a:buAutoNum type="alphaLcPeriod"/>
            </a:pP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Attach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old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parent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onto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right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of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new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parent</a:t>
            </a:r>
          </a:p>
          <a:p>
            <a:pPr marL="457200" indent="-457200">
              <a:buFont typeface="+mj-lt"/>
              <a:buAutoNum type="alphaLcPeriod"/>
            </a:pP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Attach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old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left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child’s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old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right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sub-tree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as </a:t>
            </a:r>
            <a:r>
              <a:rPr lang="en-IN" b="1" dirty="0">
                <a:solidFill>
                  <a:srgbClr val="C00000"/>
                </a:solidFill>
              </a:rPr>
              <a:t>left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sub-tree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of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new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right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child</a:t>
            </a:r>
          </a:p>
        </p:txBody>
      </p:sp>
      <p:sp>
        <p:nvSpPr>
          <p:cNvPr id="4" name="Oval 3"/>
          <p:cNvSpPr/>
          <p:nvPr/>
        </p:nvSpPr>
        <p:spPr>
          <a:xfrm>
            <a:off x="3352800" y="3429000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13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2743200" y="4191000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3962400" y="4191000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15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057400" y="5029200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3276600" y="5029200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cxnSp>
        <p:nvCxnSpPr>
          <p:cNvPr id="10" name="Straight Arrow Connector 9"/>
          <p:cNvCxnSpPr>
            <a:stCxn id="4" idx="3"/>
            <a:endCxn id="5" idx="0"/>
          </p:cNvCxnSpPr>
          <p:nvPr/>
        </p:nvCxnSpPr>
        <p:spPr>
          <a:xfrm flipH="1">
            <a:off x="3040200" y="3936011"/>
            <a:ext cx="399589" cy="25498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0"/>
          </p:cNvCxnSpPr>
          <p:nvPr/>
        </p:nvCxnSpPr>
        <p:spPr>
          <a:xfrm flipH="1">
            <a:off x="2354400" y="4698011"/>
            <a:ext cx="475789" cy="33118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0"/>
          </p:cNvCxnSpPr>
          <p:nvPr/>
        </p:nvCxnSpPr>
        <p:spPr>
          <a:xfrm>
            <a:off x="3250211" y="4698011"/>
            <a:ext cx="323389" cy="33118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5"/>
            <a:endCxn id="6" idx="0"/>
          </p:cNvCxnSpPr>
          <p:nvPr/>
        </p:nvCxnSpPr>
        <p:spPr>
          <a:xfrm>
            <a:off x="3859811" y="3936011"/>
            <a:ext cx="399589" cy="25498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41380" y="514153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016000" y="514153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466808" y="430333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700678" y="430333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068208" y="354133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897170" y="6107668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Insert node </a:t>
            </a:r>
            <a:r>
              <a:rPr lang="en-IN" b="1" dirty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1750002" y="5840968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cxnSp>
        <p:nvCxnSpPr>
          <p:cNvPr id="28" name="Straight Arrow Connector 27"/>
          <p:cNvCxnSpPr>
            <a:stCxn id="7" idx="3"/>
            <a:endCxn id="26" idx="0"/>
          </p:cNvCxnSpPr>
          <p:nvPr/>
        </p:nvCxnSpPr>
        <p:spPr>
          <a:xfrm flipH="1">
            <a:off x="2047002" y="5536211"/>
            <a:ext cx="97387" cy="30475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31139" y="5953302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21595" y="514153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L’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07377" y="514153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83595" y="430333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L’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07032" y="430333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56918" y="3460015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105400" y="4572000"/>
            <a:ext cx="1371600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278447" y="3884286"/>
            <a:ext cx="965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Right </a:t>
            </a:r>
          </a:p>
          <a:p>
            <a:pPr algn="ctr"/>
            <a:r>
              <a:rPr lang="en-IN" b="1" dirty="0"/>
              <a:t>Rotation</a:t>
            </a:r>
            <a:endParaRPr lang="en-US" b="1" dirty="0"/>
          </a:p>
        </p:txBody>
      </p:sp>
      <p:sp>
        <p:nvSpPr>
          <p:cNvPr id="38" name="Oval 37"/>
          <p:cNvSpPr/>
          <p:nvPr/>
        </p:nvSpPr>
        <p:spPr>
          <a:xfrm>
            <a:off x="5464093" y="4972413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42" name="Oval 41"/>
          <p:cNvSpPr/>
          <p:nvPr/>
        </p:nvSpPr>
        <p:spPr>
          <a:xfrm>
            <a:off x="8077200" y="3429000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7467600" y="4191000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42" idx="3"/>
            <a:endCxn id="43" idx="0"/>
          </p:cNvCxnSpPr>
          <p:nvPr/>
        </p:nvCxnSpPr>
        <p:spPr>
          <a:xfrm flipH="1">
            <a:off x="7764600" y="3936011"/>
            <a:ext cx="399589" cy="25498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934200" y="5078968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cxnSp>
        <p:nvCxnSpPr>
          <p:cNvPr id="46" name="Straight Arrow Connector 45"/>
          <p:cNvCxnSpPr>
            <a:stCxn id="43" idx="3"/>
            <a:endCxn id="45" idx="0"/>
          </p:cNvCxnSpPr>
          <p:nvPr/>
        </p:nvCxnSpPr>
        <p:spPr>
          <a:xfrm flipH="1">
            <a:off x="7231200" y="4698011"/>
            <a:ext cx="323389" cy="38095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763000" y="4191000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13</a:t>
            </a:r>
            <a:endParaRPr lang="en-US" b="1" dirty="0"/>
          </a:p>
        </p:txBody>
      </p:sp>
      <p:sp>
        <p:nvSpPr>
          <p:cNvPr id="52" name="Oval 51"/>
          <p:cNvSpPr/>
          <p:nvPr/>
        </p:nvSpPr>
        <p:spPr>
          <a:xfrm>
            <a:off x="9372600" y="5078968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15</a:t>
            </a:r>
            <a:endParaRPr lang="en-US" b="1" dirty="0"/>
          </a:p>
        </p:txBody>
      </p:sp>
      <p:cxnSp>
        <p:nvCxnSpPr>
          <p:cNvPr id="53" name="Straight Arrow Connector 52"/>
          <p:cNvCxnSpPr>
            <a:stCxn id="51" idx="5"/>
            <a:endCxn id="52" idx="0"/>
          </p:cNvCxnSpPr>
          <p:nvPr/>
        </p:nvCxnSpPr>
        <p:spPr>
          <a:xfrm>
            <a:off x="9270011" y="4698011"/>
            <a:ext cx="399589" cy="38095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2" idx="5"/>
            <a:endCxn id="51" idx="0"/>
          </p:cNvCxnSpPr>
          <p:nvPr/>
        </p:nvCxnSpPr>
        <p:spPr>
          <a:xfrm>
            <a:off x="8584211" y="3936011"/>
            <a:ext cx="475789" cy="25498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8153400" y="5078968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cxnSp>
        <p:nvCxnSpPr>
          <p:cNvPr id="58" name="Straight Arrow Connector 57"/>
          <p:cNvCxnSpPr>
            <a:stCxn id="51" idx="3"/>
            <a:endCxn id="56" idx="0"/>
          </p:cNvCxnSpPr>
          <p:nvPr/>
        </p:nvCxnSpPr>
        <p:spPr>
          <a:xfrm flipH="1">
            <a:off x="8450400" y="4698011"/>
            <a:ext cx="399589" cy="38095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630913" y="517940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7871709" y="519130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9090093" y="519130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7173929" y="428155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8451431" y="429541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7773913" y="349163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916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20" grpId="0"/>
      <p:bldP spid="21" grpId="0"/>
      <p:bldP spid="22" grpId="0"/>
      <p:bldP spid="23" grpId="0"/>
      <p:bldP spid="24" grpId="0"/>
      <p:bldP spid="25" grpId="0"/>
      <p:bldP spid="26" grpId="0" animBg="1"/>
      <p:bldP spid="29" grpId="0"/>
      <p:bldP spid="30" grpId="0"/>
      <p:bldP spid="31" grpId="0"/>
      <p:bldP spid="32" grpId="0"/>
      <p:bldP spid="33" grpId="0"/>
      <p:bldP spid="34" grpId="0"/>
      <p:bldP spid="37" grpId="0"/>
      <p:bldP spid="38" grpId="0" animBg="1"/>
      <p:bldP spid="42" grpId="0" animBg="1"/>
      <p:bldP spid="43" grpId="0" animBg="1"/>
      <p:bldP spid="45" grpId="0" animBg="1"/>
      <p:bldP spid="51" grpId="0" animBg="1"/>
      <p:bldP spid="52" grpId="0" animBg="1"/>
      <p:bldP spid="56" grpId="0" animBg="1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Left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2177175"/>
          </a:xfrm>
        </p:spPr>
        <p:txBody>
          <a:bodyPr/>
          <a:lstStyle/>
          <a:p>
            <a:pPr marL="457200" indent="-457200">
              <a:buFont typeface="+mj-lt"/>
              <a:buAutoNum type="alphaLcPeriod"/>
            </a:pPr>
            <a:r>
              <a:rPr lang="en-IN" b="1" dirty="0">
                <a:solidFill>
                  <a:srgbClr val="C00000"/>
                </a:solidFill>
              </a:rPr>
              <a:t>Detach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right child’s leaf sub-tree</a:t>
            </a:r>
          </a:p>
          <a:p>
            <a:pPr marL="457200" indent="-457200">
              <a:buFont typeface="+mj-lt"/>
              <a:buAutoNum type="alphaLcPeriod"/>
            </a:pPr>
            <a:r>
              <a:rPr lang="en-IN" b="1" dirty="0"/>
              <a:t>C</a:t>
            </a:r>
            <a:r>
              <a:rPr lang="en-IN" dirty="0"/>
              <a:t>onsider </a:t>
            </a:r>
            <a:r>
              <a:rPr lang="en-IN" b="1" dirty="0">
                <a:solidFill>
                  <a:srgbClr val="C00000"/>
                </a:solidFill>
              </a:rPr>
              <a:t>right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child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to be </a:t>
            </a:r>
            <a:r>
              <a:rPr lang="en-IN" b="1" dirty="0">
                <a:solidFill>
                  <a:srgbClr val="C00000"/>
                </a:solidFill>
              </a:rPr>
              <a:t>new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parent</a:t>
            </a:r>
          </a:p>
          <a:p>
            <a:pPr marL="457200" indent="-457200">
              <a:buFont typeface="+mj-lt"/>
              <a:buAutoNum type="alphaLcPeriod"/>
            </a:pPr>
            <a:r>
              <a:rPr lang="en-IN" b="1" dirty="0">
                <a:solidFill>
                  <a:srgbClr val="C00000"/>
                </a:solidFill>
              </a:rPr>
              <a:t>Attach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old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parent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onto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left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of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new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parent</a:t>
            </a:r>
          </a:p>
          <a:p>
            <a:pPr marL="457200" indent="-457200">
              <a:buFont typeface="+mj-lt"/>
              <a:buAutoNum type="alphaLcPeriod"/>
            </a:pPr>
            <a:r>
              <a:rPr lang="en-IN" b="1" dirty="0">
                <a:solidFill>
                  <a:srgbClr val="C00000"/>
                </a:solidFill>
              </a:rPr>
              <a:t>Attach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old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right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child’s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old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left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sub-tree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as </a:t>
            </a:r>
            <a:r>
              <a:rPr lang="en-IN" b="1" dirty="0">
                <a:solidFill>
                  <a:srgbClr val="C00000"/>
                </a:solidFill>
              </a:rPr>
              <a:t>right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sub-tree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of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new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left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child</a:t>
            </a:r>
          </a:p>
        </p:txBody>
      </p:sp>
      <p:sp>
        <p:nvSpPr>
          <p:cNvPr id="4" name="Oval 3"/>
          <p:cNvSpPr/>
          <p:nvPr/>
        </p:nvSpPr>
        <p:spPr>
          <a:xfrm>
            <a:off x="2590800" y="3316942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2209800" y="4160496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</a:t>
            </a:r>
            <a:r>
              <a:rPr lang="en-IN" b="1" baseline="-25000" dirty="0"/>
              <a:t>1</a:t>
            </a:r>
            <a:endParaRPr lang="en-US" b="1" baseline="-25000" dirty="0"/>
          </a:p>
        </p:txBody>
      </p:sp>
      <p:sp>
        <p:nvSpPr>
          <p:cNvPr id="6" name="Oval 5"/>
          <p:cNvSpPr/>
          <p:nvPr/>
        </p:nvSpPr>
        <p:spPr>
          <a:xfrm>
            <a:off x="2971800" y="4160496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Y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590800" y="5038164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</a:t>
            </a:r>
            <a:r>
              <a:rPr lang="en-IN" b="1" baseline="-25000" dirty="0"/>
              <a:t>2</a:t>
            </a:r>
            <a:endParaRPr lang="en-US" b="1" baseline="-25000" dirty="0"/>
          </a:p>
        </p:txBody>
      </p:sp>
      <p:sp>
        <p:nvSpPr>
          <p:cNvPr id="8" name="Oval 7"/>
          <p:cNvSpPr/>
          <p:nvPr/>
        </p:nvSpPr>
        <p:spPr>
          <a:xfrm>
            <a:off x="3352800" y="5038164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</a:t>
            </a:r>
            <a:r>
              <a:rPr lang="en-IN" b="1" baseline="-25000" dirty="0"/>
              <a:t>3</a:t>
            </a:r>
            <a:endParaRPr lang="en-US" b="1" baseline="-25000" dirty="0"/>
          </a:p>
        </p:txBody>
      </p:sp>
      <p:cxnSp>
        <p:nvCxnSpPr>
          <p:cNvPr id="10" name="Straight Arrow Connector 9"/>
          <p:cNvCxnSpPr>
            <a:stCxn id="4" idx="3"/>
            <a:endCxn id="5" idx="0"/>
          </p:cNvCxnSpPr>
          <p:nvPr/>
        </p:nvCxnSpPr>
        <p:spPr>
          <a:xfrm flipH="1">
            <a:off x="2506800" y="3823953"/>
            <a:ext cx="170989" cy="33654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5"/>
            <a:endCxn id="6" idx="0"/>
          </p:cNvCxnSpPr>
          <p:nvPr/>
        </p:nvCxnSpPr>
        <p:spPr>
          <a:xfrm>
            <a:off x="3097811" y="3823953"/>
            <a:ext cx="170989" cy="33654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7" idx="0"/>
          </p:cNvCxnSpPr>
          <p:nvPr/>
        </p:nvCxnSpPr>
        <p:spPr>
          <a:xfrm flipH="1">
            <a:off x="2887800" y="4667507"/>
            <a:ext cx="170989" cy="37065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5"/>
            <a:endCxn id="8" idx="0"/>
          </p:cNvCxnSpPr>
          <p:nvPr/>
        </p:nvCxnSpPr>
        <p:spPr>
          <a:xfrm>
            <a:off x="3478811" y="4667507"/>
            <a:ext cx="170989" cy="37065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712260" y="5895166"/>
            <a:ext cx="594000" cy="594000"/>
          </a:xfrm>
          <a:prstGeom prst="ellipse">
            <a:avLst/>
          </a:prstGeom>
          <a:solidFill>
            <a:srgbClr val="B8474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n</a:t>
            </a:r>
            <a:endParaRPr lang="en-US" b="1" baseline="-25000" dirty="0"/>
          </a:p>
        </p:txBody>
      </p:sp>
      <p:cxnSp>
        <p:nvCxnSpPr>
          <p:cNvPr id="19" name="Straight Arrow Connector 18"/>
          <p:cNvCxnSpPr>
            <a:stCxn id="8" idx="5"/>
            <a:endCxn id="17" idx="0"/>
          </p:cNvCxnSpPr>
          <p:nvPr/>
        </p:nvCxnSpPr>
        <p:spPr>
          <a:xfrm>
            <a:off x="3859811" y="5545175"/>
            <a:ext cx="149449" cy="34999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86000" y="515049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948207" y="515049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553760" y="427283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905000" y="427283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213101" y="342927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304034" y="60075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10317" y="515049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R’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64580" y="515049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42764" y="427283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R’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38300" y="427283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98588" y="3378742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10025" y="4001870"/>
            <a:ext cx="965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Left </a:t>
            </a:r>
          </a:p>
          <a:p>
            <a:pPr algn="ctr"/>
            <a:r>
              <a:rPr lang="en-IN" b="1" dirty="0"/>
              <a:t>Rotation</a:t>
            </a:r>
            <a:endParaRPr lang="en-US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953000" y="4724400"/>
            <a:ext cx="1295400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295689" y="4951175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</a:t>
            </a:r>
            <a:r>
              <a:rPr lang="en-IN" b="1" baseline="-25000" dirty="0"/>
              <a:t>2</a:t>
            </a:r>
            <a:endParaRPr lang="en-US" b="1" baseline="-25000" dirty="0"/>
          </a:p>
        </p:txBody>
      </p:sp>
      <p:sp>
        <p:nvSpPr>
          <p:cNvPr id="36" name="Oval 35"/>
          <p:cNvSpPr/>
          <p:nvPr/>
        </p:nvSpPr>
        <p:spPr>
          <a:xfrm>
            <a:off x="8458200" y="3328246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Y</a:t>
            </a:r>
            <a:endParaRPr lang="en-US" b="1" dirty="0"/>
          </a:p>
        </p:txBody>
      </p:sp>
      <p:sp>
        <p:nvSpPr>
          <p:cNvPr id="37" name="Oval 36"/>
          <p:cNvSpPr/>
          <p:nvPr/>
        </p:nvSpPr>
        <p:spPr>
          <a:xfrm>
            <a:off x="8875931" y="4150223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</a:t>
            </a:r>
            <a:r>
              <a:rPr lang="en-IN" b="1" baseline="-25000" dirty="0"/>
              <a:t>3</a:t>
            </a:r>
            <a:endParaRPr lang="en-US" b="1" baseline="-25000" dirty="0"/>
          </a:p>
        </p:txBody>
      </p:sp>
      <p:cxnSp>
        <p:nvCxnSpPr>
          <p:cNvPr id="38" name="Straight Arrow Connector 37"/>
          <p:cNvCxnSpPr>
            <a:stCxn id="36" idx="5"/>
            <a:endCxn id="37" idx="0"/>
          </p:cNvCxnSpPr>
          <p:nvPr/>
        </p:nvCxnSpPr>
        <p:spPr>
          <a:xfrm>
            <a:off x="8965211" y="3835257"/>
            <a:ext cx="207720" cy="31496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220200" y="5041731"/>
            <a:ext cx="594000" cy="594000"/>
          </a:xfrm>
          <a:prstGeom prst="ellipse">
            <a:avLst/>
          </a:prstGeom>
          <a:solidFill>
            <a:srgbClr val="B8474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n</a:t>
            </a:r>
            <a:endParaRPr lang="en-US" b="1" baseline="-25000" dirty="0"/>
          </a:p>
        </p:txBody>
      </p:sp>
      <p:cxnSp>
        <p:nvCxnSpPr>
          <p:cNvPr id="40" name="Straight Arrow Connector 39"/>
          <p:cNvCxnSpPr>
            <a:stCxn id="37" idx="5"/>
            <a:endCxn id="39" idx="0"/>
          </p:cNvCxnSpPr>
          <p:nvPr/>
        </p:nvCxnSpPr>
        <p:spPr>
          <a:xfrm>
            <a:off x="9382942" y="4657234"/>
            <a:ext cx="134258" cy="38449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809131" y="4150223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sp>
        <p:nvSpPr>
          <p:cNvPr id="42" name="Oval 41"/>
          <p:cNvSpPr/>
          <p:nvPr/>
        </p:nvSpPr>
        <p:spPr>
          <a:xfrm>
            <a:off x="7428131" y="5041731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</a:t>
            </a:r>
            <a:r>
              <a:rPr lang="en-IN" b="1" baseline="-25000" dirty="0"/>
              <a:t>1</a:t>
            </a:r>
            <a:endParaRPr lang="en-US" b="1" baseline="-25000" dirty="0"/>
          </a:p>
        </p:txBody>
      </p:sp>
      <p:cxnSp>
        <p:nvCxnSpPr>
          <p:cNvPr id="43" name="Straight Arrow Connector 42"/>
          <p:cNvCxnSpPr>
            <a:stCxn id="41" idx="3"/>
            <a:endCxn id="42" idx="0"/>
          </p:cNvCxnSpPr>
          <p:nvPr/>
        </p:nvCxnSpPr>
        <p:spPr>
          <a:xfrm flipH="1">
            <a:off x="7725131" y="4657234"/>
            <a:ext cx="170989" cy="38449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6" idx="3"/>
            <a:endCxn id="41" idx="7"/>
          </p:cNvCxnSpPr>
          <p:nvPr/>
        </p:nvCxnSpPr>
        <p:spPr>
          <a:xfrm flipH="1">
            <a:off x="8316142" y="3835257"/>
            <a:ext cx="229047" cy="40195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8190815" y="5041731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</a:t>
            </a:r>
            <a:r>
              <a:rPr lang="en-IN" b="1" baseline="-25000" dirty="0"/>
              <a:t>2</a:t>
            </a:r>
            <a:endParaRPr lang="en-US" b="1" baseline="-25000" dirty="0"/>
          </a:p>
        </p:txBody>
      </p:sp>
      <p:cxnSp>
        <p:nvCxnSpPr>
          <p:cNvPr id="48" name="Straight Arrow Connector 47"/>
          <p:cNvCxnSpPr>
            <a:stCxn id="41" idx="5"/>
            <a:endCxn id="46" idx="0"/>
          </p:cNvCxnSpPr>
          <p:nvPr/>
        </p:nvCxnSpPr>
        <p:spPr>
          <a:xfrm>
            <a:off x="8316142" y="4657234"/>
            <a:ext cx="171673" cy="38449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113621" y="515406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8757772" y="515406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9810998" y="515406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7497901" y="42625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9491942" y="42625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8969064" y="344058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63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7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5" grpId="0" animBg="1"/>
      <p:bldP spid="36" grpId="0" animBg="1"/>
      <p:bldP spid="37" grpId="0" animBg="1"/>
      <p:bldP spid="39" grpId="0" animBg="1"/>
      <p:bldP spid="41" grpId="0" animBg="1"/>
      <p:bldP spid="42" grpId="0" animBg="1"/>
      <p:bldP spid="46" grpId="0" animBg="1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Select Rotation based on Insertion Position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7199688" cy="5590565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Case 1:</a:t>
            </a:r>
            <a:r>
              <a:rPr lang="en-IN" dirty="0"/>
              <a:t> Insertion into </a:t>
            </a:r>
            <a:r>
              <a:rPr lang="en-IN" b="1" dirty="0">
                <a:solidFill>
                  <a:srgbClr val="C00000"/>
                </a:solidFill>
              </a:rPr>
              <a:t>Left sub-tree </a:t>
            </a:r>
            <a:r>
              <a:rPr lang="en-IN" dirty="0"/>
              <a:t>of </a:t>
            </a:r>
            <a:r>
              <a:rPr lang="en-IN" b="1" dirty="0">
                <a:solidFill>
                  <a:srgbClr val="C00000"/>
                </a:solidFill>
              </a:rPr>
              <a:t>nodes Left child </a:t>
            </a:r>
          </a:p>
          <a:p>
            <a:pPr lvl="1"/>
            <a:r>
              <a:rPr lang="en-IN" b="1" dirty="0"/>
              <a:t>Single Right Rotation</a:t>
            </a:r>
          </a:p>
          <a:p>
            <a:pPr marL="0" indent="0">
              <a:buNone/>
            </a:pPr>
            <a:r>
              <a:rPr lang="en-IN" b="1" dirty="0"/>
              <a:t>Case 2:</a:t>
            </a:r>
            <a:r>
              <a:rPr lang="en-IN" dirty="0"/>
              <a:t> Insertion into </a:t>
            </a:r>
            <a:r>
              <a:rPr lang="en-IN" b="1" dirty="0">
                <a:solidFill>
                  <a:srgbClr val="C00000"/>
                </a:solidFill>
              </a:rPr>
              <a:t>Right sub-tree </a:t>
            </a:r>
            <a:r>
              <a:rPr lang="en-IN" dirty="0"/>
              <a:t>of </a:t>
            </a:r>
            <a:r>
              <a:rPr lang="en-IN" b="1" dirty="0">
                <a:solidFill>
                  <a:srgbClr val="C00000"/>
                </a:solidFill>
              </a:rPr>
              <a:t>node’s Left child</a:t>
            </a:r>
          </a:p>
          <a:p>
            <a:pPr lvl="1"/>
            <a:r>
              <a:rPr lang="en-IN" b="1" dirty="0"/>
              <a:t>Left Right Rotation</a:t>
            </a:r>
          </a:p>
          <a:p>
            <a:pPr marL="0" indent="0">
              <a:buNone/>
            </a:pPr>
            <a:r>
              <a:rPr lang="en-IN" b="1" dirty="0"/>
              <a:t>Case 3:</a:t>
            </a:r>
            <a:r>
              <a:rPr lang="en-IN" dirty="0"/>
              <a:t> Insertion into </a:t>
            </a:r>
            <a:r>
              <a:rPr lang="en-IN" b="1" dirty="0">
                <a:solidFill>
                  <a:srgbClr val="C00000"/>
                </a:solidFill>
              </a:rPr>
              <a:t>Left sub-tree </a:t>
            </a:r>
            <a:r>
              <a:rPr lang="en-IN" dirty="0"/>
              <a:t>of </a:t>
            </a:r>
            <a:r>
              <a:rPr lang="en-IN" b="1" dirty="0">
                <a:solidFill>
                  <a:srgbClr val="C00000"/>
                </a:solidFill>
              </a:rPr>
              <a:t>node’s Right child</a:t>
            </a:r>
          </a:p>
          <a:p>
            <a:pPr lvl="1"/>
            <a:r>
              <a:rPr lang="en-IN" b="1" dirty="0"/>
              <a:t>Right Left Rotation</a:t>
            </a:r>
          </a:p>
          <a:p>
            <a:pPr marL="0" indent="0">
              <a:buNone/>
            </a:pPr>
            <a:r>
              <a:rPr lang="en-IN" b="1" dirty="0"/>
              <a:t>Case 4: </a:t>
            </a:r>
            <a:r>
              <a:rPr lang="en-IN" dirty="0"/>
              <a:t>Insertion into </a:t>
            </a:r>
            <a:r>
              <a:rPr lang="en-IN" b="1" dirty="0">
                <a:solidFill>
                  <a:srgbClr val="C00000"/>
                </a:solidFill>
              </a:rPr>
              <a:t>Right sub-tree </a:t>
            </a:r>
            <a:r>
              <a:rPr lang="en-IN" dirty="0"/>
              <a:t>of </a:t>
            </a:r>
            <a:r>
              <a:rPr lang="en-IN" b="1" dirty="0">
                <a:solidFill>
                  <a:srgbClr val="C00000"/>
                </a:solidFill>
              </a:rPr>
              <a:t>node’s Right child</a:t>
            </a:r>
          </a:p>
          <a:p>
            <a:pPr lvl="1"/>
            <a:r>
              <a:rPr lang="en-IN" b="1" dirty="0"/>
              <a:t>Single Left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8389356" y="1396845"/>
            <a:ext cx="432000" cy="432000"/>
          </a:xfrm>
          <a:prstGeom prst="ellipse">
            <a:avLst/>
          </a:prstGeom>
          <a:pattFill prst="wdUpDiag">
            <a:fgClr>
              <a:srgbClr val="B8474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894056" y="204230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851038" y="204230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3"/>
            <a:endCxn id="5" idx="0"/>
          </p:cNvCxnSpPr>
          <p:nvPr/>
        </p:nvCxnSpPr>
        <p:spPr>
          <a:xfrm flipH="1">
            <a:off x="8110056" y="1765580"/>
            <a:ext cx="342565" cy="27672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8758091" y="1765580"/>
            <a:ext cx="308947" cy="27672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0701906" y="1410821"/>
            <a:ext cx="432000" cy="432000"/>
          </a:xfrm>
          <a:prstGeom prst="ellipse">
            <a:avLst/>
          </a:prstGeom>
          <a:pattFill prst="wdUpDiag">
            <a:fgClr>
              <a:srgbClr val="B8474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159542" y="204230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1230823" y="204230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1" idx="3"/>
            <a:endCxn id="12" idx="0"/>
          </p:cNvCxnSpPr>
          <p:nvPr/>
        </p:nvCxnSpPr>
        <p:spPr>
          <a:xfrm flipH="1">
            <a:off x="10375542" y="1779556"/>
            <a:ext cx="389629" cy="26274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5"/>
            <a:endCxn id="13" idx="0"/>
          </p:cNvCxnSpPr>
          <p:nvPr/>
        </p:nvCxnSpPr>
        <p:spPr>
          <a:xfrm>
            <a:off x="11070641" y="1779556"/>
            <a:ext cx="376182" cy="26274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402803" y="4422333"/>
            <a:ext cx="432000" cy="432000"/>
          </a:xfrm>
          <a:prstGeom prst="ellipse">
            <a:avLst/>
          </a:prstGeom>
          <a:pattFill prst="wdUpDiag">
            <a:fgClr>
              <a:srgbClr val="B8474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894056" y="509076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851038" y="509076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6" idx="3"/>
            <a:endCxn id="17" idx="0"/>
          </p:cNvCxnSpPr>
          <p:nvPr/>
        </p:nvCxnSpPr>
        <p:spPr>
          <a:xfrm flipH="1">
            <a:off x="8110056" y="4791068"/>
            <a:ext cx="356012" cy="29969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5"/>
            <a:endCxn id="18" idx="0"/>
          </p:cNvCxnSpPr>
          <p:nvPr/>
        </p:nvCxnSpPr>
        <p:spPr>
          <a:xfrm>
            <a:off x="8771538" y="4791068"/>
            <a:ext cx="295500" cy="29969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0738419" y="4422333"/>
            <a:ext cx="432000" cy="432000"/>
          </a:xfrm>
          <a:prstGeom prst="ellipse">
            <a:avLst/>
          </a:prstGeom>
          <a:pattFill prst="wdUpDiag">
            <a:fgClr>
              <a:srgbClr val="B8474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0303631" y="509076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1173207" y="509076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1" idx="3"/>
            <a:endCxn id="22" idx="0"/>
          </p:cNvCxnSpPr>
          <p:nvPr/>
        </p:nvCxnSpPr>
        <p:spPr>
          <a:xfrm flipH="1">
            <a:off x="10519631" y="4791068"/>
            <a:ext cx="282053" cy="29969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5"/>
            <a:endCxn id="23" idx="0"/>
          </p:cNvCxnSpPr>
          <p:nvPr/>
        </p:nvCxnSpPr>
        <p:spPr>
          <a:xfrm>
            <a:off x="11107154" y="4791068"/>
            <a:ext cx="282053" cy="29969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540760" y="5861540"/>
            <a:ext cx="432000" cy="432000"/>
          </a:xfrm>
          <a:prstGeom prst="ellipse">
            <a:avLst/>
          </a:prstGeom>
          <a:solidFill>
            <a:srgbClr val="B8474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3" idx="5"/>
            <a:endCxn id="26" idx="0"/>
          </p:cNvCxnSpPr>
          <p:nvPr/>
        </p:nvCxnSpPr>
        <p:spPr>
          <a:xfrm>
            <a:off x="11541942" y="5459498"/>
            <a:ext cx="214818" cy="402042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8371738" y="5861540"/>
            <a:ext cx="432000" cy="432000"/>
          </a:xfrm>
          <a:prstGeom prst="ellipse">
            <a:avLst/>
          </a:prstGeom>
          <a:solidFill>
            <a:srgbClr val="B8474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18" idx="3"/>
            <a:endCxn id="29" idx="0"/>
          </p:cNvCxnSpPr>
          <p:nvPr/>
        </p:nvCxnSpPr>
        <p:spPr>
          <a:xfrm flipH="1">
            <a:off x="8587738" y="5459498"/>
            <a:ext cx="326565" cy="402042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0701906" y="2795337"/>
            <a:ext cx="432000" cy="432000"/>
          </a:xfrm>
          <a:prstGeom prst="ellipse">
            <a:avLst/>
          </a:prstGeom>
          <a:solidFill>
            <a:srgbClr val="B8474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2" idx="5"/>
            <a:endCxn id="32" idx="1"/>
          </p:cNvCxnSpPr>
          <p:nvPr/>
        </p:nvCxnSpPr>
        <p:spPr>
          <a:xfrm>
            <a:off x="10528277" y="2411038"/>
            <a:ext cx="236894" cy="447564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70163" y="2795337"/>
            <a:ext cx="432000" cy="432000"/>
          </a:xfrm>
          <a:prstGeom prst="ellipse">
            <a:avLst/>
          </a:prstGeom>
          <a:solidFill>
            <a:srgbClr val="B8474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5" idx="3"/>
            <a:endCxn id="35" idx="0"/>
          </p:cNvCxnSpPr>
          <p:nvPr/>
        </p:nvCxnSpPr>
        <p:spPr>
          <a:xfrm flipH="1">
            <a:off x="7686163" y="2411038"/>
            <a:ext cx="271158" cy="384299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9787506" y="860342"/>
            <a:ext cx="0" cy="55407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14734" y="863445"/>
            <a:ext cx="103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/>
              <a:t>Case - 1</a:t>
            </a:r>
            <a:endParaRPr lang="en-US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0488960" y="877421"/>
            <a:ext cx="103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/>
              <a:t>Case - 2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982377" y="3898458"/>
            <a:ext cx="103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/>
              <a:t>Case - 3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371470" y="3898458"/>
            <a:ext cx="103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/>
              <a:t>Case - 4</a:t>
            </a:r>
            <a:endParaRPr lang="en-US" sz="2000" b="1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7470163" y="3630706"/>
            <a:ext cx="45025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306504" y="860342"/>
            <a:ext cx="0" cy="55407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94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  <p:bldP spid="26" grpId="0" animBg="1"/>
      <p:bldP spid="29" grpId="0" animBg="1"/>
      <p:bldP spid="32" grpId="0" animBg="1"/>
      <p:bldP spid="35" grpId="0" animBg="1"/>
      <p:bldP spid="7" grpId="0"/>
      <p:bldP spid="36" grpId="0"/>
      <p:bldP spid="38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– Concepts &amp;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Multigraph</a:t>
            </a:r>
            <a:endParaRPr lang="en-US" b="1" dirty="0"/>
          </a:p>
          <a:p>
            <a:pPr lvl="1"/>
            <a:r>
              <a:rPr lang="en-IN" dirty="0"/>
              <a:t>Any </a:t>
            </a:r>
            <a:r>
              <a:rPr lang="en-IN" b="1" dirty="0">
                <a:solidFill>
                  <a:srgbClr val="C00000"/>
                </a:solidFill>
              </a:rPr>
              <a:t>graph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which </a:t>
            </a:r>
            <a:r>
              <a:rPr lang="en-IN" b="1" dirty="0">
                <a:solidFill>
                  <a:srgbClr val="C00000"/>
                </a:solidFill>
              </a:rPr>
              <a:t>contains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some </a:t>
            </a:r>
            <a:r>
              <a:rPr lang="en-IN" b="1" dirty="0">
                <a:solidFill>
                  <a:srgbClr val="C00000"/>
                </a:solidFill>
              </a:rPr>
              <a:t>parallel edges </a:t>
            </a:r>
            <a:r>
              <a:rPr lang="en-IN" dirty="0"/>
              <a:t>is called </a:t>
            </a:r>
            <a:r>
              <a:rPr lang="en-IN" b="1" dirty="0" err="1">
                <a:solidFill>
                  <a:srgbClr val="C00000"/>
                </a:solidFill>
              </a:rPr>
              <a:t>multigraph</a:t>
            </a:r>
            <a:endParaRPr lang="en-IN" b="1" dirty="0">
              <a:solidFill>
                <a:srgbClr val="C00000"/>
              </a:solidFill>
            </a:endParaRPr>
          </a:p>
          <a:p>
            <a:pPr lvl="1"/>
            <a:r>
              <a:rPr lang="en-IN" dirty="0"/>
              <a:t>If there is no more than one edge between a pair of nodes then such a graph is called </a:t>
            </a:r>
            <a:r>
              <a:rPr lang="en-IN" b="1" dirty="0">
                <a:solidFill>
                  <a:srgbClr val="C00000"/>
                </a:solidFill>
              </a:rPr>
              <a:t>Simple graph</a:t>
            </a:r>
            <a:endParaRPr lang="en-IN" dirty="0">
              <a:solidFill>
                <a:srgbClr val="C00000"/>
              </a:solidFill>
            </a:endParaRPr>
          </a:p>
          <a:p>
            <a:r>
              <a:rPr lang="en-US" b="1" dirty="0"/>
              <a:t>Weighted Graph</a:t>
            </a:r>
          </a:p>
          <a:p>
            <a:pPr lvl="1"/>
            <a:r>
              <a:rPr lang="en-IN" dirty="0"/>
              <a:t>A graph in which </a:t>
            </a:r>
            <a:r>
              <a:rPr lang="en-IN" b="1" dirty="0">
                <a:solidFill>
                  <a:srgbClr val="C00000"/>
                </a:solidFill>
              </a:rPr>
              <a:t>weights are assigned to every edge </a:t>
            </a:r>
            <a:r>
              <a:rPr lang="en-IN" dirty="0"/>
              <a:t>is called weighted graph</a:t>
            </a:r>
          </a:p>
          <a:p>
            <a:r>
              <a:rPr lang="en-US" b="1" dirty="0"/>
              <a:t>Isolated Node</a:t>
            </a:r>
          </a:p>
          <a:p>
            <a:pPr lvl="1"/>
            <a:r>
              <a:rPr lang="en-IN" dirty="0"/>
              <a:t>In a graph a </a:t>
            </a:r>
            <a:r>
              <a:rPr lang="en-IN" b="1" dirty="0">
                <a:solidFill>
                  <a:srgbClr val="C00000"/>
                </a:solidFill>
              </a:rPr>
              <a:t>node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which is </a:t>
            </a:r>
            <a:r>
              <a:rPr lang="en-IN" b="1" dirty="0">
                <a:solidFill>
                  <a:srgbClr val="C00000"/>
                </a:solidFill>
              </a:rPr>
              <a:t>not adjacent to any other node </a:t>
            </a:r>
            <a:r>
              <a:rPr lang="en-IN" dirty="0"/>
              <a:t>is called isolated node</a:t>
            </a:r>
            <a:endParaRPr lang="en-US" dirty="0"/>
          </a:p>
          <a:p>
            <a:r>
              <a:rPr lang="en-US" b="1" dirty="0"/>
              <a:t>Null Graph</a:t>
            </a:r>
          </a:p>
          <a:p>
            <a:pPr lvl="1"/>
            <a:r>
              <a:rPr lang="en-IN" dirty="0"/>
              <a:t>A graph </a:t>
            </a:r>
            <a:r>
              <a:rPr lang="en-IN" b="1" dirty="0">
                <a:solidFill>
                  <a:srgbClr val="C00000"/>
                </a:solidFill>
              </a:rPr>
              <a:t>containing only isolated nodes </a:t>
            </a:r>
            <a:r>
              <a:rPr lang="en-IN" dirty="0"/>
              <a:t>are called null graph. In other words set of edges in null graph is empty</a:t>
            </a:r>
          </a:p>
          <a:p>
            <a:pPr lvl="1"/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57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Insertion into Left sub-tree of nodes Left child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Case 1: </a:t>
            </a:r>
            <a:r>
              <a:rPr lang="en-IN" dirty="0"/>
              <a:t>If node becomes </a:t>
            </a:r>
            <a:r>
              <a:rPr lang="en-IN" b="1" dirty="0">
                <a:solidFill>
                  <a:srgbClr val="C00000"/>
                </a:solidFill>
              </a:rPr>
              <a:t>unbalanced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after </a:t>
            </a:r>
            <a:r>
              <a:rPr lang="en-IN" b="1" dirty="0">
                <a:solidFill>
                  <a:srgbClr val="C00000"/>
                </a:solidFill>
              </a:rPr>
              <a:t>insertion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new node at </a:t>
            </a:r>
            <a:r>
              <a:rPr lang="en-IN" b="1" dirty="0">
                <a:solidFill>
                  <a:srgbClr val="C00000"/>
                </a:solidFill>
              </a:rPr>
              <a:t>Left sub-tree</a:t>
            </a:r>
            <a:r>
              <a:rPr lang="en-IN" dirty="0"/>
              <a:t> of nodes </a:t>
            </a:r>
            <a:r>
              <a:rPr lang="en-IN" b="1" dirty="0">
                <a:solidFill>
                  <a:srgbClr val="C00000"/>
                </a:solidFill>
              </a:rPr>
              <a:t>Left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child</a:t>
            </a:r>
            <a:r>
              <a:rPr lang="en-IN" dirty="0"/>
              <a:t>, then we need to perform </a:t>
            </a:r>
            <a:r>
              <a:rPr lang="en-IN" b="1" dirty="0">
                <a:solidFill>
                  <a:srgbClr val="C00000"/>
                </a:solidFill>
              </a:rPr>
              <a:t>Single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Right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Rotation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of </a:t>
            </a:r>
            <a:r>
              <a:rPr lang="en-IN" b="1" dirty="0">
                <a:solidFill>
                  <a:srgbClr val="C00000"/>
                </a:solidFill>
              </a:rPr>
              <a:t>unbalanced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node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to balance the node</a:t>
            </a:r>
          </a:p>
          <a:p>
            <a:r>
              <a:rPr lang="en-IN" b="1" dirty="0"/>
              <a:t>Right Rotation</a:t>
            </a:r>
          </a:p>
          <a:p>
            <a:pPr marL="819150" lvl="1" indent="-457200">
              <a:buFont typeface="+mj-lt"/>
              <a:buAutoNum type="alphaLcPeriod"/>
            </a:pPr>
            <a:r>
              <a:rPr lang="en-IN" dirty="0"/>
              <a:t>Detach leaf child’s right sub-tree</a:t>
            </a:r>
          </a:p>
          <a:p>
            <a:pPr marL="819150" lvl="1" indent="-457200">
              <a:buFont typeface="+mj-lt"/>
              <a:buAutoNum type="alphaLcPeriod"/>
            </a:pPr>
            <a:r>
              <a:rPr lang="en-IN" dirty="0"/>
              <a:t>Consider leaf child to be the new parent</a:t>
            </a:r>
          </a:p>
          <a:p>
            <a:pPr marL="819150" lvl="1" indent="-457200">
              <a:buFont typeface="+mj-lt"/>
              <a:buAutoNum type="alphaLcPeriod"/>
            </a:pPr>
            <a:r>
              <a:rPr lang="en-IN" dirty="0"/>
              <a:t>Attach old parent onto right of new parent</a:t>
            </a:r>
          </a:p>
          <a:p>
            <a:pPr marL="819150" lvl="1" indent="-457200">
              <a:buFont typeface="+mj-lt"/>
              <a:buAutoNum type="alphaLcPeriod"/>
            </a:pPr>
            <a:r>
              <a:rPr lang="en-IN" dirty="0"/>
              <a:t>Attach old leaf child’s old right sub-tree as leaf sub-tree of new right child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343400" y="4668979"/>
            <a:ext cx="432000" cy="432000"/>
          </a:xfrm>
          <a:prstGeom prst="ellipse">
            <a:avLst/>
          </a:prstGeom>
          <a:pattFill prst="wdUpDiag">
            <a:fgClr>
              <a:srgbClr val="B8474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62400" y="537556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65965" y="537556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3"/>
            <a:endCxn id="5" idx="0"/>
          </p:cNvCxnSpPr>
          <p:nvPr/>
        </p:nvCxnSpPr>
        <p:spPr>
          <a:xfrm flipH="1">
            <a:off x="4178400" y="5037714"/>
            <a:ext cx="228265" cy="33784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5"/>
            <a:endCxn id="6" idx="0"/>
          </p:cNvCxnSpPr>
          <p:nvPr/>
        </p:nvCxnSpPr>
        <p:spPr>
          <a:xfrm>
            <a:off x="4712135" y="5037714"/>
            <a:ext cx="269830" cy="33784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581400" y="6116780"/>
            <a:ext cx="432000" cy="432000"/>
          </a:xfrm>
          <a:prstGeom prst="ellipse">
            <a:avLst/>
          </a:prstGeom>
          <a:solidFill>
            <a:srgbClr val="B8474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5" idx="3"/>
            <a:endCxn id="9" idx="0"/>
          </p:cNvCxnSpPr>
          <p:nvPr/>
        </p:nvCxnSpPr>
        <p:spPr>
          <a:xfrm flipH="1">
            <a:off x="3797400" y="5744295"/>
            <a:ext cx="228265" cy="372485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21335" y="4272089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Case - 1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172200" y="4881772"/>
            <a:ext cx="257519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100" b="1" dirty="0">
                <a:solidFill>
                  <a:srgbClr val="C00000"/>
                </a:solidFill>
              </a:rPr>
              <a:t>Single Right Rotation </a:t>
            </a:r>
          </a:p>
          <a:p>
            <a:pPr algn="ctr"/>
            <a:r>
              <a:rPr lang="en-IN" sz="2100" dirty="0"/>
              <a:t>of </a:t>
            </a:r>
          </a:p>
          <a:p>
            <a:pPr algn="ctr"/>
            <a:r>
              <a:rPr lang="en-IN" sz="2100" b="1" dirty="0">
                <a:solidFill>
                  <a:srgbClr val="C00000"/>
                </a:solidFill>
              </a:rPr>
              <a:t>unbalanced node</a:t>
            </a:r>
            <a:endParaRPr lang="en-US" sz="21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00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1" grpId="0"/>
      <p:bldP spid="1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/>
              <a:t>Insertion into Left sub-tree of nodes Left child </a:t>
            </a:r>
            <a:endParaRPr lang="en-US" dirty="0"/>
          </a:p>
        </p:txBody>
      </p:sp>
      <p:sp>
        <p:nvSpPr>
          <p:cNvPr id="4" name="Oval 26" descr="20%"/>
          <p:cNvSpPr>
            <a:spLocks noChangeArrowheads="1"/>
          </p:cNvSpPr>
          <p:nvPr/>
        </p:nvSpPr>
        <p:spPr bwMode="auto">
          <a:xfrm>
            <a:off x="2625317" y="1004451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Shruti" pitchFamily="34" charset="0"/>
              </a:rPr>
              <a:t>J</a:t>
            </a:r>
            <a:endParaRPr lang="gu-IN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val 25"/>
          <p:cNvSpPr>
            <a:spLocks noChangeArrowheads="1"/>
          </p:cNvSpPr>
          <p:nvPr/>
        </p:nvSpPr>
        <p:spPr bwMode="auto">
          <a:xfrm>
            <a:off x="1890877" y="1557274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Shruti" pitchFamily="34" charset="0"/>
              </a:rPr>
              <a:t>K</a:t>
            </a:r>
          </a:p>
        </p:txBody>
      </p:sp>
      <p:sp>
        <p:nvSpPr>
          <p:cNvPr id="6" name="Oval 24"/>
          <p:cNvSpPr>
            <a:spLocks noChangeArrowheads="1"/>
          </p:cNvSpPr>
          <p:nvPr/>
        </p:nvSpPr>
        <p:spPr bwMode="auto">
          <a:xfrm>
            <a:off x="3419711" y="1557274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Shruti" pitchFamily="34" charset="0"/>
              </a:rPr>
              <a:t>Z</a:t>
            </a:r>
          </a:p>
        </p:txBody>
      </p:sp>
      <p:sp>
        <p:nvSpPr>
          <p:cNvPr id="7" name="Oval 23"/>
          <p:cNvSpPr>
            <a:spLocks noChangeArrowheads="1"/>
          </p:cNvSpPr>
          <p:nvPr/>
        </p:nvSpPr>
        <p:spPr bwMode="auto">
          <a:xfrm>
            <a:off x="1381266" y="2333345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Shruti" pitchFamily="34" charset="0"/>
              </a:rPr>
              <a:t>X</a:t>
            </a:r>
          </a:p>
        </p:txBody>
      </p:sp>
      <p:sp>
        <p:nvSpPr>
          <p:cNvPr id="8" name="Oval 22"/>
          <p:cNvSpPr>
            <a:spLocks noChangeArrowheads="1"/>
          </p:cNvSpPr>
          <p:nvPr/>
        </p:nvSpPr>
        <p:spPr bwMode="auto">
          <a:xfrm>
            <a:off x="2445454" y="2333345"/>
            <a:ext cx="554577" cy="56978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Shruti" pitchFamily="34" charset="0"/>
              </a:rPr>
              <a:t>Y</a:t>
            </a:r>
          </a:p>
        </p:txBody>
      </p:sp>
      <p:sp>
        <p:nvSpPr>
          <p:cNvPr id="9" name="Oval 21"/>
          <p:cNvSpPr>
            <a:spLocks noChangeArrowheads="1"/>
          </p:cNvSpPr>
          <p:nvPr/>
        </p:nvSpPr>
        <p:spPr bwMode="auto">
          <a:xfrm>
            <a:off x="725371" y="3048001"/>
            <a:ext cx="554577" cy="569789"/>
          </a:xfrm>
          <a:prstGeom prst="ellipse">
            <a:avLst/>
          </a:prstGeom>
          <a:solidFill>
            <a:srgbClr val="B84742"/>
          </a:solidFill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80467" tIns="40234" rIns="80467" bIns="40234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gu-IN" sz="2400" b="1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Shruti" pitchFamily="34" charset="0"/>
              </a:rPr>
              <a:t>N</a:t>
            </a:r>
          </a:p>
        </p:txBody>
      </p:sp>
      <p:sp>
        <p:nvSpPr>
          <p:cNvPr id="10" name="AutoShape 20"/>
          <p:cNvSpPr>
            <a:spLocks noChangeShapeType="1"/>
          </p:cNvSpPr>
          <p:nvPr/>
        </p:nvSpPr>
        <p:spPr bwMode="auto">
          <a:xfrm flipH="1">
            <a:off x="2363516" y="1490271"/>
            <a:ext cx="343738" cy="16615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9"/>
          <p:cNvSpPr>
            <a:spLocks noChangeShapeType="1"/>
          </p:cNvSpPr>
          <p:nvPr/>
        </p:nvSpPr>
        <p:spPr bwMode="auto">
          <a:xfrm>
            <a:off x="3098955" y="1490271"/>
            <a:ext cx="401693" cy="16615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8"/>
          <p:cNvSpPr>
            <a:spLocks noChangeShapeType="1"/>
          </p:cNvSpPr>
          <p:nvPr/>
        </p:nvSpPr>
        <p:spPr bwMode="auto">
          <a:xfrm flipH="1">
            <a:off x="1720824" y="2014473"/>
            <a:ext cx="215018" cy="304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7"/>
          <p:cNvSpPr>
            <a:spLocks noChangeShapeType="1"/>
          </p:cNvSpPr>
          <p:nvPr/>
        </p:nvSpPr>
        <p:spPr bwMode="auto">
          <a:xfrm>
            <a:off x="2363517" y="2014473"/>
            <a:ext cx="359725" cy="32488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6"/>
          <p:cNvSpPr>
            <a:spLocks noChangeShapeType="1"/>
          </p:cNvSpPr>
          <p:nvPr/>
        </p:nvSpPr>
        <p:spPr bwMode="auto">
          <a:xfrm flipH="1">
            <a:off x="1169837" y="2803269"/>
            <a:ext cx="324484" cy="32868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06371" y="852050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28468" y="1487270"/>
            <a:ext cx="965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Right </a:t>
            </a:r>
          </a:p>
          <a:p>
            <a:pPr algn="ctr"/>
            <a:r>
              <a:rPr lang="en-IN" b="1" dirty="0"/>
              <a:t>Rotation</a:t>
            </a:r>
            <a:endParaRPr lang="en-US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925332" y="2209800"/>
            <a:ext cx="1371600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96660" y="243357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033036" y="243357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563570" y="165750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996233" y="165750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179708" y="10161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265950" y="314822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7770" y="243357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L’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56114" y="243357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34970" y="165750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L’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41723" y="165750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010064" y="132585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K</a:t>
            </a:r>
            <a:endParaRPr lang="en-US" sz="2400" b="1" dirty="0"/>
          </a:p>
        </p:txBody>
      </p:sp>
      <p:sp>
        <p:nvSpPr>
          <p:cNvPr id="29" name="Oval 28"/>
          <p:cNvSpPr/>
          <p:nvPr/>
        </p:nvSpPr>
        <p:spPr>
          <a:xfrm>
            <a:off x="7400464" y="2017932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X</a:t>
            </a:r>
            <a:endParaRPr lang="en-US" sz="2400" b="1" dirty="0"/>
          </a:p>
        </p:txBody>
      </p:sp>
      <p:sp>
        <p:nvSpPr>
          <p:cNvPr id="30" name="Oval 29"/>
          <p:cNvSpPr/>
          <p:nvPr/>
        </p:nvSpPr>
        <p:spPr>
          <a:xfrm>
            <a:off x="6830333" y="274320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N</a:t>
            </a:r>
            <a:endParaRPr lang="en-US" sz="2400" b="1" dirty="0"/>
          </a:p>
        </p:txBody>
      </p:sp>
      <p:sp>
        <p:nvSpPr>
          <p:cNvPr id="31" name="Oval 30"/>
          <p:cNvSpPr/>
          <p:nvPr/>
        </p:nvSpPr>
        <p:spPr>
          <a:xfrm>
            <a:off x="8086264" y="273577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Y</a:t>
            </a:r>
            <a:endParaRPr lang="en-US" sz="2400" b="1" dirty="0"/>
          </a:p>
        </p:txBody>
      </p:sp>
      <p:cxnSp>
        <p:nvCxnSpPr>
          <p:cNvPr id="32" name="Straight Arrow Connector 31"/>
          <p:cNvCxnSpPr>
            <a:stCxn id="28" idx="3"/>
            <a:endCxn id="29" idx="7"/>
          </p:cNvCxnSpPr>
          <p:nvPr/>
        </p:nvCxnSpPr>
        <p:spPr>
          <a:xfrm flipH="1">
            <a:off x="7824398" y="1749786"/>
            <a:ext cx="258401" cy="34088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3"/>
            <a:endCxn id="30" idx="7"/>
          </p:cNvCxnSpPr>
          <p:nvPr/>
        </p:nvCxnSpPr>
        <p:spPr>
          <a:xfrm flipH="1">
            <a:off x="7254266" y="2441865"/>
            <a:ext cx="218932" cy="37407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8582933" y="198120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J</a:t>
            </a:r>
            <a:endParaRPr lang="en-US" sz="2400" b="1" dirty="0"/>
          </a:p>
        </p:txBody>
      </p:sp>
      <p:sp>
        <p:nvSpPr>
          <p:cNvPr id="35" name="Oval 34"/>
          <p:cNvSpPr/>
          <p:nvPr/>
        </p:nvSpPr>
        <p:spPr>
          <a:xfrm>
            <a:off x="9153064" y="274320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Z</a:t>
            </a:r>
            <a:endParaRPr lang="en-US" sz="2400" b="1" dirty="0"/>
          </a:p>
        </p:txBody>
      </p:sp>
      <p:cxnSp>
        <p:nvCxnSpPr>
          <p:cNvPr id="36" name="Straight Arrow Connector 35"/>
          <p:cNvCxnSpPr>
            <a:stCxn id="28" idx="5"/>
            <a:endCxn id="34" idx="1"/>
          </p:cNvCxnSpPr>
          <p:nvPr/>
        </p:nvCxnSpPr>
        <p:spPr>
          <a:xfrm>
            <a:off x="8433997" y="1749787"/>
            <a:ext cx="221670" cy="30414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5"/>
            <a:endCxn id="35" idx="1"/>
          </p:cNvCxnSpPr>
          <p:nvPr/>
        </p:nvCxnSpPr>
        <p:spPr>
          <a:xfrm>
            <a:off x="9006866" y="2405135"/>
            <a:ext cx="218932" cy="41080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3"/>
            <a:endCxn id="31" idx="7"/>
          </p:cNvCxnSpPr>
          <p:nvPr/>
        </p:nvCxnSpPr>
        <p:spPr>
          <a:xfrm flipH="1">
            <a:off x="8510197" y="2405135"/>
            <a:ext cx="145470" cy="40337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362798" y="259080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Y</a:t>
            </a:r>
            <a:endParaRPr lang="en-US" sz="2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525532" y="28194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768288" y="28194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878022" y="28194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095571" y="200415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8268422" y="206591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695553" y="130260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792605" y="3657600"/>
            <a:ext cx="8915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2921721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13</a:t>
            </a:r>
            <a:endParaRPr lang="en-US" sz="1500" b="1" dirty="0"/>
          </a:p>
        </p:txBody>
      </p:sp>
      <p:sp>
        <p:nvSpPr>
          <p:cNvPr id="135" name="Oval 134"/>
          <p:cNvSpPr/>
          <p:nvPr/>
        </p:nvSpPr>
        <p:spPr>
          <a:xfrm>
            <a:off x="2258333" y="4419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7</a:t>
            </a:r>
            <a:endParaRPr lang="en-US" sz="1500" b="1" dirty="0"/>
          </a:p>
        </p:txBody>
      </p:sp>
      <p:sp>
        <p:nvSpPr>
          <p:cNvPr id="136" name="Oval 135"/>
          <p:cNvSpPr/>
          <p:nvPr/>
        </p:nvSpPr>
        <p:spPr>
          <a:xfrm>
            <a:off x="3531321" y="4419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15</a:t>
            </a:r>
            <a:endParaRPr lang="en-US" sz="1500" b="1" dirty="0"/>
          </a:p>
        </p:txBody>
      </p:sp>
      <p:sp>
        <p:nvSpPr>
          <p:cNvPr id="137" name="Oval 136"/>
          <p:cNvSpPr/>
          <p:nvPr/>
        </p:nvSpPr>
        <p:spPr>
          <a:xfrm>
            <a:off x="1626321" y="5181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5</a:t>
            </a:r>
            <a:endParaRPr lang="en-US" sz="1500" b="1" dirty="0"/>
          </a:p>
        </p:txBody>
      </p:sp>
      <p:sp>
        <p:nvSpPr>
          <p:cNvPr id="138" name="Oval 137"/>
          <p:cNvSpPr/>
          <p:nvPr/>
        </p:nvSpPr>
        <p:spPr>
          <a:xfrm>
            <a:off x="2845521" y="5181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10</a:t>
            </a:r>
            <a:endParaRPr lang="en-US" sz="1500" b="1" dirty="0"/>
          </a:p>
        </p:txBody>
      </p:sp>
      <p:cxnSp>
        <p:nvCxnSpPr>
          <p:cNvPr id="139" name="Straight Arrow Connector 138"/>
          <p:cNvCxnSpPr>
            <a:stCxn id="134" idx="3"/>
            <a:endCxn id="135" idx="7"/>
          </p:cNvCxnSpPr>
          <p:nvPr/>
        </p:nvCxnSpPr>
        <p:spPr>
          <a:xfrm flipH="1">
            <a:off x="2713618" y="4265285"/>
            <a:ext cx="286218" cy="23243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35" idx="3"/>
            <a:endCxn id="137" idx="0"/>
          </p:cNvCxnSpPr>
          <p:nvPr/>
        </p:nvCxnSpPr>
        <p:spPr>
          <a:xfrm flipH="1">
            <a:off x="1893021" y="4874885"/>
            <a:ext cx="443427" cy="3067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35" idx="5"/>
            <a:endCxn id="138" idx="0"/>
          </p:cNvCxnSpPr>
          <p:nvPr/>
        </p:nvCxnSpPr>
        <p:spPr>
          <a:xfrm>
            <a:off x="2713618" y="4874885"/>
            <a:ext cx="398603" cy="3067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34" idx="5"/>
            <a:endCxn id="136" idx="1"/>
          </p:cNvCxnSpPr>
          <p:nvPr/>
        </p:nvCxnSpPr>
        <p:spPr>
          <a:xfrm>
            <a:off x="3377006" y="4265285"/>
            <a:ext cx="232430" cy="23243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321522" y="5286718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B</a:t>
            </a:r>
            <a:endParaRPr lang="en-US" sz="1500" b="1" dirty="0"/>
          </a:p>
        </p:txBody>
      </p:sp>
      <p:sp>
        <p:nvSpPr>
          <p:cNvPr id="144" name="TextBox 143"/>
          <p:cNvSpPr txBox="1"/>
          <p:nvPr/>
        </p:nvSpPr>
        <p:spPr>
          <a:xfrm>
            <a:off x="2540722" y="5286718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B</a:t>
            </a:r>
            <a:endParaRPr lang="en-US" sz="1500" b="1" dirty="0"/>
          </a:p>
        </p:txBody>
      </p:sp>
      <p:sp>
        <p:nvSpPr>
          <p:cNvPr id="145" name="TextBox 144"/>
          <p:cNvSpPr txBox="1"/>
          <p:nvPr/>
        </p:nvSpPr>
        <p:spPr>
          <a:xfrm>
            <a:off x="1993162" y="4524718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B</a:t>
            </a:r>
            <a:endParaRPr lang="en-US" sz="1500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3239255" y="4524718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B</a:t>
            </a:r>
            <a:endParaRPr lang="en-US" sz="1500" b="1" dirty="0"/>
          </a:p>
        </p:txBody>
      </p:sp>
      <p:sp>
        <p:nvSpPr>
          <p:cNvPr id="147" name="TextBox 146"/>
          <p:cNvSpPr txBox="1"/>
          <p:nvPr/>
        </p:nvSpPr>
        <p:spPr>
          <a:xfrm>
            <a:off x="3488692" y="3915118"/>
            <a:ext cx="27603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L</a:t>
            </a:r>
            <a:endParaRPr lang="en-US" sz="1500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4508864" y="3784901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Insert node </a:t>
            </a:r>
            <a:r>
              <a:rPr lang="en-IN" b="1" dirty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1245321" y="5867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3</a:t>
            </a:r>
            <a:endParaRPr lang="en-US" sz="1500" b="1" dirty="0"/>
          </a:p>
        </p:txBody>
      </p:sp>
      <p:cxnSp>
        <p:nvCxnSpPr>
          <p:cNvPr id="150" name="Straight Arrow Connector 149"/>
          <p:cNvCxnSpPr>
            <a:stCxn id="137" idx="3"/>
            <a:endCxn id="149" idx="0"/>
          </p:cNvCxnSpPr>
          <p:nvPr/>
        </p:nvCxnSpPr>
        <p:spPr>
          <a:xfrm flipH="1">
            <a:off x="1512021" y="5636885"/>
            <a:ext cx="192415" cy="2305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1778721" y="5972518"/>
            <a:ext cx="3417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>
                <a:solidFill>
                  <a:srgbClr val="C00000"/>
                </a:solidFill>
              </a:rPr>
              <a:t>B’</a:t>
            </a:r>
            <a:endParaRPr lang="en-US" sz="1500" b="1" dirty="0">
              <a:solidFill>
                <a:srgbClr val="C00000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104142" y="5286718"/>
            <a:ext cx="3193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>
                <a:solidFill>
                  <a:srgbClr val="C00000"/>
                </a:solidFill>
              </a:rPr>
              <a:t>L’</a:t>
            </a:r>
            <a:endParaRPr lang="en-US" sz="1500" b="1" dirty="0">
              <a:solidFill>
                <a:srgbClr val="C00000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2388321" y="5286718"/>
            <a:ext cx="3417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>
                <a:solidFill>
                  <a:srgbClr val="C00000"/>
                </a:solidFill>
              </a:rPr>
              <a:t>B’</a:t>
            </a:r>
            <a:endParaRPr lang="en-US" sz="1500" b="1" dirty="0">
              <a:solidFill>
                <a:srgbClr val="C00000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1812354" y="4524718"/>
            <a:ext cx="3193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>
                <a:solidFill>
                  <a:srgbClr val="C00000"/>
                </a:solidFill>
              </a:rPr>
              <a:t>L’</a:t>
            </a:r>
            <a:endParaRPr lang="en-US" sz="1500" b="1" dirty="0">
              <a:solidFill>
                <a:srgbClr val="C00000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3074121" y="4524718"/>
            <a:ext cx="3417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>
                <a:solidFill>
                  <a:srgbClr val="C00000"/>
                </a:solidFill>
              </a:rPr>
              <a:t>B’</a:t>
            </a:r>
            <a:endParaRPr lang="en-US" sz="1500" b="1" dirty="0">
              <a:solidFill>
                <a:srgbClr val="C0000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385981" y="3867836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57" name="Straight Arrow Connector 156"/>
          <p:cNvCxnSpPr/>
          <p:nvPr/>
        </p:nvCxnSpPr>
        <p:spPr>
          <a:xfrm>
            <a:off x="4546179" y="4953000"/>
            <a:ext cx="1371600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4749315" y="4265286"/>
            <a:ext cx="965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Right </a:t>
            </a:r>
          </a:p>
          <a:p>
            <a:pPr algn="ctr"/>
            <a:r>
              <a:rPr lang="en-IN" b="1" dirty="0"/>
              <a:t>Rotation</a:t>
            </a:r>
            <a:endParaRPr lang="en-US" b="1" dirty="0"/>
          </a:p>
        </p:txBody>
      </p:sp>
      <p:sp>
        <p:nvSpPr>
          <p:cNvPr id="159" name="Oval 158"/>
          <p:cNvSpPr/>
          <p:nvPr/>
        </p:nvSpPr>
        <p:spPr>
          <a:xfrm>
            <a:off x="4965279" y="5156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10</a:t>
            </a:r>
            <a:endParaRPr lang="en-US" sz="1500" b="1" dirty="0"/>
          </a:p>
        </p:txBody>
      </p:sp>
      <p:sp>
        <p:nvSpPr>
          <p:cNvPr id="160" name="Oval 159"/>
          <p:cNvSpPr/>
          <p:nvPr/>
        </p:nvSpPr>
        <p:spPr>
          <a:xfrm>
            <a:off x="7646121" y="3902334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7</a:t>
            </a:r>
            <a:endParaRPr lang="en-US" sz="1500" b="1" dirty="0"/>
          </a:p>
        </p:txBody>
      </p:sp>
      <p:sp>
        <p:nvSpPr>
          <p:cNvPr id="161" name="Oval 160"/>
          <p:cNvSpPr/>
          <p:nvPr/>
        </p:nvSpPr>
        <p:spPr>
          <a:xfrm>
            <a:off x="7036521" y="4664334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5</a:t>
            </a:r>
            <a:endParaRPr lang="en-US" sz="1500" b="1" dirty="0"/>
          </a:p>
        </p:txBody>
      </p:sp>
      <p:cxnSp>
        <p:nvCxnSpPr>
          <p:cNvPr id="162" name="Straight Arrow Connector 161"/>
          <p:cNvCxnSpPr>
            <a:stCxn id="160" idx="3"/>
            <a:endCxn id="161" idx="7"/>
          </p:cNvCxnSpPr>
          <p:nvPr/>
        </p:nvCxnSpPr>
        <p:spPr>
          <a:xfrm flipH="1">
            <a:off x="7491806" y="4357619"/>
            <a:ext cx="232430" cy="38483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3" name="Oval 162"/>
          <p:cNvSpPr/>
          <p:nvPr/>
        </p:nvSpPr>
        <p:spPr>
          <a:xfrm>
            <a:off x="6503121" y="555230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3</a:t>
            </a:r>
            <a:endParaRPr lang="en-US" sz="1500" b="1" dirty="0"/>
          </a:p>
        </p:txBody>
      </p:sp>
      <p:cxnSp>
        <p:nvCxnSpPr>
          <p:cNvPr id="164" name="Straight Arrow Connector 163"/>
          <p:cNvCxnSpPr>
            <a:stCxn id="161" idx="3"/>
            <a:endCxn id="163" idx="0"/>
          </p:cNvCxnSpPr>
          <p:nvPr/>
        </p:nvCxnSpPr>
        <p:spPr>
          <a:xfrm flipH="1">
            <a:off x="6769822" y="5119620"/>
            <a:ext cx="344815" cy="43268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5" name="Oval 164"/>
          <p:cNvSpPr/>
          <p:nvPr/>
        </p:nvSpPr>
        <p:spPr>
          <a:xfrm>
            <a:off x="8331921" y="4664334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13</a:t>
            </a:r>
            <a:endParaRPr lang="en-US" sz="1500" b="1" dirty="0"/>
          </a:p>
        </p:txBody>
      </p:sp>
      <p:sp>
        <p:nvSpPr>
          <p:cNvPr id="166" name="Oval 165"/>
          <p:cNvSpPr/>
          <p:nvPr/>
        </p:nvSpPr>
        <p:spPr>
          <a:xfrm>
            <a:off x="8941521" y="5426334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15</a:t>
            </a:r>
            <a:endParaRPr lang="en-US" sz="1500" b="1" dirty="0"/>
          </a:p>
        </p:txBody>
      </p:sp>
      <p:cxnSp>
        <p:nvCxnSpPr>
          <p:cNvPr id="167" name="Straight Arrow Connector 166"/>
          <p:cNvCxnSpPr>
            <a:stCxn id="165" idx="5"/>
            <a:endCxn id="166" idx="1"/>
          </p:cNvCxnSpPr>
          <p:nvPr/>
        </p:nvCxnSpPr>
        <p:spPr>
          <a:xfrm>
            <a:off x="8787206" y="5119619"/>
            <a:ext cx="232430" cy="38483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60" idx="5"/>
            <a:endCxn id="165" idx="1"/>
          </p:cNvCxnSpPr>
          <p:nvPr/>
        </p:nvCxnSpPr>
        <p:spPr>
          <a:xfrm>
            <a:off x="8101406" y="4357619"/>
            <a:ext cx="308630" cy="38483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9" name="Oval 168"/>
          <p:cNvSpPr/>
          <p:nvPr/>
        </p:nvSpPr>
        <p:spPr>
          <a:xfrm>
            <a:off x="7722321" y="5416968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10</a:t>
            </a:r>
            <a:endParaRPr lang="en-US" sz="1500" b="1" dirty="0"/>
          </a:p>
        </p:txBody>
      </p:sp>
      <p:cxnSp>
        <p:nvCxnSpPr>
          <p:cNvPr id="170" name="Straight Arrow Connector 169"/>
          <p:cNvCxnSpPr>
            <a:stCxn id="165" idx="3"/>
            <a:endCxn id="169" idx="7"/>
          </p:cNvCxnSpPr>
          <p:nvPr/>
        </p:nvCxnSpPr>
        <p:spPr>
          <a:xfrm flipH="1">
            <a:off x="8177606" y="5119619"/>
            <a:ext cx="232430" cy="37546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6211055" y="5819003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B</a:t>
            </a:r>
            <a:endParaRPr lang="en-US" sz="15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7479561" y="5677843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B</a:t>
            </a:r>
            <a:endParaRPr lang="en-US" sz="1500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8725655" y="5849036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B</a:t>
            </a:r>
            <a:endParaRPr lang="en-US" sz="1500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6752468" y="4796455"/>
            <a:ext cx="27603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L</a:t>
            </a:r>
            <a:endParaRPr lang="en-US" sz="1500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8031573" y="4796455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B</a:t>
            </a:r>
            <a:endParaRPr lang="en-US" sz="1500" b="1" dirty="0"/>
          </a:p>
        </p:txBody>
      </p:sp>
      <p:sp>
        <p:nvSpPr>
          <p:cNvPr id="176" name="TextBox 175"/>
          <p:cNvSpPr txBox="1"/>
          <p:nvPr/>
        </p:nvSpPr>
        <p:spPr>
          <a:xfrm>
            <a:off x="7354055" y="3923403"/>
            <a:ext cx="2920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b="1" dirty="0"/>
              <a:t>B</a:t>
            </a:r>
            <a:endParaRPr lang="en-US" sz="1500" b="1" dirty="0"/>
          </a:p>
        </p:txBody>
      </p:sp>
      <p:sp>
        <p:nvSpPr>
          <p:cNvPr id="90" name="Rectangle 89"/>
          <p:cNvSpPr/>
          <p:nvPr/>
        </p:nvSpPr>
        <p:spPr>
          <a:xfrm>
            <a:off x="8841528" y="914401"/>
            <a:ext cx="1417804" cy="437465"/>
          </a:xfrm>
          <a:prstGeom prst="rect">
            <a:avLst/>
          </a:prstGeom>
          <a:solidFill>
            <a:srgbClr val="B8474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Case - 1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5507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3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4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4" grpId="0" animBg="1"/>
      <p:bldP spid="35" grpId="0" animBg="1"/>
      <p:bldP spid="39" grpId="0" animBg="1"/>
      <p:bldP spid="40" grpId="0"/>
      <p:bldP spid="41" grpId="0"/>
      <p:bldP spid="42" grpId="0"/>
      <p:bldP spid="43" grpId="0"/>
      <p:bldP spid="44" grpId="0"/>
      <p:bldP spid="45" grpId="0"/>
      <p:bldP spid="134" grpId="0" animBg="1"/>
      <p:bldP spid="135" grpId="0" animBg="1"/>
      <p:bldP spid="136" grpId="0" animBg="1"/>
      <p:bldP spid="137" grpId="0" animBg="1"/>
      <p:bldP spid="138" grpId="0" animBg="1"/>
      <p:bldP spid="143" grpId="0"/>
      <p:bldP spid="144" grpId="0"/>
      <p:bldP spid="145" grpId="0"/>
      <p:bldP spid="146" grpId="0"/>
      <p:bldP spid="147" grpId="0"/>
      <p:bldP spid="148" grpId="0"/>
      <p:bldP spid="149" grpId="0" animBg="1"/>
      <p:bldP spid="151" grpId="0"/>
      <p:bldP spid="152" grpId="0"/>
      <p:bldP spid="153" grpId="0"/>
      <p:bldP spid="154" grpId="0"/>
      <p:bldP spid="155" grpId="0"/>
      <p:bldP spid="156" grpId="0"/>
      <p:bldP spid="158" grpId="0"/>
      <p:bldP spid="159" grpId="0" animBg="1"/>
      <p:bldP spid="160" grpId="0" animBg="1"/>
      <p:bldP spid="161" grpId="0" animBg="1"/>
      <p:bldP spid="163" grpId="0" animBg="1"/>
      <p:bldP spid="165" grpId="0" animBg="1"/>
      <p:bldP spid="166" grpId="0" animBg="1"/>
      <p:bldP spid="169" grpId="0" animBg="1"/>
      <p:bldP spid="171" grpId="0"/>
      <p:bldP spid="172" grpId="0"/>
      <p:bldP spid="173" grpId="0"/>
      <p:bldP spid="174" grpId="0"/>
      <p:bldP spid="175" grpId="0"/>
      <p:bldP spid="176" grpId="0"/>
      <p:bldP spid="9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/>
              <a:t>Insertion into Right sub-tree of node’s Right child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3758165"/>
          </a:xfrm>
        </p:spPr>
        <p:txBody>
          <a:bodyPr/>
          <a:lstStyle/>
          <a:p>
            <a:r>
              <a:rPr lang="en-IN" b="1" dirty="0"/>
              <a:t>Case 4: </a:t>
            </a:r>
            <a:r>
              <a:rPr lang="en-IN" dirty="0"/>
              <a:t>If node becomes unbalanced after </a:t>
            </a:r>
            <a:r>
              <a:rPr lang="en-IN" b="1" dirty="0">
                <a:solidFill>
                  <a:srgbClr val="C00000"/>
                </a:solidFill>
              </a:rPr>
              <a:t>insertion of new node </a:t>
            </a:r>
            <a:r>
              <a:rPr lang="en-IN" dirty="0"/>
              <a:t>at </a:t>
            </a:r>
            <a:r>
              <a:rPr lang="en-IN" b="1" dirty="0">
                <a:solidFill>
                  <a:srgbClr val="C00000"/>
                </a:solidFill>
              </a:rPr>
              <a:t>Right sub-tree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</a:t>
            </a:r>
            <a:r>
              <a:rPr lang="en-IN" b="1" dirty="0">
                <a:solidFill>
                  <a:srgbClr val="C00000"/>
                </a:solidFill>
              </a:rPr>
              <a:t>nodes Right child</a:t>
            </a:r>
            <a:r>
              <a:rPr lang="en-IN" dirty="0"/>
              <a:t>, then we need to perform </a:t>
            </a:r>
            <a:r>
              <a:rPr lang="en-IN" b="1" dirty="0">
                <a:solidFill>
                  <a:srgbClr val="C00000"/>
                </a:solidFill>
              </a:rPr>
              <a:t>Single Left Rotation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</a:t>
            </a:r>
            <a:r>
              <a:rPr lang="en-IN" b="1" dirty="0">
                <a:solidFill>
                  <a:srgbClr val="C00000"/>
                </a:solidFill>
              </a:rPr>
              <a:t>unbalance node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to balance the node</a:t>
            </a:r>
          </a:p>
          <a:p>
            <a:r>
              <a:rPr lang="en-IN" b="1" dirty="0"/>
              <a:t>Left Rotation</a:t>
            </a:r>
          </a:p>
          <a:p>
            <a:pPr marL="819150" lvl="1" indent="-457200">
              <a:buFont typeface="+mj-lt"/>
              <a:buAutoNum type="alphaUcPeriod"/>
            </a:pPr>
            <a:r>
              <a:rPr lang="en-IN" dirty="0"/>
              <a:t>Detach right child’s leaf sub-tree</a:t>
            </a:r>
          </a:p>
          <a:p>
            <a:pPr marL="819150" lvl="1" indent="-457200">
              <a:buFont typeface="+mj-lt"/>
              <a:buAutoNum type="alphaUcPeriod"/>
            </a:pPr>
            <a:r>
              <a:rPr lang="en-IN" dirty="0"/>
              <a:t>Consider right child to be new parent</a:t>
            </a:r>
          </a:p>
          <a:p>
            <a:pPr marL="819150" lvl="1" indent="-457200">
              <a:buFont typeface="+mj-lt"/>
              <a:buAutoNum type="alphaUcPeriod"/>
            </a:pPr>
            <a:r>
              <a:rPr lang="en-IN" dirty="0"/>
              <a:t>Attach old parent onto left of new parent</a:t>
            </a:r>
          </a:p>
          <a:p>
            <a:pPr marL="819150" lvl="1" indent="-457200">
              <a:buFont typeface="+mj-lt"/>
              <a:buAutoNum type="alphaUcPeriod"/>
            </a:pPr>
            <a:r>
              <a:rPr lang="en-IN" dirty="0"/>
              <a:t>Attach old right child’s old left sub-tree as right sub-tree of new left child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128490" y="2635059"/>
            <a:ext cx="432000" cy="432000"/>
          </a:xfrm>
          <a:prstGeom prst="ellipse">
            <a:avLst/>
          </a:prstGeom>
          <a:pattFill prst="wdUpDiag">
            <a:fgClr>
              <a:srgbClr val="B8474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747490" y="330007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509490" y="330007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3"/>
            <a:endCxn id="5" idx="0"/>
          </p:cNvCxnSpPr>
          <p:nvPr/>
        </p:nvCxnSpPr>
        <p:spPr>
          <a:xfrm flipH="1">
            <a:off x="9963490" y="3003794"/>
            <a:ext cx="228265" cy="29628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5"/>
            <a:endCxn id="6" idx="0"/>
          </p:cNvCxnSpPr>
          <p:nvPr/>
        </p:nvCxnSpPr>
        <p:spPr>
          <a:xfrm>
            <a:off x="10497225" y="3003794"/>
            <a:ext cx="228265" cy="29628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0890490" y="4016189"/>
            <a:ext cx="432000" cy="432000"/>
          </a:xfrm>
          <a:prstGeom prst="ellipse">
            <a:avLst/>
          </a:prstGeom>
          <a:solidFill>
            <a:srgbClr val="B8474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5"/>
            <a:endCxn id="9" idx="0"/>
          </p:cNvCxnSpPr>
          <p:nvPr/>
        </p:nvCxnSpPr>
        <p:spPr>
          <a:xfrm>
            <a:off x="10878225" y="3668814"/>
            <a:ext cx="228265" cy="347375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705679" y="2111184"/>
            <a:ext cx="103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/>
              <a:t>Case - 4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134383" y="4676494"/>
            <a:ext cx="2420214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100" b="1" dirty="0">
                <a:solidFill>
                  <a:srgbClr val="C00000"/>
                </a:solidFill>
              </a:rPr>
              <a:t>Single Left Rotation</a:t>
            </a:r>
            <a:r>
              <a:rPr lang="en-IN" sz="2100" b="1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IN" sz="2100" dirty="0"/>
              <a:t>of </a:t>
            </a:r>
          </a:p>
          <a:p>
            <a:pPr algn="ctr"/>
            <a:r>
              <a:rPr lang="en-IN" sz="2100" b="1" dirty="0">
                <a:solidFill>
                  <a:srgbClr val="C00000"/>
                </a:solidFill>
              </a:rPr>
              <a:t>unbalanced node</a:t>
            </a:r>
            <a:endParaRPr lang="en-US" sz="21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27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1" grpId="0"/>
      <p:bldP spid="1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/>
              <a:t>Insertion into Right sub-tree of node’s Right child</a:t>
            </a:r>
            <a:endParaRPr lang="en-US" sz="3400" dirty="0"/>
          </a:p>
        </p:txBody>
      </p:sp>
      <p:sp>
        <p:nvSpPr>
          <p:cNvPr id="4" name="Oval 3"/>
          <p:cNvSpPr/>
          <p:nvPr/>
        </p:nvSpPr>
        <p:spPr>
          <a:xfrm>
            <a:off x="2151911" y="99060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X</a:t>
            </a:r>
            <a:endParaRPr lang="en-US" sz="2400" b="1" dirty="0"/>
          </a:p>
        </p:txBody>
      </p:sp>
      <p:sp>
        <p:nvSpPr>
          <p:cNvPr id="5" name="Oval 4"/>
          <p:cNvSpPr/>
          <p:nvPr/>
        </p:nvSpPr>
        <p:spPr>
          <a:xfrm>
            <a:off x="1770911" y="1936376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T</a:t>
            </a:r>
            <a:r>
              <a:rPr lang="en-IN" sz="1400" b="1" baseline="-25000" dirty="0"/>
              <a:t>1</a:t>
            </a:r>
            <a:endParaRPr lang="en-US" sz="1400" b="1" baseline="-25000" dirty="0"/>
          </a:p>
        </p:txBody>
      </p:sp>
      <p:sp>
        <p:nvSpPr>
          <p:cNvPr id="6" name="Oval 5"/>
          <p:cNvSpPr/>
          <p:nvPr/>
        </p:nvSpPr>
        <p:spPr>
          <a:xfrm>
            <a:off x="2532911" y="160020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Y</a:t>
            </a:r>
            <a:endParaRPr lang="en-US" sz="2400" b="1" dirty="0"/>
          </a:p>
        </p:txBody>
      </p:sp>
      <p:sp>
        <p:nvSpPr>
          <p:cNvPr id="7" name="Oval 6"/>
          <p:cNvSpPr/>
          <p:nvPr/>
        </p:nvSpPr>
        <p:spPr>
          <a:xfrm>
            <a:off x="2151911" y="2362202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T</a:t>
            </a:r>
            <a:r>
              <a:rPr lang="en-IN" sz="1500" b="1" baseline="-25000" dirty="0"/>
              <a:t>2</a:t>
            </a:r>
            <a:endParaRPr lang="en-US" sz="1500" b="1" baseline="-25000" dirty="0"/>
          </a:p>
        </p:txBody>
      </p:sp>
      <p:sp>
        <p:nvSpPr>
          <p:cNvPr id="8" name="Oval 7"/>
          <p:cNvSpPr/>
          <p:nvPr/>
        </p:nvSpPr>
        <p:spPr>
          <a:xfrm>
            <a:off x="2913911" y="2362202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T</a:t>
            </a:r>
            <a:r>
              <a:rPr lang="en-IN" sz="1500" b="1" baseline="-25000" dirty="0"/>
              <a:t>3</a:t>
            </a:r>
            <a:endParaRPr lang="en-US" sz="1500" b="1" baseline="-25000" dirty="0"/>
          </a:p>
        </p:txBody>
      </p:sp>
      <p:cxnSp>
        <p:nvCxnSpPr>
          <p:cNvPr id="9" name="Straight Arrow Connector 8"/>
          <p:cNvCxnSpPr>
            <a:stCxn id="4" idx="3"/>
            <a:endCxn id="5" idx="0"/>
          </p:cNvCxnSpPr>
          <p:nvPr/>
        </p:nvCxnSpPr>
        <p:spPr>
          <a:xfrm flipH="1">
            <a:off x="2019246" y="1414535"/>
            <a:ext cx="205400" cy="52184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2575845" y="1414535"/>
            <a:ext cx="205401" cy="18566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0"/>
          </p:cNvCxnSpPr>
          <p:nvPr/>
        </p:nvCxnSpPr>
        <p:spPr>
          <a:xfrm flipH="1">
            <a:off x="2400246" y="2024135"/>
            <a:ext cx="205400" cy="33806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8" idx="0"/>
          </p:cNvCxnSpPr>
          <p:nvPr/>
        </p:nvCxnSpPr>
        <p:spPr>
          <a:xfrm>
            <a:off x="2956845" y="2024135"/>
            <a:ext cx="205401" cy="33806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267890" y="3084732"/>
            <a:ext cx="496669" cy="496669"/>
          </a:xfrm>
          <a:prstGeom prst="ellipse">
            <a:avLst/>
          </a:prstGeom>
          <a:solidFill>
            <a:srgbClr val="B84742"/>
          </a:solidFill>
          <a:ln>
            <a:solidFill>
              <a:srgbClr val="9A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n</a:t>
            </a:r>
            <a:endParaRPr lang="en-US" sz="1500" b="1" baseline="-25000" dirty="0"/>
          </a:p>
        </p:txBody>
      </p:sp>
      <p:cxnSp>
        <p:nvCxnSpPr>
          <p:cNvPr id="14" name="Straight Arrow Connector 13"/>
          <p:cNvCxnSpPr>
            <a:stCxn id="8" idx="5"/>
            <a:endCxn id="13" idx="0"/>
          </p:cNvCxnSpPr>
          <p:nvPr/>
        </p:nvCxnSpPr>
        <p:spPr>
          <a:xfrm>
            <a:off x="3337845" y="2786136"/>
            <a:ext cx="178380" cy="29859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47110" y="242587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361400" y="242587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980400" y="166386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466110" y="166386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599400" y="105426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725193" y="31484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23510" y="242587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R’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25690" y="242587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42510" y="166386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R’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99410" y="166386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3290" y="1054269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03734" y="1487270"/>
            <a:ext cx="965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Left </a:t>
            </a:r>
          </a:p>
          <a:p>
            <a:pPr algn="ctr"/>
            <a:r>
              <a:rPr lang="en-IN" b="1" dirty="0"/>
              <a:t>Rotation</a:t>
            </a:r>
            <a:endParaRPr lang="en-US" b="1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538698" y="2209800"/>
            <a:ext cx="1295400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938064" y="259080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T</a:t>
            </a:r>
            <a:r>
              <a:rPr lang="en-IN" sz="1500" b="1" baseline="-25000" dirty="0"/>
              <a:t>2</a:t>
            </a:r>
            <a:endParaRPr lang="en-US" sz="1500" b="1" baseline="-25000" dirty="0"/>
          </a:p>
        </p:txBody>
      </p:sp>
      <p:sp>
        <p:nvSpPr>
          <p:cNvPr id="29" name="Oval 28"/>
          <p:cNvSpPr/>
          <p:nvPr/>
        </p:nvSpPr>
        <p:spPr>
          <a:xfrm>
            <a:off x="7248093" y="988458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Y</a:t>
            </a:r>
            <a:endParaRPr lang="en-US" sz="2400" b="1" dirty="0"/>
          </a:p>
        </p:txBody>
      </p:sp>
      <p:sp>
        <p:nvSpPr>
          <p:cNvPr id="30" name="Oval 29"/>
          <p:cNvSpPr/>
          <p:nvPr/>
        </p:nvSpPr>
        <p:spPr>
          <a:xfrm>
            <a:off x="7773400" y="1810435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T</a:t>
            </a:r>
            <a:r>
              <a:rPr lang="en-IN" sz="1500" b="1" baseline="-25000" dirty="0"/>
              <a:t>3</a:t>
            </a:r>
            <a:endParaRPr lang="en-US" sz="1500" b="1" baseline="-25000" dirty="0"/>
          </a:p>
        </p:txBody>
      </p:sp>
      <p:cxnSp>
        <p:nvCxnSpPr>
          <p:cNvPr id="31" name="Straight Arrow Connector 30"/>
          <p:cNvCxnSpPr>
            <a:stCxn id="29" idx="5"/>
            <a:endCxn id="30" idx="0"/>
          </p:cNvCxnSpPr>
          <p:nvPr/>
        </p:nvCxnSpPr>
        <p:spPr>
          <a:xfrm>
            <a:off x="7672027" y="1412392"/>
            <a:ext cx="349708" cy="39804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8117669" y="2527133"/>
            <a:ext cx="496669" cy="496669"/>
          </a:xfrm>
          <a:prstGeom prst="ellipse">
            <a:avLst/>
          </a:prstGeom>
          <a:solidFill>
            <a:srgbClr val="B84742"/>
          </a:solidFill>
          <a:ln>
            <a:solidFill>
              <a:srgbClr val="9A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n</a:t>
            </a:r>
            <a:endParaRPr lang="en-US" sz="1500" b="1" baseline="-25000" dirty="0"/>
          </a:p>
        </p:txBody>
      </p:sp>
      <p:cxnSp>
        <p:nvCxnSpPr>
          <p:cNvPr id="33" name="Straight Arrow Connector 32"/>
          <p:cNvCxnSpPr>
            <a:stCxn id="30" idx="5"/>
            <a:endCxn id="32" idx="0"/>
          </p:cNvCxnSpPr>
          <p:nvPr/>
        </p:nvCxnSpPr>
        <p:spPr>
          <a:xfrm>
            <a:off x="8197334" y="2234369"/>
            <a:ext cx="168670" cy="29276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706600" y="1810435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X</a:t>
            </a:r>
            <a:endParaRPr lang="en-US" sz="2400" b="1" dirty="0"/>
          </a:p>
        </p:txBody>
      </p:sp>
      <p:sp>
        <p:nvSpPr>
          <p:cNvPr id="35" name="Oval 34"/>
          <p:cNvSpPr/>
          <p:nvPr/>
        </p:nvSpPr>
        <p:spPr>
          <a:xfrm>
            <a:off x="6325600" y="252713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T</a:t>
            </a:r>
            <a:r>
              <a:rPr lang="en-IN" sz="1500" b="1" baseline="-25000" dirty="0"/>
              <a:t>1</a:t>
            </a:r>
            <a:endParaRPr lang="en-US" sz="1500" b="1" baseline="-25000" dirty="0"/>
          </a:p>
        </p:txBody>
      </p:sp>
      <p:cxnSp>
        <p:nvCxnSpPr>
          <p:cNvPr id="36" name="Straight Arrow Connector 35"/>
          <p:cNvCxnSpPr>
            <a:stCxn id="34" idx="3"/>
            <a:endCxn id="35" idx="0"/>
          </p:cNvCxnSpPr>
          <p:nvPr/>
        </p:nvCxnSpPr>
        <p:spPr>
          <a:xfrm flipH="1">
            <a:off x="6573935" y="2234369"/>
            <a:ext cx="205400" cy="29276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9" idx="3"/>
            <a:endCxn id="34" idx="0"/>
          </p:cNvCxnSpPr>
          <p:nvPr/>
        </p:nvCxnSpPr>
        <p:spPr>
          <a:xfrm flipH="1">
            <a:off x="6954935" y="1412392"/>
            <a:ext cx="365893" cy="39804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088284" y="252713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/>
              <a:t>T</a:t>
            </a:r>
            <a:r>
              <a:rPr lang="en-IN" sz="1500" b="1" baseline="-25000" dirty="0"/>
              <a:t>2</a:t>
            </a:r>
            <a:endParaRPr lang="en-US" sz="1500" b="1" baseline="-25000" dirty="0"/>
          </a:p>
        </p:txBody>
      </p:sp>
      <p:cxnSp>
        <p:nvCxnSpPr>
          <p:cNvPr id="39" name="Straight Arrow Connector 38"/>
          <p:cNvCxnSpPr>
            <a:stCxn id="34" idx="5"/>
            <a:endCxn id="38" idx="0"/>
          </p:cNvCxnSpPr>
          <p:nvPr/>
        </p:nvCxnSpPr>
        <p:spPr>
          <a:xfrm>
            <a:off x="7130534" y="2234369"/>
            <a:ext cx="206085" cy="29276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011089" y="259080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574558" y="259080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614337" y="259080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395369" y="187410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8241493" y="187410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799297" y="105212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905689" y="3657600"/>
            <a:ext cx="8686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1591489" y="3810000"/>
            <a:ext cx="533400" cy="533400"/>
            <a:chOff x="1246221" y="3810000"/>
            <a:chExt cx="533400" cy="533400"/>
          </a:xfrm>
        </p:grpSpPr>
        <p:sp>
          <p:nvSpPr>
            <p:cNvPr id="51" name="Oval 50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85702" y="3877734"/>
              <a:ext cx="45717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50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58089" y="4500282"/>
            <a:ext cx="533400" cy="533400"/>
            <a:chOff x="1246221" y="3810000"/>
            <a:chExt cx="533400" cy="533400"/>
          </a:xfrm>
        </p:grpSpPr>
        <p:sp>
          <p:nvSpPr>
            <p:cNvPr id="55" name="Oval 54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277288" y="3869456"/>
              <a:ext cx="45717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40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8" name="Straight Arrow Connector 57"/>
          <p:cNvCxnSpPr>
            <a:stCxn id="51" idx="3"/>
            <a:endCxn id="55" idx="0"/>
          </p:cNvCxnSpPr>
          <p:nvPr/>
        </p:nvCxnSpPr>
        <p:spPr>
          <a:xfrm flipH="1">
            <a:off x="1324789" y="4265285"/>
            <a:ext cx="344815" cy="23499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2124889" y="4500282"/>
            <a:ext cx="533400" cy="533400"/>
            <a:chOff x="1246221" y="3810000"/>
            <a:chExt cx="533400" cy="533400"/>
          </a:xfrm>
        </p:grpSpPr>
        <p:sp>
          <p:nvSpPr>
            <p:cNvPr id="60" name="Oval 59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77289" y="3869456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70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Straight Arrow Connector 62"/>
          <p:cNvCxnSpPr>
            <a:stCxn id="51" idx="5"/>
            <a:endCxn id="60" idx="0"/>
          </p:cNvCxnSpPr>
          <p:nvPr/>
        </p:nvCxnSpPr>
        <p:spPr>
          <a:xfrm>
            <a:off x="2046774" y="4265285"/>
            <a:ext cx="344815" cy="23499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1667689" y="5198556"/>
            <a:ext cx="533400" cy="533400"/>
            <a:chOff x="1246221" y="3810000"/>
            <a:chExt cx="533400" cy="533400"/>
          </a:xfrm>
        </p:grpSpPr>
        <p:sp>
          <p:nvSpPr>
            <p:cNvPr id="65" name="Oval 64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77289" y="3869456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60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582089" y="5198556"/>
            <a:ext cx="533400" cy="533400"/>
            <a:chOff x="1246221" y="3810000"/>
            <a:chExt cx="533400" cy="533400"/>
          </a:xfrm>
        </p:grpSpPr>
        <p:sp>
          <p:nvSpPr>
            <p:cNvPr id="68" name="Oval 67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277289" y="3869456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80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039289" y="5889811"/>
            <a:ext cx="533400" cy="533400"/>
            <a:chOff x="1246221" y="3810000"/>
            <a:chExt cx="533400" cy="533400"/>
          </a:xfrm>
        </p:grpSpPr>
        <p:sp>
          <p:nvSpPr>
            <p:cNvPr id="71" name="Oval 70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277289" y="3869456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90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6" name="Straight Arrow Connector 75"/>
          <p:cNvCxnSpPr>
            <a:stCxn id="60" idx="5"/>
            <a:endCxn id="68" idx="0"/>
          </p:cNvCxnSpPr>
          <p:nvPr/>
        </p:nvCxnSpPr>
        <p:spPr>
          <a:xfrm>
            <a:off x="2580174" y="4955567"/>
            <a:ext cx="268615" cy="24298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0" idx="3"/>
            <a:endCxn id="65" idx="0"/>
          </p:cNvCxnSpPr>
          <p:nvPr/>
        </p:nvCxnSpPr>
        <p:spPr>
          <a:xfrm flipH="1">
            <a:off x="1934389" y="4955567"/>
            <a:ext cx="268615" cy="24298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8" idx="5"/>
            <a:endCxn id="71" idx="0"/>
          </p:cNvCxnSpPr>
          <p:nvPr/>
        </p:nvCxnSpPr>
        <p:spPr>
          <a:xfrm>
            <a:off x="3037374" y="5653841"/>
            <a:ext cx="268615" cy="23597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084445" y="52805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1396756" y="52805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2647000" y="458231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806911" y="458231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1292326" y="389203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970521" y="6019801"/>
            <a:ext cx="1306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Insert </a:t>
            </a:r>
            <a:r>
              <a:rPr lang="en-IN" sz="2400" b="1" dirty="0">
                <a:solidFill>
                  <a:srgbClr val="C00000"/>
                </a:solidFill>
              </a:rPr>
              <a:t>90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533324" y="5971845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252491" y="528059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R’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186625" y="528059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799400" y="458231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R’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19044" y="458231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159867" y="3892034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531604" y="4267200"/>
            <a:ext cx="13095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Left </a:t>
            </a:r>
          </a:p>
          <a:p>
            <a:pPr algn="ctr"/>
            <a:r>
              <a:rPr lang="en-IN" b="1" dirty="0"/>
              <a:t>Rotation of </a:t>
            </a:r>
          </a:p>
          <a:p>
            <a:pPr algn="ctr"/>
            <a:r>
              <a:rPr lang="en-IN" b="1" dirty="0"/>
              <a:t>Node 50</a:t>
            </a:r>
            <a:endParaRPr lang="en-US" b="1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4538698" y="5257800"/>
            <a:ext cx="1295400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4919698" y="5553226"/>
            <a:ext cx="533400" cy="533400"/>
            <a:chOff x="1246221" y="3810000"/>
            <a:chExt cx="533400" cy="533400"/>
          </a:xfrm>
        </p:grpSpPr>
        <p:sp>
          <p:nvSpPr>
            <p:cNvPr id="96" name="Oval 95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277289" y="3869456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60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687489" y="3962400"/>
            <a:ext cx="533400" cy="533400"/>
            <a:chOff x="1246221" y="3810000"/>
            <a:chExt cx="533400" cy="533400"/>
          </a:xfrm>
        </p:grpSpPr>
        <p:sp>
          <p:nvSpPr>
            <p:cNvPr id="99" name="Oval 98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277289" y="3869456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70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8220889" y="4692181"/>
            <a:ext cx="533400" cy="533400"/>
            <a:chOff x="1246221" y="3810000"/>
            <a:chExt cx="533400" cy="533400"/>
          </a:xfrm>
        </p:grpSpPr>
        <p:sp>
          <p:nvSpPr>
            <p:cNvPr id="102" name="Oval 101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277289" y="3869456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80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8830489" y="5447457"/>
            <a:ext cx="533400" cy="533400"/>
            <a:chOff x="1246221" y="3810000"/>
            <a:chExt cx="533400" cy="533400"/>
          </a:xfrm>
        </p:grpSpPr>
        <p:sp>
          <p:nvSpPr>
            <p:cNvPr id="105" name="Oval 104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277289" y="3869456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90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7" name="Straight Arrow Connector 106"/>
          <p:cNvCxnSpPr>
            <a:stCxn id="99" idx="5"/>
            <a:endCxn id="102" idx="0"/>
          </p:cNvCxnSpPr>
          <p:nvPr/>
        </p:nvCxnSpPr>
        <p:spPr>
          <a:xfrm>
            <a:off x="8142774" y="4417685"/>
            <a:ext cx="344815" cy="27449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2" idx="5"/>
            <a:endCxn id="105" idx="0"/>
          </p:cNvCxnSpPr>
          <p:nvPr/>
        </p:nvCxnSpPr>
        <p:spPr>
          <a:xfrm>
            <a:off x="8676174" y="5147466"/>
            <a:ext cx="421015" cy="29999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7106821" y="4692181"/>
            <a:ext cx="533400" cy="533400"/>
            <a:chOff x="1246221" y="3810000"/>
            <a:chExt cx="533400" cy="533400"/>
          </a:xfrm>
        </p:grpSpPr>
        <p:sp>
          <p:nvSpPr>
            <p:cNvPr id="110" name="Oval 109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285702" y="3877734"/>
              <a:ext cx="45717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50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573421" y="5447457"/>
            <a:ext cx="533400" cy="533400"/>
            <a:chOff x="1246221" y="3810000"/>
            <a:chExt cx="533400" cy="533400"/>
          </a:xfrm>
        </p:grpSpPr>
        <p:sp>
          <p:nvSpPr>
            <p:cNvPr id="113" name="Oval 112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277288" y="3869456"/>
              <a:ext cx="45717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40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5" name="Straight Arrow Connector 114"/>
          <p:cNvCxnSpPr>
            <a:stCxn id="110" idx="3"/>
            <a:endCxn id="113" idx="0"/>
          </p:cNvCxnSpPr>
          <p:nvPr/>
        </p:nvCxnSpPr>
        <p:spPr>
          <a:xfrm flipH="1">
            <a:off x="6840121" y="5147466"/>
            <a:ext cx="344815" cy="29999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99" idx="3"/>
            <a:endCxn id="110" idx="0"/>
          </p:cNvCxnSpPr>
          <p:nvPr/>
        </p:nvCxnSpPr>
        <p:spPr>
          <a:xfrm flipH="1">
            <a:off x="7373521" y="4417685"/>
            <a:ext cx="392083" cy="27449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7610108" y="5447457"/>
            <a:ext cx="533400" cy="533400"/>
            <a:chOff x="1246221" y="3810000"/>
            <a:chExt cx="533400" cy="533400"/>
          </a:xfrm>
        </p:grpSpPr>
        <p:sp>
          <p:nvSpPr>
            <p:cNvPr id="119" name="Oval 118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277289" y="3869456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60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2" name="Straight Arrow Connector 121"/>
          <p:cNvCxnSpPr>
            <a:stCxn id="110" idx="5"/>
            <a:endCxn id="119" idx="0"/>
          </p:cNvCxnSpPr>
          <p:nvPr/>
        </p:nvCxnSpPr>
        <p:spPr>
          <a:xfrm>
            <a:off x="7562106" y="5147466"/>
            <a:ext cx="314702" cy="29999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6239690" y="5529491"/>
            <a:ext cx="31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7316536" y="5529491"/>
            <a:ext cx="31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8572426" y="5529491"/>
            <a:ext cx="31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6839581" y="4774215"/>
            <a:ext cx="31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8744581" y="4774215"/>
            <a:ext cx="31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8211181" y="4044434"/>
            <a:ext cx="31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16" name="Rectangle 115"/>
          <p:cNvSpPr/>
          <p:nvPr/>
        </p:nvSpPr>
        <p:spPr>
          <a:xfrm>
            <a:off x="8327085" y="914401"/>
            <a:ext cx="1417804" cy="437465"/>
          </a:xfrm>
          <a:prstGeom prst="rect">
            <a:avLst/>
          </a:prstGeom>
          <a:solidFill>
            <a:srgbClr val="B84742"/>
          </a:solidFill>
          <a:ln>
            <a:solidFill>
              <a:srgbClr val="9A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Case - 4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6076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3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8" grpId="0" animBg="1"/>
      <p:bldP spid="29" grpId="0" animBg="1"/>
      <p:bldP spid="30" grpId="0" animBg="1"/>
      <p:bldP spid="32" grpId="0" animBg="1"/>
      <p:bldP spid="34" grpId="0" animBg="1"/>
      <p:bldP spid="35" grpId="0" animBg="1"/>
      <p:bldP spid="38" grpId="0" animBg="1"/>
      <p:bldP spid="40" grpId="0"/>
      <p:bldP spid="41" grpId="0"/>
      <p:bldP spid="42" grpId="0"/>
      <p:bldP spid="43" grpId="0"/>
      <p:bldP spid="44" grpId="0"/>
      <p:bldP spid="45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123" grpId="0"/>
      <p:bldP spid="124" grpId="0"/>
      <p:bldP spid="125" grpId="0"/>
      <p:bldP spid="126" grpId="0"/>
      <p:bldP spid="127" grpId="0"/>
      <p:bldP spid="128" grpId="0"/>
      <p:bldP spid="11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/>
              <a:t>Insertion into Right sub-tree of node’s Left child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9339113" cy="5590565"/>
          </a:xfrm>
        </p:spPr>
        <p:txBody>
          <a:bodyPr/>
          <a:lstStyle/>
          <a:p>
            <a:r>
              <a:rPr lang="en-IN" b="1" dirty="0"/>
              <a:t>Case 2: </a:t>
            </a:r>
            <a:r>
              <a:rPr lang="en-IN" dirty="0"/>
              <a:t>If node becomes unbalanced </a:t>
            </a:r>
            <a:r>
              <a:rPr lang="en-IN" b="1" dirty="0">
                <a:solidFill>
                  <a:srgbClr val="C00000"/>
                </a:solidFill>
              </a:rPr>
              <a:t>after insertion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of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new node </a:t>
            </a:r>
            <a:r>
              <a:rPr lang="en-IN" dirty="0"/>
              <a:t>at </a:t>
            </a:r>
            <a:r>
              <a:rPr lang="en-IN" b="1" dirty="0">
                <a:solidFill>
                  <a:srgbClr val="C00000"/>
                </a:solidFill>
              </a:rPr>
              <a:t>Right sub-tree </a:t>
            </a:r>
            <a:r>
              <a:rPr lang="en-IN" dirty="0"/>
              <a:t>of </a:t>
            </a:r>
            <a:r>
              <a:rPr lang="en-IN" b="1" dirty="0">
                <a:solidFill>
                  <a:srgbClr val="C00000"/>
                </a:solidFill>
              </a:rPr>
              <a:t>node’s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Left child</a:t>
            </a:r>
            <a:r>
              <a:rPr lang="en-IN" dirty="0"/>
              <a:t>, then we need to perform </a:t>
            </a:r>
            <a:r>
              <a:rPr lang="en-IN" b="1" dirty="0">
                <a:solidFill>
                  <a:srgbClr val="C00000"/>
                </a:solidFill>
              </a:rPr>
              <a:t>Left Right Rotation </a:t>
            </a:r>
            <a:r>
              <a:rPr lang="en-IN" dirty="0"/>
              <a:t>for </a:t>
            </a:r>
            <a:r>
              <a:rPr lang="en-IN" b="1" dirty="0">
                <a:solidFill>
                  <a:srgbClr val="C00000"/>
                </a:solidFill>
              </a:rPr>
              <a:t>unbalanced node</a:t>
            </a:r>
            <a:r>
              <a:rPr lang="en-IN" dirty="0"/>
              <a:t>.</a:t>
            </a:r>
          </a:p>
          <a:p>
            <a:r>
              <a:rPr lang="en-IN" b="1" dirty="0"/>
              <a:t>Left Right Rotation</a:t>
            </a:r>
          </a:p>
          <a:p>
            <a:pPr lvl="1">
              <a:buClr>
                <a:srgbClr val="B84742"/>
              </a:buClr>
            </a:pPr>
            <a:r>
              <a:rPr lang="en-IN" b="1" dirty="0">
                <a:solidFill>
                  <a:srgbClr val="C00000"/>
                </a:solidFill>
              </a:rPr>
              <a:t>Left Rotation </a:t>
            </a:r>
            <a:r>
              <a:rPr lang="en-IN" dirty="0"/>
              <a:t>of </a:t>
            </a:r>
            <a:r>
              <a:rPr lang="en-IN" b="1" dirty="0">
                <a:solidFill>
                  <a:srgbClr val="C00000"/>
                </a:solidFill>
              </a:rPr>
              <a:t>Left Child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followed by </a:t>
            </a:r>
          </a:p>
          <a:p>
            <a:pPr lvl="1">
              <a:buClr>
                <a:srgbClr val="B84742"/>
              </a:buClr>
            </a:pPr>
            <a:r>
              <a:rPr lang="en-IN" b="1" dirty="0">
                <a:solidFill>
                  <a:srgbClr val="C00000"/>
                </a:solidFill>
              </a:rPr>
              <a:t>Right Rotation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</a:t>
            </a:r>
            <a:r>
              <a:rPr lang="en-IN" b="1" dirty="0">
                <a:solidFill>
                  <a:srgbClr val="C00000"/>
                </a:solidFill>
              </a:rPr>
              <a:t>Parent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54018" y="2023517"/>
            <a:ext cx="2980303" cy="149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Left Right Rotation</a:t>
            </a:r>
          </a:p>
          <a:p>
            <a:pPr algn="ctr"/>
            <a:r>
              <a:rPr lang="en-IN" sz="2100" b="1" dirty="0"/>
              <a:t>Left Rotation of Left Child</a:t>
            </a:r>
          </a:p>
          <a:p>
            <a:pPr algn="ctr"/>
            <a:r>
              <a:rPr lang="en-IN" sz="2100" b="1" dirty="0"/>
              <a:t>followed by</a:t>
            </a:r>
          </a:p>
          <a:p>
            <a:pPr algn="ctr"/>
            <a:r>
              <a:rPr lang="en-IN" sz="2100" b="1" dirty="0"/>
              <a:t>Right Rotation of Parent</a:t>
            </a:r>
            <a:endParaRPr lang="en-US" sz="2100" dirty="0"/>
          </a:p>
        </p:txBody>
      </p:sp>
      <p:sp>
        <p:nvSpPr>
          <p:cNvPr id="13" name="Oval 12"/>
          <p:cNvSpPr/>
          <p:nvPr/>
        </p:nvSpPr>
        <p:spPr>
          <a:xfrm>
            <a:off x="8086280" y="2180257"/>
            <a:ext cx="468000" cy="468000"/>
          </a:xfrm>
          <a:prstGeom prst="ellipse">
            <a:avLst/>
          </a:prstGeom>
          <a:pattFill prst="wdUpDiag">
            <a:fgClr>
              <a:srgbClr val="B8474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635899" y="2839162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518922" y="2839162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3" idx="3"/>
            <a:endCxn id="14" idx="0"/>
          </p:cNvCxnSpPr>
          <p:nvPr/>
        </p:nvCxnSpPr>
        <p:spPr>
          <a:xfrm flipH="1">
            <a:off x="7869899" y="2579720"/>
            <a:ext cx="284918" cy="25944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5"/>
            <a:endCxn id="15" idx="0"/>
          </p:cNvCxnSpPr>
          <p:nvPr/>
        </p:nvCxnSpPr>
        <p:spPr>
          <a:xfrm>
            <a:off x="8485743" y="2579720"/>
            <a:ext cx="267179" cy="25944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016899" y="3578749"/>
            <a:ext cx="468000" cy="468000"/>
          </a:xfrm>
          <a:prstGeom prst="ellipse">
            <a:avLst/>
          </a:prstGeom>
          <a:solidFill>
            <a:srgbClr val="B84742"/>
          </a:solidFill>
          <a:ln>
            <a:solidFill>
              <a:srgbClr val="9A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4" idx="5"/>
            <a:endCxn id="18" idx="0"/>
          </p:cNvCxnSpPr>
          <p:nvPr/>
        </p:nvCxnSpPr>
        <p:spPr>
          <a:xfrm>
            <a:off x="8035362" y="3238625"/>
            <a:ext cx="215537" cy="340124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803953" y="1743842"/>
            <a:ext cx="103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/>
              <a:t>Case - 2</a:t>
            </a:r>
            <a:endParaRPr lang="en-US" sz="2000" b="1" dirty="0"/>
          </a:p>
        </p:txBody>
      </p:sp>
      <p:sp>
        <p:nvSpPr>
          <p:cNvPr id="21" name="Oval 20"/>
          <p:cNvSpPr/>
          <p:nvPr/>
        </p:nvSpPr>
        <p:spPr>
          <a:xfrm>
            <a:off x="1426318" y="389435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J</a:t>
            </a:r>
            <a:endParaRPr lang="en-US" sz="2400" b="1" dirty="0"/>
          </a:p>
        </p:txBody>
      </p:sp>
      <p:sp>
        <p:nvSpPr>
          <p:cNvPr id="22" name="Oval 21"/>
          <p:cNvSpPr/>
          <p:nvPr/>
        </p:nvSpPr>
        <p:spPr>
          <a:xfrm>
            <a:off x="905848" y="4551231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K</a:t>
            </a:r>
            <a:endParaRPr lang="en-US" sz="2400" b="1" dirty="0"/>
          </a:p>
        </p:txBody>
      </p:sp>
      <p:sp>
        <p:nvSpPr>
          <p:cNvPr id="23" name="Oval 22"/>
          <p:cNvSpPr/>
          <p:nvPr/>
        </p:nvSpPr>
        <p:spPr>
          <a:xfrm>
            <a:off x="1932697" y="4551230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Z</a:t>
            </a:r>
            <a:endParaRPr lang="en-US" sz="2400" b="1" dirty="0"/>
          </a:p>
        </p:txBody>
      </p:sp>
      <p:sp>
        <p:nvSpPr>
          <p:cNvPr id="24" name="Oval 23"/>
          <p:cNvSpPr/>
          <p:nvPr/>
        </p:nvSpPr>
        <p:spPr>
          <a:xfrm>
            <a:off x="409179" y="5273762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X</a:t>
            </a:r>
            <a:endParaRPr lang="en-US" sz="2400" b="1" dirty="0"/>
          </a:p>
        </p:txBody>
      </p:sp>
      <p:sp>
        <p:nvSpPr>
          <p:cNvPr id="25" name="Oval 24"/>
          <p:cNvSpPr/>
          <p:nvPr/>
        </p:nvSpPr>
        <p:spPr>
          <a:xfrm>
            <a:off x="1399297" y="5299119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Y</a:t>
            </a:r>
            <a:endParaRPr lang="en-US" sz="2400" b="1" dirty="0"/>
          </a:p>
        </p:txBody>
      </p:sp>
      <p:sp>
        <p:nvSpPr>
          <p:cNvPr id="26" name="Oval 25"/>
          <p:cNvSpPr/>
          <p:nvPr/>
        </p:nvSpPr>
        <p:spPr>
          <a:xfrm>
            <a:off x="1893228" y="6035762"/>
            <a:ext cx="496669" cy="496669"/>
          </a:xfrm>
          <a:prstGeom prst="ellipse">
            <a:avLst/>
          </a:prstGeom>
          <a:solidFill>
            <a:srgbClr val="B84742"/>
          </a:solidFill>
          <a:ln>
            <a:solidFill>
              <a:srgbClr val="9A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n</a:t>
            </a:r>
            <a:endParaRPr lang="en-US" sz="2400" b="1" dirty="0"/>
          </a:p>
        </p:txBody>
      </p:sp>
      <p:cxnSp>
        <p:nvCxnSpPr>
          <p:cNvPr id="27" name="Straight Arrow Connector 26"/>
          <p:cNvCxnSpPr>
            <a:stCxn id="21" idx="3"/>
            <a:endCxn id="22" idx="0"/>
          </p:cNvCxnSpPr>
          <p:nvPr/>
        </p:nvCxnSpPr>
        <p:spPr>
          <a:xfrm flipH="1">
            <a:off x="1154183" y="4318287"/>
            <a:ext cx="344870" cy="23294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5"/>
            <a:endCxn id="23" idx="0"/>
          </p:cNvCxnSpPr>
          <p:nvPr/>
        </p:nvCxnSpPr>
        <p:spPr>
          <a:xfrm>
            <a:off x="1850252" y="4318287"/>
            <a:ext cx="330780" cy="23294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2" idx="3"/>
            <a:endCxn id="24" idx="0"/>
          </p:cNvCxnSpPr>
          <p:nvPr/>
        </p:nvCxnSpPr>
        <p:spPr>
          <a:xfrm flipH="1">
            <a:off x="657514" y="4975165"/>
            <a:ext cx="321069" cy="29859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5"/>
            <a:endCxn id="25" idx="0"/>
          </p:cNvCxnSpPr>
          <p:nvPr/>
        </p:nvCxnSpPr>
        <p:spPr>
          <a:xfrm>
            <a:off x="1329782" y="4975165"/>
            <a:ext cx="317850" cy="32395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5"/>
            <a:endCxn id="26" idx="0"/>
          </p:cNvCxnSpPr>
          <p:nvPr/>
        </p:nvCxnSpPr>
        <p:spPr>
          <a:xfrm>
            <a:off x="1823231" y="5723053"/>
            <a:ext cx="318332" cy="31270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616607" y="612923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170696" y="538943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36519" y="535838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37296" y="460805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681518" y="462460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008897" y="3958021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985636" y="5465630"/>
            <a:ext cx="1676400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84916" y="4475029"/>
            <a:ext cx="1477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Left Rotation </a:t>
            </a:r>
          </a:p>
          <a:p>
            <a:pPr algn="ctr"/>
            <a:r>
              <a:rPr lang="en-IN" b="1" dirty="0"/>
              <a:t>of </a:t>
            </a:r>
          </a:p>
          <a:p>
            <a:pPr algn="ctr"/>
            <a:r>
              <a:rPr lang="en-IN" b="1" dirty="0"/>
              <a:t>Left Child (K)</a:t>
            </a:r>
            <a:endParaRPr lang="en-US" b="1" dirty="0"/>
          </a:p>
        </p:txBody>
      </p:sp>
      <p:sp>
        <p:nvSpPr>
          <p:cNvPr id="40" name="Oval 39"/>
          <p:cNvSpPr/>
          <p:nvPr/>
        </p:nvSpPr>
        <p:spPr>
          <a:xfrm>
            <a:off x="5528066" y="4691957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Y</a:t>
            </a:r>
            <a:endParaRPr lang="en-US" sz="2400" b="1" dirty="0"/>
          </a:p>
        </p:txBody>
      </p:sp>
      <p:sp>
        <p:nvSpPr>
          <p:cNvPr id="41" name="Oval 40"/>
          <p:cNvSpPr/>
          <p:nvPr/>
        </p:nvSpPr>
        <p:spPr>
          <a:xfrm>
            <a:off x="6021997" y="5379885"/>
            <a:ext cx="496669" cy="496669"/>
          </a:xfrm>
          <a:prstGeom prst="ellipse">
            <a:avLst/>
          </a:prstGeom>
          <a:solidFill>
            <a:srgbClr val="B84742"/>
          </a:solidFill>
          <a:ln>
            <a:solidFill>
              <a:srgbClr val="9A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n</a:t>
            </a:r>
            <a:endParaRPr lang="en-US" sz="2400" b="1" dirty="0"/>
          </a:p>
        </p:txBody>
      </p:sp>
      <p:cxnSp>
        <p:nvCxnSpPr>
          <p:cNvPr id="42" name="Straight Arrow Connector 41"/>
          <p:cNvCxnSpPr>
            <a:stCxn id="40" idx="5"/>
            <a:endCxn id="41" idx="0"/>
          </p:cNvCxnSpPr>
          <p:nvPr/>
        </p:nvCxnSpPr>
        <p:spPr>
          <a:xfrm>
            <a:off x="5952000" y="5115891"/>
            <a:ext cx="318332" cy="26399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034016" y="5379885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K</a:t>
            </a:r>
            <a:endParaRPr lang="en-US" sz="2400" b="1" dirty="0"/>
          </a:p>
        </p:txBody>
      </p:sp>
      <p:sp>
        <p:nvSpPr>
          <p:cNvPr id="44" name="Oval 43"/>
          <p:cNvSpPr/>
          <p:nvPr/>
        </p:nvSpPr>
        <p:spPr>
          <a:xfrm>
            <a:off x="4551202" y="611581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X</a:t>
            </a:r>
            <a:endParaRPr lang="en-US" sz="2400" b="1" dirty="0"/>
          </a:p>
        </p:txBody>
      </p:sp>
      <p:cxnSp>
        <p:nvCxnSpPr>
          <p:cNvPr id="45" name="Straight Arrow Connector 44"/>
          <p:cNvCxnSpPr>
            <a:stCxn id="43" idx="3"/>
            <a:endCxn id="44" idx="0"/>
          </p:cNvCxnSpPr>
          <p:nvPr/>
        </p:nvCxnSpPr>
        <p:spPr>
          <a:xfrm flipH="1">
            <a:off x="4799537" y="5803819"/>
            <a:ext cx="307214" cy="31199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0" idx="3"/>
            <a:endCxn id="43" idx="0"/>
          </p:cNvCxnSpPr>
          <p:nvPr/>
        </p:nvCxnSpPr>
        <p:spPr>
          <a:xfrm flipH="1">
            <a:off x="5282351" y="5115891"/>
            <a:ext cx="318450" cy="26399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164687" y="389435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J</a:t>
            </a:r>
            <a:endParaRPr lang="en-US" sz="2400" b="1" dirty="0"/>
          </a:p>
        </p:txBody>
      </p:sp>
      <p:sp>
        <p:nvSpPr>
          <p:cNvPr id="48" name="Oval 47"/>
          <p:cNvSpPr/>
          <p:nvPr/>
        </p:nvSpPr>
        <p:spPr>
          <a:xfrm>
            <a:off x="6671066" y="4691957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Z</a:t>
            </a:r>
            <a:endParaRPr lang="en-US" sz="2400" b="1" dirty="0"/>
          </a:p>
        </p:txBody>
      </p:sp>
      <p:cxnSp>
        <p:nvCxnSpPr>
          <p:cNvPr id="49" name="Straight Arrow Connector 48"/>
          <p:cNvCxnSpPr>
            <a:stCxn id="47" idx="5"/>
            <a:endCxn id="48" idx="0"/>
          </p:cNvCxnSpPr>
          <p:nvPr/>
        </p:nvCxnSpPr>
        <p:spPr>
          <a:xfrm>
            <a:off x="6588621" y="4318287"/>
            <a:ext cx="330780" cy="37367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7" idx="3"/>
            <a:endCxn id="40" idx="0"/>
          </p:cNvCxnSpPr>
          <p:nvPr/>
        </p:nvCxnSpPr>
        <p:spPr>
          <a:xfrm flipH="1">
            <a:off x="5776401" y="4318287"/>
            <a:ext cx="461021" cy="37367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7613404" y="5398359"/>
            <a:ext cx="1326266" cy="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472118" y="4354322"/>
            <a:ext cx="1608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Right Rotation </a:t>
            </a:r>
          </a:p>
          <a:p>
            <a:pPr algn="ctr"/>
            <a:r>
              <a:rPr lang="en-IN" b="1" dirty="0"/>
              <a:t>of </a:t>
            </a:r>
          </a:p>
          <a:p>
            <a:pPr algn="ctr"/>
            <a:r>
              <a:rPr lang="en-IN" b="1" dirty="0"/>
              <a:t>Parent (J)</a:t>
            </a:r>
            <a:endParaRPr lang="en-US" b="1" dirty="0"/>
          </a:p>
        </p:txBody>
      </p:sp>
      <p:sp>
        <p:nvSpPr>
          <p:cNvPr id="53" name="Oval 52"/>
          <p:cNvSpPr/>
          <p:nvPr/>
        </p:nvSpPr>
        <p:spPr>
          <a:xfrm>
            <a:off x="3575502" y="5770431"/>
            <a:ext cx="496669" cy="496669"/>
          </a:xfrm>
          <a:prstGeom prst="ellipse">
            <a:avLst/>
          </a:prstGeom>
          <a:solidFill>
            <a:srgbClr val="B84742"/>
          </a:solidFill>
          <a:ln>
            <a:solidFill>
              <a:srgbClr val="9A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n</a:t>
            </a:r>
            <a:endParaRPr lang="en-US" sz="2400" b="1" dirty="0"/>
          </a:p>
        </p:txBody>
      </p:sp>
      <p:sp>
        <p:nvSpPr>
          <p:cNvPr id="54" name="Oval 53"/>
          <p:cNvSpPr/>
          <p:nvPr/>
        </p:nvSpPr>
        <p:spPr>
          <a:xfrm>
            <a:off x="10424401" y="389435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Y</a:t>
            </a:r>
            <a:endParaRPr lang="en-US" sz="2400" b="1" dirty="0"/>
          </a:p>
        </p:txBody>
      </p:sp>
      <p:sp>
        <p:nvSpPr>
          <p:cNvPr id="55" name="Oval 54"/>
          <p:cNvSpPr/>
          <p:nvPr/>
        </p:nvSpPr>
        <p:spPr>
          <a:xfrm>
            <a:off x="9930351" y="477998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K</a:t>
            </a:r>
            <a:endParaRPr lang="en-US" sz="2400" b="1" dirty="0"/>
          </a:p>
        </p:txBody>
      </p:sp>
      <p:sp>
        <p:nvSpPr>
          <p:cNvPr id="56" name="Oval 55"/>
          <p:cNvSpPr/>
          <p:nvPr/>
        </p:nvSpPr>
        <p:spPr>
          <a:xfrm>
            <a:off x="9433682" y="563204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X</a:t>
            </a:r>
            <a:endParaRPr lang="en-US" sz="2400" b="1" dirty="0"/>
          </a:p>
        </p:txBody>
      </p:sp>
      <p:cxnSp>
        <p:nvCxnSpPr>
          <p:cNvPr id="57" name="Straight Arrow Connector 56"/>
          <p:cNvCxnSpPr>
            <a:stCxn id="55" idx="3"/>
            <a:endCxn id="56" idx="0"/>
          </p:cNvCxnSpPr>
          <p:nvPr/>
        </p:nvCxnSpPr>
        <p:spPr>
          <a:xfrm flipH="1">
            <a:off x="9682017" y="5203917"/>
            <a:ext cx="321069" cy="42812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4" idx="3"/>
            <a:endCxn id="55" idx="0"/>
          </p:cNvCxnSpPr>
          <p:nvPr/>
        </p:nvCxnSpPr>
        <p:spPr>
          <a:xfrm flipH="1">
            <a:off x="10178686" y="4318287"/>
            <a:ext cx="318450" cy="46169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1044144" y="477998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J</a:t>
            </a:r>
            <a:endParaRPr lang="en-US" sz="2400" b="1" dirty="0"/>
          </a:p>
        </p:txBody>
      </p:sp>
      <p:sp>
        <p:nvSpPr>
          <p:cNvPr id="60" name="Oval 59"/>
          <p:cNvSpPr/>
          <p:nvPr/>
        </p:nvSpPr>
        <p:spPr>
          <a:xfrm>
            <a:off x="11550523" y="5632043"/>
            <a:ext cx="496669" cy="496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Z</a:t>
            </a:r>
            <a:endParaRPr lang="en-US" sz="2400" b="1" dirty="0"/>
          </a:p>
        </p:txBody>
      </p:sp>
      <p:cxnSp>
        <p:nvCxnSpPr>
          <p:cNvPr id="61" name="Straight Arrow Connector 60"/>
          <p:cNvCxnSpPr>
            <a:stCxn id="59" idx="5"/>
            <a:endCxn id="60" idx="0"/>
          </p:cNvCxnSpPr>
          <p:nvPr/>
        </p:nvCxnSpPr>
        <p:spPr>
          <a:xfrm>
            <a:off x="11468078" y="5203917"/>
            <a:ext cx="330780" cy="42812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4" idx="5"/>
            <a:endCxn id="59" idx="0"/>
          </p:cNvCxnSpPr>
          <p:nvPr/>
        </p:nvCxnSpPr>
        <p:spPr>
          <a:xfrm>
            <a:off x="10848335" y="4318287"/>
            <a:ext cx="444144" cy="46169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10540070" y="5632043"/>
            <a:ext cx="496669" cy="496669"/>
          </a:xfrm>
          <a:prstGeom prst="ellipse">
            <a:avLst/>
          </a:prstGeom>
          <a:solidFill>
            <a:srgbClr val="B84742"/>
          </a:solidFill>
          <a:ln>
            <a:solidFill>
              <a:srgbClr val="9A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n</a:t>
            </a:r>
            <a:endParaRPr lang="en-US" sz="2400" b="1" dirty="0"/>
          </a:p>
        </p:txBody>
      </p:sp>
      <p:cxnSp>
        <p:nvCxnSpPr>
          <p:cNvPr id="64" name="Straight Arrow Connector 63"/>
          <p:cNvCxnSpPr>
            <a:stCxn id="59" idx="3"/>
            <a:endCxn id="63" idx="0"/>
          </p:cNvCxnSpPr>
          <p:nvPr/>
        </p:nvCxnSpPr>
        <p:spPr>
          <a:xfrm flipH="1">
            <a:off x="10788405" y="5203917"/>
            <a:ext cx="328474" cy="42812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119171" y="569571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0262171" y="569571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1262481" y="569571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9662189" y="484365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1481371" y="484365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10881481" y="395802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71" name="Rectangle 70"/>
          <p:cNvSpPr/>
          <p:nvPr/>
        </p:nvSpPr>
        <p:spPr>
          <a:xfrm>
            <a:off x="-18507" y="3516233"/>
            <a:ext cx="1417804" cy="437465"/>
          </a:xfrm>
          <a:prstGeom prst="rect">
            <a:avLst/>
          </a:prstGeom>
          <a:solidFill>
            <a:srgbClr val="B84742"/>
          </a:solidFill>
          <a:ln>
            <a:solidFill>
              <a:srgbClr val="9A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Case - 2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1676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1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8" grpId="0" animBg="1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2" grpId="0"/>
      <p:bldP spid="33" grpId="0"/>
      <p:bldP spid="34" grpId="0"/>
      <p:bldP spid="35" grpId="0"/>
      <p:bldP spid="36" grpId="0"/>
      <p:bldP spid="37" grpId="0"/>
      <p:bldP spid="39" grpId="0"/>
      <p:bldP spid="40" grpId="0" animBg="1"/>
      <p:bldP spid="41" grpId="0" animBg="1"/>
      <p:bldP spid="43" grpId="0" animBg="1"/>
      <p:bldP spid="44" grpId="0" animBg="1"/>
      <p:bldP spid="47" grpId="0" animBg="1"/>
      <p:bldP spid="48" grpId="0" animBg="1"/>
      <p:bldP spid="52" grpId="0"/>
      <p:bldP spid="53" grpId="0" animBg="1"/>
      <p:bldP spid="54" grpId="0" animBg="1"/>
      <p:bldP spid="55" grpId="0" animBg="1"/>
      <p:bldP spid="56" grpId="0" animBg="1"/>
      <p:bldP spid="59" grpId="0" animBg="1"/>
      <p:bldP spid="60" grpId="0" animBg="1"/>
      <p:bldP spid="63" grpId="0" animBg="1"/>
      <p:bldP spid="65" grpId="0"/>
      <p:bldP spid="66" grpId="0"/>
      <p:bldP spid="67" grpId="0"/>
      <p:bldP spid="68" grpId="0"/>
      <p:bldP spid="69" grpId="0"/>
      <p:bldP spid="70" grpId="0"/>
      <p:bldP spid="7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400" dirty="0"/>
              <a:t>Insertion into Right sub-tree of node’s Left child</a:t>
            </a:r>
            <a:endParaRPr lang="en-US" sz="3400" dirty="0"/>
          </a:p>
        </p:txBody>
      </p:sp>
      <p:sp>
        <p:nvSpPr>
          <p:cNvPr id="4" name="Rectangle 3"/>
          <p:cNvSpPr/>
          <p:nvPr/>
        </p:nvSpPr>
        <p:spPr>
          <a:xfrm>
            <a:off x="-4738" y="721173"/>
            <a:ext cx="1417804" cy="437465"/>
          </a:xfrm>
          <a:prstGeom prst="rect">
            <a:avLst/>
          </a:prstGeom>
          <a:solidFill>
            <a:srgbClr val="B84742"/>
          </a:solidFill>
          <a:ln>
            <a:solidFill>
              <a:srgbClr val="9A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Case - 2</a:t>
            </a:r>
            <a:endParaRPr lang="en-US" sz="24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288869" y="1032160"/>
            <a:ext cx="533400" cy="533400"/>
            <a:chOff x="1246221" y="3810000"/>
            <a:chExt cx="533400" cy="533400"/>
          </a:xfrm>
        </p:grpSpPr>
        <p:sp>
          <p:nvSpPr>
            <p:cNvPr id="6" name="Oval 5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12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50669" y="1769076"/>
            <a:ext cx="533400" cy="533400"/>
            <a:chOff x="1246221" y="3810000"/>
            <a:chExt cx="533400" cy="533400"/>
          </a:xfrm>
        </p:grpSpPr>
        <p:sp>
          <p:nvSpPr>
            <p:cNvPr id="9" name="Oval 8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8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41069" y="2441860"/>
            <a:ext cx="533400" cy="533400"/>
            <a:chOff x="1246221" y="3810000"/>
            <a:chExt cx="533400" cy="533400"/>
          </a:xfrm>
        </p:grpSpPr>
        <p:sp>
          <p:nvSpPr>
            <p:cNvPr id="12" name="Oval 11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4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7669" y="3165760"/>
            <a:ext cx="533400" cy="533400"/>
            <a:chOff x="1246221" y="3810000"/>
            <a:chExt cx="533400" cy="533400"/>
          </a:xfrm>
        </p:grpSpPr>
        <p:sp>
          <p:nvSpPr>
            <p:cNvPr id="15" name="Oval 14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2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374469" y="3165760"/>
            <a:ext cx="533400" cy="533400"/>
            <a:chOff x="1246221" y="3810000"/>
            <a:chExt cx="533400" cy="533400"/>
          </a:xfrm>
        </p:grpSpPr>
        <p:sp>
          <p:nvSpPr>
            <p:cNvPr id="18" name="Oval 17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53829" y="3877734"/>
              <a:ext cx="32092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6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984069" y="2441860"/>
            <a:ext cx="533400" cy="533400"/>
            <a:chOff x="1246221" y="3810000"/>
            <a:chExt cx="533400" cy="533400"/>
          </a:xfrm>
        </p:grpSpPr>
        <p:sp>
          <p:nvSpPr>
            <p:cNvPr id="21" name="Oval 20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050869" y="1769076"/>
            <a:ext cx="533400" cy="533400"/>
            <a:chOff x="1246221" y="3810000"/>
            <a:chExt cx="533400" cy="533400"/>
          </a:xfrm>
        </p:grpSpPr>
        <p:sp>
          <p:nvSpPr>
            <p:cNvPr id="24" name="Oval 23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16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669869" y="2441860"/>
            <a:ext cx="533400" cy="533400"/>
            <a:chOff x="1246221" y="3810000"/>
            <a:chExt cx="533400" cy="533400"/>
          </a:xfrm>
        </p:grpSpPr>
        <p:sp>
          <p:nvSpPr>
            <p:cNvPr id="27" name="Oval 26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14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41069" y="3851560"/>
            <a:ext cx="533400" cy="533400"/>
            <a:chOff x="1246221" y="3810000"/>
            <a:chExt cx="533400" cy="533400"/>
          </a:xfrm>
        </p:grpSpPr>
        <p:sp>
          <p:nvSpPr>
            <p:cNvPr id="30" name="Oval 29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353829" y="3877734"/>
              <a:ext cx="32092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3" name="Straight Arrow Connector 32"/>
          <p:cNvCxnSpPr>
            <a:stCxn id="6" idx="3"/>
            <a:endCxn id="9" idx="0"/>
          </p:cNvCxnSpPr>
          <p:nvPr/>
        </p:nvCxnSpPr>
        <p:spPr>
          <a:xfrm flipH="1">
            <a:off x="1717369" y="1487445"/>
            <a:ext cx="649615" cy="28163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3"/>
            <a:endCxn id="12" idx="0"/>
          </p:cNvCxnSpPr>
          <p:nvPr/>
        </p:nvCxnSpPr>
        <p:spPr>
          <a:xfrm flipH="1">
            <a:off x="1107769" y="2224361"/>
            <a:ext cx="421015" cy="21749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" idx="3"/>
            <a:endCxn id="15" idx="0"/>
          </p:cNvCxnSpPr>
          <p:nvPr/>
        </p:nvCxnSpPr>
        <p:spPr>
          <a:xfrm flipH="1">
            <a:off x="574369" y="2897145"/>
            <a:ext cx="344815" cy="2686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5"/>
            <a:endCxn id="21" idx="0"/>
          </p:cNvCxnSpPr>
          <p:nvPr/>
        </p:nvCxnSpPr>
        <p:spPr>
          <a:xfrm>
            <a:off x="1905954" y="2224361"/>
            <a:ext cx="344815" cy="21749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5"/>
            <a:endCxn id="18" idx="0"/>
          </p:cNvCxnSpPr>
          <p:nvPr/>
        </p:nvCxnSpPr>
        <p:spPr>
          <a:xfrm>
            <a:off x="1296354" y="2897145"/>
            <a:ext cx="344815" cy="2686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6" idx="5"/>
            <a:endCxn id="24" idx="0"/>
          </p:cNvCxnSpPr>
          <p:nvPr/>
        </p:nvCxnSpPr>
        <p:spPr>
          <a:xfrm>
            <a:off x="2744154" y="1487445"/>
            <a:ext cx="573415" cy="28163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3"/>
            <a:endCxn id="27" idx="0"/>
          </p:cNvCxnSpPr>
          <p:nvPr/>
        </p:nvCxnSpPr>
        <p:spPr>
          <a:xfrm flipH="1">
            <a:off x="2936569" y="2224361"/>
            <a:ext cx="192415" cy="21749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8" idx="3"/>
            <a:endCxn id="30" idx="0"/>
          </p:cNvCxnSpPr>
          <p:nvPr/>
        </p:nvCxnSpPr>
        <p:spPr>
          <a:xfrm flipH="1">
            <a:off x="1107769" y="3621045"/>
            <a:ext cx="344815" cy="2305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71715" y="39335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145777" y="324779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8025" y="32477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589891" y="25238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734470" y="25238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870" y="1794160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392361" y="4648201"/>
            <a:ext cx="3407279" cy="1800493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Left Right Rotation</a:t>
            </a:r>
          </a:p>
          <a:p>
            <a:pPr algn="ctr"/>
            <a:endParaRPr lang="en-IN" sz="1600" b="1" dirty="0">
              <a:solidFill>
                <a:srgbClr val="FF0000"/>
              </a:solidFill>
            </a:endParaRPr>
          </a:p>
          <a:p>
            <a:pPr algn="ctr"/>
            <a:r>
              <a:rPr lang="en-IN" sz="2100" b="1" dirty="0"/>
              <a:t>Left Rotation of Left Child (4)</a:t>
            </a:r>
          </a:p>
          <a:p>
            <a:pPr algn="ctr"/>
            <a:r>
              <a:rPr lang="en-IN" sz="2100" b="1" dirty="0"/>
              <a:t>followed by</a:t>
            </a:r>
          </a:p>
          <a:p>
            <a:pPr algn="ctr"/>
            <a:r>
              <a:rPr lang="en-IN" sz="2100" b="1" dirty="0"/>
              <a:t>Right Rotation of Parent (8)</a:t>
            </a:r>
            <a:endParaRPr lang="en-US" sz="21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671881" y="2066221"/>
            <a:ext cx="1219199" cy="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11926" y="1398627"/>
            <a:ext cx="1381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Left Rotation of Node 4</a:t>
            </a:r>
            <a:endParaRPr lang="en-US" b="1" dirty="0"/>
          </a:p>
        </p:txBody>
      </p:sp>
      <p:grpSp>
        <p:nvGrpSpPr>
          <p:cNvPr id="62" name="Group 61"/>
          <p:cNvGrpSpPr/>
          <p:nvPr/>
        </p:nvGrpSpPr>
        <p:grpSpPr>
          <a:xfrm>
            <a:off x="2674974" y="3845726"/>
            <a:ext cx="533400" cy="533400"/>
            <a:chOff x="1246221" y="3810000"/>
            <a:chExt cx="533400" cy="533400"/>
          </a:xfrm>
        </p:grpSpPr>
        <p:sp>
          <p:nvSpPr>
            <p:cNvPr id="63" name="Oval 62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353829" y="3877734"/>
              <a:ext cx="32092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844496" y="2591330"/>
            <a:ext cx="533400" cy="533400"/>
            <a:chOff x="1246221" y="3810000"/>
            <a:chExt cx="533400" cy="533400"/>
          </a:xfrm>
        </p:grpSpPr>
        <p:sp>
          <p:nvSpPr>
            <p:cNvPr id="66" name="Oval 65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353829" y="3877734"/>
              <a:ext cx="32092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6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311096" y="3335749"/>
            <a:ext cx="533400" cy="533400"/>
            <a:chOff x="1246221" y="3810000"/>
            <a:chExt cx="533400" cy="533400"/>
          </a:xfrm>
        </p:grpSpPr>
        <p:sp>
          <p:nvSpPr>
            <p:cNvPr id="74" name="Oval 73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4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777696" y="4057893"/>
            <a:ext cx="533400" cy="533400"/>
            <a:chOff x="1246221" y="3810000"/>
            <a:chExt cx="533400" cy="533400"/>
          </a:xfrm>
        </p:grpSpPr>
        <p:sp>
          <p:nvSpPr>
            <p:cNvPr id="77" name="Oval 76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2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9" name="Straight Arrow Connector 78"/>
          <p:cNvCxnSpPr>
            <a:stCxn id="74" idx="3"/>
            <a:endCxn id="77" idx="0"/>
          </p:cNvCxnSpPr>
          <p:nvPr/>
        </p:nvCxnSpPr>
        <p:spPr>
          <a:xfrm flipH="1">
            <a:off x="4044396" y="3791034"/>
            <a:ext cx="344815" cy="26685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6" idx="3"/>
            <a:endCxn id="74" idx="0"/>
          </p:cNvCxnSpPr>
          <p:nvPr/>
        </p:nvCxnSpPr>
        <p:spPr>
          <a:xfrm flipH="1">
            <a:off x="4577796" y="3046615"/>
            <a:ext cx="344815" cy="28913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4844496" y="4057893"/>
            <a:ext cx="533400" cy="533400"/>
            <a:chOff x="1246221" y="3810000"/>
            <a:chExt cx="533400" cy="533400"/>
          </a:xfrm>
        </p:grpSpPr>
        <p:sp>
          <p:nvSpPr>
            <p:cNvPr id="83" name="Oval 82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353829" y="3877734"/>
              <a:ext cx="32092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6" name="Straight Arrow Connector 85"/>
          <p:cNvCxnSpPr>
            <a:stCxn id="74" idx="5"/>
            <a:endCxn id="83" idx="0"/>
          </p:cNvCxnSpPr>
          <p:nvPr/>
        </p:nvCxnSpPr>
        <p:spPr>
          <a:xfrm>
            <a:off x="4766381" y="3791034"/>
            <a:ext cx="344815" cy="26685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6173892" y="1104842"/>
            <a:ext cx="533400" cy="533400"/>
            <a:chOff x="1246221" y="3810000"/>
            <a:chExt cx="533400" cy="533400"/>
          </a:xfrm>
        </p:grpSpPr>
        <p:sp>
          <p:nvSpPr>
            <p:cNvPr id="88" name="Oval 87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12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5377896" y="1784782"/>
            <a:ext cx="533400" cy="533400"/>
            <a:chOff x="1246221" y="3810000"/>
            <a:chExt cx="533400" cy="533400"/>
          </a:xfrm>
        </p:grpSpPr>
        <p:sp>
          <p:nvSpPr>
            <p:cNvPr id="91" name="Oval 90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8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5911296" y="2591330"/>
            <a:ext cx="533400" cy="533400"/>
            <a:chOff x="1246221" y="3810000"/>
            <a:chExt cx="533400" cy="533400"/>
          </a:xfrm>
        </p:grpSpPr>
        <p:sp>
          <p:nvSpPr>
            <p:cNvPr id="94" name="Oval 93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6978096" y="1784782"/>
            <a:ext cx="533400" cy="533400"/>
            <a:chOff x="1246221" y="3810000"/>
            <a:chExt cx="533400" cy="533400"/>
          </a:xfrm>
        </p:grpSpPr>
        <p:sp>
          <p:nvSpPr>
            <p:cNvPr id="97" name="Oval 96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16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6597096" y="2591330"/>
            <a:ext cx="533400" cy="533400"/>
            <a:chOff x="1246221" y="3810000"/>
            <a:chExt cx="533400" cy="533400"/>
          </a:xfrm>
        </p:grpSpPr>
        <p:sp>
          <p:nvSpPr>
            <p:cNvPr id="100" name="Oval 99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14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2" name="Straight Arrow Connector 101"/>
          <p:cNvCxnSpPr>
            <a:stCxn id="88" idx="3"/>
            <a:endCxn id="91" idx="0"/>
          </p:cNvCxnSpPr>
          <p:nvPr/>
        </p:nvCxnSpPr>
        <p:spPr>
          <a:xfrm flipH="1">
            <a:off x="5644596" y="1560127"/>
            <a:ext cx="607411" cy="22465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1" idx="5"/>
            <a:endCxn id="94" idx="0"/>
          </p:cNvCxnSpPr>
          <p:nvPr/>
        </p:nvCxnSpPr>
        <p:spPr>
          <a:xfrm>
            <a:off x="5833181" y="2240067"/>
            <a:ext cx="344815" cy="35126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88" idx="5"/>
            <a:endCxn id="97" idx="0"/>
          </p:cNvCxnSpPr>
          <p:nvPr/>
        </p:nvCxnSpPr>
        <p:spPr>
          <a:xfrm>
            <a:off x="6629177" y="1560127"/>
            <a:ext cx="615619" cy="22465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7" idx="3"/>
            <a:endCxn id="100" idx="0"/>
          </p:cNvCxnSpPr>
          <p:nvPr/>
        </p:nvCxnSpPr>
        <p:spPr>
          <a:xfrm flipH="1">
            <a:off x="6863796" y="2240067"/>
            <a:ext cx="192415" cy="35126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91" idx="3"/>
            <a:endCxn id="66" idx="0"/>
          </p:cNvCxnSpPr>
          <p:nvPr/>
        </p:nvCxnSpPr>
        <p:spPr>
          <a:xfrm flipH="1">
            <a:off x="5111196" y="2240067"/>
            <a:ext cx="344815" cy="35126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7778404" y="2063604"/>
            <a:ext cx="1043875" cy="5235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7495147" y="1398627"/>
            <a:ext cx="1584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Right Rotation of Node 8</a:t>
            </a:r>
            <a:endParaRPr lang="en-US" b="1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9192869" y="1782215"/>
            <a:ext cx="533400" cy="533400"/>
            <a:chOff x="1246221" y="3810000"/>
            <a:chExt cx="533400" cy="533400"/>
          </a:xfrm>
        </p:grpSpPr>
        <p:sp>
          <p:nvSpPr>
            <p:cNvPr id="112" name="Oval 111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353829" y="3877734"/>
              <a:ext cx="32092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6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8659469" y="2642551"/>
            <a:ext cx="533400" cy="533400"/>
            <a:chOff x="1246221" y="3810000"/>
            <a:chExt cx="533400" cy="533400"/>
          </a:xfrm>
        </p:grpSpPr>
        <p:sp>
          <p:nvSpPr>
            <p:cNvPr id="115" name="Oval 114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4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8126069" y="3592709"/>
            <a:ext cx="533400" cy="533400"/>
            <a:chOff x="1246221" y="3810000"/>
            <a:chExt cx="533400" cy="533400"/>
          </a:xfrm>
        </p:grpSpPr>
        <p:sp>
          <p:nvSpPr>
            <p:cNvPr id="118" name="Oval 117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2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0" name="Straight Arrow Connector 119"/>
          <p:cNvCxnSpPr>
            <a:stCxn id="115" idx="3"/>
            <a:endCxn id="118" idx="0"/>
          </p:cNvCxnSpPr>
          <p:nvPr/>
        </p:nvCxnSpPr>
        <p:spPr>
          <a:xfrm flipH="1">
            <a:off x="8392769" y="3097836"/>
            <a:ext cx="344815" cy="49487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12" idx="3"/>
            <a:endCxn id="115" idx="0"/>
          </p:cNvCxnSpPr>
          <p:nvPr/>
        </p:nvCxnSpPr>
        <p:spPr>
          <a:xfrm flipH="1">
            <a:off x="8926169" y="2237500"/>
            <a:ext cx="344815" cy="40505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9207943" y="3592709"/>
            <a:ext cx="533400" cy="533400"/>
            <a:chOff x="1246221" y="3810000"/>
            <a:chExt cx="533400" cy="533400"/>
          </a:xfrm>
        </p:grpSpPr>
        <p:sp>
          <p:nvSpPr>
            <p:cNvPr id="123" name="Oval 122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353829" y="3877734"/>
              <a:ext cx="32092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5" name="Straight Arrow Connector 124"/>
          <p:cNvCxnSpPr>
            <a:stCxn id="115" idx="5"/>
            <a:endCxn id="123" idx="0"/>
          </p:cNvCxnSpPr>
          <p:nvPr/>
        </p:nvCxnSpPr>
        <p:spPr>
          <a:xfrm>
            <a:off x="9114754" y="3097836"/>
            <a:ext cx="359889" cy="49487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9772052" y="2642551"/>
            <a:ext cx="533400" cy="533400"/>
            <a:chOff x="1246221" y="3810000"/>
            <a:chExt cx="533400" cy="533400"/>
          </a:xfrm>
        </p:grpSpPr>
        <p:sp>
          <p:nvSpPr>
            <p:cNvPr id="127" name="Oval 126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8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305452" y="3592709"/>
            <a:ext cx="533400" cy="533400"/>
            <a:chOff x="1246221" y="3810000"/>
            <a:chExt cx="533400" cy="533400"/>
          </a:xfrm>
        </p:grpSpPr>
        <p:sp>
          <p:nvSpPr>
            <p:cNvPr id="130" name="Oval 129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2" name="Straight Arrow Connector 131"/>
          <p:cNvCxnSpPr>
            <a:stCxn id="127" idx="5"/>
            <a:endCxn id="130" idx="0"/>
          </p:cNvCxnSpPr>
          <p:nvPr/>
        </p:nvCxnSpPr>
        <p:spPr>
          <a:xfrm>
            <a:off x="10227337" y="3097836"/>
            <a:ext cx="344815" cy="49487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12" idx="5"/>
            <a:endCxn id="127" idx="0"/>
          </p:cNvCxnSpPr>
          <p:nvPr/>
        </p:nvCxnSpPr>
        <p:spPr>
          <a:xfrm>
            <a:off x="9648154" y="2237500"/>
            <a:ext cx="390598" cy="40505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35" name="Group 134"/>
          <p:cNvGrpSpPr/>
          <p:nvPr/>
        </p:nvGrpSpPr>
        <p:grpSpPr>
          <a:xfrm>
            <a:off x="10337105" y="1144393"/>
            <a:ext cx="533400" cy="533400"/>
            <a:chOff x="1246221" y="3810000"/>
            <a:chExt cx="533400" cy="533400"/>
          </a:xfrm>
        </p:grpSpPr>
        <p:sp>
          <p:nvSpPr>
            <p:cNvPr id="136" name="Oval 135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12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11372252" y="1782215"/>
            <a:ext cx="533400" cy="533400"/>
            <a:chOff x="1246221" y="3810000"/>
            <a:chExt cx="533400" cy="533400"/>
          </a:xfrm>
        </p:grpSpPr>
        <p:sp>
          <p:nvSpPr>
            <p:cNvPr id="139" name="Oval 138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16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0991252" y="2642551"/>
            <a:ext cx="533400" cy="533400"/>
            <a:chOff x="1246221" y="3810000"/>
            <a:chExt cx="533400" cy="533400"/>
          </a:xfrm>
        </p:grpSpPr>
        <p:sp>
          <p:nvSpPr>
            <p:cNvPr id="142" name="Oval 141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14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4" name="Straight Arrow Connector 143"/>
          <p:cNvCxnSpPr>
            <a:stCxn id="136" idx="3"/>
            <a:endCxn id="112" idx="7"/>
          </p:cNvCxnSpPr>
          <p:nvPr/>
        </p:nvCxnSpPr>
        <p:spPr>
          <a:xfrm flipH="1">
            <a:off x="9648154" y="1599678"/>
            <a:ext cx="767066" cy="26065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36" idx="5"/>
            <a:endCxn id="139" idx="1"/>
          </p:cNvCxnSpPr>
          <p:nvPr/>
        </p:nvCxnSpPr>
        <p:spPr>
          <a:xfrm>
            <a:off x="10792390" y="1599678"/>
            <a:ext cx="657977" cy="26065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39" idx="3"/>
            <a:endCxn id="142" idx="0"/>
          </p:cNvCxnSpPr>
          <p:nvPr/>
        </p:nvCxnSpPr>
        <p:spPr>
          <a:xfrm flipH="1">
            <a:off x="11257952" y="2237500"/>
            <a:ext cx="192415" cy="40505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823475" y="367474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8924142" y="367474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50" name="TextBox 149"/>
          <p:cNvSpPr txBox="1"/>
          <p:nvPr/>
        </p:nvSpPr>
        <p:spPr>
          <a:xfrm>
            <a:off x="8314542" y="272458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10000652" y="367474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10289882" y="272458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924142" y="186424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10686452" y="272458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11905560" y="186424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156" name="TextBox 155"/>
          <p:cNvSpPr txBox="1"/>
          <p:nvPr/>
        </p:nvSpPr>
        <p:spPr>
          <a:xfrm>
            <a:off x="10032213" y="122642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4862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1" grpId="0"/>
      <p:bldP spid="52" grpId="0"/>
      <p:bldP spid="53" grpId="0"/>
      <p:bldP spid="54" grpId="0"/>
      <p:bldP spid="55" grpId="0"/>
      <p:bldP spid="56" grpId="0"/>
      <p:bldP spid="57" grpId="0" animBg="1"/>
      <p:bldP spid="61" grpId="0"/>
      <p:bldP spid="110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/>
              <a:t>Insertion into Left sub-tree of node’s Right child</a:t>
            </a:r>
            <a:endParaRPr lang="en-US" sz="3400" dirty="0"/>
          </a:p>
        </p:txBody>
      </p:sp>
      <p:sp>
        <p:nvSpPr>
          <p:cNvPr id="4" name="Rectangle 3"/>
          <p:cNvSpPr/>
          <p:nvPr/>
        </p:nvSpPr>
        <p:spPr>
          <a:xfrm>
            <a:off x="0" y="717277"/>
            <a:ext cx="1417804" cy="437465"/>
          </a:xfrm>
          <a:prstGeom prst="rect">
            <a:avLst/>
          </a:prstGeom>
          <a:solidFill>
            <a:srgbClr val="B84742"/>
          </a:solidFill>
          <a:ln>
            <a:solidFill>
              <a:srgbClr val="9A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Case - 3</a:t>
            </a:r>
            <a:endParaRPr lang="en-US" sz="24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1153548" y="1278051"/>
            <a:ext cx="533400" cy="533400"/>
            <a:chOff x="1246221" y="3810000"/>
            <a:chExt cx="533400" cy="533400"/>
          </a:xfrm>
        </p:grpSpPr>
        <p:sp>
          <p:nvSpPr>
            <p:cNvPr id="6" name="Oval 5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1548" y="2089411"/>
            <a:ext cx="533400" cy="533400"/>
            <a:chOff x="1246221" y="3810000"/>
            <a:chExt cx="533400" cy="533400"/>
          </a:xfrm>
        </p:grpSpPr>
        <p:sp>
          <p:nvSpPr>
            <p:cNvPr id="9" name="Oval 8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3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763148" y="2089411"/>
            <a:ext cx="533400" cy="533400"/>
            <a:chOff x="1246221" y="3810000"/>
            <a:chExt cx="533400" cy="533400"/>
          </a:xfrm>
        </p:grpSpPr>
        <p:sp>
          <p:nvSpPr>
            <p:cNvPr id="12" name="Oval 11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13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153548" y="2906311"/>
            <a:ext cx="533400" cy="533400"/>
            <a:chOff x="1246221" y="3810000"/>
            <a:chExt cx="533400" cy="533400"/>
          </a:xfrm>
        </p:grpSpPr>
        <p:sp>
          <p:nvSpPr>
            <p:cNvPr id="15" name="Oval 14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296548" y="2906311"/>
            <a:ext cx="533400" cy="533400"/>
            <a:chOff x="1246221" y="3810000"/>
            <a:chExt cx="533400" cy="533400"/>
          </a:xfrm>
        </p:grpSpPr>
        <p:sp>
          <p:nvSpPr>
            <p:cNvPr id="18" name="Oval 17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1" name="Straight Arrow Connector 20"/>
          <p:cNvCxnSpPr>
            <a:stCxn id="6" idx="3"/>
            <a:endCxn id="9" idx="0"/>
          </p:cNvCxnSpPr>
          <p:nvPr/>
        </p:nvCxnSpPr>
        <p:spPr>
          <a:xfrm flipH="1">
            <a:off x="658248" y="1733336"/>
            <a:ext cx="573415" cy="35607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5"/>
            <a:endCxn id="12" idx="0"/>
          </p:cNvCxnSpPr>
          <p:nvPr/>
        </p:nvCxnSpPr>
        <p:spPr>
          <a:xfrm>
            <a:off x="1608833" y="1733336"/>
            <a:ext cx="421015" cy="35607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3"/>
            <a:endCxn id="15" idx="0"/>
          </p:cNvCxnSpPr>
          <p:nvPr/>
        </p:nvCxnSpPr>
        <p:spPr>
          <a:xfrm flipH="1">
            <a:off x="1420248" y="2544696"/>
            <a:ext cx="421015" cy="3616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5"/>
            <a:endCxn id="18" idx="0"/>
          </p:cNvCxnSpPr>
          <p:nvPr/>
        </p:nvCxnSpPr>
        <p:spPr>
          <a:xfrm>
            <a:off x="2218433" y="2544696"/>
            <a:ext cx="344815" cy="3616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543948" y="3843413"/>
            <a:ext cx="533400" cy="533400"/>
            <a:chOff x="1246221" y="3810000"/>
            <a:chExt cx="533400" cy="533400"/>
          </a:xfrm>
          <a:solidFill>
            <a:srgbClr val="B84742"/>
          </a:solidFill>
        </p:grpSpPr>
        <p:sp>
          <p:nvSpPr>
            <p:cNvPr id="29" name="Oval 28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7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2" name="Straight Arrow Connector 31"/>
          <p:cNvCxnSpPr>
            <a:stCxn id="15" idx="3"/>
            <a:endCxn id="29" idx="0"/>
          </p:cNvCxnSpPr>
          <p:nvPr/>
        </p:nvCxnSpPr>
        <p:spPr>
          <a:xfrm flipH="1">
            <a:off x="810648" y="3361596"/>
            <a:ext cx="421015" cy="48181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67638" y="392544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642944" y="298834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820238" y="298834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67966" y="217144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40370" y="217144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721926" y="1360085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74865" y="4825223"/>
            <a:ext cx="3842270" cy="173893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Right Left Rotation</a:t>
            </a:r>
          </a:p>
          <a:p>
            <a:pPr algn="ctr"/>
            <a:endParaRPr lang="en-IN" sz="1600" b="1" dirty="0">
              <a:solidFill>
                <a:srgbClr val="FF0000"/>
              </a:solidFill>
            </a:endParaRPr>
          </a:p>
          <a:p>
            <a:pPr algn="ctr"/>
            <a:r>
              <a:rPr lang="en-IN" sz="2100" b="1" dirty="0"/>
              <a:t>Right Rotation of Right Child (13)</a:t>
            </a:r>
          </a:p>
          <a:p>
            <a:pPr algn="ctr"/>
            <a:r>
              <a:rPr lang="en-IN" sz="2100" b="1" dirty="0"/>
              <a:t>followed by</a:t>
            </a:r>
          </a:p>
          <a:p>
            <a:pPr algn="ctr"/>
            <a:r>
              <a:rPr lang="en-IN" sz="2100" b="1" dirty="0"/>
              <a:t>Left Rotation of Parent (5)</a:t>
            </a:r>
            <a:endParaRPr lang="en-US" sz="21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074518" y="2655280"/>
            <a:ext cx="1371600" cy="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82349" y="1969481"/>
            <a:ext cx="1555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Right Rotation</a:t>
            </a:r>
          </a:p>
          <a:p>
            <a:pPr algn="ctr"/>
            <a:r>
              <a:rPr lang="en-IN" b="1" dirty="0"/>
              <a:t>of Node 13</a:t>
            </a:r>
            <a:endParaRPr lang="en-US" b="1" dirty="0"/>
          </a:p>
        </p:txBody>
      </p:sp>
      <p:grpSp>
        <p:nvGrpSpPr>
          <p:cNvPr id="43" name="Group 42"/>
          <p:cNvGrpSpPr/>
          <p:nvPr/>
        </p:nvGrpSpPr>
        <p:grpSpPr>
          <a:xfrm>
            <a:off x="6153441" y="2089411"/>
            <a:ext cx="533400" cy="533400"/>
            <a:chOff x="1246221" y="3810000"/>
            <a:chExt cx="533400" cy="533400"/>
          </a:xfrm>
        </p:grpSpPr>
        <p:sp>
          <p:nvSpPr>
            <p:cNvPr id="44" name="Oval 43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543841" y="2906311"/>
            <a:ext cx="533400" cy="533400"/>
            <a:chOff x="1246221" y="3810000"/>
            <a:chExt cx="533400" cy="533400"/>
          </a:xfrm>
          <a:solidFill>
            <a:srgbClr val="B84742"/>
          </a:solidFill>
        </p:grpSpPr>
        <p:sp>
          <p:nvSpPr>
            <p:cNvPr id="47" name="Oval 46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7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9" name="Straight Arrow Connector 48"/>
          <p:cNvCxnSpPr>
            <a:stCxn id="44" idx="3"/>
            <a:endCxn id="47" idx="0"/>
          </p:cNvCxnSpPr>
          <p:nvPr/>
        </p:nvCxnSpPr>
        <p:spPr>
          <a:xfrm flipH="1">
            <a:off x="5810541" y="2544696"/>
            <a:ext cx="421015" cy="3616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6763041" y="2906311"/>
            <a:ext cx="533400" cy="533400"/>
            <a:chOff x="1246221" y="3810000"/>
            <a:chExt cx="533400" cy="533400"/>
          </a:xfrm>
        </p:grpSpPr>
        <p:sp>
          <p:nvSpPr>
            <p:cNvPr id="51" name="Oval 50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13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296441" y="3843413"/>
            <a:ext cx="533400" cy="533400"/>
            <a:chOff x="1246221" y="3810000"/>
            <a:chExt cx="533400" cy="533400"/>
          </a:xfrm>
        </p:grpSpPr>
        <p:sp>
          <p:nvSpPr>
            <p:cNvPr id="54" name="Oval 53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6" name="Straight Arrow Connector 55"/>
          <p:cNvCxnSpPr>
            <a:stCxn id="51" idx="5"/>
            <a:endCxn id="54" idx="0"/>
          </p:cNvCxnSpPr>
          <p:nvPr/>
        </p:nvCxnSpPr>
        <p:spPr>
          <a:xfrm>
            <a:off x="7218326" y="3361596"/>
            <a:ext cx="344815" cy="48181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4" idx="5"/>
            <a:endCxn id="51" idx="0"/>
          </p:cNvCxnSpPr>
          <p:nvPr/>
        </p:nvCxnSpPr>
        <p:spPr>
          <a:xfrm>
            <a:off x="6608726" y="2544696"/>
            <a:ext cx="421015" cy="3616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5541926" y="1278051"/>
            <a:ext cx="533400" cy="533400"/>
            <a:chOff x="1246221" y="3810000"/>
            <a:chExt cx="533400" cy="533400"/>
          </a:xfrm>
        </p:grpSpPr>
        <p:sp>
          <p:nvSpPr>
            <p:cNvPr id="58" name="Oval 57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779926" y="2089411"/>
            <a:ext cx="533400" cy="533400"/>
            <a:chOff x="1246221" y="3810000"/>
            <a:chExt cx="533400" cy="533400"/>
          </a:xfrm>
        </p:grpSpPr>
        <p:sp>
          <p:nvSpPr>
            <p:cNvPr id="61" name="Oval 60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3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Straight Arrow Connector 62"/>
          <p:cNvCxnSpPr>
            <a:stCxn id="58" idx="3"/>
            <a:endCxn id="61" idx="0"/>
          </p:cNvCxnSpPr>
          <p:nvPr/>
        </p:nvCxnSpPr>
        <p:spPr>
          <a:xfrm flipH="1">
            <a:off x="5046626" y="1733336"/>
            <a:ext cx="573415" cy="35607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8" idx="5"/>
            <a:endCxn id="44" idx="0"/>
          </p:cNvCxnSpPr>
          <p:nvPr/>
        </p:nvCxnSpPr>
        <p:spPr>
          <a:xfrm>
            <a:off x="5997211" y="1733336"/>
            <a:ext cx="422930" cy="35607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7523921" y="2655275"/>
            <a:ext cx="1371600" cy="5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418094" y="1969481"/>
            <a:ext cx="1424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Left Rotation</a:t>
            </a:r>
          </a:p>
          <a:p>
            <a:pPr algn="ctr"/>
            <a:r>
              <a:rPr lang="en-IN" b="1" dirty="0"/>
              <a:t>of Node 5</a:t>
            </a:r>
            <a:endParaRPr lang="en-US" b="1" dirty="0"/>
          </a:p>
        </p:txBody>
      </p:sp>
      <p:grpSp>
        <p:nvGrpSpPr>
          <p:cNvPr id="67" name="Group 66"/>
          <p:cNvGrpSpPr/>
          <p:nvPr/>
        </p:nvGrpSpPr>
        <p:grpSpPr>
          <a:xfrm>
            <a:off x="3493618" y="3164739"/>
            <a:ext cx="533400" cy="533400"/>
            <a:chOff x="1246221" y="3810000"/>
            <a:chExt cx="533400" cy="533400"/>
          </a:xfrm>
          <a:solidFill>
            <a:srgbClr val="B84742"/>
          </a:solidFill>
        </p:grpSpPr>
        <p:sp>
          <p:nvSpPr>
            <p:cNvPr id="68" name="Oval 67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7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0393384" y="1278051"/>
            <a:ext cx="533400" cy="533400"/>
            <a:chOff x="1246221" y="3810000"/>
            <a:chExt cx="533400" cy="533400"/>
          </a:xfrm>
        </p:grpSpPr>
        <p:sp>
          <p:nvSpPr>
            <p:cNvPr id="71" name="Oval 70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10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1002984" y="2089411"/>
            <a:ext cx="533400" cy="533400"/>
            <a:chOff x="1246221" y="3810000"/>
            <a:chExt cx="533400" cy="533400"/>
          </a:xfrm>
        </p:grpSpPr>
        <p:sp>
          <p:nvSpPr>
            <p:cNvPr id="74" name="Oval 73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13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1536384" y="2906311"/>
            <a:ext cx="533400" cy="533400"/>
            <a:chOff x="1246221" y="3810000"/>
            <a:chExt cx="533400" cy="533400"/>
          </a:xfrm>
        </p:grpSpPr>
        <p:sp>
          <p:nvSpPr>
            <p:cNvPr id="77" name="Oval 76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285703" y="3877734"/>
              <a:ext cx="4571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15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9" name="Straight Arrow Connector 78"/>
          <p:cNvCxnSpPr>
            <a:stCxn id="74" idx="5"/>
            <a:endCxn id="77" idx="0"/>
          </p:cNvCxnSpPr>
          <p:nvPr/>
        </p:nvCxnSpPr>
        <p:spPr>
          <a:xfrm>
            <a:off x="11458269" y="2544696"/>
            <a:ext cx="344815" cy="3616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1" idx="5"/>
            <a:endCxn id="74" idx="0"/>
          </p:cNvCxnSpPr>
          <p:nvPr/>
        </p:nvCxnSpPr>
        <p:spPr>
          <a:xfrm>
            <a:off x="10848669" y="1733336"/>
            <a:ext cx="421015" cy="35607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9653861" y="2089411"/>
            <a:ext cx="533400" cy="533400"/>
            <a:chOff x="1246221" y="3810000"/>
            <a:chExt cx="533400" cy="533400"/>
          </a:xfrm>
        </p:grpSpPr>
        <p:sp>
          <p:nvSpPr>
            <p:cNvPr id="82" name="Oval 81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5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9021784" y="2906311"/>
            <a:ext cx="533400" cy="533400"/>
            <a:chOff x="1246221" y="3810000"/>
            <a:chExt cx="533400" cy="533400"/>
          </a:xfrm>
        </p:grpSpPr>
        <p:sp>
          <p:nvSpPr>
            <p:cNvPr id="85" name="Oval 84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3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7" name="Straight Arrow Connector 86"/>
          <p:cNvCxnSpPr>
            <a:stCxn id="82" idx="3"/>
            <a:endCxn id="85" idx="0"/>
          </p:cNvCxnSpPr>
          <p:nvPr/>
        </p:nvCxnSpPr>
        <p:spPr>
          <a:xfrm flipH="1">
            <a:off x="9288484" y="2544696"/>
            <a:ext cx="443492" cy="3616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1" idx="3"/>
            <a:endCxn id="82" idx="0"/>
          </p:cNvCxnSpPr>
          <p:nvPr/>
        </p:nvCxnSpPr>
        <p:spPr>
          <a:xfrm flipH="1">
            <a:off x="9920561" y="1733336"/>
            <a:ext cx="550938" cy="35607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10166166" y="2906311"/>
            <a:ext cx="533400" cy="533400"/>
            <a:chOff x="1246221" y="3810000"/>
            <a:chExt cx="533400" cy="533400"/>
          </a:xfrm>
          <a:solidFill>
            <a:srgbClr val="B84742"/>
          </a:solidFill>
        </p:grpSpPr>
        <p:sp>
          <p:nvSpPr>
            <p:cNvPr id="91" name="Oval 90"/>
            <p:cNvSpPr/>
            <p:nvPr/>
          </p:nvSpPr>
          <p:spPr>
            <a:xfrm>
              <a:off x="1246221" y="3810000"/>
              <a:ext cx="533400" cy="533400"/>
            </a:xfrm>
            <a:prstGeom prst="ellipse">
              <a:avLst/>
            </a:prstGeom>
            <a:grpFill/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353830" y="3877734"/>
              <a:ext cx="320921" cy="415498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/>
                  </a:solidFill>
                </a:rPr>
                <a:t>7</a:t>
              </a:r>
              <a:endParaRPr lang="en-US" sz="2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4" name="Straight Arrow Connector 93"/>
          <p:cNvCxnSpPr>
            <a:stCxn id="82" idx="5"/>
            <a:endCxn id="91" idx="0"/>
          </p:cNvCxnSpPr>
          <p:nvPr/>
        </p:nvCxnSpPr>
        <p:spPr>
          <a:xfrm>
            <a:off x="10109146" y="2544696"/>
            <a:ext cx="323720" cy="36161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707274" y="298834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9926474" y="298834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11298074" y="298834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9393074" y="209699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11526674" y="217144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10917074" y="136008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205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3" grpId="0"/>
      <p:bldP spid="37" grpId="0"/>
      <p:bldP spid="38" grpId="0"/>
      <p:bldP spid="39" grpId="0"/>
      <p:bldP spid="40" grpId="0"/>
      <p:bldP spid="41" grpId="0"/>
      <p:bldP spid="42" grpId="0" animBg="1"/>
      <p:bldP spid="22" grpId="0"/>
      <p:bldP spid="66" grpId="0"/>
      <p:bldP spid="95" grpId="0"/>
      <p:bldP spid="96" grpId="0"/>
      <p:bldP spid="97" grpId="0"/>
      <p:bldP spid="98" grpId="0"/>
      <p:bldP spid="99" grpId="0"/>
      <p:bldP spid="10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AVL Search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1800" y="731517"/>
            <a:ext cx="87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Construct AVL Search tree by inserting following elements in order of their occurrence </a:t>
            </a:r>
            <a:r>
              <a:rPr lang="en-IN" sz="2400" b="1" dirty="0">
                <a:solidFill>
                  <a:srgbClr val="C00000"/>
                </a:solidFill>
              </a:rPr>
              <a:t>6, 5, 4, 3, 2, 1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130" y="1562513"/>
            <a:ext cx="81785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/>
              <a:t>Insert </a:t>
            </a:r>
            <a:r>
              <a:rPr lang="en-IN" sz="1600" b="1" dirty="0">
                <a:solidFill>
                  <a:srgbClr val="C00000"/>
                </a:solidFill>
              </a:rPr>
              <a:t>6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130" y="2687315"/>
            <a:ext cx="81785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C00000"/>
                </a:solidFill>
              </a:rPr>
              <a:t>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7285" y="202939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6625" y="363462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55719" y="309390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83130" y="1562513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8183" y="4667942"/>
            <a:ext cx="1387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Critical Node</a:t>
            </a:r>
            <a:endParaRPr lang="en-US" sz="16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78467" y="53379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849575" y="1562514"/>
            <a:ext cx="0" cy="25980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3130" y="2687315"/>
            <a:ext cx="17569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675889" y="2026916"/>
            <a:ext cx="356400" cy="374296"/>
            <a:chOff x="486299" y="2209800"/>
            <a:chExt cx="356400" cy="374296"/>
          </a:xfrm>
        </p:grpSpPr>
        <p:sp>
          <p:nvSpPr>
            <p:cNvPr id="7" name="Oval 6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7270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44705" y="3093905"/>
            <a:ext cx="356400" cy="369332"/>
            <a:chOff x="486299" y="2209800"/>
            <a:chExt cx="356400" cy="369332"/>
          </a:xfrm>
        </p:grpSpPr>
        <p:sp>
          <p:nvSpPr>
            <p:cNvPr id="42" name="Oval 4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6443" y="2209800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76742" y="3627116"/>
            <a:ext cx="356400" cy="384344"/>
            <a:chOff x="486299" y="2209800"/>
            <a:chExt cx="356400" cy="384344"/>
          </a:xfrm>
        </p:grpSpPr>
        <p:sp>
          <p:nvSpPr>
            <p:cNvPr id="45" name="Oval 44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07270" y="2224812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8" name="Straight Arrow Connector 47"/>
          <p:cNvCxnSpPr>
            <a:stCxn id="42" idx="3"/>
            <a:endCxn id="45" idx="0"/>
          </p:cNvCxnSpPr>
          <p:nvPr/>
        </p:nvCxnSpPr>
        <p:spPr>
          <a:xfrm flipH="1">
            <a:off x="554942" y="3398111"/>
            <a:ext cx="341957" cy="22900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3130" y="4160516"/>
            <a:ext cx="81785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C00000"/>
                </a:solidFill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83130" y="4160516"/>
            <a:ext cx="17569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330559" y="4719314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371626" y="4724278"/>
            <a:ext cx="3016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6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839494" y="5337923"/>
            <a:ext cx="356400" cy="369332"/>
            <a:chOff x="486299" y="2204716"/>
            <a:chExt cx="356400" cy="369332"/>
          </a:xfrm>
        </p:grpSpPr>
        <p:sp>
          <p:nvSpPr>
            <p:cNvPr id="56" name="Oval 5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17318" y="2204716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8" name="Straight Arrow Connector 57"/>
          <p:cNvCxnSpPr>
            <a:stCxn id="53" idx="3"/>
            <a:endCxn id="56" idx="0"/>
          </p:cNvCxnSpPr>
          <p:nvPr/>
        </p:nvCxnSpPr>
        <p:spPr>
          <a:xfrm flipH="1">
            <a:off x="1017694" y="5023520"/>
            <a:ext cx="365059" cy="31948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357634" y="5953489"/>
            <a:ext cx="356400" cy="384344"/>
            <a:chOff x="486299" y="2209800"/>
            <a:chExt cx="356400" cy="384344"/>
          </a:xfrm>
        </p:grpSpPr>
        <p:sp>
          <p:nvSpPr>
            <p:cNvPr id="60" name="Oval 59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07270" y="2224812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Straight Arrow Connector 62"/>
          <p:cNvCxnSpPr>
            <a:stCxn id="56" idx="3"/>
            <a:endCxn id="60" idx="0"/>
          </p:cNvCxnSpPr>
          <p:nvPr/>
        </p:nvCxnSpPr>
        <p:spPr>
          <a:xfrm flipH="1">
            <a:off x="535834" y="5647213"/>
            <a:ext cx="355854" cy="30627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9671" y="596099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1698475" y="5379716"/>
            <a:ext cx="1207121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593027" y="5503127"/>
            <a:ext cx="14180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Case 1</a:t>
            </a:r>
            <a:br>
              <a:rPr lang="en-IN" sz="1600" dirty="0"/>
            </a:br>
            <a:r>
              <a:rPr lang="en-IN" sz="1600" dirty="0"/>
              <a:t>Right Rotation </a:t>
            </a:r>
          </a:p>
          <a:p>
            <a:pPr algn="ctr"/>
            <a:r>
              <a:rPr lang="en-IN" sz="1600" dirty="0"/>
              <a:t>of Node</a:t>
            </a:r>
            <a:r>
              <a:rPr lang="en-IN" sz="1600" dirty="0">
                <a:solidFill>
                  <a:srgbClr val="C00000"/>
                </a:solidFill>
              </a:rPr>
              <a:t> </a:t>
            </a:r>
            <a:r>
              <a:rPr lang="en-IN" sz="1600" b="1" dirty="0">
                <a:solidFill>
                  <a:srgbClr val="C00000"/>
                </a:solidFill>
              </a:rPr>
              <a:t>6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3644274" y="4833618"/>
            <a:ext cx="356400" cy="369332"/>
            <a:chOff x="486299" y="2204716"/>
            <a:chExt cx="356400" cy="369332"/>
          </a:xfrm>
        </p:grpSpPr>
        <p:sp>
          <p:nvSpPr>
            <p:cNvPr id="73" name="Oval 72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27366" y="2204716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082394" y="5488560"/>
            <a:ext cx="356400" cy="374296"/>
            <a:chOff x="486299" y="2209800"/>
            <a:chExt cx="356400" cy="374296"/>
          </a:xfrm>
        </p:grpSpPr>
        <p:sp>
          <p:nvSpPr>
            <p:cNvPr id="76" name="Oval 7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07270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8" name="Straight Arrow Connector 77"/>
          <p:cNvCxnSpPr>
            <a:stCxn id="73" idx="3"/>
            <a:endCxn id="76" idx="0"/>
          </p:cNvCxnSpPr>
          <p:nvPr/>
        </p:nvCxnSpPr>
        <p:spPr>
          <a:xfrm flipH="1">
            <a:off x="3260594" y="5142908"/>
            <a:ext cx="435874" cy="34565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4193474" y="5488560"/>
            <a:ext cx="356400" cy="374296"/>
            <a:chOff x="486299" y="2209800"/>
            <a:chExt cx="356400" cy="374296"/>
          </a:xfrm>
        </p:grpSpPr>
        <p:sp>
          <p:nvSpPr>
            <p:cNvPr id="80" name="Oval 79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3" name="Straight Arrow Connector 82"/>
          <p:cNvCxnSpPr>
            <a:stCxn id="73" idx="5"/>
            <a:endCxn id="80" idx="0"/>
          </p:cNvCxnSpPr>
          <p:nvPr/>
        </p:nvCxnSpPr>
        <p:spPr>
          <a:xfrm>
            <a:off x="3948480" y="5142908"/>
            <a:ext cx="423194" cy="34565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795436" y="549104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3886626" y="549104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3334466" y="48336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88" name="Freeform 87"/>
          <p:cNvSpPr/>
          <p:nvPr/>
        </p:nvSpPr>
        <p:spPr>
          <a:xfrm>
            <a:off x="1802453" y="4164964"/>
            <a:ext cx="2990888" cy="2461536"/>
          </a:xfrm>
          <a:custGeom>
            <a:avLst/>
            <a:gdLst>
              <a:gd name="connsiteX0" fmla="*/ 0 w 2802467"/>
              <a:gd name="connsiteY0" fmla="*/ 0 h 2133600"/>
              <a:gd name="connsiteX1" fmla="*/ 2802467 w 2802467"/>
              <a:gd name="connsiteY1" fmla="*/ 0 h 2133600"/>
              <a:gd name="connsiteX2" fmla="*/ 2802467 w 2802467"/>
              <a:gd name="connsiteY2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2467" h="2133600">
                <a:moveTo>
                  <a:pt x="0" y="0"/>
                </a:moveTo>
                <a:lnTo>
                  <a:pt x="2802467" y="0"/>
                </a:lnTo>
                <a:lnTo>
                  <a:pt x="2802467" y="2133600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852775" y="1564136"/>
            <a:ext cx="81785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3295427" y="1995308"/>
            <a:ext cx="356400" cy="374296"/>
            <a:chOff x="486299" y="2209800"/>
            <a:chExt cx="356400" cy="374296"/>
          </a:xfrm>
        </p:grpSpPr>
        <p:sp>
          <p:nvSpPr>
            <p:cNvPr id="66" name="Oval 6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07270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719692" y="2547344"/>
            <a:ext cx="356400" cy="374296"/>
            <a:chOff x="486299" y="2209800"/>
            <a:chExt cx="356400" cy="374296"/>
          </a:xfrm>
        </p:grpSpPr>
        <p:sp>
          <p:nvSpPr>
            <p:cNvPr id="71" name="Oval 70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07270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7" name="Straight Arrow Connector 86"/>
          <p:cNvCxnSpPr>
            <a:stCxn id="66" idx="3"/>
            <a:endCxn id="71" idx="0"/>
          </p:cNvCxnSpPr>
          <p:nvPr/>
        </p:nvCxnSpPr>
        <p:spPr>
          <a:xfrm flipH="1">
            <a:off x="2897892" y="2299514"/>
            <a:ext cx="449729" cy="24783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3830772" y="2547344"/>
            <a:ext cx="356400" cy="374296"/>
            <a:chOff x="486299" y="2209800"/>
            <a:chExt cx="356400" cy="374296"/>
          </a:xfrm>
        </p:grpSpPr>
        <p:sp>
          <p:nvSpPr>
            <p:cNvPr id="90" name="Oval 89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2" name="Straight Arrow Connector 91"/>
          <p:cNvCxnSpPr>
            <a:stCxn id="66" idx="5"/>
            <a:endCxn id="90" idx="0"/>
          </p:cNvCxnSpPr>
          <p:nvPr/>
        </p:nvCxnSpPr>
        <p:spPr>
          <a:xfrm>
            <a:off x="3599633" y="2299514"/>
            <a:ext cx="409339" cy="24783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865262" y="316991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grpSp>
        <p:nvGrpSpPr>
          <p:cNvPr id="95" name="Group 94"/>
          <p:cNvGrpSpPr/>
          <p:nvPr/>
        </p:nvGrpSpPr>
        <p:grpSpPr>
          <a:xfrm>
            <a:off x="2154372" y="3167434"/>
            <a:ext cx="356400" cy="374296"/>
            <a:chOff x="486299" y="2209800"/>
            <a:chExt cx="356400" cy="374296"/>
          </a:xfrm>
        </p:grpSpPr>
        <p:sp>
          <p:nvSpPr>
            <p:cNvPr id="96" name="Oval 9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" name="Straight Arrow Connector 5"/>
          <p:cNvCxnSpPr>
            <a:stCxn id="71" idx="3"/>
            <a:endCxn id="96" idx="0"/>
          </p:cNvCxnSpPr>
          <p:nvPr/>
        </p:nvCxnSpPr>
        <p:spPr>
          <a:xfrm flipH="1">
            <a:off x="2332572" y="2851550"/>
            <a:ext cx="439314" cy="31588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399515" y="254982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3536972" y="254982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2999008" y="199779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4793341" y="1569717"/>
            <a:ext cx="0" cy="25980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793342" y="1562513"/>
            <a:ext cx="81785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C00000"/>
                </a:solidFill>
              </a:rPr>
              <a:t>2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6675928" y="1771034"/>
            <a:ext cx="356400" cy="374296"/>
            <a:chOff x="486299" y="2209800"/>
            <a:chExt cx="356400" cy="374296"/>
          </a:xfrm>
        </p:grpSpPr>
        <p:sp>
          <p:nvSpPr>
            <p:cNvPr id="104" name="Oval 103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9" name="Straight Arrow Connector 108"/>
          <p:cNvCxnSpPr>
            <a:stCxn id="104" idx="3"/>
            <a:endCxn id="125" idx="0"/>
          </p:cNvCxnSpPr>
          <p:nvPr/>
        </p:nvCxnSpPr>
        <p:spPr>
          <a:xfrm flipH="1">
            <a:off x="6378777" y="2075240"/>
            <a:ext cx="349345" cy="32750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7135074" y="2402745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6</a:t>
            </a:r>
          </a:p>
        </p:txBody>
      </p:sp>
      <p:cxnSp>
        <p:nvCxnSpPr>
          <p:cNvPr id="113" name="Straight Arrow Connector 112"/>
          <p:cNvCxnSpPr>
            <a:stCxn id="104" idx="5"/>
            <a:endCxn id="111" idx="0"/>
          </p:cNvCxnSpPr>
          <p:nvPr/>
        </p:nvCxnSpPr>
        <p:spPr>
          <a:xfrm>
            <a:off x="6980134" y="2075240"/>
            <a:ext cx="333140" cy="32750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5763473" y="3038739"/>
            <a:ext cx="356400" cy="369332"/>
            <a:chOff x="486299" y="2204716"/>
            <a:chExt cx="356400" cy="369332"/>
          </a:xfrm>
        </p:grpSpPr>
        <p:sp>
          <p:nvSpPr>
            <p:cNvPr id="116" name="Oval 11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17318" y="2204716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8" name="Straight Arrow Connector 117"/>
          <p:cNvCxnSpPr>
            <a:endCxn id="116" idx="0"/>
          </p:cNvCxnSpPr>
          <p:nvPr/>
        </p:nvCxnSpPr>
        <p:spPr>
          <a:xfrm flipH="1">
            <a:off x="5941673" y="2569063"/>
            <a:ext cx="345956" cy="47476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5306273" y="3584852"/>
            <a:ext cx="356400" cy="374296"/>
            <a:chOff x="486299" y="2209800"/>
            <a:chExt cx="356400" cy="374296"/>
          </a:xfrm>
        </p:grpSpPr>
        <p:sp>
          <p:nvSpPr>
            <p:cNvPr id="122" name="Oval 12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" name="Straight Arrow Connector 14"/>
          <p:cNvCxnSpPr>
            <a:stCxn id="116" idx="3"/>
            <a:endCxn id="122" idx="7"/>
          </p:cNvCxnSpPr>
          <p:nvPr/>
        </p:nvCxnSpPr>
        <p:spPr>
          <a:xfrm flipH="1">
            <a:off x="5610479" y="3348029"/>
            <a:ext cx="205188" cy="28901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6200577" y="2402745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4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009691" y="358733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5516883" y="303873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4846528" y="2396279"/>
            <a:ext cx="14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922386" y="2410311"/>
            <a:ext cx="1213496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820126" y="2470069"/>
            <a:ext cx="14180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Case 1</a:t>
            </a:r>
            <a:br>
              <a:rPr lang="en-IN" sz="1600" dirty="0"/>
            </a:br>
            <a:r>
              <a:rPr lang="en-IN" sz="1600" dirty="0"/>
              <a:t>Right Rotation </a:t>
            </a:r>
          </a:p>
          <a:p>
            <a:pPr algn="ctr"/>
            <a:r>
              <a:rPr lang="en-IN" sz="1600" dirty="0"/>
              <a:t>of Node </a:t>
            </a:r>
            <a:r>
              <a:rPr lang="en-IN" sz="1600" b="1" dirty="0">
                <a:solidFill>
                  <a:srgbClr val="C00000"/>
                </a:solidFill>
              </a:rPr>
              <a:t>4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10185448" y="2393797"/>
            <a:ext cx="356400" cy="374296"/>
            <a:chOff x="486299" y="2209800"/>
            <a:chExt cx="356400" cy="374296"/>
          </a:xfrm>
        </p:grpSpPr>
        <p:sp>
          <p:nvSpPr>
            <p:cNvPr id="132" name="Oval 13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28248" y="3064832"/>
            <a:ext cx="356400" cy="374296"/>
            <a:chOff x="486299" y="2209800"/>
            <a:chExt cx="356400" cy="374296"/>
          </a:xfrm>
        </p:grpSpPr>
        <p:sp>
          <p:nvSpPr>
            <p:cNvPr id="135" name="Oval 134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27366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7" name="Straight Arrow Connector 136"/>
          <p:cNvCxnSpPr>
            <a:stCxn id="132" idx="3"/>
            <a:endCxn id="135" idx="0"/>
          </p:cNvCxnSpPr>
          <p:nvPr/>
        </p:nvCxnSpPr>
        <p:spPr>
          <a:xfrm flipH="1">
            <a:off x="9906448" y="2698003"/>
            <a:ext cx="331194" cy="36682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38" name="Group 137"/>
          <p:cNvGrpSpPr/>
          <p:nvPr/>
        </p:nvGrpSpPr>
        <p:grpSpPr>
          <a:xfrm>
            <a:off x="10718848" y="3064832"/>
            <a:ext cx="356400" cy="374296"/>
            <a:chOff x="486299" y="2209800"/>
            <a:chExt cx="356400" cy="374296"/>
          </a:xfrm>
        </p:grpSpPr>
        <p:sp>
          <p:nvSpPr>
            <p:cNvPr id="139" name="Oval 138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" name="Straight Arrow Connector 21"/>
          <p:cNvCxnSpPr>
            <a:stCxn id="132" idx="5"/>
            <a:endCxn id="139" idx="0"/>
          </p:cNvCxnSpPr>
          <p:nvPr/>
        </p:nvCxnSpPr>
        <p:spPr>
          <a:xfrm>
            <a:off x="10489654" y="2698003"/>
            <a:ext cx="407394" cy="36682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10602603" y="1771034"/>
            <a:ext cx="356400" cy="374296"/>
            <a:chOff x="486299" y="2209800"/>
            <a:chExt cx="356400" cy="374296"/>
          </a:xfrm>
        </p:grpSpPr>
        <p:sp>
          <p:nvSpPr>
            <p:cNvPr id="142" name="Oval 14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11137948" y="2395179"/>
            <a:ext cx="356400" cy="371532"/>
            <a:chOff x="486299" y="2194668"/>
            <a:chExt cx="356400" cy="371532"/>
          </a:xfrm>
        </p:grpSpPr>
        <p:sp>
          <p:nvSpPr>
            <p:cNvPr id="145" name="Oval 144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17318" y="2194668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7" name="Straight Arrow Connector 146"/>
          <p:cNvCxnSpPr>
            <a:stCxn id="142" idx="5"/>
            <a:endCxn id="145" idx="0"/>
          </p:cNvCxnSpPr>
          <p:nvPr/>
        </p:nvCxnSpPr>
        <p:spPr>
          <a:xfrm>
            <a:off x="10906809" y="2075240"/>
            <a:ext cx="409339" cy="33507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2" idx="3"/>
            <a:endCxn id="132" idx="0"/>
          </p:cNvCxnSpPr>
          <p:nvPr/>
        </p:nvCxnSpPr>
        <p:spPr>
          <a:xfrm flipH="1">
            <a:off x="10363648" y="2075240"/>
            <a:ext cx="291149" cy="31855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9457216" y="306731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10437097" y="306731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9902651" y="239627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10861538" y="239627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10339848" y="177351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806042" y="4160516"/>
            <a:ext cx="72758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4793342" y="4160516"/>
            <a:ext cx="81785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580919" y="5333880"/>
            <a:ext cx="3016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80" name="Group 179"/>
          <p:cNvGrpSpPr/>
          <p:nvPr/>
        </p:nvGrpSpPr>
        <p:grpSpPr>
          <a:xfrm>
            <a:off x="6216275" y="4938802"/>
            <a:ext cx="356400" cy="374296"/>
            <a:chOff x="486299" y="2209800"/>
            <a:chExt cx="356400" cy="374296"/>
          </a:xfrm>
        </p:grpSpPr>
        <p:sp>
          <p:nvSpPr>
            <p:cNvPr id="181" name="Oval 180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5759075" y="5510617"/>
            <a:ext cx="356400" cy="374296"/>
            <a:chOff x="486299" y="2209800"/>
            <a:chExt cx="356400" cy="374296"/>
          </a:xfrm>
        </p:grpSpPr>
        <p:sp>
          <p:nvSpPr>
            <p:cNvPr id="184" name="Oval 183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27366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86" name="Straight Arrow Connector 185"/>
          <p:cNvCxnSpPr>
            <a:stCxn id="181" idx="3"/>
            <a:endCxn id="184" idx="7"/>
          </p:cNvCxnSpPr>
          <p:nvPr/>
        </p:nvCxnSpPr>
        <p:spPr>
          <a:xfrm flipH="1">
            <a:off x="6063281" y="5243008"/>
            <a:ext cx="205188" cy="31980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87" name="Group 186"/>
          <p:cNvGrpSpPr/>
          <p:nvPr/>
        </p:nvGrpSpPr>
        <p:grpSpPr>
          <a:xfrm>
            <a:off x="6673475" y="5510617"/>
            <a:ext cx="356400" cy="374296"/>
            <a:chOff x="486299" y="2209800"/>
            <a:chExt cx="356400" cy="374296"/>
          </a:xfrm>
        </p:grpSpPr>
        <p:sp>
          <p:nvSpPr>
            <p:cNvPr id="188" name="Oval 187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0" name="Straight Arrow Connector 189"/>
          <p:cNvCxnSpPr>
            <a:stCxn id="181" idx="5"/>
            <a:endCxn id="188" idx="1"/>
          </p:cNvCxnSpPr>
          <p:nvPr/>
        </p:nvCxnSpPr>
        <p:spPr>
          <a:xfrm>
            <a:off x="6520481" y="5243008"/>
            <a:ext cx="205188" cy="31980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2" name="Oval 191"/>
          <p:cNvSpPr/>
          <p:nvPr/>
        </p:nvSpPr>
        <p:spPr>
          <a:xfrm>
            <a:off x="6595330" y="4328282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193" name="TextBox 192"/>
          <p:cNvSpPr txBox="1"/>
          <p:nvPr/>
        </p:nvSpPr>
        <p:spPr>
          <a:xfrm>
            <a:off x="6626349" y="4321816"/>
            <a:ext cx="3016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94" name="Group 193"/>
          <p:cNvGrpSpPr/>
          <p:nvPr/>
        </p:nvGrpSpPr>
        <p:grpSpPr>
          <a:xfrm>
            <a:off x="7054475" y="4940184"/>
            <a:ext cx="356400" cy="371532"/>
            <a:chOff x="486299" y="2194668"/>
            <a:chExt cx="356400" cy="371532"/>
          </a:xfrm>
        </p:grpSpPr>
        <p:sp>
          <p:nvSpPr>
            <p:cNvPr id="195" name="Oval 194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517318" y="2194668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7" name="Straight Arrow Connector 196"/>
          <p:cNvCxnSpPr>
            <a:stCxn id="192" idx="5"/>
            <a:endCxn id="195" idx="0"/>
          </p:cNvCxnSpPr>
          <p:nvPr/>
        </p:nvCxnSpPr>
        <p:spPr>
          <a:xfrm>
            <a:off x="6899536" y="4632488"/>
            <a:ext cx="333139" cy="32282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92" idx="3"/>
            <a:endCxn id="181" idx="0"/>
          </p:cNvCxnSpPr>
          <p:nvPr/>
        </p:nvCxnSpPr>
        <p:spPr>
          <a:xfrm flipH="1">
            <a:off x="6394475" y="4632488"/>
            <a:ext cx="253049" cy="30631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5472858" y="55130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200" name="TextBox 199"/>
          <p:cNvSpPr txBox="1"/>
          <p:nvPr/>
        </p:nvSpPr>
        <p:spPr>
          <a:xfrm>
            <a:off x="6388549" y="551309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01" name="TextBox 200"/>
          <p:cNvSpPr txBox="1"/>
          <p:nvPr/>
        </p:nvSpPr>
        <p:spPr>
          <a:xfrm>
            <a:off x="5933571" y="494128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202" name="TextBox 201"/>
          <p:cNvSpPr txBox="1"/>
          <p:nvPr/>
        </p:nvSpPr>
        <p:spPr>
          <a:xfrm>
            <a:off x="6765365" y="494128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03" name="TextBox 202"/>
          <p:cNvSpPr txBox="1"/>
          <p:nvPr/>
        </p:nvSpPr>
        <p:spPr>
          <a:xfrm>
            <a:off x="6908720" y="4321816"/>
            <a:ext cx="14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204" name="Group 203"/>
          <p:cNvGrpSpPr/>
          <p:nvPr/>
        </p:nvGrpSpPr>
        <p:grpSpPr>
          <a:xfrm>
            <a:off x="5325804" y="6005192"/>
            <a:ext cx="356400" cy="374296"/>
            <a:chOff x="486299" y="2209800"/>
            <a:chExt cx="356400" cy="374296"/>
          </a:xfrm>
        </p:grpSpPr>
        <p:sp>
          <p:nvSpPr>
            <p:cNvPr id="205" name="Oval 204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527366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4" name="Straight Arrow Connector 113"/>
          <p:cNvCxnSpPr>
            <a:stCxn id="184" idx="3"/>
            <a:endCxn id="205" idx="7"/>
          </p:cNvCxnSpPr>
          <p:nvPr/>
        </p:nvCxnSpPr>
        <p:spPr>
          <a:xfrm flipH="1">
            <a:off x="5630010" y="5814823"/>
            <a:ext cx="181259" cy="24256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4990568" y="600767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cxnSp>
        <p:nvCxnSpPr>
          <p:cNvPr id="208" name="Straight Arrow Connector 207"/>
          <p:cNvCxnSpPr/>
          <p:nvPr/>
        </p:nvCxnSpPr>
        <p:spPr>
          <a:xfrm>
            <a:off x="7922534" y="5405630"/>
            <a:ext cx="1213200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7842087" y="5503127"/>
            <a:ext cx="13740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Case 1</a:t>
            </a:r>
            <a:br>
              <a:rPr lang="en-IN" sz="1600" dirty="0"/>
            </a:br>
            <a:r>
              <a:rPr lang="en-IN" sz="1600" dirty="0"/>
              <a:t>Right Rotation </a:t>
            </a:r>
          </a:p>
          <a:p>
            <a:pPr algn="ctr"/>
            <a:r>
              <a:rPr lang="en-IN" sz="1600" dirty="0"/>
              <a:t>of Node</a:t>
            </a:r>
            <a:r>
              <a:rPr lang="en-IN" sz="1600" dirty="0">
                <a:solidFill>
                  <a:srgbClr val="C00000"/>
                </a:solidFill>
              </a:rPr>
              <a:t> </a:t>
            </a:r>
            <a:r>
              <a:rPr lang="en-IN" sz="1600" b="1" dirty="0">
                <a:solidFill>
                  <a:srgbClr val="C00000"/>
                </a:solidFill>
              </a:rPr>
              <a:t>5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211" name="Group 210"/>
          <p:cNvGrpSpPr/>
          <p:nvPr/>
        </p:nvGrpSpPr>
        <p:grpSpPr>
          <a:xfrm>
            <a:off x="7466426" y="5953489"/>
            <a:ext cx="356400" cy="369616"/>
            <a:chOff x="486299" y="2209800"/>
            <a:chExt cx="356400" cy="369616"/>
          </a:xfrm>
        </p:grpSpPr>
        <p:sp>
          <p:nvSpPr>
            <p:cNvPr id="212" name="Oval 21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  <a:solidFill>
              <a:srgbClr val="B84742"/>
            </a:solidFill>
            <a:ln>
              <a:solidFill>
                <a:srgbClr val="9A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517318" y="221008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10362400" y="4319334"/>
            <a:ext cx="356400" cy="374296"/>
            <a:chOff x="486299" y="2209800"/>
            <a:chExt cx="356400" cy="374296"/>
          </a:xfrm>
        </p:grpSpPr>
        <p:sp>
          <p:nvSpPr>
            <p:cNvPr id="224" name="Oval 223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9880600" y="4938802"/>
            <a:ext cx="356400" cy="374296"/>
            <a:chOff x="486299" y="2209800"/>
            <a:chExt cx="356400" cy="374296"/>
          </a:xfrm>
        </p:grpSpPr>
        <p:sp>
          <p:nvSpPr>
            <p:cNvPr id="227" name="Oval 226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27366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9" name="Straight Arrow Connector 228"/>
          <p:cNvCxnSpPr>
            <a:stCxn id="224" idx="3"/>
            <a:endCxn id="227" idx="7"/>
          </p:cNvCxnSpPr>
          <p:nvPr/>
        </p:nvCxnSpPr>
        <p:spPr>
          <a:xfrm flipH="1">
            <a:off x="10184806" y="4623540"/>
            <a:ext cx="229788" cy="36745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30" name="Group 229"/>
          <p:cNvGrpSpPr/>
          <p:nvPr/>
        </p:nvGrpSpPr>
        <p:grpSpPr>
          <a:xfrm>
            <a:off x="9524200" y="5510617"/>
            <a:ext cx="356400" cy="374296"/>
            <a:chOff x="486299" y="2209800"/>
            <a:chExt cx="356400" cy="374296"/>
          </a:xfrm>
        </p:grpSpPr>
        <p:sp>
          <p:nvSpPr>
            <p:cNvPr id="231" name="Oval 230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527366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3" name="Straight Arrow Connector 232"/>
          <p:cNvCxnSpPr>
            <a:stCxn id="227" idx="3"/>
            <a:endCxn id="231" idx="0"/>
          </p:cNvCxnSpPr>
          <p:nvPr/>
        </p:nvCxnSpPr>
        <p:spPr>
          <a:xfrm flipH="1">
            <a:off x="9702400" y="5243008"/>
            <a:ext cx="230394" cy="26760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45" name="Group 244"/>
          <p:cNvGrpSpPr/>
          <p:nvPr/>
        </p:nvGrpSpPr>
        <p:grpSpPr>
          <a:xfrm>
            <a:off x="10743400" y="4938802"/>
            <a:ext cx="356400" cy="374296"/>
            <a:chOff x="8404655" y="5105400"/>
            <a:chExt cx="356400" cy="374296"/>
          </a:xfrm>
        </p:grpSpPr>
        <p:sp>
          <p:nvSpPr>
            <p:cNvPr id="239" name="Oval 238"/>
            <p:cNvSpPr/>
            <p:nvPr/>
          </p:nvSpPr>
          <p:spPr>
            <a:xfrm>
              <a:off x="8404655" y="51054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8435674" y="51103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11150600" y="5505457"/>
            <a:ext cx="356400" cy="371532"/>
            <a:chOff x="486299" y="2194668"/>
            <a:chExt cx="356400" cy="371532"/>
          </a:xfrm>
        </p:grpSpPr>
        <p:sp>
          <p:nvSpPr>
            <p:cNvPr id="242" name="Oval 24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517318" y="2194668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9" name="Straight Arrow Connector 248"/>
          <p:cNvCxnSpPr>
            <a:stCxn id="224" idx="5"/>
            <a:endCxn id="240" idx="0"/>
          </p:cNvCxnSpPr>
          <p:nvPr/>
        </p:nvCxnSpPr>
        <p:spPr>
          <a:xfrm>
            <a:off x="10666606" y="4623540"/>
            <a:ext cx="258656" cy="32022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239" idx="5"/>
            <a:endCxn id="242" idx="0"/>
          </p:cNvCxnSpPr>
          <p:nvPr/>
        </p:nvCxnSpPr>
        <p:spPr>
          <a:xfrm>
            <a:off x="11047606" y="5243008"/>
            <a:ext cx="281194" cy="27758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56" name="Group 255"/>
          <p:cNvGrpSpPr/>
          <p:nvPr/>
        </p:nvGrpSpPr>
        <p:grpSpPr>
          <a:xfrm>
            <a:off x="10359125" y="5510617"/>
            <a:ext cx="356400" cy="374296"/>
            <a:chOff x="486299" y="2209800"/>
            <a:chExt cx="356400" cy="374296"/>
          </a:xfrm>
        </p:grpSpPr>
        <p:sp>
          <p:nvSpPr>
            <p:cNvPr id="257" name="Oval 256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517318" y="221476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60" name="Straight Arrow Connector 259"/>
          <p:cNvCxnSpPr>
            <a:stCxn id="239" idx="3"/>
            <a:endCxn id="257" idx="0"/>
          </p:cNvCxnSpPr>
          <p:nvPr/>
        </p:nvCxnSpPr>
        <p:spPr>
          <a:xfrm flipH="1">
            <a:off x="10537325" y="5243008"/>
            <a:ext cx="258269" cy="26760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9209882" y="551309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62" name="TextBox 261"/>
          <p:cNvSpPr txBox="1"/>
          <p:nvPr/>
        </p:nvSpPr>
        <p:spPr>
          <a:xfrm>
            <a:off x="10083780" y="551309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63" name="TextBox 262"/>
          <p:cNvSpPr txBox="1"/>
          <p:nvPr/>
        </p:nvSpPr>
        <p:spPr>
          <a:xfrm>
            <a:off x="10848547" y="55065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64" name="TextBox 263"/>
          <p:cNvSpPr txBox="1"/>
          <p:nvPr/>
        </p:nvSpPr>
        <p:spPr>
          <a:xfrm>
            <a:off x="9609624" y="494128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265" name="TextBox 264"/>
          <p:cNvSpPr txBox="1"/>
          <p:nvPr/>
        </p:nvSpPr>
        <p:spPr>
          <a:xfrm>
            <a:off x="10471974" y="494128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66" name="TextBox 265"/>
          <p:cNvSpPr txBox="1"/>
          <p:nvPr/>
        </p:nvSpPr>
        <p:spPr>
          <a:xfrm>
            <a:off x="10008176" y="432181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1454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2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2" dur="1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3" dur="1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1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7" dur="1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8" dur="1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9" dur="1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0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3" grpId="0"/>
      <p:bldP spid="19" grpId="0"/>
      <p:bldP spid="20" grpId="0"/>
      <p:bldP spid="30" grpId="0"/>
      <p:bldP spid="34" grpId="0"/>
      <p:bldP spid="49" grpId="0" animBg="1"/>
      <p:bldP spid="53" grpId="0" animBg="1"/>
      <p:bldP spid="54" grpId="0"/>
      <p:bldP spid="64" grpId="0"/>
      <p:bldP spid="69" grpId="0"/>
      <p:bldP spid="84" grpId="0"/>
      <p:bldP spid="85" grpId="0"/>
      <p:bldP spid="86" grpId="0"/>
      <p:bldP spid="88" grpId="0" animBg="1"/>
      <p:bldP spid="62" grpId="0" animBg="1"/>
      <p:bldP spid="94" grpId="0"/>
      <p:bldP spid="98" grpId="0"/>
      <p:bldP spid="99" grpId="0"/>
      <p:bldP spid="100" grpId="0"/>
      <p:bldP spid="102" grpId="0" animBg="1"/>
      <p:bldP spid="111" grpId="0" animBg="1"/>
      <p:bldP spid="125" grpId="0" animBg="1"/>
      <p:bldP spid="127" grpId="0"/>
      <p:bldP spid="128" grpId="0"/>
      <p:bldP spid="129" grpId="0"/>
      <p:bldP spid="130" grpId="0"/>
      <p:bldP spid="119" grpId="0"/>
      <p:bldP spid="120" grpId="0"/>
      <p:bldP spid="124" grpId="0"/>
      <p:bldP spid="148" grpId="0"/>
      <p:bldP spid="149" grpId="0"/>
      <p:bldP spid="150" grpId="0" animBg="1"/>
      <p:bldP spid="192" grpId="0" animBg="1"/>
      <p:bldP spid="193" grpId="0"/>
      <p:bldP spid="199" grpId="0"/>
      <p:bldP spid="200" grpId="0"/>
      <p:bldP spid="201" grpId="0"/>
      <p:bldP spid="202" grpId="0"/>
      <p:bldP spid="203" grpId="0"/>
      <p:bldP spid="207" grpId="0"/>
      <p:bldP spid="209" grpId="0"/>
      <p:bldP spid="261" grpId="0"/>
      <p:bldP spid="262" grpId="0"/>
      <p:bldP spid="263" grpId="0"/>
      <p:bldP spid="264" grpId="0"/>
      <p:bldP spid="265" grpId="0"/>
      <p:bldP spid="26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AVL Search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1800" y="749301"/>
            <a:ext cx="87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Construct AVL Search tree by inserting following elements in order of their occurrence </a:t>
            </a:r>
            <a:r>
              <a:rPr lang="en-IN" sz="2400" b="1" dirty="0">
                <a:solidFill>
                  <a:srgbClr val="C00000"/>
                </a:solidFill>
              </a:rPr>
              <a:t>64, 1, 44, 26, 13, 110, 98, 85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078" y="1580297"/>
            <a:ext cx="92204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/>
              <a:t>Insert </a:t>
            </a:r>
            <a:r>
              <a:rPr lang="en-IN" sz="1600" b="1" dirty="0">
                <a:solidFill>
                  <a:srgbClr val="C00000"/>
                </a:solidFill>
              </a:rPr>
              <a:t>64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078" y="2705099"/>
            <a:ext cx="81785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490" y="20447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3500" y="365240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62039" y="311168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6078" y="1580297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38300" y="1580298"/>
            <a:ext cx="0" cy="25980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6078" y="2705099"/>
            <a:ext cx="15465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724462" y="2044700"/>
            <a:ext cx="418704" cy="374296"/>
            <a:chOff x="448761" y="2209800"/>
            <a:chExt cx="418704" cy="374296"/>
          </a:xfrm>
        </p:grpSpPr>
        <p:sp>
          <p:nvSpPr>
            <p:cNvPr id="14" name="Oval 13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8761" y="221476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97135" y="3111689"/>
            <a:ext cx="418704" cy="369332"/>
            <a:chOff x="457934" y="2209800"/>
            <a:chExt cx="418704" cy="369332"/>
          </a:xfrm>
        </p:grpSpPr>
        <p:sp>
          <p:nvSpPr>
            <p:cNvPr id="17" name="Oval 16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7934" y="220980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68300" y="3644900"/>
            <a:ext cx="356400" cy="384344"/>
            <a:chOff x="486299" y="2209800"/>
            <a:chExt cx="356400" cy="384344"/>
          </a:xfrm>
        </p:grpSpPr>
        <p:sp>
          <p:nvSpPr>
            <p:cNvPr id="20" name="Oval 19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7270" y="2224812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" name="Straight Arrow Connector 21"/>
          <p:cNvCxnSpPr>
            <a:stCxn id="17" idx="3"/>
            <a:endCxn id="20" idx="0"/>
          </p:cNvCxnSpPr>
          <p:nvPr/>
        </p:nvCxnSpPr>
        <p:spPr>
          <a:xfrm flipH="1">
            <a:off x="546500" y="3415895"/>
            <a:ext cx="331194" cy="22900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6078" y="4178300"/>
            <a:ext cx="92204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C00000"/>
                </a:solidFill>
              </a:rPr>
              <a:t>44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86078" y="4178300"/>
            <a:ext cx="15776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-41386" y="4750384"/>
            <a:ext cx="1277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C00000"/>
                </a:solidFill>
              </a:rPr>
              <a:t>Critical Node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1219838" y="4762500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194196" y="4753984"/>
            <a:ext cx="41870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64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28773" y="5242709"/>
            <a:ext cx="356400" cy="370316"/>
            <a:chOff x="486299" y="2195884"/>
            <a:chExt cx="356400" cy="370316"/>
          </a:xfrm>
        </p:grpSpPr>
        <p:sp>
          <p:nvSpPr>
            <p:cNvPr id="57" name="Oval 56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17318" y="2195884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9" name="Straight Arrow Connector 58"/>
          <p:cNvCxnSpPr>
            <a:stCxn id="54" idx="3"/>
            <a:endCxn id="57" idx="7"/>
          </p:cNvCxnSpPr>
          <p:nvPr/>
        </p:nvCxnSpPr>
        <p:spPr>
          <a:xfrm flipH="1">
            <a:off x="1032979" y="5066706"/>
            <a:ext cx="239053" cy="24211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1182134" y="5688568"/>
            <a:ext cx="418704" cy="369332"/>
            <a:chOff x="461061" y="2205068"/>
            <a:chExt cx="418704" cy="369332"/>
          </a:xfrm>
        </p:grpSpPr>
        <p:sp>
          <p:nvSpPr>
            <p:cNvPr id="61" name="Oval 60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61061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Straight Arrow Connector 62"/>
          <p:cNvCxnSpPr>
            <a:stCxn id="57" idx="5"/>
            <a:endCxn id="61" idx="1"/>
          </p:cNvCxnSpPr>
          <p:nvPr/>
        </p:nvCxnSpPr>
        <p:spPr>
          <a:xfrm>
            <a:off x="1032979" y="5560831"/>
            <a:ext cx="226587" cy="18466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853580" y="5702300"/>
            <a:ext cx="2626493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86195" y="5703957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380532" y="5258590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R</a:t>
            </a:r>
            <a:endParaRPr lang="en-US" sz="16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1739578" y="4389874"/>
            <a:ext cx="27404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Case 2</a:t>
            </a:r>
            <a:r>
              <a:rPr lang="en-IN" dirty="0"/>
              <a:t>: Left Right Rotation</a:t>
            </a:r>
          </a:p>
          <a:p>
            <a:pPr algn="ctr"/>
            <a:r>
              <a:rPr lang="en-IN" dirty="0"/>
              <a:t>Left Rotation of Left Child </a:t>
            </a:r>
            <a:r>
              <a:rPr lang="en-IN" b="1" dirty="0">
                <a:solidFill>
                  <a:srgbClr val="C00000"/>
                </a:solidFill>
              </a:rPr>
              <a:t>1</a:t>
            </a:r>
          </a:p>
          <a:p>
            <a:pPr algn="ctr"/>
            <a:r>
              <a:rPr lang="en-IN" dirty="0"/>
              <a:t>Followed By</a:t>
            </a:r>
          </a:p>
          <a:p>
            <a:pPr algn="ctr"/>
            <a:r>
              <a:rPr lang="en-IN" dirty="0"/>
              <a:t>Right Rotation of Parent </a:t>
            </a:r>
            <a:r>
              <a:rPr lang="en-IN" b="1" dirty="0">
                <a:solidFill>
                  <a:srgbClr val="C00000"/>
                </a:solidFill>
              </a:rPr>
              <a:t>64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813387" y="5842476"/>
            <a:ext cx="2746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Left Rotation of Left Child </a:t>
            </a:r>
            <a:r>
              <a:rPr lang="en-IN" b="1" dirty="0">
                <a:solidFill>
                  <a:srgbClr val="C00000"/>
                </a:solidFill>
              </a:rPr>
              <a:t>1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5334000" y="5173632"/>
            <a:ext cx="418704" cy="376268"/>
            <a:chOff x="461061" y="2209800"/>
            <a:chExt cx="418704" cy="376268"/>
          </a:xfrm>
        </p:grpSpPr>
        <p:sp>
          <p:nvSpPr>
            <p:cNvPr id="91" name="Oval 90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61061" y="221673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4977600" y="5712348"/>
            <a:ext cx="356400" cy="370952"/>
            <a:chOff x="486299" y="2195248"/>
            <a:chExt cx="356400" cy="370952"/>
          </a:xfrm>
        </p:grpSpPr>
        <p:sp>
          <p:nvSpPr>
            <p:cNvPr id="94" name="Oval 93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11939" y="2195248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712110" y="4570968"/>
            <a:ext cx="418704" cy="369332"/>
            <a:chOff x="458809" y="2207552"/>
            <a:chExt cx="418704" cy="369332"/>
          </a:xfrm>
        </p:grpSpPr>
        <p:sp>
          <p:nvSpPr>
            <p:cNvPr id="97" name="Oval 96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58809" y="220755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0" name="Straight Arrow Connector 99"/>
          <p:cNvCxnSpPr>
            <a:stCxn id="97" idx="3"/>
            <a:endCxn id="91" idx="0"/>
          </p:cNvCxnSpPr>
          <p:nvPr/>
        </p:nvCxnSpPr>
        <p:spPr>
          <a:xfrm flipH="1">
            <a:off x="5537438" y="4877422"/>
            <a:ext cx="254356" cy="29621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1" idx="3"/>
            <a:endCxn id="94" idx="0"/>
          </p:cNvCxnSpPr>
          <p:nvPr/>
        </p:nvCxnSpPr>
        <p:spPr>
          <a:xfrm flipH="1">
            <a:off x="5155800" y="5477838"/>
            <a:ext cx="255632" cy="24906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475386" y="5245100"/>
            <a:ext cx="1532098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6435194" y="5385277"/>
            <a:ext cx="1572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Right Rotation </a:t>
            </a:r>
          </a:p>
          <a:p>
            <a:pPr algn="ctr"/>
            <a:r>
              <a:rPr lang="en-IN" dirty="0"/>
              <a:t>of Parent </a:t>
            </a:r>
            <a:r>
              <a:rPr lang="en-IN" b="1" dirty="0">
                <a:solidFill>
                  <a:srgbClr val="C00000"/>
                </a:solidFill>
              </a:rPr>
              <a:t>64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8928496" y="4787900"/>
            <a:ext cx="418704" cy="381000"/>
            <a:chOff x="461061" y="2209800"/>
            <a:chExt cx="418704" cy="381000"/>
          </a:xfrm>
        </p:grpSpPr>
        <p:sp>
          <p:nvSpPr>
            <p:cNvPr id="107" name="Oval 106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61061" y="22214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8458038" y="5474669"/>
            <a:ext cx="356400" cy="369332"/>
            <a:chOff x="486299" y="2205068"/>
            <a:chExt cx="356400" cy="369332"/>
          </a:xfrm>
        </p:grpSpPr>
        <p:sp>
          <p:nvSpPr>
            <p:cNvPr id="110" name="Oval 109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30328" y="2205068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9459408" y="5474669"/>
            <a:ext cx="418704" cy="369332"/>
            <a:chOff x="458573" y="2209800"/>
            <a:chExt cx="418704" cy="369332"/>
          </a:xfrm>
        </p:grpSpPr>
        <p:sp>
          <p:nvSpPr>
            <p:cNvPr id="113" name="Oval 112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58573" y="220980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6" name="Straight Arrow Connector 115"/>
          <p:cNvCxnSpPr>
            <a:stCxn id="107" idx="3"/>
            <a:endCxn id="110" idx="0"/>
          </p:cNvCxnSpPr>
          <p:nvPr/>
        </p:nvCxnSpPr>
        <p:spPr>
          <a:xfrm flipH="1">
            <a:off x="8636238" y="5092106"/>
            <a:ext cx="369690" cy="38729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07" idx="5"/>
            <a:endCxn id="113" idx="0"/>
          </p:cNvCxnSpPr>
          <p:nvPr/>
        </p:nvCxnSpPr>
        <p:spPr>
          <a:xfrm>
            <a:off x="9257940" y="5092106"/>
            <a:ext cx="407394" cy="38256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8161866" y="5490058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9197962" y="5490058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8639208" y="4777852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1638300" y="4178300"/>
            <a:ext cx="104465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630654" y="1582957"/>
            <a:ext cx="134094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C00000"/>
                </a:solidFill>
              </a:rPr>
              <a:t>26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3188258" y="2178050"/>
            <a:ext cx="418704" cy="381000"/>
            <a:chOff x="461061" y="2209800"/>
            <a:chExt cx="418704" cy="381000"/>
          </a:xfrm>
        </p:grpSpPr>
        <p:sp>
          <p:nvSpPr>
            <p:cNvPr id="126" name="Oval 12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61061" y="22214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9" name="Oval 128"/>
          <p:cNvSpPr/>
          <p:nvPr/>
        </p:nvSpPr>
        <p:spPr>
          <a:xfrm>
            <a:off x="2717800" y="2710944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2755230" y="2704478"/>
            <a:ext cx="30168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3719170" y="2704478"/>
            <a:ext cx="418704" cy="369332"/>
            <a:chOff x="458573" y="2209800"/>
            <a:chExt cx="418704" cy="369332"/>
          </a:xfrm>
        </p:grpSpPr>
        <p:sp>
          <p:nvSpPr>
            <p:cNvPr id="132" name="Oval 13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58573" y="220980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4" name="Straight Arrow Connector 133"/>
          <p:cNvCxnSpPr>
            <a:stCxn id="126" idx="3"/>
            <a:endCxn id="129" idx="7"/>
          </p:cNvCxnSpPr>
          <p:nvPr/>
        </p:nvCxnSpPr>
        <p:spPr>
          <a:xfrm flipH="1">
            <a:off x="3022006" y="2482256"/>
            <a:ext cx="243684" cy="28088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26" idx="5"/>
            <a:endCxn id="132" idx="1"/>
          </p:cNvCxnSpPr>
          <p:nvPr/>
        </p:nvCxnSpPr>
        <p:spPr>
          <a:xfrm>
            <a:off x="3517702" y="2482256"/>
            <a:ext cx="281388" cy="27441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2376743" y="1582957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rgbClr val="C00000"/>
                </a:solidFill>
              </a:rPr>
              <a:t>, 13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139" name="Group 138"/>
          <p:cNvGrpSpPr/>
          <p:nvPr/>
        </p:nvGrpSpPr>
        <p:grpSpPr>
          <a:xfrm>
            <a:off x="3175000" y="3231613"/>
            <a:ext cx="418704" cy="369332"/>
            <a:chOff x="461699" y="2205068"/>
            <a:chExt cx="418704" cy="369332"/>
          </a:xfrm>
        </p:grpSpPr>
        <p:sp>
          <p:nvSpPr>
            <p:cNvPr id="140" name="Oval 139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61699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2641600" y="3759848"/>
            <a:ext cx="418704" cy="369332"/>
            <a:chOff x="471818" y="2206748"/>
            <a:chExt cx="418704" cy="369332"/>
          </a:xfrm>
        </p:grpSpPr>
        <p:sp>
          <p:nvSpPr>
            <p:cNvPr id="143" name="Oval 142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71818" y="220674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6" name="Straight Arrow Connector 145"/>
          <p:cNvCxnSpPr>
            <a:stCxn id="129" idx="5"/>
            <a:endCxn id="140" idx="1"/>
          </p:cNvCxnSpPr>
          <p:nvPr/>
        </p:nvCxnSpPr>
        <p:spPr>
          <a:xfrm>
            <a:off x="3022006" y="3015150"/>
            <a:ext cx="229788" cy="27338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40" idx="3"/>
            <a:endCxn id="143" idx="7"/>
          </p:cNvCxnSpPr>
          <p:nvPr/>
        </p:nvCxnSpPr>
        <p:spPr>
          <a:xfrm flipH="1">
            <a:off x="2960287" y="3540551"/>
            <a:ext cx="291507" cy="27454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2731056" y="3247002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2410348" y="2719867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R</a:t>
            </a:r>
            <a:endParaRPr lang="en-US" sz="16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10027152" y="3247002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2908856" y="2178050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L</a:t>
            </a:r>
            <a:endParaRPr lang="en-US" sz="16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2316704" y="3790626"/>
            <a:ext cx="381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C00000"/>
                </a:solidFill>
              </a:rPr>
              <a:t>B’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2917500" y="3247002"/>
            <a:ext cx="381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C00000"/>
                </a:solidFill>
              </a:rPr>
              <a:t>L’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616856" y="2596757"/>
            <a:ext cx="7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rgbClr val="C00000"/>
                </a:solidFill>
              </a:rPr>
              <a:t>Critical Node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952407" y="1587500"/>
            <a:ext cx="30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Case 3</a:t>
            </a:r>
            <a:r>
              <a:rPr lang="en-IN" dirty="0"/>
              <a:t>: Right Left Rotation</a:t>
            </a:r>
          </a:p>
          <a:p>
            <a:pPr algn="ctr"/>
            <a:r>
              <a:rPr lang="en-IN" dirty="0"/>
              <a:t>Right Rotation of Right Child </a:t>
            </a:r>
            <a:r>
              <a:rPr lang="en-IN" b="1" dirty="0">
                <a:solidFill>
                  <a:srgbClr val="C00000"/>
                </a:solidFill>
              </a:rPr>
              <a:t>26</a:t>
            </a:r>
            <a:r>
              <a:rPr lang="en-IN" b="1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IN" dirty="0"/>
              <a:t>Followed By</a:t>
            </a:r>
          </a:p>
          <a:p>
            <a:pPr algn="ctr"/>
            <a:r>
              <a:rPr lang="en-IN" dirty="0"/>
              <a:t>Left Rotation of Parent </a:t>
            </a:r>
            <a:r>
              <a:rPr lang="en-IN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59" name="Straight Arrow Connector 158"/>
          <p:cNvCxnSpPr/>
          <p:nvPr/>
        </p:nvCxnSpPr>
        <p:spPr>
          <a:xfrm>
            <a:off x="4746747" y="3013788"/>
            <a:ext cx="1435320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4601286" y="3033561"/>
            <a:ext cx="1726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Right Rotation </a:t>
            </a:r>
          </a:p>
          <a:p>
            <a:pPr algn="ctr"/>
            <a:r>
              <a:rPr lang="en-IN" dirty="0"/>
              <a:t>of Right Child </a:t>
            </a:r>
            <a:r>
              <a:rPr lang="en-IN" b="1" dirty="0">
                <a:solidFill>
                  <a:srgbClr val="C00000"/>
                </a:solidFill>
              </a:rPr>
              <a:t>26</a:t>
            </a:r>
          </a:p>
        </p:txBody>
      </p:sp>
      <p:grpSp>
        <p:nvGrpSpPr>
          <p:cNvPr id="162" name="Group 161"/>
          <p:cNvGrpSpPr/>
          <p:nvPr/>
        </p:nvGrpSpPr>
        <p:grpSpPr>
          <a:xfrm>
            <a:off x="7290196" y="3231613"/>
            <a:ext cx="418704" cy="369332"/>
            <a:chOff x="463999" y="2205068"/>
            <a:chExt cx="418704" cy="369332"/>
          </a:xfrm>
        </p:grpSpPr>
        <p:sp>
          <p:nvSpPr>
            <p:cNvPr id="163" name="Oval 162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463999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7658854" y="3759848"/>
            <a:ext cx="418704" cy="369332"/>
            <a:chOff x="472643" y="2205068"/>
            <a:chExt cx="418704" cy="369332"/>
          </a:xfrm>
        </p:grpSpPr>
        <p:sp>
          <p:nvSpPr>
            <p:cNvPr id="166" name="Oval 16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472643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6870700" y="2704478"/>
            <a:ext cx="356400" cy="369332"/>
            <a:chOff x="486299" y="2205068"/>
            <a:chExt cx="356400" cy="369332"/>
          </a:xfrm>
        </p:grpSpPr>
        <p:sp>
          <p:nvSpPr>
            <p:cNvPr id="169" name="Oval 168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12783" y="2205068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7404100" y="2178050"/>
            <a:ext cx="418704" cy="369332"/>
            <a:chOff x="461699" y="2203356"/>
            <a:chExt cx="418704" cy="369332"/>
          </a:xfrm>
        </p:grpSpPr>
        <p:sp>
          <p:nvSpPr>
            <p:cNvPr id="172" name="Oval 17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461699" y="220335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7919660" y="2704478"/>
            <a:ext cx="418704" cy="369332"/>
            <a:chOff x="463723" y="2205068"/>
            <a:chExt cx="418704" cy="369332"/>
          </a:xfrm>
        </p:grpSpPr>
        <p:sp>
          <p:nvSpPr>
            <p:cNvPr id="175" name="Oval 174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463723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8" name="Straight Arrow Connector 177"/>
          <p:cNvCxnSpPr>
            <a:stCxn id="172" idx="3"/>
            <a:endCxn id="169" idx="7"/>
          </p:cNvCxnSpPr>
          <p:nvPr/>
        </p:nvCxnSpPr>
        <p:spPr>
          <a:xfrm flipH="1">
            <a:off x="7174906" y="2488700"/>
            <a:ext cx="305988" cy="27270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172" idx="5"/>
            <a:endCxn id="175" idx="1"/>
          </p:cNvCxnSpPr>
          <p:nvPr/>
        </p:nvCxnSpPr>
        <p:spPr>
          <a:xfrm>
            <a:off x="7732906" y="2488700"/>
            <a:ext cx="261524" cy="27270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69" idx="5"/>
            <a:endCxn id="163" idx="1"/>
          </p:cNvCxnSpPr>
          <p:nvPr/>
        </p:nvCxnSpPr>
        <p:spPr>
          <a:xfrm>
            <a:off x="7174906" y="3013416"/>
            <a:ext cx="189784" cy="27512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63" idx="5"/>
            <a:endCxn id="166" idx="0"/>
          </p:cNvCxnSpPr>
          <p:nvPr/>
        </p:nvCxnSpPr>
        <p:spPr>
          <a:xfrm>
            <a:off x="7616702" y="3540551"/>
            <a:ext cx="234008" cy="22402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8683073" y="3013788"/>
            <a:ext cx="1243684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8597029" y="3033561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Left Rotation </a:t>
            </a:r>
          </a:p>
          <a:p>
            <a:pPr algn="ctr"/>
            <a:r>
              <a:rPr lang="en-IN" dirty="0"/>
              <a:t>of Parent </a:t>
            </a:r>
            <a:r>
              <a:rPr lang="en-IN" b="1" dirty="0">
                <a:solidFill>
                  <a:srgbClr val="C00000"/>
                </a:solidFill>
              </a:rPr>
              <a:t>1</a:t>
            </a:r>
          </a:p>
        </p:txBody>
      </p:sp>
      <p:grpSp>
        <p:nvGrpSpPr>
          <p:cNvPr id="191" name="Group 190"/>
          <p:cNvGrpSpPr/>
          <p:nvPr/>
        </p:nvGrpSpPr>
        <p:grpSpPr>
          <a:xfrm>
            <a:off x="10675338" y="2702744"/>
            <a:ext cx="418704" cy="372800"/>
            <a:chOff x="463999" y="2193400"/>
            <a:chExt cx="418704" cy="372800"/>
          </a:xfrm>
        </p:grpSpPr>
        <p:sp>
          <p:nvSpPr>
            <p:cNvPr id="192" name="Oval 19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463999" y="219340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11094042" y="3231613"/>
            <a:ext cx="418704" cy="369332"/>
            <a:chOff x="472643" y="2205068"/>
            <a:chExt cx="418704" cy="369332"/>
          </a:xfrm>
        </p:grpSpPr>
        <p:sp>
          <p:nvSpPr>
            <p:cNvPr id="195" name="Oval 194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72643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7" name="Straight Arrow Connector 196"/>
          <p:cNvCxnSpPr>
            <a:stCxn id="192" idx="5"/>
            <a:endCxn id="195" idx="0"/>
          </p:cNvCxnSpPr>
          <p:nvPr/>
        </p:nvCxnSpPr>
        <p:spPr>
          <a:xfrm>
            <a:off x="11001844" y="3023350"/>
            <a:ext cx="284054" cy="21299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98" name="Group 197"/>
          <p:cNvGrpSpPr/>
          <p:nvPr/>
        </p:nvGrpSpPr>
        <p:grpSpPr>
          <a:xfrm>
            <a:off x="10334913" y="3231613"/>
            <a:ext cx="356400" cy="369332"/>
            <a:chOff x="486299" y="2207560"/>
            <a:chExt cx="356400" cy="369332"/>
          </a:xfrm>
        </p:grpSpPr>
        <p:sp>
          <p:nvSpPr>
            <p:cNvPr id="199" name="Oval 198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22508" y="220756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11030444" y="2178050"/>
            <a:ext cx="418704" cy="374556"/>
            <a:chOff x="455669" y="2209800"/>
            <a:chExt cx="418704" cy="374556"/>
          </a:xfrm>
        </p:grpSpPr>
        <p:sp>
          <p:nvSpPr>
            <p:cNvPr id="202" name="Oval 201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455669" y="221502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11552034" y="2704478"/>
            <a:ext cx="418704" cy="369332"/>
            <a:chOff x="463723" y="2205068"/>
            <a:chExt cx="418704" cy="369332"/>
          </a:xfrm>
        </p:grpSpPr>
        <p:sp>
          <p:nvSpPr>
            <p:cNvPr id="205" name="Oval 204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463723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07" name="Straight Arrow Connector 206"/>
          <p:cNvCxnSpPr>
            <a:stCxn id="202" idx="5"/>
            <a:endCxn id="205" idx="0"/>
          </p:cNvCxnSpPr>
          <p:nvPr/>
        </p:nvCxnSpPr>
        <p:spPr>
          <a:xfrm>
            <a:off x="11365280" y="2482256"/>
            <a:ext cx="387530" cy="22695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02" idx="3"/>
            <a:endCxn id="192" idx="0"/>
          </p:cNvCxnSpPr>
          <p:nvPr/>
        </p:nvCxnSpPr>
        <p:spPr>
          <a:xfrm flipH="1">
            <a:off x="10875838" y="2482256"/>
            <a:ext cx="237430" cy="23688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192" idx="3"/>
            <a:endCxn id="199" idx="0"/>
          </p:cNvCxnSpPr>
          <p:nvPr/>
        </p:nvCxnSpPr>
        <p:spPr>
          <a:xfrm flipH="1">
            <a:off x="10513113" y="3023350"/>
            <a:ext cx="236719" cy="21050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10855124" y="3247002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214" name="TextBox 213"/>
          <p:cNvSpPr txBox="1"/>
          <p:nvPr/>
        </p:nvSpPr>
        <p:spPr>
          <a:xfrm>
            <a:off x="10346666" y="2719867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215" name="TextBox 214"/>
          <p:cNvSpPr txBox="1"/>
          <p:nvPr/>
        </p:nvSpPr>
        <p:spPr>
          <a:xfrm>
            <a:off x="11322121" y="2719867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216" name="TextBox 215"/>
          <p:cNvSpPr txBox="1"/>
          <p:nvPr/>
        </p:nvSpPr>
        <p:spPr>
          <a:xfrm>
            <a:off x="10764794" y="2178050"/>
            <a:ext cx="329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L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30154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1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4" dur="1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1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2" dur="1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3" dur="1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1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23" grpId="0" animBg="1"/>
      <p:bldP spid="52" grpId="0"/>
      <p:bldP spid="54" grpId="0" animBg="1"/>
      <p:bldP spid="55" grpId="0"/>
      <p:bldP spid="85" grpId="0"/>
      <p:bldP spid="86" grpId="0"/>
      <p:bldP spid="89" grpId="0"/>
      <p:bldP spid="104" grpId="0"/>
      <p:bldP spid="119" grpId="0"/>
      <p:bldP spid="120" grpId="0"/>
      <p:bldP spid="121" grpId="0"/>
      <p:bldP spid="124" grpId="0" animBg="1"/>
      <p:bldP spid="129" grpId="0" animBg="1"/>
      <p:bldP spid="130" grpId="0"/>
      <p:bldP spid="138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60" grpId="0"/>
      <p:bldP spid="186" grpId="0"/>
      <p:bldP spid="213" grpId="0"/>
      <p:bldP spid="214" grpId="0"/>
      <p:bldP spid="215" grpId="0"/>
      <p:bldP spid="21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AVL Search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1800" y="749301"/>
            <a:ext cx="87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Construct AVL Search tree by inserting following elements in order of their occurrence </a:t>
            </a:r>
            <a:r>
              <a:rPr lang="en-IN" sz="2400" b="1" dirty="0">
                <a:solidFill>
                  <a:srgbClr val="C00000"/>
                </a:solidFill>
              </a:rPr>
              <a:t>64, 1, 44, 26, 13, 110, 98, 85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778" y="1579355"/>
            <a:ext cx="1349022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dirty="0"/>
              <a:t>Insert </a:t>
            </a:r>
            <a:r>
              <a:rPr lang="en-IN" sz="1600" b="1" dirty="0">
                <a:solidFill>
                  <a:srgbClr val="C00000"/>
                </a:solidFill>
              </a:rPr>
              <a:t>110</a:t>
            </a:r>
            <a:endParaRPr lang="en-US" sz="1600" b="1" dirty="0">
              <a:solidFill>
                <a:srgbClr val="C0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98778" y="1580297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08725" y="2746111"/>
            <a:ext cx="418704" cy="372800"/>
            <a:chOff x="463999" y="2193400"/>
            <a:chExt cx="418704" cy="372800"/>
          </a:xfrm>
        </p:grpSpPr>
        <p:sp>
          <p:nvSpPr>
            <p:cNvPr id="8" name="Oval 7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3999" y="219340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27429" y="3271611"/>
            <a:ext cx="418704" cy="369332"/>
            <a:chOff x="472643" y="2205068"/>
            <a:chExt cx="418704" cy="369332"/>
          </a:xfrm>
        </p:grpSpPr>
        <p:sp>
          <p:nvSpPr>
            <p:cNvPr id="11" name="Oval 10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2643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" name="Straight Arrow Connector 12"/>
          <p:cNvCxnSpPr>
            <a:stCxn id="8" idx="5"/>
            <a:endCxn id="11" idx="0"/>
          </p:cNvCxnSpPr>
          <p:nvPr/>
        </p:nvCxnSpPr>
        <p:spPr>
          <a:xfrm>
            <a:off x="1035231" y="3066717"/>
            <a:ext cx="284054" cy="20962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68300" y="3271611"/>
            <a:ext cx="356400" cy="369332"/>
            <a:chOff x="486299" y="2207560"/>
            <a:chExt cx="356400" cy="369332"/>
          </a:xfrm>
        </p:grpSpPr>
        <p:sp>
          <p:nvSpPr>
            <p:cNvPr id="15" name="Oval 14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2508" y="220756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90831" y="2209699"/>
            <a:ext cx="418704" cy="374556"/>
            <a:chOff x="455669" y="2209800"/>
            <a:chExt cx="418704" cy="374556"/>
          </a:xfrm>
        </p:grpSpPr>
        <p:sp>
          <p:nvSpPr>
            <p:cNvPr id="18" name="Oval 17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5669" y="221502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Oval 20"/>
          <p:cNvSpPr/>
          <p:nvPr/>
        </p:nvSpPr>
        <p:spPr>
          <a:xfrm>
            <a:off x="1661272" y="2743200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627030" y="2746111"/>
            <a:ext cx="41870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64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>
            <a:stCxn id="18" idx="5"/>
            <a:endCxn id="21" idx="0"/>
          </p:cNvCxnSpPr>
          <p:nvPr/>
        </p:nvCxnSpPr>
        <p:spPr>
          <a:xfrm>
            <a:off x="1525667" y="2513905"/>
            <a:ext cx="313805" cy="22929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8" idx="0"/>
          </p:cNvCxnSpPr>
          <p:nvPr/>
        </p:nvCxnSpPr>
        <p:spPr>
          <a:xfrm flipH="1">
            <a:off x="909225" y="2513905"/>
            <a:ext cx="364430" cy="24860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  <a:endCxn id="15" idx="0"/>
          </p:cNvCxnSpPr>
          <p:nvPr/>
        </p:nvCxnSpPr>
        <p:spPr>
          <a:xfrm flipH="1">
            <a:off x="546500" y="3066717"/>
            <a:ext cx="236719" cy="20713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32568" y="3271611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1987722" y="3271611"/>
            <a:ext cx="535724" cy="396000"/>
            <a:chOff x="417569" y="2193400"/>
            <a:chExt cx="535724" cy="396000"/>
          </a:xfrm>
        </p:grpSpPr>
        <p:sp>
          <p:nvSpPr>
            <p:cNvPr id="30" name="Oval 29"/>
            <p:cNvSpPr/>
            <p:nvPr/>
          </p:nvSpPr>
          <p:spPr>
            <a:xfrm>
              <a:off x="486299" y="2193400"/>
              <a:ext cx="396000" cy="39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7569" y="2213890"/>
              <a:ext cx="53572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110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3" name="Straight Arrow Connector 32"/>
          <p:cNvCxnSpPr>
            <a:stCxn id="21" idx="5"/>
            <a:endCxn id="30" idx="0"/>
          </p:cNvCxnSpPr>
          <p:nvPr/>
        </p:nvCxnSpPr>
        <p:spPr>
          <a:xfrm>
            <a:off x="1965478" y="3047406"/>
            <a:ext cx="288974" cy="22420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42658" y="1579355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rgbClr val="C00000"/>
                </a:solidFill>
              </a:rPr>
              <a:t>, 98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506550" y="3898212"/>
            <a:ext cx="418704" cy="370862"/>
            <a:chOff x="458973" y="2195338"/>
            <a:chExt cx="418704" cy="370862"/>
          </a:xfrm>
        </p:grpSpPr>
        <p:sp>
          <p:nvSpPr>
            <p:cNvPr id="36" name="Oval 3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8973" y="219533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98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9" name="Straight Arrow Connector 38"/>
          <p:cNvCxnSpPr>
            <a:stCxn id="30" idx="3"/>
            <a:endCxn id="36" idx="0"/>
          </p:cNvCxnSpPr>
          <p:nvPr/>
        </p:nvCxnSpPr>
        <p:spPr>
          <a:xfrm flipH="1">
            <a:off x="1712076" y="3609618"/>
            <a:ext cx="402369" cy="30305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70123" y="3271611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89589" y="3271611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391167" y="2746111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R</a:t>
            </a:r>
            <a:endParaRPr lang="en-US" sz="16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51367" y="2746111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963825" y="2227700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223558" y="3914366"/>
            <a:ext cx="350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C00000"/>
                </a:solidFill>
              </a:rPr>
              <a:t>B’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785723" y="3271611"/>
            <a:ext cx="373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C00000"/>
                </a:solidFill>
              </a:rPr>
              <a:t>L’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999965" y="2746111"/>
            <a:ext cx="1255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rgbClr val="C00000"/>
                </a:solidFill>
              </a:rPr>
              <a:t>Critical Node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01653" y="1588234"/>
            <a:ext cx="313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IN" dirty="0"/>
              <a:t>Case 3</a:t>
            </a:r>
            <a:r>
              <a:rPr lang="en-IN" b="0" dirty="0"/>
              <a:t>: Right Left Rotation</a:t>
            </a:r>
          </a:p>
          <a:p>
            <a:r>
              <a:rPr lang="en-IN" b="0" dirty="0"/>
              <a:t>Right Rotation of Right Child 110</a:t>
            </a:r>
          </a:p>
          <a:p>
            <a:r>
              <a:rPr lang="en-IN" b="0" dirty="0"/>
              <a:t>Followed By</a:t>
            </a:r>
          </a:p>
          <a:p>
            <a:r>
              <a:rPr lang="en-IN" b="0" dirty="0"/>
              <a:t>Left Rotation of Parent 64</a:t>
            </a:r>
            <a:endParaRPr lang="en-US" b="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556001" y="3106818"/>
            <a:ext cx="1061509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896235" y="3123219"/>
            <a:ext cx="2319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Right Rotation </a:t>
            </a:r>
          </a:p>
          <a:p>
            <a:pPr algn="ctr"/>
            <a:r>
              <a:rPr lang="en-IN" dirty="0"/>
              <a:t>of Right Child </a:t>
            </a:r>
            <a:r>
              <a:rPr lang="en-IN" b="1" dirty="0">
                <a:solidFill>
                  <a:srgbClr val="C00000"/>
                </a:solidFill>
              </a:rPr>
              <a:t>110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5756351" y="2746111"/>
            <a:ext cx="418704" cy="372800"/>
            <a:chOff x="463999" y="2193400"/>
            <a:chExt cx="418704" cy="372800"/>
          </a:xfrm>
        </p:grpSpPr>
        <p:sp>
          <p:nvSpPr>
            <p:cNvPr id="53" name="Oval 52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63999" y="219340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175055" y="3271611"/>
            <a:ext cx="418704" cy="369332"/>
            <a:chOff x="472643" y="2205068"/>
            <a:chExt cx="418704" cy="369332"/>
          </a:xfrm>
        </p:grpSpPr>
        <p:sp>
          <p:nvSpPr>
            <p:cNvPr id="56" name="Oval 5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2643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8" name="Straight Arrow Connector 57"/>
          <p:cNvCxnSpPr>
            <a:stCxn id="53" idx="5"/>
            <a:endCxn id="56" idx="0"/>
          </p:cNvCxnSpPr>
          <p:nvPr/>
        </p:nvCxnSpPr>
        <p:spPr>
          <a:xfrm>
            <a:off x="6082857" y="3066717"/>
            <a:ext cx="284054" cy="20962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5415926" y="3271611"/>
            <a:ext cx="356400" cy="369332"/>
            <a:chOff x="486299" y="2207560"/>
            <a:chExt cx="356400" cy="369332"/>
          </a:xfrm>
        </p:grpSpPr>
        <p:sp>
          <p:nvSpPr>
            <p:cNvPr id="60" name="Oval 59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22508" y="220756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111457" y="2209699"/>
            <a:ext cx="418704" cy="374556"/>
            <a:chOff x="455669" y="2209800"/>
            <a:chExt cx="418704" cy="374556"/>
          </a:xfrm>
        </p:grpSpPr>
        <p:sp>
          <p:nvSpPr>
            <p:cNvPr id="63" name="Oval 62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55669" y="221502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521222" y="2746111"/>
            <a:ext cx="418704" cy="369332"/>
            <a:chOff x="5254370" y="2965704"/>
            <a:chExt cx="418704" cy="369332"/>
          </a:xfrm>
        </p:grpSpPr>
        <p:sp>
          <p:nvSpPr>
            <p:cNvPr id="65" name="Oval 64"/>
            <p:cNvSpPr/>
            <p:nvPr/>
          </p:nvSpPr>
          <p:spPr>
            <a:xfrm>
              <a:off x="5276946" y="2971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254370" y="296570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7" name="Straight Arrow Connector 66"/>
          <p:cNvCxnSpPr>
            <a:stCxn id="63" idx="5"/>
            <a:endCxn id="65" idx="0"/>
          </p:cNvCxnSpPr>
          <p:nvPr/>
        </p:nvCxnSpPr>
        <p:spPr>
          <a:xfrm>
            <a:off x="6446293" y="2513905"/>
            <a:ext cx="275705" cy="23830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3" idx="3"/>
            <a:endCxn id="53" idx="0"/>
          </p:cNvCxnSpPr>
          <p:nvPr/>
        </p:nvCxnSpPr>
        <p:spPr>
          <a:xfrm flipH="1">
            <a:off x="5956851" y="2513905"/>
            <a:ext cx="237430" cy="24860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3" idx="3"/>
            <a:endCxn id="60" idx="0"/>
          </p:cNvCxnSpPr>
          <p:nvPr/>
        </p:nvCxnSpPr>
        <p:spPr>
          <a:xfrm flipH="1">
            <a:off x="5594126" y="3066717"/>
            <a:ext cx="236719" cy="20713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6893776" y="3271611"/>
            <a:ext cx="418704" cy="369332"/>
            <a:chOff x="453797" y="2114178"/>
            <a:chExt cx="418704" cy="369332"/>
          </a:xfrm>
        </p:grpSpPr>
        <p:sp>
          <p:nvSpPr>
            <p:cNvPr id="72" name="Oval 71"/>
            <p:cNvSpPr/>
            <p:nvPr/>
          </p:nvSpPr>
          <p:spPr>
            <a:xfrm>
              <a:off x="486299" y="2117200"/>
              <a:ext cx="349996" cy="3499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53797" y="21141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98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4" name="Straight Arrow Connector 73"/>
          <p:cNvCxnSpPr>
            <a:stCxn id="65" idx="5"/>
            <a:endCxn id="72" idx="0"/>
          </p:cNvCxnSpPr>
          <p:nvPr/>
        </p:nvCxnSpPr>
        <p:spPr>
          <a:xfrm>
            <a:off x="6848004" y="3056413"/>
            <a:ext cx="253272" cy="21822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7122376" y="3858500"/>
            <a:ext cx="535724" cy="396000"/>
            <a:chOff x="412339" y="2209800"/>
            <a:chExt cx="535724" cy="396000"/>
          </a:xfrm>
        </p:grpSpPr>
        <p:sp>
          <p:nvSpPr>
            <p:cNvPr id="76" name="Oval 75"/>
            <p:cNvSpPr/>
            <p:nvPr/>
          </p:nvSpPr>
          <p:spPr>
            <a:xfrm>
              <a:off x="486299" y="2209800"/>
              <a:ext cx="396000" cy="39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12339" y="2213896"/>
              <a:ext cx="53572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110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8" name="Straight Arrow Connector 77"/>
          <p:cNvCxnSpPr>
            <a:stCxn id="72" idx="5"/>
            <a:endCxn id="76" idx="0"/>
          </p:cNvCxnSpPr>
          <p:nvPr/>
        </p:nvCxnSpPr>
        <p:spPr>
          <a:xfrm>
            <a:off x="7225018" y="3573373"/>
            <a:ext cx="169318" cy="28512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7670369" y="3117259"/>
            <a:ext cx="1243684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606836" y="3105438"/>
            <a:ext cx="136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Left Rotation </a:t>
            </a:r>
          </a:p>
          <a:p>
            <a:pPr algn="ctr"/>
            <a:r>
              <a:rPr lang="en-IN" dirty="0"/>
              <a:t>of Parent </a:t>
            </a:r>
            <a:r>
              <a:rPr lang="en-IN" b="1" dirty="0">
                <a:solidFill>
                  <a:srgbClr val="C00000"/>
                </a:solidFill>
              </a:rPr>
              <a:t>64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9642551" y="2746111"/>
            <a:ext cx="418704" cy="372800"/>
            <a:chOff x="463999" y="2193400"/>
            <a:chExt cx="418704" cy="372800"/>
          </a:xfrm>
        </p:grpSpPr>
        <p:sp>
          <p:nvSpPr>
            <p:cNvPr id="96" name="Oval 9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63999" y="219340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0083800" y="3284945"/>
            <a:ext cx="418704" cy="369332"/>
            <a:chOff x="472643" y="2205068"/>
            <a:chExt cx="418704" cy="369332"/>
          </a:xfrm>
        </p:grpSpPr>
        <p:sp>
          <p:nvSpPr>
            <p:cNvPr id="99" name="Oval 98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72643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1" name="Straight Arrow Connector 100"/>
          <p:cNvCxnSpPr>
            <a:stCxn id="96" idx="5"/>
            <a:endCxn id="99" idx="1"/>
          </p:cNvCxnSpPr>
          <p:nvPr/>
        </p:nvCxnSpPr>
        <p:spPr>
          <a:xfrm>
            <a:off x="9969057" y="3066717"/>
            <a:ext cx="180593" cy="27515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9245600" y="3284945"/>
            <a:ext cx="356400" cy="369332"/>
            <a:chOff x="486299" y="2207560"/>
            <a:chExt cx="356400" cy="369332"/>
          </a:xfrm>
        </p:grpSpPr>
        <p:sp>
          <p:nvSpPr>
            <p:cNvPr id="103" name="Oval 102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22508" y="220756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0325496" y="2209699"/>
            <a:ext cx="418704" cy="374556"/>
            <a:chOff x="455669" y="2209800"/>
            <a:chExt cx="418704" cy="374556"/>
          </a:xfrm>
        </p:grpSpPr>
        <p:sp>
          <p:nvSpPr>
            <p:cNvPr id="106" name="Oval 10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55669" y="221502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11036696" y="2746111"/>
            <a:ext cx="418704" cy="369332"/>
            <a:chOff x="5254370" y="2961041"/>
            <a:chExt cx="418704" cy="369332"/>
          </a:xfrm>
        </p:grpSpPr>
        <p:sp>
          <p:nvSpPr>
            <p:cNvPr id="109" name="Oval 108"/>
            <p:cNvSpPr/>
            <p:nvPr/>
          </p:nvSpPr>
          <p:spPr>
            <a:xfrm>
              <a:off x="5276946" y="2971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254370" y="2961041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98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1" name="Straight Arrow Connector 110"/>
          <p:cNvCxnSpPr>
            <a:stCxn id="106" idx="5"/>
            <a:endCxn id="109" idx="1"/>
          </p:cNvCxnSpPr>
          <p:nvPr/>
        </p:nvCxnSpPr>
        <p:spPr>
          <a:xfrm>
            <a:off x="10660332" y="2513905"/>
            <a:ext cx="451134" cy="29515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06" idx="3"/>
            <a:endCxn id="96" idx="7"/>
          </p:cNvCxnSpPr>
          <p:nvPr/>
        </p:nvCxnSpPr>
        <p:spPr>
          <a:xfrm flipH="1">
            <a:off x="9969057" y="2513905"/>
            <a:ext cx="439263" cy="300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96" idx="3"/>
            <a:endCxn id="103" idx="7"/>
          </p:cNvCxnSpPr>
          <p:nvPr/>
        </p:nvCxnSpPr>
        <p:spPr>
          <a:xfrm flipH="1">
            <a:off x="9549806" y="3066717"/>
            <a:ext cx="167239" cy="27266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10693796" y="3284945"/>
            <a:ext cx="418704" cy="369332"/>
            <a:chOff x="454193" y="2114178"/>
            <a:chExt cx="418704" cy="369332"/>
          </a:xfrm>
        </p:grpSpPr>
        <p:sp>
          <p:nvSpPr>
            <p:cNvPr id="115" name="Oval 114"/>
            <p:cNvSpPr/>
            <p:nvPr/>
          </p:nvSpPr>
          <p:spPr>
            <a:xfrm>
              <a:off x="486299" y="2117200"/>
              <a:ext cx="349996" cy="3499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54193" y="21141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1398250" y="3271611"/>
            <a:ext cx="535724" cy="396000"/>
            <a:chOff x="433713" y="2209800"/>
            <a:chExt cx="535724" cy="396000"/>
          </a:xfrm>
        </p:grpSpPr>
        <p:sp>
          <p:nvSpPr>
            <p:cNvPr id="119" name="Oval 118"/>
            <p:cNvSpPr/>
            <p:nvPr/>
          </p:nvSpPr>
          <p:spPr>
            <a:xfrm>
              <a:off x="486299" y="2209800"/>
              <a:ext cx="396000" cy="39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33713" y="2232946"/>
              <a:ext cx="53572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110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3" name="Straight Arrow Connector 122"/>
          <p:cNvCxnSpPr>
            <a:stCxn id="109" idx="3"/>
            <a:endCxn id="115" idx="0"/>
          </p:cNvCxnSpPr>
          <p:nvPr/>
        </p:nvCxnSpPr>
        <p:spPr>
          <a:xfrm flipH="1">
            <a:off x="10900900" y="3061076"/>
            <a:ext cx="210566" cy="22689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09" idx="5"/>
            <a:endCxn id="119" idx="0"/>
          </p:cNvCxnSpPr>
          <p:nvPr/>
        </p:nvCxnSpPr>
        <p:spPr>
          <a:xfrm>
            <a:off x="11363478" y="3061076"/>
            <a:ext cx="285358" cy="21053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8973168" y="3300334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9811368" y="3300334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10503115" y="3300334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11178403" y="3300334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10744201" y="2771511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9366868" y="2771511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9989616" y="2221787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98778" y="4373146"/>
            <a:ext cx="1038035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dirty="0"/>
              <a:t>Insert </a:t>
            </a:r>
            <a:r>
              <a:rPr lang="en-IN" sz="1600" b="1" dirty="0">
                <a:solidFill>
                  <a:srgbClr val="C00000"/>
                </a:solidFill>
              </a:rPr>
              <a:t>85</a:t>
            </a:r>
            <a:endParaRPr lang="en-US" sz="1600" b="1" dirty="0">
              <a:solidFill>
                <a:srgbClr val="C00000"/>
              </a:solidFill>
            </a:endParaRPr>
          </a:p>
        </p:txBody>
      </p:sp>
      <p:cxnSp>
        <p:nvCxnSpPr>
          <p:cNvPr id="134" name="Straight Connector 133"/>
          <p:cNvCxnSpPr/>
          <p:nvPr/>
        </p:nvCxnSpPr>
        <p:spPr>
          <a:xfrm>
            <a:off x="98778" y="4373146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5" name="Group 134"/>
          <p:cNvGrpSpPr/>
          <p:nvPr/>
        </p:nvGrpSpPr>
        <p:grpSpPr>
          <a:xfrm>
            <a:off x="1050384" y="5074621"/>
            <a:ext cx="418704" cy="372800"/>
            <a:chOff x="463999" y="2193400"/>
            <a:chExt cx="418704" cy="372800"/>
          </a:xfrm>
        </p:grpSpPr>
        <p:sp>
          <p:nvSpPr>
            <p:cNvPr id="136" name="Oval 13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63999" y="219340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1587896" y="5695434"/>
            <a:ext cx="418704" cy="369332"/>
            <a:chOff x="472643" y="2205068"/>
            <a:chExt cx="418704" cy="369332"/>
          </a:xfrm>
        </p:grpSpPr>
        <p:sp>
          <p:nvSpPr>
            <p:cNvPr id="139" name="Oval 138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72643" y="22050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1" name="Straight Arrow Connector 140"/>
          <p:cNvCxnSpPr>
            <a:stCxn id="136" idx="5"/>
            <a:endCxn id="139" idx="0"/>
          </p:cNvCxnSpPr>
          <p:nvPr/>
        </p:nvCxnSpPr>
        <p:spPr>
          <a:xfrm>
            <a:off x="1376890" y="5395227"/>
            <a:ext cx="402862" cy="30493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42" name="Group 141"/>
          <p:cNvGrpSpPr/>
          <p:nvPr/>
        </p:nvGrpSpPr>
        <p:grpSpPr>
          <a:xfrm>
            <a:off x="678833" y="5695434"/>
            <a:ext cx="356400" cy="369332"/>
            <a:chOff x="486299" y="2207560"/>
            <a:chExt cx="356400" cy="369332"/>
          </a:xfrm>
        </p:grpSpPr>
        <p:sp>
          <p:nvSpPr>
            <p:cNvPr id="143" name="Oval 142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522508" y="220756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1834929" y="4478923"/>
            <a:ext cx="418704" cy="374556"/>
            <a:chOff x="455669" y="2209800"/>
            <a:chExt cx="418704" cy="374556"/>
          </a:xfrm>
        </p:grpSpPr>
        <p:sp>
          <p:nvSpPr>
            <p:cNvPr id="146" name="Oval 145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455669" y="221502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2711229" y="5076355"/>
            <a:ext cx="418704" cy="369332"/>
            <a:chOff x="5254370" y="2961041"/>
            <a:chExt cx="418704" cy="369332"/>
          </a:xfrm>
        </p:grpSpPr>
        <p:sp>
          <p:nvSpPr>
            <p:cNvPr id="149" name="Oval 148"/>
            <p:cNvSpPr/>
            <p:nvPr/>
          </p:nvSpPr>
          <p:spPr>
            <a:xfrm>
              <a:off x="5276946" y="2971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254370" y="2961041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98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1" name="Straight Arrow Connector 150"/>
          <p:cNvCxnSpPr>
            <a:stCxn id="146" idx="5"/>
            <a:endCxn id="149" idx="1"/>
          </p:cNvCxnSpPr>
          <p:nvPr/>
        </p:nvCxnSpPr>
        <p:spPr>
          <a:xfrm>
            <a:off x="2169765" y="4783129"/>
            <a:ext cx="616234" cy="35617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46" idx="3"/>
            <a:endCxn id="136" idx="7"/>
          </p:cNvCxnSpPr>
          <p:nvPr/>
        </p:nvCxnSpPr>
        <p:spPr>
          <a:xfrm flipH="1">
            <a:off x="1376890" y="4783129"/>
            <a:ext cx="540863" cy="36008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36" idx="3"/>
            <a:endCxn id="143" idx="0"/>
          </p:cNvCxnSpPr>
          <p:nvPr/>
        </p:nvCxnSpPr>
        <p:spPr>
          <a:xfrm flipH="1">
            <a:off x="857033" y="5395227"/>
            <a:ext cx="267845" cy="30244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2248296" y="5695434"/>
            <a:ext cx="418704" cy="369332"/>
            <a:chOff x="448460" y="2114178"/>
            <a:chExt cx="418704" cy="369332"/>
          </a:xfrm>
        </p:grpSpPr>
        <p:sp>
          <p:nvSpPr>
            <p:cNvPr id="155" name="Oval 154"/>
            <p:cNvSpPr/>
            <p:nvPr/>
          </p:nvSpPr>
          <p:spPr>
            <a:xfrm>
              <a:off x="486299" y="2117200"/>
              <a:ext cx="349996" cy="3499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448460" y="21141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7" name="Straight Arrow Connector 156"/>
          <p:cNvCxnSpPr>
            <a:stCxn id="149" idx="3"/>
            <a:endCxn id="155" idx="0"/>
          </p:cNvCxnSpPr>
          <p:nvPr/>
        </p:nvCxnSpPr>
        <p:spPr>
          <a:xfrm flipH="1">
            <a:off x="2461133" y="5391320"/>
            <a:ext cx="324866" cy="30713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64" name="Group 163"/>
          <p:cNvGrpSpPr/>
          <p:nvPr/>
        </p:nvGrpSpPr>
        <p:grpSpPr>
          <a:xfrm>
            <a:off x="2692400" y="6221968"/>
            <a:ext cx="418704" cy="369332"/>
            <a:chOff x="463142" y="2114178"/>
            <a:chExt cx="418704" cy="369332"/>
          </a:xfrm>
        </p:grpSpPr>
        <p:sp>
          <p:nvSpPr>
            <p:cNvPr id="165" name="Oval 164"/>
            <p:cNvSpPr/>
            <p:nvPr/>
          </p:nvSpPr>
          <p:spPr>
            <a:xfrm>
              <a:off x="486299" y="2117200"/>
              <a:ext cx="349996" cy="3499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463142" y="21141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68" name="Straight Arrow Connector 167"/>
          <p:cNvCxnSpPr>
            <a:stCxn id="155" idx="5"/>
            <a:endCxn id="165" idx="0"/>
          </p:cNvCxnSpPr>
          <p:nvPr/>
        </p:nvCxnSpPr>
        <p:spPr>
          <a:xfrm>
            <a:off x="2584875" y="5997196"/>
            <a:ext cx="305680" cy="22779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70" name="Group 169"/>
          <p:cNvGrpSpPr/>
          <p:nvPr/>
        </p:nvGrpSpPr>
        <p:grpSpPr>
          <a:xfrm>
            <a:off x="3146272" y="5682100"/>
            <a:ext cx="535724" cy="396000"/>
            <a:chOff x="433713" y="2209800"/>
            <a:chExt cx="535724" cy="396000"/>
          </a:xfrm>
        </p:grpSpPr>
        <p:sp>
          <p:nvSpPr>
            <p:cNvPr id="171" name="Oval 170"/>
            <p:cNvSpPr/>
            <p:nvPr/>
          </p:nvSpPr>
          <p:spPr>
            <a:xfrm>
              <a:off x="486299" y="2209800"/>
              <a:ext cx="396000" cy="39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433713" y="2232946"/>
              <a:ext cx="53572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110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3" name="Straight Arrow Connector 172"/>
          <p:cNvCxnSpPr>
            <a:stCxn id="149" idx="5"/>
            <a:endCxn id="171" idx="0"/>
          </p:cNvCxnSpPr>
          <p:nvPr/>
        </p:nvCxnSpPr>
        <p:spPr>
          <a:xfrm>
            <a:off x="3038011" y="5391320"/>
            <a:ext cx="358847" cy="29078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2413001" y="6237357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2913717" y="5710823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2021336" y="5710823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R</a:t>
            </a:r>
            <a:endParaRPr lang="en-US" sz="1600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1342410" y="5710823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405600" y="5710823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781668" y="5091744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</a:t>
            </a:r>
            <a:endParaRPr lang="en-US" sz="160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2407175" y="5091744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L</a:t>
            </a:r>
            <a:endParaRPr lang="en-US" sz="16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1538643" y="4496924"/>
            <a:ext cx="27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R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24497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0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 animBg="1"/>
      <p:bldP spid="22" grpId="0"/>
      <p:bldP spid="27" grpId="0"/>
      <p:bldP spid="34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 animBg="1"/>
      <p:bldP spid="50" grpId="0"/>
      <p:bldP spid="94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 animBg="1"/>
      <p:bldP spid="158" grpId="0"/>
      <p:bldP spid="159" grpId="0"/>
      <p:bldP spid="160" grpId="0"/>
      <p:bldP spid="161" grpId="0"/>
      <p:bldP spid="162" grpId="0"/>
      <p:bldP spid="163" grpId="0"/>
      <p:bldP spid="167" grpId="0"/>
      <p:bldP spid="16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– Concepts &amp;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9125576" cy="5590565"/>
          </a:xfrm>
        </p:spPr>
        <p:txBody>
          <a:bodyPr>
            <a:normAutofit fontScale="92500"/>
          </a:bodyPr>
          <a:lstStyle/>
          <a:p>
            <a:r>
              <a:rPr lang="en-IN" dirty="0"/>
              <a:t>For a given </a:t>
            </a:r>
            <a:r>
              <a:rPr lang="en-IN" b="1" dirty="0">
                <a:solidFill>
                  <a:srgbClr val="C00000"/>
                </a:solidFill>
              </a:rPr>
              <a:t>graph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there is </a:t>
            </a:r>
            <a:r>
              <a:rPr lang="en-IN" b="1" dirty="0">
                <a:solidFill>
                  <a:srgbClr val="C00000"/>
                </a:solidFill>
              </a:rPr>
              <a:t>no unique diagram </a:t>
            </a:r>
            <a:r>
              <a:rPr lang="en-IN" dirty="0"/>
              <a:t>which represents the graph.</a:t>
            </a:r>
          </a:p>
          <a:p>
            <a:r>
              <a:rPr lang="en-IN" dirty="0"/>
              <a:t>We can obtain a variety of diagrams by locating the nodes in an arbitrary numbers.</a:t>
            </a:r>
          </a:p>
          <a:p>
            <a:r>
              <a:rPr lang="en-IN" dirty="0"/>
              <a:t>Following both diagrams represents same Graph.</a:t>
            </a:r>
          </a:p>
          <a:p>
            <a:r>
              <a:rPr lang="en-IN" b="1" dirty="0" err="1"/>
              <a:t>Indegree</a:t>
            </a:r>
            <a:r>
              <a:rPr lang="en-IN" b="1" dirty="0"/>
              <a:t> of Node</a:t>
            </a:r>
          </a:p>
          <a:p>
            <a:pPr lvl="1"/>
            <a:r>
              <a:rPr lang="en-IN" dirty="0"/>
              <a:t>The </a:t>
            </a:r>
            <a:r>
              <a:rPr lang="en-IN" b="1" dirty="0"/>
              <a:t>no of edges </a:t>
            </a:r>
            <a:r>
              <a:rPr lang="en-IN" dirty="0"/>
              <a:t>which have </a:t>
            </a:r>
            <a:r>
              <a:rPr lang="en-IN" b="1" dirty="0">
                <a:solidFill>
                  <a:srgbClr val="C00000"/>
                </a:solidFill>
              </a:rPr>
              <a:t>V as their terminal node </a:t>
            </a:r>
            <a:r>
              <a:rPr lang="en-IN" dirty="0"/>
              <a:t>is called as </a:t>
            </a:r>
            <a:r>
              <a:rPr lang="en-IN" dirty="0" err="1"/>
              <a:t>indegree</a:t>
            </a:r>
            <a:r>
              <a:rPr lang="en-IN" dirty="0"/>
              <a:t> of node V.</a:t>
            </a:r>
          </a:p>
          <a:p>
            <a:r>
              <a:rPr lang="en-IN" b="1" dirty="0" err="1"/>
              <a:t>Outdegree</a:t>
            </a:r>
            <a:r>
              <a:rPr lang="en-IN" b="1" dirty="0"/>
              <a:t> of Node</a:t>
            </a:r>
          </a:p>
          <a:p>
            <a:pPr lvl="1"/>
            <a:r>
              <a:rPr lang="en-IN" dirty="0"/>
              <a:t>The </a:t>
            </a:r>
            <a:r>
              <a:rPr lang="en-IN" b="1" dirty="0"/>
              <a:t>no of edges </a:t>
            </a:r>
            <a:r>
              <a:rPr lang="en-IN" dirty="0"/>
              <a:t>which have </a:t>
            </a:r>
            <a:r>
              <a:rPr lang="en-IN" b="1" dirty="0">
                <a:solidFill>
                  <a:srgbClr val="C00000"/>
                </a:solidFill>
              </a:rPr>
              <a:t>V as their initial node </a:t>
            </a:r>
            <a:r>
              <a:rPr lang="en-IN"/>
              <a:t>is called </a:t>
            </a:r>
            <a:r>
              <a:rPr lang="en-IN" dirty="0"/>
              <a:t>as </a:t>
            </a:r>
            <a:r>
              <a:rPr lang="en-IN" dirty="0" err="1"/>
              <a:t>outdegree</a:t>
            </a:r>
            <a:r>
              <a:rPr lang="en-IN" dirty="0"/>
              <a:t> of node V.</a:t>
            </a:r>
          </a:p>
          <a:p>
            <a:r>
              <a:rPr lang="en-IN" b="1" dirty="0"/>
              <a:t>Total degree of Node</a:t>
            </a:r>
          </a:p>
          <a:p>
            <a:pPr lvl="1"/>
            <a:r>
              <a:rPr lang="en-IN" dirty="0"/>
              <a:t>Sum of </a:t>
            </a:r>
            <a:r>
              <a:rPr lang="en-IN" dirty="0" err="1"/>
              <a:t>indegree</a:t>
            </a:r>
            <a:r>
              <a:rPr lang="en-IN" dirty="0"/>
              <a:t> and </a:t>
            </a:r>
            <a:r>
              <a:rPr lang="en-IN" dirty="0" err="1"/>
              <a:t>outdegree</a:t>
            </a:r>
            <a:r>
              <a:rPr lang="en-IN" dirty="0"/>
              <a:t> of node V is called its Total Degree or Degree of vertex.</a:t>
            </a:r>
          </a:p>
          <a:p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9496279" y="1293294"/>
            <a:ext cx="2021221" cy="1706087"/>
            <a:chOff x="768269" y="3837971"/>
            <a:chExt cx="2446769" cy="2065287"/>
          </a:xfrm>
        </p:grpSpPr>
        <p:sp>
          <p:nvSpPr>
            <p:cNvPr id="4" name="Oval 3"/>
            <p:cNvSpPr/>
            <p:nvPr/>
          </p:nvSpPr>
          <p:spPr>
            <a:xfrm>
              <a:off x="768269" y="3837971"/>
              <a:ext cx="569259" cy="5692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1</a:t>
              </a:r>
              <a:endParaRPr lang="en-US" b="1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2645779" y="3837971"/>
              <a:ext cx="569259" cy="5692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2</a:t>
              </a:r>
              <a:endParaRPr lang="en-US" b="1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768269" y="5320013"/>
              <a:ext cx="569259" cy="5692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4</a:t>
              </a:r>
              <a:endParaRPr lang="en-US" b="1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45779" y="5333999"/>
              <a:ext cx="569259" cy="5692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3</a:t>
              </a:r>
              <a:endParaRPr lang="en-US" b="1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337528" y="4048687"/>
              <a:ext cx="1308251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5" idx="4"/>
              <a:endCxn id="7" idx="0"/>
            </p:cNvCxnSpPr>
            <p:nvPr/>
          </p:nvCxnSpPr>
          <p:spPr>
            <a:xfrm>
              <a:off x="2930409" y="4407230"/>
              <a:ext cx="0" cy="926769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7" idx="2"/>
              <a:endCxn id="6" idx="6"/>
            </p:cNvCxnSpPr>
            <p:nvPr/>
          </p:nvCxnSpPr>
          <p:spPr>
            <a:xfrm flipH="1" flipV="1">
              <a:off x="1337528" y="5604643"/>
              <a:ext cx="1308251" cy="13986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6" idx="0"/>
              <a:endCxn id="4" idx="4"/>
            </p:cNvCxnSpPr>
            <p:nvPr/>
          </p:nvCxnSpPr>
          <p:spPr>
            <a:xfrm flipV="1">
              <a:off x="1052899" y="4407230"/>
              <a:ext cx="0" cy="912783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>
              <a:stCxn id="4" idx="0"/>
            </p:cNvCxnSpPr>
            <p:nvPr/>
          </p:nvCxnSpPr>
          <p:spPr>
            <a:xfrm rot="16200000" flipH="1">
              <a:off x="1280595" y="3610275"/>
              <a:ext cx="1706745" cy="2162140"/>
            </a:xfrm>
            <a:prstGeom prst="curvedConnector4">
              <a:avLst>
                <a:gd name="adj1" fmla="val -27659"/>
                <a:gd name="adj2" fmla="val 122082"/>
              </a:avLst>
            </a:prstGeom>
            <a:ln w="28575">
              <a:solidFill>
                <a:srgbClr val="B84742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5" idx="3"/>
              <a:endCxn id="6" idx="7"/>
            </p:cNvCxnSpPr>
            <p:nvPr/>
          </p:nvCxnSpPr>
          <p:spPr>
            <a:xfrm flipH="1">
              <a:off x="1254162" y="4323864"/>
              <a:ext cx="1474983" cy="1079515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9309383" y="3457227"/>
            <a:ext cx="2631897" cy="2005600"/>
            <a:chOff x="5181600" y="3442503"/>
            <a:chExt cx="3159600" cy="2407729"/>
          </a:xfrm>
        </p:grpSpPr>
        <p:sp>
          <p:nvSpPr>
            <p:cNvPr id="41" name="Oval 40"/>
            <p:cNvSpPr/>
            <p:nvPr/>
          </p:nvSpPr>
          <p:spPr>
            <a:xfrm>
              <a:off x="6477000" y="3442503"/>
              <a:ext cx="568800" cy="568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1</a:t>
              </a:r>
              <a:endParaRPr lang="en-US" b="1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5181600" y="5185310"/>
              <a:ext cx="568800" cy="568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2</a:t>
              </a:r>
              <a:endParaRPr lang="en-US" b="1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7772400" y="5281432"/>
              <a:ext cx="568800" cy="568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3</a:t>
              </a:r>
              <a:endParaRPr lang="en-US" b="1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6540179" y="4585986"/>
              <a:ext cx="568800" cy="568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4</a:t>
              </a:r>
              <a:endParaRPr lang="en-US" b="1" dirty="0"/>
            </a:p>
          </p:txBody>
        </p:sp>
        <p:cxnSp>
          <p:nvCxnSpPr>
            <p:cNvPr id="46" name="Straight Connector 45"/>
            <p:cNvCxnSpPr>
              <a:stCxn id="41" idx="2"/>
              <a:endCxn id="42" idx="0"/>
            </p:cNvCxnSpPr>
            <p:nvPr/>
          </p:nvCxnSpPr>
          <p:spPr>
            <a:xfrm flipH="1">
              <a:off x="5466000" y="3726903"/>
              <a:ext cx="1011000" cy="1458407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1" idx="6"/>
              <a:endCxn id="43" idx="0"/>
            </p:cNvCxnSpPr>
            <p:nvPr/>
          </p:nvCxnSpPr>
          <p:spPr>
            <a:xfrm>
              <a:off x="7045800" y="3726903"/>
              <a:ext cx="1011000" cy="1554529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2" idx="6"/>
              <a:endCxn id="43" idx="2"/>
            </p:cNvCxnSpPr>
            <p:nvPr/>
          </p:nvCxnSpPr>
          <p:spPr>
            <a:xfrm>
              <a:off x="5750400" y="5469710"/>
              <a:ext cx="2022000" cy="96122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1" idx="4"/>
              <a:endCxn id="44" idx="0"/>
            </p:cNvCxnSpPr>
            <p:nvPr/>
          </p:nvCxnSpPr>
          <p:spPr>
            <a:xfrm>
              <a:off x="6761400" y="4011303"/>
              <a:ext cx="63179" cy="574683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4" idx="2"/>
              <a:endCxn id="42" idx="7"/>
            </p:cNvCxnSpPr>
            <p:nvPr/>
          </p:nvCxnSpPr>
          <p:spPr>
            <a:xfrm flipH="1">
              <a:off x="5667101" y="4870386"/>
              <a:ext cx="873078" cy="398223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4" idx="6"/>
              <a:endCxn id="43" idx="1"/>
            </p:cNvCxnSpPr>
            <p:nvPr/>
          </p:nvCxnSpPr>
          <p:spPr>
            <a:xfrm>
              <a:off x="7108979" y="4870386"/>
              <a:ext cx="746720" cy="494345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202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AVL Search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1800" y="739590"/>
            <a:ext cx="87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Construct AVL Search tree by inserting following elements in order of their occurrence </a:t>
            </a:r>
            <a:r>
              <a:rPr lang="en-IN" sz="2400" b="1" dirty="0">
                <a:solidFill>
                  <a:srgbClr val="C00000"/>
                </a:solidFill>
              </a:rPr>
              <a:t>60,73,75,76,79,81,82,300,0,5,73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233" y="1570586"/>
            <a:ext cx="92204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/>
              <a:t>Insert </a:t>
            </a:r>
            <a:r>
              <a:rPr lang="en-IN" sz="1600" b="1" dirty="0">
                <a:solidFill>
                  <a:srgbClr val="C00000"/>
                </a:solidFill>
              </a:rPr>
              <a:t>60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8544" y="203747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2232" y="1570586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595564" y="2034989"/>
            <a:ext cx="418704" cy="374296"/>
            <a:chOff x="458809" y="2209800"/>
            <a:chExt cx="418704" cy="374296"/>
          </a:xfrm>
        </p:grpSpPr>
        <p:sp>
          <p:nvSpPr>
            <p:cNvPr id="9" name="Oval 8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8809" y="221476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20699" y="2695388"/>
            <a:ext cx="92204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C00000"/>
                </a:solidFill>
              </a:rPr>
              <a:t>73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43276" y="2695388"/>
            <a:ext cx="15465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56750" y="3183433"/>
            <a:ext cx="418704" cy="374296"/>
            <a:chOff x="458809" y="2209800"/>
            <a:chExt cx="418704" cy="374296"/>
          </a:xfrm>
        </p:grpSpPr>
        <p:sp>
          <p:nvSpPr>
            <p:cNvPr id="14" name="Oval 13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8809" y="221476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75454" y="3730233"/>
            <a:ext cx="418704" cy="374296"/>
            <a:chOff x="458809" y="2209800"/>
            <a:chExt cx="418704" cy="374296"/>
          </a:xfrm>
        </p:grpSpPr>
        <p:sp>
          <p:nvSpPr>
            <p:cNvPr id="17" name="Oval 16"/>
            <p:cNvSpPr/>
            <p:nvPr/>
          </p:nvSpPr>
          <p:spPr>
            <a:xfrm>
              <a:off x="486299" y="22098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8809" y="221476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" name="Straight Arrow Connector 21"/>
          <p:cNvCxnSpPr>
            <a:stCxn id="14" idx="5"/>
            <a:endCxn id="17" idx="0"/>
          </p:cNvCxnSpPr>
          <p:nvPr/>
        </p:nvCxnSpPr>
        <p:spPr>
          <a:xfrm>
            <a:off x="688446" y="3487639"/>
            <a:ext cx="292698" cy="2425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1328" y="373271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09750" y="318591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89655" y="4206553"/>
            <a:ext cx="92204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C00000"/>
                </a:solidFill>
              </a:rPr>
              <a:t>75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143276" y="4206553"/>
            <a:ext cx="15465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679806" y="1570587"/>
            <a:ext cx="0" cy="26350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69544" y="4701989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42054" y="4673691"/>
            <a:ext cx="41870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60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595708" y="5257684"/>
            <a:ext cx="440239" cy="369332"/>
            <a:chOff x="658453" y="5298082"/>
            <a:chExt cx="440239" cy="369332"/>
          </a:xfrm>
        </p:grpSpPr>
        <p:sp>
          <p:nvSpPr>
            <p:cNvPr id="35" name="Oval 34"/>
            <p:cNvSpPr/>
            <p:nvPr/>
          </p:nvSpPr>
          <p:spPr>
            <a:xfrm>
              <a:off x="692742" y="5299608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58453" y="5298082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7" name="Straight Arrow Connector 36"/>
          <p:cNvCxnSpPr>
            <a:stCxn id="32" idx="5"/>
            <a:endCxn id="35" idx="0"/>
          </p:cNvCxnSpPr>
          <p:nvPr/>
        </p:nvCxnSpPr>
        <p:spPr>
          <a:xfrm>
            <a:off x="573750" y="5006195"/>
            <a:ext cx="234447" cy="25301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948248" y="5846620"/>
            <a:ext cx="418704" cy="374247"/>
            <a:chOff x="990600" y="5874104"/>
            <a:chExt cx="418704" cy="374247"/>
          </a:xfrm>
        </p:grpSpPr>
        <p:sp>
          <p:nvSpPr>
            <p:cNvPr id="39" name="Oval 38"/>
            <p:cNvSpPr/>
            <p:nvPr/>
          </p:nvSpPr>
          <p:spPr>
            <a:xfrm>
              <a:off x="1018090" y="587410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90600" y="587901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5" name="Straight Arrow Connector 54"/>
          <p:cNvCxnSpPr>
            <a:stCxn id="35" idx="5"/>
            <a:endCxn id="39" idx="0"/>
          </p:cNvCxnSpPr>
          <p:nvPr/>
        </p:nvCxnSpPr>
        <p:spPr>
          <a:xfrm>
            <a:off x="934203" y="5563416"/>
            <a:ext cx="219735" cy="28320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4668" y="584907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66534" y="525768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91001" y="4673691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397134" y="5387789"/>
            <a:ext cx="12071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372443" y="5124695"/>
            <a:ext cx="1307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Case 4</a:t>
            </a:r>
            <a:br>
              <a:rPr lang="en-IN" sz="1600" dirty="0"/>
            </a:br>
            <a:r>
              <a:rPr lang="en-IN" sz="1600" dirty="0"/>
              <a:t>Left Rotation </a:t>
            </a:r>
          </a:p>
          <a:p>
            <a:pPr algn="ctr"/>
            <a:r>
              <a:rPr lang="en-IN" sz="1600" dirty="0"/>
              <a:t>of Node </a:t>
            </a:r>
            <a:r>
              <a:rPr lang="en-IN" sz="1600" b="1" dirty="0">
                <a:solidFill>
                  <a:srgbClr val="C00000"/>
                </a:solidFill>
              </a:rPr>
              <a:t>60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922502" y="4867583"/>
            <a:ext cx="440239" cy="370698"/>
            <a:chOff x="2971800" y="5042394"/>
            <a:chExt cx="440239" cy="370698"/>
          </a:xfrm>
        </p:grpSpPr>
        <p:sp>
          <p:nvSpPr>
            <p:cNvPr id="42" name="Oval 41"/>
            <p:cNvSpPr/>
            <p:nvPr/>
          </p:nvSpPr>
          <p:spPr>
            <a:xfrm>
              <a:off x="3006089" y="50423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971800" y="5043760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261595" y="5475478"/>
            <a:ext cx="418704" cy="374247"/>
            <a:chOff x="990600" y="5874104"/>
            <a:chExt cx="418704" cy="374247"/>
          </a:xfrm>
        </p:grpSpPr>
        <p:sp>
          <p:nvSpPr>
            <p:cNvPr id="45" name="Oval 44"/>
            <p:cNvSpPr/>
            <p:nvPr/>
          </p:nvSpPr>
          <p:spPr>
            <a:xfrm>
              <a:off x="1018090" y="587410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90600" y="587901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7" name="Straight Arrow Connector 46"/>
          <p:cNvCxnSpPr>
            <a:stCxn id="42" idx="5"/>
            <a:endCxn id="45" idx="0"/>
          </p:cNvCxnSpPr>
          <p:nvPr/>
        </p:nvCxnSpPr>
        <p:spPr>
          <a:xfrm>
            <a:off x="3260997" y="5171789"/>
            <a:ext cx="206288" cy="30368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2644512" y="5495365"/>
            <a:ext cx="440239" cy="369332"/>
            <a:chOff x="2760161" y="5574268"/>
            <a:chExt cx="440239" cy="369332"/>
          </a:xfrm>
        </p:grpSpPr>
        <p:sp>
          <p:nvSpPr>
            <p:cNvPr id="49" name="Oval 48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60161" y="5574268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" name="Straight Arrow Connector 18"/>
          <p:cNvCxnSpPr>
            <a:stCxn id="42" idx="3"/>
            <a:endCxn id="49" idx="0"/>
          </p:cNvCxnSpPr>
          <p:nvPr/>
        </p:nvCxnSpPr>
        <p:spPr>
          <a:xfrm flipH="1">
            <a:off x="2857001" y="5171789"/>
            <a:ext cx="151984" cy="32510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725088" y="581214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289085" y="579959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968211" y="45612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9" name="Freeform 28"/>
          <p:cNvSpPr/>
          <p:nvPr/>
        </p:nvSpPr>
        <p:spPr>
          <a:xfrm>
            <a:off x="1677385" y="4205670"/>
            <a:ext cx="2205644" cy="2006138"/>
          </a:xfrm>
          <a:custGeom>
            <a:avLst/>
            <a:gdLst>
              <a:gd name="connsiteX0" fmla="*/ 0 w 2205644"/>
              <a:gd name="connsiteY0" fmla="*/ 0 h 2006138"/>
              <a:gd name="connsiteX1" fmla="*/ 2205644 w 2205644"/>
              <a:gd name="connsiteY1" fmla="*/ 0 h 2006138"/>
              <a:gd name="connsiteX2" fmla="*/ 2205644 w 2205644"/>
              <a:gd name="connsiteY2" fmla="*/ 2006138 h 200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5644" h="2006138">
                <a:moveTo>
                  <a:pt x="0" y="0"/>
                </a:moveTo>
                <a:lnTo>
                  <a:pt x="2205644" y="0"/>
                </a:lnTo>
                <a:lnTo>
                  <a:pt x="2205644" y="2006138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2182998" y="2140932"/>
            <a:ext cx="440239" cy="370698"/>
            <a:chOff x="2971800" y="5042394"/>
            <a:chExt cx="440239" cy="370698"/>
          </a:xfrm>
        </p:grpSpPr>
        <p:sp>
          <p:nvSpPr>
            <p:cNvPr id="91" name="Oval 90"/>
            <p:cNvSpPr/>
            <p:nvPr/>
          </p:nvSpPr>
          <p:spPr>
            <a:xfrm>
              <a:off x="3006089" y="50423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971800" y="5043760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535538" y="2691385"/>
            <a:ext cx="418704" cy="369332"/>
            <a:chOff x="2598284" y="2678668"/>
            <a:chExt cx="418704" cy="369332"/>
          </a:xfrm>
        </p:grpSpPr>
        <p:sp>
          <p:nvSpPr>
            <p:cNvPr id="94" name="Oval 93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598284" y="26786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6" name="Straight Arrow Connector 95"/>
          <p:cNvCxnSpPr>
            <a:stCxn id="91" idx="5"/>
            <a:endCxn id="94" idx="0"/>
          </p:cNvCxnSpPr>
          <p:nvPr/>
        </p:nvCxnSpPr>
        <p:spPr>
          <a:xfrm>
            <a:off x="2521493" y="2445138"/>
            <a:ext cx="219735" cy="25424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1918455" y="2691385"/>
            <a:ext cx="440239" cy="369332"/>
            <a:chOff x="2760161" y="5574268"/>
            <a:chExt cx="440239" cy="369332"/>
          </a:xfrm>
        </p:grpSpPr>
        <p:sp>
          <p:nvSpPr>
            <p:cNvPr id="98" name="Oval 97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760161" y="5574268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0" name="Straight Arrow Connector 99"/>
          <p:cNvCxnSpPr>
            <a:stCxn id="91" idx="3"/>
            <a:endCxn id="98" idx="0"/>
          </p:cNvCxnSpPr>
          <p:nvPr/>
        </p:nvCxnSpPr>
        <p:spPr>
          <a:xfrm flipH="1">
            <a:off x="2130944" y="2445138"/>
            <a:ext cx="138537" cy="247773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682207" y="1577789"/>
            <a:ext cx="131333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C00000"/>
                </a:solidFill>
              </a:rPr>
              <a:t>76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2871350" y="3220932"/>
            <a:ext cx="418704" cy="381000"/>
            <a:chOff x="2895600" y="3124200"/>
            <a:chExt cx="418704" cy="381000"/>
          </a:xfrm>
        </p:grpSpPr>
        <p:sp>
          <p:nvSpPr>
            <p:cNvPr id="106" name="Oval 105"/>
            <p:cNvSpPr/>
            <p:nvPr/>
          </p:nvSpPr>
          <p:spPr>
            <a:xfrm>
              <a:off x="2923090" y="31242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895600" y="313586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1" name="Straight Arrow Connector 50"/>
          <p:cNvCxnSpPr>
            <a:stCxn id="94" idx="5"/>
            <a:endCxn id="106" idx="0"/>
          </p:cNvCxnSpPr>
          <p:nvPr/>
        </p:nvCxnSpPr>
        <p:spPr>
          <a:xfrm>
            <a:off x="2867234" y="3003585"/>
            <a:ext cx="209806" cy="217347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627864" y="322676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2869152" y="269138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1707066" y="269138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1955387" y="214161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2458204" y="1575785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,</a:t>
            </a:r>
            <a:r>
              <a:rPr lang="en-US" sz="1600" b="1" dirty="0">
                <a:solidFill>
                  <a:srgbClr val="C00000"/>
                </a:solidFill>
              </a:rPr>
              <a:t>79</a:t>
            </a:r>
          </a:p>
        </p:txBody>
      </p:sp>
      <p:grpSp>
        <p:nvGrpSpPr>
          <p:cNvPr id="121" name="Group 120"/>
          <p:cNvGrpSpPr/>
          <p:nvPr/>
        </p:nvGrpSpPr>
        <p:grpSpPr>
          <a:xfrm>
            <a:off x="3174281" y="3726245"/>
            <a:ext cx="418704" cy="369462"/>
            <a:chOff x="3237027" y="3562348"/>
            <a:chExt cx="418704" cy="369462"/>
          </a:xfrm>
        </p:grpSpPr>
        <p:sp>
          <p:nvSpPr>
            <p:cNvPr id="115" name="Oval 11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237027" y="356234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8" name="Straight Arrow Connector 117"/>
          <p:cNvCxnSpPr>
            <a:stCxn id="106" idx="5"/>
            <a:endCxn id="115" idx="0"/>
          </p:cNvCxnSpPr>
          <p:nvPr/>
        </p:nvCxnSpPr>
        <p:spPr>
          <a:xfrm>
            <a:off x="3203046" y="3525138"/>
            <a:ext cx="176925" cy="21416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510968" y="372631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B’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194802" y="322676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R’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048707" y="2691385"/>
            <a:ext cx="845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Critical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25" name="Straight Arrow Connector 124"/>
          <p:cNvCxnSpPr/>
          <p:nvPr/>
        </p:nvCxnSpPr>
        <p:spPr>
          <a:xfrm>
            <a:off x="3817604" y="2550462"/>
            <a:ext cx="1260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3815086" y="2270793"/>
            <a:ext cx="1307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Case 4</a:t>
            </a:r>
            <a:br>
              <a:rPr lang="en-IN" sz="1600" dirty="0"/>
            </a:br>
            <a:r>
              <a:rPr lang="en-IN" sz="1600" dirty="0"/>
              <a:t>Left Rotation </a:t>
            </a:r>
          </a:p>
          <a:p>
            <a:pPr algn="ctr"/>
            <a:r>
              <a:rPr lang="en-IN" sz="1600" dirty="0"/>
              <a:t>of Node </a:t>
            </a:r>
            <a:r>
              <a:rPr lang="en-IN" sz="1600" b="1" dirty="0">
                <a:solidFill>
                  <a:srgbClr val="C00000"/>
                </a:solidFill>
              </a:rPr>
              <a:t>75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141" name="Group 140"/>
          <p:cNvGrpSpPr/>
          <p:nvPr/>
        </p:nvGrpSpPr>
        <p:grpSpPr>
          <a:xfrm>
            <a:off x="5471624" y="2137146"/>
            <a:ext cx="440239" cy="369332"/>
            <a:chOff x="2971800" y="5035837"/>
            <a:chExt cx="440239" cy="369332"/>
          </a:xfrm>
        </p:grpSpPr>
        <p:sp>
          <p:nvSpPr>
            <p:cNvPr id="142" name="Oval 141"/>
            <p:cNvSpPr/>
            <p:nvPr/>
          </p:nvSpPr>
          <p:spPr>
            <a:xfrm>
              <a:off x="3006089" y="50423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971800" y="5035837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7" name="Straight Arrow Connector 146"/>
          <p:cNvCxnSpPr>
            <a:stCxn id="142" idx="5"/>
            <a:endCxn id="153" idx="0"/>
          </p:cNvCxnSpPr>
          <p:nvPr/>
        </p:nvCxnSpPr>
        <p:spPr>
          <a:xfrm>
            <a:off x="5810119" y="2447909"/>
            <a:ext cx="228183" cy="24240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5112952" y="2691385"/>
            <a:ext cx="440239" cy="369332"/>
            <a:chOff x="2760161" y="5574268"/>
            <a:chExt cx="440239" cy="369332"/>
          </a:xfrm>
        </p:grpSpPr>
        <p:sp>
          <p:nvSpPr>
            <p:cNvPr id="149" name="Oval 148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760161" y="5574268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1" name="Straight Arrow Connector 150"/>
          <p:cNvCxnSpPr>
            <a:stCxn id="142" idx="3"/>
            <a:endCxn id="149" idx="0"/>
          </p:cNvCxnSpPr>
          <p:nvPr/>
        </p:nvCxnSpPr>
        <p:spPr>
          <a:xfrm flipH="1">
            <a:off x="5325441" y="2447909"/>
            <a:ext cx="232666" cy="24500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52" name="Group 151"/>
          <p:cNvGrpSpPr/>
          <p:nvPr/>
        </p:nvGrpSpPr>
        <p:grpSpPr>
          <a:xfrm>
            <a:off x="5832612" y="2690318"/>
            <a:ext cx="418704" cy="371466"/>
            <a:chOff x="2895600" y="3124200"/>
            <a:chExt cx="418704" cy="371466"/>
          </a:xfrm>
        </p:grpSpPr>
        <p:sp>
          <p:nvSpPr>
            <p:cNvPr id="153" name="Oval 152"/>
            <p:cNvSpPr/>
            <p:nvPr/>
          </p:nvSpPr>
          <p:spPr>
            <a:xfrm>
              <a:off x="2923090" y="31242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895600" y="312633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6202778" y="3226701"/>
            <a:ext cx="418704" cy="369462"/>
            <a:chOff x="3237027" y="3562348"/>
            <a:chExt cx="418704" cy="369462"/>
          </a:xfrm>
        </p:grpSpPr>
        <p:sp>
          <p:nvSpPr>
            <p:cNvPr id="160" name="Oval 15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237027" y="356234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62" name="Straight Arrow Connector 161"/>
          <p:cNvCxnSpPr>
            <a:stCxn id="153" idx="5"/>
            <a:endCxn id="160" idx="0"/>
          </p:cNvCxnSpPr>
          <p:nvPr/>
        </p:nvCxnSpPr>
        <p:spPr>
          <a:xfrm>
            <a:off x="6164308" y="2994524"/>
            <a:ext cx="244160" cy="24523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66" name="Group 165"/>
          <p:cNvGrpSpPr/>
          <p:nvPr/>
        </p:nvGrpSpPr>
        <p:grpSpPr>
          <a:xfrm>
            <a:off x="5493105" y="3226766"/>
            <a:ext cx="418704" cy="369332"/>
            <a:chOff x="2598284" y="2684061"/>
            <a:chExt cx="418704" cy="369332"/>
          </a:xfrm>
        </p:grpSpPr>
        <p:sp>
          <p:nvSpPr>
            <p:cNvPr id="167" name="Oval 166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598284" y="2684061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0" name="Straight Arrow Connector 169"/>
          <p:cNvCxnSpPr>
            <a:stCxn id="153" idx="3"/>
            <a:endCxn id="167" idx="0"/>
          </p:cNvCxnSpPr>
          <p:nvPr/>
        </p:nvCxnSpPr>
        <p:spPr>
          <a:xfrm flipH="1">
            <a:off x="5698795" y="2994524"/>
            <a:ext cx="213501" cy="234843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5270946" y="322676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5950253" y="322676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5619847" y="269138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76" name="TextBox 175"/>
          <p:cNvSpPr txBox="1"/>
          <p:nvPr/>
        </p:nvSpPr>
        <p:spPr>
          <a:xfrm>
            <a:off x="4898243" y="269138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77" name="TextBox 176"/>
          <p:cNvSpPr txBox="1"/>
          <p:nvPr/>
        </p:nvSpPr>
        <p:spPr>
          <a:xfrm>
            <a:off x="5221973" y="209150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78" name="Freeform 177"/>
          <p:cNvSpPr/>
          <p:nvPr/>
        </p:nvSpPr>
        <p:spPr>
          <a:xfrm>
            <a:off x="3884566" y="1584979"/>
            <a:ext cx="2834489" cy="2622886"/>
          </a:xfrm>
          <a:custGeom>
            <a:avLst/>
            <a:gdLst>
              <a:gd name="connsiteX0" fmla="*/ 0 w 3005750"/>
              <a:gd name="connsiteY0" fmla="*/ 2706986 h 2706986"/>
              <a:gd name="connsiteX1" fmla="*/ 3005750 w 3005750"/>
              <a:gd name="connsiteY1" fmla="*/ 2706986 h 2706986"/>
              <a:gd name="connsiteX2" fmla="*/ 3005750 w 3005750"/>
              <a:gd name="connsiteY2" fmla="*/ 0 h 270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5750" h="2706986">
                <a:moveTo>
                  <a:pt x="0" y="2706986"/>
                </a:moveTo>
                <a:lnTo>
                  <a:pt x="3005750" y="2706986"/>
                </a:lnTo>
                <a:lnTo>
                  <a:pt x="3005750" y="0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/>
          <p:cNvSpPr txBox="1"/>
          <p:nvPr/>
        </p:nvSpPr>
        <p:spPr>
          <a:xfrm>
            <a:off x="3881736" y="4213403"/>
            <a:ext cx="980405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Insert </a:t>
            </a:r>
            <a:r>
              <a:rPr lang="en-IN" b="1" dirty="0">
                <a:solidFill>
                  <a:srgbClr val="C00000"/>
                </a:solidFill>
              </a:rPr>
              <a:t>81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81" name="Oval 180"/>
          <p:cNvSpPr/>
          <p:nvPr/>
        </p:nvSpPr>
        <p:spPr>
          <a:xfrm>
            <a:off x="4540195" y="4636891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4514453" y="4610364"/>
            <a:ext cx="44023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73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83" name="Straight Arrow Connector 182"/>
          <p:cNvCxnSpPr>
            <a:stCxn id="181" idx="5"/>
            <a:endCxn id="189" idx="0"/>
          </p:cNvCxnSpPr>
          <p:nvPr/>
        </p:nvCxnSpPr>
        <p:spPr>
          <a:xfrm>
            <a:off x="4844401" y="4941097"/>
            <a:ext cx="330390" cy="245057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84" name="Group 183"/>
          <p:cNvGrpSpPr/>
          <p:nvPr/>
        </p:nvGrpSpPr>
        <p:grpSpPr>
          <a:xfrm>
            <a:off x="4147235" y="5187221"/>
            <a:ext cx="440239" cy="369332"/>
            <a:chOff x="2760161" y="5574268"/>
            <a:chExt cx="440239" cy="369332"/>
          </a:xfrm>
        </p:grpSpPr>
        <p:sp>
          <p:nvSpPr>
            <p:cNvPr id="185" name="Oval 184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2760161" y="5574268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87" name="Straight Arrow Connector 186"/>
          <p:cNvCxnSpPr>
            <a:stCxn id="181" idx="3"/>
            <a:endCxn id="185" idx="0"/>
          </p:cNvCxnSpPr>
          <p:nvPr/>
        </p:nvCxnSpPr>
        <p:spPr>
          <a:xfrm flipH="1">
            <a:off x="4359724" y="4941097"/>
            <a:ext cx="232665" cy="24765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4969101" y="5186154"/>
            <a:ext cx="418704" cy="371466"/>
            <a:chOff x="2895600" y="3124200"/>
            <a:chExt cx="418704" cy="371466"/>
          </a:xfrm>
        </p:grpSpPr>
        <p:sp>
          <p:nvSpPr>
            <p:cNvPr id="189" name="Oval 188"/>
            <p:cNvSpPr/>
            <p:nvPr/>
          </p:nvSpPr>
          <p:spPr>
            <a:xfrm>
              <a:off x="2923090" y="31242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2895600" y="312633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5426301" y="5732953"/>
            <a:ext cx="418704" cy="369332"/>
            <a:chOff x="3237027" y="3573007"/>
            <a:chExt cx="418704" cy="369332"/>
          </a:xfrm>
        </p:grpSpPr>
        <p:sp>
          <p:nvSpPr>
            <p:cNvPr id="192" name="Oval 191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3237027" y="3573007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4" name="Straight Arrow Connector 193"/>
          <p:cNvCxnSpPr>
            <a:stCxn id="189" idx="5"/>
            <a:endCxn id="192" idx="0"/>
          </p:cNvCxnSpPr>
          <p:nvPr/>
        </p:nvCxnSpPr>
        <p:spPr>
          <a:xfrm>
            <a:off x="5300797" y="5490360"/>
            <a:ext cx="331194" cy="24499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95" name="Group 194"/>
          <p:cNvGrpSpPr/>
          <p:nvPr/>
        </p:nvGrpSpPr>
        <p:grpSpPr>
          <a:xfrm>
            <a:off x="4549605" y="5732953"/>
            <a:ext cx="418704" cy="369332"/>
            <a:chOff x="2598284" y="2684061"/>
            <a:chExt cx="418704" cy="369332"/>
          </a:xfrm>
        </p:grpSpPr>
        <p:sp>
          <p:nvSpPr>
            <p:cNvPr id="196" name="Oval 195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2598284" y="2684061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8" name="Straight Arrow Connector 197"/>
          <p:cNvCxnSpPr>
            <a:stCxn id="189" idx="3"/>
            <a:endCxn id="196" idx="0"/>
          </p:cNvCxnSpPr>
          <p:nvPr/>
        </p:nvCxnSpPr>
        <p:spPr>
          <a:xfrm flipH="1">
            <a:off x="4755295" y="5490360"/>
            <a:ext cx="293490" cy="2451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03" name="Group 202"/>
          <p:cNvGrpSpPr/>
          <p:nvPr/>
        </p:nvGrpSpPr>
        <p:grpSpPr>
          <a:xfrm>
            <a:off x="5731101" y="6177564"/>
            <a:ext cx="418704" cy="370792"/>
            <a:chOff x="3245695" y="3561018"/>
            <a:chExt cx="418704" cy="370792"/>
          </a:xfrm>
        </p:grpSpPr>
        <p:sp>
          <p:nvSpPr>
            <p:cNvPr id="204" name="Oval 20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3245695" y="356101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07" name="Straight Arrow Connector 206"/>
          <p:cNvCxnSpPr>
            <a:stCxn id="192" idx="5"/>
            <a:endCxn id="204" idx="0"/>
          </p:cNvCxnSpPr>
          <p:nvPr/>
        </p:nvCxnSpPr>
        <p:spPr>
          <a:xfrm>
            <a:off x="5757997" y="6039562"/>
            <a:ext cx="170126" cy="152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5464005" y="617701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09" name="TextBox 208"/>
          <p:cNvSpPr txBox="1"/>
          <p:nvPr/>
        </p:nvSpPr>
        <p:spPr>
          <a:xfrm>
            <a:off x="5149495" y="573295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210" name="TextBox 209"/>
          <p:cNvSpPr txBox="1"/>
          <p:nvPr/>
        </p:nvSpPr>
        <p:spPr>
          <a:xfrm>
            <a:off x="4305089" y="573295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11" name="TextBox 210"/>
          <p:cNvSpPr txBox="1"/>
          <p:nvPr/>
        </p:nvSpPr>
        <p:spPr>
          <a:xfrm>
            <a:off x="5311605" y="518722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212" name="TextBox 211"/>
          <p:cNvSpPr txBox="1"/>
          <p:nvPr/>
        </p:nvSpPr>
        <p:spPr>
          <a:xfrm>
            <a:off x="3917399" y="518722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13" name="TextBox 212"/>
          <p:cNvSpPr txBox="1"/>
          <p:nvPr/>
        </p:nvSpPr>
        <p:spPr>
          <a:xfrm>
            <a:off x="4889383" y="4610364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6159049" y="5124695"/>
            <a:ext cx="1307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Case 4</a:t>
            </a:r>
            <a:br>
              <a:rPr lang="en-IN" sz="1600" dirty="0"/>
            </a:br>
            <a:r>
              <a:rPr lang="en-IN" sz="1600" dirty="0"/>
              <a:t>Left Rotation </a:t>
            </a:r>
          </a:p>
          <a:p>
            <a:pPr algn="ctr"/>
            <a:r>
              <a:rPr lang="en-IN" sz="1600" dirty="0"/>
              <a:t>of Node </a:t>
            </a:r>
            <a:r>
              <a:rPr lang="en-IN" sz="1600" b="1" dirty="0">
                <a:solidFill>
                  <a:srgbClr val="C00000"/>
                </a:solidFill>
              </a:rPr>
              <a:t>73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217" name="Group 216"/>
          <p:cNvGrpSpPr/>
          <p:nvPr/>
        </p:nvGrpSpPr>
        <p:grpSpPr>
          <a:xfrm>
            <a:off x="6580298" y="5973490"/>
            <a:ext cx="418704" cy="369332"/>
            <a:chOff x="2598284" y="2684061"/>
            <a:chExt cx="418704" cy="369332"/>
          </a:xfrm>
        </p:grpSpPr>
        <p:sp>
          <p:nvSpPr>
            <p:cNvPr id="218" name="Oval 217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2598284" y="2684061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8569163" y="4349104"/>
            <a:ext cx="418704" cy="369332"/>
            <a:chOff x="2881979" y="3121265"/>
            <a:chExt cx="418704" cy="369332"/>
          </a:xfrm>
        </p:grpSpPr>
        <p:sp>
          <p:nvSpPr>
            <p:cNvPr id="221" name="Oval 220"/>
            <p:cNvSpPr/>
            <p:nvPr/>
          </p:nvSpPr>
          <p:spPr>
            <a:xfrm>
              <a:off x="2923090" y="31242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2881979" y="3121265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9039984" y="4925961"/>
            <a:ext cx="418704" cy="369332"/>
            <a:chOff x="3237027" y="3573007"/>
            <a:chExt cx="418704" cy="369332"/>
          </a:xfrm>
        </p:grpSpPr>
        <p:sp>
          <p:nvSpPr>
            <p:cNvPr id="224" name="Oval 22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3237027" y="3573007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6" name="Straight Arrow Connector 225"/>
          <p:cNvCxnSpPr>
            <a:stCxn id="221" idx="5"/>
            <a:endCxn id="224" idx="0"/>
          </p:cNvCxnSpPr>
          <p:nvPr/>
        </p:nvCxnSpPr>
        <p:spPr>
          <a:xfrm>
            <a:off x="8914480" y="4656245"/>
            <a:ext cx="331194" cy="27211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27" name="Group 226"/>
          <p:cNvGrpSpPr/>
          <p:nvPr/>
        </p:nvGrpSpPr>
        <p:grpSpPr>
          <a:xfrm>
            <a:off x="9398695" y="5470963"/>
            <a:ext cx="418704" cy="370792"/>
            <a:chOff x="3245695" y="3561018"/>
            <a:chExt cx="418704" cy="370792"/>
          </a:xfrm>
        </p:grpSpPr>
        <p:sp>
          <p:nvSpPr>
            <p:cNvPr id="228" name="Oval 22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3245695" y="356101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0" name="Straight Arrow Connector 229"/>
          <p:cNvCxnSpPr>
            <a:stCxn id="224" idx="5"/>
            <a:endCxn id="228" idx="0"/>
          </p:cNvCxnSpPr>
          <p:nvPr/>
        </p:nvCxnSpPr>
        <p:spPr>
          <a:xfrm>
            <a:off x="9371680" y="5232570"/>
            <a:ext cx="224037" cy="25278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47" name="Group 246"/>
          <p:cNvGrpSpPr/>
          <p:nvPr/>
        </p:nvGrpSpPr>
        <p:grpSpPr>
          <a:xfrm>
            <a:off x="8094253" y="4925961"/>
            <a:ext cx="440239" cy="369332"/>
            <a:chOff x="2743339" y="5563807"/>
            <a:chExt cx="440239" cy="369332"/>
          </a:xfrm>
        </p:grpSpPr>
        <p:sp>
          <p:nvSpPr>
            <p:cNvPr id="248" name="Oval 247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2743339" y="5563807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7793787" y="5471693"/>
            <a:ext cx="440239" cy="369332"/>
            <a:chOff x="2750521" y="5569602"/>
            <a:chExt cx="440239" cy="369332"/>
          </a:xfrm>
        </p:grpSpPr>
        <p:sp>
          <p:nvSpPr>
            <p:cNvPr id="251" name="Oval 250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2750521" y="5569602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4" name="Straight Arrow Connector 253"/>
          <p:cNvCxnSpPr>
            <a:stCxn id="221" idx="3"/>
            <a:endCxn id="248" idx="0"/>
          </p:cNvCxnSpPr>
          <p:nvPr/>
        </p:nvCxnSpPr>
        <p:spPr>
          <a:xfrm flipH="1">
            <a:off x="8323564" y="4656245"/>
            <a:ext cx="338904" cy="281703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248" idx="3"/>
            <a:endCxn id="251" idx="0"/>
          </p:cNvCxnSpPr>
          <p:nvPr/>
        </p:nvCxnSpPr>
        <p:spPr>
          <a:xfrm flipH="1">
            <a:off x="8015916" y="5242154"/>
            <a:ext cx="181642" cy="23573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57" name="Group 256"/>
          <p:cNvGrpSpPr/>
          <p:nvPr/>
        </p:nvGrpSpPr>
        <p:grpSpPr>
          <a:xfrm>
            <a:off x="8453116" y="5471693"/>
            <a:ext cx="418704" cy="369332"/>
            <a:chOff x="2598284" y="2684061"/>
            <a:chExt cx="418704" cy="369332"/>
          </a:xfrm>
        </p:grpSpPr>
        <p:sp>
          <p:nvSpPr>
            <p:cNvPr id="258" name="Oval 257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2598284" y="2684061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61" name="Straight Arrow Connector 260"/>
          <p:cNvCxnSpPr>
            <a:stCxn id="248" idx="5"/>
            <a:endCxn id="258" idx="0"/>
          </p:cNvCxnSpPr>
          <p:nvPr/>
        </p:nvCxnSpPr>
        <p:spPr>
          <a:xfrm>
            <a:off x="8449570" y="5242154"/>
            <a:ext cx="209236" cy="23214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3" name="TextBox 262"/>
          <p:cNvSpPr txBox="1"/>
          <p:nvPr/>
        </p:nvSpPr>
        <p:spPr>
          <a:xfrm>
            <a:off x="7572508" y="547169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64" name="TextBox 263"/>
          <p:cNvSpPr txBox="1"/>
          <p:nvPr/>
        </p:nvSpPr>
        <p:spPr>
          <a:xfrm>
            <a:off x="8251213" y="547169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65" name="TextBox 264"/>
          <p:cNvSpPr txBox="1"/>
          <p:nvPr/>
        </p:nvSpPr>
        <p:spPr>
          <a:xfrm>
            <a:off x="7809006" y="492596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66" name="TextBox 265"/>
          <p:cNvSpPr txBox="1"/>
          <p:nvPr/>
        </p:nvSpPr>
        <p:spPr>
          <a:xfrm>
            <a:off x="9081043" y="547169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67" name="TextBox 266"/>
          <p:cNvSpPr txBox="1"/>
          <p:nvPr/>
        </p:nvSpPr>
        <p:spPr>
          <a:xfrm>
            <a:off x="8757507" y="4925961"/>
            <a:ext cx="31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8262057" y="434910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6728186" y="1577789"/>
            <a:ext cx="92204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/>
              <a:t>Insert </a:t>
            </a:r>
            <a:r>
              <a:rPr lang="en-IN" sz="1600" b="1" dirty="0">
                <a:solidFill>
                  <a:srgbClr val="C00000"/>
                </a:solidFill>
              </a:rPr>
              <a:t>82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180" name="Group 179"/>
          <p:cNvGrpSpPr/>
          <p:nvPr/>
        </p:nvGrpSpPr>
        <p:grpSpPr>
          <a:xfrm>
            <a:off x="7440643" y="1986891"/>
            <a:ext cx="418704" cy="369332"/>
            <a:chOff x="2881979" y="3121265"/>
            <a:chExt cx="418704" cy="369332"/>
          </a:xfrm>
        </p:grpSpPr>
        <p:sp>
          <p:nvSpPr>
            <p:cNvPr id="199" name="Oval 198"/>
            <p:cNvSpPr/>
            <p:nvPr/>
          </p:nvSpPr>
          <p:spPr>
            <a:xfrm>
              <a:off x="2923090" y="31242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2881979" y="3121265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1" name="Oval 200"/>
          <p:cNvSpPr/>
          <p:nvPr/>
        </p:nvSpPr>
        <p:spPr>
          <a:xfrm>
            <a:off x="7889544" y="2517540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202" name="TextBox 201"/>
          <p:cNvSpPr txBox="1"/>
          <p:nvPr/>
        </p:nvSpPr>
        <p:spPr>
          <a:xfrm>
            <a:off x="7862054" y="2514667"/>
            <a:ext cx="41870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79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06" name="Straight Arrow Connector 205"/>
          <p:cNvCxnSpPr>
            <a:stCxn id="199" idx="5"/>
            <a:endCxn id="201" idx="0"/>
          </p:cNvCxnSpPr>
          <p:nvPr/>
        </p:nvCxnSpPr>
        <p:spPr>
          <a:xfrm>
            <a:off x="7785960" y="2294032"/>
            <a:ext cx="281784" cy="22350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14" name="Group 213"/>
          <p:cNvGrpSpPr/>
          <p:nvPr/>
        </p:nvGrpSpPr>
        <p:grpSpPr>
          <a:xfrm>
            <a:off x="8166854" y="3024023"/>
            <a:ext cx="418704" cy="369332"/>
            <a:chOff x="3245695" y="3562478"/>
            <a:chExt cx="418704" cy="369332"/>
          </a:xfrm>
        </p:grpSpPr>
        <p:sp>
          <p:nvSpPr>
            <p:cNvPr id="215" name="Oval 21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3245695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2" name="Straight Arrow Connector 231"/>
          <p:cNvCxnSpPr>
            <a:stCxn id="201" idx="5"/>
            <a:endCxn id="215" idx="0"/>
          </p:cNvCxnSpPr>
          <p:nvPr/>
        </p:nvCxnSpPr>
        <p:spPr>
          <a:xfrm>
            <a:off x="8193750" y="2821746"/>
            <a:ext cx="170126" cy="21520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33" name="Group 232"/>
          <p:cNvGrpSpPr/>
          <p:nvPr/>
        </p:nvGrpSpPr>
        <p:grpSpPr>
          <a:xfrm>
            <a:off x="7019521" y="2514667"/>
            <a:ext cx="440239" cy="369332"/>
            <a:chOff x="2743339" y="5563807"/>
            <a:chExt cx="440239" cy="369332"/>
          </a:xfrm>
        </p:grpSpPr>
        <p:sp>
          <p:nvSpPr>
            <p:cNvPr id="234" name="Oval 233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2743339" y="5563807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6719055" y="3024023"/>
            <a:ext cx="440239" cy="369332"/>
            <a:chOff x="2750521" y="5569602"/>
            <a:chExt cx="440239" cy="369332"/>
          </a:xfrm>
        </p:grpSpPr>
        <p:sp>
          <p:nvSpPr>
            <p:cNvPr id="237" name="Oval 236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2750521" y="5569602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9" name="Straight Arrow Connector 238"/>
          <p:cNvCxnSpPr>
            <a:stCxn id="199" idx="3"/>
            <a:endCxn id="234" idx="0"/>
          </p:cNvCxnSpPr>
          <p:nvPr/>
        </p:nvCxnSpPr>
        <p:spPr>
          <a:xfrm flipH="1">
            <a:off x="7248832" y="2294032"/>
            <a:ext cx="285116" cy="23262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>
            <a:stCxn id="234" idx="3"/>
            <a:endCxn id="237" idx="0"/>
          </p:cNvCxnSpPr>
          <p:nvPr/>
        </p:nvCxnSpPr>
        <p:spPr>
          <a:xfrm flipH="1">
            <a:off x="6941184" y="2830860"/>
            <a:ext cx="181642" cy="19935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41" name="Group 240"/>
          <p:cNvGrpSpPr/>
          <p:nvPr/>
        </p:nvGrpSpPr>
        <p:grpSpPr>
          <a:xfrm>
            <a:off x="7378384" y="3024023"/>
            <a:ext cx="418704" cy="369332"/>
            <a:chOff x="2598284" y="2678144"/>
            <a:chExt cx="418704" cy="369332"/>
          </a:xfrm>
        </p:grpSpPr>
        <p:sp>
          <p:nvSpPr>
            <p:cNvPr id="242" name="Oval 241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2598284" y="267814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4" name="Straight Arrow Connector 243"/>
          <p:cNvCxnSpPr>
            <a:stCxn id="234" idx="5"/>
            <a:endCxn id="242" idx="0"/>
          </p:cNvCxnSpPr>
          <p:nvPr/>
        </p:nvCxnSpPr>
        <p:spPr>
          <a:xfrm>
            <a:off x="7374838" y="2830860"/>
            <a:ext cx="209236" cy="20168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45" name="Group 244"/>
          <p:cNvGrpSpPr/>
          <p:nvPr/>
        </p:nvGrpSpPr>
        <p:grpSpPr>
          <a:xfrm>
            <a:off x="8510150" y="3638262"/>
            <a:ext cx="418704" cy="369498"/>
            <a:chOff x="3245695" y="3562312"/>
            <a:chExt cx="418704" cy="369498"/>
          </a:xfrm>
        </p:grpSpPr>
        <p:sp>
          <p:nvSpPr>
            <p:cNvPr id="246" name="Oval 245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3245695" y="356231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5" name="Straight Arrow Connector 254"/>
          <p:cNvCxnSpPr>
            <a:stCxn id="215" idx="5"/>
            <a:endCxn id="246" idx="0"/>
          </p:cNvCxnSpPr>
          <p:nvPr/>
        </p:nvCxnSpPr>
        <p:spPr>
          <a:xfrm>
            <a:off x="8489882" y="3341161"/>
            <a:ext cx="217290" cy="31019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0" name="TextBox 259"/>
          <p:cNvSpPr txBox="1"/>
          <p:nvPr/>
        </p:nvSpPr>
        <p:spPr>
          <a:xfrm>
            <a:off x="8243054" y="366126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69" name="TextBox 268"/>
          <p:cNvSpPr txBox="1"/>
          <p:nvPr/>
        </p:nvSpPr>
        <p:spPr>
          <a:xfrm>
            <a:off x="7938254" y="302402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270" name="TextBox 269"/>
          <p:cNvSpPr txBox="1"/>
          <p:nvPr/>
        </p:nvSpPr>
        <p:spPr>
          <a:xfrm>
            <a:off x="7830616" y="1986891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Critical </a:t>
            </a:r>
          </a:p>
        </p:txBody>
      </p:sp>
      <p:cxnSp>
        <p:nvCxnSpPr>
          <p:cNvPr id="271" name="Straight Arrow Connector 270"/>
          <p:cNvCxnSpPr/>
          <p:nvPr/>
        </p:nvCxnSpPr>
        <p:spPr>
          <a:xfrm>
            <a:off x="8617704" y="2857022"/>
            <a:ext cx="12071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2" name="TextBox 271"/>
          <p:cNvSpPr txBox="1"/>
          <p:nvPr/>
        </p:nvSpPr>
        <p:spPr>
          <a:xfrm>
            <a:off x="8567496" y="2582466"/>
            <a:ext cx="1307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Case 4</a:t>
            </a:r>
            <a:br>
              <a:rPr lang="en-IN" sz="1600" dirty="0"/>
            </a:br>
            <a:r>
              <a:rPr lang="en-IN" sz="1600" dirty="0"/>
              <a:t>Left Rotation </a:t>
            </a:r>
          </a:p>
          <a:p>
            <a:pPr algn="ctr"/>
            <a:r>
              <a:rPr lang="en-IN" sz="1600" dirty="0"/>
              <a:t>of Node </a:t>
            </a:r>
            <a:r>
              <a:rPr lang="en-IN" sz="1600" b="1" dirty="0">
                <a:solidFill>
                  <a:srgbClr val="C00000"/>
                </a:solidFill>
              </a:rPr>
              <a:t>79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273" name="Group 272"/>
          <p:cNvGrpSpPr/>
          <p:nvPr/>
        </p:nvGrpSpPr>
        <p:grpSpPr>
          <a:xfrm>
            <a:off x="10704541" y="1986891"/>
            <a:ext cx="418704" cy="369332"/>
            <a:chOff x="2881979" y="3121265"/>
            <a:chExt cx="418704" cy="369332"/>
          </a:xfrm>
        </p:grpSpPr>
        <p:sp>
          <p:nvSpPr>
            <p:cNvPr id="274" name="Oval 273"/>
            <p:cNvSpPr/>
            <p:nvPr/>
          </p:nvSpPr>
          <p:spPr>
            <a:xfrm>
              <a:off x="2923090" y="31242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2881979" y="3121265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11233438" y="2514667"/>
            <a:ext cx="418704" cy="369332"/>
            <a:chOff x="5495274" y="2501992"/>
            <a:chExt cx="418704" cy="369332"/>
          </a:xfrm>
        </p:grpSpPr>
        <p:sp>
          <p:nvSpPr>
            <p:cNvPr id="277" name="Oval 276"/>
            <p:cNvSpPr/>
            <p:nvPr/>
          </p:nvSpPr>
          <p:spPr>
            <a:xfrm>
              <a:off x="5511000" y="2509669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5495274" y="250199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9" name="Straight Arrow Connector 278"/>
          <p:cNvCxnSpPr>
            <a:stCxn id="274" idx="5"/>
            <a:endCxn id="277" idx="1"/>
          </p:cNvCxnSpPr>
          <p:nvPr/>
        </p:nvCxnSpPr>
        <p:spPr>
          <a:xfrm>
            <a:off x="11049858" y="2294032"/>
            <a:ext cx="251500" cy="28050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80" name="Group 279"/>
          <p:cNvGrpSpPr/>
          <p:nvPr/>
        </p:nvGrpSpPr>
        <p:grpSpPr>
          <a:xfrm>
            <a:off x="11567860" y="3024023"/>
            <a:ext cx="418704" cy="369332"/>
            <a:chOff x="3245695" y="3562478"/>
            <a:chExt cx="418704" cy="369332"/>
          </a:xfrm>
        </p:grpSpPr>
        <p:sp>
          <p:nvSpPr>
            <p:cNvPr id="281" name="Oval 28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245695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83" name="Straight Arrow Connector 282"/>
          <p:cNvCxnSpPr>
            <a:stCxn id="277" idx="5"/>
            <a:endCxn id="281" idx="0"/>
          </p:cNvCxnSpPr>
          <p:nvPr/>
        </p:nvCxnSpPr>
        <p:spPr>
          <a:xfrm>
            <a:off x="11553370" y="2826550"/>
            <a:ext cx="211512" cy="21040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84" name="Group 283"/>
          <p:cNvGrpSpPr/>
          <p:nvPr/>
        </p:nvGrpSpPr>
        <p:grpSpPr>
          <a:xfrm>
            <a:off x="10229631" y="2514667"/>
            <a:ext cx="440239" cy="369332"/>
            <a:chOff x="2743339" y="5563807"/>
            <a:chExt cx="440239" cy="369332"/>
          </a:xfrm>
        </p:grpSpPr>
        <p:sp>
          <p:nvSpPr>
            <p:cNvPr id="285" name="Oval 284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2743339" y="5563807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7" name="Group 286"/>
          <p:cNvGrpSpPr/>
          <p:nvPr/>
        </p:nvGrpSpPr>
        <p:grpSpPr>
          <a:xfrm>
            <a:off x="9929165" y="3024023"/>
            <a:ext cx="440239" cy="369332"/>
            <a:chOff x="2750521" y="5569602"/>
            <a:chExt cx="440239" cy="369332"/>
          </a:xfrm>
        </p:grpSpPr>
        <p:sp>
          <p:nvSpPr>
            <p:cNvPr id="288" name="Oval 287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2750521" y="5569602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90" name="Straight Arrow Connector 289"/>
          <p:cNvCxnSpPr>
            <a:stCxn id="274" idx="3"/>
            <a:endCxn id="285" idx="7"/>
          </p:cNvCxnSpPr>
          <p:nvPr/>
        </p:nvCxnSpPr>
        <p:spPr>
          <a:xfrm flipH="1">
            <a:off x="10584948" y="2294032"/>
            <a:ext cx="212898" cy="28481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>
            <a:stCxn id="285" idx="3"/>
            <a:endCxn id="288" idx="0"/>
          </p:cNvCxnSpPr>
          <p:nvPr/>
        </p:nvCxnSpPr>
        <p:spPr>
          <a:xfrm flipH="1">
            <a:off x="10151294" y="2830860"/>
            <a:ext cx="181642" cy="19935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92" name="Group 291"/>
          <p:cNvGrpSpPr/>
          <p:nvPr/>
        </p:nvGrpSpPr>
        <p:grpSpPr>
          <a:xfrm>
            <a:off x="10538764" y="3024023"/>
            <a:ext cx="418704" cy="369332"/>
            <a:chOff x="2598284" y="2678144"/>
            <a:chExt cx="418704" cy="369332"/>
          </a:xfrm>
        </p:grpSpPr>
        <p:sp>
          <p:nvSpPr>
            <p:cNvPr id="293" name="Oval 292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2598284" y="267814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95" name="Straight Arrow Connector 294"/>
          <p:cNvCxnSpPr>
            <a:stCxn id="285" idx="5"/>
            <a:endCxn id="293" idx="0"/>
          </p:cNvCxnSpPr>
          <p:nvPr/>
        </p:nvCxnSpPr>
        <p:spPr>
          <a:xfrm>
            <a:off x="10584948" y="2830860"/>
            <a:ext cx="159506" cy="20168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96" name="Group 295"/>
          <p:cNvGrpSpPr/>
          <p:nvPr/>
        </p:nvGrpSpPr>
        <p:grpSpPr>
          <a:xfrm>
            <a:off x="11034460" y="3024023"/>
            <a:ext cx="418704" cy="369332"/>
            <a:chOff x="3245695" y="3572389"/>
            <a:chExt cx="418704" cy="369332"/>
          </a:xfrm>
        </p:grpSpPr>
        <p:sp>
          <p:nvSpPr>
            <p:cNvPr id="297" name="Oval 296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3245695" y="357238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99" name="Straight Arrow Connector 298"/>
          <p:cNvCxnSpPr>
            <a:stCxn id="277" idx="3"/>
            <a:endCxn id="297" idx="0"/>
          </p:cNvCxnSpPr>
          <p:nvPr/>
        </p:nvCxnSpPr>
        <p:spPr>
          <a:xfrm flipH="1">
            <a:off x="11231482" y="2826550"/>
            <a:ext cx="69876" cy="2004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0" name="TextBox 299"/>
          <p:cNvSpPr txBox="1"/>
          <p:nvPr/>
        </p:nvSpPr>
        <p:spPr>
          <a:xfrm>
            <a:off x="9986689" y="335109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01" name="TextBox 300"/>
          <p:cNvSpPr txBox="1"/>
          <p:nvPr/>
        </p:nvSpPr>
        <p:spPr>
          <a:xfrm>
            <a:off x="10605254" y="335109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02" name="TextBox 301"/>
          <p:cNvSpPr txBox="1"/>
          <p:nvPr/>
        </p:nvSpPr>
        <p:spPr>
          <a:xfrm>
            <a:off x="11084866" y="335109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03" name="TextBox 302"/>
          <p:cNvSpPr txBox="1"/>
          <p:nvPr/>
        </p:nvSpPr>
        <p:spPr>
          <a:xfrm>
            <a:off x="11645906" y="335109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04" name="TextBox 303"/>
          <p:cNvSpPr txBox="1"/>
          <p:nvPr/>
        </p:nvSpPr>
        <p:spPr>
          <a:xfrm>
            <a:off x="10005364" y="251466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05" name="TextBox 304"/>
          <p:cNvSpPr txBox="1"/>
          <p:nvPr/>
        </p:nvSpPr>
        <p:spPr>
          <a:xfrm>
            <a:off x="10986254" y="251466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06" name="TextBox 305"/>
          <p:cNvSpPr txBox="1"/>
          <p:nvPr/>
        </p:nvSpPr>
        <p:spPr>
          <a:xfrm>
            <a:off x="10462564" y="198689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cxnSp>
        <p:nvCxnSpPr>
          <p:cNvPr id="307" name="Straight Connector 306"/>
          <p:cNvCxnSpPr/>
          <p:nvPr/>
        </p:nvCxnSpPr>
        <p:spPr>
          <a:xfrm>
            <a:off x="6726453" y="4206553"/>
            <a:ext cx="538457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/>
          <p:nvPr/>
        </p:nvCxnSpPr>
        <p:spPr>
          <a:xfrm>
            <a:off x="6209257" y="5405723"/>
            <a:ext cx="12071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80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4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2" dur="1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3" dur="1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4" dur="1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8" dur="1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9" dur="1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0" dur="1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5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0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1" grpId="0" animBg="1"/>
      <p:bldP spid="25" grpId="0"/>
      <p:bldP spid="26" grpId="0"/>
      <p:bldP spid="27" grpId="0" animBg="1"/>
      <p:bldP spid="32" grpId="0" animBg="1"/>
      <p:bldP spid="33" grpId="0"/>
      <p:bldP spid="59" grpId="0"/>
      <p:bldP spid="60" grpId="0"/>
      <p:bldP spid="61" grpId="0"/>
      <p:bldP spid="63" grpId="0"/>
      <p:bldP spid="53" grpId="0"/>
      <p:bldP spid="54" grpId="0"/>
      <p:bldP spid="56" grpId="0"/>
      <p:bldP spid="29" grpId="0" animBg="1"/>
      <p:bldP spid="104" grpId="0" animBg="1"/>
      <p:bldP spid="109" grpId="0"/>
      <p:bldP spid="110" grpId="0"/>
      <p:bldP spid="111" grpId="0"/>
      <p:bldP spid="112" grpId="0"/>
      <p:bldP spid="113" grpId="0"/>
      <p:bldP spid="122" grpId="0"/>
      <p:bldP spid="123" grpId="0"/>
      <p:bldP spid="124" grpId="0"/>
      <p:bldP spid="126" grpId="0"/>
      <p:bldP spid="173" grpId="0"/>
      <p:bldP spid="174" grpId="0"/>
      <p:bldP spid="175" grpId="0"/>
      <p:bldP spid="176" grpId="0"/>
      <p:bldP spid="177" grpId="0"/>
      <p:bldP spid="178" grpId="0" animBg="1"/>
      <p:bldP spid="179" grpId="0" animBg="1"/>
      <p:bldP spid="181" grpId="0" animBg="1"/>
      <p:bldP spid="182" grpId="0"/>
      <p:bldP spid="208" grpId="0"/>
      <p:bldP spid="209" grpId="0"/>
      <p:bldP spid="210" grpId="0"/>
      <p:bldP spid="211" grpId="0"/>
      <p:bldP spid="212" grpId="0"/>
      <p:bldP spid="213" grpId="0"/>
      <p:bldP spid="216" grpId="0"/>
      <p:bldP spid="263" grpId="0"/>
      <p:bldP spid="264" grpId="0"/>
      <p:bldP spid="265" grpId="0"/>
      <p:bldP spid="266" grpId="0"/>
      <p:bldP spid="267" grpId="0"/>
      <p:bldP spid="268" grpId="0"/>
      <p:bldP spid="172" grpId="0" animBg="1"/>
      <p:bldP spid="201" grpId="0" animBg="1"/>
      <p:bldP spid="202" grpId="0"/>
      <p:bldP spid="260" grpId="0"/>
      <p:bldP spid="269" grpId="0"/>
      <p:bldP spid="270" grpId="0"/>
      <p:bldP spid="272" grpId="0"/>
      <p:bldP spid="300" grpId="0"/>
      <p:bldP spid="301" grpId="0"/>
      <p:bldP spid="302" grpId="0"/>
      <p:bldP spid="303" grpId="0"/>
      <p:bldP spid="304" grpId="0"/>
      <p:bldP spid="305" grpId="0"/>
      <p:bldP spid="30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AVL Search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1800" y="753037"/>
            <a:ext cx="87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Construct AVL Search tree by inserting following elements in order of their occurrence </a:t>
            </a:r>
            <a:r>
              <a:rPr lang="en-IN" sz="2400" b="1" dirty="0">
                <a:solidFill>
                  <a:srgbClr val="C00000"/>
                </a:solidFill>
              </a:rPr>
              <a:t>60,73,75,76,79,81,82,300,0,5,73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1888" y="1584033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71888" y="4854385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1888" y="1593023"/>
            <a:ext cx="136571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dirty="0"/>
              <a:t>Insert </a:t>
            </a:r>
            <a:r>
              <a:rPr lang="en-IN" sz="1600" b="1" dirty="0">
                <a:solidFill>
                  <a:srgbClr val="C00000"/>
                </a:solidFill>
              </a:rPr>
              <a:t>300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524179" y="1903067"/>
            <a:ext cx="418704" cy="369332"/>
            <a:chOff x="2891504" y="3121265"/>
            <a:chExt cx="418704" cy="369332"/>
          </a:xfrm>
        </p:grpSpPr>
        <p:sp>
          <p:nvSpPr>
            <p:cNvPr id="83" name="Oval 82"/>
            <p:cNvSpPr/>
            <p:nvPr/>
          </p:nvSpPr>
          <p:spPr>
            <a:xfrm>
              <a:off x="2923090" y="31242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891504" y="3121265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2101076" y="2534114"/>
            <a:ext cx="418704" cy="369332"/>
            <a:chOff x="5495274" y="2501992"/>
            <a:chExt cx="418704" cy="369332"/>
          </a:xfrm>
        </p:grpSpPr>
        <p:sp>
          <p:nvSpPr>
            <p:cNvPr id="86" name="Oval 85"/>
            <p:cNvSpPr/>
            <p:nvPr/>
          </p:nvSpPr>
          <p:spPr>
            <a:xfrm>
              <a:off x="5511000" y="2509669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495274" y="250199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8" name="Straight Arrow Connector 87"/>
          <p:cNvCxnSpPr>
            <a:stCxn id="83" idx="5"/>
            <a:endCxn id="86" idx="0"/>
          </p:cNvCxnSpPr>
          <p:nvPr/>
        </p:nvCxnSpPr>
        <p:spPr>
          <a:xfrm>
            <a:off x="1859971" y="2210208"/>
            <a:ext cx="435031" cy="331583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2435498" y="3105331"/>
            <a:ext cx="418704" cy="369332"/>
            <a:chOff x="3245695" y="3564617"/>
            <a:chExt cx="418704" cy="369332"/>
          </a:xfrm>
        </p:grpSpPr>
        <p:sp>
          <p:nvSpPr>
            <p:cNvPr id="90" name="Oval 8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245695" y="3564617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2" name="Straight Arrow Connector 91"/>
          <p:cNvCxnSpPr>
            <a:stCxn id="86" idx="5"/>
            <a:endCxn id="90" idx="0"/>
          </p:cNvCxnSpPr>
          <p:nvPr/>
        </p:nvCxnSpPr>
        <p:spPr>
          <a:xfrm>
            <a:off x="2421008" y="2845997"/>
            <a:ext cx="211512" cy="270127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922458" y="2534114"/>
            <a:ext cx="440239" cy="369332"/>
            <a:chOff x="2743339" y="5563807"/>
            <a:chExt cx="440239" cy="369332"/>
          </a:xfrm>
        </p:grpSpPr>
        <p:sp>
          <p:nvSpPr>
            <p:cNvPr id="94" name="Oval 93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743339" y="5563807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54757" y="3105331"/>
            <a:ext cx="440239" cy="369332"/>
            <a:chOff x="2750521" y="5569554"/>
            <a:chExt cx="440239" cy="369332"/>
          </a:xfrm>
        </p:grpSpPr>
        <p:sp>
          <p:nvSpPr>
            <p:cNvPr id="97" name="Oval 96"/>
            <p:cNvSpPr/>
            <p:nvPr/>
          </p:nvSpPr>
          <p:spPr>
            <a:xfrm>
              <a:off x="2794450" y="5576936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750521" y="5569554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9" name="Straight Arrow Connector 98"/>
          <p:cNvCxnSpPr>
            <a:stCxn id="83" idx="3"/>
            <a:endCxn id="94" idx="0"/>
          </p:cNvCxnSpPr>
          <p:nvPr/>
        </p:nvCxnSpPr>
        <p:spPr>
          <a:xfrm flipH="1">
            <a:off x="1151769" y="2210208"/>
            <a:ext cx="456190" cy="335893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4" idx="3"/>
            <a:endCxn id="97" idx="0"/>
          </p:cNvCxnSpPr>
          <p:nvPr/>
        </p:nvCxnSpPr>
        <p:spPr>
          <a:xfrm flipH="1">
            <a:off x="776886" y="2850307"/>
            <a:ext cx="248877" cy="26240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1285379" y="3105331"/>
            <a:ext cx="418704" cy="369332"/>
            <a:chOff x="2598284" y="2678144"/>
            <a:chExt cx="418704" cy="369332"/>
          </a:xfrm>
        </p:grpSpPr>
        <p:sp>
          <p:nvSpPr>
            <p:cNvPr id="102" name="Oval 101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598284" y="267814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4" name="Straight Arrow Connector 103"/>
          <p:cNvCxnSpPr>
            <a:stCxn id="94" idx="5"/>
            <a:endCxn id="102" idx="0"/>
          </p:cNvCxnSpPr>
          <p:nvPr/>
        </p:nvCxnSpPr>
        <p:spPr>
          <a:xfrm>
            <a:off x="1277775" y="2850307"/>
            <a:ext cx="213294" cy="26354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1807969" y="3105331"/>
            <a:ext cx="418704" cy="369332"/>
            <a:chOff x="3245695" y="3572389"/>
            <a:chExt cx="418704" cy="369332"/>
          </a:xfrm>
        </p:grpSpPr>
        <p:sp>
          <p:nvSpPr>
            <p:cNvPr id="106" name="Oval 105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245695" y="357238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8" name="Straight Arrow Connector 107"/>
          <p:cNvCxnSpPr>
            <a:stCxn id="86" idx="3"/>
            <a:endCxn id="106" idx="0"/>
          </p:cNvCxnSpPr>
          <p:nvPr/>
        </p:nvCxnSpPr>
        <p:spPr>
          <a:xfrm flipH="1">
            <a:off x="2004991" y="2845997"/>
            <a:ext cx="164005" cy="26235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2775678" y="3713071"/>
            <a:ext cx="535724" cy="457200"/>
            <a:chOff x="3224790" y="3575410"/>
            <a:chExt cx="535724" cy="457200"/>
          </a:xfrm>
        </p:grpSpPr>
        <p:sp>
          <p:nvSpPr>
            <p:cNvPr id="117" name="Oval 116"/>
            <p:cNvSpPr/>
            <p:nvPr/>
          </p:nvSpPr>
          <p:spPr>
            <a:xfrm>
              <a:off x="3264517" y="357541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224790" y="3627010"/>
              <a:ext cx="53572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300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0" name="Straight Arrow Connector 119"/>
          <p:cNvCxnSpPr>
            <a:stCxn id="90" idx="5"/>
            <a:endCxn id="117" idx="0"/>
          </p:cNvCxnSpPr>
          <p:nvPr/>
        </p:nvCxnSpPr>
        <p:spPr>
          <a:xfrm>
            <a:off x="2758526" y="3420330"/>
            <a:ext cx="285479" cy="29274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237402" y="3753948"/>
            <a:ext cx="356400" cy="375446"/>
            <a:chOff x="3264517" y="3575410"/>
            <a:chExt cx="356400" cy="375446"/>
          </a:xfrm>
        </p:grpSpPr>
        <p:sp>
          <p:nvSpPr>
            <p:cNvPr id="122" name="Oval 121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294679" y="3581524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5" name="Straight Arrow Connector 124"/>
          <p:cNvCxnSpPr>
            <a:stCxn id="97" idx="3"/>
            <a:endCxn id="122" idx="0"/>
          </p:cNvCxnSpPr>
          <p:nvPr/>
        </p:nvCxnSpPr>
        <p:spPr>
          <a:xfrm flipH="1">
            <a:off x="415602" y="3416919"/>
            <a:ext cx="235278" cy="33702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921033" y="1593023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/>
              <a:t>, </a:t>
            </a:r>
            <a:r>
              <a:rPr lang="en-IN" sz="1600" b="1" dirty="0">
                <a:solidFill>
                  <a:srgbClr val="C00000"/>
                </a:solidFill>
              </a:rPr>
              <a:t>0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82451" y="375700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2488307" y="375700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319744" y="310533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1337476" y="345082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1860066" y="345082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2844492" y="310533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673850" y="253411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2473202" y="253411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1872567" y="190306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3429000" y="1582293"/>
            <a:ext cx="873282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dirty="0"/>
              <a:t>Insert </a:t>
            </a:r>
            <a:r>
              <a:rPr lang="en-IN" sz="1600" b="1" dirty="0">
                <a:solidFill>
                  <a:srgbClr val="C00000"/>
                </a:solidFill>
              </a:rPr>
              <a:t>5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139" name="Group 138"/>
          <p:cNvGrpSpPr/>
          <p:nvPr/>
        </p:nvGrpSpPr>
        <p:grpSpPr>
          <a:xfrm>
            <a:off x="4913885" y="1784724"/>
            <a:ext cx="418704" cy="369332"/>
            <a:chOff x="2891504" y="3121265"/>
            <a:chExt cx="418704" cy="369332"/>
          </a:xfrm>
        </p:grpSpPr>
        <p:sp>
          <p:nvSpPr>
            <p:cNvPr id="140" name="Oval 139"/>
            <p:cNvSpPr/>
            <p:nvPr/>
          </p:nvSpPr>
          <p:spPr>
            <a:xfrm>
              <a:off x="2923090" y="31242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891504" y="3121265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5450441" y="2399644"/>
            <a:ext cx="418704" cy="369332"/>
            <a:chOff x="5495274" y="2501992"/>
            <a:chExt cx="418704" cy="369332"/>
          </a:xfrm>
        </p:grpSpPr>
        <p:sp>
          <p:nvSpPr>
            <p:cNvPr id="143" name="Oval 142"/>
            <p:cNvSpPr/>
            <p:nvPr/>
          </p:nvSpPr>
          <p:spPr>
            <a:xfrm>
              <a:off x="5511000" y="2509669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5495274" y="250199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5" name="Straight Arrow Connector 144"/>
          <p:cNvCxnSpPr>
            <a:stCxn id="140" idx="5"/>
            <a:endCxn id="143" idx="0"/>
          </p:cNvCxnSpPr>
          <p:nvPr/>
        </p:nvCxnSpPr>
        <p:spPr>
          <a:xfrm>
            <a:off x="5249677" y="2091865"/>
            <a:ext cx="394690" cy="31545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46" name="Group 145"/>
          <p:cNvGrpSpPr/>
          <p:nvPr/>
        </p:nvGrpSpPr>
        <p:grpSpPr>
          <a:xfrm>
            <a:off x="5757969" y="2967144"/>
            <a:ext cx="418704" cy="369332"/>
            <a:chOff x="3245695" y="3564617"/>
            <a:chExt cx="418704" cy="369332"/>
          </a:xfrm>
        </p:grpSpPr>
        <p:sp>
          <p:nvSpPr>
            <p:cNvPr id="147" name="Oval 146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245695" y="3564617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9" name="Straight Arrow Connector 148"/>
          <p:cNvCxnSpPr>
            <a:stCxn id="143" idx="5"/>
            <a:endCxn id="147" idx="0"/>
          </p:cNvCxnSpPr>
          <p:nvPr/>
        </p:nvCxnSpPr>
        <p:spPr>
          <a:xfrm>
            <a:off x="5770373" y="2711527"/>
            <a:ext cx="184618" cy="26641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50" name="Group 149"/>
          <p:cNvGrpSpPr/>
          <p:nvPr/>
        </p:nvGrpSpPr>
        <p:grpSpPr>
          <a:xfrm>
            <a:off x="4406293" y="2399644"/>
            <a:ext cx="440239" cy="369332"/>
            <a:chOff x="2743339" y="5563807"/>
            <a:chExt cx="440239" cy="369332"/>
          </a:xfrm>
        </p:grpSpPr>
        <p:sp>
          <p:nvSpPr>
            <p:cNvPr id="151" name="Oval 150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743339" y="5563807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4" name="Oval 153"/>
          <p:cNvSpPr/>
          <p:nvPr/>
        </p:nvSpPr>
        <p:spPr>
          <a:xfrm>
            <a:off x="4163202" y="2967144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4119274" y="2953697"/>
            <a:ext cx="44023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60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56" name="Straight Arrow Connector 155"/>
          <p:cNvCxnSpPr>
            <a:stCxn id="140" idx="3"/>
            <a:endCxn id="151" idx="0"/>
          </p:cNvCxnSpPr>
          <p:nvPr/>
        </p:nvCxnSpPr>
        <p:spPr>
          <a:xfrm flipH="1">
            <a:off x="4635604" y="2091865"/>
            <a:ext cx="362061" cy="31976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51" idx="3"/>
            <a:endCxn id="154" idx="0"/>
          </p:cNvCxnSpPr>
          <p:nvPr/>
        </p:nvCxnSpPr>
        <p:spPr>
          <a:xfrm flipH="1">
            <a:off x="4341402" y="2715837"/>
            <a:ext cx="168196" cy="251307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58" name="Group 157"/>
          <p:cNvGrpSpPr/>
          <p:nvPr/>
        </p:nvGrpSpPr>
        <p:grpSpPr>
          <a:xfrm>
            <a:off x="4728873" y="2967144"/>
            <a:ext cx="418704" cy="369332"/>
            <a:chOff x="2598284" y="2678144"/>
            <a:chExt cx="418704" cy="369332"/>
          </a:xfrm>
        </p:grpSpPr>
        <p:sp>
          <p:nvSpPr>
            <p:cNvPr id="159" name="Oval 158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2598284" y="267814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61" name="Straight Arrow Connector 160"/>
          <p:cNvCxnSpPr>
            <a:stCxn id="151" idx="5"/>
            <a:endCxn id="159" idx="0"/>
          </p:cNvCxnSpPr>
          <p:nvPr/>
        </p:nvCxnSpPr>
        <p:spPr>
          <a:xfrm>
            <a:off x="4761610" y="2715837"/>
            <a:ext cx="172953" cy="25982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62" name="Group 161"/>
          <p:cNvGrpSpPr/>
          <p:nvPr/>
        </p:nvGrpSpPr>
        <p:grpSpPr>
          <a:xfrm>
            <a:off x="5224569" y="2967144"/>
            <a:ext cx="418704" cy="369332"/>
            <a:chOff x="3245695" y="3572389"/>
            <a:chExt cx="418704" cy="369332"/>
          </a:xfrm>
        </p:grpSpPr>
        <p:sp>
          <p:nvSpPr>
            <p:cNvPr id="163" name="Oval 162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3245695" y="357238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65" name="Straight Arrow Connector 164"/>
          <p:cNvCxnSpPr>
            <a:stCxn id="143" idx="3"/>
            <a:endCxn id="163" idx="0"/>
          </p:cNvCxnSpPr>
          <p:nvPr/>
        </p:nvCxnSpPr>
        <p:spPr>
          <a:xfrm flipH="1">
            <a:off x="5421591" y="2711527"/>
            <a:ext cx="96770" cy="25863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66" name="Group 165"/>
          <p:cNvGrpSpPr/>
          <p:nvPr/>
        </p:nvGrpSpPr>
        <p:grpSpPr>
          <a:xfrm>
            <a:off x="6098149" y="3547563"/>
            <a:ext cx="535724" cy="457200"/>
            <a:chOff x="3224790" y="3575410"/>
            <a:chExt cx="535724" cy="457200"/>
          </a:xfrm>
        </p:grpSpPr>
        <p:sp>
          <p:nvSpPr>
            <p:cNvPr id="167" name="Oval 166"/>
            <p:cNvSpPr/>
            <p:nvPr/>
          </p:nvSpPr>
          <p:spPr>
            <a:xfrm>
              <a:off x="3264517" y="357541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224790" y="3627010"/>
              <a:ext cx="53572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300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69" name="Straight Arrow Connector 168"/>
          <p:cNvCxnSpPr>
            <a:stCxn id="147" idx="5"/>
            <a:endCxn id="167" idx="0"/>
          </p:cNvCxnSpPr>
          <p:nvPr/>
        </p:nvCxnSpPr>
        <p:spPr>
          <a:xfrm>
            <a:off x="6080997" y="3282143"/>
            <a:ext cx="285479" cy="26542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70" name="Group 169"/>
          <p:cNvGrpSpPr/>
          <p:nvPr/>
        </p:nvGrpSpPr>
        <p:grpSpPr>
          <a:xfrm>
            <a:off x="3890673" y="3591497"/>
            <a:ext cx="356400" cy="369332"/>
            <a:chOff x="3245695" y="3551237"/>
            <a:chExt cx="356400" cy="369332"/>
          </a:xfrm>
        </p:grpSpPr>
        <p:sp>
          <p:nvSpPr>
            <p:cNvPr id="171" name="Oval 170"/>
            <p:cNvSpPr/>
            <p:nvPr/>
          </p:nvSpPr>
          <p:spPr>
            <a:xfrm>
              <a:off x="3245695" y="3552949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267995" y="3551237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3" name="Straight Arrow Connector 172"/>
          <p:cNvCxnSpPr>
            <a:stCxn id="154" idx="3"/>
            <a:endCxn id="171" idx="0"/>
          </p:cNvCxnSpPr>
          <p:nvPr/>
        </p:nvCxnSpPr>
        <p:spPr>
          <a:xfrm flipH="1">
            <a:off x="4068873" y="3271350"/>
            <a:ext cx="146523" cy="32185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83" name="Group 182"/>
          <p:cNvGrpSpPr/>
          <p:nvPr/>
        </p:nvGrpSpPr>
        <p:grpSpPr>
          <a:xfrm>
            <a:off x="4255932" y="4213437"/>
            <a:ext cx="356400" cy="369332"/>
            <a:chOff x="3264517" y="3565396"/>
            <a:chExt cx="356400" cy="369332"/>
          </a:xfrm>
        </p:grpSpPr>
        <p:sp>
          <p:nvSpPr>
            <p:cNvPr id="184" name="Oval 18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3285759" y="3565396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87" name="Straight Arrow Connector 186"/>
          <p:cNvCxnSpPr>
            <a:stCxn id="171" idx="5"/>
            <a:endCxn id="184" idx="0"/>
          </p:cNvCxnSpPr>
          <p:nvPr/>
        </p:nvCxnSpPr>
        <p:spPr>
          <a:xfrm>
            <a:off x="4194879" y="3897415"/>
            <a:ext cx="239253" cy="32603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3968387" y="422020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89" name="TextBox 188"/>
          <p:cNvSpPr txBox="1"/>
          <p:nvPr/>
        </p:nvSpPr>
        <p:spPr>
          <a:xfrm>
            <a:off x="3599322" y="359149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90" name="TextBox 189"/>
          <p:cNvSpPr txBox="1"/>
          <p:nvPr/>
        </p:nvSpPr>
        <p:spPr>
          <a:xfrm>
            <a:off x="5321432" y="176724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Critical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6262455" y="1598504"/>
            <a:ext cx="27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Case 2: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Left Right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Rotation</a:t>
            </a:r>
            <a:r>
              <a:rPr lang="en-US" dirty="0"/>
              <a:t>,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Left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Rotation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Left Child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0</a:t>
            </a:r>
            <a:r>
              <a:rPr lang="en-US" dirty="0"/>
              <a:t>, </a:t>
            </a:r>
          </a:p>
          <a:p>
            <a:pPr algn="ctr"/>
            <a:r>
              <a:rPr lang="en-US" dirty="0"/>
              <a:t>Followed By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Right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Rotation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Parent </a:t>
            </a:r>
            <a:r>
              <a:rPr lang="en-US" b="1" dirty="0">
                <a:solidFill>
                  <a:srgbClr val="C00000"/>
                </a:solidFill>
              </a:rPr>
              <a:t>60</a:t>
            </a:r>
          </a:p>
        </p:txBody>
      </p:sp>
      <p:grpSp>
        <p:nvGrpSpPr>
          <p:cNvPr id="192" name="Group 191"/>
          <p:cNvGrpSpPr/>
          <p:nvPr/>
        </p:nvGrpSpPr>
        <p:grpSpPr>
          <a:xfrm>
            <a:off x="10126856" y="1784724"/>
            <a:ext cx="418704" cy="369332"/>
            <a:chOff x="2891504" y="3121265"/>
            <a:chExt cx="418704" cy="369332"/>
          </a:xfrm>
        </p:grpSpPr>
        <p:sp>
          <p:nvSpPr>
            <p:cNvPr id="193" name="Oval 192"/>
            <p:cNvSpPr/>
            <p:nvPr/>
          </p:nvSpPr>
          <p:spPr>
            <a:xfrm>
              <a:off x="2923090" y="312420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2891504" y="3121265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10744094" y="2399644"/>
            <a:ext cx="418704" cy="369332"/>
            <a:chOff x="5495274" y="2501992"/>
            <a:chExt cx="418704" cy="369332"/>
          </a:xfrm>
        </p:grpSpPr>
        <p:sp>
          <p:nvSpPr>
            <p:cNvPr id="196" name="Oval 195"/>
            <p:cNvSpPr/>
            <p:nvPr/>
          </p:nvSpPr>
          <p:spPr>
            <a:xfrm>
              <a:off x="5511000" y="2509669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495274" y="250199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8" name="Straight Arrow Connector 197"/>
          <p:cNvCxnSpPr>
            <a:stCxn id="193" idx="5"/>
            <a:endCxn id="196" idx="0"/>
          </p:cNvCxnSpPr>
          <p:nvPr/>
        </p:nvCxnSpPr>
        <p:spPr>
          <a:xfrm>
            <a:off x="10462648" y="2091865"/>
            <a:ext cx="475372" cy="31545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99" name="Group 198"/>
          <p:cNvGrpSpPr/>
          <p:nvPr/>
        </p:nvGrpSpPr>
        <p:grpSpPr>
          <a:xfrm>
            <a:off x="11105410" y="2967144"/>
            <a:ext cx="418704" cy="369332"/>
            <a:chOff x="3245695" y="3564617"/>
            <a:chExt cx="418704" cy="369332"/>
          </a:xfrm>
        </p:grpSpPr>
        <p:sp>
          <p:nvSpPr>
            <p:cNvPr id="200" name="Oval 19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3245695" y="3564617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02" name="Straight Arrow Connector 201"/>
          <p:cNvCxnSpPr>
            <a:stCxn id="196" idx="5"/>
            <a:endCxn id="200" idx="0"/>
          </p:cNvCxnSpPr>
          <p:nvPr/>
        </p:nvCxnSpPr>
        <p:spPr>
          <a:xfrm>
            <a:off x="11064026" y="2711527"/>
            <a:ext cx="238406" cy="26641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03" name="Group 202"/>
          <p:cNvGrpSpPr/>
          <p:nvPr/>
        </p:nvGrpSpPr>
        <p:grpSpPr>
          <a:xfrm>
            <a:off x="9471347" y="2399644"/>
            <a:ext cx="440239" cy="369332"/>
            <a:chOff x="2743339" y="5563807"/>
            <a:chExt cx="440239" cy="369332"/>
          </a:xfrm>
        </p:grpSpPr>
        <p:sp>
          <p:nvSpPr>
            <p:cNvPr id="204" name="Oval 203"/>
            <p:cNvSpPr/>
            <p:nvPr/>
          </p:nvSpPr>
          <p:spPr>
            <a:xfrm>
              <a:off x="2794450" y="5575794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743339" y="5563807"/>
              <a:ext cx="4402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6" name="Oval 205"/>
          <p:cNvSpPr/>
          <p:nvPr/>
        </p:nvSpPr>
        <p:spPr>
          <a:xfrm>
            <a:off x="9147574" y="2973610"/>
            <a:ext cx="356400" cy="3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207" name="TextBox 206"/>
          <p:cNvSpPr txBox="1"/>
          <p:nvPr/>
        </p:nvSpPr>
        <p:spPr>
          <a:xfrm>
            <a:off x="9103646" y="2967144"/>
            <a:ext cx="44023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08" name="Straight Arrow Connector 207"/>
          <p:cNvCxnSpPr>
            <a:stCxn id="193" idx="3"/>
            <a:endCxn id="204" idx="0"/>
          </p:cNvCxnSpPr>
          <p:nvPr/>
        </p:nvCxnSpPr>
        <p:spPr>
          <a:xfrm flipH="1">
            <a:off x="9700658" y="2091865"/>
            <a:ext cx="509978" cy="31976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204" idx="3"/>
            <a:endCxn id="206" idx="0"/>
          </p:cNvCxnSpPr>
          <p:nvPr/>
        </p:nvCxnSpPr>
        <p:spPr>
          <a:xfrm flipH="1">
            <a:off x="9325774" y="2715837"/>
            <a:ext cx="248878" cy="257773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10" name="Group 209"/>
          <p:cNvGrpSpPr/>
          <p:nvPr/>
        </p:nvGrpSpPr>
        <p:grpSpPr>
          <a:xfrm>
            <a:off x="9941844" y="2967144"/>
            <a:ext cx="418704" cy="369332"/>
            <a:chOff x="2598284" y="2678144"/>
            <a:chExt cx="418704" cy="369332"/>
          </a:xfrm>
        </p:grpSpPr>
        <p:sp>
          <p:nvSpPr>
            <p:cNvPr id="211" name="Oval 210"/>
            <p:cNvSpPr/>
            <p:nvPr/>
          </p:nvSpPr>
          <p:spPr>
            <a:xfrm>
              <a:off x="2625774" y="2686662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598284" y="267814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13" name="Straight Arrow Connector 212"/>
          <p:cNvCxnSpPr>
            <a:stCxn id="204" idx="5"/>
            <a:endCxn id="211" idx="0"/>
          </p:cNvCxnSpPr>
          <p:nvPr/>
        </p:nvCxnSpPr>
        <p:spPr>
          <a:xfrm>
            <a:off x="9826664" y="2715837"/>
            <a:ext cx="320870" cy="25982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14" name="Group 213"/>
          <p:cNvGrpSpPr/>
          <p:nvPr/>
        </p:nvGrpSpPr>
        <p:grpSpPr>
          <a:xfrm>
            <a:off x="10437540" y="2967144"/>
            <a:ext cx="418704" cy="369332"/>
            <a:chOff x="3245695" y="3572389"/>
            <a:chExt cx="418704" cy="369332"/>
          </a:xfrm>
        </p:grpSpPr>
        <p:sp>
          <p:nvSpPr>
            <p:cNvPr id="215" name="Oval 21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3245695" y="357238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17" name="Straight Arrow Connector 216"/>
          <p:cNvCxnSpPr>
            <a:stCxn id="196" idx="3"/>
            <a:endCxn id="215" idx="0"/>
          </p:cNvCxnSpPr>
          <p:nvPr/>
        </p:nvCxnSpPr>
        <p:spPr>
          <a:xfrm flipH="1">
            <a:off x="10634562" y="2711527"/>
            <a:ext cx="177452" cy="25863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18" name="Group 217"/>
          <p:cNvGrpSpPr/>
          <p:nvPr/>
        </p:nvGrpSpPr>
        <p:grpSpPr>
          <a:xfrm>
            <a:off x="11324567" y="3547563"/>
            <a:ext cx="535724" cy="457200"/>
            <a:chOff x="3224790" y="3575410"/>
            <a:chExt cx="535724" cy="457200"/>
          </a:xfrm>
        </p:grpSpPr>
        <p:sp>
          <p:nvSpPr>
            <p:cNvPr id="219" name="Oval 218"/>
            <p:cNvSpPr/>
            <p:nvPr/>
          </p:nvSpPr>
          <p:spPr>
            <a:xfrm>
              <a:off x="3264517" y="357541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3224790" y="3627010"/>
              <a:ext cx="53572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300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1" name="Straight Arrow Connector 220"/>
          <p:cNvCxnSpPr>
            <a:stCxn id="200" idx="5"/>
            <a:endCxn id="219" idx="0"/>
          </p:cNvCxnSpPr>
          <p:nvPr/>
        </p:nvCxnSpPr>
        <p:spPr>
          <a:xfrm>
            <a:off x="11428438" y="3282143"/>
            <a:ext cx="164456" cy="26542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22" name="Group 221"/>
          <p:cNvGrpSpPr/>
          <p:nvPr/>
        </p:nvGrpSpPr>
        <p:grpSpPr>
          <a:xfrm>
            <a:off x="8794363" y="3537709"/>
            <a:ext cx="356400" cy="369332"/>
            <a:chOff x="3245695" y="3551237"/>
            <a:chExt cx="356400" cy="369332"/>
          </a:xfrm>
        </p:grpSpPr>
        <p:sp>
          <p:nvSpPr>
            <p:cNvPr id="223" name="Oval 222"/>
            <p:cNvSpPr/>
            <p:nvPr/>
          </p:nvSpPr>
          <p:spPr>
            <a:xfrm>
              <a:off x="3245695" y="3552949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3267995" y="3551237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5" name="Straight Arrow Connector 224"/>
          <p:cNvCxnSpPr>
            <a:stCxn id="206" idx="3"/>
            <a:endCxn id="223" idx="0"/>
          </p:cNvCxnSpPr>
          <p:nvPr/>
        </p:nvCxnSpPr>
        <p:spPr>
          <a:xfrm flipH="1">
            <a:off x="8972563" y="3277816"/>
            <a:ext cx="227205" cy="26160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29" name="Group 228"/>
          <p:cNvGrpSpPr/>
          <p:nvPr/>
        </p:nvGrpSpPr>
        <p:grpSpPr>
          <a:xfrm>
            <a:off x="9557716" y="3537560"/>
            <a:ext cx="418704" cy="369631"/>
            <a:chOff x="3230808" y="3562179"/>
            <a:chExt cx="418704" cy="369631"/>
          </a:xfrm>
        </p:grpSpPr>
        <p:sp>
          <p:nvSpPr>
            <p:cNvPr id="230" name="Oval 22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3230808" y="35621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60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3" name="Straight Arrow Connector 232"/>
          <p:cNvCxnSpPr>
            <a:stCxn id="206" idx="5"/>
            <a:endCxn id="230" idx="0"/>
          </p:cNvCxnSpPr>
          <p:nvPr/>
        </p:nvCxnSpPr>
        <p:spPr>
          <a:xfrm>
            <a:off x="9451780" y="3277816"/>
            <a:ext cx="317845" cy="27297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71888" y="4854385"/>
            <a:ext cx="967032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dirty="0"/>
              <a:t>Insert </a:t>
            </a:r>
            <a:r>
              <a:rPr lang="en-IN" sz="1600" b="1" dirty="0">
                <a:solidFill>
                  <a:srgbClr val="C00000"/>
                </a:solidFill>
              </a:rPr>
              <a:t>73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71888" y="5233123"/>
            <a:ext cx="46522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200" dirty="0"/>
              <a:t>Can not Insert </a:t>
            </a:r>
            <a:r>
              <a:rPr lang="en-IN" sz="2200" b="1" dirty="0">
                <a:solidFill>
                  <a:srgbClr val="C00000"/>
                </a:solidFill>
              </a:rPr>
              <a:t>73</a:t>
            </a:r>
            <a:r>
              <a:rPr lang="en-IN" sz="2200" b="1" dirty="0">
                <a:solidFill>
                  <a:srgbClr val="FF0000"/>
                </a:solidFill>
              </a:rPr>
              <a:t> </a:t>
            </a:r>
            <a:r>
              <a:rPr lang="en-IN" sz="2200" dirty="0"/>
              <a:t>as duplicate key found</a:t>
            </a:r>
            <a:endParaRPr lang="en-US" sz="2200" dirty="0"/>
          </a:p>
        </p:txBody>
      </p:sp>
      <p:cxnSp>
        <p:nvCxnSpPr>
          <p:cNvPr id="238" name="Straight Connector 237"/>
          <p:cNvCxnSpPr/>
          <p:nvPr/>
        </p:nvCxnSpPr>
        <p:spPr>
          <a:xfrm>
            <a:off x="3429000" y="1593023"/>
            <a:ext cx="0" cy="32613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72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1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4" dur="1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5" dur="1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1" grpId="0" animBg="1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8" grpId="0" animBg="1"/>
      <p:bldP spid="154" grpId="0" animBg="1"/>
      <p:bldP spid="155" grpId="0"/>
      <p:bldP spid="188" grpId="0"/>
      <p:bldP spid="189" grpId="0"/>
      <p:bldP spid="190" grpId="0"/>
      <p:bldP spid="191" grpId="0"/>
      <p:bldP spid="206" grpId="0" animBg="1"/>
      <p:bldP spid="207" grpId="0"/>
      <p:bldP spid="236" grpId="0" animBg="1"/>
      <p:bldP spid="23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node from AVL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element to be deleted </a:t>
            </a:r>
            <a:r>
              <a:rPr lang="en-US" b="1" dirty="0">
                <a:solidFill>
                  <a:srgbClr val="C00000"/>
                </a:solidFill>
              </a:rPr>
              <a:t>does not have empty right sub-tree</a:t>
            </a:r>
            <a:r>
              <a:rPr lang="en-US" dirty="0"/>
              <a:t>, then </a:t>
            </a:r>
            <a:r>
              <a:rPr lang="en-US" b="1" dirty="0">
                <a:solidFill>
                  <a:srgbClr val="C00000"/>
                </a:solidFill>
              </a:rPr>
              <a:t>element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rgbClr val="C00000"/>
                </a:solidFill>
              </a:rPr>
              <a:t>replaced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with its </a:t>
            </a:r>
            <a:r>
              <a:rPr lang="en-US" b="1" dirty="0">
                <a:solidFill>
                  <a:srgbClr val="C00000"/>
                </a:solidFill>
              </a:rPr>
              <a:t>In-Order successor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and its </a:t>
            </a:r>
            <a:r>
              <a:rPr lang="en-US" b="1" dirty="0">
                <a:solidFill>
                  <a:srgbClr val="C00000"/>
                </a:solidFill>
              </a:rPr>
              <a:t>In-Order successor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rgbClr val="C00000"/>
                </a:solidFill>
              </a:rPr>
              <a:t>deleted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instead </a:t>
            </a:r>
          </a:p>
          <a:p>
            <a:r>
              <a:rPr lang="en-US" dirty="0"/>
              <a:t>During </a:t>
            </a:r>
            <a:r>
              <a:rPr lang="en-US" b="1" dirty="0">
                <a:solidFill>
                  <a:srgbClr val="C00000"/>
                </a:solidFill>
              </a:rPr>
              <a:t>winding up phase</a:t>
            </a:r>
            <a:r>
              <a:rPr lang="en-US" dirty="0"/>
              <a:t>, we need to </a:t>
            </a:r>
            <a:r>
              <a:rPr lang="en-US" b="1" dirty="0">
                <a:solidFill>
                  <a:srgbClr val="C00000"/>
                </a:solidFill>
              </a:rPr>
              <a:t>revisit every node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on the </a:t>
            </a:r>
            <a:r>
              <a:rPr lang="en-US" b="1" dirty="0">
                <a:solidFill>
                  <a:srgbClr val="C00000"/>
                </a:solidFill>
              </a:rPr>
              <a:t>path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from the </a:t>
            </a:r>
            <a:r>
              <a:rPr lang="en-US" b="1" dirty="0">
                <a:solidFill>
                  <a:srgbClr val="C00000"/>
                </a:solidFill>
              </a:rPr>
              <a:t>point of deletion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up to the </a:t>
            </a:r>
            <a:r>
              <a:rPr lang="en-US" b="1" dirty="0">
                <a:solidFill>
                  <a:srgbClr val="C00000"/>
                </a:solidFill>
              </a:rPr>
              <a:t>root</a:t>
            </a:r>
            <a:r>
              <a:rPr lang="en-US" dirty="0"/>
              <a:t>, rebalance the tree if require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815200" y="2835794"/>
            <a:ext cx="561600" cy="561600"/>
            <a:chOff x="3237027" y="3574016"/>
            <a:chExt cx="418704" cy="369332"/>
          </a:xfrm>
        </p:grpSpPr>
        <p:sp>
          <p:nvSpPr>
            <p:cNvPr id="5" name="Oval 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015496" y="3611583"/>
            <a:ext cx="561600" cy="561600"/>
            <a:chOff x="3228507" y="3571884"/>
            <a:chExt cx="418704" cy="369332"/>
          </a:xfrm>
        </p:grpSpPr>
        <p:sp>
          <p:nvSpPr>
            <p:cNvPr id="8" name="Oval 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28507" y="357188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53814" y="4385753"/>
            <a:ext cx="561600" cy="561600"/>
            <a:chOff x="3238651" y="3572206"/>
            <a:chExt cx="418704" cy="369332"/>
          </a:xfrm>
        </p:grpSpPr>
        <p:sp>
          <p:nvSpPr>
            <p:cNvPr id="11" name="Oval 1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38651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434200" y="4385753"/>
            <a:ext cx="561600" cy="561600"/>
            <a:chOff x="3237027" y="3558914"/>
            <a:chExt cx="418704" cy="372896"/>
          </a:xfrm>
        </p:grpSpPr>
        <p:sp>
          <p:nvSpPr>
            <p:cNvPr id="14" name="Oval 1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37027" y="355891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r>
                <a:rPr lang="en-US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53696" y="5148917"/>
            <a:ext cx="561600" cy="561600"/>
            <a:chOff x="3237027" y="3570266"/>
            <a:chExt cx="418704" cy="369332"/>
          </a:xfrm>
        </p:grpSpPr>
        <p:sp>
          <p:nvSpPr>
            <p:cNvPr id="17" name="Oval 16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37027" y="357026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808436" y="3611583"/>
            <a:ext cx="561600" cy="561600"/>
            <a:chOff x="3237443" y="3562478"/>
            <a:chExt cx="418704" cy="369332"/>
          </a:xfrm>
        </p:grpSpPr>
        <p:sp>
          <p:nvSpPr>
            <p:cNvPr id="20" name="Oval 1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37443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353081" y="4385753"/>
            <a:ext cx="561600" cy="561600"/>
            <a:chOff x="3237027" y="3572206"/>
            <a:chExt cx="418704" cy="369332"/>
          </a:xfrm>
        </p:grpSpPr>
        <p:sp>
          <p:nvSpPr>
            <p:cNvPr id="23" name="Oval 22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37027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343681" y="4385754"/>
            <a:ext cx="561600" cy="561599"/>
            <a:chOff x="3237443" y="3572206"/>
            <a:chExt cx="418704" cy="369332"/>
          </a:xfrm>
        </p:grpSpPr>
        <p:sp>
          <p:nvSpPr>
            <p:cNvPr id="26" name="Oval 25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37443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835330" y="5148917"/>
            <a:ext cx="561600" cy="561600"/>
            <a:chOff x="3246755" y="3570266"/>
            <a:chExt cx="418704" cy="369332"/>
          </a:xfrm>
        </p:grpSpPr>
        <p:sp>
          <p:nvSpPr>
            <p:cNvPr id="29" name="Oval 28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46755" y="357026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839377" y="5148917"/>
            <a:ext cx="561600" cy="561600"/>
            <a:chOff x="3237027" y="3574016"/>
            <a:chExt cx="418704" cy="369332"/>
          </a:xfrm>
        </p:grpSpPr>
        <p:sp>
          <p:nvSpPr>
            <p:cNvPr id="32" name="Oval 31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>
            <a:stCxn id="5" idx="3"/>
            <a:endCxn id="8" idx="0"/>
          </p:cNvCxnSpPr>
          <p:nvPr/>
        </p:nvCxnSpPr>
        <p:spPr>
          <a:xfrm flipH="1">
            <a:off x="5302813" y="3300485"/>
            <a:ext cx="619265" cy="3164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5"/>
            <a:endCxn id="20" idx="0"/>
          </p:cNvCxnSpPr>
          <p:nvPr/>
        </p:nvCxnSpPr>
        <p:spPr>
          <a:xfrm>
            <a:off x="6260099" y="3300485"/>
            <a:ext cx="823668" cy="33076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3"/>
            <a:endCxn id="11" idx="0"/>
          </p:cNvCxnSpPr>
          <p:nvPr/>
        </p:nvCxnSpPr>
        <p:spPr>
          <a:xfrm flipH="1">
            <a:off x="4827525" y="4079516"/>
            <a:ext cx="306277" cy="31110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5"/>
            <a:endCxn id="14" idx="0"/>
          </p:cNvCxnSpPr>
          <p:nvPr/>
        </p:nvCxnSpPr>
        <p:spPr>
          <a:xfrm>
            <a:off x="5471823" y="4079516"/>
            <a:ext cx="238266" cy="33108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0" idx="3"/>
            <a:endCxn id="23" idx="0"/>
          </p:cNvCxnSpPr>
          <p:nvPr/>
        </p:nvCxnSpPr>
        <p:spPr>
          <a:xfrm flipH="1">
            <a:off x="6628970" y="4093818"/>
            <a:ext cx="285786" cy="296807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5"/>
            <a:endCxn id="26" idx="0"/>
          </p:cNvCxnSpPr>
          <p:nvPr/>
        </p:nvCxnSpPr>
        <p:spPr>
          <a:xfrm>
            <a:off x="7252777" y="4093818"/>
            <a:ext cx="366235" cy="29680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4" idx="5"/>
            <a:endCxn id="17" idx="0"/>
          </p:cNvCxnSpPr>
          <p:nvPr/>
        </p:nvCxnSpPr>
        <p:spPr>
          <a:xfrm>
            <a:off x="5879099" y="4868747"/>
            <a:ext cx="250486" cy="2879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5"/>
            <a:endCxn id="29" idx="0"/>
          </p:cNvCxnSpPr>
          <p:nvPr/>
        </p:nvCxnSpPr>
        <p:spPr>
          <a:xfrm>
            <a:off x="6797980" y="4853196"/>
            <a:ext cx="300191" cy="303543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6" idx="5"/>
            <a:endCxn id="32" idx="0"/>
          </p:cNvCxnSpPr>
          <p:nvPr/>
        </p:nvCxnSpPr>
        <p:spPr>
          <a:xfrm>
            <a:off x="7788022" y="4853196"/>
            <a:ext cx="327244" cy="29784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578153" y="524505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548133" y="524505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7549498" y="524505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4250301" y="4481887"/>
            <a:ext cx="31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193519" y="448188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112600" y="448188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018727" y="448188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737705" y="370771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6499807" y="370771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6354053" y="294533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3444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node from AVL Tree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857104" y="891989"/>
            <a:ext cx="418704" cy="417600"/>
            <a:chOff x="3237027" y="3574016"/>
            <a:chExt cx="418704" cy="369332"/>
          </a:xfrm>
        </p:grpSpPr>
        <p:sp>
          <p:nvSpPr>
            <p:cNvPr id="5" name="Oval 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057400" y="1370263"/>
            <a:ext cx="418704" cy="417600"/>
            <a:chOff x="3228507" y="3571884"/>
            <a:chExt cx="418704" cy="369332"/>
          </a:xfrm>
        </p:grpSpPr>
        <p:sp>
          <p:nvSpPr>
            <p:cNvPr id="8" name="Oval 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28507" y="357188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676400" y="1894257"/>
            <a:ext cx="418704" cy="417600"/>
            <a:chOff x="3238651" y="3572206"/>
            <a:chExt cx="418704" cy="369332"/>
          </a:xfrm>
        </p:grpSpPr>
        <p:sp>
          <p:nvSpPr>
            <p:cNvPr id="11" name="Oval 1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38651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476104" y="1882589"/>
            <a:ext cx="418704" cy="417600"/>
            <a:chOff x="3237027" y="3558914"/>
            <a:chExt cx="418704" cy="372896"/>
          </a:xfrm>
        </p:grpSpPr>
        <p:sp>
          <p:nvSpPr>
            <p:cNvPr id="14" name="Oval 1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37027" y="355891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r>
                <a:rPr lang="en-US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95600" y="2492189"/>
            <a:ext cx="418704" cy="417600"/>
            <a:chOff x="3237027" y="3570266"/>
            <a:chExt cx="418704" cy="369332"/>
          </a:xfrm>
        </p:grpSpPr>
        <p:sp>
          <p:nvSpPr>
            <p:cNvPr id="17" name="Oval 16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37027" y="357026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81400" y="1360857"/>
            <a:ext cx="418704" cy="417600"/>
            <a:chOff x="3237443" y="3562478"/>
            <a:chExt cx="418704" cy="369332"/>
          </a:xfrm>
        </p:grpSpPr>
        <p:sp>
          <p:nvSpPr>
            <p:cNvPr id="20" name="Oval 1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37443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085704" y="1882589"/>
            <a:ext cx="418704" cy="417600"/>
            <a:chOff x="3237027" y="3572206"/>
            <a:chExt cx="418704" cy="369332"/>
          </a:xfrm>
        </p:grpSpPr>
        <p:sp>
          <p:nvSpPr>
            <p:cNvPr id="23" name="Oval 22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37027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076304" y="1818057"/>
            <a:ext cx="418704" cy="417600"/>
            <a:chOff x="3237443" y="3572206"/>
            <a:chExt cx="418704" cy="369332"/>
          </a:xfrm>
        </p:grpSpPr>
        <p:sp>
          <p:nvSpPr>
            <p:cNvPr id="26" name="Oval 25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37443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581400" y="2492189"/>
            <a:ext cx="418704" cy="417600"/>
            <a:chOff x="3246755" y="3570266"/>
            <a:chExt cx="418704" cy="369332"/>
          </a:xfrm>
        </p:grpSpPr>
        <p:sp>
          <p:nvSpPr>
            <p:cNvPr id="29" name="Oval 28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46755" y="357026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572000" y="2492189"/>
            <a:ext cx="418704" cy="417600"/>
            <a:chOff x="3237027" y="3574016"/>
            <a:chExt cx="418704" cy="369332"/>
          </a:xfrm>
        </p:grpSpPr>
        <p:sp>
          <p:nvSpPr>
            <p:cNvPr id="32" name="Oval 31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4" name="Straight Arrow Connector 33"/>
          <p:cNvCxnSpPr>
            <a:stCxn id="5" idx="3"/>
            <a:endCxn id="8" idx="7"/>
          </p:cNvCxnSpPr>
          <p:nvPr/>
        </p:nvCxnSpPr>
        <p:spPr>
          <a:xfrm flipH="1">
            <a:off x="2397616" y="1237528"/>
            <a:ext cx="539172" cy="195737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5"/>
            <a:endCxn id="20" idx="1"/>
          </p:cNvCxnSpPr>
          <p:nvPr/>
        </p:nvCxnSpPr>
        <p:spPr>
          <a:xfrm>
            <a:off x="3188800" y="1237528"/>
            <a:ext cx="471868" cy="19696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3"/>
            <a:endCxn id="11" idx="7"/>
          </p:cNvCxnSpPr>
          <p:nvPr/>
        </p:nvCxnSpPr>
        <p:spPr>
          <a:xfrm flipH="1">
            <a:off x="2006472" y="1718213"/>
            <a:ext cx="139132" cy="23868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5"/>
            <a:endCxn id="14" idx="1"/>
          </p:cNvCxnSpPr>
          <p:nvPr/>
        </p:nvCxnSpPr>
        <p:spPr>
          <a:xfrm>
            <a:off x="2397616" y="1718213"/>
            <a:ext cx="158172" cy="24130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" idx="3"/>
            <a:endCxn id="23" idx="7"/>
          </p:cNvCxnSpPr>
          <p:nvPr/>
        </p:nvCxnSpPr>
        <p:spPr>
          <a:xfrm flipH="1">
            <a:off x="3417400" y="1719442"/>
            <a:ext cx="243268" cy="22578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5"/>
            <a:endCxn id="26" idx="1"/>
          </p:cNvCxnSpPr>
          <p:nvPr/>
        </p:nvCxnSpPr>
        <p:spPr>
          <a:xfrm>
            <a:off x="3912680" y="1719442"/>
            <a:ext cx="242892" cy="161253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5"/>
            <a:endCxn id="17" idx="1"/>
          </p:cNvCxnSpPr>
          <p:nvPr/>
        </p:nvCxnSpPr>
        <p:spPr>
          <a:xfrm>
            <a:off x="2807800" y="2241738"/>
            <a:ext cx="167484" cy="31528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3" idx="5"/>
            <a:endCxn id="29" idx="1"/>
          </p:cNvCxnSpPr>
          <p:nvPr/>
        </p:nvCxnSpPr>
        <p:spPr>
          <a:xfrm>
            <a:off x="3417400" y="2230175"/>
            <a:ext cx="233956" cy="32684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6" idx="5"/>
            <a:endCxn id="32" idx="1"/>
          </p:cNvCxnSpPr>
          <p:nvPr/>
        </p:nvCxnSpPr>
        <p:spPr>
          <a:xfrm>
            <a:off x="4407584" y="2165643"/>
            <a:ext cx="244100" cy="387137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339291" y="3002008"/>
            <a:ext cx="18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In-Order Traversal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374668" y="3342057"/>
            <a:ext cx="395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22, 23, 26, 27, 28, 30, 31, 32, 34, 36 </a:t>
            </a:r>
          </a:p>
        </p:txBody>
      </p:sp>
      <p:sp>
        <p:nvSpPr>
          <p:cNvPr id="55" name="Freeform 54"/>
          <p:cNvSpPr/>
          <p:nvPr/>
        </p:nvSpPr>
        <p:spPr>
          <a:xfrm>
            <a:off x="1611549" y="749317"/>
            <a:ext cx="3822970" cy="3122578"/>
          </a:xfrm>
          <a:custGeom>
            <a:avLst/>
            <a:gdLst>
              <a:gd name="connsiteX0" fmla="*/ 3822970 w 3822970"/>
              <a:gd name="connsiteY0" fmla="*/ 0 h 3122578"/>
              <a:gd name="connsiteX1" fmla="*/ 3822970 w 3822970"/>
              <a:gd name="connsiteY1" fmla="*/ 3122578 h 3122578"/>
              <a:gd name="connsiteX2" fmla="*/ 0 w 3822970"/>
              <a:gd name="connsiteY2" fmla="*/ 3122578 h 3122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22970" h="3122578">
                <a:moveTo>
                  <a:pt x="3822970" y="0"/>
                </a:moveTo>
                <a:lnTo>
                  <a:pt x="3822970" y="3122578"/>
                </a:lnTo>
                <a:lnTo>
                  <a:pt x="0" y="3122578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615014" y="3869432"/>
            <a:ext cx="98610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/>
              <a:t>Delete </a:t>
            </a:r>
            <a:r>
              <a:rPr lang="en-IN" sz="1600" b="1" dirty="0">
                <a:solidFill>
                  <a:srgbClr val="C00000"/>
                </a:solidFill>
              </a:rPr>
              <a:t>28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2933304" y="4104057"/>
            <a:ext cx="418704" cy="369332"/>
            <a:chOff x="3237027" y="3574016"/>
            <a:chExt cx="418704" cy="369332"/>
          </a:xfrm>
        </p:grpSpPr>
        <p:sp>
          <p:nvSpPr>
            <p:cNvPr id="59" name="Oval 58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133600" y="4582331"/>
            <a:ext cx="418704" cy="369332"/>
            <a:chOff x="3228507" y="3571884"/>
            <a:chExt cx="418704" cy="369332"/>
          </a:xfrm>
        </p:grpSpPr>
        <p:sp>
          <p:nvSpPr>
            <p:cNvPr id="62" name="Oval 61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28507" y="357188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752600" y="5106325"/>
            <a:ext cx="418704" cy="369332"/>
            <a:chOff x="3238651" y="3572206"/>
            <a:chExt cx="418704" cy="369332"/>
          </a:xfrm>
        </p:grpSpPr>
        <p:sp>
          <p:nvSpPr>
            <p:cNvPr id="65" name="Oval 6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38651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552304" y="5094657"/>
            <a:ext cx="418704" cy="372896"/>
            <a:chOff x="3237027" y="3558914"/>
            <a:chExt cx="418704" cy="372896"/>
          </a:xfrm>
        </p:grpSpPr>
        <p:sp>
          <p:nvSpPr>
            <p:cNvPr id="68" name="Oval 6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237027" y="355891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r>
                <a:rPr lang="en-US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971800" y="5704257"/>
            <a:ext cx="418704" cy="369332"/>
            <a:chOff x="3237027" y="3570266"/>
            <a:chExt cx="418704" cy="369332"/>
          </a:xfrm>
        </p:grpSpPr>
        <p:sp>
          <p:nvSpPr>
            <p:cNvPr id="71" name="Oval 7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237027" y="357026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657600" y="4572925"/>
            <a:ext cx="418704" cy="369332"/>
            <a:chOff x="3237443" y="3562478"/>
            <a:chExt cx="418704" cy="369332"/>
          </a:xfrm>
        </p:grpSpPr>
        <p:sp>
          <p:nvSpPr>
            <p:cNvPr id="74" name="Oval 7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237443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161904" y="5094657"/>
            <a:ext cx="418704" cy="369332"/>
            <a:chOff x="3237027" y="3572206"/>
            <a:chExt cx="418704" cy="369332"/>
          </a:xfrm>
        </p:grpSpPr>
        <p:sp>
          <p:nvSpPr>
            <p:cNvPr id="77" name="Oval 76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237027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152504" y="5030125"/>
            <a:ext cx="418704" cy="369332"/>
            <a:chOff x="3237443" y="3572206"/>
            <a:chExt cx="418704" cy="369332"/>
          </a:xfrm>
        </p:grpSpPr>
        <p:sp>
          <p:nvSpPr>
            <p:cNvPr id="80" name="Oval 7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237443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657600" y="5704257"/>
            <a:ext cx="418704" cy="369332"/>
            <a:chOff x="3246755" y="3570266"/>
            <a:chExt cx="418704" cy="369332"/>
          </a:xfrm>
        </p:grpSpPr>
        <p:sp>
          <p:nvSpPr>
            <p:cNvPr id="83" name="Oval 82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246755" y="357026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648200" y="5704257"/>
            <a:ext cx="418704" cy="369332"/>
            <a:chOff x="3237027" y="3574016"/>
            <a:chExt cx="418704" cy="369332"/>
          </a:xfrm>
        </p:grpSpPr>
        <p:sp>
          <p:nvSpPr>
            <p:cNvPr id="86" name="Oval 85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8" name="Straight Arrow Connector 87"/>
          <p:cNvCxnSpPr>
            <a:stCxn id="59" idx="3"/>
            <a:endCxn id="62" idx="7"/>
          </p:cNvCxnSpPr>
          <p:nvPr/>
        </p:nvCxnSpPr>
        <p:spPr>
          <a:xfrm flipH="1">
            <a:off x="2473816" y="4409657"/>
            <a:ext cx="539172" cy="228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59" idx="5"/>
            <a:endCxn id="74" idx="1"/>
          </p:cNvCxnSpPr>
          <p:nvPr/>
        </p:nvCxnSpPr>
        <p:spPr>
          <a:xfrm>
            <a:off x="3265000" y="4409657"/>
            <a:ext cx="471868" cy="228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2" idx="3"/>
            <a:endCxn id="65" idx="7"/>
          </p:cNvCxnSpPr>
          <p:nvPr/>
        </p:nvCxnSpPr>
        <p:spPr>
          <a:xfrm flipH="1">
            <a:off x="2082672" y="4890063"/>
            <a:ext cx="139132" cy="2716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2" idx="5"/>
            <a:endCxn id="68" idx="1"/>
          </p:cNvCxnSpPr>
          <p:nvPr/>
        </p:nvCxnSpPr>
        <p:spPr>
          <a:xfrm>
            <a:off x="2473816" y="4890063"/>
            <a:ext cx="158172" cy="27328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4" idx="3"/>
            <a:endCxn id="77" idx="7"/>
          </p:cNvCxnSpPr>
          <p:nvPr/>
        </p:nvCxnSpPr>
        <p:spPr>
          <a:xfrm flipH="1">
            <a:off x="3493600" y="4890063"/>
            <a:ext cx="243268" cy="2599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4" idx="5"/>
            <a:endCxn id="80" idx="1"/>
          </p:cNvCxnSpPr>
          <p:nvPr/>
        </p:nvCxnSpPr>
        <p:spPr>
          <a:xfrm>
            <a:off x="3988880" y="4890063"/>
            <a:ext cx="242892" cy="1954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68" idx="5"/>
            <a:endCxn id="71" idx="1"/>
          </p:cNvCxnSpPr>
          <p:nvPr/>
        </p:nvCxnSpPr>
        <p:spPr>
          <a:xfrm>
            <a:off x="2884000" y="5415359"/>
            <a:ext cx="167484" cy="34623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7" idx="5"/>
            <a:endCxn id="83" idx="1"/>
          </p:cNvCxnSpPr>
          <p:nvPr/>
        </p:nvCxnSpPr>
        <p:spPr>
          <a:xfrm>
            <a:off x="3493600" y="5402067"/>
            <a:ext cx="233956" cy="35952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0" idx="5"/>
            <a:endCxn id="86" idx="1"/>
          </p:cNvCxnSpPr>
          <p:nvPr/>
        </p:nvCxnSpPr>
        <p:spPr>
          <a:xfrm>
            <a:off x="4483784" y="5337535"/>
            <a:ext cx="244100" cy="42031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2926670" y="4097663"/>
            <a:ext cx="418704" cy="369332"/>
            <a:chOff x="3237027" y="3574016"/>
            <a:chExt cx="418704" cy="369332"/>
          </a:xfrm>
        </p:grpSpPr>
        <p:sp>
          <p:nvSpPr>
            <p:cNvPr id="98" name="Oval 9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3164188" y="5094657"/>
            <a:ext cx="418704" cy="369332"/>
            <a:chOff x="3237027" y="3574016"/>
            <a:chExt cx="418704" cy="369332"/>
          </a:xfrm>
        </p:grpSpPr>
        <p:sp>
          <p:nvSpPr>
            <p:cNvPr id="101" name="Oval 10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3025647" y="602829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4693143" y="604221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1479066" y="510952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2241278" y="512433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3535158" y="510952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3894565" y="506822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1895290" y="45612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4028890" y="44850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3276600" y="408164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cxnSp>
        <p:nvCxnSpPr>
          <p:cNvPr id="113" name="Straight Connector 112"/>
          <p:cNvCxnSpPr>
            <a:stCxn id="55" idx="1"/>
          </p:cNvCxnSpPr>
          <p:nvPr/>
        </p:nvCxnSpPr>
        <p:spPr>
          <a:xfrm>
            <a:off x="5434519" y="3871895"/>
            <a:ext cx="0" cy="23540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437340" y="739589"/>
            <a:ext cx="98610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/>
              <a:t>Delete </a:t>
            </a:r>
            <a:r>
              <a:rPr lang="en-IN" sz="1600" b="1" dirty="0">
                <a:solidFill>
                  <a:srgbClr val="C00000"/>
                </a:solidFill>
              </a:rPr>
              <a:t>30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7543800" y="1044389"/>
            <a:ext cx="418704" cy="369332"/>
            <a:chOff x="3237027" y="3574016"/>
            <a:chExt cx="418704" cy="369332"/>
          </a:xfrm>
        </p:grpSpPr>
        <p:sp>
          <p:nvSpPr>
            <p:cNvPr id="116" name="Oval 115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6744096" y="1522663"/>
            <a:ext cx="418704" cy="369332"/>
            <a:chOff x="3228507" y="3571884"/>
            <a:chExt cx="418704" cy="369332"/>
          </a:xfrm>
        </p:grpSpPr>
        <p:sp>
          <p:nvSpPr>
            <p:cNvPr id="119" name="Oval 118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228507" y="357188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6363096" y="2046657"/>
            <a:ext cx="418704" cy="369332"/>
            <a:chOff x="3238651" y="3572206"/>
            <a:chExt cx="418704" cy="369332"/>
          </a:xfrm>
        </p:grpSpPr>
        <p:sp>
          <p:nvSpPr>
            <p:cNvPr id="122" name="Oval 121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238651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7162800" y="2034989"/>
            <a:ext cx="418704" cy="372896"/>
            <a:chOff x="3237027" y="3558914"/>
            <a:chExt cx="418704" cy="372896"/>
          </a:xfrm>
        </p:grpSpPr>
        <p:sp>
          <p:nvSpPr>
            <p:cNvPr id="125" name="Oval 12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237027" y="355891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r>
                <a:rPr lang="en-US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7582296" y="2644589"/>
            <a:ext cx="418704" cy="369332"/>
            <a:chOff x="3237027" y="3570266"/>
            <a:chExt cx="418704" cy="369332"/>
          </a:xfrm>
        </p:grpSpPr>
        <p:sp>
          <p:nvSpPr>
            <p:cNvPr id="128" name="Oval 12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237027" y="357026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8268096" y="1513257"/>
            <a:ext cx="418704" cy="369332"/>
            <a:chOff x="3237443" y="3562478"/>
            <a:chExt cx="418704" cy="369332"/>
          </a:xfrm>
        </p:grpSpPr>
        <p:sp>
          <p:nvSpPr>
            <p:cNvPr id="131" name="Oval 13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237443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772400" y="2034989"/>
            <a:ext cx="418704" cy="369332"/>
            <a:chOff x="3237027" y="3572206"/>
            <a:chExt cx="418704" cy="369332"/>
          </a:xfrm>
        </p:grpSpPr>
        <p:sp>
          <p:nvSpPr>
            <p:cNvPr id="134" name="Oval 13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237027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8763000" y="1970457"/>
            <a:ext cx="418704" cy="369332"/>
            <a:chOff x="3237443" y="3572206"/>
            <a:chExt cx="418704" cy="369332"/>
          </a:xfrm>
        </p:grpSpPr>
        <p:sp>
          <p:nvSpPr>
            <p:cNvPr id="137" name="Oval 136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237443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9258696" y="2644589"/>
            <a:ext cx="418704" cy="369332"/>
            <a:chOff x="3237027" y="3574016"/>
            <a:chExt cx="418704" cy="369332"/>
          </a:xfrm>
        </p:grpSpPr>
        <p:sp>
          <p:nvSpPr>
            <p:cNvPr id="143" name="Oval 142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5" name="Straight Arrow Connector 144"/>
          <p:cNvCxnSpPr>
            <a:stCxn id="116" idx="3"/>
            <a:endCxn id="119" idx="7"/>
          </p:cNvCxnSpPr>
          <p:nvPr/>
        </p:nvCxnSpPr>
        <p:spPr>
          <a:xfrm flipH="1">
            <a:off x="7084312" y="1349989"/>
            <a:ext cx="539172" cy="228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16" idx="5"/>
            <a:endCxn id="131" idx="1"/>
          </p:cNvCxnSpPr>
          <p:nvPr/>
        </p:nvCxnSpPr>
        <p:spPr>
          <a:xfrm>
            <a:off x="7875496" y="1349989"/>
            <a:ext cx="471868" cy="228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19" idx="3"/>
            <a:endCxn id="122" idx="7"/>
          </p:cNvCxnSpPr>
          <p:nvPr/>
        </p:nvCxnSpPr>
        <p:spPr>
          <a:xfrm flipH="1">
            <a:off x="6693168" y="1830395"/>
            <a:ext cx="139132" cy="2716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19" idx="5"/>
            <a:endCxn id="125" idx="1"/>
          </p:cNvCxnSpPr>
          <p:nvPr/>
        </p:nvCxnSpPr>
        <p:spPr>
          <a:xfrm>
            <a:off x="7084312" y="1830395"/>
            <a:ext cx="158172" cy="27328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31" idx="3"/>
            <a:endCxn id="134" idx="7"/>
          </p:cNvCxnSpPr>
          <p:nvPr/>
        </p:nvCxnSpPr>
        <p:spPr>
          <a:xfrm flipH="1">
            <a:off x="8104096" y="1830395"/>
            <a:ext cx="243268" cy="2599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31" idx="5"/>
            <a:endCxn id="137" idx="1"/>
          </p:cNvCxnSpPr>
          <p:nvPr/>
        </p:nvCxnSpPr>
        <p:spPr>
          <a:xfrm>
            <a:off x="8599376" y="1830395"/>
            <a:ext cx="242892" cy="1954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25" idx="5"/>
            <a:endCxn id="128" idx="1"/>
          </p:cNvCxnSpPr>
          <p:nvPr/>
        </p:nvCxnSpPr>
        <p:spPr>
          <a:xfrm>
            <a:off x="7494496" y="2355691"/>
            <a:ext cx="167484" cy="34623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37" idx="5"/>
            <a:endCxn id="143" idx="1"/>
          </p:cNvCxnSpPr>
          <p:nvPr/>
        </p:nvCxnSpPr>
        <p:spPr>
          <a:xfrm>
            <a:off x="9094280" y="2277867"/>
            <a:ext cx="244100" cy="42031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7543800" y="1044409"/>
            <a:ext cx="418704" cy="369332"/>
            <a:chOff x="3237027" y="3574016"/>
            <a:chExt cx="418704" cy="369332"/>
          </a:xfrm>
        </p:grpSpPr>
        <p:sp>
          <p:nvSpPr>
            <p:cNvPr id="169" name="Oval 168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1" name="TextBox 170"/>
          <p:cNvSpPr txBox="1"/>
          <p:nvPr/>
        </p:nvSpPr>
        <p:spPr>
          <a:xfrm>
            <a:off x="9652502" y="263948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9134290" y="18942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8645578" y="1437057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Critical Node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75" name="Straight Arrow Connector 174"/>
          <p:cNvCxnSpPr/>
          <p:nvPr/>
        </p:nvCxnSpPr>
        <p:spPr>
          <a:xfrm>
            <a:off x="8016084" y="3180523"/>
            <a:ext cx="0" cy="105915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8004767" y="3245272"/>
            <a:ext cx="1675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Case 4: </a:t>
            </a:r>
          </a:p>
          <a:p>
            <a:pPr algn="ctr"/>
            <a:r>
              <a:rPr lang="en-IN" b="1" dirty="0"/>
              <a:t>Left Rotation of</a:t>
            </a:r>
          </a:p>
          <a:p>
            <a:pPr algn="ctr"/>
            <a:r>
              <a:rPr lang="en-IN" b="1" dirty="0"/>
              <a:t>Node </a:t>
            </a:r>
            <a:r>
              <a:rPr lang="en-IN" b="1" dirty="0">
                <a:solidFill>
                  <a:srgbClr val="C00000"/>
                </a:solidFill>
              </a:rPr>
              <a:t>32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177" name="Group 176"/>
          <p:cNvGrpSpPr/>
          <p:nvPr/>
        </p:nvGrpSpPr>
        <p:grpSpPr>
          <a:xfrm>
            <a:off x="7352904" y="4180257"/>
            <a:ext cx="418704" cy="369332"/>
            <a:chOff x="3237027" y="3574016"/>
            <a:chExt cx="418704" cy="369332"/>
          </a:xfrm>
        </p:grpSpPr>
        <p:sp>
          <p:nvSpPr>
            <p:cNvPr id="178" name="Oval 17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6553200" y="4658531"/>
            <a:ext cx="418704" cy="369332"/>
            <a:chOff x="3228507" y="3571884"/>
            <a:chExt cx="418704" cy="369332"/>
          </a:xfrm>
        </p:grpSpPr>
        <p:sp>
          <p:nvSpPr>
            <p:cNvPr id="181" name="Oval 18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3228507" y="357188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6172200" y="5182525"/>
            <a:ext cx="418704" cy="369332"/>
            <a:chOff x="3238651" y="3572206"/>
            <a:chExt cx="418704" cy="369332"/>
          </a:xfrm>
        </p:grpSpPr>
        <p:sp>
          <p:nvSpPr>
            <p:cNvPr id="184" name="Oval 18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3238651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6971904" y="5170857"/>
            <a:ext cx="418704" cy="372896"/>
            <a:chOff x="3237027" y="3558914"/>
            <a:chExt cx="418704" cy="372896"/>
          </a:xfrm>
        </p:grpSpPr>
        <p:sp>
          <p:nvSpPr>
            <p:cNvPr id="187" name="Oval 186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3237027" y="355891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r>
                <a:rPr lang="en-US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7391400" y="5780457"/>
            <a:ext cx="418704" cy="369332"/>
            <a:chOff x="3237027" y="3570266"/>
            <a:chExt cx="418704" cy="369332"/>
          </a:xfrm>
        </p:grpSpPr>
        <p:sp>
          <p:nvSpPr>
            <p:cNvPr id="190" name="Oval 18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3237027" y="357026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8077200" y="4649125"/>
            <a:ext cx="418704" cy="369332"/>
            <a:chOff x="3237443" y="3562478"/>
            <a:chExt cx="418704" cy="369332"/>
          </a:xfrm>
        </p:grpSpPr>
        <p:sp>
          <p:nvSpPr>
            <p:cNvPr id="193" name="Oval 192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237443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7581504" y="5170857"/>
            <a:ext cx="418704" cy="369332"/>
            <a:chOff x="3237027" y="3572206"/>
            <a:chExt cx="418704" cy="369332"/>
          </a:xfrm>
        </p:grpSpPr>
        <p:sp>
          <p:nvSpPr>
            <p:cNvPr id="196" name="Oval 195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3237027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8572104" y="5106325"/>
            <a:ext cx="418704" cy="369332"/>
            <a:chOff x="3237443" y="3572206"/>
            <a:chExt cx="418704" cy="369332"/>
          </a:xfrm>
        </p:grpSpPr>
        <p:sp>
          <p:nvSpPr>
            <p:cNvPr id="199" name="Oval 198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237443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04" name="Straight Arrow Connector 203"/>
          <p:cNvCxnSpPr>
            <a:stCxn id="178" idx="3"/>
            <a:endCxn id="181" idx="7"/>
          </p:cNvCxnSpPr>
          <p:nvPr/>
        </p:nvCxnSpPr>
        <p:spPr>
          <a:xfrm flipH="1">
            <a:off x="6893416" y="4485857"/>
            <a:ext cx="539172" cy="228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78" idx="5"/>
            <a:endCxn id="193" idx="1"/>
          </p:cNvCxnSpPr>
          <p:nvPr/>
        </p:nvCxnSpPr>
        <p:spPr>
          <a:xfrm>
            <a:off x="7684600" y="4485857"/>
            <a:ext cx="471868" cy="228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81" idx="3"/>
            <a:endCxn id="184" idx="7"/>
          </p:cNvCxnSpPr>
          <p:nvPr/>
        </p:nvCxnSpPr>
        <p:spPr>
          <a:xfrm flipH="1">
            <a:off x="6502272" y="4966263"/>
            <a:ext cx="139132" cy="2716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81" idx="5"/>
            <a:endCxn id="187" idx="1"/>
          </p:cNvCxnSpPr>
          <p:nvPr/>
        </p:nvCxnSpPr>
        <p:spPr>
          <a:xfrm>
            <a:off x="6893416" y="4966263"/>
            <a:ext cx="158172" cy="27328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193" idx="3"/>
            <a:endCxn id="196" idx="7"/>
          </p:cNvCxnSpPr>
          <p:nvPr/>
        </p:nvCxnSpPr>
        <p:spPr>
          <a:xfrm flipH="1">
            <a:off x="7913200" y="4966263"/>
            <a:ext cx="243268" cy="2599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193" idx="5"/>
            <a:endCxn id="199" idx="1"/>
          </p:cNvCxnSpPr>
          <p:nvPr/>
        </p:nvCxnSpPr>
        <p:spPr>
          <a:xfrm>
            <a:off x="8408480" y="4966263"/>
            <a:ext cx="242892" cy="1954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187" idx="5"/>
            <a:endCxn id="190" idx="1"/>
          </p:cNvCxnSpPr>
          <p:nvPr/>
        </p:nvCxnSpPr>
        <p:spPr>
          <a:xfrm>
            <a:off x="7303600" y="5491559"/>
            <a:ext cx="167484" cy="34623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7762690" y="584498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19" name="TextBox 218"/>
          <p:cNvSpPr txBox="1"/>
          <p:nvPr/>
        </p:nvSpPr>
        <p:spPr>
          <a:xfrm>
            <a:off x="5943600" y="523538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20" name="TextBox 219"/>
          <p:cNvSpPr txBox="1"/>
          <p:nvPr/>
        </p:nvSpPr>
        <p:spPr>
          <a:xfrm>
            <a:off x="6695890" y="52470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221" name="TextBox 220"/>
          <p:cNvSpPr txBox="1"/>
          <p:nvPr/>
        </p:nvSpPr>
        <p:spPr>
          <a:xfrm>
            <a:off x="7991290" y="51708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8981890" y="51708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23" name="TextBox 222"/>
          <p:cNvSpPr txBox="1"/>
          <p:nvPr/>
        </p:nvSpPr>
        <p:spPr>
          <a:xfrm>
            <a:off x="6924490" y="470198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8534400" y="462578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25" name="TextBox 224"/>
          <p:cNvSpPr txBox="1"/>
          <p:nvPr/>
        </p:nvSpPr>
        <p:spPr>
          <a:xfrm>
            <a:off x="7096218" y="418025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201" name="TextBox 200"/>
          <p:cNvSpPr txBox="1"/>
          <p:nvPr/>
        </p:nvSpPr>
        <p:spPr>
          <a:xfrm>
            <a:off x="3709940" y="602829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3101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 animBg="1"/>
      <p:bldP spid="57" grpId="0" animBg="1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4" grpId="0" animBg="1"/>
      <p:bldP spid="171" grpId="0"/>
      <p:bldP spid="172" grpId="0"/>
      <p:bldP spid="173" grpId="0"/>
      <p:bldP spid="176" grpId="0"/>
      <p:bldP spid="218" grpId="0"/>
      <p:bldP spid="219" grpId="0"/>
      <p:bldP spid="220" grpId="0"/>
      <p:bldP spid="221" grpId="0"/>
      <p:bldP spid="222" grpId="0"/>
      <p:bldP spid="223" grpId="0"/>
      <p:bldP spid="224" grpId="0"/>
      <p:bldP spid="225" grpId="0"/>
      <p:bldP spid="20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node from AVL Tree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727556" y="865095"/>
            <a:ext cx="418704" cy="369332"/>
            <a:chOff x="3237027" y="3574016"/>
            <a:chExt cx="418704" cy="369332"/>
          </a:xfrm>
        </p:grpSpPr>
        <p:sp>
          <p:nvSpPr>
            <p:cNvPr id="5" name="Oval 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118748" y="1343369"/>
            <a:ext cx="418704" cy="369332"/>
            <a:chOff x="3228507" y="3571884"/>
            <a:chExt cx="418704" cy="369332"/>
          </a:xfrm>
        </p:grpSpPr>
        <p:sp>
          <p:nvSpPr>
            <p:cNvPr id="8" name="Oval 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28507" y="357188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9252" y="1860639"/>
            <a:ext cx="418704" cy="369332"/>
            <a:chOff x="3238651" y="3565482"/>
            <a:chExt cx="418704" cy="369332"/>
          </a:xfrm>
        </p:grpSpPr>
        <p:sp>
          <p:nvSpPr>
            <p:cNvPr id="11" name="Oval 1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38651" y="356548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99748" y="1855695"/>
            <a:ext cx="418704" cy="372896"/>
            <a:chOff x="3237027" y="3558914"/>
            <a:chExt cx="418704" cy="372896"/>
          </a:xfrm>
        </p:grpSpPr>
        <p:sp>
          <p:nvSpPr>
            <p:cNvPr id="14" name="Oval 1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37027" y="355891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r>
                <a:rPr lang="en-US" b="1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451852" y="1333963"/>
            <a:ext cx="418704" cy="369332"/>
            <a:chOff x="3237443" y="3562478"/>
            <a:chExt cx="418704" cy="369332"/>
          </a:xfrm>
        </p:grpSpPr>
        <p:sp>
          <p:nvSpPr>
            <p:cNvPr id="20" name="Oval 1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37443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56156" y="1855695"/>
            <a:ext cx="418704" cy="369332"/>
            <a:chOff x="3237027" y="3572206"/>
            <a:chExt cx="418704" cy="369332"/>
          </a:xfrm>
        </p:grpSpPr>
        <p:sp>
          <p:nvSpPr>
            <p:cNvPr id="23" name="Oval 22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37027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946756" y="1791163"/>
            <a:ext cx="418704" cy="369332"/>
            <a:chOff x="3237443" y="3572206"/>
            <a:chExt cx="418704" cy="369332"/>
          </a:xfrm>
        </p:grpSpPr>
        <p:sp>
          <p:nvSpPr>
            <p:cNvPr id="26" name="Oval 25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37443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4" name="Straight Arrow Connector 33"/>
          <p:cNvCxnSpPr>
            <a:stCxn id="5" idx="3"/>
            <a:endCxn id="8" idx="7"/>
          </p:cNvCxnSpPr>
          <p:nvPr/>
        </p:nvCxnSpPr>
        <p:spPr>
          <a:xfrm flipH="1">
            <a:off x="1458964" y="1170695"/>
            <a:ext cx="348276" cy="228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5"/>
            <a:endCxn id="20" idx="1"/>
          </p:cNvCxnSpPr>
          <p:nvPr/>
        </p:nvCxnSpPr>
        <p:spPr>
          <a:xfrm>
            <a:off x="2059252" y="1170695"/>
            <a:ext cx="471868" cy="228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3"/>
            <a:endCxn id="11" idx="7"/>
          </p:cNvCxnSpPr>
          <p:nvPr/>
        </p:nvCxnSpPr>
        <p:spPr>
          <a:xfrm flipH="1">
            <a:off x="1029324" y="1651101"/>
            <a:ext cx="177628" cy="2716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5"/>
            <a:endCxn id="14" idx="1"/>
          </p:cNvCxnSpPr>
          <p:nvPr/>
        </p:nvCxnSpPr>
        <p:spPr>
          <a:xfrm>
            <a:off x="1458964" y="1651101"/>
            <a:ext cx="120468" cy="27328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" idx="3"/>
            <a:endCxn id="23" idx="7"/>
          </p:cNvCxnSpPr>
          <p:nvPr/>
        </p:nvCxnSpPr>
        <p:spPr>
          <a:xfrm flipH="1">
            <a:off x="2287852" y="1651101"/>
            <a:ext cx="243268" cy="2599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5"/>
            <a:endCxn id="26" idx="1"/>
          </p:cNvCxnSpPr>
          <p:nvPr/>
        </p:nvCxnSpPr>
        <p:spPr>
          <a:xfrm>
            <a:off x="2783132" y="1651101"/>
            <a:ext cx="242892" cy="1954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421942" y="2464085"/>
            <a:ext cx="356400" cy="369332"/>
            <a:chOff x="3264517" y="3569056"/>
            <a:chExt cx="356400" cy="369332"/>
          </a:xfrm>
        </p:grpSpPr>
        <p:sp>
          <p:nvSpPr>
            <p:cNvPr id="44" name="Oval 4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289097" y="3569056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7" name="Straight Arrow Connector 46"/>
          <p:cNvCxnSpPr>
            <a:stCxn id="11" idx="3"/>
            <a:endCxn id="44" idx="0"/>
          </p:cNvCxnSpPr>
          <p:nvPr/>
        </p:nvCxnSpPr>
        <p:spPr>
          <a:xfrm flipH="1">
            <a:off x="600142" y="2174773"/>
            <a:ext cx="177170" cy="29566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229246" y="742535"/>
            <a:ext cx="144180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/>
              <a:t>Delete 73, 74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08853" y="2412431"/>
            <a:ext cx="18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In-Order Traversal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51653" y="2752480"/>
            <a:ext cx="294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5, 10</a:t>
            </a:r>
            <a:r>
              <a:rPr lang="en-US" b="1"/>
              <a:t>, 13, 28, </a:t>
            </a:r>
            <a:r>
              <a:rPr lang="en-US" b="1" dirty="0"/>
              <a:t>73, 74, 75, 89</a:t>
            </a:r>
          </a:p>
        </p:txBody>
      </p:sp>
      <p:sp>
        <p:nvSpPr>
          <p:cNvPr id="53" name="Freeform 52"/>
          <p:cNvSpPr/>
          <p:nvPr/>
        </p:nvSpPr>
        <p:spPr>
          <a:xfrm>
            <a:off x="476340" y="753637"/>
            <a:ext cx="3439235" cy="2715703"/>
          </a:xfrm>
          <a:custGeom>
            <a:avLst/>
            <a:gdLst>
              <a:gd name="connsiteX0" fmla="*/ 3439235 w 3439235"/>
              <a:gd name="connsiteY0" fmla="*/ 0 h 2538484"/>
              <a:gd name="connsiteX1" fmla="*/ 3439235 w 3439235"/>
              <a:gd name="connsiteY1" fmla="*/ 2538484 h 2538484"/>
              <a:gd name="connsiteX2" fmla="*/ 0 w 3439235"/>
              <a:gd name="connsiteY2" fmla="*/ 2538484 h 2538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9235" h="2538484">
                <a:moveTo>
                  <a:pt x="3439235" y="0"/>
                </a:moveTo>
                <a:lnTo>
                  <a:pt x="3439235" y="2538484"/>
                </a:lnTo>
                <a:lnTo>
                  <a:pt x="0" y="2538484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5839334" y="1133316"/>
            <a:ext cx="418704" cy="369332"/>
            <a:chOff x="3237027" y="3574016"/>
            <a:chExt cx="418704" cy="369332"/>
          </a:xfrm>
        </p:grpSpPr>
        <p:sp>
          <p:nvSpPr>
            <p:cNvPr id="55" name="Oval 5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230526" y="1611590"/>
            <a:ext cx="418704" cy="369332"/>
            <a:chOff x="3228507" y="3571884"/>
            <a:chExt cx="418704" cy="369332"/>
          </a:xfrm>
        </p:grpSpPr>
        <p:sp>
          <p:nvSpPr>
            <p:cNvPr id="58" name="Oval 5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228507" y="357188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811030" y="2128860"/>
            <a:ext cx="418704" cy="369332"/>
            <a:chOff x="3238651" y="3565482"/>
            <a:chExt cx="418704" cy="369332"/>
          </a:xfrm>
        </p:grpSpPr>
        <p:sp>
          <p:nvSpPr>
            <p:cNvPr id="61" name="Oval 6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38651" y="356548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611526" y="2123916"/>
            <a:ext cx="418704" cy="372896"/>
            <a:chOff x="3237027" y="3558914"/>
            <a:chExt cx="418704" cy="372896"/>
          </a:xfrm>
        </p:grpSpPr>
        <p:sp>
          <p:nvSpPr>
            <p:cNvPr id="64" name="Oval 6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37027" y="355891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r>
                <a:rPr lang="en-US" b="1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563630" y="1602184"/>
            <a:ext cx="418704" cy="369332"/>
            <a:chOff x="3237443" y="3562478"/>
            <a:chExt cx="418704" cy="369332"/>
          </a:xfrm>
        </p:grpSpPr>
        <p:sp>
          <p:nvSpPr>
            <p:cNvPr id="67" name="Oval 66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237443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067934" y="2123916"/>
            <a:ext cx="418704" cy="369332"/>
            <a:chOff x="3237027" y="3572206"/>
            <a:chExt cx="418704" cy="369332"/>
          </a:xfrm>
        </p:grpSpPr>
        <p:sp>
          <p:nvSpPr>
            <p:cNvPr id="70" name="Oval 6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237027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058534" y="2059384"/>
            <a:ext cx="418704" cy="369332"/>
            <a:chOff x="3237443" y="3572206"/>
            <a:chExt cx="418704" cy="369332"/>
          </a:xfrm>
        </p:grpSpPr>
        <p:sp>
          <p:nvSpPr>
            <p:cNvPr id="73" name="Oval 72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237443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5" name="Straight Arrow Connector 74"/>
          <p:cNvCxnSpPr>
            <a:stCxn id="55" idx="3"/>
            <a:endCxn id="58" idx="7"/>
          </p:cNvCxnSpPr>
          <p:nvPr/>
        </p:nvCxnSpPr>
        <p:spPr>
          <a:xfrm flipH="1">
            <a:off x="5570742" y="1438916"/>
            <a:ext cx="348276" cy="228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5" idx="5"/>
            <a:endCxn id="67" idx="1"/>
          </p:cNvCxnSpPr>
          <p:nvPr/>
        </p:nvCxnSpPr>
        <p:spPr>
          <a:xfrm>
            <a:off x="6171030" y="1438916"/>
            <a:ext cx="471868" cy="228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8" idx="3"/>
            <a:endCxn id="61" idx="7"/>
          </p:cNvCxnSpPr>
          <p:nvPr/>
        </p:nvCxnSpPr>
        <p:spPr>
          <a:xfrm flipH="1">
            <a:off x="5141102" y="1919322"/>
            <a:ext cx="177628" cy="2716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8" idx="5"/>
            <a:endCxn id="64" idx="1"/>
          </p:cNvCxnSpPr>
          <p:nvPr/>
        </p:nvCxnSpPr>
        <p:spPr>
          <a:xfrm>
            <a:off x="5570742" y="1919322"/>
            <a:ext cx="120468" cy="27328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7" idx="3"/>
            <a:endCxn id="70" idx="7"/>
          </p:cNvCxnSpPr>
          <p:nvPr/>
        </p:nvCxnSpPr>
        <p:spPr>
          <a:xfrm flipH="1">
            <a:off x="6399630" y="1919322"/>
            <a:ext cx="243268" cy="2599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7" idx="5"/>
            <a:endCxn id="73" idx="1"/>
          </p:cNvCxnSpPr>
          <p:nvPr/>
        </p:nvCxnSpPr>
        <p:spPr>
          <a:xfrm>
            <a:off x="6894910" y="1919322"/>
            <a:ext cx="242892" cy="1954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4533720" y="2732306"/>
            <a:ext cx="356400" cy="369332"/>
            <a:chOff x="3264517" y="3569056"/>
            <a:chExt cx="356400" cy="369332"/>
          </a:xfrm>
        </p:grpSpPr>
        <p:sp>
          <p:nvSpPr>
            <p:cNvPr id="82" name="Oval 81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289097" y="3569056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4" name="Straight Arrow Connector 83"/>
          <p:cNvCxnSpPr>
            <a:stCxn id="61" idx="3"/>
            <a:endCxn id="82" idx="0"/>
          </p:cNvCxnSpPr>
          <p:nvPr/>
        </p:nvCxnSpPr>
        <p:spPr>
          <a:xfrm flipH="1">
            <a:off x="4711920" y="2442994"/>
            <a:ext cx="177170" cy="29566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914421" y="735697"/>
            <a:ext cx="98610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/>
              <a:t>Delete </a:t>
            </a:r>
            <a:r>
              <a:rPr lang="en-IN" sz="1600" b="1" dirty="0">
                <a:solidFill>
                  <a:srgbClr val="C00000"/>
                </a:solidFill>
              </a:rPr>
              <a:t>73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5829120" y="1132106"/>
            <a:ext cx="418704" cy="369332"/>
            <a:chOff x="3237027" y="3572206"/>
            <a:chExt cx="418704" cy="369332"/>
          </a:xfrm>
        </p:grpSpPr>
        <p:sp>
          <p:nvSpPr>
            <p:cNvPr id="88" name="Oval 8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237027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4828810" y="27206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4543338" y="211103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5362210" y="21110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7389814" y="204876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5000538" y="157763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6886210" y="15776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5600428" y="112043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cxnSp>
        <p:nvCxnSpPr>
          <p:cNvPr id="99" name="Straight Connector 98"/>
          <p:cNvCxnSpPr>
            <a:stCxn id="53" idx="1"/>
          </p:cNvCxnSpPr>
          <p:nvPr/>
        </p:nvCxnSpPr>
        <p:spPr>
          <a:xfrm>
            <a:off x="3915575" y="3469340"/>
            <a:ext cx="0" cy="2729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10775" y="3469340"/>
            <a:ext cx="98610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/>
              <a:t>Delete </a:t>
            </a:r>
            <a:r>
              <a:rPr lang="en-IN" sz="1600" b="1" dirty="0">
                <a:solidFill>
                  <a:srgbClr val="C00000"/>
                </a:solidFill>
              </a:rPr>
              <a:t>74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5631090" y="3863218"/>
            <a:ext cx="418704" cy="369332"/>
            <a:chOff x="3237027" y="3574016"/>
            <a:chExt cx="418704" cy="369332"/>
          </a:xfrm>
        </p:grpSpPr>
        <p:sp>
          <p:nvSpPr>
            <p:cNvPr id="102" name="Oval 101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237027" y="357401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5022282" y="4341492"/>
            <a:ext cx="418704" cy="369332"/>
            <a:chOff x="3228507" y="3571884"/>
            <a:chExt cx="418704" cy="369332"/>
          </a:xfrm>
        </p:grpSpPr>
        <p:sp>
          <p:nvSpPr>
            <p:cNvPr id="105" name="Oval 10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228507" y="357188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4602786" y="4858762"/>
            <a:ext cx="418704" cy="369332"/>
            <a:chOff x="3238651" y="3565482"/>
            <a:chExt cx="418704" cy="369332"/>
          </a:xfrm>
        </p:grpSpPr>
        <p:sp>
          <p:nvSpPr>
            <p:cNvPr id="108" name="Oval 10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238651" y="356548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5403282" y="4853818"/>
            <a:ext cx="418704" cy="372896"/>
            <a:chOff x="3237027" y="3558914"/>
            <a:chExt cx="418704" cy="372896"/>
          </a:xfrm>
        </p:grpSpPr>
        <p:sp>
          <p:nvSpPr>
            <p:cNvPr id="111" name="Oval 11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237027" y="355891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</a:t>
              </a:r>
              <a:r>
                <a:rPr lang="en-US" b="1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6355386" y="4332086"/>
            <a:ext cx="418704" cy="369332"/>
            <a:chOff x="3237443" y="3562478"/>
            <a:chExt cx="418704" cy="369332"/>
          </a:xfrm>
        </p:grpSpPr>
        <p:sp>
          <p:nvSpPr>
            <p:cNvPr id="114" name="Oval 113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237443" y="3562478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850290" y="4789286"/>
            <a:ext cx="418704" cy="369332"/>
            <a:chOff x="3237443" y="3572206"/>
            <a:chExt cx="418704" cy="369332"/>
          </a:xfrm>
        </p:grpSpPr>
        <p:sp>
          <p:nvSpPr>
            <p:cNvPr id="120" name="Oval 11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237443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2" name="Straight Arrow Connector 121"/>
          <p:cNvCxnSpPr>
            <a:stCxn id="102" idx="3"/>
            <a:endCxn id="105" idx="7"/>
          </p:cNvCxnSpPr>
          <p:nvPr/>
        </p:nvCxnSpPr>
        <p:spPr>
          <a:xfrm flipH="1">
            <a:off x="5362498" y="4168818"/>
            <a:ext cx="348276" cy="228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02" idx="5"/>
            <a:endCxn id="114" idx="1"/>
          </p:cNvCxnSpPr>
          <p:nvPr/>
        </p:nvCxnSpPr>
        <p:spPr>
          <a:xfrm>
            <a:off x="5962786" y="4168818"/>
            <a:ext cx="471868" cy="22839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05" idx="3"/>
            <a:endCxn id="108" idx="7"/>
          </p:cNvCxnSpPr>
          <p:nvPr/>
        </p:nvCxnSpPr>
        <p:spPr>
          <a:xfrm flipH="1">
            <a:off x="4932858" y="4649224"/>
            <a:ext cx="177628" cy="2716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05" idx="5"/>
            <a:endCxn id="111" idx="1"/>
          </p:cNvCxnSpPr>
          <p:nvPr/>
        </p:nvCxnSpPr>
        <p:spPr>
          <a:xfrm>
            <a:off x="5362498" y="4649224"/>
            <a:ext cx="120468" cy="27328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14" idx="5"/>
            <a:endCxn id="120" idx="1"/>
          </p:cNvCxnSpPr>
          <p:nvPr/>
        </p:nvCxnSpPr>
        <p:spPr>
          <a:xfrm>
            <a:off x="6686666" y="4649224"/>
            <a:ext cx="242892" cy="19546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28" name="Group 127"/>
          <p:cNvGrpSpPr/>
          <p:nvPr/>
        </p:nvGrpSpPr>
        <p:grpSpPr>
          <a:xfrm>
            <a:off x="4325476" y="5462208"/>
            <a:ext cx="356400" cy="369332"/>
            <a:chOff x="3264517" y="3569056"/>
            <a:chExt cx="356400" cy="369332"/>
          </a:xfrm>
        </p:grpSpPr>
        <p:sp>
          <p:nvSpPr>
            <p:cNvPr id="129" name="Oval 128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289097" y="3569056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1" name="Straight Arrow Connector 130"/>
          <p:cNvCxnSpPr>
            <a:stCxn id="108" idx="3"/>
            <a:endCxn id="129" idx="0"/>
          </p:cNvCxnSpPr>
          <p:nvPr/>
        </p:nvCxnSpPr>
        <p:spPr>
          <a:xfrm flipH="1">
            <a:off x="4503676" y="5172896"/>
            <a:ext cx="177170" cy="29566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5630815" y="3850341"/>
            <a:ext cx="418704" cy="372271"/>
            <a:chOff x="3237443" y="3559539"/>
            <a:chExt cx="418704" cy="372271"/>
          </a:xfrm>
        </p:grpSpPr>
        <p:sp>
          <p:nvSpPr>
            <p:cNvPr id="142" name="Oval 141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237443" y="355953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75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355111" y="4337357"/>
            <a:ext cx="418704" cy="369332"/>
            <a:chOff x="3237443" y="3572206"/>
            <a:chExt cx="418704" cy="369332"/>
          </a:xfrm>
        </p:grpSpPr>
        <p:sp>
          <p:nvSpPr>
            <p:cNvPr id="145" name="Oval 144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237443" y="3572206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4010966" y="546220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4325384" y="484094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5763566" y="484094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4782584" y="430754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6754166" y="430754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6072713" y="385034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Critical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045331" y="4135916"/>
            <a:ext cx="2199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Case 1: </a:t>
            </a:r>
            <a:r>
              <a:rPr lang="en-US" dirty="0"/>
              <a:t>Right Rotation of Node </a:t>
            </a:r>
            <a:r>
              <a:rPr lang="en-US" b="1" dirty="0">
                <a:solidFill>
                  <a:srgbClr val="C00000"/>
                </a:solidFill>
              </a:rPr>
              <a:t>75 </a:t>
            </a:r>
          </a:p>
        </p:txBody>
      </p:sp>
      <p:grpSp>
        <p:nvGrpSpPr>
          <p:cNvPr id="159" name="Group 158"/>
          <p:cNvGrpSpPr/>
          <p:nvPr/>
        </p:nvGrpSpPr>
        <p:grpSpPr>
          <a:xfrm>
            <a:off x="10103692" y="3890592"/>
            <a:ext cx="418704" cy="369332"/>
            <a:chOff x="3228507" y="3571884"/>
            <a:chExt cx="418704" cy="369332"/>
          </a:xfrm>
        </p:grpSpPr>
        <p:sp>
          <p:nvSpPr>
            <p:cNvPr id="160" name="Oval 15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228507" y="357188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9445336" y="4383755"/>
            <a:ext cx="418704" cy="369332"/>
            <a:chOff x="3238651" y="3565482"/>
            <a:chExt cx="418704" cy="369332"/>
          </a:xfrm>
        </p:grpSpPr>
        <p:sp>
          <p:nvSpPr>
            <p:cNvPr id="163" name="Oval 162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3238651" y="356548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10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10906866" y="4383755"/>
            <a:ext cx="418704" cy="369332"/>
            <a:chOff x="3237027" y="3568443"/>
            <a:chExt cx="418704" cy="369332"/>
          </a:xfrm>
        </p:grpSpPr>
        <p:sp>
          <p:nvSpPr>
            <p:cNvPr id="166" name="Oval 165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3237027" y="3568443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75</a:t>
              </a:r>
            </a:p>
          </p:txBody>
        </p:sp>
      </p:grpSp>
      <p:cxnSp>
        <p:nvCxnSpPr>
          <p:cNvPr id="176" name="Straight Arrow Connector 175"/>
          <p:cNvCxnSpPr>
            <a:stCxn id="160" idx="3"/>
            <a:endCxn id="163" idx="7"/>
          </p:cNvCxnSpPr>
          <p:nvPr/>
        </p:nvCxnSpPr>
        <p:spPr>
          <a:xfrm flipH="1">
            <a:off x="9775408" y="4198324"/>
            <a:ext cx="416488" cy="247553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160" idx="5"/>
            <a:endCxn id="166" idx="1"/>
          </p:cNvCxnSpPr>
          <p:nvPr/>
        </p:nvCxnSpPr>
        <p:spPr>
          <a:xfrm>
            <a:off x="10443908" y="4198324"/>
            <a:ext cx="542642" cy="2445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79" name="Group 178"/>
          <p:cNvGrpSpPr/>
          <p:nvPr/>
        </p:nvGrpSpPr>
        <p:grpSpPr>
          <a:xfrm>
            <a:off x="9030603" y="5010075"/>
            <a:ext cx="356400" cy="369332"/>
            <a:chOff x="3264517" y="3569056"/>
            <a:chExt cx="356400" cy="369332"/>
          </a:xfrm>
        </p:grpSpPr>
        <p:sp>
          <p:nvSpPr>
            <p:cNvPr id="180" name="Oval 179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3289097" y="3569056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82" name="Straight Arrow Connector 181"/>
          <p:cNvCxnSpPr>
            <a:stCxn id="163" idx="3"/>
            <a:endCxn id="180" idx="0"/>
          </p:cNvCxnSpPr>
          <p:nvPr/>
        </p:nvCxnSpPr>
        <p:spPr>
          <a:xfrm flipH="1">
            <a:off x="9208803" y="4697889"/>
            <a:ext cx="314593" cy="31854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97" name="Group 196"/>
          <p:cNvGrpSpPr/>
          <p:nvPr/>
        </p:nvGrpSpPr>
        <p:grpSpPr>
          <a:xfrm>
            <a:off x="11539389" y="4969587"/>
            <a:ext cx="418704" cy="369332"/>
            <a:chOff x="3246919" y="3574134"/>
            <a:chExt cx="418704" cy="369332"/>
          </a:xfrm>
        </p:grpSpPr>
        <p:sp>
          <p:nvSpPr>
            <p:cNvPr id="198" name="Oval 19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3246919" y="3574134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89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10348417" y="5017359"/>
            <a:ext cx="418704" cy="369332"/>
            <a:chOff x="3237443" y="3569762"/>
            <a:chExt cx="418704" cy="369332"/>
          </a:xfrm>
        </p:grpSpPr>
        <p:sp>
          <p:nvSpPr>
            <p:cNvPr id="201" name="Oval 200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3237443" y="356976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04" name="Straight Arrow Connector 203"/>
          <p:cNvCxnSpPr>
            <a:stCxn id="166" idx="3"/>
            <a:endCxn id="201" idx="7"/>
          </p:cNvCxnSpPr>
          <p:nvPr/>
        </p:nvCxnSpPr>
        <p:spPr>
          <a:xfrm flipH="1">
            <a:off x="10679697" y="4694928"/>
            <a:ext cx="306853" cy="380273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66" idx="5"/>
            <a:endCxn id="198" idx="1"/>
          </p:cNvCxnSpPr>
          <p:nvPr/>
        </p:nvCxnSpPr>
        <p:spPr>
          <a:xfrm>
            <a:off x="11238562" y="4694928"/>
            <a:ext cx="370619" cy="32812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>
            <a:off x="7926475" y="4935196"/>
            <a:ext cx="418704" cy="369332"/>
            <a:chOff x="3237443" y="3569762"/>
            <a:chExt cx="418704" cy="369332"/>
          </a:xfrm>
        </p:grpSpPr>
        <p:sp>
          <p:nvSpPr>
            <p:cNvPr id="208" name="Oval 207"/>
            <p:cNvSpPr/>
            <p:nvPr/>
          </p:nvSpPr>
          <p:spPr>
            <a:xfrm>
              <a:off x="3264517" y="3575410"/>
              <a:ext cx="356400" cy="35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3237443" y="3569762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28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0" name="TextBox 209"/>
          <p:cNvSpPr txBox="1"/>
          <p:nvPr/>
        </p:nvSpPr>
        <p:spPr>
          <a:xfrm>
            <a:off x="8702556" y="505296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11" name="TextBox 210"/>
          <p:cNvSpPr txBox="1"/>
          <p:nvPr/>
        </p:nvSpPr>
        <p:spPr>
          <a:xfrm>
            <a:off x="10042292" y="503561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12" name="TextBox 211"/>
          <p:cNvSpPr txBox="1"/>
          <p:nvPr/>
        </p:nvSpPr>
        <p:spPr>
          <a:xfrm>
            <a:off x="11930088" y="498177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13" name="TextBox 212"/>
          <p:cNvSpPr txBox="1"/>
          <p:nvPr/>
        </p:nvSpPr>
        <p:spPr>
          <a:xfrm>
            <a:off x="9160500" y="438375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</a:t>
            </a:r>
            <a:endParaRPr lang="en-US" b="1" dirty="0"/>
          </a:p>
        </p:txBody>
      </p:sp>
      <p:sp>
        <p:nvSpPr>
          <p:cNvPr id="214" name="TextBox 213"/>
          <p:cNvSpPr txBox="1"/>
          <p:nvPr/>
        </p:nvSpPr>
        <p:spPr>
          <a:xfrm>
            <a:off x="11234662" y="438375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215" name="TextBox 214"/>
          <p:cNvSpPr txBox="1"/>
          <p:nvPr/>
        </p:nvSpPr>
        <p:spPr>
          <a:xfrm>
            <a:off x="10535522" y="377425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551263" y="4782247"/>
            <a:ext cx="13085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915575" y="3469340"/>
            <a:ext cx="8146437" cy="134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5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/>
      <p:bldP spid="51" grpId="0"/>
      <p:bldP spid="53" grpId="0" animBg="1"/>
      <p:bldP spid="86" grpId="0" animBg="1"/>
      <p:bldP spid="90" grpId="0"/>
      <p:bldP spid="91" grpId="0"/>
      <p:bldP spid="92" grpId="0"/>
      <p:bldP spid="94" grpId="0"/>
      <p:bldP spid="95" grpId="0"/>
      <p:bldP spid="96" grpId="0"/>
      <p:bldP spid="97" grpId="0"/>
      <p:bldP spid="100" grpId="0" animBg="1"/>
      <p:bldP spid="147" grpId="0"/>
      <p:bldP spid="148" grpId="0"/>
      <p:bldP spid="149" grpId="0"/>
      <p:bldP spid="151" grpId="0"/>
      <p:bldP spid="152" grpId="0"/>
      <p:bldP spid="153" grpId="0"/>
      <p:bldP spid="155" grpId="0"/>
      <p:bldP spid="210" grpId="0"/>
      <p:bldP spid="211" grpId="0"/>
      <p:bldP spid="212" grpId="0"/>
      <p:bldP spid="213" grpId="0"/>
      <p:bldP spid="214" grpId="0"/>
      <p:bldP spid="21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Weight Balanced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</a:t>
            </a:r>
            <a:r>
              <a:rPr lang="en-US" b="1" dirty="0">
                <a:solidFill>
                  <a:srgbClr val="C00000"/>
                </a:solidFill>
              </a:rPr>
              <a:t>weight balanced tree</a:t>
            </a:r>
            <a:r>
              <a:rPr lang="en-US" dirty="0"/>
              <a:t>, the </a:t>
            </a:r>
            <a:r>
              <a:rPr lang="en-US" b="1" dirty="0">
                <a:solidFill>
                  <a:srgbClr val="C00000"/>
                </a:solidFill>
              </a:rPr>
              <a:t>nodes are arranged </a:t>
            </a:r>
            <a:r>
              <a:rPr lang="en-US" dirty="0"/>
              <a:t>on the </a:t>
            </a:r>
            <a:r>
              <a:rPr lang="en-US" b="1" dirty="0">
                <a:solidFill>
                  <a:srgbClr val="C00000"/>
                </a:solidFill>
              </a:rPr>
              <a:t>basis of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knowledge available on the </a:t>
            </a:r>
            <a:r>
              <a:rPr lang="en-US" b="1" dirty="0">
                <a:solidFill>
                  <a:srgbClr val="C00000"/>
                </a:solidFill>
              </a:rPr>
              <a:t>probability for searching </a:t>
            </a:r>
            <a:r>
              <a:rPr lang="en-US" dirty="0"/>
              <a:t>each node</a:t>
            </a:r>
          </a:p>
          <a:p>
            <a:r>
              <a:rPr lang="en-US" dirty="0"/>
              <a:t>The node with </a:t>
            </a:r>
            <a:r>
              <a:rPr lang="en-US" b="1" dirty="0">
                <a:solidFill>
                  <a:srgbClr val="C00000"/>
                </a:solidFill>
              </a:rPr>
              <a:t>highest probability </a:t>
            </a:r>
            <a:r>
              <a:rPr lang="en-US" dirty="0"/>
              <a:t>is placed at the </a:t>
            </a:r>
            <a:r>
              <a:rPr lang="en-US" b="1" dirty="0">
                <a:solidFill>
                  <a:srgbClr val="C00000"/>
                </a:solidFill>
              </a:rPr>
              <a:t>root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the tree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nodes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the </a:t>
            </a:r>
            <a:r>
              <a:rPr lang="en-US" b="1" dirty="0">
                <a:solidFill>
                  <a:srgbClr val="C00000"/>
                </a:solidFill>
              </a:rPr>
              <a:t>left sub-tree </a:t>
            </a:r>
            <a:r>
              <a:rPr lang="en-US" dirty="0"/>
              <a:t>are </a:t>
            </a:r>
            <a:r>
              <a:rPr lang="en-US" b="1" dirty="0">
                <a:solidFill>
                  <a:srgbClr val="C00000"/>
                </a:solidFill>
              </a:rPr>
              <a:t>less in ranking </a:t>
            </a:r>
            <a:r>
              <a:rPr lang="en-US" dirty="0"/>
              <a:t>as well as </a:t>
            </a:r>
            <a:r>
              <a:rPr lang="en-US" b="1" dirty="0">
                <a:solidFill>
                  <a:srgbClr val="C00000"/>
                </a:solidFill>
              </a:rPr>
              <a:t>less in probability </a:t>
            </a:r>
            <a:r>
              <a:rPr lang="en-US" dirty="0"/>
              <a:t>then the root node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nodes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the </a:t>
            </a:r>
            <a:r>
              <a:rPr lang="en-US" b="1" dirty="0">
                <a:solidFill>
                  <a:srgbClr val="C00000"/>
                </a:solidFill>
              </a:rPr>
              <a:t>right sub-tree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are </a:t>
            </a:r>
            <a:r>
              <a:rPr lang="en-US" b="1" dirty="0">
                <a:solidFill>
                  <a:srgbClr val="C00000"/>
                </a:solidFill>
              </a:rPr>
              <a:t>higher in ranking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but </a:t>
            </a:r>
            <a:r>
              <a:rPr lang="en-US" b="1" dirty="0">
                <a:solidFill>
                  <a:srgbClr val="C00000"/>
                </a:solidFill>
              </a:rPr>
              <a:t>less in probability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then the root node</a:t>
            </a:r>
          </a:p>
          <a:p>
            <a:r>
              <a:rPr lang="en-US" dirty="0"/>
              <a:t>Each node of such a Tree has an information field contains the value of the node and count number of times node has been visited</a:t>
            </a:r>
          </a:p>
        </p:txBody>
      </p:sp>
    </p:spTree>
    <p:extLst>
      <p:ext uri="{BB962C8B-B14F-4D97-AF65-F5344CB8AC3E}">
        <p14:creationId xmlns:p14="http://schemas.microsoft.com/office/powerpoint/2010/main" val="21027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Weight Balanced Tree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637143" y="158675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</a:t>
            </a:r>
          </a:p>
        </p:txBody>
      </p:sp>
      <p:sp>
        <p:nvSpPr>
          <p:cNvPr id="5" name="Oval 4"/>
          <p:cNvSpPr/>
          <p:nvPr/>
        </p:nvSpPr>
        <p:spPr>
          <a:xfrm>
            <a:off x="3833191" y="265355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6" name="Oval 5"/>
          <p:cNvSpPr/>
          <p:nvPr/>
        </p:nvSpPr>
        <p:spPr>
          <a:xfrm>
            <a:off x="4823791" y="364415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K</a:t>
            </a:r>
          </a:p>
        </p:txBody>
      </p:sp>
      <p:sp>
        <p:nvSpPr>
          <p:cNvPr id="7" name="Oval 6"/>
          <p:cNvSpPr/>
          <p:nvPr/>
        </p:nvSpPr>
        <p:spPr>
          <a:xfrm>
            <a:off x="3680791" y="448235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5623891" y="455855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</a:t>
            </a:r>
          </a:p>
        </p:txBody>
      </p:sp>
      <p:sp>
        <p:nvSpPr>
          <p:cNvPr id="9" name="Oval 8"/>
          <p:cNvSpPr/>
          <p:nvPr/>
        </p:nvSpPr>
        <p:spPr>
          <a:xfrm>
            <a:off x="7414591" y="2640303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</a:t>
            </a:r>
          </a:p>
        </p:txBody>
      </p:sp>
      <p:sp>
        <p:nvSpPr>
          <p:cNvPr id="10" name="Oval 9"/>
          <p:cNvSpPr/>
          <p:nvPr/>
        </p:nvSpPr>
        <p:spPr>
          <a:xfrm>
            <a:off x="6576391" y="364415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</a:t>
            </a:r>
          </a:p>
        </p:txBody>
      </p:sp>
      <p:sp>
        <p:nvSpPr>
          <p:cNvPr id="11" name="Oval 10"/>
          <p:cNvSpPr/>
          <p:nvPr/>
        </p:nvSpPr>
        <p:spPr>
          <a:xfrm>
            <a:off x="8305800" y="364084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</a:t>
            </a:r>
          </a:p>
        </p:txBody>
      </p:sp>
      <p:cxnSp>
        <p:nvCxnSpPr>
          <p:cNvPr id="13" name="Straight Arrow Connector 12"/>
          <p:cNvCxnSpPr>
            <a:stCxn id="4" idx="3"/>
            <a:endCxn id="5" idx="7"/>
          </p:cNvCxnSpPr>
          <p:nvPr/>
        </p:nvCxnSpPr>
        <p:spPr>
          <a:xfrm flipH="1">
            <a:off x="4288476" y="2042040"/>
            <a:ext cx="1426782" cy="68963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>
            <a:off x="6092428" y="2042040"/>
            <a:ext cx="1400278" cy="67637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6" idx="1"/>
          </p:cNvCxnSpPr>
          <p:nvPr/>
        </p:nvCxnSpPr>
        <p:spPr>
          <a:xfrm>
            <a:off x="4288476" y="3108840"/>
            <a:ext cx="613430" cy="61343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7" idx="7"/>
          </p:cNvCxnSpPr>
          <p:nvPr/>
        </p:nvCxnSpPr>
        <p:spPr>
          <a:xfrm flipH="1">
            <a:off x="4136076" y="4099440"/>
            <a:ext cx="765830" cy="46103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8" idx="1"/>
          </p:cNvCxnSpPr>
          <p:nvPr/>
        </p:nvCxnSpPr>
        <p:spPr>
          <a:xfrm>
            <a:off x="5279076" y="4099440"/>
            <a:ext cx="422930" cy="53723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0" idx="7"/>
          </p:cNvCxnSpPr>
          <p:nvPr/>
        </p:nvCxnSpPr>
        <p:spPr>
          <a:xfrm flipH="1">
            <a:off x="7031676" y="3095588"/>
            <a:ext cx="461030" cy="62668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5"/>
            <a:endCxn id="11" idx="1"/>
          </p:cNvCxnSpPr>
          <p:nvPr/>
        </p:nvCxnSpPr>
        <p:spPr>
          <a:xfrm>
            <a:off x="7869877" y="3095589"/>
            <a:ext cx="514039" cy="62336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203568" y="16287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23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901656" y="25952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21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97558" y="25773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20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45034" y="36471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15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12922" y="45934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11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18439" y="46796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73193" y="41452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14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420496" y="42008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13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739049" y="965492"/>
            <a:ext cx="1228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Probability</a:t>
            </a:r>
          </a:p>
        </p:txBody>
      </p:sp>
      <p:cxnSp>
        <p:nvCxnSpPr>
          <p:cNvPr id="36" name="Straight Arrow Connector 35"/>
          <p:cNvCxnSpPr>
            <a:stCxn id="34" idx="1"/>
            <a:endCxn id="26" idx="3"/>
          </p:cNvCxnSpPr>
          <p:nvPr/>
        </p:nvCxnSpPr>
        <p:spPr>
          <a:xfrm flipH="1">
            <a:off x="6622273" y="1150158"/>
            <a:ext cx="2116777" cy="66328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1"/>
            <a:endCxn id="27" idx="0"/>
          </p:cNvCxnSpPr>
          <p:nvPr/>
        </p:nvCxnSpPr>
        <p:spPr>
          <a:xfrm flipH="1">
            <a:off x="8111009" y="1150159"/>
            <a:ext cx="628041" cy="144506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Weight Balanced Tree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276600" y="1066800"/>
            <a:ext cx="762000" cy="381000"/>
            <a:chOff x="381000" y="1143000"/>
            <a:chExt cx="762000" cy="381000"/>
          </a:xfrm>
        </p:grpSpPr>
        <p:sp>
          <p:nvSpPr>
            <p:cNvPr id="4" name="Rectangle 3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M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2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86000" y="1752600"/>
            <a:ext cx="762000" cy="381000"/>
            <a:chOff x="381000" y="1143000"/>
            <a:chExt cx="762000" cy="381000"/>
          </a:xfrm>
        </p:grpSpPr>
        <p:sp>
          <p:nvSpPr>
            <p:cNvPr id="8" name="Rectangle 7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G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4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752600" y="2514600"/>
            <a:ext cx="762000" cy="381000"/>
            <a:chOff x="381000" y="1143000"/>
            <a:chExt cx="762000" cy="381000"/>
          </a:xfrm>
        </p:grpSpPr>
        <p:sp>
          <p:nvSpPr>
            <p:cNvPr id="11" name="Rectangle 10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D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4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19400" y="2514600"/>
            <a:ext cx="762000" cy="381000"/>
            <a:chOff x="381000" y="1143000"/>
            <a:chExt cx="762000" cy="381000"/>
          </a:xfrm>
        </p:grpSpPr>
        <p:sp>
          <p:nvSpPr>
            <p:cNvPr id="14" name="Rectangle 13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L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5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419600" y="1828800"/>
            <a:ext cx="762000" cy="381000"/>
            <a:chOff x="381000" y="1143000"/>
            <a:chExt cx="762000" cy="381000"/>
          </a:xfrm>
        </p:grpSpPr>
        <p:sp>
          <p:nvSpPr>
            <p:cNvPr id="17" name="Rectangle 16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T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3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962400" y="2514600"/>
            <a:ext cx="762000" cy="381000"/>
            <a:chOff x="381000" y="1143000"/>
            <a:chExt cx="762000" cy="381000"/>
          </a:xfrm>
        </p:grpSpPr>
        <p:sp>
          <p:nvSpPr>
            <p:cNvPr id="20" name="Rectangle 19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P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6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876800" y="2514600"/>
            <a:ext cx="762000" cy="381000"/>
            <a:chOff x="381000" y="1143000"/>
            <a:chExt cx="762000" cy="381000"/>
          </a:xfrm>
        </p:grpSpPr>
        <p:sp>
          <p:nvSpPr>
            <p:cNvPr id="23" name="Rectangle 22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Z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</p:grpSp>
      <p:cxnSp>
        <p:nvCxnSpPr>
          <p:cNvPr id="26" name="Straight Arrow Connector 25"/>
          <p:cNvCxnSpPr>
            <a:stCxn id="4" idx="1"/>
            <a:endCxn id="9" idx="0"/>
          </p:cNvCxnSpPr>
          <p:nvPr/>
        </p:nvCxnSpPr>
        <p:spPr>
          <a:xfrm flipH="1">
            <a:off x="2857500" y="1257300"/>
            <a:ext cx="419100" cy="4953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3"/>
            <a:endCxn id="17" idx="0"/>
          </p:cNvCxnSpPr>
          <p:nvPr/>
        </p:nvCxnSpPr>
        <p:spPr>
          <a:xfrm>
            <a:off x="4038600" y="1257300"/>
            <a:ext cx="571500" cy="5715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1"/>
            <a:endCxn id="11" idx="0"/>
          </p:cNvCxnSpPr>
          <p:nvPr/>
        </p:nvCxnSpPr>
        <p:spPr>
          <a:xfrm flipH="1">
            <a:off x="1943100" y="1943100"/>
            <a:ext cx="342900" cy="5715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3"/>
            <a:endCxn id="15" idx="0"/>
          </p:cNvCxnSpPr>
          <p:nvPr/>
        </p:nvCxnSpPr>
        <p:spPr>
          <a:xfrm>
            <a:off x="3048000" y="1943100"/>
            <a:ext cx="342900" cy="5715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3"/>
            <a:endCxn id="24" idx="0"/>
          </p:cNvCxnSpPr>
          <p:nvPr/>
        </p:nvCxnSpPr>
        <p:spPr>
          <a:xfrm>
            <a:off x="5181600" y="2019300"/>
            <a:ext cx="266700" cy="4953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7" idx="1"/>
            <a:endCxn id="20" idx="0"/>
          </p:cNvCxnSpPr>
          <p:nvPr/>
        </p:nvCxnSpPr>
        <p:spPr>
          <a:xfrm flipH="1">
            <a:off x="4152900" y="2019300"/>
            <a:ext cx="266700" cy="4953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978756" y="3124200"/>
            <a:ext cx="1440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Ordered Tree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7086600" y="3493532"/>
            <a:ext cx="762000" cy="381000"/>
            <a:chOff x="381000" y="1143000"/>
            <a:chExt cx="762000" cy="381000"/>
          </a:xfrm>
        </p:grpSpPr>
        <p:sp>
          <p:nvSpPr>
            <p:cNvPr id="45" name="Rectangle 44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P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6</a:t>
              </a:r>
            </a:p>
          </p:txBody>
        </p:sp>
      </p:grpSp>
      <p:sp>
        <p:nvSpPr>
          <p:cNvPr id="47" name="Oval 46"/>
          <p:cNvSpPr/>
          <p:nvPr/>
        </p:nvSpPr>
        <p:spPr>
          <a:xfrm>
            <a:off x="8382000" y="116205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</a:t>
            </a:r>
          </a:p>
        </p:txBody>
      </p:sp>
      <p:sp>
        <p:nvSpPr>
          <p:cNvPr id="48" name="Oval 47"/>
          <p:cNvSpPr/>
          <p:nvPr/>
        </p:nvSpPr>
        <p:spPr>
          <a:xfrm>
            <a:off x="7239000" y="1676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49" name="Oval 48"/>
          <p:cNvSpPr/>
          <p:nvPr/>
        </p:nvSpPr>
        <p:spPr>
          <a:xfrm>
            <a:off x="7772400" y="1676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</a:t>
            </a:r>
          </a:p>
        </p:txBody>
      </p:sp>
      <p:sp>
        <p:nvSpPr>
          <p:cNvPr id="50" name="Oval 49"/>
          <p:cNvSpPr/>
          <p:nvPr/>
        </p:nvSpPr>
        <p:spPr>
          <a:xfrm>
            <a:off x="7505700" y="2153593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</a:t>
            </a:r>
          </a:p>
        </p:txBody>
      </p:sp>
      <p:sp>
        <p:nvSpPr>
          <p:cNvPr id="51" name="Oval 50"/>
          <p:cNvSpPr/>
          <p:nvPr/>
        </p:nvSpPr>
        <p:spPr>
          <a:xfrm>
            <a:off x="6959097" y="214454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</a:t>
            </a:r>
          </a:p>
        </p:txBody>
      </p:sp>
      <p:sp>
        <p:nvSpPr>
          <p:cNvPr id="52" name="Oval 51"/>
          <p:cNvSpPr/>
          <p:nvPr/>
        </p:nvSpPr>
        <p:spPr>
          <a:xfrm>
            <a:off x="9036867" y="1752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</a:t>
            </a:r>
          </a:p>
        </p:txBody>
      </p:sp>
      <p:sp>
        <p:nvSpPr>
          <p:cNvPr id="53" name="Oval 52"/>
          <p:cNvSpPr/>
          <p:nvPr/>
        </p:nvSpPr>
        <p:spPr>
          <a:xfrm>
            <a:off x="9525000" y="200401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Z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5867400" y="4343400"/>
            <a:ext cx="762000" cy="381000"/>
            <a:chOff x="381000" y="1143000"/>
            <a:chExt cx="762000" cy="381000"/>
          </a:xfrm>
        </p:grpSpPr>
        <p:sp>
          <p:nvSpPr>
            <p:cNvPr id="55" name="Rectangle 54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L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5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876800" y="5105400"/>
            <a:ext cx="762000" cy="381000"/>
            <a:chOff x="381000" y="1143000"/>
            <a:chExt cx="762000" cy="381000"/>
          </a:xfrm>
        </p:grpSpPr>
        <p:sp>
          <p:nvSpPr>
            <p:cNvPr id="58" name="Rectangle 57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G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4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229100" y="5867400"/>
            <a:ext cx="762000" cy="381000"/>
            <a:chOff x="381000" y="1143000"/>
            <a:chExt cx="762000" cy="381000"/>
          </a:xfrm>
        </p:grpSpPr>
        <p:sp>
          <p:nvSpPr>
            <p:cNvPr id="61" name="Rectangle 60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D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4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477000" y="5105400"/>
            <a:ext cx="762000" cy="381000"/>
            <a:chOff x="381000" y="1143000"/>
            <a:chExt cx="762000" cy="381000"/>
          </a:xfrm>
        </p:grpSpPr>
        <p:sp>
          <p:nvSpPr>
            <p:cNvPr id="64" name="Rectangle 63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M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2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267700" y="4343400"/>
            <a:ext cx="762000" cy="381000"/>
            <a:chOff x="381000" y="1143000"/>
            <a:chExt cx="762000" cy="381000"/>
          </a:xfrm>
        </p:grpSpPr>
        <p:sp>
          <p:nvSpPr>
            <p:cNvPr id="67" name="Rectangle 66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T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3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9189267" y="5105400"/>
            <a:ext cx="762000" cy="381000"/>
            <a:chOff x="381000" y="1143000"/>
            <a:chExt cx="762000" cy="381000"/>
          </a:xfrm>
        </p:grpSpPr>
        <p:sp>
          <p:nvSpPr>
            <p:cNvPr id="70" name="Rectangle 69"/>
            <p:cNvSpPr/>
            <p:nvPr/>
          </p:nvSpPr>
          <p:spPr>
            <a:xfrm>
              <a:off x="381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Z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62000" y="1143000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cxnSp>
        <p:nvCxnSpPr>
          <p:cNvPr id="73" name="Straight Arrow Connector 72"/>
          <p:cNvCxnSpPr>
            <a:stCxn id="45" idx="1"/>
            <a:endCxn id="56" idx="0"/>
          </p:cNvCxnSpPr>
          <p:nvPr/>
        </p:nvCxnSpPr>
        <p:spPr>
          <a:xfrm flipH="1">
            <a:off x="6438900" y="3684032"/>
            <a:ext cx="647700" cy="65936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5" idx="1"/>
            <a:endCxn id="59" idx="0"/>
          </p:cNvCxnSpPr>
          <p:nvPr/>
        </p:nvCxnSpPr>
        <p:spPr>
          <a:xfrm flipH="1">
            <a:off x="5448300" y="4533900"/>
            <a:ext cx="419100" cy="5715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8" idx="1"/>
            <a:endCxn id="61" idx="0"/>
          </p:cNvCxnSpPr>
          <p:nvPr/>
        </p:nvCxnSpPr>
        <p:spPr>
          <a:xfrm flipH="1">
            <a:off x="4419600" y="5295900"/>
            <a:ext cx="457200" cy="5715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6" idx="3"/>
            <a:endCxn id="65" idx="0"/>
          </p:cNvCxnSpPr>
          <p:nvPr/>
        </p:nvCxnSpPr>
        <p:spPr>
          <a:xfrm>
            <a:off x="6629400" y="4533900"/>
            <a:ext cx="419100" cy="5715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6" idx="3"/>
            <a:endCxn id="67" idx="0"/>
          </p:cNvCxnSpPr>
          <p:nvPr/>
        </p:nvCxnSpPr>
        <p:spPr>
          <a:xfrm>
            <a:off x="7848600" y="3684032"/>
            <a:ext cx="609600" cy="65936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8" idx="3"/>
            <a:endCxn id="70" idx="0"/>
          </p:cNvCxnSpPr>
          <p:nvPr/>
        </p:nvCxnSpPr>
        <p:spPr>
          <a:xfrm>
            <a:off x="9029701" y="4533900"/>
            <a:ext cx="350067" cy="5715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03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Multiway</a:t>
            </a:r>
            <a:r>
              <a:rPr lang="en-IN" dirty="0"/>
              <a:t> Search Tree (B - Tree)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nodes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a </a:t>
            </a:r>
            <a:r>
              <a:rPr lang="en-US" b="1" dirty="0">
                <a:solidFill>
                  <a:srgbClr val="C00000"/>
                </a:solidFill>
              </a:rPr>
              <a:t>binary tree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like AVL tree </a:t>
            </a:r>
            <a:r>
              <a:rPr lang="en-US" b="1" dirty="0">
                <a:solidFill>
                  <a:srgbClr val="C00000"/>
                </a:solidFill>
              </a:rPr>
              <a:t>contains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only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one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record</a:t>
            </a:r>
          </a:p>
          <a:p>
            <a:r>
              <a:rPr lang="en-US" b="1" dirty="0">
                <a:solidFill>
                  <a:srgbClr val="C00000"/>
                </a:solidFill>
              </a:rPr>
              <a:t>AVL tree is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commonly </a:t>
            </a:r>
            <a:r>
              <a:rPr lang="en-US" b="1" dirty="0">
                <a:solidFill>
                  <a:srgbClr val="C00000"/>
                </a:solidFill>
              </a:rPr>
              <a:t>stored in primary memory</a:t>
            </a:r>
          </a:p>
          <a:p>
            <a:r>
              <a:rPr lang="en-US" dirty="0"/>
              <a:t>In </a:t>
            </a:r>
            <a:r>
              <a:rPr lang="en-US" b="1" dirty="0">
                <a:solidFill>
                  <a:srgbClr val="C00000"/>
                </a:solidFill>
              </a:rPr>
              <a:t>database applications </a:t>
            </a:r>
            <a:r>
              <a:rPr lang="en-US" dirty="0"/>
              <a:t>where </a:t>
            </a:r>
            <a:r>
              <a:rPr lang="en-US" b="1" dirty="0">
                <a:solidFill>
                  <a:srgbClr val="C00000"/>
                </a:solidFill>
              </a:rPr>
              <a:t>huge volume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of </a:t>
            </a:r>
            <a:r>
              <a:rPr lang="en-US" b="1" dirty="0">
                <a:solidFill>
                  <a:srgbClr val="C00000"/>
                </a:solidFill>
              </a:rPr>
              <a:t>data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handled, the </a:t>
            </a:r>
            <a:r>
              <a:rPr lang="en-US" b="1" dirty="0">
                <a:solidFill>
                  <a:srgbClr val="C00000"/>
                </a:solidFill>
              </a:rPr>
              <a:t>search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tree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can </a:t>
            </a:r>
            <a:r>
              <a:rPr lang="en-US" b="1" dirty="0">
                <a:solidFill>
                  <a:srgbClr val="C00000"/>
                </a:solidFill>
              </a:rPr>
              <a:t>not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be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accommodated </a:t>
            </a:r>
            <a:r>
              <a:rPr lang="en-US" dirty="0"/>
              <a:t>in </a:t>
            </a:r>
            <a:r>
              <a:rPr lang="en-US" b="1" dirty="0">
                <a:solidFill>
                  <a:srgbClr val="C00000"/>
                </a:solidFill>
              </a:rPr>
              <a:t>primary memory</a:t>
            </a:r>
          </a:p>
          <a:p>
            <a:r>
              <a:rPr lang="en-US" b="1" dirty="0">
                <a:solidFill>
                  <a:srgbClr val="C00000"/>
                </a:solidFill>
              </a:rPr>
              <a:t>B-Trees</a:t>
            </a:r>
            <a:r>
              <a:rPr lang="en-US" dirty="0"/>
              <a:t> are primarily meant for </a:t>
            </a:r>
            <a:r>
              <a:rPr lang="en-US" b="1" dirty="0">
                <a:solidFill>
                  <a:srgbClr val="C00000"/>
                </a:solidFill>
              </a:rPr>
              <a:t>secondary storage</a:t>
            </a:r>
          </a:p>
          <a:p>
            <a:r>
              <a:rPr lang="en-US" b="1" dirty="0">
                <a:solidFill>
                  <a:srgbClr val="C00000"/>
                </a:solidFill>
              </a:rPr>
              <a:t>B-Tree</a:t>
            </a:r>
            <a:r>
              <a:rPr lang="en-US" dirty="0"/>
              <a:t> is a </a:t>
            </a:r>
            <a:r>
              <a:rPr lang="en-US" b="1" dirty="0">
                <a:solidFill>
                  <a:srgbClr val="C00000"/>
                </a:solidFill>
              </a:rPr>
              <a:t>M-way tree </a:t>
            </a:r>
            <a:r>
              <a:rPr lang="en-US" dirty="0"/>
              <a:t>which can have </a:t>
            </a:r>
            <a:r>
              <a:rPr lang="en-US" b="1" dirty="0">
                <a:solidFill>
                  <a:srgbClr val="C00000"/>
                </a:solidFill>
              </a:rPr>
              <a:t>maximum of M Children</a:t>
            </a:r>
          </a:p>
        </p:txBody>
      </p:sp>
      <p:sp>
        <p:nvSpPr>
          <p:cNvPr id="4" name="Rectangle 3"/>
          <p:cNvSpPr/>
          <p:nvPr/>
        </p:nvSpPr>
        <p:spPr>
          <a:xfrm>
            <a:off x="5410200" y="4111782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10,  15,  20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7600" y="4873782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2, 3</a:t>
            </a:r>
          </a:p>
        </p:txBody>
      </p:sp>
      <p:sp>
        <p:nvSpPr>
          <p:cNvPr id="6" name="Rectangle 5"/>
          <p:cNvSpPr/>
          <p:nvPr/>
        </p:nvSpPr>
        <p:spPr>
          <a:xfrm>
            <a:off x="5105400" y="4873782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11, 14</a:t>
            </a:r>
          </a:p>
        </p:txBody>
      </p:sp>
      <p:sp>
        <p:nvSpPr>
          <p:cNvPr id="7" name="Rectangle 6"/>
          <p:cNvSpPr/>
          <p:nvPr/>
        </p:nvSpPr>
        <p:spPr>
          <a:xfrm>
            <a:off x="6553200" y="4873782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0" y="48768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21</a:t>
            </a:r>
          </a:p>
        </p:txBody>
      </p:sp>
      <p:cxnSp>
        <p:nvCxnSpPr>
          <p:cNvPr id="11" name="Straight Arrow Connector 10"/>
          <p:cNvCxnSpPr>
            <a:stCxn id="4" idx="1"/>
            <a:endCxn id="5" idx="0"/>
          </p:cNvCxnSpPr>
          <p:nvPr/>
        </p:nvCxnSpPr>
        <p:spPr>
          <a:xfrm flipH="1">
            <a:off x="4076700" y="4340382"/>
            <a:ext cx="1333500" cy="533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0"/>
          </p:cNvCxnSpPr>
          <p:nvPr/>
        </p:nvCxnSpPr>
        <p:spPr>
          <a:xfrm flipH="1">
            <a:off x="5600700" y="4568982"/>
            <a:ext cx="266700" cy="304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0"/>
          </p:cNvCxnSpPr>
          <p:nvPr/>
        </p:nvCxnSpPr>
        <p:spPr>
          <a:xfrm>
            <a:off x="6553200" y="4568982"/>
            <a:ext cx="304800" cy="304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9" idx="0"/>
          </p:cNvCxnSpPr>
          <p:nvPr/>
        </p:nvCxnSpPr>
        <p:spPr>
          <a:xfrm>
            <a:off x="7010400" y="4340382"/>
            <a:ext cx="914400" cy="53641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14256" y="5558136"/>
            <a:ext cx="1772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4 – way Tree</a:t>
            </a:r>
          </a:p>
        </p:txBody>
      </p:sp>
    </p:spTree>
    <p:extLst>
      <p:ext uri="{BB962C8B-B14F-4D97-AF65-F5344CB8AC3E}">
        <p14:creationId xmlns:p14="http://schemas.microsoft.com/office/powerpoint/2010/main" val="202616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Multiway</a:t>
            </a:r>
            <a:r>
              <a:rPr lang="en-IN" dirty="0"/>
              <a:t> Search Tree (B - Tree)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>
                <a:solidFill>
                  <a:srgbClr val="C00000"/>
                </a:solidFill>
              </a:rPr>
              <a:t>M- way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tree contains </a:t>
            </a:r>
            <a:r>
              <a:rPr lang="en-US" b="1" dirty="0">
                <a:solidFill>
                  <a:srgbClr val="C00000"/>
                </a:solidFill>
              </a:rPr>
              <a:t>multiple keys </a:t>
            </a:r>
            <a:r>
              <a:rPr lang="en-US" dirty="0"/>
              <a:t>in a node</a:t>
            </a:r>
          </a:p>
          <a:p>
            <a:r>
              <a:rPr lang="en-US" dirty="0"/>
              <a:t>This leads to </a:t>
            </a:r>
            <a:r>
              <a:rPr lang="en-US" b="1" dirty="0">
                <a:solidFill>
                  <a:srgbClr val="C00000"/>
                </a:solidFill>
              </a:rPr>
              <a:t>reduction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 overall </a:t>
            </a:r>
            <a:r>
              <a:rPr lang="en-US" b="1" dirty="0">
                <a:solidFill>
                  <a:srgbClr val="C00000"/>
                </a:solidFill>
              </a:rPr>
              <a:t>height</a:t>
            </a:r>
            <a:r>
              <a:rPr lang="en-US" dirty="0"/>
              <a:t> of the tree</a:t>
            </a:r>
          </a:p>
          <a:p>
            <a:r>
              <a:rPr lang="en-US" dirty="0"/>
              <a:t>If a </a:t>
            </a:r>
            <a:r>
              <a:rPr lang="en-US" b="1" dirty="0">
                <a:solidFill>
                  <a:srgbClr val="C00000"/>
                </a:solidFill>
              </a:rPr>
              <a:t>node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M-way tree </a:t>
            </a:r>
            <a:r>
              <a:rPr lang="en-US" b="1" dirty="0">
                <a:solidFill>
                  <a:srgbClr val="C00000"/>
                </a:solidFill>
              </a:rPr>
              <a:t>holds K keys </a:t>
            </a:r>
            <a:r>
              <a:rPr lang="en-US" dirty="0"/>
              <a:t>then it will have </a:t>
            </a:r>
            <a:r>
              <a:rPr lang="en-US" b="1" dirty="0">
                <a:solidFill>
                  <a:srgbClr val="C00000"/>
                </a:solidFill>
              </a:rPr>
              <a:t>k+1 children</a:t>
            </a:r>
          </a:p>
        </p:txBody>
      </p:sp>
      <p:sp>
        <p:nvSpPr>
          <p:cNvPr id="4" name="Rectangle 3"/>
          <p:cNvSpPr/>
          <p:nvPr/>
        </p:nvSpPr>
        <p:spPr>
          <a:xfrm>
            <a:off x="3429000" y="3730782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K1,  K2,  K3</a:t>
            </a: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2095500" y="3959382"/>
            <a:ext cx="1333500" cy="533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619500" y="4187982"/>
            <a:ext cx="266700" cy="304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572000" y="4187982"/>
            <a:ext cx="304800" cy="304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</p:cNvCxnSpPr>
          <p:nvPr/>
        </p:nvCxnSpPr>
        <p:spPr>
          <a:xfrm>
            <a:off x="5029200" y="3959382"/>
            <a:ext cx="914400" cy="53641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10400" y="3048001"/>
            <a:ext cx="1982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No of Keys =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10401" y="4186536"/>
            <a:ext cx="3528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No of Ways or children = 4</a:t>
            </a:r>
          </a:p>
        </p:txBody>
      </p:sp>
      <p:cxnSp>
        <p:nvCxnSpPr>
          <p:cNvPr id="14" name="Straight Arrow Connector 13"/>
          <p:cNvCxnSpPr>
            <a:stCxn id="9" idx="1"/>
          </p:cNvCxnSpPr>
          <p:nvPr/>
        </p:nvCxnSpPr>
        <p:spPr>
          <a:xfrm flipH="1">
            <a:off x="4876800" y="3278834"/>
            <a:ext cx="2133600" cy="37876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1"/>
          </p:cNvCxnSpPr>
          <p:nvPr/>
        </p:nvCxnSpPr>
        <p:spPr>
          <a:xfrm flipH="1" flipV="1">
            <a:off x="6172200" y="4416582"/>
            <a:ext cx="838200" cy="78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1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Path of the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4079409"/>
            <a:ext cx="11929641" cy="2374600"/>
          </a:xfrm>
        </p:spPr>
        <p:txBody>
          <a:bodyPr>
            <a:normAutofit/>
          </a:bodyPr>
          <a:lstStyle/>
          <a:p>
            <a:r>
              <a:rPr lang="en-IN" dirty="0"/>
              <a:t>Let G=(V, E) be a simple digraph such that the terminal node of any  edge in the sequence is the initial node of the edge, if any appearing next in the sequence defined as </a:t>
            </a:r>
            <a:r>
              <a:rPr lang="en-IN" b="1" dirty="0">
                <a:solidFill>
                  <a:srgbClr val="C00000"/>
                </a:solidFill>
              </a:rPr>
              <a:t>path of the graph</a:t>
            </a:r>
            <a:r>
              <a:rPr lang="en-IN" dirty="0"/>
              <a:t>.</a:t>
            </a:r>
          </a:p>
          <a:p>
            <a:r>
              <a:rPr lang="en-IN" b="1" dirty="0"/>
              <a:t>Length of Path</a:t>
            </a:r>
          </a:p>
          <a:p>
            <a:pPr lvl="1"/>
            <a:r>
              <a:rPr lang="en-IN" dirty="0"/>
              <a:t>The number of edges appearing in the sequence of the path is called length of path.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057400" y="1295400"/>
            <a:ext cx="648000" cy="64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2057400" y="3049733"/>
            <a:ext cx="648000" cy="6480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3841793" y="1295400"/>
            <a:ext cx="648000" cy="6480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3841793" y="3049733"/>
            <a:ext cx="648000" cy="64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cxnSp>
        <p:nvCxnSpPr>
          <p:cNvPr id="9" name="Curved Connector 8"/>
          <p:cNvCxnSpPr>
            <a:stCxn id="5" idx="0"/>
            <a:endCxn id="7" idx="1"/>
          </p:cNvCxnSpPr>
          <p:nvPr/>
        </p:nvCxnSpPr>
        <p:spPr>
          <a:xfrm rot="16200000" flipH="1">
            <a:off x="3111596" y="565203"/>
            <a:ext cx="94897" cy="1555290"/>
          </a:xfrm>
          <a:prstGeom prst="curvedConnector3">
            <a:avLst>
              <a:gd name="adj1" fmla="val -453443"/>
            </a:avLst>
          </a:prstGeom>
          <a:ln w="28575">
            <a:solidFill>
              <a:srgbClr val="B84742"/>
            </a:solidFill>
            <a:tailEnd type="arrow" w="sm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6" idx="2"/>
            <a:endCxn id="5" idx="2"/>
          </p:cNvCxnSpPr>
          <p:nvPr/>
        </p:nvCxnSpPr>
        <p:spPr>
          <a:xfrm rot="10800000">
            <a:off x="2057400" y="1619401"/>
            <a:ext cx="12700" cy="1754333"/>
          </a:xfrm>
          <a:prstGeom prst="curvedConnector3">
            <a:avLst>
              <a:gd name="adj1" fmla="val 3705882"/>
            </a:avLst>
          </a:prstGeom>
          <a:ln w="28575">
            <a:solidFill>
              <a:srgbClr val="B84742"/>
            </a:solidFill>
            <a:tailEnd type="arrow" w="sm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7" idx="6"/>
            <a:endCxn id="8" idx="6"/>
          </p:cNvCxnSpPr>
          <p:nvPr/>
        </p:nvCxnSpPr>
        <p:spPr>
          <a:xfrm>
            <a:off x="4489793" y="1619400"/>
            <a:ext cx="12700" cy="1754333"/>
          </a:xfrm>
          <a:prstGeom prst="curvedConnector3">
            <a:avLst>
              <a:gd name="adj1" fmla="val 4447055"/>
            </a:avLst>
          </a:prstGeom>
          <a:ln w="28575">
            <a:solidFill>
              <a:srgbClr val="B84742"/>
            </a:solidFill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8" idx="4"/>
            <a:endCxn id="6" idx="3"/>
          </p:cNvCxnSpPr>
          <p:nvPr/>
        </p:nvCxnSpPr>
        <p:spPr>
          <a:xfrm rot="5400000" flipH="1">
            <a:off x="3111596" y="2643537"/>
            <a:ext cx="94897" cy="2013496"/>
          </a:xfrm>
          <a:prstGeom prst="curvedConnector3">
            <a:avLst>
              <a:gd name="adj1" fmla="val -354255"/>
            </a:avLst>
          </a:prstGeom>
          <a:ln w="28575">
            <a:solidFill>
              <a:srgbClr val="B84742"/>
            </a:solidFill>
            <a:tailEnd type="arrow" w="sm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6" idx="7"/>
          </p:cNvCxnSpPr>
          <p:nvPr/>
        </p:nvCxnSpPr>
        <p:spPr>
          <a:xfrm flipH="1">
            <a:off x="2610503" y="1848503"/>
            <a:ext cx="1326187" cy="129612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1"/>
            <a:endCxn id="5" idx="5"/>
          </p:cNvCxnSpPr>
          <p:nvPr/>
        </p:nvCxnSpPr>
        <p:spPr>
          <a:xfrm flipH="1" flipV="1">
            <a:off x="2610503" y="1848503"/>
            <a:ext cx="1326187" cy="129612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2"/>
            <a:endCxn id="5" idx="6"/>
          </p:cNvCxnSpPr>
          <p:nvPr/>
        </p:nvCxnSpPr>
        <p:spPr>
          <a:xfrm rot="10800000">
            <a:off x="2705401" y="1619400"/>
            <a:ext cx="1136393" cy="12700"/>
          </a:xfrm>
          <a:prstGeom prst="curvedConnector3">
            <a:avLst>
              <a:gd name="adj1" fmla="val 50000"/>
            </a:avLst>
          </a:prstGeom>
          <a:ln w="28575">
            <a:solidFill>
              <a:srgbClr val="B84742"/>
            </a:solidFill>
            <a:tailEnd type="arrow" w="sm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5" idx="4"/>
            <a:endCxn id="6" idx="0"/>
          </p:cNvCxnSpPr>
          <p:nvPr/>
        </p:nvCxnSpPr>
        <p:spPr>
          <a:xfrm rot="5400000">
            <a:off x="1828234" y="2496566"/>
            <a:ext cx="1106333" cy="12700"/>
          </a:xfrm>
          <a:prstGeom prst="curvedConnector3">
            <a:avLst>
              <a:gd name="adj1" fmla="val 50000"/>
            </a:avLst>
          </a:prstGeom>
          <a:ln w="28575">
            <a:solidFill>
              <a:srgbClr val="B84742"/>
            </a:solidFill>
            <a:tailEnd type="arrow" w="sm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6" idx="6"/>
            <a:endCxn id="8" idx="2"/>
          </p:cNvCxnSpPr>
          <p:nvPr/>
        </p:nvCxnSpPr>
        <p:spPr>
          <a:xfrm>
            <a:off x="2705400" y="3373733"/>
            <a:ext cx="1136393" cy="12700"/>
          </a:xfrm>
          <a:prstGeom prst="curvedConnector3">
            <a:avLst>
              <a:gd name="adj1" fmla="val 50000"/>
            </a:avLst>
          </a:prstGeom>
          <a:ln w="28575">
            <a:solidFill>
              <a:srgbClr val="B84742"/>
            </a:solidFill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0"/>
            <a:endCxn id="7" idx="4"/>
          </p:cNvCxnSpPr>
          <p:nvPr/>
        </p:nvCxnSpPr>
        <p:spPr>
          <a:xfrm rot="5400000" flipH="1" flipV="1">
            <a:off x="3612627" y="2496567"/>
            <a:ext cx="1106333" cy="12700"/>
          </a:xfrm>
          <a:prstGeom prst="curvedConnector3">
            <a:avLst>
              <a:gd name="adj1" fmla="val 50000"/>
            </a:avLst>
          </a:prstGeom>
          <a:ln w="28575">
            <a:solidFill>
              <a:srgbClr val="B84742"/>
            </a:solidFill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7" idx="0"/>
            <a:endCxn id="7" idx="7"/>
          </p:cNvCxnSpPr>
          <p:nvPr/>
        </p:nvCxnSpPr>
        <p:spPr>
          <a:xfrm rot="16200000" flipH="1">
            <a:off x="4232895" y="1228297"/>
            <a:ext cx="94897" cy="229103"/>
          </a:xfrm>
          <a:prstGeom prst="curvedConnector3">
            <a:avLst>
              <a:gd name="adj1" fmla="val -495956"/>
            </a:avLst>
          </a:prstGeom>
          <a:ln w="28575">
            <a:solidFill>
              <a:srgbClr val="B84742"/>
            </a:solidFill>
            <a:tailEnd type="arrow" w="sm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93032" y="990601"/>
            <a:ext cx="4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Some of the path from 2 to 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74032" y="1367136"/>
            <a:ext cx="4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P1 =</a:t>
            </a:r>
            <a:r>
              <a:rPr lang="en-IN" sz="2400" dirty="0"/>
              <a:t> ((2,4))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74175" y="1748136"/>
            <a:ext cx="4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P2 =</a:t>
            </a:r>
            <a:r>
              <a:rPr lang="en-IN" sz="2400" dirty="0"/>
              <a:t> ((2,3), (3,4))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74175" y="2140711"/>
            <a:ext cx="4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P3 =</a:t>
            </a:r>
            <a:r>
              <a:rPr lang="en-IN" sz="2400" dirty="0"/>
              <a:t> ((2,1), (1,4))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62600" y="2537751"/>
            <a:ext cx="4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P4 =</a:t>
            </a:r>
            <a:r>
              <a:rPr lang="en-IN" sz="2400" dirty="0"/>
              <a:t> ((2,3), (3,1), (1,4))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62600" y="2967336"/>
            <a:ext cx="4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P5 =</a:t>
            </a:r>
            <a:r>
              <a:rPr lang="en-IN" sz="2400" dirty="0"/>
              <a:t> ((2,3), (3,2), (2,4))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62600" y="3348336"/>
            <a:ext cx="4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P6 =</a:t>
            </a:r>
            <a:r>
              <a:rPr lang="en-IN" sz="2400" dirty="0"/>
              <a:t> ((2,2), (2,4))</a:t>
            </a:r>
          </a:p>
        </p:txBody>
      </p:sp>
    </p:spTree>
    <p:extLst>
      <p:ext uri="{BB962C8B-B14F-4D97-AF65-F5344CB8AC3E}">
        <p14:creationId xmlns:p14="http://schemas.microsoft.com/office/powerpoint/2010/main" val="380701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0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Multiway</a:t>
            </a:r>
            <a:r>
              <a:rPr lang="en-IN" dirty="0"/>
              <a:t> Search Tree (B - Tree)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tree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</a:t>
            </a:r>
            <a:r>
              <a:rPr lang="en-US" b="1" dirty="0">
                <a:solidFill>
                  <a:srgbClr val="C00000"/>
                </a:solidFill>
              </a:rPr>
              <a:t>order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rgbClr val="C00000"/>
                </a:solidFill>
              </a:rPr>
              <a:t>M-way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search tree with the following properties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Root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can have </a:t>
            </a:r>
            <a:r>
              <a:rPr lang="en-US" b="1" dirty="0">
                <a:solidFill>
                  <a:srgbClr val="C00000"/>
                </a:solidFill>
              </a:rPr>
              <a:t>1 to M-1 keys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US" dirty="0"/>
              <a:t>All </a:t>
            </a:r>
            <a:r>
              <a:rPr lang="en-US" b="1" dirty="0">
                <a:solidFill>
                  <a:srgbClr val="C00000"/>
                </a:solidFill>
              </a:rPr>
              <a:t>nodes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rgbClr val="C00000"/>
                </a:solidFill>
              </a:rPr>
              <a:t>except Root</a:t>
            </a:r>
            <a:r>
              <a:rPr lang="en-US" dirty="0"/>
              <a:t>) have </a:t>
            </a:r>
            <a:r>
              <a:rPr lang="en-US" b="1" dirty="0">
                <a:solidFill>
                  <a:srgbClr val="C00000"/>
                </a:solidFill>
              </a:rPr>
              <a:t>(M-1)/2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rgbClr val="C00000"/>
                </a:solidFill>
              </a:rPr>
              <a:t>(M-1) keys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US" dirty="0"/>
              <a:t>All </a:t>
            </a:r>
            <a:r>
              <a:rPr lang="en-US" b="1" dirty="0">
                <a:solidFill>
                  <a:srgbClr val="C00000"/>
                </a:solidFill>
              </a:rPr>
              <a:t>leaves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are at the </a:t>
            </a:r>
            <a:r>
              <a:rPr lang="en-US" b="1" dirty="0">
                <a:solidFill>
                  <a:srgbClr val="C00000"/>
                </a:solidFill>
              </a:rPr>
              <a:t>same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level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US" dirty="0"/>
              <a:t>If a node has </a:t>
            </a:r>
            <a:r>
              <a:rPr lang="en-US" b="1" dirty="0">
                <a:solidFill>
                  <a:srgbClr val="C00000"/>
                </a:solidFill>
              </a:rPr>
              <a:t>‘t’</a:t>
            </a:r>
            <a:r>
              <a:rPr lang="en-US" dirty="0"/>
              <a:t> number of </a:t>
            </a:r>
            <a:r>
              <a:rPr lang="en-US" b="1" dirty="0">
                <a:solidFill>
                  <a:srgbClr val="C00000"/>
                </a:solidFill>
              </a:rPr>
              <a:t>children</a:t>
            </a:r>
            <a:r>
              <a:rPr lang="en-US" dirty="0"/>
              <a:t>, then it must have </a:t>
            </a:r>
            <a:r>
              <a:rPr lang="en-US" b="1" dirty="0">
                <a:solidFill>
                  <a:srgbClr val="C00000"/>
                </a:solidFill>
              </a:rPr>
              <a:t>‘t-1’ keys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​</a:t>
            </a:r>
            <a:r>
              <a:rPr lang="en-US" b="1" dirty="0">
                <a:solidFill>
                  <a:srgbClr val="C00000"/>
                </a:solidFill>
              </a:rPr>
              <a:t>​Keys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the nodes are stored in </a:t>
            </a:r>
            <a:r>
              <a:rPr lang="en-US" b="1" dirty="0">
                <a:solidFill>
                  <a:srgbClr val="C00000"/>
                </a:solidFill>
              </a:rPr>
              <a:t>ascending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order</a:t>
            </a:r>
          </a:p>
          <a:p>
            <a:pPr marL="81915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36988" y="4264182"/>
            <a:ext cx="3200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K</a:t>
            </a:r>
            <a:r>
              <a:rPr lang="en-US" sz="2400" b="1" baseline="-25000" dirty="0"/>
              <a:t>0</a:t>
            </a:r>
            <a:r>
              <a:rPr lang="en-US" sz="2400" b="1" dirty="0"/>
              <a:t>, K</a:t>
            </a:r>
            <a:r>
              <a:rPr lang="en-US" sz="2400" b="1" baseline="-25000" dirty="0"/>
              <a:t>1</a:t>
            </a:r>
            <a:r>
              <a:rPr lang="en-US" sz="2400" b="1" dirty="0"/>
              <a:t>,  K</a:t>
            </a:r>
            <a:r>
              <a:rPr lang="en-US" sz="2400" b="1" baseline="-25000" dirty="0"/>
              <a:t>2</a:t>
            </a:r>
            <a:r>
              <a:rPr lang="en-US" sz="2400" b="1" dirty="0"/>
              <a:t>, ……… ,K</a:t>
            </a:r>
            <a:r>
              <a:rPr lang="en-US" sz="2400" b="1" baseline="-25000" dirty="0"/>
              <a:t>n-1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574988" y="4493914"/>
            <a:ext cx="762000" cy="76388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4489388" y="4721382"/>
            <a:ext cx="495300" cy="53641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460939" y="4721382"/>
            <a:ext cx="47531" cy="53641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775388" y="4722514"/>
            <a:ext cx="228600" cy="53528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546914" y="4492782"/>
            <a:ext cx="371475" cy="76501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46388" y="5135647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</a:t>
            </a:r>
            <a:r>
              <a:rPr lang="en-US" sz="2400" b="1" baseline="-25000" dirty="0"/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65620" y="5140112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</a:t>
            </a:r>
            <a:r>
              <a:rPr lang="en-US" sz="2400" b="1" baseline="-25000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80020" y="5140112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</a:t>
            </a:r>
            <a:r>
              <a:rPr lang="en-US" sz="2400" b="1" baseline="-25000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80221" y="5140112"/>
            <a:ext cx="639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</a:t>
            </a:r>
            <a:r>
              <a:rPr lang="en-US" sz="2400" b="1" baseline="-25000" dirty="0"/>
              <a:t>n-1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770820" y="5140112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P</a:t>
            </a:r>
            <a:r>
              <a:rPr lang="en-US" sz="2400" b="1" baseline="-25000" dirty="0" err="1"/>
              <a:t>n</a:t>
            </a:r>
            <a:endParaRPr lang="en-US" sz="2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150629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/>
      <p:bldP spid="18" grpId="0"/>
      <p:bldP spid="19" grpId="0"/>
      <p:bldP spid="20" grpId="0"/>
      <p:bldP spid="2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Multiway</a:t>
            </a:r>
            <a:r>
              <a:rPr lang="en-IN" dirty="0"/>
              <a:t> Search Tree (B - Tree)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2547852"/>
            <a:ext cx="11929641" cy="3906157"/>
          </a:xfrm>
        </p:spPr>
        <p:txBody>
          <a:bodyPr/>
          <a:lstStyle/>
          <a:p>
            <a:r>
              <a:rPr lang="en-US" b="1" dirty="0"/>
              <a:t>K</a:t>
            </a:r>
            <a:r>
              <a:rPr lang="en-US" b="1" baseline="-25000" dirty="0"/>
              <a:t>0</a:t>
            </a:r>
            <a:r>
              <a:rPr lang="en-US" b="1" dirty="0"/>
              <a:t>, K</a:t>
            </a:r>
            <a:r>
              <a:rPr lang="en-US" b="1" baseline="-25000" dirty="0"/>
              <a:t>1</a:t>
            </a:r>
            <a:r>
              <a:rPr lang="en-US" b="1" dirty="0"/>
              <a:t>,  K</a:t>
            </a:r>
            <a:r>
              <a:rPr lang="en-US" b="1" baseline="-25000" dirty="0"/>
              <a:t>2</a:t>
            </a:r>
            <a:r>
              <a:rPr lang="en-US" b="1" dirty="0"/>
              <a:t>, ……… ,K</a:t>
            </a:r>
            <a:r>
              <a:rPr lang="en-US" b="1" baseline="-25000" dirty="0"/>
              <a:t>n-1 </a:t>
            </a:r>
            <a:r>
              <a:rPr lang="en-US" dirty="0"/>
              <a:t>are </a:t>
            </a:r>
            <a:r>
              <a:rPr lang="en-US" b="1" dirty="0">
                <a:solidFill>
                  <a:srgbClr val="C00000"/>
                </a:solidFill>
              </a:rPr>
              <a:t>keys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stored in the node</a:t>
            </a:r>
          </a:p>
          <a:p>
            <a:r>
              <a:rPr lang="en-US" b="1" dirty="0"/>
              <a:t>Sub-Trees</a:t>
            </a:r>
            <a:r>
              <a:rPr lang="en-US" dirty="0"/>
              <a:t> are pointed by </a:t>
            </a:r>
            <a:r>
              <a:rPr lang="en-US" b="1" dirty="0">
                <a:solidFill>
                  <a:srgbClr val="C00000"/>
                </a:solidFill>
              </a:rPr>
              <a:t>P</a:t>
            </a:r>
            <a:r>
              <a:rPr lang="en-US" b="1" baseline="-25000" dirty="0">
                <a:solidFill>
                  <a:srgbClr val="C00000"/>
                </a:solidFill>
              </a:rPr>
              <a:t>0</a:t>
            </a:r>
            <a:r>
              <a:rPr lang="en-US" b="1" dirty="0">
                <a:solidFill>
                  <a:srgbClr val="C00000"/>
                </a:solidFill>
              </a:rPr>
              <a:t>, P</a:t>
            </a:r>
            <a:r>
              <a:rPr lang="en-US" b="1" baseline="-25000" dirty="0">
                <a:solidFill>
                  <a:srgbClr val="C00000"/>
                </a:solidFill>
              </a:rPr>
              <a:t>1</a:t>
            </a:r>
            <a:r>
              <a:rPr lang="en-US" b="1" dirty="0">
                <a:solidFill>
                  <a:srgbClr val="C00000"/>
                </a:solidFill>
              </a:rPr>
              <a:t>,  P</a:t>
            </a:r>
            <a:r>
              <a:rPr lang="en-US" b="1" baseline="-25000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, ……… ,</a:t>
            </a:r>
            <a:r>
              <a:rPr lang="en-US" b="1" dirty="0" err="1">
                <a:solidFill>
                  <a:srgbClr val="C00000"/>
                </a:solidFill>
              </a:rPr>
              <a:t>P</a:t>
            </a:r>
            <a:r>
              <a:rPr lang="en-US" b="1" baseline="-25000" dirty="0" err="1">
                <a:solidFill>
                  <a:srgbClr val="C00000"/>
                </a:solidFill>
              </a:rPr>
              <a:t>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then</a:t>
            </a:r>
          </a:p>
          <a:p>
            <a:pPr lvl="1"/>
            <a:r>
              <a:rPr lang="en-US" dirty="0"/>
              <a:t>K</a:t>
            </a:r>
            <a:r>
              <a:rPr lang="en-US" baseline="-25000" dirty="0"/>
              <a:t>0</a:t>
            </a:r>
            <a:r>
              <a:rPr lang="en-US" dirty="0"/>
              <a:t> &gt;= all keys of sub-tree P</a:t>
            </a:r>
            <a:r>
              <a:rPr lang="en-US" baseline="-25000" dirty="0"/>
              <a:t>0</a:t>
            </a:r>
          </a:p>
          <a:p>
            <a:pPr lvl="1"/>
            <a:r>
              <a:rPr lang="en-US" dirty="0"/>
              <a:t>K</a:t>
            </a:r>
            <a:r>
              <a:rPr lang="en-US" baseline="-25000" dirty="0"/>
              <a:t>1</a:t>
            </a:r>
            <a:r>
              <a:rPr lang="en-US" dirty="0"/>
              <a:t> &gt;= all keys of sub-tree P</a:t>
            </a:r>
            <a:r>
              <a:rPr lang="en-US" baseline="-25000" dirty="0"/>
              <a:t>1</a:t>
            </a:r>
          </a:p>
          <a:p>
            <a:pPr lvl="1"/>
            <a:r>
              <a:rPr lang="en-US" baseline="-25000" dirty="0"/>
              <a:t>………..</a:t>
            </a:r>
            <a:endParaRPr lang="en-US" dirty="0"/>
          </a:p>
          <a:p>
            <a:pPr lvl="1"/>
            <a:r>
              <a:rPr lang="en-US" baseline="-25000" dirty="0"/>
              <a:t>………..</a:t>
            </a:r>
            <a:endParaRPr lang="en-US" dirty="0"/>
          </a:p>
          <a:p>
            <a:pPr lvl="1"/>
            <a:r>
              <a:rPr lang="en-US" dirty="0"/>
              <a:t>K</a:t>
            </a:r>
            <a:r>
              <a:rPr lang="en-US" baseline="-25000" dirty="0"/>
              <a:t>n-1</a:t>
            </a:r>
            <a:r>
              <a:rPr lang="en-US" dirty="0"/>
              <a:t> &gt;= all keys of sub-tree P</a:t>
            </a:r>
            <a:r>
              <a:rPr lang="en-US" baseline="-25000" dirty="0"/>
              <a:t>n-1</a:t>
            </a:r>
            <a:endParaRPr lang="en-US" dirty="0"/>
          </a:p>
          <a:p>
            <a:pPr lvl="1"/>
            <a:r>
              <a:rPr lang="en-US" dirty="0"/>
              <a:t>K</a:t>
            </a:r>
            <a:r>
              <a:rPr lang="en-US" baseline="-25000" dirty="0"/>
              <a:t>n-1</a:t>
            </a:r>
            <a:r>
              <a:rPr lang="en-US" dirty="0"/>
              <a:t> &lt; all keys of sub-tree </a:t>
            </a:r>
            <a:r>
              <a:rPr lang="en-US" dirty="0" err="1"/>
              <a:t>P</a:t>
            </a:r>
            <a:r>
              <a:rPr lang="en-US" baseline="-25000" dirty="0" err="1"/>
              <a:t>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19600" y="1097034"/>
            <a:ext cx="3200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K</a:t>
            </a:r>
            <a:r>
              <a:rPr lang="en-US" sz="2400" b="1" baseline="-25000" dirty="0"/>
              <a:t>0</a:t>
            </a:r>
            <a:r>
              <a:rPr lang="en-US" sz="2400" b="1" dirty="0"/>
              <a:t>, K</a:t>
            </a:r>
            <a:r>
              <a:rPr lang="en-US" sz="2400" b="1" baseline="-25000" dirty="0"/>
              <a:t>1</a:t>
            </a:r>
            <a:r>
              <a:rPr lang="en-US" sz="2400" b="1" dirty="0"/>
              <a:t>,  K</a:t>
            </a:r>
            <a:r>
              <a:rPr lang="en-US" sz="2400" b="1" baseline="-25000" dirty="0"/>
              <a:t>2</a:t>
            </a:r>
            <a:r>
              <a:rPr lang="en-US" sz="2400" b="1" dirty="0"/>
              <a:t>, ……… ,K</a:t>
            </a:r>
            <a:r>
              <a:rPr lang="en-US" sz="2400" b="1" baseline="-25000" dirty="0"/>
              <a:t>n-1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657600" y="1326766"/>
            <a:ext cx="762000" cy="76388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4572000" y="1554234"/>
            <a:ext cx="495300" cy="53641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543551" y="1554234"/>
            <a:ext cx="47531" cy="53641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858000" y="1555366"/>
            <a:ext cx="228600" cy="53528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629526" y="1325634"/>
            <a:ext cx="371475" cy="765018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29000" y="1968499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</a:t>
            </a:r>
            <a:r>
              <a:rPr lang="en-US" sz="2400" b="1" baseline="-25000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48232" y="1972964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</a:t>
            </a:r>
            <a:r>
              <a:rPr lang="en-US" sz="2400" b="1" baseline="-25000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62632" y="1972964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</a:t>
            </a:r>
            <a:r>
              <a:rPr lang="en-US" sz="2400" b="1" baseline="-25000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62833" y="1972964"/>
            <a:ext cx="639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</a:t>
            </a:r>
            <a:r>
              <a:rPr lang="en-US" sz="2400" b="1" baseline="-25000" dirty="0"/>
              <a:t>n-1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3432" y="197296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P</a:t>
            </a:r>
            <a:r>
              <a:rPr lang="en-US" sz="2400" b="1" baseline="-25000" dirty="0" err="1"/>
              <a:t>n</a:t>
            </a:r>
            <a:endParaRPr lang="en-US" sz="2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250199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1" grpId="0"/>
      <p:bldP spid="12" grpId="0"/>
      <p:bldP spid="13" grpId="0"/>
      <p:bldP spid="14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Multiway</a:t>
            </a:r>
            <a:r>
              <a:rPr lang="en-IN" dirty="0"/>
              <a:t> Search Tree (B - Tree)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10200" y="1295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20</a:t>
            </a:r>
          </a:p>
        </p:txBody>
      </p:sp>
      <p:sp>
        <p:nvSpPr>
          <p:cNvPr id="5" name="Rectangle 4"/>
          <p:cNvSpPr/>
          <p:nvPr/>
        </p:nvSpPr>
        <p:spPr>
          <a:xfrm>
            <a:off x="2895600" y="22860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10,  15</a:t>
            </a:r>
          </a:p>
        </p:txBody>
      </p:sp>
      <p:sp>
        <p:nvSpPr>
          <p:cNvPr id="6" name="Rectangle 5"/>
          <p:cNvSpPr/>
          <p:nvPr/>
        </p:nvSpPr>
        <p:spPr>
          <a:xfrm>
            <a:off x="7162800" y="23622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25,  40,  50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0" y="35814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2,  8</a:t>
            </a:r>
          </a:p>
        </p:txBody>
      </p:sp>
      <p:sp>
        <p:nvSpPr>
          <p:cNvPr id="8" name="Rectangle 7"/>
          <p:cNvSpPr/>
          <p:nvPr/>
        </p:nvSpPr>
        <p:spPr>
          <a:xfrm>
            <a:off x="2971800" y="3594980"/>
            <a:ext cx="6477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9" name="Rectangle 8"/>
          <p:cNvSpPr/>
          <p:nvPr/>
        </p:nvSpPr>
        <p:spPr>
          <a:xfrm>
            <a:off x="3962400" y="359498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16,  18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15000" y="3594980"/>
            <a:ext cx="6477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53200" y="359498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30,  35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772400" y="3571592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42,  44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107787" y="3579891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55,  60</a:t>
            </a:r>
          </a:p>
        </p:txBody>
      </p:sp>
      <p:cxnSp>
        <p:nvCxnSpPr>
          <p:cNvPr id="15" name="Straight Arrow Connector 14"/>
          <p:cNvCxnSpPr>
            <a:stCxn id="4" idx="1"/>
            <a:endCxn id="5" idx="0"/>
          </p:cNvCxnSpPr>
          <p:nvPr/>
        </p:nvCxnSpPr>
        <p:spPr>
          <a:xfrm flipH="1">
            <a:off x="3429000" y="1524000"/>
            <a:ext cx="1981200" cy="7620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1"/>
            <a:endCxn id="7" idx="0"/>
          </p:cNvCxnSpPr>
          <p:nvPr/>
        </p:nvCxnSpPr>
        <p:spPr>
          <a:xfrm flipH="1">
            <a:off x="2247900" y="2514600"/>
            <a:ext cx="647700" cy="1066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8" idx="0"/>
          </p:cNvCxnSpPr>
          <p:nvPr/>
        </p:nvCxnSpPr>
        <p:spPr>
          <a:xfrm flipH="1">
            <a:off x="3295650" y="2743200"/>
            <a:ext cx="133350" cy="85178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9" idx="0"/>
          </p:cNvCxnSpPr>
          <p:nvPr/>
        </p:nvCxnSpPr>
        <p:spPr>
          <a:xfrm>
            <a:off x="3962400" y="2514600"/>
            <a:ext cx="533400" cy="108038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3"/>
            <a:endCxn id="6" idx="0"/>
          </p:cNvCxnSpPr>
          <p:nvPr/>
        </p:nvCxnSpPr>
        <p:spPr>
          <a:xfrm>
            <a:off x="6019800" y="1524000"/>
            <a:ext cx="2057400" cy="8382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1"/>
            <a:endCxn id="10" idx="0"/>
          </p:cNvCxnSpPr>
          <p:nvPr/>
        </p:nvCxnSpPr>
        <p:spPr>
          <a:xfrm flipH="1">
            <a:off x="6038850" y="2590800"/>
            <a:ext cx="1123950" cy="100418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1" idx="0"/>
          </p:cNvCxnSpPr>
          <p:nvPr/>
        </p:nvCxnSpPr>
        <p:spPr>
          <a:xfrm flipH="1">
            <a:off x="7086600" y="2819400"/>
            <a:ext cx="685800" cy="77558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2" idx="0"/>
          </p:cNvCxnSpPr>
          <p:nvPr/>
        </p:nvCxnSpPr>
        <p:spPr>
          <a:xfrm flipH="1">
            <a:off x="8305800" y="2819400"/>
            <a:ext cx="76200" cy="7521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3"/>
            <a:endCxn id="13" idx="0"/>
          </p:cNvCxnSpPr>
          <p:nvPr/>
        </p:nvCxnSpPr>
        <p:spPr>
          <a:xfrm>
            <a:off x="8991601" y="2590801"/>
            <a:ext cx="649587" cy="98909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91001" y="4719936"/>
            <a:ext cx="3999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B-Tree of Order 4 (4 way Tree)</a:t>
            </a:r>
          </a:p>
        </p:txBody>
      </p:sp>
    </p:spTree>
    <p:extLst>
      <p:ext uri="{BB962C8B-B14F-4D97-AF65-F5344CB8AC3E}">
        <p14:creationId xmlns:p14="http://schemas.microsoft.com/office/powerpoint/2010/main" val="176574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of Key in B-Tree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b="1" dirty="0">
                <a:solidFill>
                  <a:srgbClr val="C00000"/>
                </a:solidFill>
              </a:rPr>
              <a:t>Root </a:t>
            </a:r>
            <a:r>
              <a:rPr lang="en-US" dirty="0"/>
              <a:t>is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NULL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construct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 node and </a:t>
            </a:r>
            <a:r>
              <a:rPr lang="en-US" b="1" dirty="0">
                <a:solidFill>
                  <a:srgbClr val="C00000"/>
                </a:solidFill>
              </a:rPr>
              <a:t>insert key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b="1" dirty="0">
                <a:solidFill>
                  <a:srgbClr val="C00000"/>
                </a:solidFill>
              </a:rPr>
              <a:t>Root </a:t>
            </a:r>
            <a:r>
              <a:rPr lang="en-US" dirty="0"/>
              <a:t>is </a:t>
            </a:r>
            <a:r>
              <a:rPr lang="en-US" b="1" dirty="0">
                <a:solidFill>
                  <a:srgbClr val="C00000"/>
                </a:solidFill>
              </a:rPr>
              <a:t>NOT NULL</a:t>
            </a:r>
          </a:p>
          <a:p>
            <a:pPr marL="876300" lvl="1" indent="-514350">
              <a:buFont typeface="+mj-lt"/>
              <a:buAutoNum type="romanUcPeriod"/>
            </a:pPr>
            <a:r>
              <a:rPr lang="en-US" dirty="0"/>
              <a:t>Find the </a:t>
            </a:r>
            <a:r>
              <a:rPr lang="en-US" b="1" dirty="0">
                <a:solidFill>
                  <a:srgbClr val="C00000"/>
                </a:solidFill>
              </a:rPr>
              <a:t>correct leaf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node to which key should be added</a:t>
            </a:r>
          </a:p>
          <a:p>
            <a:pPr marL="876300" lvl="1" indent="-514350">
              <a:buFont typeface="+mj-lt"/>
              <a:buAutoNum type="romanUcPeriod"/>
            </a:pPr>
            <a:r>
              <a:rPr lang="en-US" dirty="0"/>
              <a:t>If </a:t>
            </a:r>
            <a:r>
              <a:rPr lang="en-US" b="1" dirty="0">
                <a:solidFill>
                  <a:srgbClr val="C00000"/>
                </a:solidFill>
              </a:rPr>
              <a:t>leaf node has space </a:t>
            </a:r>
            <a:r>
              <a:rPr lang="en-US" dirty="0"/>
              <a:t>to accommodate key, it is </a:t>
            </a:r>
            <a:r>
              <a:rPr lang="en-US" b="1" dirty="0">
                <a:solidFill>
                  <a:srgbClr val="C00000"/>
                </a:solidFill>
              </a:rPr>
              <a:t>inserted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sorted</a:t>
            </a:r>
          </a:p>
          <a:p>
            <a:pPr marL="876300" lvl="1" indent="-514350">
              <a:buFont typeface="+mj-lt"/>
              <a:buAutoNum type="romanUcPeriod"/>
            </a:pPr>
            <a:r>
              <a:rPr lang="en-US" dirty="0"/>
              <a:t>If </a:t>
            </a:r>
            <a:r>
              <a:rPr lang="en-US" b="1" dirty="0">
                <a:solidFill>
                  <a:srgbClr val="C00000"/>
                </a:solidFill>
              </a:rPr>
              <a:t>leaf node does not have space </a:t>
            </a:r>
            <a:r>
              <a:rPr lang="en-US" dirty="0"/>
              <a:t>to accommodate key, we </a:t>
            </a:r>
            <a:r>
              <a:rPr lang="en-US" b="1" dirty="0">
                <a:solidFill>
                  <a:srgbClr val="C00000"/>
                </a:solidFill>
              </a:rPr>
              <a:t>split node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into two parts</a:t>
            </a:r>
          </a:p>
        </p:txBody>
      </p:sp>
    </p:spTree>
    <p:extLst>
      <p:ext uri="{BB962C8B-B14F-4D97-AF65-F5344CB8AC3E}">
        <p14:creationId xmlns:p14="http://schemas.microsoft.com/office/powerpoint/2010/main" val="229679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 Node (5 way Tree, max 4 Keys)</a:t>
            </a:r>
          </a:p>
        </p:txBody>
      </p:sp>
      <p:sp>
        <p:nvSpPr>
          <p:cNvPr id="4" name="Rectangle 3"/>
          <p:cNvSpPr/>
          <p:nvPr/>
        </p:nvSpPr>
        <p:spPr>
          <a:xfrm>
            <a:off x="2019300" y="15240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5,  10,  15,  20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24200" y="1084970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05100" y="2189399"/>
            <a:ext cx="1314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Insert - 3</a:t>
            </a:r>
          </a:p>
        </p:txBody>
      </p:sp>
      <p:sp>
        <p:nvSpPr>
          <p:cNvPr id="7" name="Rectangle 6"/>
          <p:cNvSpPr/>
          <p:nvPr/>
        </p:nvSpPr>
        <p:spPr>
          <a:xfrm>
            <a:off x="2019300" y="28194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3,  5,  10,  15,  20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61775" y="3272136"/>
            <a:ext cx="1285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Overflow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09901" y="2651064"/>
            <a:ext cx="381000" cy="7779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09900" y="39624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52600" y="4724400"/>
            <a:ext cx="9525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3,  5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33800" y="4724400"/>
            <a:ext cx="11811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15,  20</a:t>
            </a:r>
          </a:p>
        </p:txBody>
      </p:sp>
      <p:cxnSp>
        <p:nvCxnSpPr>
          <p:cNvPr id="17" name="Straight Arrow Connector 16"/>
          <p:cNvCxnSpPr>
            <a:stCxn id="13" idx="1"/>
            <a:endCxn id="14" idx="0"/>
          </p:cNvCxnSpPr>
          <p:nvPr/>
        </p:nvCxnSpPr>
        <p:spPr>
          <a:xfrm flipH="1">
            <a:off x="2228850" y="4191000"/>
            <a:ext cx="781050" cy="533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15" idx="0"/>
          </p:cNvCxnSpPr>
          <p:nvPr/>
        </p:nvCxnSpPr>
        <p:spPr>
          <a:xfrm>
            <a:off x="3543300" y="4191000"/>
            <a:ext cx="781050" cy="533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867400" y="1143000"/>
            <a:ext cx="0" cy="5181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934200" y="15240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1,  5,  9,  11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38616" y="2133601"/>
            <a:ext cx="1314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Insert - 3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934200" y="27432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1,  3,  5,  9,  11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34401" y="2286001"/>
            <a:ext cx="1285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Overflow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001000" y="2590801"/>
            <a:ext cx="381000" cy="7779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077200" y="37338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819900" y="4495800"/>
            <a:ext cx="9525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1,  3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801100" y="4495800"/>
            <a:ext cx="11811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9,  11</a:t>
            </a:r>
            <a:endParaRPr lang="en-US" sz="2400" b="1" dirty="0"/>
          </a:p>
        </p:txBody>
      </p:sp>
      <p:cxnSp>
        <p:nvCxnSpPr>
          <p:cNvPr id="27" name="Straight Arrow Connector 26"/>
          <p:cNvCxnSpPr>
            <a:stCxn id="24" idx="1"/>
            <a:endCxn id="25" idx="0"/>
          </p:cNvCxnSpPr>
          <p:nvPr/>
        </p:nvCxnSpPr>
        <p:spPr>
          <a:xfrm flipH="1">
            <a:off x="7296150" y="3962400"/>
            <a:ext cx="781050" cy="533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3"/>
            <a:endCxn id="26" idx="0"/>
          </p:cNvCxnSpPr>
          <p:nvPr/>
        </p:nvCxnSpPr>
        <p:spPr>
          <a:xfrm>
            <a:off x="8610600" y="3962400"/>
            <a:ext cx="781050" cy="533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49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  <p:bldP spid="8" grpId="0"/>
      <p:bldP spid="12" grpId="0" animBg="1"/>
      <p:bldP spid="13" grpId="0" animBg="1"/>
      <p:bldP spid="14" grpId="0" animBg="1"/>
      <p:bldP spid="15" grpId="0" animBg="1"/>
      <p:bldP spid="18" grpId="0" animBg="1"/>
      <p:bldP spid="20" grpId="0"/>
      <p:bldP spid="21" grpId="0" animBg="1"/>
      <p:bldP spid="22" grpId="0"/>
      <p:bldP spid="23" grpId="0" animBg="1"/>
      <p:bldP spid="24" grpId="0" animBg="1"/>
      <p:bldP spid="25" grpId="0" animBg="1"/>
      <p:bldP spid="2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Node (5 way Tree, max 4 Keys)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24400" y="11430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10,  20,  30,  40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905000" y="20574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3,  5,  6,  8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657600" y="20574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12,  14</a:t>
            </a:r>
            <a:endParaRPr lang="en-US" sz="2400" b="1" dirty="0"/>
          </a:p>
        </p:txBody>
      </p:sp>
      <p:sp>
        <p:nvSpPr>
          <p:cNvPr id="19" name="Rectangle 18"/>
          <p:cNvSpPr/>
          <p:nvPr/>
        </p:nvSpPr>
        <p:spPr>
          <a:xfrm>
            <a:off x="5257800" y="20574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21,  25,  27</a:t>
            </a:r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7391400" y="20574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31,  35</a:t>
            </a:r>
            <a:endParaRPr lang="en-US" sz="2400" b="1" dirty="0"/>
          </a:p>
        </p:txBody>
      </p:sp>
      <p:sp>
        <p:nvSpPr>
          <p:cNvPr id="21" name="Rectangle 20"/>
          <p:cNvSpPr/>
          <p:nvPr/>
        </p:nvSpPr>
        <p:spPr>
          <a:xfrm>
            <a:off x="8839200" y="2057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42,  45,  48</a:t>
            </a:r>
            <a:endParaRPr lang="en-US" sz="2400" b="1" dirty="0"/>
          </a:p>
        </p:txBody>
      </p:sp>
      <p:cxnSp>
        <p:nvCxnSpPr>
          <p:cNvPr id="23" name="Straight Arrow Connector 22"/>
          <p:cNvCxnSpPr>
            <a:stCxn id="16" idx="1"/>
            <a:endCxn id="17" idx="0"/>
          </p:cNvCxnSpPr>
          <p:nvPr/>
        </p:nvCxnSpPr>
        <p:spPr>
          <a:xfrm flipH="1">
            <a:off x="2667000" y="1371600"/>
            <a:ext cx="2057400" cy="685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8" idx="0"/>
          </p:cNvCxnSpPr>
          <p:nvPr/>
        </p:nvCxnSpPr>
        <p:spPr>
          <a:xfrm flipH="1">
            <a:off x="4267200" y="1600200"/>
            <a:ext cx="1219200" cy="4572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2"/>
            <a:endCxn id="19" idx="0"/>
          </p:cNvCxnSpPr>
          <p:nvPr/>
        </p:nvCxnSpPr>
        <p:spPr>
          <a:xfrm>
            <a:off x="6057900" y="1600200"/>
            <a:ext cx="114300" cy="4572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0" idx="0"/>
          </p:cNvCxnSpPr>
          <p:nvPr/>
        </p:nvCxnSpPr>
        <p:spPr>
          <a:xfrm>
            <a:off x="6629400" y="1600200"/>
            <a:ext cx="1371600" cy="4572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3"/>
            <a:endCxn id="21" idx="0"/>
          </p:cNvCxnSpPr>
          <p:nvPr/>
        </p:nvCxnSpPr>
        <p:spPr>
          <a:xfrm>
            <a:off x="7391400" y="1371600"/>
            <a:ext cx="2247900" cy="685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724400" y="40386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10,  20,  30,  40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676400" y="49530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3,  5,  6,  8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352800" y="49530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12,  14</a:t>
            </a:r>
            <a:endParaRPr lang="en-US" sz="2400" b="1" dirty="0"/>
          </a:p>
        </p:txBody>
      </p:sp>
      <p:sp>
        <p:nvSpPr>
          <p:cNvPr id="35" name="Rectangle 34"/>
          <p:cNvSpPr/>
          <p:nvPr/>
        </p:nvSpPr>
        <p:spPr>
          <a:xfrm>
            <a:off x="4800600" y="49530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21,  25,  27</a:t>
            </a:r>
            <a:endParaRPr lang="en-US" sz="2400" b="1" dirty="0"/>
          </a:p>
        </p:txBody>
      </p:sp>
      <p:sp>
        <p:nvSpPr>
          <p:cNvPr id="36" name="Rectangle 35"/>
          <p:cNvSpPr/>
          <p:nvPr/>
        </p:nvSpPr>
        <p:spPr>
          <a:xfrm>
            <a:off x="6858000" y="49530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  31,  35</a:t>
            </a:r>
            <a:endParaRPr lang="en-US" sz="2400" b="1" dirty="0"/>
          </a:p>
        </p:txBody>
      </p:sp>
      <p:sp>
        <p:nvSpPr>
          <p:cNvPr id="37" name="Rectangle 36"/>
          <p:cNvSpPr/>
          <p:nvPr/>
        </p:nvSpPr>
        <p:spPr>
          <a:xfrm>
            <a:off x="8839200" y="49530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42,  45,  48</a:t>
            </a:r>
            <a:endParaRPr lang="en-US" sz="2400" b="1" dirty="0"/>
          </a:p>
        </p:txBody>
      </p:sp>
      <p:cxnSp>
        <p:nvCxnSpPr>
          <p:cNvPr id="38" name="Straight Arrow Connector 37"/>
          <p:cNvCxnSpPr>
            <a:stCxn id="32" idx="1"/>
            <a:endCxn id="33" idx="0"/>
          </p:cNvCxnSpPr>
          <p:nvPr/>
        </p:nvCxnSpPr>
        <p:spPr>
          <a:xfrm flipH="1">
            <a:off x="2438400" y="4267200"/>
            <a:ext cx="2286000" cy="685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4" idx="0"/>
          </p:cNvCxnSpPr>
          <p:nvPr/>
        </p:nvCxnSpPr>
        <p:spPr>
          <a:xfrm flipH="1">
            <a:off x="3962400" y="4495800"/>
            <a:ext cx="1219200" cy="4572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2"/>
            <a:endCxn id="35" idx="0"/>
          </p:cNvCxnSpPr>
          <p:nvPr/>
        </p:nvCxnSpPr>
        <p:spPr>
          <a:xfrm flipH="1">
            <a:off x="5715000" y="4495800"/>
            <a:ext cx="342900" cy="4572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6" idx="0"/>
          </p:cNvCxnSpPr>
          <p:nvPr/>
        </p:nvCxnSpPr>
        <p:spPr>
          <a:xfrm>
            <a:off x="6629400" y="4495800"/>
            <a:ext cx="1104900" cy="4572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2" idx="3"/>
            <a:endCxn id="37" idx="0"/>
          </p:cNvCxnSpPr>
          <p:nvPr/>
        </p:nvCxnSpPr>
        <p:spPr>
          <a:xfrm>
            <a:off x="7391400" y="4267200"/>
            <a:ext cx="2247900" cy="685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238416" y="3043536"/>
            <a:ext cx="1470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Insert - 38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924801" y="4953001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FF00"/>
                </a:solidFill>
              </a:rPr>
              <a:t>,38</a:t>
            </a:r>
            <a:endParaRPr 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16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3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Node (5 way Tree, max 4 Keys)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24400" y="9906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10,  20,  30,  40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76400" y="19050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3,  5,  6,  8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52800" y="19050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12,  14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4800600" y="19050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21,  25,  27</a:t>
            </a:r>
            <a:endParaRPr lang="en-US" sz="2400" b="1" dirty="0"/>
          </a:p>
        </p:txBody>
      </p:sp>
      <p:sp>
        <p:nvSpPr>
          <p:cNvPr id="19" name="Rectangle 18"/>
          <p:cNvSpPr/>
          <p:nvPr/>
        </p:nvSpPr>
        <p:spPr>
          <a:xfrm>
            <a:off x="6858000" y="19050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  31,  35,  38</a:t>
            </a:r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8839200" y="19050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42,  45,  48</a:t>
            </a:r>
            <a:endParaRPr lang="en-US" sz="2400" b="1" dirty="0"/>
          </a:p>
        </p:txBody>
      </p:sp>
      <p:cxnSp>
        <p:nvCxnSpPr>
          <p:cNvPr id="21" name="Straight Arrow Connector 20"/>
          <p:cNvCxnSpPr>
            <a:stCxn id="15" idx="1"/>
            <a:endCxn id="16" idx="0"/>
          </p:cNvCxnSpPr>
          <p:nvPr/>
        </p:nvCxnSpPr>
        <p:spPr>
          <a:xfrm flipH="1">
            <a:off x="2438400" y="1219200"/>
            <a:ext cx="2286000" cy="685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7" idx="0"/>
          </p:cNvCxnSpPr>
          <p:nvPr/>
        </p:nvCxnSpPr>
        <p:spPr>
          <a:xfrm flipH="1">
            <a:off x="3962400" y="1447800"/>
            <a:ext cx="1219200" cy="4572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2"/>
            <a:endCxn id="18" idx="0"/>
          </p:cNvCxnSpPr>
          <p:nvPr/>
        </p:nvCxnSpPr>
        <p:spPr>
          <a:xfrm flipH="1">
            <a:off x="5715000" y="1447800"/>
            <a:ext cx="342900" cy="4572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9" idx="0"/>
          </p:cNvCxnSpPr>
          <p:nvPr/>
        </p:nvCxnSpPr>
        <p:spPr>
          <a:xfrm>
            <a:off x="6629400" y="1447800"/>
            <a:ext cx="1104900" cy="4572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3"/>
            <a:endCxn id="20" idx="0"/>
          </p:cNvCxnSpPr>
          <p:nvPr/>
        </p:nvCxnSpPr>
        <p:spPr>
          <a:xfrm>
            <a:off x="7391400" y="1219200"/>
            <a:ext cx="2247900" cy="685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20361" y="2664767"/>
            <a:ext cx="1151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Insert </a:t>
            </a:r>
            <a:r>
              <a:rPr lang="en-US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876800" y="34290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10,  20,  30,  40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676400" y="4343400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3, 5, 6,   , 8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657600" y="43434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12,  14</a:t>
            </a:r>
            <a:endParaRPr lang="en-US" sz="2400" b="1" dirty="0"/>
          </a:p>
        </p:txBody>
      </p:sp>
      <p:sp>
        <p:nvSpPr>
          <p:cNvPr id="32" name="Rectangle 31"/>
          <p:cNvSpPr/>
          <p:nvPr/>
        </p:nvSpPr>
        <p:spPr>
          <a:xfrm>
            <a:off x="4953000" y="43434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21,  25,  27</a:t>
            </a:r>
            <a:endParaRPr lang="en-US" sz="2400" b="1" dirty="0"/>
          </a:p>
        </p:txBody>
      </p:sp>
      <p:sp>
        <p:nvSpPr>
          <p:cNvPr id="33" name="Rectangle 32"/>
          <p:cNvSpPr/>
          <p:nvPr/>
        </p:nvSpPr>
        <p:spPr>
          <a:xfrm>
            <a:off x="7010400" y="43434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  31,  35,  38</a:t>
            </a:r>
            <a:endParaRPr lang="en-US" sz="2400" b="1" dirty="0"/>
          </a:p>
        </p:txBody>
      </p:sp>
      <p:sp>
        <p:nvSpPr>
          <p:cNvPr id="34" name="Rectangle 33"/>
          <p:cNvSpPr/>
          <p:nvPr/>
        </p:nvSpPr>
        <p:spPr>
          <a:xfrm>
            <a:off x="8991600" y="4343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42,  45,  48</a:t>
            </a:r>
            <a:endParaRPr lang="en-US" sz="2400" b="1" dirty="0"/>
          </a:p>
        </p:txBody>
      </p:sp>
      <p:cxnSp>
        <p:nvCxnSpPr>
          <p:cNvPr id="35" name="Straight Arrow Connector 34"/>
          <p:cNvCxnSpPr>
            <a:stCxn id="29" idx="1"/>
            <a:endCxn id="30" idx="0"/>
          </p:cNvCxnSpPr>
          <p:nvPr/>
        </p:nvCxnSpPr>
        <p:spPr>
          <a:xfrm flipH="1">
            <a:off x="2514600" y="3657600"/>
            <a:ext cx="2362200" cy="685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1" idx="0"/>
          </p:cNvCxnSpPr>
          <p:nvPr/>
        </p:nvCxnSpPr>
        <p:spPr>
          <a:xfrm flipH="1">
            <a:off x="4267200" y="3886200"/>
            <a:ext cx="1219200" cy="4572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9" idx="2"/>
            <a:endCxn id="32" idx="0"/>
          </p:cNvCxnSpPr>
          <p:nvPr/>
        </p:nvCxnSpPr>
        <p:spPr>
          <a:xfrm flipH="1">
            <a:off x="5867400" y="3886200"/>
            <a:ext cx="342900" cy="4572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0"/>
          </p:cNvCxnSpPr>
          <p:nvPr/>
        </p:nvCxnSpPr>
        <p:spPr>
          <a:xfrm>
            <a:off x="6781800" y="3886200"/>
            <a:ext cx="1104900" cy="4572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3"/>
            <a:endCxn id="34" idx="0"/>
          </p:cNvCxnSpPr>
          <p:nvPr/>
        </p:nvCxnSpPr>
        <p:spPr>
          <a:xfrm>
            <a:off x="7543800" y="3657600"/>
            <a:ext cx="2247900" cy="685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631642" y="434340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FF00"/>
                </a:solidFill>
              </a:rPr>
              <a:t>7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76401" y="4961982"/>
            <a:ext cx="1285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Overflow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362200" y="4038601"/>
            <a:ext cx="269442" cy="7779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7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8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1" grpId="0"/>
      <p:bldP spid="42" grpId="0"/>
      <p:bldP spid="43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Node (5 way Tree, max 4 Keys)</a:t>
            </a:r>
          </a:p>
        </p:txBody>
      </p:sp>
      <p:sp>
        <p:nvSpPr>
          <p:cNvPr id="4" name="Rectangle 3"/>
          <p:cNvSpPr/>
          <p:nvPr/>
        </p:nvSpPr>
        <p:spPr>
          <a:xfrm>
            <a:off x="4876800" y="10668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   10,  20,  30,  40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19812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3, 5</a:t>
            </a:r>
          </a:p>
        </p:txBody>
      </p:sp>
      <p:sp>
        <p:nvSpPr>
          <p:cNvPr id="6" name="Rectangle 5"/>
          <p:cNvSpPr/>
          <p:nvPr/>
        </p:nvSpPr>
        <p:spPr>
          <a:xfrm>
            <a:off x="3657600" y="19812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12,  14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4953000" y="19812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21,  25,  27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7010400" y="19812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  31,  35,  38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8991600" y="19812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42,  45,  48</a:t>
            </a:r>
            <a:endParaRPr lang="en-US" sz="2400" b="1" dirty="0"/>
          </a:p>
        </p:txBody>
      </p:sp>
      <p:cxnSp>
        <p:nvCxnSpPr>
          <p:cNvPr id="10" name="Straight Arrow Connector 9"/>
          <p:cNvCxnSpPr>
            <a:stCxn id="4" idx="1"/>
            <a:endCxn id="5" idx="0"/>
          </p:cNvCxnSpPr>
          <p:nvPr/>
        </p:nvCxnSpPr>
        <p:spPr>
          <a:xfrm flipH="1">
            <a:off x="2095500" y="1295400"/>
            <a:ext cx="2781300" cy="685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6" idx="0"/>
          </p:cNvCxnSpPr>
          <p:nvPr/>
        </p:nvCxnSpPr>
        <p:spPr>
          <a:xfrm flipH="1">
            <a:off x="4267200" y="1524000"/>
            <a:ext cx="1447800" cy="4572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7" idx="0"/>
          </p:cNvCxnSpPr>
          <p:nvPr/>
        </p:nvCxnSpPr>
        <p:spPr>
          <a:xfrm flipH="1">
            <a:off x="5867400" y="1524000"/>
            <a:ext cx="342900" cy="4572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0"/>
          </p:cNvCxnSpPr>
          <p:nvPr/>
        </p:nvCxnSpPr>
        <p:spPr>
          <a:xfrm>
            <a:off x="6781800" y="1524000"/>
            <a:ext cx="1104900" cy="4572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  <a:endCxn id="9" idx="0"/>
          </p:cNvCxnSpPr>
          <p:nvPr/>
        </p:nvCxnSpPr>
        <p:spPr>
          <a:xfrm>
            <a:off x="7543800" y="1295400"/>
            <a:ext cx="2247900" cy="685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93842" y="1066801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FF00"/>
                </a:solidFill>
              </a:rPr>
              <a:t>6, 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24175" y="990601"/>
            <a:ext cx="1285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Overflow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902758" y="963707"/>
            <a:ext cx="307542" cy="647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86200" y="5131525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12,  14</a:t>
            </a:r>
            <a:endParaRPr lang="en-US" sz="2400" b="1" dirty="0"/>
          </a:p>
        </p:txBody>
      </p:sp>
      <p:sp>
        <p:nvSpPr>
          <p:cNvPr id="21" name="Rectangle 20"/>
          <p:cNvSpPr/>
          <p:nvPr/>
        </p:nvSpPr>
        <p:spPr>
          <a:xfrm>
            <a:off x="5181600" y="5131525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21,  25,  27</a:t>
            </a:r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7086600" y="5131525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  31,  35,  38</a:t>
            </a:r>
            <a:endParaRPr lang="en-US" sz="2400" b="1" dirty="0"/>
          </a:p>
        </p:txBody>
      </p:sp>
      <p:sp>
        <p:nvSpPr>
          <p:cNvPr id="23" name="Rectangle 22"/>
          <p:cNvSpPr/>
          <p:nvPr/>
        </p:nvSpPr>
        <p:spPr>
          <a:xfrm>
            <a:off x="8915400" y="5131525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42,  45,  48</a:t>
            </a:r>
            <a:endParaRPr lang="en-US" sz="2400" b="1" dirty="0"/>
          </a:p>
        </p:txBody>
      </p:sp>
      <p:cxnSp>
        <p:nvCxnSpPr>
          <p:cNvPr id="24" name="Straight Arrow Connector 23"/>
          <p:cNvCxnSpPr>
            <a:stCxn id="32" idx="2"/>
            <a:endCxn id="46" idx="0"/>
          </p:cNvCxnSpPr>
          <p:nvPr/>
        </p:nvCxnSpPr>
        <p:spPr>
          <a:xfrm flipH="1">
            <a:off x="3314700" y="4445725"/>
            <a:ext cx="209550" cy="685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2" idx="3"/>
            <a:endCxn id="20" idx="0"/>
          </p:cNvCxnSpPr>
          <p:nvPr/>
        </p:nvCxnSpPr>
        <p:spPr>
          <a:xfrm>
            <a:off x="4152900" y="4217125"/>
            <a:ext cx="342900" cy="914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4" idx="1"/>
            <a:endCxn id="21" idx="0"/>
          </p:cNvCxnSpPr>
          <p:nvPr/>
        </p:nvCxnSpPr>
        <p:spPr>
          <a:xfrm flipH="1">
            <a:off x="6096000" y="4217125"/>
            <a:ext cx="952500" cy="914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4" idx="2"/>
            <a:endCxn id="22" idx="0"/>
          </p:cNvCxnSpPr>
          <p:nvPr/>
        </p:nvCxnSpPr>
        <p:spPr>
          <a:xfrm>
            <a:off x="7677150" y="4445725"/>
            <a:ext cx="285750" cy="685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4" idx="3"/>
            <a:endCxn id="23" idx="0"/>
          </p:cNvCxnSpPr>
          <p:nvPr/>
        </p:nvCxnSpPr>
        <p:spPr>
          <a:xfrm>
            <a:off x="8305800" y="4217125"/>
            <a:ext cx="1409700" cy="914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895600" y="3988525"/>
            <a:ext cx="1257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6,  10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048500" y="3988525"/>
            <a:ext cx="1257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30, 40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62600" y="3150325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20</a:t>
            </a:r>
          </a:p>
        </p:txBody>
      </p:sp>
      <p:cxnSp>
        <p:nvCxnSpPr>
          <p:cNvPr id="37" name="Straight Arrow Connector 36"/>
          <p:cNvCxnSpPr>
            <a:stCxn id="35" idx="1"/>
            <a:endCxn id="32" idx="0"/>
          </p:cNvCxnSpPr>
          <p:nvPr/>
        </p:nvCxnSpPr>
        <p:spPr>
          <a:xfrm flipH="1">
            <a:off x="3524250" y="3378925"/>
            <a:ext cx="2038350" cy="6096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3"/>
            <a:endCxn id="34" idx="0"/>
          </p:cNvCxnSpPr>
          <p:nvPr/>
        </p:nvCxnSpPr>
        <p:spPr>
          <a:xfrm>
            <a:off x="6400800" y="3378925"/>
            <a:ext cx="1276350" cy="6096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667000" y="19812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7, 8</a:t>
            </a:r>
          </a:p>
        </p:txBody>
      </p:sp>
      <p:cxnSp>
        <p:nvCxnSpPr>
          <p:cNvPr id="43" name="Straight Arrow Connector 42"/>
          <p:cNvCxnSpPr>
            <a:stCxn id="15" idx="2"/>
            <a:endCxn id="40" idx="0"/>
          </p:cNvCxnSpPr>
          <p:nvPr/>
        </p:nvCxnSpPr>
        <p:spPr>
          <a:xfrm flipH="1">
            <a:off x="3086100" y="1528466"/>
            <a:ext cx="2152360" cy="45273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752600" y="5131525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895600" y="5131525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7, 8</a:t>
            </a:r>
          </a:p>
        </p:txBody>
      </p:sp>
      <p:cxnSp>
        <p:nvCxnSpPr>
          <p:cNvPr id="48" name="Straight Arrow Connector 47"/>
          <p:cNvCxnSpPr>
            <a:stCxn id="32" idx="1"/>
            <a:endCxn id="45" idx="0"/>
          </p:cNvCxnSpPr>
          <p:nvPr/>
        </p:nvCxnSpPr>
        <p:spPr>
          <a:xfrm flipH="1">
            <a:off x="2171700" y="4217125"/>
            <a:ext cx="723900" cy="914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69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/>
      <p:bldP spid="16" grpId="0"/>
      <p:bldP spid="17" grpId="0" animBg="1"/>
      <p:bldP spid="20" grpId="0" animBg="1"/>
      <p:bldP spid="21" grpId="0" animBg="1"/>
      <p:bldP spid="22" grpId="0" animBg="1"/>
      <p:bldP spid="23" grpId="0" animBg="1"/>
      <p:bldP spid="32" grpId="0" animBg="1"/>
      <p:bldP spid="34" grpId="0" animBg="1"/>
      <p:bldP spid="35" grpId="0" animBg="1"/>
      <p:bldP spid="40" grpId="0" animBg="1"/>
      <p:bldP spid="45" grpId="0" animBg="1"/>
      <p:bldP spid="4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M-Way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4500" y="717179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Construct </a:t>
            </a:r>
            <a:r>
              <a:rPr lang="en-US" sz="2400" b="1" dirty="0">
                <a:solidFill>
                  <a:srgbClr val="C00000"/>
                </a:solidFill>
              </a:rPr>
              <a:t>5 Order (5 Way) </a:t>
            </a:r>
            <a:r>
              <a:rPr lang="en-US" sz="2400" dirty="0"/>
              <a:t>Tree from following data</a:t>
            </a:r>
          </a:p>
          <a:p>
            <a:pPr algn="ctr"/>
            <a:r>
              <a:rPr lang="en-US" sz="2400" dirty="0"/>
              <a:t>1, 7, 6, 2, 11, 5, 10, 13, 12, 20, 16, 24, 3, 4, 18, 19, 14, 25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714500" y="1631578"/>
            <a:ext cx="8763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7917" y="1716744"/>
            <a:ext cx="11927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We are asked to </a:t>
            </a:r>
            <a:r>
              <a:rPr lang="en-US" sz="2000" b="1" dirty="0">
                <a:solidFill>
                  <a:srgbClr val="C00000"/>
                </a:solidFill>
              </a:rPr>
              <a:t>create 5 Order Tree (5 Way Tree) maximum 4 records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can be accommodated in a node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6206" y="2290486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0682" y="2290487"/>
            <a:ext cx="113204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8782" y="2976286"/>
            <a:ext cx="109394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18129" y="2290487"/>
            <a:ext cx="113204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68114" y="2976286"/>
            <a:ext cx="109394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  </a:t>
            </a:r>
            <a:r>
              <a:rPr lang="en-US" sz="2400" b="1" dirty="0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00720" y="2290487"/>
            <a:ext cx="113204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76993" y="2976286"/>
            <a:ext cx="109394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  </a:t>
            </a:r>
            <a:r>
              <a:rPr lang="en-US" sz="2400" b="1" dirty="0">
                <a:solidFill>
                  <a:srgbClr val="FFFF00"/>
                </a:solidFill>
              </a:rPr>
              <a:t>6</a:t>
            </a:r>
            <a:r>
              <a:rPr lang="en-US" sz="2400" b="1" dirty="0"/>
              <a:t>,  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02629" y="2290487"/>
            <a:ext cx="113204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553395" y="2976286"/>
            <a:ext cx="147494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  </a:t>
            </a:r>
            <a:r>
              <a:rPr lang="en-US" sz="2400" b="1" dirty="0">
                <a:solidFill>
                  <a:srgbClr val="FFFF00"/>
                </a:solidFill>
              </a:rPr>
              <a:t>2</a:t>
            </a:r>
            <a:r>
              <a:rPr lang="en-US" sz="2400" b="1" dirty="0"/>
              <a:t>,  6,  7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76206" y="4146178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618129" y="2290486"/>
            <a:ext cx="0" cy="18556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500720" y="2290486"/>
            <a:ext cx="0" cy="1857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302629" y="2290486"/>
            <a:ext cx="0" cy="1857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203147" y="2290486"/>
            <a:ext cx="128753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411577" y="2866913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1,  2,  6,  7, </a:t>
            </a:r>
            <a:r>
              <a:rPr lang="en-US" sz="2400" b="1" dirty="0">
                <a:solidFill>
                  <a:srgbClr val="FFFF00"/>
                </a:solidFill>
              </a:rPr>
              <a:t>11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644352" y="3548249"/>
            <a:ext cx="1285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Overflow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173578" y="2818285"/>
            <a:ext cx="334683" cy="570945"/>
          </a:xfrm>
          <a:prstGeom prst="rect">
            <a:avLst/>
          </a:prstGeom>
          <a:noFill/>
          <a:ln w="28575">
            <a:solidFill>
              <a:srgbClr val="B84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308360" y="3552713"/>
            <a:ext cx="8001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1,  2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0489461" y="3552713"/>
            <a:ext cx="88451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7,  11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994162" y="2747687"/>
            <a:ext cx="6476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cxnSp>
        <p:nvCxnSpPr>
          <p:cNvPr id="33" name="Straight Arrow Connector 32"/>
          <p:cNvCxnSpPr>
            <a:stCxn id="31" idx="1"/>
            <a:endCxn id="29" idx="0"/>
          </p:cNvCxnSpPr>
          <p:nvPr/>
        </p:nvCxnSpPr>
        <p:spPr>
          <a:xfrm flipH="1">
            <a:off x="9708411" y="2976287"/>
            <a:ext cx="285751" cy="57642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3"/>
            <a:endCxn id="30" idx="0"/>
          </p:cNvCxnSpPr>
          <p:nvPr/>
        </p:nvCxnSpPr>
        <p:spPr>
          <a:xfrm>
            <a:off x="10641861" y="2976287"/>
            <a:ext cx="289859" cy="57642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622180" y="4146178"/>
            <a:ext cx="0" cy="241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6206" y="4146179"/>
            <a:ext cx="113204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69902" y="5544670"/>
            <a:ext cx="9372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1,2,</a:t>
            </a:r>
            <a:r>
              <a:rPr lang="en-US" sz="2400" b="1" dirty="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411943" y="5544670"/>
            <a:ext cx="75538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7,11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78543" y="4739644"/>
            <a:ext cx="6476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cxnSp>
        <p:nvCxnSpPr>
          <p:cNvPr id="42" name="Straight Arrow Connector 41"/>
          <p:cNvCxnSpPr>
            <a:stCxn id="41" idx="1"/>
            <a:endCxn id="39" idx="0"/>
          </p:cNvCxnSpPr>
          <p:nvPr/>
        </p:nvCxnSpPr>
        <p:spPr>
          <a:xfrm flipH="1">
            <a:off x="638522" y="4968244"/>
            <a:ext cx="240020" cy="57642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1" idx="3"/>
            <a:endCxn id="40" idx="0"/>
          </p:cNvCxnSpPr>
          <p:nvPr/>
        </p:nvCxnSpPr>
        <p:spPr>
          <a:xfrm>
            <a:off x="1526241" y="4968244"/>
            <a:ext cx="263396" cy="57642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293668" y="4142039"/>
            <a:ext cx="0" cy="241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622180" y="4146179"/>
            <a:ext cx="128753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895605" y="5551839"/>
            <a:ext cx="91874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1,2,5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038603" y="5551839"/>
            <a:ext cx="104602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7,</a:t>
            </a:r>
            <a:r>
              <a:rPr lang="en-US" sz="2200" b="1" dirty="0">
                <a:solidFill>
                  <a:srgbClr val="FFFF00"/>
                </a:solidFill>
              </a:rPr>
              <a:t>10</a:t>
            </a:r>
            <a:r>
              <a:rPr lang="en-US" sz="2200" b="1" dirty="0"/>
              <a:t>,11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667543" y="4746813"/>
            <a:ext cx="6476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cxnSp>
        <p:nvCxnSpPr>
          <p:cNvPr id="53" name="Straight Arrow Connector 52"/>
          <p:cNvCxnSpPr>
            <a:stCxn id="52" idx="1"/>
          </p:cNvCxnSpPr>
          <p:nvPr/>
        </p:nvCxnSpPr>
        <p:spPr>
          <a:xfrm flipH="1">
            <a:off x="3354978" y="4975413"/>
            <a:ext cx="312564" cy="57642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2" idx="3"/>
            <a:endCxn id="51" idx="0"/>
          </p:cNvCxnSpPr>
          <p:nvPr/>
        </p:nvCxnSpPr>
        <p:spPr>
          <a:xfrm>
            <a:off x="4315242" y="4975413"/>
            <a:ext cx="246375" cy="57642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203147" y="2290486"/>
            <a:ext cx="0" cy="1857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93668" y="4142039"/>
            <a:ext cx="128753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13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420947" y="5480464"/>
            <a:ext cx="91874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1,2,5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563945" y="5480464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7,10,11,</a:t>
            </a:r>
            <a:r>
              <a:rPr lang="en-US" sz="2200" b="1" dirty="0">
                <a:solidFill>
                  <a:srgbClr val="FFFF00"/>
                </a:solidFill>
              </a:rPr>
              <a:t>13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297247" y="4675438"/>
            <a:ext cx="6476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cxnSp>
        <p:nvCxnSpPr>
          <p:cNvPr id="56" name="Straight Arrow Connector 55"/>
          <p:cNvCxnSpPr>
            <a:stCxn id="55" idx="1"/>
            <a:endCxn id="46" idx="0"/>
          </p:cNvCxnSpPr>
          <p:nvPr/>
        </p:nvCxnSpPr>
        <p:spPr>
          <a:xfrm flipH="1">
            <a:off x="5880320" y="4904038"/>
            <a:ext cx="416926" cy="57642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5" idx="3"/>
            <a:endCxn id="49" idx="0"/>
          </p:cNvCxnSpPr>
          <p:nvPr/>
        </p:nvCxnSpPr>
        <p:spPr>
          <a:xfrm>
            <a:off x="6944945" y="4904038"/>
            <a:ext cx="342900" cy="57642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08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1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5" grpId="0" animBg="1"/>
      <p:bldP spid="26" grpId="0" animBg="1"/>
      <p:bldP spid="27" grpId="0"/>
      <p:bldP spid="28" grpId="0" animBg="1"/>
      <p:bldP spid="29" grpId="0" animBg="1"/>
      <p:bldP spid="30" grpId="0" animBg="1"/>
      <p:bldP spid="31" grpId="0" animBg="1"/>
      <p:bldP spid="38" grpId="0" animBg="1"/>
      <p:bldP spid="39" grpId="0" animBg="1"/>
      <p:bldP spid="40" grpId="0" animBg="1"/>
      <p:bldP spid="41" grpId="0" animBg="1"/>
      <p:bldP spid="48" grpId="0" animBg="1"/>
      <p:bldP spid="50" grpId="0" animBg="1"/>
      <p:bldP spid="51" grpId="0" animBg="1"/>
      <p:bldP spid="52" grpId="0" animBg="1"/>
      <p:bldP spid="45" grpId="0" animBg="1"/>
      <p:bldP spid="46" grpId="0" animBg="1"/>
      <p:bldP spid="49" grpId="0" animBg="1"/>
      <p:bldP spid="5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M-Way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4500" y="744073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Construct </a:t>
            </a:r>
            <a:r>
              <a:rPr lang="en-US" sz="2400" b="1" dirty="0">
                <a:solidFill>
                  <a:srgbClr val="C00000"/>
                </a:solidFill>
              </a:rPr>
              <a:t>5 Order (5 Way) </a:t>
            </a:r>
            <a:r>
              <a:rPr lang="en-US" sz="2400" dirty="0"/>
              <a:t>Tree from following data</a:t>
            </a:r>
          </a:p>
          <a:p>
            <a:pPr algn="ctr"/>
            <a:r>
              <a:rPr lang="en-US" sz="2400" dirty="0"/>
              <a:t>1, 7, 6, 2, 11, 5, 10, 13, 12, 20, 16, 24, 3, 4, 18, 19, 14, 25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10959" y="1658472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0959" y="3745689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127370" y="1658473"/>
            <a:ext cx="0" cy="20872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0959" y="1658473"/>
            <a:ext cx="128753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06186" y="3149298"/>
            <a:ext cx="876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1,2,5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96786" y="3149298"/>
            <a:ext cx="177165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7,10,11,</a:t>
            </a:r>
            <a:r>
              <a:rPr lang="en-US" sz="2200" b="1" dirty="0">
                <a:solidFill>
                  <a:srgbClr val="FFFF00"/>
                </a:solidFill>
              </a:rPr>
              <a:t>12</a:t>
            </a:r>
            <a:r>
              <a:rPr lang="en-US" sz="2200" b="1" dirty="0"/>
              <a:t>,13</a:t>
            </a:r>
            <a:endParaRPr lang="en-US" sz="2200" b="1" dirty="0">
              <a:solidFill>
                <a:srgbClr val="FFFF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82486" y="2344272"/>
            <a:ext cx="6476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cxnSp>
        <p:nvCxnSpPr>
          <p:cNvPr id="23" name="Straight Arrow Connector 22"/>
          <p:cNvCxnSpPr>
            <a:stCxn id="22" idx="1"/>
            <a:endCxn id="20" idx="0"/>
          </p:cNvCxnSpPr>
          <p:nvPr/>
        </p:nvCxnSpPr>
        <p:spPr>
          <a:xfrm flipH="1">
            <a:off x="644337" y="2572872"/>
            <a:ext cx="438149" cy="57642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3"/>
            <a:endCxn id="21" idx="0"/>
          </p:cNvCxnSpPr>
          <p:nvPr/>
        </p:nvCxnSpPr>
        <p:spPr>
          <a:xfrm>
            <a:off x="1730185" y="2572872"/>
            <a:ext cx="352427" cy="57642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84286" y="2751586"/>
            <a:ext cx="11913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Overflow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840110" y="3075713"/>
            <a:ext cx="334683" cy="570945"/>
          </a:xfrm>
          <a:prstGeom prst="rect">
            <a:avLst/>
          </a:prstGeom>
          <a:noFill/>
          <a:ln w="28575">
            <a:solidFill>
              <a:srgbClr val="B84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177985" y="3149298"/>
            <a:ext cx="876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1,2,5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054287" y="2344272"/>
            <a:ext cx="8762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6, 11</a:t>
            </a:r>
          </a:p>
        </p:txBody>
      </p:sp>
      <p:cxnSp>
        <p:nvCxnSpPr>
          <p:cNvPr id="36" name="Straight Arrow Connector 35"/>
          <p:cNvCxnSpPr>
            <a:stCxn id="35" idx="1"/>
            <a:endCxn id="34" idx="0"/>
          </p:cNvCxnSpPr>
          <p:nvPr/>
        </p:nvCxnSpPr>
        <p:spPr>
          <a:xfrm flipH="1">
            <a:off x="3616136" y="2572872"/>
            <a:ext cx="438151" cy="57642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155684" y="3142716"/>
            <a:ext cx="74508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7,10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006786" y="3142716"/>
            <a:ext cx="94256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12,13</a:t>
            </a:r>
          </a:p>
        </p:txBody>
      </p:sp>
      <p:cxnSp>
        <p:nvCxnSpPr>
          <p:cNvPr id="41" name="Straight Arrow Connector 40"/>
          <p:cNvCxnSpPr>
            <a:stCxn id="35" idx="2"/>
            <a:endCxn id="38" idx="0"/>
          </p:cNvCxnSpPr>
          <p:nvPr/>
        </p:nvCxnSpPr>
        <p:spPr>
          <a:xfrm>
            <a:off x="4492436" y="2801472"/>
            <a:ext cx="35790" cy="34124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3"/>
            <a:endCxn id="39" idx="0"/>
          </p:cNvCxnSpPr>
          <p:nvPr/>
        </p:nvCxnSpPr>
        <p:spPr>
          <a:xfrm>
            <a:off x="4930586" y="2572872"/>
            <a:ext cx="547481" cy="56984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127370" y="1658473"/>
            <a:ext cx="220765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20, 16, 24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242574" y="3131097"/>
            <a:ext cx="876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1,2,5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566136" y="2326071"/>
            <a:ext cx="8762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6, 11</a:t>
            </a:r>
          </a:p>
        </p:txBody>
      </p:sp>
      <p:cxnSp>
        <p:nvCxnSpPr>
          <p:cNvPr id="48" name="Straight Arrow Connector 47"/>
          <p:cNvCxnSpPr>
            <a:stCxn id="47" idx="1"/>
            <a:endCxn id="46" idx="0"/>
          </p:cNvCxnSpPr>
          <p:nvPr/>
        </p:nvCxnSpPr>
        <p:spPr>
          <a:xfrm flipH="1">
            <a:off x="6680725" y="2554671"/>
            <a:ext cx="885411" cy="57642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220273" y="3124515"/>
            <a:ext cx="74508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7,10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071373" y="3124515"/>
            <a:ext cx="216176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12,13,</a:t>
            </a:r>
            <a:r>
              <a:rPr lang="en-US" sz="2400" b="1" dirty="0">
                <a:solidFill>
                  <a:srgbClr val="FFFF00"/>
                </a:solidFill>
              </a:rPr>
              <a:t>16,20,24</a:t>
            </a:r>
          </a:p>
        </p:txBody>
      </p:sp>
      <p:cxnSp>
        <p:nvCxnSpPr>
          <p:cNvPr id="51" name="Straight Arrow Connector 50"/>
          <p:cNvCxnSpPr>
            <a:stCxn id="47" idx="2"/>
            <a:endCxn id="49" idx="0"/>
          </p:cNvCxnSpPr>
          <p:nvPr/>
        </p:nvCxnSpPr>
        <p:spPr>
          <a:xfrm flipH="1">
            <a:off x="7592815" y="2783271"/>
            <a:ext cx="411470" cy="34124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7" idx="3"/>
            <a:endCxn id="50" idx="0"/>
          </p:cNvCxnSpPr>
          <p:nvPr/>
        </p:nvCxnSpPr>
        <p:spPr>
          <a:xfrm>
            <a:off x="8442434" y="2554671"/>
            <a:ext cx="709820" cy="56984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318735" y="2673898"/>
            <a:ext cx="11913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Overflow</a:t>
            </a:r>
          </a:p>
        </p:txBody>
      </p:sp>
      <p:sp>
        <p:nvSpPr>
          <p:cNvPr id="68" name="Rectangle 67"/>
          <p:cNvSpPr/>
          <p:nvPr/>
        </p:nvSpPr>
        <p:spPr>
          <a:xfrm>
            <a:off x="8984053" y="3070363"/>
            <a:ext cx="334683" cy="570945"/>
          </a:xfrm>
          <a:prstGeom prst="rect">
            <a:avLst/>
          </a:prstGeom>
          <a:noFill/>
          <a:ln w="28575">
            <a:solidFill>
              <a:srgbClr val="B84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186724" y="4368376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6, 11, 16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3724" y="5509166"/>
            <a:ext cx="828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1,2,5</a:t>
            </a:r>
          </a:p>
        </p:txBody>
      </p:sp>
      <p:sp>
        <p:nvSpPr>
          <p:cNvPr id="71" name="Rectangle 70"/>
          <p:cNvSpPr/>
          <p:nvPr/>
        </p:nvSpPr>
        <p:spPr>
          <a:xfrm>
            <a:off x="967090" y="5509166"/>
            <a:ext cx="720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7,10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05289" y="5509166"/>
            <a:ext cx="900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12,13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818301" y="5509166"/>
            <a:ext cx="900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20,24</a:t>
            </a:r>
          </a:p>
        </p:txBody>
      </p:sp>
      <p:cxnSp>
        <p:nvCxnSpPr>
          <p:cNvPr id="75" name="Straight Arrow Connector 74"/>
          <p:cNvCxnSpPr>
            <a:stCxn id="69" idx="1"/>
            <a:endCxn id="70" idx="0"/>
          </p:cNvCxnSpPr>
          <p:nvPr/>
        </p:nvCxnSpPr>
        <p:spPr>
          <a:xfrm flipH="1">
            <a:off x="457724" y="4596976"/>
            <a:ext cx="729000" cy="9121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71" idx="0"/>
          </p:cNvCxnSpPr>
          <p:nvPr/>
        </p:nvCxnSpPr>
        <p:spPr>
          <a:xfrm flipH="1">
            <a:off x="1327090" y="4825576"/>
            <a:ext cx="165534" cy="6835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72" idx="0"/>
          </p:cNvCxnSpPr>
          <p:nvPr/>
        </p:nvCxnSpPr>
        <p:spPr>
          <a:xfrm>
            <a:off x="2082612" y="4825576"/>
            <a:ext cx="172677" cy="6835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9" idx="3"/>
            <a:endCxn id="73" idx="0"/>
          </p:cNvCxnSpPr>
          <p:nvPr/>
        </p:nvCxnSpPr>
        <p:spPr>
          <a:xfrm>
            <a:off x="2634524" y="4596976"/>
            <a:ext cx="633777" cy="9121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852573" y="3745689"/>
            <a:ext cx="136768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3,4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337633" y="4368376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6, 11, 16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927932" y="5509166"/>
            <a:ext cx="133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1,2, </a:t>
            </a:r>
            <a:r>
              <a:rPr lang="en-US" sz="2400" b="1" dirty="0">
                <a:solidFill>
                  <a:srgbClr val="FFFF00"/>
                </a:solidFill>
              </a:rPr>
              <a:t>3,4</a:t>
            </a:r>
            <a:r>
              <a:rPr lang="en-US" sz="2400" b="1" dirty="0"/>
              <a:t>,5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345584" y="5509166"/>
            <a:ext cx="74508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7,10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166868" y="5509166"/>
            <a:ext cx="900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12,13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179880" y="5509166"/>
            <a:ext cx="900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20,24</a:t>
            </a:r>
          </a:p>
        </p:txBody>
      </p:sp>
      <p:cxnSp>
        <p:nvCxnSpPr>
          <p:cNvPr id="60" name="Straight Arrow Connector 59"/>
          <p:cNvCxnSpPr>
            <a:stCxn id="55" idx="1"/>
            <a:endCxn id="56" idx="0"/>
          </p:cNvCxnSpPr>
          <p:nvPr/>
        </p:nvCxnSpPr>
        <p:spPr>
          <a:xfrm flipH="1">
            <a:off x="4593932" y="4596976"/>
            <a:ext cx="743701" cy="9121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7" idx="0"/>
          </p:cNvCxnSpPr>
          <p:nvPr/>
        </p:nvCxnSpPr>
        <p:spPr>
          <a:xfrm flipH="1">
            <a:off x="5718127" y="4825576"/>
            <a:ext cx="124892" cy="6835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58" idx="0"/>
          </p:cNvCxnSpPr>
          <p:nvPr/>
        </p:nvCxnSpPr>
        <p:spPr>
          <a:xfrm>
            <a:off x="6281168" y="4825576"/>
            <a:ext cx="335700" cy="6835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5" idx="3"/>
            <a:endCxn id="59" idx="0"/>
          </p:cNvCxnSpPr>
          <p:nvPr/>
        </p:nvCxnSpPr>
        <p:spPr>
          <a:xfrm>
            <a:off x="6785433" y="4596976"/>
            <a:ext cx="844447" cy="9121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839133" y="4960047"/>
            <a:ext cx="11913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Overflow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468576" y="5462656"/>
            <a:ext cx="334683" cy="570945"/>
          </a:xfrm>
          <a:prstGeom prst="rect">
            <a:avLst/>
          </a:prstGeom>
          <a:noFill/>
          <a:ln w="28575">
            <a:solidFill>
              <a:srgbClr val="B84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9237281" y="4120181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3,  6,  11,  16</a:t>
            </a:r>
          </a:p>
        </p:txBody>
      </p:sp>
      <p:sp>
        <p:nvSpPr>
          <p:cNvPr id="74" name="Rectangle 73"/>
          <p:cNvSpPr/>
          <p:nvPr/>
        </p:nvSpPr>
        <p:spPr>
          <a:xfrm>
            <a:off x="9464868" y="5260971"/>
            <a:ext cx="720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7,10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0272705" y="5260971"/>
            <a:ext cx="900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12,13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1245376" y="5260971"/>
            <a:ext cx="900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20,24</a:t>
            </a:r>
          </a:p>
        </p:txBody>
      </p:sp>
      <p:sp>
        <p:nvSpPr>
          <p:cNvPr id="79" name="Rectangle 78"/>
          <p:cNvSpPr/>
          <p:nvPr/>
        </p:nvSpPr>
        <p:spPr>
          <a:xfrm>
            <a:off x="8795477" y="5260971"/>
            <a:ext cx="57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4,5</a:t>
            </a:r>
          </a:p>
        </p:txBody>
      </p:sp>
      <p:sp>
        <p:nvSpPr>
          <p:cNvPr id="81" name="Rectangle 80"/>
          <p:cNvSpPr/>
          <p:nvPr/>
        </p:nvSpPr>
        <p:spPr>
          <a:xfrm>
            <a:off x="8170481" y="5260971"/>
            <a:ext cx="57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</a:t>
            </a:r>
          </a:p>
        </p:txBody>
      </p:sp>
      <p:cxnSp>
        <p:nvCxnSpPr>
          <p:cNvPr id="83" name="Straight Arrow Connector 82"/>
          <p:cNvCxnSpPr>
            <a:stCxn id="66" idx="1"/>
            <a:endCxn id="81" idx="0"/>
          </p:cNvCxnSpPr>
          <p:nvPr/>
        </p:nvCxnSpPr>
        <p:spPr>
          <a:xfrm flipH="1">
            <a:off x="8458481" y="4348781"/>
            <a:ext cx="778800" cy="9121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79" idx="0"/>
          </p:cNvCxnSpPr>
          <p:nvPr/>
        </p:nvCxnSpPr>
        <p:spPr>
          <a:xfrm flipH="1">
            <a:off x="9083477" y="4577381"/>
            <a:ext cx="454122" cy="6835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74" idx="0"/>
          </p:cNvCxnSpPr>
          <p:nvPr/>
        </p:nvCxnSpPr>
        <p:spPr>
          <a:xfrm flipH="1">
            <a:off x="9824868" y="4577381"/>
            <a:ext cx="80284" cy="6835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76" idx="0"/>
          </p:cNvCxnSpPr>
          <p:nvPr/>
        </p:nvCxnSpPr>
        <p:spPr>
          <a:xfrm>
            <a:off x="10463205" y="4577381"/>
            <a:ext cx="259500" cy="6835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3"/>
            <a:endCxn id="78" idx="0"/>
          </p:cNvCxnSpPr>
          <p:nvPr/>
        </p:nvCxnSpPr>
        <p:spPr>
          <a:xfrm>
            <a:off x="11066081" y="4348781"/>
            <a:ext cx="629295" cy="91219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852573" y="3745689"/>
            <a:ext cx="0" cy="27626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27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9" dur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1" dur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2" dur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3" dur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 animBg="1"/>
      <p:bldP spid="20" grpId="0" animBg="1"/>
      <p:bldP spid="21" grpId="0" animBg="1"/>
      <p:bldP spid="22" grpId="0" animBg="1"/>
      <p:bldP spid="32" grpId="0"/>
      <p:bldP spid="33" grpId="0" animBg="1"/>
      <p:bldP spid="34" grpId="0" animBg="1"/>
      <p:bldP spid="35" grpId="0" animBg="1"/>
      <p:bldP spid="38" grpId="0" animBg="1"/>
      <p:bldP spid="39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67" grpId="0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4" grpId="0"/>
      <p:bldP spid="65" grpId="0" animBg="1"/>
      <p:bldP spid="66" grpId="0" animBg="1"/>
      <p:bldP spid="74" grpId="0" animBg="1"/>
      <p:bldP spid="76" grpId="0" animBg="1"/>
      <p:bldP spid="78" grpId="0" animBg="1"/>
      <p:bldP spid="79" grpId="0" animBg="1"/>
      <p:bldP spid="8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– Concepts &amp;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b="1" dirty="0"/>
              <a:t>Simple Path (Edge Simple)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The path is called simple one </a:t>
            </a:r>
            <a:r>
              <a:rPr lang="en-US" b="1" dirty="0">
                <a:solidFill>
                  <a:srgbClr val="C00000"/>
                </a:solidFill>
              </a:rPr>
              <a:t>if no edge is repeated </a:t>
            </a:r>
            <a:r>
              <a:rPr lang="en-US" dirty="0"/>
              <a:t>in the path</a:t>
            </a:r>
          </a:p>
          <a:p>
            <a:pPr lvl="1">
              <a:spcBef>
                <a:spcPts val="600"/>
              </a:spcBef>
            </a:pPr>
            <a:r>
              <a:rPr lang="en-IN" dirty="0"/>
              <a:t>Path P5, P6 are Simple Paths</a:t>
            </a:r>
          </a:p>
          <a:p>
            <a:pPr>
              <a:spcBef>
                <a:spcPts val="600"/>
              </a:spcBef>
            </a:pPr>
            <a:r>
              <a:rPr lang="en-US" b="1" dirty="0"/>
              <a:t>Elementary Path (Node Simple)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The path is called elementary one </a:t>
            </a:r>
            <a:r>
              <a:rPr lang="en-US" b="1" dirty="0">
                <a:solidFill>
                  <a:srgbClr val="C00000"/>
                </a:solidFill>
              </a:rPr>
              <a:t>if no vertex is repeated </a:t>
            </a:r>
            <a:r>
              <a:rPr lang="en-US" dirty="0"/>
              <a:t>in the path</a:t>
            </a:r>
          </a:p>
          <a:p>
            <a:pPr lvl="1">
              <a:spcBef>
                <a:spcPts val="600"/>
              </a:spcBef>
            </a:pPr>
            <a:r>
              <a:rPr lang="en-IN" dirty="0"/>
              <a:t>Path P1, P2, P3 &amp; P4 are elementary Path</a:t>
            </a:r>
          </a:p>
          <a:p>
            <a:pPr lvl="1">
              <a:spcBef>
                <a:spcPts val="600"/>
              </a:spcBef>
            </a:pPr>
            <a:r>
              <a:rPr lang="en-IN" dirty="0"/>
              <a:t>Path P5, P6 are Simple but not Elementary</a:t>
            </a:r>
          </a:p>
          <a:p>
            <a:pPr>
              <a:spcBef>
                <a:spcPts val="600"/>
              </a:spcBef>
            </a:pPr>
            <a:r>
              <a:rPr lang="en-US" b="1" dirty="0"/>
              <a:t>Cycle (Circuit)</a:t>
            </a:r>
          </a:p>
          <a:p>
            <a:pPr lvl="1">
              <a:spcBef>
                <a:spcPts val="600"/>
              </a:spcBef>
            </a:pPr>
            <a:r>
              <a:rPr lang="en-IN" dirty="0"/>
              <a:t>A </a:t>
            </a:r>
            <a:r>
              <a:rPr lang="en-IN" b="1" dirty="0">
                <a:solidFill>
                  <a:srgbClr val="C00000"/>
                </a:solidFill>
              </a:rPr>
              <a:t>path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which </a:t>
            </a:r>
            <a:r>
              <a:rPr lang="en-IN" b="1" dirty="0">
                <a:solidFill>
                  <a:srgbClr val="C00000"/>
                </a:solidFill>
              </a:rPr>
              <a:t>originates and ends in the same node </a:t>
            </a:r>
            <a:r>
              <a:rPr lang="en-IN" dirty="0"/>
              <a:t>is called cycle (circuit)</a:t>
            </a:r>
          </a:p>
          <a:p>
            <a:pPr lvl="1">
              <a:spcBef>
                <a:spcPts val="600"/>
              </a:spcBef>
            </a:pPr>
            <a:r>
              <a:rPr lang="en-IN" dirty="0"/>
              <a:t>E.g. C1 = ((2,2)), C2 = ((1,2),(2,1)), C3 = ((2,3), (3,1), (1,2)</a:t>
            </a:r>
          </a:p>
          <a:p>
            <a:pPr>
              <a:spcBef>
                <a:spcPts val="600"/>
              </a:spcBef>
            </a:pPr>
            <a:r>
              <a:rPr lang="en-IN" b="1" dirty="0"/>
              <a:t>Acyclic Diagraph</a:t>
            </a:r>
          </a:p>
          <a:p>
            <a:pPr lvl="1">
              <a:spcBef>
                <a:spcPts val="600"/>
              </a:spcBef>
            </a:pPr>
            <a:r>
              <a:rPr lang="en-IN" dirty="0"/>
              <a:t>A simple </a:t>
            </a:r>
            <a:r>
              <a:rPr lang="en-IN" b="1" dirty="0">
                <a:solidFill>
                  <a:srgbClr val="C00000"/>
                </a:solidFill>
              </a:rPr>
              <a:t>diagraph which does not have any cycle </a:t>
            </a:r>
            <a:r>
              <a:rPr lang="en-IN" dirty="0"/>
              <a:t>is called Acyclic Diagraph.</a:t>
            </a:r>
          </a:p>
        </p:txBody>
      </p:sp>
    </p:spTree>
    <p:extLst>
      <p:ext uri="{BB962C8B-B14F-4D97-AF65-F5344CB8AC3E}">
        <p14:creationId xmlns:p14="http://schemas.microsoft.com/office/powerpoint/2010/main" val="231310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M-Way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4500" y="757520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Construct </a:t>
            </a:r>
            <a:r>
              <a:rPr lang="en-US" sz="2400" b="1" dirty="0">
                <a:solidFill>
                  <a:srgbClr val="C00000"/>
                </a:solidFill>
              </a:rPr>
              <a:t>5 Order (5 Way) </a:t>
            </a:r>
            <a:r>
              <a:rPr lang="en-US" sz="2400" dirty="0"/>
              <a:t>Tree from following data</a:t>
            </a:r>
          </a:p>
          <a:p>
            <a:pPr algn="ctr"/>
            <a:r>
              <a:rPr lang="en-US" sz="2400" dirty="0"/>
              <a:t>1, 7, 6, 2, 11, 5, 10, 13, 12, 20, 16, 24, 3, 4, 18, 19, 14, 25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7412" y="1671919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87412" y="3814502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7412" y="1662977"/>
            <a:ext cx="206979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18,19,14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568394" y="189604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3,  6,  11,  16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263595" y="2962841"/>
            <a:ext cx="74508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7,10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330395" y="2962841"/>
            <a:ext cx="162007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12, 13, </a:t>
            </a:r>
            <a:r>
              <a:rPr lang="en-US" sz="2400" b="1" dirty="0">
                <a:solidFill>
                  <a:srgbClr val="FFFF00"/>
                </a:solidFill>
              </a:rPr>
              <a:t>14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311594" y="2962841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18, 19</a:t>
            </a:r>
            <a:r>
              <a:rPr lang="en-US" sz="2400" b="1" dirty="0"/>
              <a:t>, 20, 24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120594" y="2962841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4,5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3794" y="2962841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</a:t>
            </a:r>
          </a:p>
        </p:txBody>
      </p:sp>
      <p:cxnSp>
        <p:nvCxnSpPr>
          <p:cNvPr id="48" name="Straight Arrow Connector 47"/>
          <p:cNvCxnSpPr>
            <a:stCxn id="42" idx="1"/>
            <a:endCxn id="47" idx="0"/>
          </p:cNvCxnSpPr>
          <p:nvPr/>
        </p:nvCxnSpPr>
        <p:spPr>
          <a:xfrm flipH="1">
            <a:off x="358594" y="2124641"/>
            <a:ext cx="2209800" cy="83820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6" idx="0"/>
          </p:cNvCxnSpPr>
          <p:nvPr/>
        </p:nvCxnSpPr>
        <p:spPr>
          <a:xfrm flipH="1">
            <a:off x="1425394" y="2353241"/>
            <a:ext cx="1485900" cy="60960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3" idx="0"/>
          </p:cNvCxnSpPr>
          <p:nvPr/>
        </p:nvCxnSpPr>
        <p:spPr>
          <a:xfrm flipH="1">
            <a:off x="2636137" y="2353241"/>
            <a:ext cx="701738" cy="60960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903551" y="2353241"/>
            <a:ext cx="236883" cy="60960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2" idx="3"/>
            <a:endCxn id="45" idx="0"/>
          </p:cNvCxnSpPr>
          <p:nvPr/>
        </p:nvCxnSpPr>
        <p:spPr>
          <a:xfrm>
            <a:off x="4397194" y="2124641"/>
            <a:ext cx="1981200" cy="83820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87412" y="3814502"/>
            <a:ext cx="128753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</a:t>
            </a:r>
            <a:r>
              <a:rPr lang="en-US" sz="2400" b="1" dirty="0">
                <a:solidFill>
                  <a:srgbClr val="C00000"/>
                </a:solidFill>
              </a:rPr>
              <a:t>25</a:t>
            </a:r>
          </a:p>
        </p:txBody>
      </p:sp>
      <p:sp>
        <p:nvSpPr>
          <p:cNvPr id="88" name="Rectangle 87"/>
          <p:cNvSpPr/>
          <p:nvPr/>
        </p:nvSpPr>
        <p:spPr>
          <a:xfrm>
            <a:off x="1707791" y="4261521"/>
            <a:ext cx="176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3,  6,  11,  16</a:t>
            </a:r>
          </a:p>
        </p:txBody>
      </p:sp>
      <p:sp>
        <p:nvSpPr>
          <p:cNvPr id="89" name="Rectangle 88"/>
          <p:cNvSpPr/>
          <p:nvPr/>
        </p:nvSpPr>
        <p:spPr>
          <a:xfrm>
            <a:off x="1403326" y="5012022"/>
            <a:ext cx="720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7,10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2228813" y="5012022"/>
            <a:ext cx="140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12, 13</a:t>
            </a:r>
            <a:r>
              <a:rPr lang="en-US" sz="2400" b="1" dirty="0">
                <a:solidFill>
                  <a:schemeClr val="bg1"/>
                </a:solidFill>
              </a:rPr>
              <a:t>, 14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738300" y="5012022"/>
            <a:ext cx="230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18, 19, </a:t>
            </a:r>
            <a:r>
              <a:rPr lang="en-US" sz="2400" b="1" dirty="0"/>
              <a:t>20, 24, </a:t>
            </a:r>
            <a:r>
              <a:rPr lang="en-US" sz="2400" b="1" dirty="0">
                <a:solidFill>
                  <a:srgbClr val="FFFF00"/>
                </a:solidFill>
              </a:rPr>
              <a:t>25</a:t>
            </a:r>
          </a:p>
        </p:txBody>
      </p:sp>
      <p:sp>
        <p:nvSpPr>
          <p:cNvPr id="92" name="Rectangle 91"/>
          <p:cNvSpPr/>
          <p:nvPr/>
        </p:nvSpPr>
        <p:spPr>
          <a:xfrm>
            <a:off x="721839" y="5012022"/>
            <a:ext cx="57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4,5</a:t>
            </a:r>
          </a:p>
        </p:txBody>
      </p:sp>
      <p:sp>
        <p:nvSpPr>
          <p:cNvPr id="93" name="Rectangle 92"/>
          <p:cNvSpPr/>
          <p:nvPr/>
        </p:nvSpPr>
        <p:spPr>
          <a:xfrm>
            <a:off x="40352" y="5012022"/>
            <a:ext cx="57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</a:t>
            </a:r>
          </a:p>
        </p:txBody>
      </p:sp>
      <p:cxnSp>
        <p:nvCxnSpPr>
          <p:cNvPr id="94" name="Straight Arrow Connector 93"/>
          <p:cNvCxnSpPr>
            <a:stCxn id="88" idx="1"/>
            <a:endCxn id="93" idx="0"/>
          </p:cNvCxnSpPr>
          <p:nvPr/>
        </p:nvCxnSpPr>
        <p:spPr>
          <a:xfrm flipH="1">
            <a:off x="328352" y="4490121"/>
            <a:ext cx="1379439" cy="52190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92" idx="0"/>
          </p:cNvCxnSpPr>
          <p:nvPr/>
        </p:nvCxnSpPr>
        <p:spPr>
          <a:xfrm flipH="1">
            <a:off x="1009839" y="4728903"/>
            <a:ext cx="1049556" cy="283119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89" idx="0"/>
          </p:cNvCxnSpPr>
          <p:nvPr/>
        </p:nvCxnSpPr>
        <p:spPr>
          <a:xfrm flipH="1">
            <a:off x="1763326" y="4708782"/>
            <a:ext cx="755328" cy="30324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90" idx="0"/>
          </p:cNvCxnSpPr>
          <p:nvPr/>
        </p:nvCxnSpPr>
        <p:spPr>
          <a:xfrm flipH="1">
            <a:off x="2930813" y="4718722"/>
            <a:ext cx="54450" cy="2933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8" idx="3"/>
            <a:endCxn id="91" idx="0"/>
          </p:cNvCxnSpPr>
          <p:nvPr/>
        </p:nvCxnSpPr>
        <p:spPr>
          <a:xfrm>
            <a:off x="3471791" y="4490121"/>
            <a:ext cx="1418509" cy="52190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828034" y="4650708"/>
            <a:ext cx="11913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Overflow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738612" y="4957262"/>
            <a:ext cx="334683" cy="570945"/>
          </a:xfrm>
          <a:prstGeom prst="rect">
            <a:avLst/>
          </a:prstGeom>
          <a:noFill/>
          <a:ln w="28575">
            <a:solidFill>
              <a:srgbClr val="B84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1371616" y="5776558"/>
            <a:ext cx="238207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3,  6,  11,  16</a:t>
            </a:r>
            <a:r>
              <a:rPr lang="en-US" sz="2400" b="1" dirty="0">
                <a:solidFill>
                  <a:srgbClr val="FFFF00"/>
                </a:solidFill>
              </a:rPr>
              <a:t>, 20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810015" y="5802872"/>
            <a:ext cx="11913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Overflow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259511" y="5719136"/>
            <a:ext cx="334683" cy="570945"/>
          </a:xfrm>
          <a:prstGeom prst="rect">
            <a:avLst/>
          </a:prstGeom>
          <a:noFill/>
          <a:ln w="28575">
            <a:solidFill>
              <a:srgbClr val="B84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8557902" y="4261521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6966666" y="5012022"/>
            <a:ext cx="67734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3, 6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9954450" y="5012022"/>
            <a:ext cx="101047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16, 20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7678814" y="5774022"/>
            <a:ext cx="74508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7,10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8499827" y="5774022"/>
            <a:ext cx="140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12, 13</a:t>
            </a:r>
            <a:r>
              <a:rPr lang="en-US" sz="2400" b="1" dirty="0">
                <a:solidFill>
                  <a:schemeClr val="bg1"/>
                </a:solidFill>
              </a:rPr>
              <a:t>, 14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6993286" y="5774022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4,5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6307758" y="5774022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1,2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9979755" y="5774022"/>
            <a:ext cx="97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18, 19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11027682" y="5774022"/>
            <a:ext cx="101047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24, 25</a:t>
            </a:r>
          </a:p>
        </p:txBody>
      </p:sp>
      <p:cxnSp>
        <p:nvCxnSpPr>
          <p:cNvPr id="113" name="Straight Arrow Connector 112"/>
          <p:cNvCxnSpPr>
            <a:stCxn id="104" idx="1"/>
            <a:endCxn id="105" idx="0"/>
          </p:cNvCxnSpPr>
          <p:nvPr/>
        </p:nvCxnSpPr>
        <p:spPr>
          <a:xfrm flipH="1">
            <a:off x="7305337" y="4490121"/>
            <a:ext cx="1252565" cy="52190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04" idx="3"/>
            <a:endCxn id="106" idx="0"/>
          </p:cNvCxnSpPr>
          <p:nvPr/>
        </p:nvCxnSpPr>
        <p:spPr>
          <a:xfrm>
            <a:off x="9091302" y="4490121"/>
            <a:ext cx="1368387" cy="52190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05" idx="1"/>
            <a:endCxn id="110" idx="0"/>
          </p:cNvCxnSpPr>
          <p:nvPr/>
        </p:nvCxnSpPr>
        <p:spPr>
          <a:xfrm flipH="1">
            <a:off x="6612558" y="5240622"/>
            <a:ext cx="354108" cy="533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05" idx="2"/>
            <a:endCxn id="109" idx="0"/>
          </p:cNvCxnSpPr>
          <p:nvPr/>
        </p:nvCxnSpPr>
        <p:spPr>
          <a:xfrm flipH="1">
            <a:off x="7298086" y="5469222"/>
            <a:ext cx="7251" cy="304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05" idx="3"/>
            <a:endCxn id="107" idx="0"/>
          </p:cNvCxnSpPr>
          <p:nvPr/>
        </p:nvCxnSpPr>
        <p:spPr>
          <a:xfrm>
            <a:off x="7644008" y="5240622"/>
            <a:ext cx="407349" cy="533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06" idx="1"/>
            <a:endCxn id="108" idx="0"/>
          </p:cNvCxnSpPr>
          <p:nvPr/>
        </p:nvCxnSpPr>
        <p:spPr>
          <a:xfrm flipH="1">
            <a:off x="9201827" y="5240622"/>
            <a:ext cx="752623" cy="533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06" idx="2"/>
            <a:endCxn id="111" idx="0"/>
          </p:cNvCxnSpPr>
          <p:nvPr/>
        </p:nvCxnSpPr>
        <p:spPr>
          <a:xfrm>
            <a:off x="10459689" y="5469222"/>
            <a:ext cx="6066" cy="3048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06" idx="3"/>
            <a:endCxn id="112" idx="0"/>
          </p:cNvCxnSpPr>
          <p:nvPr/>
        </p:nvCxnSpPr>
        <p:spPr>
          <a:xfrm>
            <a:off x="10964927" y="5240622"/>
            <a:ext cx="567994" cy="533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68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1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7" dur="1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1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1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5" dur="1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1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9" grpId="0"/>
      <p:bldP spid="100" grpId="0" animBg="1"/>
      <p:bldP spid="101" grpId="0" animBg="1"/>
      <p:bldP spid="102" grpId="0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Graph?</a:t>
            </a:r>
          </a:p>
          <a:p>
            <a:r>
              <a:rPr lang="en-US" dirty="0"/>
              <a:t>Representation of Graph</a:t>
            </a:r>
          </a:p>
          <a:p>
            <a:pPr lvl="1"/>
            <a:r>
              <a:rPr lang="en-US" dirty="0"/>
              <a:t>Matrix representation of Graph</a:t>
            </a:r>
          </a:p>
          <a:p>
            <a:pPr lvl="1"/>
            <a:r>
              <a:rPr lang="en-US" dirty="0"/>
              <a:t>Linked List representation of Graph</a:t>
            </a:r>
          </a:p>
          <a:p>
            <a:r>
              <a:rPr lang="en-US" dirty="0"/>
              <a:t>Elementary Graph Operations</a:t>
            </a:r>
          </a:p>
          <a:p>
            <a:pPr lvl="1"/>
            <a:r>
              <a:rPr lang="en-US" dirty="0"/>
              <a:t>Breadth First Search (BFS)</a:t>
            </a:r>
          </a:p>
          <a:p>
            <a:pPr lvl="1"/>
            <a:r>
              <a:rPr lang="en-US" dirty="0"/>
              <a:t>Depth First Search (DFS)</a:t>
            </a:r>
          </a:p>
          <a:p>
            <a:pPr lvl="1"/>
            <a:r>
              <a:rPr lang="en-US" dirty="0"/>
              <a:t>Spanning Trees</a:t>
            </a:r>
          </a:p>
          <a:p>
            <a:pPr lvl="1"/>
            <a:r>
              <a:rPr lang="en-US" dirty="0"/>
              <a:t>Minimal Spanning Trees</a:t>
            </a:r>
          </a:p>
          <a:p>
            <a:pPr lvl="1"/>
            <a:r>
              <a:rPr lang="en-US" dirty="0"/>
              <a:t>Shortest Path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8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</a:t>
                </a:r>
                <a:r>
                  <a:rPr lang="en-US" b="1" dirty="0">
                    <a:solidFill>
                      <a:srgbClr val="C00000"/>
                    </a:solidFill>
                  </a:rPr>
                  <a:t>diagrammatic representation</a:t>
                </a:r>
                <a:r>
                  <a:rPr lang="en-US" dirty="0"/>
                  <a:t>of a </a:t>
                </a:r>
                <a:r>
                  <a:rPr lang="en-US" b="1" dirty="0">
                    <a:solidFill>
                      <a:srgbClr val="C00000"/>
                    </a:solidFill>
                  </a:rPr>
                  <a:t>graph</a:t>
                </a:r>
                <a:r>
                  <a:rPr lang="en-US" dirty="0"/>
                  <a:t>may have limited usefulness. However such a representation </a:t>
                </a:r>
                <a:r>
                  <a:rPr lang="en-US" b="1" dirty="0">
                    <a:solidFill>
                      <a:srgbClr val="C00000"/>
                    </a:solidFill>
                  </a:rPr>
                  <a:t>is not feasible</a:t>
                </a:r>
                <a:r>
                  <a:rPr lang="en-US" dirty="0"/>
                  <a:t>when number of </a:t>
                </a:r>
                <a:r>
                  <a:rPr lang="en-US" b="1" dirty="0">
                    <a:solidFill>
                      <a:srgbClr val="C00000"/>
                    </a:solidFill>
                  </a:rPr>
                  <a:t>nodes</a:t>
                </a:r>
                <a:r>
                  <a:rPr lang="en-US" dirty="0"/>
                  <a:t>an </a:t>
                </a:r>
                <a:r>
                  <a:rPr lang="en-US" b="1" dirty="0">
                    <a:solidFill>
                      <a:srgbClr val="C00000"/>
                    </a:solidFill>
                  </a:rPr>
                  <a:t>edges</a:t>
                </a:r>
                <a:r>
                  <a:rPr lang="en-US" dirty="0"/>
                  <a:t>in a graph </a:t>
                </a:r>
                <a:r>
                  <a:rPr lang="en-US" b="1" dirty="0">
                    <a:solidFill>
                      <a:srgbClr val="C00000"/>
                    </a:solidFill>
                  </a:rPr>
                  <a:t>is large</a:t>
                </a:r>
              </a:p>
              <a:p>
                <a:r>
                  <a:rPr lang="en-US" dirty="0"/>
                  <a:t>It is easy to store and manipulate matrices and hence the graphs represented by them in the computer</a:t>
                </a:r>
              </a:p>
              <a:p>
                <a:r>
                  <a:rPr lang="en-US" dirty="0"/>
                  <a:t>Let </a:t>
                </a:r>
                <a:r>
                  <a:rPr lang="en-US" b="1" dirty="0">
                    <a:solidFill>
                      <a:srgbClr val="C00000"/>
                    </a:solidFill>
                  </a:rPr>
                  <a:t>G = (V, E)</a:t>
                </a:r>
                <a:r>
                  <a:rPr lang="en-US" dirty="0"/>
                  <a:t>be a simple </a:t>
                </a:r>
                <a:r>
                  <a:rPr lang="en-US" b="1" dirty="0">
                    <a:solidFill>
                      <a:srgbClr val="C00000"/>
                    </a:solidFill>
                  </a:rPr>
                  <a:t>diagraph</a:t>
                </a:r>
                <a:r>
                  <a:rPr lang="en-US" dirty="0"/>
                  <a:t>in which </a:t>
                </a:r>
                <a:r>
                  <a:rPr lang="en-US" b="1" dirty="0">
                    <a:solidFill>
                      <a:srgbClr val="C00000"/>
                    </a:solidFill>
                  </a:rPr>
                  <a:t>V = {v</a:t>
                </a:r>
                <a:r>
                  <a:rPr lang="en-US" b="1" baseline="-25000" dirty="0">
                    <a:solidFill>
                      <a:srgbClr val="C00000"/>
                    </a:solidFill>
                  </a:rPr>
                  <a:t>1</a:t>
                </a:r>
                <a:r>
                  <a:rPr lang="en-US" b="1" dirty="0">
                    <a:solidFill>
                      <a:srgbClr val="C00000"/>
                    </a:solidFill>
                  </a:rPr>
                  <a:t>, v</a:t>
                </a:r>
                <a:r>
                  <a:rPr lang="en-US" b="1" baseline="-25000" dirty="0">
                    <a:solidFill>
                      <a:srgbClr val="C00000"/>
                    </a:solidFill>
                  </a:rPr>
                  <a:t>2</a:t>
                </a:r>
                <a:r>
                  <a:rPr lang="en-US" b="1" dirty="0">
                    <a:solidFill>
                      <a:srgbClr val="C00000"/>
                    </a:solidFill>
                  </a:rPr>
                  <a:t>,…., </a:t>
                </a:r>
                <a:r>
                  <a:rPr lang="en-US" b="1" dirty="0" err="1">
                    <a:solidFill>
                      <a:srgbClr val="C00000"/>
                    </a:solidFill>
                  </a:rPr>
                  <a:t>v</a:t>
                </a:r>
                <a:r>
                  <a:rPr lang="en-US" b="1" baseline="-25000" dirty="0" err="1">
                    <a:solidFill>
                      <a:srgbClr val="C00000"/>
                    </a:solidFill>
                  </a:rPr>
                  <a:t>n</a:t>
                </a:r>
                <a:r>
                  <a:rPr lang="en-US" b="1" dirty="0">
                    <a:solidFill>
                      <a:srgbClr val="C00000"/>
                    </a:solidFill>
                  </a:rPr>
                  <a:t>}</a:t>
                </a:r>
                <a:r>
                  <a:rPr lang="en-US" dirty="0"/>
                  <a:t>and the </a:t>
                </a:r>
                <a:r>
                  <a:rPr lang="en-US" b="1" dirty="0">
                    <a:solidFill>
                      <a:srgbClr val="C00000"/>
                    </a:solidFill>
                  </a:rPr>
                  <a:t>nodes</a:t>
                </a:r>
                <a:r>
                  <a:rPr lang="en-US" dirty="0"/>
                  <a:t>are assumed to be </a:t>
                </a:r>
                <a:r>
                  <a:rPr lang="en-US" b="1" dirty="0">
                    <a:solidFill>
                      <a:srgbClr val="C00000"/>
                    </a:solidFill>
                  </a:rPr>
                  <a:t>ordered</a:t>
                </a:r>
                <a:r>
                  <a:rPr lang="en-US" dirty="0"/>
                  <a:t>from </a:t>
                </a:r>
                <a:r>
                  <a:rPr lang="en-US" b="1" dirty="0">
                    <a:solidFill>
                      <a:srgbClr val="C00000"/>
                    </a:solidFill>
                  </a:rPr>
                  <a:t>v</a:t>
                </a:r>
                <a:r>
                  <a:rPr lang="en-US" b="1" baseline="-25000" dirty="0">
                    <a:solidFill>
                      <a:srgbClr val="C00000"/>
                    </a:solidFill>
                  </a:rPr>
                  <a:t>1</a:t>
                </a:r>
                <a:r>
                  <a:rPr lang="en-US" dirty="0"/>
                  <a:t> to </a:t>
                </a:r>
                <a:r>
                  <a:rPr lang="en-US" b="1" dirty="0" err="1">
                    <a:solidFill>
                      <a:srgbClr val="C00000"/>
                    </a:solidFill>
                  </a:rPr>
                  <a:t>v</a:t>
                </a:r>
                <a:r>
                  <a:rPr lang="en-US" b="1" baseline="-25000" dirty="0" err="1">
                    <a:solidFill>
                      <a:srgbClr val="C00000"/>
                    </a:solidFill>
                  </a:rPr>
                  <a:t>n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r>
                  <a:rPr lang="en-US" dirty="0"/>
                  <a:t>An n x n matrix </a:t>
                </a:r>
                <a:r>
                  <a:rPr lang="en-US" b="1" dirty="0">
                    <a:solidFill>
                      <a:srgbClr val="C00000"/>
                    </a:solidFill>
                  </a:rPr>
                  <a:t>A</a:t>
                </a:r>
                <a:r>
                  <a:rPr lang="en-US" dirty="0"/>
                  <a:t>is called </a:t>
                </a:r>
                <a:r>
                  <a:rPr lang="en-US" b="1" dirty="0">
                    <a:solidFill>
                      <a:srgbClr val="C00000"/>
                    </a:solidFill>
                  </a:rPr>
                  <a:t>Adjacency matrix</a:t>
                </a:r>
                <a:r>
                  <a:rPr lang="en-US" dirty="0"/>
                  <a:t>of the graph G whose </a:t>
                </a:r>
                <a:r>
                  <a:rPr lang="en-US" b="1" dirty="0">
                    <a:solidFill>
                      <a:srgbClr val="C00000"/>
                    </a:solidFill>
                  </a:rPr>
                  <a:t>elements</a:t>
                </a:r>
                <a:r>
                  <a:rPr lang="en-US" dirty="0"/>
                  <a:t>are </a:t>
                </a:r>
                <a:r>
                  <a:rPr lang="en-US" b="1" dirty="0" err="1">
                    <a:solidFill>
                      <a:srgbClr val="C00000"/>
                    </a:solidFill>
                  </a:rPr>
                  <a:t>a</a:t>
                </a:r>
                <a:r>
                  <a:rPr lang="en-US" b="1" baseline="-25000" dirty="0" err="1">
                    <a:solidFill>
                      <a:srgbClr val="C00000"/>
                    </a:solidFill>
                  </a:rPr>
                  <a:t>ij</a:t>
                </a:r>
                <a:r>
                  <a:rPr lang="en-US" dirty="0"/>
                  <a:t> are given by</a:t>
                </a:r>
              </a:p>
              <a:p>
                <a:pPr marL="0" indent="0" algn="ctr">
                  <a:buNone/>
                </a:pPr>
                <a:r>
                  <a:rPr lang="en-US" dirty="0" err="1"/>
                  <a:t>a</a:t>
                </a:r>
                <a:r>
                  <a:rPr lang="en-US" baseline="-25000" dirty="0" err="1"/>
                  <a:t>ij</a:t>
                </a:r>
                <a:r>
                  <a:rPr lang="en-US" dirty="0"/>
                  <a:t>  =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1  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i="1" baseline="-25000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𝑉𝑗</m:t>
                                </m:r>
                              </m:e>
                            </m:d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0  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6" t="-436" r="-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48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>
                <a:solidFill>
                  <a:srgbClr val="C00000"/>
                </a:solidFill>
              </a:rPr>
              <a:t>element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the adjacency matrix is either </a:t>
            </a:r>
            <a:r>
              <a:rPr lang="en-US" b="1" dirty="0">
                <a:solidFill>
                  <a:srgbClr val="C00000"/>
                </a:solidFill>
              </a:rPr>
              <a:t>0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Any </a:t>
            </a:r>
            <a:r>
              <a:rPr lang="en-US" b="1" dirty="0">
                <a:solidFill>
                  <a:srgbClr val="C00000"/>
                </a:solidFill>
              </a:rPr>
              <a:t>matrix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whose </a:t>
            </a:r>
            <a:r>
              <a:rPr lang="en-US" b="1" dirty="0">
                <a:solidFill>
                  <a:srgbClr val="C00000"/>
                </a:solidFill>
              </a:rPr>
              <a:t>elements are either 0 or 1 </a:t>
            </a:r>
            <a:r>
              <a:rPr lang="en-US" dirty="0"/>
              <a:t>is called </a:t>
            </a:r>
            <a:r>
              <a:rPr lang="en-US" b="1" dirty="0">
                <a:solidFill>
                  <a:srgbClr val="C00000"/>
                </a:solidFill>
              </a:rPr>
              <a:t>bit matrix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C00000"/>
                </a:solidFill>
              </a:rPr>
              <a:t>Boolean matrix</a:t>
            </a:r>
          </a:p>
          <a:p>
            <a:r>
              <a:rPr lang="en-US" dirty="0"/>
              <a:t>For a given graph G =m (V, E), an </a:t>
            </a:r>
            <a:r>
              <a:rPr lang="en-US" b="1" dirty="0">
                <a:solidFill>
                  <a:srgbClr val="C00000"/>
                </a:solidFill>
              </a:rPr>
              <a:t>adjacency matrix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depends upon the ordering of the elements of V</a:t>
            </a:r>
          </a:p>
          <a:p>
            <a:r>
              <a:rPr lang="en-US" dirty="0"/>
              <a:t>For different ordering of the elements of V we get different adjacency matrices.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62711" y="41529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362711" y="54483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24911" y="41529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724911" y="54483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6"/>
            <a:endCxn id="6" idx="2"/>
          </p:cNvCxnSpPr>
          <p:nvPr/>
        </p:nvCxnSpPr>
        <p:spPr>
          <a:xfrm>
            <a:off x="1743711" y="4343400"/>
            <a:ext cx="19812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0"/>
            <a:endCxn id="6" idx="4"/>
          </p:cNvCxnSpPr>
          <p:nvPr/>
        </p:nvCxnSpPr>
        <p:spPr>
          <a:xfrm flipV="1">
            <a:off x="3915411" y="4533900"/>
            <a:ext cx="0" cy="914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5" idx="6"/>
          </p:cNvCxnSpPr>
          <p:nvPr/>
        </p:nvCxnSpPr>
        <p:spPr>
          <a:xfrm flipH="1">
            <a:off x="1743711" y="5638800"/>
            <a:ext cx="19812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5" idx="7"/>
          </p:cNvCxnSpPr>
          <p:nvPr/>
        </p:nvCxnSpPr>
        <p:spPr>
          <a:xfrm flipH="1">
            <a:off x="1687915" y="4478104"/>
            <a:ext cx="2092792" cy="10259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  <a:endCxn id="4" idx="5"/>
          </p:cNvCxnSpPr>
          <p:nvPr/>
        </p:nvCxnSpPr>
        <p:spPr>
          <a:xfrm flipH="1" flipV="1">
            <a:off x="1687915" y="4478104"/>
            <a:ext cx="2092792" cy="10259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4" idx="2"/>
            <a:endCxn id="5" idx="2"/>
          </p:cNvCxnSpPr>
          <p:nvPr/>
        </p:nvCxnSpPr>
        <p:spPr>
          <a:xfrm rot="10800000" flipV="1">
            <a:off x="1362711" y="4343400"/>
            <a:ext cx="12700" cy="1295400"/>
          </a:xfrm>
          <a:prstGeom prst="curvedConnector3">
            <a:avLst>
              <a:gd name="adj1" fmla="val 2475000"/>
            </a:avLst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0"/>
            <a:endCxn id="4" idx="4"/>
          </p:cNvCxnSpPr>
          <p:nvPr/>
        </p:nvCxnSpPr>
        <p:spPr>
          <a:xfrm flipV="1">
            <a:off x="1553211" y="4533900"/>
            <a:ext cx="0" cy="914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56361" y="3733801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62711" y="5753101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53486" y="5777211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29557" y="3733801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4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087111" y="4254500"/>
          <a:ext cx="26670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Double Bracket 19"/>
          <p:cNvSpPr/>
          <p:nvPr/>
        </p:nvSpPr>
        <p:spPr>
          <a:xfrm>
            <a:off x="5848986" y="4076701"/>
            <a:ext cx="3124200" cy="2138065"/>
          </a:xfrm>
          <a:prstGeom prst="bracketPair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236955" y="3750618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25111" y="4247272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60726" y="3771901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25111" y="4708937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84497" y="3785607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51247" y="5145733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48807" y="5582529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120582" y="3785607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09161" y="4800601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 =</a:t>
            </a:r>
          </a:p>
        </p:txBody>
      </p:sp>
    </p:spTree>
    <p:extLst>
      <p:ext uri="{BB962C8B-B14F-4D97-AF65-F5344CB8AC3E}">
        <p14:creationId xmlns:p14="http://schemas.microsoft.com/office/powerpoint/2010/main" val="25734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5" grpId="0"/>
      <p:bldP spid="16" grpId="0"/>
      <p:bldP spid="17" grpId="0"/>
      <p:bldP spid="18" grpId="0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3720569"/>
            <a:ext cx="11929641" cy="273343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number of elements</a:t>
            </a:r>
            <a:r>
              <a:rPr lang="en-US" dirty="0"/>
              <a:t> in the </a:t>
            </a:r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US" b="1" baseline="30000" dirty="0" err="1">
                <a:solidFill>
                  <a:srgbClr val="C00000"/>
                </a:solidFill>
              </a:rPr>
              <a:t>th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row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whose </a:t>
            </a:r>
            <a:r>
              <a:rPr lang="en-US" b="1" dirty="0">
                <a:solidFill>
                  <a:srgbClr val="C00000"/>
                </a:solidFill>
              </a:rPr>
              <a:t>value is 1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equal to the </a:t>
            </a:r>
            <a:r>
              <a:rPr lang="en-US" b="1" dirty="0">
                <a:solidFill>
                  <a:srgbClr val="C00000"/>
                </a:solidFill>
              </a:rPr>
              <a:t>out-degree</a:t>
            </a:r>
            <a:r>
              <a:rPr lang="en-US" dirty="0"/>
              <a:t> of node </a:t>
            </a:r>
            <a:r>
              <a:rPr lang="en-US" b="1" dirty="0">
                <a:solidFill>
                  <a:srgbClr val="C00000"/>
                </a:solidFill>
              </a:rPr>
              <a:t>V</a:t>
            </a:r>
            <a:r>
              <a:rPr lang="en-US" b="1" baseline="-25000" dirty="0">
                <a:solidFill>
                  <a:srgbClr val="C00000"/>
                </a:solidFill>
              </a:rPr>
              <a:t>i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number of elements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the </a:t>
            </a:r>
            <a:r>
              <a:rPr lang="en-US" b="1" dirty="0" err="1">
                <a:solidFill>
                  <a:srgbClr val="C00000"/>
                </a:solidFill>
              </a:rPr>
              <a:t>j</a:t>
            </a:r>
            <a:r>
              <a:rPr lang="en-US" b="1" baseline="30000" dirty="0" err="1">
                <a:solidFill>
                  <a:srgbClr val="C00000"/>
                </a:solidFill>
              </a:rPr>
              <a:t>th</a:t>
            </a:r>
            <a:r>
              <a:rPr lang="en-US" b="1" dirty="0">
                <a:solidFill>
                  <a:srgbClr val="C00000"/>
                </a:solidFill>
              </a:rPr>
              <a:t> column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whose </a:t>
            </a:r>
            <a:r>
              <a:rPr lang="en-US" b="1" dirty="0">
                <a:solidFill>
                  <a:srgbClr val="C00000"/>
                </a:solidFill>
              </a:rPr>
              <a:t>value is 1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equal to the </a:t>
            </a:r>
            <a:r>
              <a:rPr lang="en-US" b="1" dirty="0">
                <a:solidFill>
                  <a:srgbClr val="C00000"/>
                </a:solidFill>
              </a:rPr>
              <a:t>in-degree</a:t>
            </a:r>
            <a:r>
              <a:rPr lang="en-US" dirty="0"/>
              <a:t> of node </a:t>
            </a:r>
            <a:r>
              <a:rPr lang="en-US" b="1" dirty="0" err="1">
                <a:solidFill>
                  <a:srgbClr val="C00000"/>
                </a:solidFill>
              </a:rPr>
              <a:t>V</a:t>
            </a:r>
            <a:r>
              <a:rPr lang="en-US" b="1" baseline="-25000" dirty="0" err="1">
                <a:solidFill>
                  <a:srgbClr val="C00000"/>
                </a:solidFill>
              </a:rPr>
              <a:t>j</a:t>
            </a:r>
            <a:endParaRPr lang="en-US" b="1" baseline="-25000" dirty="0">
              <a:solidFill>
                <a:srgbClr val="C00000"/>
              </a:solidFill>
            </a:endParaRPr>
          </a:p>
          <a:p>
            <a:r>
              <a:rPr lang="en-US" dirty="0"/>
              <a:t>For a </a:t>
            </a:r>
            <a:r>
              <a:rPr lang="en-US" b="1" dirty="0">
                <a:solidFill>
                  <a:srgbClr val="C00000"/>
                </a:solidFill>
              </a:rPr>
              <a:t>NULL graph </a:t>
            </a:r>
            <a:r>
              <a:rPr lang="en-US" dirty="0"/>
              <a:t>which consist of only n nodes but no edges, the </a:t>
            </a:r>
            <a:r>
              <a:rPr lang="en-US" b="1" dirty="0">
                <a:solidFill>
                  <a:srgbClr val="C00000"/>
                </a:solidFill>
              </a:rPr>
              <a:t>adjacency matrix </a:t>
            </a:r>
            <a:r>
              <a:rPr lang="en-US" dirty="0"/>
              <a:t>has </a:t>
            </a:r>
            <a:r>
              <a:rPr lang="en-US" b="1" dirty="0">
                <a:solidFill>
                  <a:srgbClr val="C00000"/>
                </a:solidFill>
              </a:rPr>
              <a:t>all its elements 0</a:t>
            </a:r>
            <a:r>
              <a:rPr lang="en-US" dirty="0"/>
              <a:t>. i.e. the adjacency matrix is the NULL matrix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368550" y="13335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368550" y="26289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30750" y="13335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730750" y="26289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6"/>
            <a:endCxn id="6" idx="2"/>
          </p:cNvCxnSpPr>
          <p:nvPr/>
        </p:nvCxnSpPr>
        <p:spPr>
          <a:xfrm>
            <a:off x="2749550" y="1524000"/>
            <a:ext cx="19812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0"/>
            <a:endCxn id="6" idx="4"/>
          </p:cNvCxnSpPr>
          <p:nvPr/>
        </p:nvCxnSpPr>
        <p:spPr>
          <a:xfrm flipV="1">
            <a:off x="4921250" y="1714500"/>
            <a:ext cx="0" cy="914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5" idx="6"/>
          </p:cNvCxnSpPr>
          <p:nvPr/>
        </p:nvCxnSpPr>
        <p:spPr>
          <a:xfrm flipH="1">
            <a:off x="2749550" y="2819400"/>
            <a:ext cx="19812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5" idx="7"/>
          </p:cNvCxnSpPr>
          <p:nvPr/>
        </p:nvCxnSpPr>
        <p:spPr>
          <a:xfrm flipH="1">
            <a:off x="2693754" y="1658704"/>
            <a:ext cx="2092792" cy="10259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  <a:endCxn id="4" idx="5"/>
          </p:cNvCxnSpPr>
          <p:nvPr/>
        </p:nvCxnSpPr>
        <p:spPr>
          <a:xfrm flipH="1" flipV="1">
            <a:off x="2693754" y="1658704"/>
            <a:ext cx="2092792" cy="10259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4" idx="2"/>
            <a:endCxn id="5" idx="2"/>
          </p:cNvCxnSpPr>
          <p:nvPr/>
        </p:nvCxnSpPr>
        <p:spPr>
          <a:xfrm rot="10800000" flipV="1">
            <a:off x="2368550" y="1524000"/>
            <a:ext cx="12700" cy="1295400"/>
          </a:xfrm>
          <a:prstGeom prst="curvedConnector3">
            <a:avLst>
              <a:gd name="adj1" fmla="val 2475000"/>
            </a:avLst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0"/>
            <a:endCxn id="4" idx="4"/>
          </p:cNvCxnSpPr>
          <p:nvPr/>
        </p:nvCxnSpPr>
        <p:spPr>
          <a:xfrm flipV="1">
            <a:off x="2559050" y="1714500"/>
            <a:ext cx="0" cy="914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62200" y="914401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68550" y="2933701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59325" y="2957811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35396" y="914401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4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7092950" y="1435100"/>
          <a:ext cx="26670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Double Bracket 19"/>
          <p:cNvSpPr/>
          <p:nvPr/>
        </p:nvSpPr>
        <p:spPr>
          <a:xfrm>
            <a:off x="6854825" y="1257301"/>
            <a:ext cx="3124200" cy="2138065"/>
          </a:xfrm>
          <a:prstGeom prst="bracketPair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242794" y="931218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30950" y="1427872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66565" y="952501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330950" y="1889537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90336" y="966207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57086" y="2326333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54646" y="2763129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26421" y="966207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19400" y="1995786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 =</a:t>
            </a:r>
          </a:p>
        </p:txBody>
      </p:sp>
    </p:spTree>
    <p:extLst>
      <p:ext uri="{BB962C8B-B14F-4D97-AF65-F5344CB8AC3E}">
        <p14:creationId xmlns:p14="http://schemas.microsoft.com/office/powerpoint/2010/main" val="396003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5" grpId="0"/>
      <p:bldP spid="16" grpId="0"/>
      <p:bldP spid="17" grpId="0"/>
      <p:bldP spid="18" grpId="0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matrix or reachability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:r>
                  <a:rPr lang="en-US" b="1" dirty="0">
                    <a:solidFill>
                      <a:srgbClr val="C00000"/>
                    </a:solidFill>
                  </a:rPr>
                  <a:t>G = (V,E)</a:t>
                </a:r>
                <a:r>
                  <a:rPr lang="en-US" dirty="0"/>
                  <a:t> be a simple diagraph which contains </a:t>
                </a:r>
                <a:r>
                  <a:rPr lang="en-US" b="1" dirty="0">
                    <a:solidFill>
                      <a:srgbClr val="C00000"/>
                    </a:solidFill>
                  </a:rPr>
                  <a:t>n nodes</a:t>
                </a:r>
                <a:r>
                  <a:rPr lang="en-US" dirty="0"/>
                  <a:t>that are assumed to be ordered.</a:t>
                </a:r>
              </a:p>
              <a:p>
                <a:r>
                  <a:rPr lang="en-US" dirty="0"/>
                  <a:t>A </a:t>
                </a:r>
                <a:r>
                  <a:rPr lang="en-US" b="1" dirty="0">
                    <a:solidFill>
                      <a:srgbClr val="C00000"/>
                    </a:solidFill>
                  </a:rPr>
                  <a:t>n x n</a:t>
                </a:r>
                <a:r>
                  <a:rPr lang="en-US" dirty="0"/>
                  <a:t> matrix </a:t>
                </a:r>
                <a:r>
                  <a:rPr lang="en-US" b="1" dirty="0">
                    <a:solidFill>
                      <a:srgbClr val="C00000"/>
                    </a:solidFill>
                  </a:rPr>
                  <a:t>P</a:t>
                </a:r>
                <a:r>
                  <a:rPr lang="en-US" dirty="0"/>
                  <a:t> is called </a:t>
                </a:r>
                <a:r>
                  <a:rPr lang="en-US" b="1" dirty="0">
                    <a:solidFill>
                      <a:srgbClr val="C00000"/>
                    </a:solidFill>
                  </a:rPr>
                  <a:t>path matrix</a:t>
                </a:r>
                <a:r>
                  <a:rPr lang="en-US" dirty="0"/>
                  <a:t>whose elements are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𝑡h𝑒𝑟𝑒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𝑒𝑥𝑖𝑠𝑡𝑠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𝑝𝑎𝑡h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𝑓𝑟𝑜𝑚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𝑛𝑜𝑑𝑒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𝑡𝑜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6" t="-4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14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 Representation</a:t>
            </a:r>
          </a:p>
        </p:txBody>
      </p:sp>
      <p:sp>
        <p:nvSpPr>
          <p:cNvPr id="4" name="Oval 3"/>
          <p:cNvSpPr/>
          <p:nvPr/>
        </p:nvSpPr>
        <p:spPr>
          <a:xfrm>
            <a:off x="5517776" y="900954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4222376" y="1891554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5212976" y="2653554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336926" y="2139204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7346576" y="1739154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cxnSp>
        <p:nvCxnSpPr>
          <p:cNvPr id="10" name="Straight Connector 9"/>
          <p:cNvCxnSpPr>
            <a:stCxn id="4" idx="3"/>
            <a:endCxn id="5" idx="7"/>
          </p:cNvCxnSpPr>
          <p:nvPr/>
        </p:nvCxnSpPr>
        <p:spPr>
          <a:xfrm flipH="1">
            <a:off x="4701732" y="1380310"/>
            <a:ext cx="898288" cy="593488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5"/>
            <a:endCxn id="6" idx="1"/>
          </p:cNvCxnSpPr>
          <p:nvPr/>
        </p:nvCxnSpPr>
        <p:spPr>
          <a:xfrm>
            <a:off x="4701732" y="2370910"/>
            <a:ext cx="593488" cy="364888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6"/>
            <a:endCxn id="7" idx="3"/>
          </p:cNvCxnSpPr>
          <p:nvPr/>
        </p:nvCxnSpPr>
        <p:spPr>
          <a:xfrm flipV="1">
            <a:off x="5774576" y="2618560"/>
            <a:ext cx="644594" cy="315794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6"/>
            <a:endCxn id="8" idx="3"/>
          </p:cNvCxnSpPr>
          <p:nvPr/>
        </p:nvCxnSpPr>
        <p:spPr>
          <a:xfrm flipV="1">
            <a:off x="6898526" y="2218510"/>
            <a:ext cx="530294" cy="201494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4"/>
            <a:endCxn id="6" idx="0"/>
          </p:cNvCxnSpPr>
          <p:nvPr/>
        </p:nvCxnSpPr>
        <p:spPr>
          <a:xfrm flipH="1">
            <a:off x="5493776" y="1462554"/>
            <a:ext cx="304800" cy="1191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" idx="5"/>
            <a:endCxn id="7" idx="1"/>
          </p:cNvCxnSpPr>
          <p:nvPr/>
        </p:nvCxnSpPr>
        <p:spPr>
          <a:xfrm>
            <a:off x="5997132" y="1380310"/>
            <a:ext cx="422038" cy="841138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6"/>
            <a:endCxn id="8" idx="0"/>
          </p:cNvCxnSpPr>
          <p:nvPr/>
        </p:nvCxnSpPr>
        <p:spPr>
          <a:xfrm>
            <a:off x="6079376" y="1181754"/>
            <a:ext cx="1548000" cy="5574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6" idx="5"/>
            <a:endCxn id="8" idx="5"/>
          </p:cNvCxnSpPr>
          <p:nvPr/>
        </p:nvCxnSpPr>
        <p:spPr>
          <a:xfrm rot="5400000" flipH="1" flipV="1">
            <a:off x="6301932" y="1608910"/>
            <a:ext cx="914400" cy="2133600"/>
          </a:xfrm>
          <a:prstGeom prst="curvedConnector3">
            <a:avLst>
              <a:gd name="adj1" fmla="val -33994"/>
            </a:avLst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3335336" y="3810001"/>
          <a:ext cx="762000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1" name="Group 40"/>
          <p:cNvGrpSpPr/>
          <p:nvPr/>
        </p:nvGrpSpPr>
        <p:grpSpPr>
          <a:xfrm>
            <a:off x="4437528" y="3800476"/>
            <a:ext cx="838200" cy="419100"/>
            <a:chOff x="5791200" y="1333500"/>
            <a:chExt cx="838200" cy="419100"/>
          </a:xfrm>
        </p:grpSpPr>
        <p:sp>
          <p:nvSpPr>
            <p:cNvPr id="42" name="Rectangle 41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656728" y="3800476"/>
            <a:ext cx="838200" cy="419100"/>
            <a:chOff x="5791200" y="1333500"/>
            <a:chExt cx="838200" cy="419100"/>
          </a:xfrm>
        </p:grpSpPr>
        <p:sp>
          <p:nvSpPr>
            <p:cNvPr id="45" name="Rectangle 44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2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799728" y="3800476"/>
            <a:ext cx="838200" cy="419100"/>
            <a:chOff x="5791200" y="1333500"/>
            <a:chExt cx="838200" cy="419100"/>
          </a:xfrm>
        </p:grpSpPr>
        <p:sp>
          <p:nvSpPr>
            <p:cNvPr id="48" name="Rectangle 47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3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942728" y="3800475"/>
            <a:ext cx="838200" cy="419100"/>
            <a:chOff x="5791200" y="1333500"/>
            <a:chExt cx="838200" cy="419100"/>
          </a:xfrm>
        </p:grpSpPr>
        <p:sp>
          <p:nvSpPr>
            <p:cNvPr id="51" name="Rectangle 50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4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437528" y="4295775"/>
            <a:ext cx="838200" cy="419100"/>
            <a:chOff x="5791200" y="1333500"/>
            <a:chExt cx="838200" cy="419100"/>
          </a:xfrm>
        </p:grpSpPr>
        <p:sp>
          <p:nvSpPr>
            <p:cNvPr id="54" name="Rectangle 53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0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647203" y="4295775"/>
            <a:ext cx="838200" cy="419100"/>
            <a:chOff x="5791200" y="1333500"/>
            <a:chExt cx="838200" cy="419100"/>
          </a:xfrm>
        </p:grpSpPr>
        <p:sp>
          <p:nvSpPr>
            <p:cNvPr id="57" name="Rectangle 56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3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437528" y="4791075"/>
            <a:ext cx="838200" cy="419100"/>
            <a:chOff x="5791200" y="1333500"/>
            <a:chExt cx="838200" cy="419100"/>
          </a:xfrm>
        </p:grpSpPr>
        <p:sp>
          <p:nvSpPr>
            <p:cNvPr id="60" name="Rectangle 59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0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5647203" y="4791075"/>
            <a:ext cx="838200" cy="419100"/>
            <a:chOff x="5791200" y="1333500"/>
            <a:chExt cx="838200" cy="419100"/>
          </a:xfrm>
        </p:grpSpPr>
        <p:sp>
          <p:nvSpPr>
            <p:cNvPr id="63" name="Rectangle 62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3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790203" y="4781550"/>
            <a:ext cx="838200" cy="419100"/>
            <a:chOff x="5791200" y="1333500"/>
            <a:chExt cx="838200" cy="419100"/>
          </a:xfrm>
        </p:grpSpPr>
        <p:sp>
          <p:nvSpPr>
            <p:cNvPr id="66" name="Rectangle 65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4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437528" y="5276850"/>
            <a:ext cx="838200" cy="419100"/>
            <a:chOff x="5791200" y="1333500"/>
            <a:chExt cx="838200" cy="419100"/>
          </a:xfrm>
        </p:grpSpPr>
        <p:sp>
          <p:nvSpPr>
            <p:cNvPr id="69" name="Rectangle 68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0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656728" y="5276850"/>
            <a:ext cx="838200" cy="419100"/>
            <a:chOff x="5791200" y="1333500"/>
            <a:chExt cx="838200" cy="419100"/>
          </a:xfrm>
        </p:grpSpPr>
        <p:sp>
          <p:nvSpPr>
            <p:cNvPr id="72" name="Rectangle 71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799728" y="5276850"/>
            <a:ext cx="838200" cy="419100"/>
            <a:chOff x="5791200" y="1333500"/>
            <a:chExt cx="838200" cy="419100"/>
          </a:xfrm>
        </p:grpSpPr>
        <p:sp>
          <p:nvSpPr>
            <p:cNvPr id="75" name="Rectangle 74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2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942728" y="5276850"/>
            <a:ext cx="838200" cy="419100"/>
            <a:chOff x="5791200" y="1333500"/>
            <a:chExt cx="838200" cy="419100"/>
          </a:xfrm>
        </p:grpSpPr>
        <p:sp>
          <p:nvSpPr>
            <p:cNvPr id="78" name="Rectangle 77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4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437528" y="5772150"/>
            <a:ext cx="838200" cy="419100"/>
            <a:chOff x="5791200" y="1333500"/>
            <a:chExt cx="838200" cy="419100"/>
          </a:xfrm>
        </p:grpSpPr>
        <p:sp>
          <p:nvSpPr>
            <p:cNvPr id="81" name="Rectangle 80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0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647203" y="5772150"/>
            <a:ext cx="838200" cy="419100"/>
            <a:chOff x="5791200" y="1333500"/>
            <a:chExt cx="838200" cy="419100"/>
          </a:xfrm>
        </p:grpSpPr>
        <p:sp>
          <p:nvSpPr>
            <p:cNvPr id="84" name="Rectangle 83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2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790203" y="5772150"/>
            <a:ext cx="838200" cy="419100"/>
            <a:chOff x="5791200" y="1333500"/>
            <a:chExt cx="838200" cy="419100"/>
          </a:xfrm>
        </p:grpSpPr>
        <p:sp>
          <p:nvSpPr>
            <p:cNvPr id="87" name="Rectangle 86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3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cxnSp>
        <p:nvCxnSpPr>
          <p:cNvPr id="90" name="Straight Arrow Connector 89"/>
          <p:cNvCxnSpPr>
            <a:endCxn id="42" idx="1"/>
          </p:cNvCxnSpPr>
          <p:nvPr/>
        </p:nvCxnSpPr>
        <p:spPr>
          <a:xfrm>
            <a:off x="4132728" y="4010026"/>
            <a:ext cx="3048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3" idx="3"/>
            <a:endCxn id="45" idx="1"/>
          </p:cNvCxnSpPr>
          <p:nvPr/>
        </p:nvCxnSpPr>
        <p:spPr>
          <a:xfrm>
            <a:off x="5275728" y="4010026"/>
            <a:ext cx="3810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6" idx="3"/>
            <a:endCxn id="48" idx="1"/>
          </p:cNvCxnSpPr>
          <p:nvPr/>
        </p:nvCxnSpPr>
        <p:spPr>
          <a:xfrm>
            <a:off x="6494928" y="4010026"/>
            <a:ext cx="3048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54" idx="1"/>
          </p:cNvCxnSpPr>
          <p:nvPr/>
        </p:nvCxnSpPr>
        <p:spPr>
          <a:xfrm>
            <a:off x="4132728" y="4505325"/>
            <a:ext cx="3048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55" idx="3"/>
            <a:endCxn id="57" idx="1"/>
          </p:cNvCxnSpPr>
          <p:nvPr/>
        </p:nvCxnSpPr>
        <p:spPr>
          <a:xfrm>
            <a:off x="5275729" y="4505325"/>
            <a:ext cx="371475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60" idx="1"/>
          </p:cNvCxnSpPr>
          <p:nvPr/>
        </p:nvCxnSpPr>
        <p:spPr>
          <a:xfrm>
            <a:off x="4132728" y="5000625"/>
            <a:ext cx="3048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61" idx="3"/>
            <a:endCxn id="63" idx="1"/>
          </p:cNvCxnSpPr>
          <p:nvPr/>
        </p:nvCxnSpPr>
        <p:spPr>
          <a:xfrm>
            <a:off x="5275729" y="5000625"/>
            <a:ext cx="371475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64" idx="3"/>
            <a:endCxn id="66" idx="1"/>
          </p:cNvCxnSpPr>
          <p:nvPr/>
        </p:nvCxnSpPr>
        <p:spPr>
          <a:xfrm flipV="1">
            <a:off x="6485403" y="4991101"/>
            <a:ext cx="304800" cy="952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69" idx="1"/>
          </p:cNvCxnSpPr>
          <p:nvPr/>
        </p:nvCxnSpPr>
        <p:spPr>
          <a:xfrm>
            <a:off x="4132728" y="5486400"/>
            <a:ext cx="3048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70" idx="3"/>
            <a:endCxn id="72" idx="1"/>
          </p:cNvCxnSpPr>
          <p:nvPr/>
        </p:nvCxnSpPr>
        <p:spPr>
          <a:xfrm>
            <a:off x="5275728" y="5486400"/>
            <a:ext cx="3810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73" idx="3"/>
            <a:endCxn id="75" idx="1"/>
          </p:cNvCxnSpPr>
          <p:nvPr/>
        </p:nvCxnSpPr>
        <p:spPr>
          <a:xfrm>
            <a:off x="6494928" y="5486400"/>
            <a:ext cx="3048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76" idx="3"/>
            <a:endCxn id="78" idx="1"/>
          </p:cNvCxnSpPr>
          <p:nvPr/>
        </p:nvCxnSpPr>
        <p:spPr>
          <a:xfrm>
            <a:off x="7637928" y="5486400"/>
            <a:ext cx="3048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81" idx="1"/>
          </p:cNvCxnSpPr>
          <p:nvPr/>
        </p:nvCxnSpPr>
        <p:spPr>
          <a:xfrm>
            <a:off x="4132728" y="5981700"/>
            <a:ext cx="3048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82" idx="3"/>
            <a:endCxn id="84" idx="1"/>
          </p:cNvCxnSpPr>
          <p:nvPr/>
        </p:nvCxnSpPr>
        <p:spPr>
          <a:xfrm>
            <a:off x="5275729" y="5981700"/>
            <a:ext cx="371475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85" idx="3"/>
            <a:endCxn id="87" idx="1"/>
          </p:cNvCxnSpPr>
          <p:nvPr/>
        </p:nvCxnSpPr>
        <p:spPr>
          <a:xfrm>
            <a:off x="6485403" y="5981700"/>
            <a:ext cx="3048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49" idx="3"/>
            <a:endCxn id="51" idx="1"/>
          </p:cNvCxnSpPr>
          <p:nvPr/>
        </p:nvCxnSpPr>
        <p:spPr>
          <a:xfrm flipV="1">
            <a:off x="7637928" y="4010026"/>
            <a:ext cx="304800" cy="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8361828" y="3800475"/>
            <a:ext cx="419100" cy="4191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7218828" y="4781550"/>
            <a:ext cx="419100" cy="4191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8361828" y="5276850"/>
            <a:ext cx="419100" cy="4191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7228353" y="5762625"/>
            <a:ext cx="419100" cy="4191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6066303" y="4286250"/>
            <a:ext cx="419100" cy="4191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Commonly used Traversal Techniques are</a:t>
            </a:r>
          </a:p>
          <a:p>
            <a:pPr lvl="1"/>
            <a:r>
              <a:rPr lang="en-US" dirty="0"/>
              <a:t>Depth First Search (DFS)</a:t>
            </a:r>
          </a:p>
          <a:p>
            <a:pPr lvl="1"/>
            <a:r>
              <a:rPr lang="en-US" dirty="0"/>
              <a:t>Breadth First Search (BFS)</a:t>
            </a:r>
          </a:p>
        </p:txBody>
      </p:sp>
    </p:spTree>
    <p:extLst>
      <p:ext uri="{BB962C8B-B14F-4D97-AF65-F5344CB8AC3E}">
        <p14:creationId xmlns:p14="http://schemas.microsoft.com/office/powerpoint/2010/main" val="321025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First Search (DFS)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like preorder traversal of tree</a:t>
            </a:r>
          </a:p>
          <a:p>
            <a:r>
              <a:rPr lang="en-US" dirty="0"/>
              <a:t>Traversal can start from any vertex V</a:t>
            </a:r>
            <a:r>
              <a:rPr lang="en-US" baseline="-25000" dirty="0"/>
              <a:t>i</a:t>
            </a:r>
          </a:p>
          <a:p>
            <a:r>
              <a:rPr lang="en-US" dirty="0"/>
              <a:t>V</a:t>
            </a:r>
            <a:r>
              <a:rPr lang="en-US" baseline="-25000" dirty="0"/>
              <a:t>i</a:t>
            </a:r>
            <a:r>
              <a:rPr lang="en-US" dirty="0"/>
              <a:t> is visited and then all vertices adjacent to V</a:t>
            </a:r>
            <a:r>
              <a:rPr lang="en-US" baseline="-25000" dirty="0"/>
              <a:t>i</a:t>
            </a:r>
            <a:r>
              <a:rPr lang="en-US" dirty="0"/>
              <a:t> are traversed recursively using DFS</a:t>
            </a:r>
          </a:p>
        </p:txBody>
      </p:sp>
      <p:sp>
        <p:nvSpPr>
          <p:cNvPr id="4" name="Oval 3"/>
          <p:cNvSpPr/>
          <p:nvPr/>
        </p:nvSpPr>
        <p:spPr>
          <a:xfrm>
            <a:off x="3124200" y="30480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1676400" y="36576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2590800" y="41148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3733800" y="41148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4648200" y="36576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2133600" y="51816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4191000" y="51816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12" name="Oval 11"/>
          <p:cNvSpPr/>
          <p:nvPr/>
        </p:nvSpPr>
        <p:spPr>
          <a:xfrm>
            <a:off x="3124200" y="58674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</a:t>
            </a:r>
          </a:p>
        </p:txBody>
      </p:sp>
      <p:cxnSp>
        <p:nvCxnSpPr>
          <p:cNvPr id="14" name="Straight Connector 13"/>
          <p:cNvCxnSpPr>
            <a:stCxn id="4" idx="2"/>
            <a:endCxn id="5" idx="7"/>
          </p:cNvCxnSpPr>
          <p:nvPr/>
        </p:nvCxnSpPr>
        <p:spPr>
          <a:xfrm flipH="1">
            <a:off x="2155756" y="3328800"/>
            <a:ext cx="968444" cy="411044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6"/>
            <a:endCxn id="9" idx="1"/>
          </p:cNvCxnSpPr>
          <p:nvPr/>
        </p:nvCxnSpPr>
        <p:spPr>
          <a:xfrm>
            <a:off x="3685800" y="3328800"/>
            <a:ext cx="1044644" cy="411044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4"/>
            <a:endCxn id="10" idx="1"/>
          </p:cNvCxnSpPr>
          <p:nvPr/>
        </p:nvCxnSpPr>
        <p:spPr>
          <a:xfrm>
            <a:off x="1957200" y="4219200"/>
            <a:ext cx="258644" cy="1044644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4"/>
            <a:endCxn id="11" idx="7"/>
          </p:cNvCxnSpPr>
          <p:nvPr/>
        </p:nvCxnSpPr>
        <p:spPr>
          <a:xfrm flipH="1">
            <a:off x="4670356" y="4219200"/>
            <a:ext cx="258644" cy="1044644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0" idx="4"/>
            <a:endCxn id="12" idx="2"/>
          </p:cNvCxnSpPr>
          <p:nvPr/>
        </p:nvCxnSpPr>
        <p:spPr>
          <a:xfrm>
            <a:off x="2414400" y="5743200"/>
            <a:ext cx="709800" cy="405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4"/>
            <a:endCxn id="12" idx="6"/>
          </p:cNvCxnSpPr>
          <p:nvPr/>
        </p:nvCxnSpPr>
        <p:spPr>
          <a:xfrm flipH="1">
            <a:off x="3685800" y="5743200"/>
            <a:ext cx="786000" cy="405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3"/>
            <a:endCxn id="7" idx="7"/>
          </p:cNvCxnSpPr>
          <p:nvPr/>
        </p:nvCxnSpPr>
        <p:spPr>
          <a:xfrm flipH="1">
            <a:off x="3070156" y="3527356"/>
            <a:ext cx="136288" cy="669688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5"/>
            <a:endCxn id="8" idx="1"/>
          </p:cNvCxnSpPr>
          <p:nvPr/>
        </p:nvCxnSpPr>
        <p:spPr>
          <a:xfrm>
            <a:off x="3603556" y="3527356"/>
            <a:ext cx="212488" cy="669688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4"/>
            <a:endCxn id="10" idx="7"/>
          </p:cNvCxnSpPr>
          <p:nvPr/>
        </p:nvCxnSpPr>
        <p:spPr>
          <a:xfrm flipH="1">
            <a:off x="2612956" y="4676400"/>
            <a:ext cx="258644" cy="587444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4"/>
            <a:endCxn id="11" idx="1"/>
          </p:cNvCxnSpPr>
          <p:nvPr/>
        </p:nvCxnSpPr>
        <p:spPr>
          <a:xfrm>
            <a:off x="4014600" y="4676400"/>
            <a:ext cx="258644" cy="587444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95800" y="2590801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DFS (G, 1)</a:t>
            </a:r>
            <a:r>
              <a:rPr lang="en-US" sz="2400" dirty="0">
                <a:solidFill>
                  <a:srgbClr val="C00000"/>
                </a:solidFill>
              </a:rPr>
              <a:t> is given by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223748" y="305966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1: Visit (1)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37396" y="3440669"/>
            <a:ext cx="2001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2: </a:t>
            </a:r>
            <a:r>
              <a:rPr lang="en-US" dirty="0"/>
              <a:t>DFS (G, 2) </a:t>
            </a:r>
          </a:p>
          <a:p>
            <a:r>
              <a:rPr lang="en-US" dirty="0"/>
              <a:t>             DFS (G, 3)</a:t>
            </a:r>
          </a:p>
          <a:p>
            <a:r>
              <a:rPr lang="en-US" dirty="0"/>
              <a:t>             DFS (G, 4)</a:t>
            </a:r>
          </a:p>
          <a:p>
            <a:r>
              <a:rPr lang="en-US" dirty="0"/>
              <a:t>             DFS (G, 5)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39000" y="3427795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DFS (G, 2): </a:t>
            </a:r>
          </a:p>
          <a:p>
            <a:r>
              <a:rPr lang="en-US" b="1" dirty="0"/>
              <a:t>Step1:  Visit(2)</a:t>
            </a:r>
          </a:p>
          <a:p>
            <a:r>
              <a:rPr lang="en-US" b="1" dirty="0"/>
              <a:t>Step 2: </a:t>
            </a:r>
            <a:r>
              <a:rPr lang="en-US" dirty="0"/>
              <a:t>DFS (G, 6)            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458200" y="4267201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DFS (G, 6): </a:t>
            </a:r>
          </a:p>
          <a:p>
            <a:r>
              <a:rPr lang="en-US" b="1" dirty="0"/>
              <a:t>Step1:  Visit(6)</a:t>
            </a:r>
          </a:p>
          <a:p>
            <a:r>
              <a:rPr lang="en-US" b="1" dirty="0"/>
              <a:t>Step 2: </a:t>
            </a:r>
            <a:r>
              <a:rPr lang="en-US" dirty="0"/>
              <a:t>DFS (G, 3)             </a:t>
            </a:r>
          </a:p>
          <a:p>
            <a:r>
              <a:rPr lang="en-US" dirty="0"/>
              <a:t>              DFS (G, 8)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947848" y="3622344"/>
            <a:ext cx="3810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Freeform 42"/>
          <p:cNvSpPr/>
          <p:nvPr/>
        </p:nvSpPr>
        <p:spPr>
          <a:xfrm>
            <a:off x="8088574" y="4312694"/>
            <a:ext cx="409433" cy="150125"/>
          </a:xfrm>
          <a:custGeom>
            <a:avLst/>
            <a:gdLst>
              <a:gd name="connsiteX0" fmla="*/ 0 w 409433"/>
              <a:gd name="connsiteY0" fmla="*/ 0 h 150125"/>
              <a:gd name="connsiteX1" fmla="*/ 0 w 409433"/>
              <a:gd name="connsiteY1" fmla="*/ 150125 h 150125"/>
              <a:gd name="connsiteX2" fmla="*/ 409433 w 409433"/>
              <a:gd name="connsiteY2" fmla="*/ 150125 h 15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433" h="150125">
                <a:moveTo>
                  <a:pt x="0" y="0"/>
                </a:moveTo>
                <a:lnTo>
                  <a:pt x="0" y="150125"/>
                </a:lnTo>
                <a:lnTo>
                  <a:pt x="409433" y="150125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953000" y="5410200"/>
            <a:ext cx="5558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DFS </a:t>
            </a:r>
            <a:r>
              <a:rPr lang="en-US" sz="2000" dirty="0"/>
              <a:t>of given graph starting </a:t>
            </a:r>
            <a:r>
              <a:rPr lang="en-US" sz="2000" b="1" dirty="0">
                <a:solidFill>
                  <a:srgbClr val="C00000"/>
                </a:solidFill>
              </a:rPr>
              <a:t>from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node </a:t>
            </a:r>
            <a:r>
              <a:rPr lang="en-US" sz="2000" b="1" dirty="0">
                <a:solidFill>
                  <a:srgbClr val="C00000"/>
                </a:solidFill>
              </a:rPr>
              <a:t>1</a:t>
            </a:r>
            <a:r>
              <a:rPr lang="en-US" sz="2000" dirty="0"/>
              <a:t> is given by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82368" y="5791200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15768" y="5791200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249168" y="5791200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82568" y="5791200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15968" y="5791200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849368" y="5791200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458968" y="5791200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992368" y="5791200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899574" y="28764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366612" y="365760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832774" y="518160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289974" y="40956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147608" y="5514945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890174" y="52386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432974" y="411480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347374" y="38670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286377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1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5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9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3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7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1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5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8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9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36" grpId="0"/>
      <p:bldP spid="37" grpId="0"/>
      <p:bldP spid="38" grpId="0"/>
      <p:bldP spid="39" grpId="0"/>
      <p:bldP spid="43" grpId="0" animBg="1"/>
      <p:bldP spid="44" grpId="0"/>
      <p:bldP spid="45" grpId="0"/>
      <p:bldP spid="46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First Search (DFS)</a:t>
            </a:r>
          </a:p>
        </p:txBody>
      </p:sp>
      <p:sp>
        <p:nvSpPr>
          <p:cNvPr id="4" name="Oval 3"/>
          <p:cNvSpPr/>
          <p:nvPr/>
        </p:nvSpPr>
        <p:spPr>
          <a:xfrm>
            <a:off x="3505200" y="1066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895600" y="1600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4191000" y="1600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2438400" y="2209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3276600" y="2209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3886200" y="2209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sp>
        <p:nvSpPr>
          <p:cNvPr id="10" name="Oval 9"/>
          <p:cNvSpPr/>
          <p:nvPr/>
        </p:nvSpPr>
        <p:spPr>
          <a:xfrm>
            <a:off x="4648200" y="2209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</a:t>
            </a:r>
          </a:p>
        </p:txBody>
      </p:sp>
      <p:sp>
        <p:nvSpPr>
          <p:cNvPr id="11" name="Oval 10"/>
          <p:cNvSpPr/>
          <p:nvPr/>
        </p:nvSpPr>
        <p:spPr>
          <a:xfrm>
            <a:off x="3505200" y="3352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</a:t>
            </a:r>
          </a:p>
        </p:txBody>
      </p:sp>
      <p:cxnSp>
        <p:nvCxnSpPr>
          <p:cNvPr id="13" name="Straight Connector 12"/>
          <p:cNvCxnSpPr>
            <a:stCxn id="4" idx="3"/>
            <a:endCxn id="5" idx="7"/>
          </p:cNvCxnSpPr>
          <p:nvPr/>
        </p:nvCxnSpPr>
        <p:spPr>
          <a:xfrm flipH="1">
            <a:off x="3220804" y="1392004"/>
            <a:ext cx="340192" cy="263992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6" idx="1"/>
          </p:cNvCxnSpPr>
          <p:nvPr/>
        </p:nvCxnSpPr>
        <p:spPr>
          <a:xfrm>
            <a:off x="3830404" y="1392004"/>
            <a:ext cx="416392" cy="263992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3"/>
            <a:endCxn id="7" idx="0"/>
          </p:cNvCxnSpPr>
          <p:nvPr/>
        </p:nvCxnSpPr>
        <p:spPr>
          <a:xfrm flipH="1">
            <a:off x="2628900" y="1925404"/>
            <a:ext cx="3224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5"/>
            <a:endCxn id="8" idx="0"/>
          </p:cNvCxnSpPr>
          <p:nvPr/>
        </p:nvCxnSpPr>
        <p:spPr>
          <a:xfrm>
            <a:off x="3220804" y="1925404"/>
            <a:ext cx="2462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3"/>
            <a:endCxn id="9" idx="0"/>
          </p:cNvCxnSpPr>
          <p:nvPr/>
        </p:nvCxnSpPr>
        <p:spPr>
          <a:xfrm flipH="1">
            <a:off x="4076700" y="1925404"/>
            <a:ext cx="1700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5"/>
            <a:endCxn id="10" idx="0"/>
          </p:cNvCxnSpPr>
          <p:nvPr/>
        </p:nvCxnSpPr>
        <p:spPr>
          <a:xfrm>
            <a:off x="4516204" y="1925404"/>
            <a:ext cx="3224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4"/>
            <a:endCxn id="11" idx="2"/>
          </p:cNvCxnSpPr>
          <p:nvPr/>
        </p:nvCxnSpPr>
        <p:spPr>
          <a:xfrm>
            <a:off x="2628900" y="2590800"/>
            <a:ext cx="876300" cy="952500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4"/>
            <a:endCxn id="11" idx="1"/>
          </p:cNvCxnSpPr>
          <p:nvPr/>
        </p:nvCxnSpPr>
        <p:spPr>
          <a:xfrm>
            <a:off x="3467100" y="2590800"/>
            <a:ext cx="93896" cy="8177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9" idx="4"/>
            <a:endCxn id="11" idx="7"/>
          </p:cNvCxnSpPr>
          <p:nvPr/>
        </p:nvCxnSpPr>
        <p:spPr>
          <a:xfrm flipH="1">
            <a:off x="3830404" y="2590800"/>
            <a:ext cx="246296" cy="8177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4"/>
            <a:endCxn id="11" idx="6"/>
          </p:cNvCxnSpPr>
          <p:nvPr/>
        </p:nvCxnSpPr>
        <p:spPr>
          <a:xfrm flipH="1">
            <a:off x="3886200" y="2590800"/>
            <a:ext cx="952500" cy="952500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954104" y="479289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34" name="Oval 33"/>
          <p:cNvSpPr/>
          <p:nvPr/>
        </p:nvSpPr>
        <p:spPr>
          <a:xfrm>
            <a:off x="2281004" y="536439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35" name="Oval 34"/>
          <p:cNvSpPr/>
          <p:nvPr/>
        </p:nvSpPr>
        <p:spPr>
          <a:xfrm>
            <a:off x="3657600" y="536439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36" name="Oval 35"/>
          <p:cNvSpPr/>
          <p:nvPr/>
        </p:nvSpPr>
        <p:spPr>
          <a:xfrm>
            <a:off x="2962952" y="5943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37" name="Oval 36"/>
          <p:cNvSpPr/>
          <p:nvPr/>
        </p:nvSpPr>
        <p:spPr>
          <a:xfrm>
            <a:off x="4987248" y="536439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38" name="Oval 37"/>
          <p:cNvSpPr/>
          <p:nvPr/>
        </p:nvSpPr>
        <p:spPr>
          <a:xfrm>
            <a:off x="4191000" y="5943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cxnSp>
        <p:nvCxnSpPr>
          <p:cNvPr id="40" name="Straight Connector 39"/>
          <p:cNvCxnSpPr>
            <a:stCxn id="33" idx="3"/>
            <a:endCxn id="34" idx="7"/>
          </p:cNvCxnSpPr>
          <p:nvPr/>
        </p:nvCxnSpPr>
        <p:spPr>
          <a:xfrm flipH="1">
            <a:off x="2606208" y="5118100"/>
            <a:ext cx="403692" cy="3020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3" idx="5"/>
            <a:endCxn id="35" idx="1"/>
          </p:cNvCxnSpPr>
          <p:nvPr/>
        </p:nvCxnSpPr>
        <p:spPr>
          <a:xfrm>
            <a:off x="3279308" y="5118100"/>
            <a:ext cx="434088" cy="3020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4" idx="5"/>
            <a:endCxn id="36" idx="2"/>
          </p:cNvCxnSpPr>
          <p:nvPr/>
        </p:nvCxnSpPr>
        <p:spPr>
          <a:xfrm>
            <a:off x="2606208" y="5689600"/>
            <a:ext cx="356744" cy="4445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6" idx="6"/>
            <a:endCxn id="35" idx="3"/>
          </p:cNvCxnSpPr>
          <p:nvPr/>
        </p:nvCxnSpPr>
        <p:spPr>
          <a:xfrm flipV="1">
            <a:off x="3343952" y="5689600"/>
            <a:ext cx="369444" cy="4445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5" idx="6"/>
            <a:endCxn id="37" idx="2"/>
          </p:cNvCxnSpPr>
          <p:nvPr/>
        </p:nvCxnSpPr>
        <p:spPr>
          <a:xfrm>
            <a:off x="4038600" y="5554896"/>
            <a:ext cx="948648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5" idx="5"/>
            <a:endCxn id="38" idx="1"/>
          </p:cNvCxnSpPr>
          <p:nvPr/>
        </p:nvCxnSpPr>
        <p:spPr>
          <a:xfrm>
            <a:off x="3982804" y="5689600"/>
            <a:ext cx="263992" cy="3097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7" idx="3"/>
            <a:endCxn id="38" idx="6"/>
          </p:cNvCxnSpPr>
          <p:nvPr/>
        </p:nvCxnSpPr>
        <p:spPr>
          <a:xfrm flipH="1">
            <a:off x="4572000" y="5689600"/>
            <a:ext cx="471044" cy="4445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714500" y="4572000"/>
            <a:ext cx="8763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096000" y="1066800"/>
            <a:ext cx="0" cy="3505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6915152" y="268990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</a:t>
            </a:r>
          </a:p>
        </p:txBody>
      </p:sp>
      <p:sp>
        <p:nvSpPr>
          <p:cNvPr id="89" name="Oval 88"/>
          <p:cNvSpPr/>
          <p:nvPr/>
        </p:nvSpPr>
        <p:spPr>
          <a:xfrm>
            <a:off x="7353302" y="192628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</a:t>
            </a:r>
          </a:p>
        </p:txBody>
      </p:sp>
      <p:sp>
        <p:nvSpPr>
          <p:cNvPr id="90" name="Oval 89"/>
          <p:cNvSpPr/>
          <p:nvPr/>
        </p:nvSpPr>
        <p:spPr>
          <a:xfrm>
            <a:off x="7744029" y="3048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Q</a:t>
            </a:r>
          </a:p>
        </p:txBody>
      </p:sp>
      <p:sp>
        <p:nvSpPr>
          <p:cNvPr id="91" name="Oval 90"/>
          <p:cNvSpPr/>
          <p:nvPr/>
        </p:nvSpPr>
        <p:spPr>
          <a:xfrm>
            <a:off x="8439151" y="192790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92" name="Oval 91"/>
          <p:cNvSpPr/>
          <p:nvPr/>
        </p:nvSpPr>
        <p:spPr>
          <a:xfrm>
            <a:off x="8979848" y="3048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</a:t>
            </a:r>
          </a:p>
        </p:txBody>
      </p:sp>
      <p:sp>
        <p:nvSpPr>
          <p:cNvPr id="93" name="Oval 92"/>
          <p:cNvSpPr/>
          <p:nvPr/>
        </p:nvSpPr>
        <p:spPr>
          <a:xfrm>
            <a:off x="9525000" y="192628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</a:t>
            </a:r>
          </a:p>
        </p:txBody>
      </p:sp>
      <p:cxnSp>
        <p:nvCxnSpPr>
          <p:cNvPr id="95" name="Straight Connector 94"/>
          <p:cNvCxnSpPr>
            <a:stCxn id="89" idx="3"/>
            <a:endCxn id="88" idx="0"/>
          </p:cNvCxnSpPr>
          <p:nvPr/>
        </p:nvCxnSpPr>
        <p:spPr>
          <a:xfrm flipH="1">
            <a:off x="7105652" y="2251487"/>
            <a:ext cx="303446" cy="438417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9" idx="6"/>
            <a:endCxn id="91" idx="2"/>
          </p:cNvCxnSpPr>
          <p:nvPr/>
        </p:nvCxnSpPr>
        <p:spPr>
          <a:xfrm>
            <a:off x="7734303" y="2116783"/>
            <a:ext cx="704849" cy="1621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89" idx="4"/>
            <a:endCxn id="90" idx="0"/>
          </p:cNvCxnSpPr>
          <p:nvPr/>
        </p:nvCxnSpPr>
        <p:spPr>
          <a:xfrm>
            <a:off x="7543803" y="2307282"/>
            <a:ext cx="390727" cy="740718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91" idx="4"/>
            <a:endCxn id="90" idx="7"/>
          </p:cNvCxnSpPr>
          <p:nvPr/>
        </p:nvCxnSpPr>
        <p:spPr>
          <a:xfrm flipH="1">
            <a:off x="8069233" y="2308904"/>
            <a:ext cx="560418" cy="794893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93" idx="4"/>
            <a:endCxn id="92" idx="7"/>
          </p:cNvCxnSpPr>
          <p:nvPr/>
        </p:nvCxnSpPr>
        <p:spPr>
          <a:xfrm flipH="1">
            <a:off x="9305052" y="2307282"/>
            <a:ext cx="410448" cy="796514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90" idx="6"/>
            <a:endCxn id="92" idx="2"/>
          </p:cNvCxnSpPr>
          <p:nvPr/>
        </p:nvCxnSpPr>
        <p:spPr>
          <a:xfrm>
            <a:off x="8125030" y="3238500"/>
            <a:ext cx="854819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91" idx="6"/>
            <a:endCxn id="93" idx="2"/>
          </p:cNvCxnSpPr>
          <p:nvPr/>
        </p:nvCxnSpPr>
        <p:spPr>
          <a:xfrm flipV="1">
            <a:off x="8820152" y="2116783"/>
            <a:ext cx="704849" cy="1621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endCxn id="89" idx="0"/>
          </p:cNvCxnSpPr>
          <p:nvPr/>
        </p:nvCxnSpPr>
        <p:spPr>
          <a:xfrm>
            <a:off x="7543802" y="1676400"/>
            <a:ext cx="0" cy="24988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2544406" y="3865602"/>
            <a:ext cx="4171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77821" y="3865602"/>
            <a:ext cx="4010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207229" y="3865602"/>
            <a:ext cx="4026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D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538239" y="3865602"/>
            <a:ext cx="4267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H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881273" y="3865602"/>
            <a:ext cx="3722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161787" y="3865602"/>
            <a:ext cx="4042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C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471158" y="3865602"/>
            <a:ext cx="3674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762094" y="3865602"/>
            <a:ext cx="409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G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170269" y="1066874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2590800" y="15810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137574" y="220980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204374" y="35622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975774" y="21906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537062" y="1561288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214430" y="220980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029200" y="21906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781800" y="5334000"/>
            <a:ext cx="4171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304751" y="5334000"/>
            <a:ext cx="4010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823695" y="5334000"/>
            <a:ext cx="4026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D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8336226" y="5334000"/>
            <a:ext cx="4042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C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8835133" y="5334000"/>
            <a:ext cx="3674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9305184" y="5334000"/>
            <a:ext cx="3722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E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633558" y="4742953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985174" y="53910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2590800" y="60768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3276600" y="541020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4419600" y="609600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775390" y="51624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104604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7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5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9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3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9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0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1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3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4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5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7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8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1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2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3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5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6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7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9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0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1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8" grpId="0"/>
      <p:bldP spid="139" grpId="0"/>
      <p:bldP spid="140" grpId="0"/>
      <p:bldP spid="1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Tree– Concepts &amp;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Directed Tree</a:t>
            </a:r>
          </a:p>
          <a:p>
            <a:pPr lvl="1"/>
            <a:r>
              <a:rPr lang="en-IN" dirty="0"/>
              <a:t>A directed tree is an acyclic digraph which has one node called its root with in degree 0, while all other nodes have in degree 1.</a:t>
            </a:r>
          </a:p>
          <a:p>
            <a:pPr lvl="1"/>
            <a:r>
              <a:rPr lang="en-IN" dirty="0"/>
              <a:t>Every directed tree must have at least one node.</a:t>
            </a:r>
          </a:p>
          <a:p>
            <a:pPr lvl="1"/>
            <a:r>
              <a:rPr lang="en-IN" dirty="0"/>
              <a:t>An isolated node is also a directed tree.</a:t>
            </a:r>
            <a:endParaRPr lang="en-US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629400" y="3084763"/>
            <a:ext cx="4066800" cy="3215547"/>
            <a:chOff x="4724400" y="997669"/>
            <a:chExt cx="4066800" cy="27840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/>
                <p:cNvSpPr/>
                <p:nvPr/>
              </p:nvSpPr>
              <p:spPr>
                <a:xfrm>
                  <a:off x="6781800" y="997669"/>
                  <a:ext cx="561600" cy="4862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800" y="997669"/>
                  <a:ext cx="561600" cy="486238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/>
                <p:cNvSpPr/>
                <p:nvPr/>
              </p:nvSpPr>
              <p:spPr>
                <a:xfrm>
                  <a:off x="6172200" y="1683578"/>
                  <a:ext cx="561600" cy="4862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1683578"/>
                  <a:ext cx="561600" cy="486238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/>
                <p:cNvSpPr/>
                <p:nvPr/>
              </p:nvSpPr>
              <p:spPr>
                <a:xfrm>
                  <a:off x="7489680" y="1659835"/>
                  <a:ext cx="561600" cy="4862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" name="Oval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9680" y="1659835"/>
                  <a:ext cx="561600" cy="486238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/>
                <p:cNvSpPr/>
                <p:nvPr/>
              </p:nvSpPr>
              <p:spPr>
                <a:xfrm>
                  <a:off x="5087660" y="2491645"/>
                  <a:ext cx="561600" cy="4862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" name="Oval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7660" y="2491645"/>
                  <a:ext cx="561600" cy="486238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/>
                <p:cNvSpPr/>
                <p:nvPr/>
              </p:nvSpPr>
              <p:spPr>
                <a:xfrm>
                  <a:off x="5844009" y="2483965"/>
                  <a:ext cx="561600" cy="4862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Oval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4009" y="2483965"/>
                  <a:ext cx="561600" cy="486238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/>
                <p:cNvSpPr/>
                <p:nvPr/>
              </p:nvSpPr>
              <p:spPr>
                <a:xfrm>
                  <a:off x="6553200" y="2483965"/>
                  <a:ext cx="561600" cy="4862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" name="Oval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2483965"/>
                  <a:ext cx="561600" cy="486238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/>
                <p:cNvSpPr/>
                <p:nvPr/>
              </p:nvSpPr>
              <p:spPr>
                <a:xfrm>
                  <a:off x="7218226" y="2491645"/>
                  <a:ext cx="561600" cy="4862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8226" y="2491645"/>
                  <a:ext cx="561600" cy="486238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/>
                <p:cNvSpPr/>
                <p:nvPr/>
              </p:nvSpPr>
              <p:spPr>
                <a:xfrm>
                  <a:off x="7927417" y="2491645"/>
                  <a:ext cx="561600" cy="4862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/>
                              </a:rPr>
                              <m:t>𝟗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" name="Oval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7417" y="2491645"/>
                  <a:ext cx="561600" cy="486238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/>
                <p:cNvSpPr/>
                <p:nvPr/>
              </p:nvSpPr>
              <p:spPr>
                <a:xfrm>
                  <a:off x="4724400" y="3291547"/>
                  <a:ext cx="561600" cy="4862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3291547"/>
                  <a:ext cx="561600" cy="486238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/>
                <p:cNvSpPr/>
                <p:nvPr/>
              </p:nvSpPr>
              <p:spPr>
                <a:xfrm>
                  <a:off x="5486400" y="3295476"/>
                  <a:ext cx="561600" cy="4862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6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400" y="3295476"/>
                  <a:ext cx="561600" cy="486238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/>
                <p:cNvSpPr/>
                <p:nvPr/>
              </p:nvSpPr>
              <p:spPr>
                <a:xfrm>
                  <a:off x="8229600" y="3291547"/>
                  <a:ext cx="561600" cy="4862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/>
                              </a:rPr>
                              <m:t>𝟏𝟎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7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9600" y="3291547"/>
                  <a:ext cx="561600" cy="486238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>
              <a:stCxn id="8" idx="2"/>
              <a:endCxn id="10" idx="0"/>
            </p:cNvCxnSpPr>
            <p:nvPr/>
          </p:nvCxnSpPr>
          <p:spPr>
            <a:xfrm flipH="1">
              <a:off x="5368460" y="1926697"/>
              <a:ext cx="803740" cy="56494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3"/>
              <a:endCxn id="8" idx="0"/>
            </p:cNvCxnSpPr>
            <p:nvPr/>
          </p:nvCxnSpPr>
          <p:spPr>
            <a:xfrm flipH="1">
              <a:off x="6453000" y="1412699"/>
              <a:ext cx="411044" cy="27087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5"/>
              <a:endCxn id="9" idx="0"/>
            </p:cNvCxnSpPr>
            <p:nvPr/>
          </p:nvCxnSpPr>
          <p:spPr>
            <a:xfrm>
              <a:off x="7261156" y="1412699"/>
              <a:ext cx="509324" cy="24713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8" idx="3"/>
              <a:endCxn id="11" idx="0"/>
            </p:cNvCxnSpPr>
            <p:nvPr/>
          </p:nvCxnSpPr>
          <p:spPr>
            <a:xfrm flipH="1">
              <a:off x="6124809" y="2098608"/>
              <a:ext cx="129635" cy="3853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8" idx="5"/>
              <a:endCxn id="12" idx="0"/>
            </p:cNvCxnSpPr>
            <p:nvPr/>
          </p:nvCxnSpPr>
          <p:spPr>
            <a:xfrm>
              <a:off x="6651556" y="2098608"/>
              <a:ext cx="182444" cy="3853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3" idx="0"/>
            </p:cNvCxnSpPr>
            <p:nvPr/>
          </p:nvCxnSpPr>
          <p:spPr>
            <a:xfrm flipH="1">
              <a:off x="7499026" y="2074865"/>
              <a:ext cx="72898" cy="41678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9" idx="5"/>
              <a:endCxn id="14" idx="0"/>
            </p:cNvCxnSpPr>
            <p:nvPr/>
          </p:nvCxnSpPr>
          <p:spPr>
            <a:xfrm>
              <a:off x="7969036" y="2074865"/>
              <a:ext cx="239181" cy="41678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0" idx="3"/>
              <a:endCxn id="15" idx="0"/>
            </p:cNvCxnSpPr>
            <p:nvPr/>
          </p:nvCxnSpPr>
          <p:spPr>
            <a:xfrm flipH="1">
              <a:off x="5005200" y="2906675"/>
              <a:ext cx="164704" cy="38487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0" idx="5"/>
              <a:endCxn id="16" idx="0"/>
            </p:cNvCxnSpPr>
            <p:nvPr/>
          </p:nvCxnSpPr>
          <p:spPr>
            <a:xfrm>
              <a:off x="5567016" y="2906675"/>
              <a:ext cx="200184" cy="38880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4" idx="5"/>
              <a:endCxn id="17" idx="0"/>
            </p:cNvCxnSpPr>
            <p:nvPr/>
          </p:nvCxnSpPr>
          <p:spPr>
            <a:xfrm>
              <a:off x="8406773" y="2906675"/>
              <a:ext cx="103627" cy="38487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8248204" y="3134730"/>
            <a:ext cx="1470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Root Node</a:t>
            </a:r>
          </a:p>
        </p:txBody>
      </p:sp>
      <p:cxnSp>
        <p:nvCxnSpPr>
          <p:cNvPr id="30" name="Straight Arrow Connector 29"/>
          <p:cNvCxnSpPr>
            <a:stCxn id="28" idx="1"/>
          </p:cNvCxnSpPr>
          <p:nvPr/>
        </p:nvCxnSpPr>
        <p:spPr>
          <a:xfrm flipH="1">
            <a:off x="6404026" y="3365563"/>
            <a:ext cx="1844178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915401" y="5562601"/>
            <a:ext cx="16360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Terminal or</a:t>
            </a:r>
          </a:p>
          <a:p>
            <a:r>
              <a:rPr lang="en-IN" sz="2400" b="1" dirty="0"/>
              <a:t>Leaf Node</a:t>
            </a:r>
            <a:endParaRPr lang="en-US" sz="2400" b="1" dirty="0"/>
          </a:p>
        </p:txBody>
      </p:sp>
      <p:cxnSp>
        <p:nvCxnSpPr>
          <p:cNvPr id="31" name="Straight Arrow Connector 30"/>
          <p:cNvCxnSpPr>
            <a:stCxn id="29" idx="1"/>
          </p:cNvCxnSpPr>
          <p:nvPr/>
        </p:nvCxnSpPr>
        <p:spPr>
          <a:xfrm flipH="1">
            <a:off x="7987553" y="5978100"/>
            <a:ext cx="927848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76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 First Search (BFS)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This methods </a:t>
            </a:r>
            <a:r>
              <a:rPr lang="en-US" b="1" dirty="0">
                <a:solidFill>
                  <a:srgbClr val="C00000"/>
                </a:solidFill>
              </a:rPr>
              <a:t>starts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from vertex </a:t>
            </a:r>
            <a:r>
              <a:rPr lang="en-US" b="1" dirty="0">
                <a:solidFill>
                  <a:srgbClr val="C00000"/>
                </a:solidFill>
              </a:rPr>
              <a:t>V</a:t>
            </a:r>
            <a:r>
              <a:rPr lang="en-US" b="1" baseline="-25000" dirty="0">
                <a:solidFill>
                  <a:srgbClr val="C00000"/>
                </a:solidFill>
              </a:rPr>
              <a:t>0</a:t>
            </a:r>
            <a:r>
              <a:rPr lang="en-US" dirty="0"/>
              <a:t> </a:t>
            </a:r>
          </a:p>
          <a:p>
            <a:pPr lvl="0"/>
            <a:r>
              <a:rPr lang="en-US" b="1" dirty="0">
                <a:solidFill>
                  <a:srgbClr val="C00000"/>
                </a:solidFill>
              </a:rPr>
              <a:t>V</a:t>
            </a:r>
            <a:r>
              <a:rPr lang="en-US" b="1" baseline="-25000" dirty="0">
                <a:solidFill>
                  <a:srgbClr val="C00000"/>
                </a:solidFill>
              </a:rPr>
              <a:t>0</a:t>
            </a:r>
            <a:r>
              <a:rPr lang="en-US" dirty="0"/>
              <a:t> is marked as </a:t>
            </a:r>
            <a:r>
              <a:rPr lang="en-US" b="1" dirty="0">
                <a:solidFill>
                  <a:srgbClr val="C00000"/>
                </a:solidFill>
              </a:rPr>
              <a:t>visited</a:t>
            </a:r>
            <a:r>
              <a:rPr lang="en-US" dirty="0"/>
              <a:t>. All </a:t>
            </a:r>
            <a:r>
              <a:rPr lang="en-US" b="1" dirty="0">
                <a:solidFill>
                  <a:srgbClr val="C00000"/>
                </a:solidFill>
              </a:rPr>
              <a:t>vertices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adjacent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to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V</a:t>
            </a:r>
            <a:r>
              <a:rPr lang="en-US" b="1" baseline="-25000" dirty="0">
                <a:solidFill>
                  <a:srgbClr val="C00000"/>
                </a:solidFill>
              </a:rPr>
              <a:t>0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are </a:t>
            </a:r>
            <a:r>
              <a:rPr lang="en-US" b="1" dirty="0">
                <a:solidFill>
                  <a:srgbClr val="C00000"/>
                </a:solidFill>
              </a:rPr>
              <a:t>visited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next</a:t>
            </a:r>
          </a:p>
          <a:p>
            <a:pPr lvl="0"/>
            <a:r>
              <a:rPr lang="en-US" dirty="0"/>
              <a:t>Let vertices adjacent to V</a:t>
            </a:r>
            <a:r>
              <a:rPr lang="en-US" baseline="-25000" dirty="0"/>
              <a:t>0</a:t>
            </a:r>
            <a:r>
              <a:rPr lang="en-US" dirty="0"/>
              <a:t> are 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, V</a:t>
            </a:r>
            <a:r>
              <a:rPr lang="en-US" baseline="-25000" dirty="0"/>
              <a:t>4</a:t>
            </a:r>
            <a:endParaRPr lang="en-US" dirty="0"/>
          </a:p>
          <a:p>
            <a:r>
              <a:rPr lang="en-US" dirty="0"/>
              <a:t>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, V</a:t>
            </a:r>
            <a:r>
              <a:rPr lang="en-US" baseline="-25000" dirty="0"/>
              <a:t>3</a:t>
            </a:r>
            <a:r>
              <a:rPr lang="en-US" dirty="0"/>
              <a:t> and V</a:t>
            </a:r>
            <a:r>
              <a:rPr lang="en-US" baseline="-25000" dirty="0"/>
              <a:t>4</a:t>
            </a:r>
            <a:r>
              <a:rPr lang="en-US" dirty="0"/>
              <a:t> are marked visited</a:t>
            </a:r>
          </a:p>
          <a:p>
            <a:r>
              <a:rPr lang="en-US" dirty="0"/>
              <a:t>All unvisited vertices adjacent to 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, V</a:t>
            </a:r>
            <a:r>
              <a:rPr lang="en-US" baseline="-25000" dirty="0"/>
              <a:t>3</a:t>
            </a:r>
            <a:r>
              <a:rPr lang="en-US" dirty="0"/>
              <a:t>, V</a:t>
            </a:r>
            <a:r>
              <a:rPr lang="en-US" baseline="-25000" dirty="0"/>
              <a:t>4</a:t>
            </a:r>
            <a:r>
              <a:rPr lang="en-US" dirty="0"/>
              <a:t> are visited next</a:t>
            </a:r>
          </a:p>
          <a:p>
            <a:r>
              <a:rPr lang="en-US" dirty="0"/>
              <a:t>The method </a:t>
            </a:r>
            <a:r>
              <a:rPr lang="en-US" b="1" dirty="0">
                <a:solidFill>
                  <a:srgbClr val="C00000"/>
                </a:solidFill>
              </a:rPr>
              <a:t>continuous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until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all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vertices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are </a:t>
            </a:r>
            <a:r>
              <a:rPr lang="en-US" b="1" dirty="0">
                <a:solidFill>
                  <a:srgbClr val="C00000"/>
                </a:solidFill>
              </a:rPr>
              <a:t>visited</a:t>
            </a:r>
          </a:p>
          <a:p>
            <a:r>
              <a:rPr lang="en-US" dirty="0"/>
              <a:t>The algorithm for BFS has to maintain a list of vertices which have been visited but not explored for adjacent vertices</a:t>
            </a:r>
          </a:p>
          <a:p>
            <a:r>
              <a:rPr lang="en-US" dirty="0"/>
              <a:t>The vertices which have been visited but not explored for adjacent vertices can be stored in </a:t>
            </a:r>
            <a:r>
              <a:rPr lang="en-US" b="1" dirty="0">
                <a:solidFill>
                  <a:srgbClr val="C00000"/>
                </a:solidFill>
              </a:rPr>
              <a:t>queue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40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Breadth First Search (BFS)</a:t>
            </a:r>
          </a:p>
        </p:txBody>
      </p:sp>
      <p:sp>
        <p:nvSpPr>
          <p:cNvPr id="4" name="Oval 3"/>
          <p:cNvSpPr/>
          <p:nvPr/>
        </p:nvSpPr>
        <p:spPr>
          <a:xfrm>
            <a:off x="2781300" y="1066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362200" y="2057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3200400" y="2057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3733800" y="1524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8" name="Oval 7"/>
          <p:cNvSpPr/>
          <p:nvPr/>
        </p:nvSpPr>
        <p:spPr>
          <a:xfrm>
            <a:off x="2133600" y="2819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9" name="Oval 8"/>
          <p:cNvSpPr/>
          <p:nvPr/>
        </p:nvSpPr>
        <p:spPr>
          <a:xfrm>
            <a:off x="3429000" y="2743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2781300" y="3352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</a:t>
            </a:r>
          </a:p>
        </p:txBody>
      </p:sp>
      <p:cxnSp>
        <p:nvCxnSpPr>
          <p:cNvPr id="11" name="Straight Connector 10"/>
          <p:cNvCxnSpPr>
            <a:stCxn id="4" idx="2"/>
            <a:endCxn id="21" idx="7"/>
          </p:cNvCxnSpPr>
          <p:nvPr/>
        </p:nvCxnSpPr>
        <p:spPr>
          <a:xfrm flipH="1">
            <a:off x="2077804" y="1257300"/>
            <a:ext cx="703496" cy="3224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6"/>
            <a:endCxn id="7" idx="1"/>
          </p:cNvCxnSpPr>
          <p:nvPr/>
        </p:nvCxnSpPr>
        <p:spPr>
          <a:xfrm>
            <a:off x="3162300" y="1257300"/>
            <a:ext cx="627296" cy="3224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1" idx="4"/>
            <a:endCxn id="8" idx="1"/>
          </p:cNvCxnSpPr>
          <p:nvPr/>
        </p:nvCxnSpPr>
        <p:spPr>
          <a:xfrm>
            <a:off x="1943100" y="1905000"/>
            <a:ext cx="246296" cy="9701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4"/>
            <a:endCxn id="9" idx="7"/>
          </p:cNvCxnSpPr>
          <p:nvPr/>
        </p:nvCxnSpPr>
        <p:spPr>
          <a:xfrm flipH="1">
            <a:off x="3754204" y="1905000"/>
            <a:ext cx="170096" cy="8939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4"/>
            <a:endCxn id="10" idx="2"/>
          </p:cNvCxnSpPr>
          <p:nvPr/>
        </p:nvCxnSpPr>
        <p:spPr>
          <a:xfrm>
            <a:off x="2324100" y="3200400"/>
            <a:ext cx="457200" cy="342900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4"/>
            <a:endCxn id="10" idx="6"/>
          </p:cNvCxnSpPr>
          <p:nvPr/>
        </p:nvCxnSpPr>
        <p:spPr>
          <a:xfrm flipH="1">
            <a:off x="3162300" y="3124200"/>
            <a:ext cx="457200" cy="419100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3"/>
            <a:endCxn id="5" idx="7"/>
          </p:cNvCxnSpPr>
          <p:nvPr/>
        </p:nvCxnSpPr>
        <p:spPr>
          <a:xfrm flipH="1">
            <a:off x="2687404" y="1392004"/>
            <a:ext cx="149692" cy="721192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5"/>
            <a:endCxn id="6" idx="1"/>
          </p:cNvCxnSpPr>
          <p:nvPr/>
        </p:nvCxnSpPr>
        <p:spPr>
          <a:xfrm>
            <a:off x="3106504" y="1392004"/>
            <a:ext cx="149692" cy="721192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4"/>
            <a:endCxn id="8" idx="7"/>
          </p:cNvCxnSpPr>
          <p:nvPr/>
        </p:nvCxnSpPr>
        <p:spPr>
          <a:xfrm flipH="1">
            <a:off x="2458804" y="2438400"/>
            <a:ext cx="93896" cy="4367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4"/>
            <a:endCxn id="9" idx="1"/>
          </p:cNvCxnSpPr>
          <p:nvPr/>
        </p:nvCxnSpPr>
        <p:spPr>
          <a:xfrm>
            <a:off x="3390900" y="2438400"/>
            <a:ext cx="93896" cy="3605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752600" y="1524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31" name="Oval 30"/>
          <p:cNvSpPr/>
          <p:nvPr/>
        </p:nvSpPr>
        <p:spPr>
          <a:xfrm>
            <a:off x="8915400" y="990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32" name="Oval 31"/>
          <p:cNvSpPr/>
          <p:nvPr/>
        </p:nvSpPr>
        <p:spPr>
          <a:xfrm>
            <a:off x="8305800" y="1524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33" name="Oval 32"/>
          <p:cNvSpPr/>
          <p:nvPr/>
        </p:nvSpPr>
        <p:spPr>
          <a:xfrm>
            <a:off x="9601200" y="1524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34" name="Oval 33"/>
          <p:cNvSpPr/>
          <p:nvPr/>
        </p:nvSpPr>
        <p:spPr>
          <a:xfrm>
            <a:off x="7848600" y="2133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35" name="Oval 34"/>
          <p:cNvSpPr/>
          <p:nvPr/>
        </p:nvSpPr>
        <p:spPr>
          <a:xfrm>
            <a:off x="8686800" y="2133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36" name="Oval 35"/>
          <p:cNvSpPr/>
          <p:nvPr/>
        </p:nvSpPr>
        <p:spPr>
          <a:xfrm>
            <a:off x="9296400" y="2133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sp>
        <p:nvSpPr>
          <p:cNvPr id="37" name="Oval 36"/>
          <p:cNvSpPr/>
          <p:nvPr/>
        </p:nvSpPr>
        <p:spPr>
          <a:xfrm>
            <a:off x="10058400" y="2133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</a:t>
            </a:r>
          </a:p>
        </p:txBody>
      </p:sp>
      <p:sp>
        <p:nvSpPr>
          <p:cNvPr id="38" name="Oval 37"/>
          <p:cNvSpPr/>
          <p:nvPr/>
        </p:nvSpPr>
        <p:spPr>
          <a:xfrm>
            <a:off x="8915400" y="3276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</a:t>
            </a:r>
          </a:p>
        </p:txBody>
      </p:sp>
      <p:cxnSp>
        <p:nvCxnSpPr>
          <p:cNvPr id="39" name="Straight Connector 38"/>
          <p:cNvCxnSpPr>
            <a:stCxn id="31" idx="3"/>
            <a:endCxn id="32" idx="7"/>
          </p:cNvCxnSpPr>
          <p:nvPr/>
        </p:nvCxnSpPr>
        <p:spPr>
          <a:xfrm flipH="1">
            <a:off x="8631004" y="1315804"/>
            <a:ext cx="340192" cy="263992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1" idx="5"/>
            <a:endCxn id="33" idx="1"/>
          </p:cNvCxnSpPr>
          <p:nvPr/>
        </p:nvCxnSpPr>
        <p:spPr>
          <a:xfrm>
            <a:off x="9240604" y="1315804"/>
            <a:ext cx="416392" cy="263992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3"/>
            <a:endCxn id="34" idx="0"/>
          </p:cNvCxnSpPr>
          <p:nvPr/>
        </p:nvCxnSpPr>
        <p:spPr>
          <a:xfrm flipH="1">
            <a:off x="8039100" y="1849204"/>
            <a:ext cx="3224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2" idx="5"/>
            <a:endCxn id="35" idx="0"/>
          </p:cNvCxnSpPr>
          <p:nvPr/>
        </p:nvCxnSpPr>
        <p:spPr>
          <a:xfrm>
            <a:off x="8631004" y="1849204"/>
            <a:ext cx="2462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3" idx="3"/>
            <a:endCxn id="36" idx="0"/>
          </p:cNvCxnSpPr>
          <p:nvPr/>
        </p:nvCxnSpPr>
        <p:spPr>
          <a:xfrm flipH="1">
            <a:off x="9486900" y="1849204"/>
            <a:ext cx="1700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3" idx="5"/>
            <a:endCxn id="37" idx="0"/>
          </p:cNvCxnSpPr>
          <p:nvPr/>
        </p:nvCxnSpPr>
        <p:spPr>
          <a:xfrm>
            <a:off x="9926404" y="1849204"/>
            <a:ext cx="3224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4" idx="4"/>
          </p:cNvCxnSpPr>
          <p:nvPr/>
        </p:nvCxnSpPr>
        <p:spPr>
          <a:xfrm>
            <a:off x="8039100" y="2514600"/>
            <a:ext cx="876300" cy="952500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5" idx="4"/>
          </p:cNvCxnSpPr>
          <p:nvPr/>
        </p:nvCxnSpPr>
        <p:spPr>
          <a:xfrm>
            <a:off x="8877300" y="2514600"/>
            <a:ext cx="93896" cy="8177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6" idx="4"/>
          </p:cNvCxnSpPr>
          <p:nvPr/>
        </p:nvCxnSpPr>
        <p:spPr>
          <a:xfrm flipH="1">
            <a:off x="9240604" y="2514600"/>
            <a:ext cx="246296" cy="8177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7" idx="4"/>
          </p:cNvCxnSpPr>
          <p:nvPr/>
        </p:nvCxnSpPr>
        <p:spPr>
          <a:xfrm flipH="1">
            <a:off x="9296400" y="2514600"/>
            <a:ext cx="952500" cy="952500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2247900" y="51233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53" name="Oval 52"/>
          <p:cNvSpPr/>
          <p:nvPr/>
        </p:nvSpPr>
        <p:spPr>
          <a:xfrm>
            <a:off x="2919385" y="4437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54" name="Oval 53"/>
          <p:cNvSpPr/>
          <p:nvPr/>
        </p:nvSpPr>
        <p:spPr>
          <a:xfrm>
            <a:off x="2805619" y="58091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55" name="Oval 54"/>
          <p:cNvSpPr/>
          <p:nvPr/>
        </p:nvSpPr>
        <p:spPr>
          <a:xfrm>
            <a:off x="4249504" y="43613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56" name="Oval 55"/>
          <p:cNvSpPr/>
          <p:nvPr/>
        </p:nvSpPr>
        <p:spPr>
          <a:xfrm>
            <a:off x="4249504" y="58853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57" name="Oval 56"/>
          <p:cNvSpPr/>
          <p:nvPr/>
        </p:nvSpPr>
        <p:spPr>
          <a:xfrm>
            <a:off x="5829300" y="51233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cxnSp>
        <p:nvCxnSpPr>
          <p:cNvPr id="59" name="Straight Arrow Connector 58"/>
          <p:cNvCxnSpPr>
            <a:stCxn id="52" idx="7"/>
            <a:endCxn id="53" idx="3"/>
          </p:cNvCxnSpPr>
          <p:nvPr/>
        </p:nvCxnSpPr>
        <p:spPr>
          <a:xfrm flipV="1">
            <a:off x="2573105" y="4762746"/>
            <a:ext cx="402077" cy="4163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3" idx="7"/>
            <a:endCxn id="55" idx="1"/>
          </p:cNvCxnSpPr>
          <p:nvPr/>
        </p:nvCxnSpPr>
        <p:spPr>
          <a:xfrm flipV="1">
            <a:off x="3244590" y="4417138"/>
            <a:ext cx="1060711" cy="762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3393944" y="512725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cxnSp>
        <p:nvCxnSpPr>
          <p:cNvPr id="64" name="Straight Arrow Connector 63"/>
          <p:cNvCxnSpPr>
            <a:stCxn id="54" idx="1"/>
            <a:endCxn id="52" idx="5"/>
          </p:cNvCxnSpPr>
          <p:nvPr/>
        </p:nvCxnSpPr>
        <p:spPr>
          <a:xfrm flipH="1" flipV="1">
            <a:off x="2573105" y="5448546"/>
            <a:ext cx="288311" cy="4163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2" idx="6"/>
            <a:endCxn id="62" idx="2"/>
          </p:cNvCxnSpPr>
          <p:nvPr/>
        </p:nvCxnSpPr>
        <p:spPr>
          <a:xfrm>
            <a:off x="2628900" y="5313843"/>
            <a:ext cx="765044" cy="391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3" idx="5"/>
            <a:endCxn id="62" idx="1"/>
          </p:cNvCxnSpPr>
          <p:nvPr/>
        </p:nvCxnSpPr>
        <p:spPr>
          <a:xfrm>
            <a:off x="3244590" y="4762747"/>
            <a:ext cx="205151" cy="420307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2" idx="3"/>
            <a:endCxn id="54" idx="7"/>
          </p:cNvCxnSpPr>
          <p:nvPr/>
        </p:nvCxnSpPr>
        <p:spPr>
          <a:xfrm flipH="1">
            <a:off x="3130824" y="5452462"/>
            <a:ext cx="318917" cy="412477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5" idx="7"/>
            <a:endCxn id="57" idx="0"/>
          </p:cNvCxnSpPr>
          <p:nvPr/>
        </p:nvCxnSpPr>
        <p:spPr>
          <a:xfrm>
            <a:off x="4574708" y="4417138"/>
            <a:ext cx="1445092" cy="70620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4" idx="5"/>
            <a:endCxn id="56" idx="3"/>
          </p:cNvCxnSpPr>
          <p:nvPr/>
        </p:nvCxnSpPr>
        <p:spPr>
          <a:xfrm>
            <a:off x="3130824" y="6134346"/>
            <a:ext cx="1174477" cy="762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53" idx="6"/>
            <a:endCxn id="57" idx="1"/>
          </p:cNvCxnSpPr>
          <p:nvPr/>
        </p:nvCxnSpPr>
        <p:spPr>
          <a:xfrm>
            <a:off x="3300386" y="4628042"/>
            <a:ext cx="2584711" cy="55109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2" idx="6"/>
            <a:endCxn id="57" idx="2"/>
          </p:cNvCxnSpPr>
          <p:nvPr/>
        </p:nvCxnSpPr>
        <p:spPr>
          <a:xfrm flipV="1">
            <a:off x="3774944" y="5313843"/>
            <a:ext cx="2054356" cy="391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57" idx="3"/>
            <a:endCxn id="54" idx="6"/>
          </p:cNvCxnSpPr>
          <p:nvPr/>
        </p:nvCxnSpPr>
        <p:spPr>
          <a:xfrm flipH="1">
            <a:off x="3186620" y="5448546"/>
            <a:ext cx="2698477" cy="55109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57" idx="4"/>
            <a:endCxn id="56" idx="5"/>
          </p:cNvCxnSpPr>
          <p:nvPr/>
        </p:nvCxnSpPr>
        <p:spPr>
          <a:xfrm flipH="1">
            <a:off x="4574708" y="5504342"/>
            <a:ext cx="1445092" cy="70620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905000" y="5120770"/>
            <a:ext cx="39946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/>
              <a:t>V</a:t>
            </a:r>
            <a:r>
              <a:rPr lang="en-US" b="1" baseline="-25000" dirty="0"/>
              <a:t>0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553806" y="4343400"/>
            <a:ext cx="39946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/>
              <a:t>V</a:t>
            </a:r>
            <a:r>
              <a:rPr lang="en-US" b="1" baseline="-25000" dirty="0"/>
              <a:t>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437904" y="5841214"/>
            <a:ext cx="39946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/>
              <a:t>V</a:t>
            </a:r>
            <a:r>
              <a:rPr lang="en-US" b="1" baseline="-25000" dirty="0"/>
              <a:t>3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601032" y="4894742"/>
            <a:ext cx="39946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/>
              <a:t>V</a:t>
            </a:r>
            <a:r>
              <a:rPr lang="en-US" b="1" baseline="-25000" dirty="0"/>
              <a:t>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419600" y="4038600"/>
            <a:ext cx="39946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/>
              <a:t>V</a:t>
            </a:r>
            <a:r>
              <a:rPr lang="en-US" b="1" baseline="-25000" dirty="0"/>
              <a:t>4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800214" y="6046305"/>
            <a:ext cx="39946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/>
              <a:t>V</a:t>
            </a:r>
            <a:r>
              <a:rPr lang="en-US" b="1" baseline="-25000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148217" y="5082651"/>
            <a:ext cx="39946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/>
              <a:t>V</a:t>
            </a:r>
            <a:r>
              <a:rPr lang="en-US" b="1" baseline="-25000" dirty="0"/>
              <a:t>6</a:t>
            </a:r>
          </a:p>
        </p:txBody>
      </p:sp>
      <p:cxnSp>
        <p:nvCxnSpPr>
          <p:cNvPr id="104" name="Straight Connector 103"/>
          <p:cNvCxnSpPr/>
          <p:nvPr/>
        </p:nvCxnSpPr>
        <p:spPr>
          <a:xfrm>
            <a:off x="1676400" y="3886200"/>
            <a:ext cx="8839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6172200" y="1066800"/>
            <a:ext cx="0" cy="2819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473425" y="957115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505201" y="3424536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883501" y="3424536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144758" y="3424536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406015" y="3424536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667272" y="3424536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080929" y="3424536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342186" y="3424536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755844" y="3424536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736916" y="3429001"/>
            <a:ext cx="263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|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879916" y="3429001"/>
            <a:ext cx="263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|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565716" y="3429001"/>
            <a:ext cx="263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|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752600" y="12000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286000" y="17334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200400" y="167640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661574" y="11238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490741" y="2795826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3833024" y="2705965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438400" y="34860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172200" y="342453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6414621" y="3429001"/>
            <a:ext cx="753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| </a:t>
            </a:r>
            <a:r>
              <a:rPr lang="en-US" sz="2400" b="1" dirty="0">
                <a:solidFill>
                  <a:srgbClr val="C00000"/>
                </a:solidFill>
              </a:rPr>
              <a:t>B C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076343" y="3429001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| </a:t>
            </a:r>
            <a:r>
              <a:rPr lang="en-US" sz="2400" b="1" dirty="0">
                <a:solidFill>
                  <a:srgbClr val="C00000"/>
                </a:solidFill>
              </a:rPr>
              <a:t>D E F G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204835" y="3429001"/>
            <a:ext cx="522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| </a:t>
            </a:r>
            <a:r>
              <a:rPr lang="en-US" sz="2400" b="1" dirty="0">
                <a:solidFill>
                  <a:srgbClr val="C00000"/>
                </a:solidFill>
              </a:rPr>
              <a:t>H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8591817" y="926804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7988584" y="1476345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9260287" y="1521741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7515636" y="2132272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8385975" y="2083889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9584137" y="2088172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10194370" y="1819245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9209681" y="34098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7718588" y="4641768"/>
            <a:ext cx="2914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V</a:t>
            </a:r>
            <a:r>
              <a:rPr lang="en-US" sz="2400" b="1" baseline="-25000" dirty="0">
                <a:solidFill>
                  <a:srgbClr val="C00000"/>
                </a:solidFill>
              </a:rPr>
              <a:t>0</a:t>
            </a:r>
            <a:r>
              <a:rPr lang="en-US" sz="2400" b="1" dirty="0"/>
              <a:t>| </a:t>
            </a:r>
            <a:r>
              <a:rPr lang="en-US" sz="2400" b="1" dirty="0">
                <a:solidFill>
                  <a:srgbClr val="C00000"/>
                </a:solidFill>
              </a:rPr>
              <a:t>V</a:t>
            </a:r>
            <a:r>
              <a:rPr lang="en-US" sz="2400" b="1" baseline="-25000" dirty="0">
                <a:solidFill>
                  <a:srgbClr val="C00000"/>
                </a:solidFill>
              </a:rPr>
              <a:t>1 </a:t>
            </a:r>
            <a:r>
              <a:rPr lang="en-US" sz="2400" b="1" dirty="0">
                <a:solidFill>
                  <a:srgbClr val="C00000"/>
                </a:solidFill>
              </a:rPr>
              <a:t>V</a:t>
            </a:r>
            <a:r>
              <a:rPr lang="en-US" sz="2400" b="1" baseline="-25000" dirty="0">
                <a:solidFill>
                  <a:srgbClr val="C00000"/>
                </a:solidFill>
              </a:rPr>
              <a:t>2</a:t>
            </a:r>
            <a:r>
              <a:rPr lang="en-US" sz="2400" b="1" dirty="0"/>
              <a:t> |</a:t>
            </a:r>
            <a:r>
              <a:rPr lang="en-US" sz="2400" b="1" dirty="0">
                <a:solidFill>
                  <a:srgbClr val="C00000"/>
                </a:solidFill>
              </a:rPr>
              <a:t> V</a:t>
            </a:r>
            <a:r>
              <a:rPr lang="en-US" sz="2400" b="1" baseline="-25000" dirty="0">
                <a:solidFill>
                  <a:srgbClr val="C00000"/>
                </a:solidFill>
              </a:rPr>
              <a:t>4 </a:t>
            </a:r>
            <a:r>
              <a:rPr lang="en-US" sz="2400" b="1" dirty="0">
                <a:solidFill>
                  <a:srgbClr val="C00000"/>
                </a:solidFill>
              </a:rPr>
              <a:t>V</a:t>
            </a:r>
            <a:r>
              <a:rPr lang="en-US" sz="2400" b="1" baseline="-25000" dirty="0">
                <a:solidFill>
                  <a:srgbClr val="C00000"/>
                </a:solidFill>
              </a:rPr>
              <a:t>6</a:t>
            </a:r>
            <a:r>
              <a:rPr lang="en-US" sz="2400" b="1" dirty="0">
                <a:solidFill>
                  <a:srgbClr val="C00000"/>
                </a:solidFill>
              </a:rPr>
              <a:t> V</a:t>
            </a:r>
            <a:r>
              <a:rPr lang="en-US" sz="2400" b="1" baseline="-25000" dirty="0">
                <a:solidFill>
                  <a:srgbClr val="C00000"/>
                </a:solidFill>
              </a:rPr>
              <a:t>3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/>
              <a:t>| </a:t>
            </a:r>
            <a:r>
              <a:rPr lang="en-US" sz="2400" b="1" dirty="0">
                <a:solidFill>
                  <a:srgbClr val="C00000"/>
                </a:solidFill>
              </a:rPr>
              <a:t>V</a:t>
            </a:r>
            <a:r>
              <a:rPr lang="en-US" sz="2400" b="1" baseline="-25000" dirty="0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25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5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9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0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7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9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2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3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8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9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0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1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2" grpId="0" animBg="1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DFS &amp; BFS of following Graphs</a:t>
            </a:r>
          </a:p>
        </p:txBody>
      </p:sp>
      <p:sp>
        <p:nvSpPr>
          <p:cNvPr id="4" name="Oval 3"/>
          <p:cNvSpPr/>
          <p:nvPr/>
        </p:nvSpPr>
        <p:spPr>
          <a:xfrm>
            <a:off x="2590797" y="1066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1981197" y="1600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3276597" y="1600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1523997" y="2209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2362197" y="2209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971797" y="2209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sp>
        <p:nvSpPr>
          <p:cNvPr id="10" name="Oval 9"/>
          <p:cNvSpPr/>
          <p:nvPr/>
        </p:nvSpPr>
        <p:spPr>
          <a:xfrm>
            <a:off x="3733797" y="2209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</a:t>
            </a:r>
          </a:p>
        </p:txBody>
      </p:sp>
      <p:sp>
        <p:nvSpPr>
          <p:cNvPr id="11" name="Oval 10"/>
          <p:cNvSpPr/>
          <p:nvPr/>
        </p:nvSpPr>
        <p:spPr>
          <a:xfrm>
            <a:off x="2590797" y="3352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</a:t>
            </a:r>
          </a:p>
        </p:txBody>
      </p: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2306401" y="1392004"/>
            <a:ext cx="340192" cy="263992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6" idx="1"/>
          </p:cNvCxnSpPr>
          <p:nvPr/>
        </p:nvCxnSpPr>
        <p:spPr>
          <a:xfrm>
            <a:off x="2916001" y="1392004"/>
            <a:ext cx="416392" cy="263992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7" idx="0"/>
          </p:cNvCxnSpPr>
          <p:nvPr/>
        </p:nvCxnSpPr>
        <p:spPr>
          <a:xfrm flipH="1">
            <a:off x="1714497" y="1925404"/>
            <a:ext cx="3224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5"/>
            <a:endCxn id="8" idx="0"/>
          </p:cNvCxnSpPr>
          <p:nvPr/>
        </p:nvCxnSpPr>
        <p:spPr>
          <a:xfrm>
            <a:off x="2306401" y="1925404"/>
            <a:ext cx="2462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3"/>
            <a:endCxn id="9" idx="0"/>
          </p:cNvCxnSpPr>
          <p:nvPr/>
        </p:nvCxnSpPr>
        <p:spPr>
          <a:xfrm flipH="1">
            <a:off x="3162297" y="1925404"/>
            <a:ext cx="1700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5"/>
            <a:endCxn id="10" idx="0"/>
          </p:cNvCxnSpPr>
          <p:nvPr/>
        </p:nvCxnSpPr>
        <p:spPr>
          <a:xfrm>
            <a:off x="3601801" y="1925404"/>
            <a:ext cx="3224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4"/>
            <a:endCxn id="11" idx="2"/>
          </p:cNvCxnSpPr>
          <p:nvPr/>
        </p:nvCxnSpPr>
        <p:spPr>
          <a:xfrm>
            <a:off x="1714497" y="2590800"/>
            <a:ext cx="876300" cy="952500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4"/>
            <a:endCxn id="11" idx="1"/>
          </p:cNvCxnSpPr>
          <p:nvPr/>
        </p:nvCxnSpPr>
        <p:spPr>
          <a:xfrm>
            <a:off x="2552697" y="2590800"/>
            <a:ext cx="93896" cy="8177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4"/>
            <a:endCxn id="11" idx="7"/>
          </p:cNvCxnSpPr>
          <p:nvPr/>
        </p:nvCxnSpPr>
        <p:spPr>
          <a:xfrm flipH="1">
            <a:off x="2916001" y="2590800"/>
            <a:ext cx="246296" cy="8177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4"/>
            <a:endCxn id="11" idx="6"/>
          </p:cNvCxnSpPr>
          <p:nvPr/>
        </p:nvCxnSpPr>
        <p:spPr>
          <a:xfrm flipH="1">
            <a:off x="2971797" y="2590800"/>
            <a:ext cx="952500" cy="952500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447797" y="441189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23" name="Oval 22"/>
          <p:cNvSpPr/>
          <p:nvPr/>
        </p:nvSpPr>
        <p:spPr>
          <a:xfrm>
            <a:off x="914397" y="498339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24" name="Oval 23"/>
          <p:cNvSpPr/>
          <p:nvPr/>
        </p:nvSpPr>
        <p:spPr>
          <a:xfrm>
            <a:off x="2057397" y="498339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1447797" y="5562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26" name="Oval 25"/>
          <p:cNvSpPr/>
          <p:nvPr/>
        </p:nvSpPr>
        <p:spPr>
          <a:xfrm>
            <a:off x="3352797" y="498339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27" name="Oval 26"/>
          <p:cNvSpPr/>
          <p:nvPr/>
        </p:nvSpPr>
        <p:spPr>
          <a:xfrm>
            <a:off x="2666997" y="5562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cxnSp>
        <p:nvCxnSpPr>
          <p:cNvPr id="28" name="Straight Connector 27"/>
          <p:cNvCxnSpPr>
            <a:stCxn id="22" idx="3"/>
            <a:endCxn id="23" idx="7"/>
          </p:cNvCxnSpPr>
          <p:nvPr/>
        </p:nvCxnSpPr>
        <p:spPr>
          <a:xfrm flipH="1">
            <a:off x="1239601" y="4737100"/>
            <a:ext cx="263992" cy="3020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2" idx="5"/>
            <a:endCxn id="24" idx="1"/>
          </p:cNvCxnSpPr>
          <p:nvPr/>
        </p:nvCxnSpPr>
        <p:spPr>
          <a:xfrm>
            <a:off x="1773001" y="4737100"/>
            <a:ext cx="340192" cy="3020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3" idx="5"/>
            <a:endCxn id="25" idx="2"/>
          </p:cNvCxnSpPr>
          <p:nvPr/>
        </p:nvCxnSpPr>
        <p:spPr>
          <a:xfrm>
            <a:off x="1239601" y="5308600"/>
            <a:ext cx="208196" cy="4445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5" idx="7"/>
            <a:endCxn id="24" idx="3"/>
          </p:cNvCxnSpPr>
          <p:nvPr/>
        </p:nvCxnSpPr>
        <p:spPr>
          <a:xfrm flipV="1">
            <a:off x="1773001" y="5308600"/>
            <a:ext cx="340192" cy="3097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6"/>
            <a:endCxn id="26" idx="2"/>
          </p:cNvCxnSpPr>
          <p:nvPr/>
        </p:nvCxnSpPr>
        <p:spPr>
          <a:xfrm>
            <a:off x="2438397" y="5173896"/>
            <a:ext cx="914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4" idx="5"/>
            <a:endCxn id="27" idx="1"/>
          </p:cNvCxnSpPr>
          <p:nvPr/>
        </p:nvCxnSpPr>
        <p:spPr>
          <a:xfrm>
            <a:off x="2382601" y="5308600"/>
            <a:ext cx="340192" cy="3097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6" idx="3"/>
            <a:endCxn id="27" idx="6"/>
          </p:cNvCxnSpPr>
          <p:nvPr/>
        </p:nvCxnSpPr>
        <p:spPr>
          <a:xfrm flipH="1">
            <a:off x="3047997" y="5308600"/>
            <a:ext cx="360596" cy="4445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00097" y="3962400"/>
            <a:ext cx="8763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962397" y="3962401"/>
            <a:ext cx="0" cy="24146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000749" y="253750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</a:t>
            </a:r>
          </a:p>
        </p:txBody>
      </p:sp>
      <p:sp>
        <p:nvSpPr>
          <p:cNvPr id="38" name="Oval 37"/>
          <p:cNvSpPr/>
          <p:nvPr/>
        </p:nvSpPr>
        <p:spPr>
          <a:xfrm>
            <a:off x="6438899" y="177388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</a:t>
            </a:r>
          </a:p>
        </p:txBody>
      </p:sp>
      <p:sp>
        <p:nvSpPr>
          <p:cNvPr id="39" name="Oval 38"/>
          <p:cNvSpPr/>
          <p:nvPr/>
        </p:nvSpPr>
        <p:spPr>
          <a:xfrm>
            <a:off x="6829626" y="2895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Q</a:t>
            </a:r>
          </a:p>
        </p:txBody>
      </p:sp>
      <p:sp>
        <p:nvSpPr>
          <p:cNvPr id="40" name="Oval 39"/>
          <p:cNvSpPr/>
          <p:nvPr/>
        </p:nvSpPr>
        <p:spPr>
          <a:xfrm>
            <a:off x="7524748" y="177550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41" name="Oval 40"/>
          <p:cNvSpPr/>
          <p:nvPr/>
        </p:nvSpPr>
        <p:spPr>
          <a:xfrm>
            <a:off x="8065445" y="2895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</a:t>
            </a:r>
          </a:p>
        </p:txBody>
      </p:sp>
      <p:sp>
        <p:nvSpPr>
          <p:cNvPr id="42" name="Oval 41"/>
          <p:cNvSpPr/>
          <p:nvPr/>
        </p:nvSpPr>
        <p:spPr>
          <a:xfrm>
            <a:off x="8610597" y="177388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</a:t>
            </a:r>
          </a:p>
        </p:txBody>
      </p:sp>
      <p:cxnSp>
        <p:nvCxnSpPr>
          <p:cNvPr id="43" name="Straight Connector 42"/>
          <p:cNvCxnSpPr>
            <a:stCxn id="38" idx="3"/>
            <a:endCxn id="37" idx="0"/>
          </p:cNvCxnSpPr>
          <p:nvPr/>
        </p:nvCxnSpPr>
        <p:spPr>
          <a:xfrm flipH="1">
            <a:off x="6191249" y="2099087"/>
            <a:ext cx="303446" cy="438417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8" idx="6"/>
            <a:endCxn id="40" idx="2"/>
          </p:cNvCxnSpPr>
          <p:nvPr/>
        </p:nvCxnSpPr>
        <p:spPr>
          <a:xfrm>
            <a:off x="6819900" y="1964383"/>
            <a:ext cx="704849" cy="1621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8" idx="4"/>
            <a:endCxn id="39" idx="0"/>
          </p:cNvCxnSpPr>
          <p:nvPr/>
        </p:nvCxnSpPr>
        <p:spPr>
          <a:xfrm>
            <a:off x="6629400" y="2154882"/>
            <a:ext cx="390727" cy="740718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0" idx="4"/>
            <a:endCxn id="39" idx="7"/>
          </p:cNvCxnSpPr>
          <p:nvPr/>
        </p:nvCxnSpPr>
        <p:spPr>
          <a:xfrm flipH="1">
            <a:off x="7154830" y="2156504"/>
            <a:ext cx="560418" cy="794893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2" idx="4"/>
            <a:endCxn id="41" idx="7"/>
          </p:cNvCxnSpPr>
          <p:nvPr/>
        </p:nvCxnSpPr>
        <p:spPr>
          <a:xfrm flipH="1">
            <a:off x="8390649" y="2154882"/>
            <a:ext cx="410448" cy="796514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9" idx="6"/>
            <a:endCxn id="41" idx="2"/>
          </p:cNvCxnSpPr>
          <p:nvPr/>
        </p:nvCxnSpPr>
        <p:spPr>
          <a:xfrm>
            <a:off x="7210627" y="3086100"/>
            <a:ext cx="854819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0" idx="6"/>
            <a:endCxn id="42" idx="2"/>
          </p:cNvCxnSpPr>
          <p:nvPr/>
        </p:nvCxnSpPr>
        <p:spPr>
          <a:xfrm flipV="1">
            <a:off x="7905749" y="1964383"/>
            <a:ext cx="704849" cy="1621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8" idx="0"/>
          </p:cNvCxnSpPr>
          <p:nvPr/>
        </p:nvCxnSpPr>
        <p:spPr>
          <a:xfrm>
            <a:off x="6629399" y="1524000"/>
            <a:ext cx="0" cy="249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4114797" y="448060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0</a:t>
            </a:r>
          </a:p>
        </p:txBody>
      </p:sp>
      <p:sp>
        <p:nvSpPr>
          <p:cNvPr id="55" name="Oval 54"/>
          <p:cNvSpPr/>
          <p:nvPr/>
        </p:nvSpPr>
        <p:spPr>
          <a:xfrm>
            <a:off x="5568270" y="448060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57" name="Oval 56"/>
          <p:cNvSpPr/>
          <p:nvPr/>
        </p:nvSpPr>
        <p:spPr>
          <a:xfrm>
            <a:off x="4114797" y="5791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58" name="Oval 57"/>
          <p:cNvSpPr/>
          <p:nvPr/>
        </p:nvSpPr>
        <p:spPr>
          <a:xfrm>
            <a:off x="5568270" y="5791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59" name="Oval 58"/>
          <p:cNvSpPr/>
          <p:nvPr/>
        </p:nvSpPr>
        <p:spPr>
          <a:xfrm>
            <a:off x="4856392" y="515511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60" name="Oval 59"/>
          <p:cNvSpPr/>
          <p:nvPr/>
        </p:nvSpPr>
        <p:spPr>
          <a:xfrm>
            <a:off x="6320744" y="515511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cxnSp>
        <p:nvCxnSpPr>
          <p:cNvPr id="62" name="Straight Connector 61"/>
          <p:cNvCxnSpPr>
            <a:stCxn id="54" idx="6"/>
            <a:endCxn id="55" idx="2"/>
          </p:cNvCxnSpPr>
          <p:nvPr/>
        </p:nvCxnSpPr>
        <p:spPr>
          <a:xfrm>
            <a:off x="4495798" y="4671103"/>
            <a:ext cx="1072473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4" idx="4"/>
            <a:endCxn id="57" idx="0"/>
          </p:cNvCxnSpPr>
          <p:nvPr/>
        </p:nvCxnSpPr>
        <p:spPr>
          <a:xfrm>
            <a:off x="4305297" y="4861604"/>
            <a:ext cx="0" cy="929597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7" idx="6"/>
            <a:endCxn id="58" idx="2"/>
          </p:cNvCxnSpPr>
          <p:nvPr/>
        </p:nvCxnSpPr>
        <p:spPr>
          <a:xfrm>
            <a:off x="4495798" y="5981700"/>
            <a:ext cx="1072473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5" idx="4"/>
            <a:endCxn id="58" idx="0"/>
          </p:cNvCxnSpPr>
          <p:nvPr/>
        </p:nvCxnSpPr>
        <p:spPr>
          <a:xfrm>
            <a:off x="5758770" y="4861604"/>
            <a:ext cx="0" cy="929597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4" idx="5"/>
            <a:endCxn id="59" idx="1"/>
          </p:cNvCxnSpPr>
          <p:nvPr/>
        </p:nvCxnSpPr>
        <p:spPr>
          <a:xfrm>
            <a:off x="4440002" y="4805807"/>
            <a:ext cx="472187" cy="405108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9" idx="5"/>
            <a:endCxn id="58" idx="1"/>
          </p:cNvCxnSpPr>
          <p:nvPr/>
        </p:nvCxnSpPr>
        <p:spPr>
          <a:xfrm>
            <a:off x="5181596" y="5480324"/>
            <a:ext cx="442470" cy="366673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7" idx="7"/>
            <a:endCxn id="59" idx="3"/>
          </p:cNvCxnSpPr>
          <p:nvPr/>
        </p:nvCxnSpPr>
        <p:spPr>
          <a:xfrm flipV="1">
            <a:off x="4440002" y="5480324"/>
            <a:ext cx="472187" cy="366673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9" idx="7"/>
            <a:endCxn id="55" idx="3"/>
          </p:cNvCxnSpPr>
          <p:nvPr/>
        </p:nvCxnSpPr>
        <p:spPr>
          <a:xfrm flipV="1">
            <a:off x="5181596" y="4805807"/>
            <a:ext cx="442470" cy="405108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55" idx="5"/>
            <a:endCxn id="60" idx="1"/>
          </p:cNvCxnSpPr>
          <p:nvPr/>
        </p:nvCxnSpPr>
        <p:spPr>
          <a:xfrm>
            <a:off x="5893474" y="4805807"/>
            <a:ext cx="483066" cy="405108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0" idx="3"/>
            <a:endCxn id="58" idx="7"/>
          </p:cNvCxnSpPr>
          <p:nvPr/>
        </p:nvCxnSpPr>
        <p:spPr>
          <a:xfrm flipH="1">
            <a:off x="5893474" y="5480324"/>
            <a:ext cx="483066" cy="366673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410197" y="1219200"/>
            <a:ext cx="0" cy="2743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8153397" y="42862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90" name="Oval 89"/>
          <p:cNvSpPr/>
          <p:nvPr/>
        </p:nvSpPr>
        <p:spPr>
          <a:xfrm>
            <a:off x="7162797" y="4953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91" name="Oval 90"/>
          <p:cNvSpPr/>
          <p:nvPr/>
        </p:nvSpPr>
        <p:spPr>
          <a:xfrm>
            <a:off x="7619997" y="5943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92" name="Oval 91"/>
          <p:cNvSpPr/>
          <p:nvPr/>
        </p:nvSpPr>
        <p:spPr>
          <a:xfrm>
            <a:off x="8839197" y="5943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93" name="Oval 92"/>
          <p:cNvSpPr/>
          <p:nvPr/>
        </p:nvSpPr>
        <p:spPr>
          <a:xfrm>
            <a:off x="9220197" y="4953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cxnSp>
        <p:nvCxnSpPr>
          <p:cNvPr id="94" name="Straight Arrow Connector 93"/>
          <p:cNvCxnSpPr>
            <a:stCxn id="89" idx="2"/>
            <a:endCxn id="90" idx="7"/>
          </p:cNvCxnSpPr>
          <p:nvPr/>
        </p:nvCxnSpPr>
        <p:spPr>
          <a:xfrm flipH="1">
            <a:off x="7488001" y="4476750"/>
            <a:ext cx="665396" cy="53204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6"/>
            <a:endCxn id="93" idx="1"/>
          </p:cNvCxnSpPr>
          <p:nvPr/>
        </p:nvCxnSpPr>
        <p:spPr>
          <a:xfrm>
            <a:off x="8534397" y="4476750"/>
            <a:ext cx="741596" cy="53204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0" idx="4"/>
            <a:endCxn id="91" idx="1"/>
          </p:cNvCxnSpPr>
          <p:nvPr/>
        </p:nvCxnSpPr>
        <p:spPr>
          <a:xfrm>
            <a:off x="7353297" y="5334000"/>
            <a:ext cx="322496" cy="66539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3" idx="4"/>
            <a:endCxn id="92" idx="7"/>
          </p:cNvCxnSpPr>
          <p:nvPr/>
        </p:nvCxnSpPr>
        <p:spPr>
          <a:xfrm flipH="1">
            <a:off x="9164401" y="5334000"/>
            <a:ext cx="246296" cy="66539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9" idx="3"/>
            <a:endCxn id="91" idx="0"/>
          </p:cNvCxnSpPr>
          <p:nvPr/>
        </p:nvCxnSpPr>
        <p:spPr>
          <a:xfrm flipH="1">
            <a:off x="7810497" y="4611454"/>
            <a:ext cx="398696" cy="133214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9" idx="5"/>
            <a:endCxn id="92" idx="0"/>
          </p:cNvCxnSpPr>
          <p:nvPr/>
        </p:nvCxnSpPr>
        <p:spPr>
          <a:xfrm>
            <a:off x="8478601" y="4611454"/>
            <a:ext cx="551096" cy="133214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0" idx="6"/>
            <a:endCxn id="93" idx="2"/>
          </p:cNvCxnSpPr>
          <p:nvPr/>
        </p:nvCxnSpPr>
        <p:spPr>
          <a:xfrm>
            <a:off x="7543797" y="5143500"/>
            <a:ext cx="16764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1" idx="6"/>
            <a:endCxn id="92" idx="2"/>
          </p:cNvCxnSpPr>
          <p:nvPr/>
        </p:nvCxnSpPr>
        <p:spPr>
          <a:xfrm>
            <a:off x="8000997" y="6134100"/>
            <a:ext cx="8382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6857997" y="3962401"/>
            <a:ext cx="0" cy="24146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/>
        </p:nvSpPr>
        <p:spPr>
          <a:xfrm>
            <a:off x="4038599" y="6604000"/>
            <a:ext cx="4284133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2305CS201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Non Linear Data Structure (Graph)</a:t>
            </a:r>
          </a:p>
        </p:txBody>
      </p:sp>
    </p:spTree>
    <p:extLst>
      <p:ext uri="{BB962C8B-B14F-4D97-AF65-F5344CB8AC3E}">
        <p14:creationId xmlns:p14="http://schemas.microsoft.com/office/powerpoint/2010/main" val="314903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54" grpId="0" animBg="1"/>
      <p:bldP spid="55" grpId="0" animBg="1"/>
      <p:bldP spid="57" grpId="0" animBg="1"/>
      <p:bldP spid="58" grpId="0" animBg="1"/>
      <p:bldP spid="59" grpId="0" animBg="1"/>
      <p:bldP spid="60" grpId="0" animBg="1"/>
      <p:bldP spid="89" grpId="0" animBg="1"/>
      <p:bldP spid="90" grpId="0" animBg="1"/>
      <p:bldP spid="91" grpId="0" animBg="1"/>
      <p:bldP spid="92" grpId="0" animBg="1"/>
      <p:bldP spid="93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: DFS (vertex 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procedure </a:t>
            </a:r>
            <a:r>
              <a:rPr lang="en-US" b="1" dirty="0">
                <a:solidFill>
                  <a:srgbClr val="C00000"/>
                </a:solidFill>
              </a:rPr>
              <a:t>traverse the graph G in DFS </a:t>
            </a:r>
            <a:r>
              <a:rPr lang="en-US" dirty="0"/>
              <a:t>manner. </a:t>
            </a:r>
          </a:p>
          <a:p>
            <a:r>
              <a:rPr lang="en-US" dirty="0"/>
              <a:t>V is a starting vertex to be explored. </a:t>
            </a:r>
          </a:p>
          <a:p>
            <a:r>
              <a:rPr lang="en-US" dirty="0"/>
              <a:t>Visited[] is an array which tells you whether particular vertex is visited or not. </a:t>
            </a:r>
          </a:p>
          <a:p>
            <a:r>
              <a:rPr lang="en-US" dirty="0"/>
              <a:t>W is a adjacent node of vertex V. </a:t>
            </a:r>
          </a:p>
          <a:p>
            <a:r>
              <a:rPr lang="en-US" dirty="0"/>
              <a:t>S is a Stack, PUSH and POP are functions to insert and remove from stack respectively.</a:t>
            </a:r>
          </a:p>
        </p:txBody>
      </p:sp>
    </p:spTree>
    <p:extLst>
      <p:ext uri="{BB962C8B-B14F-4D97-AF65-F5344CB8AC3E}">
        <p14:creationId xmlns:p14="http://schemas.microsoft.com/office/powerpoint/2010/main" val="57353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: DFS (vertex V)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6000" y="802465"/>
            <a:ext cx="9108446" cy="5632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[Initialize TOP and Visited]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visited[] </a:t>
            </a:r>
            <a:r>
              <a:rPr lang="en-IN" sz="2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</a:t>
            </a:r>
            <a:r>
              <a:rPr lang="en-IN" sz="2400" dirty="0"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TOP </a:t>
            </a:r>
            <a:r>
              <a:rPr lang="en-IN" sz="2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</a:t>
            </a:r>
            <a:r>
              <a:rPr lang="en-IN" sz="2400" dirty="0"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[Push vertex into stack]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PUSH (V)</a:t>
            </a: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</a:t>
            </a:r>
            <a:r>
              <a:rPr lang="en-US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Repeat  while stack is not Empty</a:t>
            </a:r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Step 3 while stack is not empty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   v  </a:t>
            </a:r>
            <a:r>
              <a:rPr lang="en-US" sz="2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POP()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   if   visited[v] is 0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   then visited [v] </a:t>
            </a:r>
            <a:r>
              <a:rPr lang="en-US" sz="2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1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        for all W adjacent to v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           if   visited [w] is 0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		    then PUSH (W)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        end for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   end if</a:t>
            </a:r>
            <a:r>
              <a:rPr lang="en-I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37035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: BFS (vertex 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procedure </a:t>
            </a:r>
            <a:r>
              <a:rPr lang="en-US" b="1" dirty="0">
                <a:solidFill>
                  <a:srgbClr val="C00000"/>
                </a:solidFill>
              </a:rPr>
              <a:t>traverse the graph G in BFS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manner</a:t>
            </a:r>
          </a:p>
          <a:p>
            <a:r>
              <a:rPr lang="en-US" b="1" dirty="0">
                <a:solidFill>
                  <a:srgbClr val="C00000"/>
                </a:solidFill>
              </a:rPr>
              <a:t>V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rgbClr val="C00000"/>
                </a:solidFill>
              </a:rPr>
              <a:t>starting vertex </a:t>
            </a:r>
            <a:r>
              <a:rPr lang="en-US" dirty="0"/>
              <a:t>to be explored</a:t>
            </a:r>
          </a:p>
          <a:p>
            <a:r>
              <a:rPr lang="en-US" dirty="0"/>
              <a:t>Q is a queue</a:t>
            </a:r>
          </a:p>
          <a:p>
            <a:r>
              <a:rPr lang="en-US" dirty="0"/>
              <a:t>visited[] is an array which tells you whether particular vertex is visited or not</a:t>
            </a:r>
          </a:p>
          <a:p>
            <a:r>
              <a:rPr lang="en-US" dirty="0"/>
              <a:t>W is a adjacent node of vertex V.</a:t>
            </a:r>
          </a:p>
        </p:txBody>
      </p:sp>
    </p:spTree>
    <p:extLst>
      <p:ext uri="{BB962C8B-B14F-4D97-AF65-F5344CB8AC3E}">
        <p14:creationId xmlns:p14="http://schemas.microsoft.com/office/powerpoint/2010/main" val="51766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: BFS (vertex V)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6000" y="815912"/>
            <a:ext cx="8912503" cy="5262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[Initialize Queue &amp; Visited]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visited[] </a:t>
            </a:r>
            <a:r>
              <a:rPr lang="en-IN" sz="2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</a:t>
            </a:r>
            <a:r>
              <a:rPr lang="en-IN" sz="2400" dirty="0"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F </a:t>
            </a:r>
            <a:r>
              <a:rPr lang="en-IN" sz="2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R </a:t>
            </a:r>
            <a:r>
              <a:rPr lang="en-IN" sz="2400" dirty="0"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</a:t>
            </a:r>
            <a:r>
              <a:rPr lang="en-US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Marks visited of V as 1</a:t>
            </a:r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visited[V] </a:t>
            </a:r>
            <a:r>
              <a:rPr lang="en-IN" sz="2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</a:t>
            </a:r>
            <a:r>
              <a:rPr lang="en-IN" sz="2400" dirty="0">
                <a:latin typeface="Consolas" pitchFamily="49" charset="0"/>
                <a:cs typeface="Consolas" pitchFamily="49" charset="0"/>
              </a:rPr>
              <a:t> 1</a:t>
            </a: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</a:t>
            </a:r>
            <a:r>
              <a:rPr lang="en-US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Add vertex V to Q</a:t>
            </a:r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400" dirty="0" err="1">
                <a:latin typeface="Consolas" pitchFamily="49" charset="0"/>
                <a:cs typeface="Consolas" pitchFamily="49" charset="0"/>
              </a:rPr>
              <a:t>InsertQueue</a:t>
            </a:r>
            <a:r>
              <a:rPr lang="en-IN" sz="2400" dirty="0">
                <a:latin typeface="Consolas" pitchFamily="49" charset="0"/>
                <a:cs typeface="Consolas" pitchFamily="49" charset="0"/>
              </a:rPr>
              <a:t>(V)</a:t>
            </a: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</a:t>
            </a:r>
            <a:r>
              <a:rPr lang="en-US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Repeat while Q is not Empty</a:t>
            </a:r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while Q is not empty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 v </a:t>
            </a:r>
            <a:r>
              <a:rPr lang="en-US" sz="2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RemoveFromQueue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all vertices W adjacent to v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  visited[w] is 0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	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	visited[w] </a:t>
            </a:r>
            <a:r>
              <a:rPr lang="en-US" sz="2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InsertQueue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(w)</a:t>
            </a:r>
            <a:r>
              <a:rPr lang="en-I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86726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Spanning tree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a graph is an undirected tree </a:t>
            </a:r>
            <a:r>
              <a:rPr lang="en-US" b="1" dirty="0">
                <a:solidFill>
                  <a:srgbClr val="C00000"/>
                </a:solidFill>
              </a:rPr>
              <a:t>consisting of only those edges necessary to connect all the nodes</a:t>
            </a:r>
            <a:r>
              <a:rPr lang="en-US" dirty="0"/>
              <a:t> in the original graph</a:t>
            </a:r>
          </a:p>
          <a:p>
            <a:r>
              <a:rPr lang="en-US" dirty="0"/>
              <a:t>A spanning tree has the </a:t>
            </a:r>
            <a:r>
              <a:rPr lang="en-US" b="1" dirty="0">
                <a:solidFill>
                  <a:srgbClr val="C00000"/>
                </a:solidFill>
              </a:rPr>
              <a:t>properties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that</a:t>
            </a:r>
          </a:p>
          <a:p>
            <a:pPr lvl="1"/>
            <a:r>
              <a:rPr lang="en-US" dirty="0"/>
              <a:t>A connected graph </a:t>
            </a:r>
            <a:r>
              <a:rPr lang="en-US" dirty="0">
                <a:solidFill>
                  <a:srgbClr val="FF0000"/>
                </a:solidFill>
              </a:rPr>
              <a:t>can have more than one spanning tree</a:t>
            </a:r>
          </a:p>
          <a:p>
            <a:pPr lvl="1"/>
            <a:r>
              <a:rPr lang="en-US" dirty="0"/>
              <a:t>All </a:t>
            </a:r>
            <a:r>
              <a:rPr lang="en-US" dirty="0">
                <a:solidFill>
                  <a:srgbClr val="FF0000"/>
                </a:solidFill>
              </a:rPr>
              <a:t>possible spanning trees </a:t>
            </a:r>
            <a:r>
              <a:rPr lang="en-US" dirty="0"/>
              <a:t>for a graph G have the </a:t>
            </a:r>
            <a:r>
              <a:rPr lang="en-US" dirty="0">
                <a:solidFill>
                  <a:srgbClr val="FF0000"/>
                </a:solidFill>
              </a:rPr>
              <a:t>same number of edges and vertices</a:t>
            </a:r>
          </a:p>
          <a:p>
            <a:pPr lvl="1"/>
            <a:r>
              <a:rPr lang="en-US" dirty="0"/>
              <a:t>Spanning trees </a:t>
            </a:r>
            <a:r>
              <a:rPr lang="en-US" dirty="0">
                <a:solidFill>
                  <a:srgbClr val="FF0000"/>
                </a:solidFill>
              </a:rPr>
              <a:t>do not have any cycles</a:t>
            </a:r>
          </a:p>
          <a:p>
            <a:pPr lvl="1"/>
            <a:r>
              <a:rPr lang="en-US" dirty="0"/>
              <a:t>Spanning trees have </a:t>
            </a:r>
            <a:r>
              <a:rPr lang="en-US" dirty="0">
                <a:solidFill>
                  <a:srgbClr val="FF0000"/>
                </a:solidFill>
              </a:rPr>
              <a:t>|n| - 1 edges</a:t>
            </a:r>
            <a:r>
              <a:rPr lang="en-US" dirty="0"/>
              <a:t>, where |n| is the number of vertices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2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particular </a:t>
            </a:r>
            <a:r>
              <a:rPr lang="en-US" b="1" dirty="0">
                <a:solidFill>
                  <a:srgbClr val="C00000"/>
                </a:solidFill>
              </a:rPr>
              <a:t>Spanning for a graph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depends on the </a:t>
            </a:r>
            <a:r>
              <a:rPr lang="en-US" b="1" dirty="0">
                <a:solidFill>
                  <a:srgbClr val="C00000"/>
                </a:solidFill>
              </a:rPr>
              <a:t>criteria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used to </a:t>
            </a:r>
            <a:r>
              <a:rPr lang="en-US" b="1" dirty="0">
                <a:solidFill>
                  <a:srgbClr val="C00000"/>
                </a:solidFill>
              </a:rPr>
              <a:t>generate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it</a:t>
            </a:r>
          </a:p>
          <a:p>
            <a:r>
              <a:rPr lang="en-US" dirty="0"/>
              <a:t>If </a:t>
            </a:r>
            <a:r>
              <a:rPr lang="en-US" b="1" dirty="0">
                <a:solidFill>
                  <a:srgbClr val="C00000"/>
                </a:solidFill>
              </a:rPr>
              <a:t>DFS search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used, those edges traversed by the algorithm forms the edges of tree, referred to as </a:t>
            </a:r>
            <a:r>
              <a:rPr lang="en-US" b="1" dirty="0">
                <a:solidFill>
                  <a:srgbClr val="C00000"/>
                </a:solidFill>
              </a:rPr>
              <a:t>Depth First Spanning Tree</a:t>
            </a:r>
          </a:p>
          <a:p>
            <a:r>
              <a:rPr lang="en-US" dirty="0"/>
              <a:t>If </a:t>
            </a:r>
            <a:r>
              <a:rPr lang="en-US" b="1" dirty="0">
                <a:solidFill>
                  <a:srgbClr val="C00000"/>
                </a:solidFill>
              </a:rPr>
              <a:t>BFS Search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used, the spanning tree is formed from those edges traversed during the search, producing </a:t>
            </a:r>
            <a:r>
              <a:rPr lang="en-US" b="1" dirty="0">
                <a:solidFill>
                  <a:srgbClr val="C00000"/>
                </a:solidFill>
              </a:rPr>
              <a:t>Breadth First Spanning tree</a:t>
            </a:r>
          </a:p>
        </p:txBody>
      </p:sp>
    </p:spTree>
    <p:extLst>
      <p:ext uri="{BB962C8B-B14F-4D97-AF65-F5344CB8AC3E}">
        <p14:creationId xmlns:p14="http://schemas.microsoft.com/office/powerpoint/2010/main" val="342015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Spanning Tree</a:t>
            </a:r>
          </a:p>
        </p:txBody>
      </p:sp>
      <p:sp>
        <p:nvSpPr>
          <p:cNvPr id="4" name="Oval 3"/>
          <p:cNvSpPr/>
          <p:nvPr/>
        </p:nvSpPr>
        <p:spPr>
          <a:xfrm>
            <a:off x="1361020" y="878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751420" y="14119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2046820" y="14119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294220" y="2021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1132420" y="2021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1742020" y="2021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sp>
        <p:nvSpPr>
          <p:cNvPr id="10" name="Oval 9"/>
          <p:cNvSpPr/>
          <p:nvPr/>
        </p:nvSpPr>
        <p:spPr>
          <a:xfrm>
            <a:off x="2504020" y="2021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</a:t>
            </a:r>
          </a:p>
        </p:txBody>
      </p:sp>
      <p:sp>
        <p:nvSpPr>
          <p:cNvPr id="11" name="Oval 10"/>
          <p:cNvSpPr/>
          <p:nvPr/>
        </p:nvSpPr>
        <p:spPr>
          <a:xfrm>
            <a:off x="1361020" y="293594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</a:t>
            </a:r>
          </a:p>
        </p:txBody>
      </p: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1076624" y="1203746"/>
            <a:ext cx="340192" cy="263992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6" idx="1"/>
          </p:cNvCxnSpPr>
          <p:nvPr/>
        </p:nvCxnSpPr>
        <p:spPr>
          <a:xfrm>
            <a:off x="1686224" y="1203746"/>
            <a:ext cx="416392" cy="263992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7" idx="0"/>
          </p:cNvCxnSpPr>
          <p:nvPr/>
        </p:nvCxnSpPr>
        <p:spPr>
          <a:xfrm flipH="1">
            <a:off x="484720" y="1737146"/>
            <a:ext cx="3224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5"/>
            <a:endCxn id="8" idx="0"/>
          </p:cNvCxnSpPr>
          <p:nvPr/>
        </p:nvCxnSpPr>
        <p:spPr>
          <a:xfrm>
            <a:off x="1076624" y="1737146"/>
            <a:ext cx="2462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3"/>
            <a:endCxn id="9" idx="0"/>
          </p:cNvCxnSpPr>
          <p:nvPr/>
        </p:nvCxnSpPr>
        <p:spPr>
          <a:xfrm flipH="1">
            <a:off x="1932520" y="1737146"/>
            <a:ext cx="1700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5"/>
            <a:endCxn id="10" idx="0"/>
          </p:cNvCxnSpPr>
          <p:nvPr/>
        </p:nvCxnSpPr>
        <p:spPr>
          <a:xfrm>
            <a:off x="2372024" y="1737146"/>
            <a:ext cx="3224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4"/>
            <a:endCxn id="11" idx="2"/>
          </p:cNvCxnSpPr>
          <p:nvPr/>
        </p:nvCxnSpPr>
        <p:spPr>
          <a:xfrm>
            <a:off x="484720" y="2402542"/>
            <a:ext cx="876300" cy="723901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4"/>
            <a:endCxn id="11" idx="1"/>
          </p:cNvCxnSpPr>
          <p:nvPr/>
        </p:nvCxnSpPr>
        <p:spPr>
          <a:xfrm>
            <a:off x="1322920" y="2402542"/>
            <a:ext cx="93896" cy="589197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4"/>
            <a:endCxn id="11" idx="7"/>
          </p:cNvCxnSpPr>
          <p:nvPr/>
        </p:nvCxnSpPr>
        <p:spPr>
          <a:xfrm flipH="1">
            <a:off x="1686224" y="2402542"/>
            <a:ext cx="246296" cy="589197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4"/>
            <a:endCxn id="11" idx="6"/>
          </p:cNvCxnSpPr>
          <p:nvPr/>
        </p:nvCxnSpPr>
        <p:spPr>
          <a:xfrm flipH="1">
            <a:off x="1742020" y="2402542"/>
            <a:ext cx="952500" cy="723901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885957" y="878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23" name="Oval 22"/>
          <p:cNvSpPr/>
          <p:nvPr/>
        </p:nvSpPr>
        <p:spPr>
          <a:xfrm>
            <a:off x="5276357" y="14119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24" name="Oval 23"/>
          <p:cNvSpPr/>
          <p:nvPr/>
        </p:nvSpPr>
        <p:spPr>
          <a:xfrm>
            <a:off x="6571757" y="14119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4819157" y="2021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26" name="Oval 25"/>
          <p:cNvSpPr/>
          <p:nvPr/>
        </p:nvSpPr>
        <p:spPr>
          <a:xfrm>
            <a:off x="5657357" y="2021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27" name="Oval 26"/>
          <p:cNvSpPr/>
          <p:nvPr/>
        </p:nvSpPr>
        <p:spPr>
          <a:xfrm>
            <a:off x="6266957" y="2021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sp>
        <p:nvSpPr>
          <p:cNvPr id="28" name="Oval 27"/>
          <p:cNvSpPr/>
          <p:nvPr/>
        </p:nvSpPr>
        <p:spPr>
          <a:xfrm>
            <a:off x="7028957" y="2021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</a:t>
            </a:r>
          </a:p>
        </p:txBody>
      </p:sp>
      <p:sp>
        <p:nvSpPr>
          <p:cNvPr id="29" name="Oval 28"/>
          <p:cNvSpPr/>
          <p:nvPr/>
        </p:nvSpPr>
        <p:spPr>
          <a:xfrm>
            <a:off x="5885957" y="293594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</a:t>
            </a:r>
          </a:p>
        </p:txBody>
      </p:sp>
      <p:cxnSp>
        <p:nvCxnSpPr>
          <p:cNvPr id="30" name="Straight Connector 29"/>
          <p:cNvCxnSpPr>
            <a:stCxn id="22" idx="3"/>
            <a:endCxn id="23" idx="7"/>
          </p:cNvCxnSpPr>
          <p:nvPr/>
        </p:nvCxnSpPr>
        <p:spPr>
          <a:xfrm flipH="1">
            <a:off x="5601561" y="1203746"/>
            <a:ext cx="340192" cy="263992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3" idx="3"/>
            <a:endCxn id="25" idx="0"/>
          </p:cNvCxnSpPr>
          <p:nvPr/>
        </p:nvCxnSpPr>
        <p:spPr>
          <a:xfrm flipH="1">
            <a:off x="5009657" y="1737146"/>
            <a:ext cx="3224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4" idx="3"/>
            <a:endCxn id="27" idx="0"/>
          </p:cNvCxnSpPr>
          <p:nvPr/>
        </p:nvCxnSpPr>
        <p:spPr>
          <a:xfrm flipH="1">
            <a:off x="6457457" y="1737146"/>
            <a:ext cx="1700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4" idx="5"/>
            <a:endCxn id="28" idx="0"/>
          </p:cNvCxnSpPr>
          <p:nvPr/>
        </p:nvCxnSpPr>
        <p:spPr>
          <a:xfrm>
            <a:off x="6896961" y="1737146"/>
            <a:ext cx="3224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5" idx="4"/>
            <a:endCxn id="29" idx="2"/>
          </p:cNvCxnSpPr>
          <p:nvPr/>
        </p:nvCxnSpPr>
        <p:spPr>
          <a:xfrm>
            <a:off x="5009657" y="2402542"/>
            <a:ext cx="876300" cy="723901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6" idx="4"/>
            <a:endCxn id="29" idx="1"/>
          </p:cNvCxnSpPr>
          <p:nvPr/>
        </p:nvCxnSpPr>
        <p:spPr>
          <a:xfrm>
            <a:off x="5847857" y="2402542"/>
            <a:ext cx="93896" cy="589197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4"/>
            <a:endCxn id="29" idx="7"/>
          </p:cNvCxnSpPr>
          <p:nvPr/>
        </p:nvCxnSpPr>
        <p:spPr>
          <a:xfrm flipH="1">
            <a:off x="6211161" y="2402542"/>
            <a:ext cx="246296" cy="589197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179001" y="3452927"/>
            <a:ext cx="21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DFS Spanning Tree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624678" y="3452927"/>
            <a:ext cx="21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BFS Spanning Tree</a:t>
            </a:r>
          </a:p>
        </p:txBody>
      </p:sp>
      <p:sp>
        <p:nvSpPr>
          <p:cNvPr id="45" name="Oval 44"/>
          <p:cNvSpPr/>
          <p:nvPr/>
        </p:nvSpPr>
        <p:spPr>
          <a:xfrm>
            <a:off x="10272368" y="878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46" name="Oval 45"/>
          <p:cNvSpPr/>
          <p:nvPr/>
        </p:nvSpPr>
        <p:spPr>
          <a:xfrm>
            <a:off x="9662768" y="14119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47" name="Oval 46"/>
          <p:cNvSpPr/>
          <p:nvPr/>
        </p:nvSpPr>
        <p:spPr>
          <a:xfrm>
            <a:off x="10958168" y="14119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48" name="Oval 47"/>
          <p:cNvSpPr/>
          <p:nvPr/>
        </p:nvSpPr>
        <p:spPr>
          <a:xfrm>
            <a:off x="9205568" y="2021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49" name="Oval 48"/>
          <p:cNvSpPr/>
          <p:nvPr/>
        </p:nvSpPr>
        <p:spPr>
          <a:xfrm>
            <a:off x="10043768" y="2021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50" name="Oval 49"/>
          <p:cNvSpPr/>
          <p:nvPr/>
        </p:nvSpPr>
        <p:spPr>
          <a:xfrm>
            <a:off x="10653368" y="2021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sp>
        <p:nvSpPr>
          <p:cNvPr id="51" name="Oval 50"/>
          <p:cNvSpPr/>
          <p:nvPr/>
        </p:nvSpPr>
        <p:spPr>
          <a:xfrm>
            <a:off x="11415368" y="2021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</a:t>
            </a:r>
          </a:p>
        </p:txBody>
      </p:sp>
      <p:sp>
        <p:nvSpPr>
          <p:cNvPr id="52" name="Oval 51"/>
          <p:cNvSpPr/>
          <p:nvPr/>
        </p:nvSpPr>
        <p:spPr>
          <a:xfrm>
            <a:off x="10272368" y="293594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</a:t>
            </a:r>
          </a:p>
        </p:txBody>
      </p:sp>
      <p:cxnSp>
        <p:nvCxnSpPr>
          <p:cNvPr id="53" name="Straight Connector 52"/>
          <p:cNvCxnSpPr>
            <a:stCxn id="45" idx="3"/>
            <a:endCxn id="46" idx="7"/>
          </p:cNvCxnSpPr>
          <p:nvPr/>
        </p:nvCxnSpPr>
        <p:spPr>
          <a:xfrm flipH="1">
            <a:off x="9987972" y="1203746"/>
            <a:ext cx="340192" cy="263992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5" idx="5"/>
            <a:endCxn id="47" idx="1"/>
          </p:cNvCxnSpPr>
          <p:nvPr/>
        </p:nvCxnSpPr>
        <p:spPr>
          <a:xfrm>
            <a:off x="10597572" y="1203746"/>
            <a:ext cx="416392" cy="263992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6" idx="3"/>
            <a:endCxn id="48" idx="0"/>
          </p:cNvCxnSpPr>
          <p:nvPr/>
        </p:nvCxnSpPr>
        <p:spPr>
          <a:xfrm flipH="1">
            <a:off x="9396068" y="1737146"/>
            <a:ext cx="3224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6" idx="5"/>
            <a:endCxn id="49" idx="0"/>
          </p:cNvCxnSpPr>
          <p:nvPr/>
        </p:nvCxnSpPr>
        <p:spPr>
          <a:xfrm>
            <a:off x="9987972" y="1737146"/>
            <a:ext cx="2462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7" idx="3"/>
            <a:endCxn id="50" idx="0"/>
          </p:cNvCxnSpPr>
          <p:nvPr/>
        </p:nvCxnSpPr>
        <p:spPr>
          <a:xfrm flipH="1">
            <a:off x="10843868" y="1737146"/>
            <a:ext cx="1700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7" idx="5"/>
            <a:endCxn id="51" idx="0"/>
          </p:cNvCxnSpPr>
          <p:nvPr/>
        </p:nvCxnSpPr>
        <p:spPr>
          <a:xfrm>
            <a:off x="11283372" y="1737146"/>
            <a:ext cx="3224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8" idx="4"/>
            <a:endCxn id="52" idx="2"/>
          </p:cNvCxnSpPr>
          <p:nvPr/>
        </p:nvCxnSpPr>
        <p:spPr>
          <a:xfrm>
            <a:off x="9396068" y="2402542"/>
            <a:ext cx="876300" cy="723901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938831" y="41689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100" name="Oval 99"/>
          <p:cNvSpPr/>
          <p:nvPr/>
        </p:nvSpPr>
        <p:spPr>
          <a:xfrm>
            <a:off x="405431" y="47404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101" name="Oval 100"/>
          <p:cNvSpPr/>
          <p:nvPr/>
        </p:nvSpPr>
        <p:spPr>
          <a:xfrm>
            <a:off x="1548431" y="47404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102" name="Oval 101"/>
          <p:cNvSpPr/>
          <p:nvPr/>
        </p:nvSpPr>
        <p:spPr>
          <a:xfrm>
            <a:off x="938831" y="531969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103" name="Oval 102"/>
          <p:cNvSpPr/>
          <p:nvPr/>
        </p:nvSpPr>
        <p:spPr>
          <a:xfrm>
            <a:off x="2843831" y="47404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104" name="Oval 103"/>
          <p:cNvSpPr/>
          <p:nvPr/>
        </p:nvSpPr>
        <p:spPr>
          <a:xfrm>
            <a:off x="2158031" y="531969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cxnSp>
        <p:nvCxnSpPr>
          <p:cNvPr id="105" name="Straight Connector 104"/>
          <p:cNvCxnSpPr>
            <a:stCxn id="99" idx="3"/>
            <a:endCxn id="100" idx="7"/>
          </p:cNvCxnSpPr>
          <p:nvPr/>
        </p:nvCxnSpPr>
        <p:spPr>
          <a:xfrm flipH="1">
            <a:off x="730635" y="4494199"/>
            <a:ext cx="263992" cy="3020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99" idx="5"/>
            <a:endCxn id="101" idx="1"/>
          </p:cNvCxnSpPr>
          <p:nvPr/>
        </p:nvCxnSpPr>
        <p:spPr>
          <a:xfrm>
            <a:off x="1264035" y="4494199"/>
            <a:ext cx="340192" cy="3020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0" idx="5"/>
            <a:endCxn id="102" idx="2"/>
          </p:cNvCxnSpPr>
          <p:nvPr/>
        </p:nvCxnSpPr>
        <p:spPr>
          <a:xfrm>
            <a:off x="730635" y="5065699"/>
            <a:ext cx="208196" cy="4445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102" idx="7"/>
            <a:endCxn id="101" idx="3"/>
          </p:cNvCxnSpPr>
          <p:nvPr/>
        </p:nvCxnSpPr>
        <p:spPr>
          <a:xfrm flipV="1">
            <a:off x="1264035" y="5065699"/>
            <a:ext cx="340192" cy="3097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1" idx="6"/>
            <a:endCxn id="103" idx="2"/>
          </p:cNvCxnSpPr>
          <p:nvPr/>
        </p:nvCxnSpPr>
        <p:spPr>
          <a:xfrm>
            <a:off x="1929431" y="4930995"/>
            <a:ext cx="914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01" idx="5"/>
            <a:endCxn id="104" idx="1"/>
          </p:cNvCxnSpPr>
          <p:nvPr/>
        </p:nvCxnSpPr>
        <p:spPr>
          <a:xfrm>
            <a:off x="1873635" y="5065699"/>
            <a:ext cx="340192" cy="3097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3" idx="3"/>
            <a:endCxn id="104" idx="6"/>
          </p:cNvCxnSpPr>
          <p:nvPr/>
        </p:nvCxnSpPr>
        <p:spPr>
          <a:xfrm flipH="1">
            <a:off x="2539031" y="5065699"/>
            <a:ext cx="360596" cy="4445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9275" y="3906982"/>
            <a:ext cx="11998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5387197" y="417154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114" name="Oval 113"/>
          <p:cNvSpPr/>
          <p:nvPr/>
        </p:nvSpPr>
        <p:spPr>
          <a:xfrm>
            <a:off x="4853797" y="474304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115" name="Oval 114"/>
          <p:cNvSpPr/>
          <p:nvPr/>
        </p:nvSpPr>
        <p:spPr>
          <a:xfrm>
            <a:off x="5996797" y="474304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116" name="Oval 115"/>
          <p:cNvSpPr/>
          <p:nvPr/>
        </p:nvSpPr>
        <p:spPr>
          <a:xfrm>
            <a:off x="5387197" y="53222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117" name="Oval 116"/>
          <p:cNvSpPr/>
          <p:nvPr/>
        </p:nvSpPr>
        <p:spPr>
          <a:xfrm>
            <a:off x="7292197" y="474304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118" name="Oval 117"/>
          <p:cNvSpPr/>
          <p:nvPr/>
        </p:nvSpPr>
        <p:spPr>
          <a:xfrm>
            <a:off x="6606397" y="53222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cxnSp>
        <p:nvCxnSpPr>
          <p:cNvPr id="119" name="Straight Connector 118"/>
          <p:cNvCxnSpPr>
            <a:stCxn id="113" idx="3"/>
            <a:endCxn id="114" idx="7"/>
          </p:cNvCxnSpPr>
          <p:nvPr/>
        </p:nvCxnSpPr>
        <p:spPr>
          <a:xfrm flipH="1">
            <a:off x="5179001" y="4496750"/>
            <a:ext cx="263992" cy="3020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14" idx="5"/>
            <a:endCxn id="116" idx="2"/>
          </p:cNvCxnSpPr>
          <p:nvPr/>
        </p:nvCxnSpPr>
        <p:spPr>
          <a:xfrm>
            <a:off x="5179001" y="5068250"/>
            <a:ext cx="208196" cy="4445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16" idx="7"/>
            <a:endCxn id="115" idx="3"/>
          </p:cNvCxnSpPr>
          <p:nvPr/>
        </p:nvCxnSpPr>
        <p:spPr>
          <a:xfrm flipV="1">
            <a:off x="5712401" y="5068250"/>
            <a:ext cx="340192" cy="3097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15" idx="5"/>
            <a:endCxn id="118" idx="1"/>
          </p:cNvCxnSpPr>
          <p:nvPr/>
        </p:nvCxnSpPr>
        <p:spPr>
          <a:xfrm>
            <a:off x="6322001" y="5068250"/>
            <a:ext cx="340192" cy="3097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17" idx="3"/>
            <a:endCxn id="118" idx="6"/>
          </p:cNvCxnSpPr>
          <p:nvPr/>
        </p:nvCxnSpPr>
        <p:spPr>
          <a:xfrm flipH="1">
            <a:off x="6987397" y="5068250"/>
            <a:ext cx="360596" cy="4445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9604264" y="41689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125" name="Oval 124"/>
          <p:cNvSpPr/>
          <p:nvPr/>
        </p:nvSpPr>
        <p:spPr>
          <a:xfrm>
            <a:off x="9070864" y="47404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126" name="Oval 125"/>
          <p:cNvSpPr/>
          <p:nvPr/>
        </p:nvSpPr>
        <p:spPr>
          <a:xfrm>
            <a:off x="10213864" y="47404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127" name="Oval 126"/>
          <p:cNvSpPr/>
          <p:nvPr/>
        </p:nvSpPr>
        <p:spPr>
          <a:xfrm>
            <a:off x="9604264" y="531969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128" name="Oval 127"/>
          <p:cNvSpPr/>
          <p:nvPr/>
        </p:nvSpPr>
        <p:spPr>
          <a:xfrm>
            <a:off x="11509264" y="47404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129" name="Oval 128"/>
          <p:cNvSpPr/>
          <p:nvPr/>
        </p:nvSpPr>
        <p:spPr>
          <a:xfrm>
            <a:off x="10823464" y="531969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cxnSp>
        <p:nvCxnSpPr>
          <p:cNvPr id="130" name="Straight Connector 129"/>
          <p:cNvCxnSpPr>
            <a:stCxn id="124" idx="3"/>
            <a:endCxn id="125" idx="7"/>
          </p:cNvCxnSpPr>
          <p:nvPr/>
        </p:nvCxnSpPr>
        <p:spPr>
          <a:xfrm flipH="1">
            <a:off x="9396068" y="4494199"/>
            <a:ext cx="263992" cy="3020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24" idx="5"/>
            <a:endCxn id="126" idx="1"/>
          </p:cNvCxnSpPr>
          <p:nvPr/>
        </p:nvCxnSpPr>
        <p:spPr>
          <a:xfrm>
            <a:off x="9929468" y="4494199"/>
            <a:ext cx="340192" cy="3020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25" idx="5"/>
            <a:endCxn id="127" idx="2"/>
          </p:cNvCxnSpPr>
          <p:nvPr/>
        </p:nvCxnSpPr>
        <p:spPr>
          <a:xfrm>
            <a:off x="9396068" y="5065699"/>
            <a:ext cx="208196" cy="4445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126" idx="6"/>
            <a:endCxn id="128" idx="2"/>
          </p:cNvCxnSpPr>
          <p:nvPr/>
        </p:nvCxnSpPr>
        <p:spPr>
          <a:xfrm>
            <a:off x="10594864" y="4930995"/>
            <a:ext cx="914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26" idx="5"/>
            <a:endCxn id="129" idx="1"/>
          </p:cNvCxnSpPr>
          <p:nvPr/>
        </p:nvCxnSpPr>
        <p:spPr>
          <a:xfrm>
            <a:off x="10539068" y="5065699"/>
            <a:ext cx="340192" cy="3097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5000886" y="5891199"/>
            <a:ext cx="21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DFS Spanning Tree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9446563" y="5891199"/>
            <a:ext cx="21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BFS Spanning Tree</a:t>
            </a:r>
          </a:p>
        </p:txBody>
      </p:sp>
    </p:spTree>
    <p:extLst>
      <p:ext uri="{BB962C8B-B14F-4D97-AF65-F5344CB8AC3E}">
        <p14:creationId xmlns:p14="http://schemas.microsoft.com/office/powerpoint/2010/main" val="159878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40" grpId="0"/>
      <p:bldP spid="43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5" grpId="0"/>
      <p:bldP spid="136" grpId="0"/>
    </p:bldLst>
  </p:timing>
</p:sld>
</file>

<file path=ppt/theme/theme1.xml><?xml version="1.0" encoding="utf-8"?>
<a:theme xmlns:a="http://schemas.openxmlformats.org/drawingml/2006/main" name="Office Theme">
  <a:themeElements>
    <a:clrScheme name="DeptPPT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5822</TotalTime>
  <Words>9102</Words>
  <Application>Microsoft Office PowerPoint</Application>
  <PresentationFormat>Widescreen</PresentationFormat>
  <Paragraphs>3022</Paragraphs>
  <Slides>111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111</vt:i4>
      </vt:variant>
    </vt:vector>
  </HeadingPairs>
  <TitlesOfParts>
    <vt:vector size="125" baseType="lpstr">
      <vt:lpstr>Shruti</vt:lpstr>
      <vt:lpstr>Wingdings 3</vt:lpstr>
      <vt:lpstr>Open Sans Semibold</vt:lpstr>
      <vt:lpstr>Times New Roman</vt:lpstr>
      <vt:lpstr>Wingdings</vt:lpstr>
      <vt:lpstr>Roboto Condensed Light</vt:lpstr>
      <vt:lpstr>Segoe UI Black</vt:lpstr>
      <vt:lpstr>Calibri</vt:lpstr>
      <vt:lpstr>Consolas</vt:lpstr>
      <vt:lpstr>Cambria Math</vt:lpstr>
      <vt:lpstr>Roboto Condensed</vt:lpstr>
      <vt:lpstr>Arial</vt:lpstr>
      <vt:lpstr>Open Sans</vt:lpstr>
      <vt:lpstr>Office Theme</vt:lpstr>
      <vt:lpstr>Unit-4  Non-Linear Data Structure  Tree</vt:lpstr>
      <vt:lpstr>Basic Notations of Graph Theory</vt:lpstr>
      <vt:lpstr>Graph – Concepts &amp; Definitions</vt:lpstr>
      <vt:lpstr>Graph – Concepts &amp; Definitions</vt:lpstr>
      <vt:lpstr>Graph – Concepts &amp; Definitions</vt:lpstr>
      <vt:lpstr>Graph – Concepts &amp; Definitions</vt:lpstr>
      <vt:lpstr>Path of the Graph</vt:lpstr>
      <vt:lpstr>Graph – Concepts &amp; Definitions</vt:lpstr>
      <vt:lpstr>Tree– Concepts &amp; Definitions</vt:lpstr>
      <vt:lpstr>Tree– Concepts &amp; Definitions</vt:lpstr>
      <vt:lpstr>Tree– Concepts &amp; Definitions</vt:lpstr>
      <vt:lpstr>Tree– Concepts &amp; Definitions</vt:lpstr>
      <vt:lpstr>Tree– Concepts &amp; Definitions</vt:lpstr>
      <vt:lpstr>Representation of Directed Tree</vt:lpstr>
      <vt:lpstr>Venn Diagram</vt:lpstr>
      <vt:lpstr>Nesting of Parenthesis</vt:lpstr>
      <vt:lpstr>Level Format</vt:lpstr>
      <vt:lpstr>Tree Traversal</vt:lpstr>
      <vt:lpstr>Preorder Traversal</vt:lpstr>
      <vt:lpstr>Inorder Traversal</vt:lpstr>
      <vt:lpstr>Postorder Traversal</vt:lpstr>
      <vt:lpstr>Converse Traversal</vt:lpstr>
      <vt:lpstr>Write Pre/In/Post Order Traversal</vt:lpstr>
      <vt:lpstr>Construct Binary Tree from Traversal</vt:lpstr>
      <vt:lpstr>Construct Binary Tree from Traversal</vt:lpstr>
      <vt:lpstr>Linked Representation of Binary Tree</vt:lpstr>
      <vt:lpstr>Procedure: PRE(T)</vt:lpstr>
      <vt:lpstr>Procedure: IN (T)</vt:lpstr>
      <vt:lpstr>Procedure: POST (T)</vt:lpstr>
      <vt:lpstr>Convert General Tree to Binary Tree</vt:lpstr>
      <vt:lpstr>Convert Forest to Binary Tree</vt:lpstr>
      <vt:lpstr>Threaded Binary Tree</vt:lpstr>
      <vt:lpstr>Threaded Binary Tree</vt:lpstr>
      <vt:lpstr>Threaded Binary Tree</vt:lpstr>
      <vt:lpstr>Threaded Binary Tree</vt:lpstr>
      <vt:lpstr>Advantages of Threaded Binary Tree</vt:lpstr>
      <vt:lpstr>Disadvantages of Threaded Binary Tree</vt:lpstr>
      <vt:lpstr>Binary Search Tree (BST)</vt:lpstr>
      <vt:lpstr>Construct Binary Search Tree (BST)</vt:lpstr>
      <vt:lpstr>Search a node in Binary Search Tree</vt:lpstr>
      <vt:lpstr>Delete node from Binary Search Tree</vt:lpstr>
      <vt:lpstr>Delete node from BST</vt:lpstr>
      <vt:lpstr>Balanced Tree</vt:lpstr>
      <vt:lpstr>Height Balanced Tree (AVL Tree)</vt:lpstr>
      <vt:lpstr>AVL Tree</vt:lpstr>
      <vt:lpstr>Right Rotation</vt:lpstr>
      <vt:lpstr>Right Rotation</vt:lpstr>
      <vt:lpstr>Left Rotation</vt:lpstr>
      <vt:lpstr>Select Rotation based on Insertion Position</vt:lpstr>
      <vt:lpstr>Insertion into Left sub-tree of nodes Left child </vt:lpstr>
      <vt:lpstr>Insertion into Left sub-tree of nodes Left child </vt:lpstr>
      <vt:lpstr>Insertion into Right sub-tree of node’s Right child</vt:lpstr>
      <vt:lpstr>Insertion into Right sub-tree of node’s Right child</vt:lpstr>
      <vt:lpstr>Insertion into Right sub-tree of node’s Left child</vt:lpstr>
      <vt:lpstr>Insertion into Right sub-tree of node’s Left child</vt:lpstr>
      <vt:lpstr>Insertion into Left sub-tree of node’s Right child</vt:lpstr>
      <vt:lpstr>Construct AVL Search Tree</vt:lpstr>
      <vt:lpstr>Construct AVL Search Tree</vt:lpstr>
      <vt:lpstr>Construct AVL Search Tree</vt:lpstr>
      <vt:lpstr>Construct AVL Search Tree</vt:lpstr>
      <vt:lpstr>Construct AVL Search Tree</vt:lpstr>
      <vt:lpstr>Deleting node from AVL Tree</vt:lpstr>
      <vt:lpstr>Deleting node from AVL Tree</vt:lpstr>
      <vt:lpstr>Deleting node from AVL Tree</vt:lpstr>
      <vt:lpstr>Weight Balanced Tree</vt:lpstr>
      <vt:lpstr>Weight Balanced Tree</vt:lpstr>
      <vt:lpstr>Weight Balanced Tree</vt:lpstr>
      <vt:lpstr>Multiway Search Tree (B - Tree)</vt:lpstr>
      <vt:lpstr>Multiway Search Tree (B - Tree)</vt:lpstr>
      <vt:lpstr>Multiway Search Tree (B - Tree)</vt:lpstr>
      <vt:lpstr>Multiway Search Tree (B - Tree)</vt:lpstr>
      <vt:lpstr>Multiway Search Tree (B - Tree)</vt:lpstr>
      <vt:lpstr>Insertion of Key in B-Tree</vt:lpstr>
      <vt:lpstr>Split Node (5 way Tree, max 4 Keys)</vt:lpstr>
      <vt:lpstr>Split Node (5 way Tree, max 4 Keys)</vt:lpstr>
      <vt:lpstr>Split Node (5 way Tree, max 4 Keys)</vt:lpstr>
      <vt:lpstr>Split Node (5 way Tree, max 4 Keys)</vt:lpstr>
      <vt:lpstr>Construct M-Way Tree</vt:lpstr>
      <vt:lpstr>Construct M-Way Tree</vt:lpstr>
      <vt:lpstr>Construct M-Way Tree</vt:lpstr>
      <vt:lpstr>Graphs</vt:lpstr>
      <vt:lpstr>Adjacency matrix</vt:lpstr>
      <vt:lpstr>Adjacency matrix</vt:lpstr>
      <vt:lpstr>Adjacency matrix</vt:lpstr>
      <vt:lpstr>Path matrix or reachability matrix</vt:lpstr>
      <vt:lpstr>Adjacency List Representation</vt:lpstr>
      <vt:lpstr>Graph Traversal</vt:lpstr>
      <vt:lpstr>Depth First Search (DFS)</vt:lpstr>
      <vt:lpstr>Depth First Search (DFS)</vt:lpstr>
      <vt:lpstr>Breadth First Search (BFS)</vt:lpstr>
      <vt:lpstr>Breadth First Search (BFS)</vt:lpstr>
      <vt:lpstr>Write DFS &amp; BFS of following Graphs</vt:lpstr>
      <vt:lpstr>Procedure : DFS (vertex V)</vt:lpstr>
      <vt:lpstr>Procedure : DFS (vertex V)</vt:lpstr>
      <vt:lpstr>Procedure : BFS (vertex V)</vt:lpstr>
      <vt:lpstr>Procedure : BFS (vertex V)</vt:lpstr>
      <vt:lpstr>Spanning Tree</vt:lpstr>
      <vt:lpstr>Spanning Tree</vt:lpstr>
      <vt:lpstr>Construct Spanning Tree</vt:lpstr>
      <vt:lpstr>Minimum Cost Spanning Tree</vt:lpstr>
      <vt:lpstr>Prims Algorithm</vt:lpstr>
      <vt:lpstr>Kruskal’s Algorithm</vt:lpstr>
      <vt:lpstr>Construct Minimum Spanning Tree</vt:lpstr>
      <vt:lpstr>Shortest Path Algorithm</vt:lpstr>
      <vt:lpstr>Dijkstra Algorithm – Shortest Path</vt:lpstr>
      <vt:lpstr>Dijkstra Algorithm – Shortest Path</vt:lpstr>
      <vt:lpstr>Dijkstra Algorithm – Shortest Path</vt:lpstr>
      <vt:lpstr>Dijkstra Algorithm – Shortest Path</vt:lpstr>
      <vt:lpstr>Dijkstra Algorithm – Shortest Path</vt:lpstr>
      <vt:lpstr>Shortest Path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part 1 - Non-linear Data Structure</dc:title>
  <dc:creator>ADMIN</dc:creator>
  <cp:keywords>Tree, Data Structure, Darshan Institute of Engineering &amp; Technology, DIET</cp:keywords>
  <cp:lastModifiedBy>DELL</cp:lastModifiedBy>
  <cp:revision>616</cp:revision>
  <dcterms:created xsi:type="dcterms:W3CDTF">2020-05-01T05:09:15Z</dcterms:created>
  <dcterms:modified xsi:type="dcterms:W3CDTF">2024-12-25T10:06:42Z</dcterms:modified>
</cp:coreProperties>
</file>