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1"/>
  </p:notesMasterIdLst>
  <p:handoutMasterIdLst>
    <p:handoutMasterId r:id="rId82"/>
  </p:handoutMasterIdLst>
  <p:sldIdLst>
    <p:sldId id="283" r:id="rId2"/>
    <p:sldId id="382" r:id="rId3"/>
    <p:sldId id="383" r:id="rId4"/>
    <p:sldId id="381" r:id="rId5"/>
    <p:sldId id="384" r:id="rId6"/>
    <p:sldId id="385" r:id="rId7"/>
    <p:sldId id="386" r:id="rId8"/>
    <p:sldId id="387" r:id="rId9"/>
    <p:sldId id="388" r:id="rId10"/>
    <p:sldId id="391" r:id="rId11"/>
    <p:sldId id="389" r:id="rId12"/>
    <p:sldId id="390" r:id="rId13"/>
    <p:sldId id="394" r:id="rId14"/>
    <p:sldId id="407" r:id="rId15"/>
    <p:sldId id="395" r:id="rId16"/>
    <p:sldId id="396" r:id="rId17"/>
    <p:sldId id="397" r:id="rId18"/>
    <p:sldId id="406" r:id="rId19"/>
    <p:sldId id="400" r:id="rId20"/>
    <p:sldId id="401" r:id="rId21"/>
    <p:sldId id="402" r:id="rId22"/>
    <p:sldId id="403" r:id="rId23"/>
    <p:sldId id="404"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421" r:id="rId38"/>
    <p:sldId id="422" r:id="rId39"/>
    <p:sldId id="423" r:id="rId40"/>
    <p:sldId id="424" r:id="rId41"/>
    <p:sldId id="510" r:id="rId42"/>
    <p:sldId id="540" r:id="rId43"/>
    <p:sldId id="541" r:id="rId44"/>
    <p:sldId id="542" r:id="rId45"/>
    <p:sldId id="543" r:id="rId46"/>
    <p:sldId id="544" r:id="rId47"/>
    <p:sldId id="545" r:id="rId48"/>
    <p:sldId id="546" r:id="rId49"/>
    <p:sldId id="425" r:id="rId50"/>
    <p:sldId id="426" r:id="rId51"/>
    <p:sldId id="427" r:id="rId52"/>
    <p:sldId id="428" r:id="rId53"/>
    <p:sldId id="429" r:id="rId54"/>
    <p:sldId id="430" r:id="rId55"/>
    <p:sldId id="431" r:id="rId56"/>
    <p:sldId id="432" r:id="rId57"/>
    <p:sldId id="433" r:id="rId58"/>
    <p:sldId id="434" r:id="rId59"/>
    <p:sldId id="435" r:id="rId60"/>
    <p:sldId id="511" r:id="rId61"/>
    <p:sldId id="512" r:id="rId62"/>
    <p:sldId id="539" r:id="rId63"/>
    <p:sldId id="483" r:id="rId64"/>
    <p:sldId id="486" r:id="rId65"/>
    <p:sldId id="525" r:id="rId66"/>
    <p:sldId id="526" r:id="rId67"/>
    <p:sldId id="527" r:id="rId68"/>
    <p:sldId id="528" r:id="rId69"/>
    <p:sldId id="529" r:id="rId70"/>
    <p:sldId id="530" r:id="rId71"/>
    <p:sldId id="531" r:id="rId72"/>
    <p:sldId id="532" r:id="rId73"/>
    <p:sldId id="533" r:id="rId74"/>
    <p:sldId id="534" r:id="rId75"/>
    <p:sldId id="535" r:id="rId76"/>
    <p:sldId id="536" r:id="rId77"/>
    <p:sldId id="537" r:id="rId78"/>
    <p:sldId id="538" r:id="rId79"/>
    <p:sldId id="405" r:id="rId80"/>
  </p:sldIdLst>
  <p:sldSz cx="12192000" cy="6858000"/>
  <p:notesSz cx="6858000" cy="9144000"/>
  <p:embeddedFontLst>
    <p:embeddedFont>
      <p:font typeface="Wingdings 3" panose="05040102010807070707" pitchFamily="18" charset="2"/>
      <p:regular r:id="rId83"/>
    </p:embeddedFont>
    <p:embeddedFont>
      <p:font typeface="Roboto Condensed Light" panose="02000000000000000000" pitchFamily="2" charset="0"/>
      <p:regular r:id="rId84"/>
      <p:italic r:id="rId85"/>
    </p:embeddedFont>
    <p:embeddedFont>
      <p:font typeface="Roboto Condensed" panose="02000000000000000000" pitchFamily="2" charset="0"/>
      <p:regular r:id="rId86"/>
      <p:bold r:id="rId87"/>
      <p:italic r:id="rId88"/>
      <p:boldItalic r:id="rId89"/>
    </p:embeddedFont>
    <p:embeddedFont>
      <p:font typeface="Segoe UI Black" panose="020B0A02040204020203" pitchFamily="34" charset="0"/>
      <p:bold r:id="rId90"/>
      <p:boldItalic r:id="rId91"/>
    </p:embeddedFont>
    <p:embeddedFont>
      <p:font typeface="Calibri" panose="020F0502020204030204" pitchFamily="34" charset="0"/>
      <p:regular r:id="rId92"/>
      <p:bold r:id="rId93"/>
      <p:italic r:id="rId94"/>
      <p:boldItalic r:id="rId95"/>
    </p:embeddedFont>
    <p:embeddedFont>
      <p:font typeface="Consolas" panose="020B0609020204030204" pitchFamily="49" charset="0"/>
      <p:regular r:id="rId96"/>
      <p:bold r:id="rId97"/>
      <p:italic r:id="rId98"/>
      <p:boldItalic r:id="rId99"/>
    </p:embeddedFont>
    <p:embeddedFont>
      <p:font typeface="Cambria Math" panose="02040503050406030204" pitchFamily="18" charset="0"/>
      <p:regular r:id="rId10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XPOnUy3KG6sQUpWC/73sRQ==" hashData="tVbPbVzfUjCgigRYBzFZuh2kagf+Re0kQs6O7vAvDRn9QZWIUEt0CZDm91Fpg9V5p/n85RX4i5/hXbOB6DqOxw=="/>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9A0000"/>
    <a:srgbClr val="0000FF"/>
    <a:srgbClr val="00FF00"/>
    <a:srgbClr val="16745B"/>
    <a:srgbClr val="007D8E"/>
    <a:srgbClr val="0F5140"/>
    <a:srgbClr val="007635"/>
    <a:srgbClr val="2FA0AE"/>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87" d="100"/>
          <a:sy n="87" d="100"/>
        </p:scale>
        <p:origin x="706" y="58"/>
      </p:cViewPr>
      <p:guideLst>
        <p:guide orient="horz" pos="2160"/>
        <p:guide pos="3840"/>
      </p:guideLst>
    </p:cSldViewPr>
  </p:slideViewPr>
  <p:notesTextViewPr>
    <p:cViewPr>
      <p:scale>
        <a:sx n="1" d="1"/>
        <a:sy n="1" d="1"/>
      </p:scale>
      <p:origin x="0" y="0"/>
    </p:cViewPr>
  </p:notesTextViewPr>
  <p:sorterViewPr>
    <p:cViewPr>
      <p:scale>
        <a:sx n="100" d="100"/>
        <a:sy n="100" d="100"/>
      </p:scale>
      <p:origin x="0" y="-978"/>
    </p:cViewPr>
  </p:sorter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2.fntdata"/><Relationship Id="rId89"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font" Target="fonts/font8.fntdata"/><Relationship Id="rId95" Type="http://schemas.openxmlformats.org/officeDocument/2006/relationships/font" Target="fonts/font1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3.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4.fntdata"/><Relationship Id="rId94" Type="http://schemas.openxmlformats.org/officeDocument/2006/relationships/font" Target="fonts/font12.fntdata"/><Relationship Id="rId99" Type="http://schemas.openxmlformats.org/officeDocument/2006/relationships/font" Target="fonts/font17.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5.fntdata"/><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5.fntdata"/><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1.fntdata"/><Relationship Id="rId98" Type="http://schemas.openxmlformats.org/officeDocument/2006/relationships/font" Target="fonts/font16.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25-12-2024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3.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p:cNvPicPr>
            <a:picLocks noChangeAspect="1"/>
          </p:cNvPicPr>
          <p:nvPr userDrawn="1"/>
        </p:nvPicPr>
        <p:blipFill>
          <a:blip r:embed="rId11">
            <a:biLevel thresh="25000"/>
            <a:extLst>
              <a:ext uri="{28A0092B-C50C-407E-A947-70E740481C1C}">
                <a14:useLocalDpi xmlns:a14="http://schemas.microsoft.com/office/drawing/2010/main" val="0"/>
              </a:ext>
            </a:extLst>
          </a:blip>
          <a:stretch>
            <a:fillRect/>
          </a:stretch>
        </p:blipFill>
        <p:spPr>
          <a:xfrm>
            <a:off x="6763534" y="2847860"/>
            <a:ext cx="5121969" cy="1500577"/>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7718" y="861192"/>
            <a:ext cx="1932495" cy="587453"/>
          </a:xfrm>
          <a:prstGeom prst="rect">
            <a:avLst/>
          </a:prstGeom>
        </p:spPr>
      </p:pic>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Nidhi K Chitroda</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1" y="861192"/>
            <a:ext cx="11846454" cy="5592817"/>
          </a:xfrm>
        </p:spPr>
        <p:txBody>
          <a:bodyPr>
            <a:noAutofit/>
          </a:bodyPr>
          <a:lstStyle>
            <a:lvl1pPr marL="265113" indent="-265113" algn="just">
              <a:lnSpc>
                <a:spcPct val="114000"/>
              </a:lnSpc>
              <a:buClr>
                <a:schemeClr val="accent6"/>
              </a:buClr>
              <a:buFont typeface="Wingdings 3" panose="05040102010807070707" pitchFamily="18" charset="2"/>
              <a:buChar char=""/>
              <a:defRPr sz="2400">
                <a:solidFill>
                  <a:schemeClr val="tx1"/>
                </a:solidFill>
              </a:defRPr>
            </a:lvl1pPr>
            <a:lvl2pPr marL="809625" indent="-352425" algn="just">
              <a:lnSpc>
                <a:spcPct val="114000"/>
              </a:lnSpc>
              <a:buClr>
                <a:schemeClr val="accent6"/>
              </a:buClr>
              <a:buFont typeface="Wingdings 3" panose="05040102010807070707" pitchFamily="18" charset="2"/>
              <a:buChar char=""/>
              <a:defRPr sz="2000">
                <a:solidFill>
                  <a:schemeClr val="tx1"/>
                </a:solidFill>
              </a:defRPr>
            </a:lvl2pPr>
            <a:lvl3pPr marL="1143000" indent="-228600" algn="just">
              <a:lnSpc>
                <a:spcPct val="114000"/>
              </a:lnSpc>
              <a:buClr>
                <a:schemeClr val="accent6"/>
              </a:buClr>
              <a:buFont typeface="Wingdings" panose="05000000000000000000" pitchFamily="2" charset="2"/>
              <a:buChar char="§"/>
              <a:defRPr sz="1800">
                <a:solidFill>
                  <a:schemeClr val="tx1"/>
                </a:solidFill>
              </a:defRPr>
            </a:lvl3pPr>
            <a:lvl4pPr algn="just">
              <a:lnSpc>
                <a:spcPct val="114000"/>
              </a:lnSpc>
              <a:buClr>
                <a:schemeClr val="accent6"/>
              </a:buClr>
              <a:defRPr sz="1600">
                <a:solidFill>
                  <a:schemeClr val="tx1"/>
                </a:solidFill>
              </a:defRPr>
            </a:lvl4pPr>
            <a:lvl5pPr algn="just">
              <a:lnSpc>
                <a:spcPct val="114000"/>
              </a:lnSpc>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5 – Hashing</a:t>
            </a:r>
          </a:p>
        </p:txBody>
      </p: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7718" y="5890392"/>
            <a:ext cx="1932495" cy="587453"/>
          </a:xfrm>
          <a:prstGeom prst="rect">
            <a:avLst/>
          </a:prstGeom>
        </p:spPr>
      </p:pic>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36889" cy="5614401"/>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Nidhi K Chitroda</a:t>
            </a:r>
          </a:p>
        </p:txBody>
      </p:sp>
      <p:sp>
        <p:nvSpPr>
          <p:cNvPr id="13"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5 – Hashing</a:t>
            </a:r>
          </a:p>
        </p:txBody>
      </p: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918" y="5820053"/>
            <a:ext cx="1932495" cy="587453"/>
          </a:xfrm>
          <a:prstGeom prst="rect">
            <a:avLst/>
          </a:prstGeom>
        </p:spPr>
      </p:pic>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231112" y="863444"/>
            <a:ext cx="11829709" cy="5544061"/>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Nidhi K Chitroda</a:t>
            </a:r>
          </a:p>
        </p:txBody>
      </p:sp>
      <p:sp>
        <p:nvSpPr>
          <p:cNvPr id="13"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5 – Hashing</a:t>
            </a:r>
          </a:p>
        </p:txBody>
      </p: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7718" y="99192"/>
            <a:ext cx="1932495" cy="587453"/>
          </a:xfrm>
          <a:prstGeom prst="rect">
            <a:avLst/>
          </a:prstGeom>
        </p:spPr>
      </p:pic>
      <p:sp>
        <p:nvSpPr>
          <p:cNvPr id="15"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Nidhi K Chitroda</a:t>
            </a:r>
          </a:p>
        </p:txBody>
      </p:sp>
      <p:sp>
        <p:nvSpPr>
          <p:cNvPr id="9"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5 – Hashing</a:t>
            </a:r>
          </a:p>
        </p:txBody>
      </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7718" y="5890392"/>
            <a:ext cx="1932495" cy="587453"/>
          </a:xfrm>
          <a:prstGeom prst="rect">
            <a:avLst/>
          </a:prstGeom>
        </p:spPr>
      </p:pic>
      <p:sp>
        <p:nvSpPr>
          <p:cNvPr id="15"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Nidhi K Chitroda</a:t>
            </a:r>
          </a:p>
        </p:txBody>
      </p:sp>
      <p:sp>
        <p:nvSpPr>
          <p:cNvPr id="9"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5 – Hashing</a:t>
            </a:r>
          </a:p>
        </p:txBody>
      </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15"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Nidhi K Chitroda</a:t>
            </a:r>
          </a:p>
        </p:txBody>
      </p:sp>
      <p:sp>
        <p:nvSpPr>
          <p:cNvPr id="9"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5 – Hashing</a:t>
            </a:r>
          </a:p>
        </p:txBody>
      </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12/25/2024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7280145" cy="2563094"/>
          </a:xfrm>
        </p:spPr>
        <p:txBody>
          <a:bodyPr/>
          <a:lstStyle/>
          <a:p>
            <a:r>
              <a:rPr lang="en-US" sz="4400" b="0" dirty="0">
                <a:latin typeface="Roboto Condensed Light" panose="02000000000000000000" pitchFamily="2" charset="0"/>
                <a:ea typeface="Roboto Condensed Light" panose="02000000000000000000" pitchFamily="2" charset="0"/>
              </a:rPr>
              <a:t>Unit-5</a:t>
            </a:r>
            <a:r>
              <a:rPr lang="en-US" sz="6000" dirty="0"/>
              <a:t> </a:t>
            </a:r>
            <a:br>
              <a:rPr lang="en-US" sz="6000" dirty="0"/>
            </a:br>
            <a:r>
              <a:rPr lang="en-US" sz="6000" dirty="0"/>
              <a:t>Hashing</a:t>
            </a:r>
            <a:endParaRPr lang="en-US" sz="6000" b="0" dirty="0">
              <a:solidFill>
                <a:schemeClr val="tx1"/>
              </a:solidFill>
              <a:latin typeface="+mn-lt"/>
            </a:endParaRP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a:t>Nidhi.chitroda@darshan.ac.in</a:t>
            </a:r>
            <a:endParaRPr lang="en-US" dirty="0"/>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Nidhi K Chitroda</a:t>
            </a:r>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 2305CS201</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Text Placeholder 7"/>
          <p:cNvSpPr>
            <a:spLocks noGrp="1"/>
          </p:cNvSpPr>
          <p:nvPr>
            <p:ph type="body" sz="quarter" idx="12"/>
          </p:nvPr>
        </p:nvSpPr>
        <p:spPr/>
        <p:txBody>
          <a:bodyPr/>
          <a:lstStyle/>
          <a:p>
            <a:endParaRPr lang="en-US"/>
          </a:p>
        </p:txBody>
      </p:sp>
      <p:pic>
        <p:nvPicPr>
          <p:cNvPr id="4" name="Picture 3">
            <a:extLst>
              <a:ext uri="{FF2B5EF4-FFF2-40B4-BE49-F238E27FC236}">
                <a16:creationId xmlns:a16="http://schemas.microsoft.com/office/drawing/2014/main" id="{9CDCF94D-44F3-282C-977F-2484CA22D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19" y="5131222"/>
            <a:ext cx="1420089" cy="1420089"/>
          </a:xfrm>
          <a:prstGeom prst="rect">
            <a:avLst/>
          </a:prstGeom>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 Analysis</a:t>
            </a:r>
          </a:p>
        </p:txBody>
      </p:sp>
      <p:sp>
        <p:nvSpPr>
          <p:cNvPr id="3" name="Content Placeholder 2"/>
          <p:cNvSpPr>
            <a:spLocks noGrp="1"/>
          </p:cNvSpPr>
          <p:nvPr>
            <p:ph idx="1"/>
          </p:nvPr>
        </p:nvSpPr>
        <p:spPr/>
        <p:txBody>
          <a:bodyPr/>
          <a:lstStyle/>
          <a:p>
            <a:r>
              <a:rPr lang="en-US" dirty="0"/>
              <a:t>This hashing function is a </a:t>
            </a:r>
            <a:r>
              <a:rPr lang="en-US" b="1" dirty="0">
                <a:solidFill>
                  <a:srgbClr val="C00000"/>
                </a:solidFill>
              </a:rPr>
              <a:t>distribution-dependent</a:t>
            </a:r>
          </a:p>
          <a:p>
            <a:r>
              <a:rPr lang="en-US" dirty="0"/>
              <a:t>Here we make a </a:t>
            </a:r>
            <a:r>
              <a:rPr lang="en-US" b="1" dirty="0">
                <a:solidFill>
                  <a:srgbClr val="C00000"/>
                </a:solidFill>
              </a:rPr>
              <a:t>statistical analysis </a:t>
            </a:r>
            <a:r>
              <a:rPr lang="en-US" dirty="0"/>
              <a:t>of </a:t>
            </a:r>
            <a:r>
              <a:rPr lang="en-US" b="1" dirty="0">
                <a:solidFill>
                  <a:srgbClr val="C00000"/>
                </a:solidFill>
              </a:rPr>
              <a:t>digits</a:t>
            </a:r>
            <a:r>
              <a:rPr lang="en-US" dirty="0">
                <a:solidFill>
                  <a:srgbClr val="C00000"/>
                </a:solidFill>
              </a:rPr>
              <a:t> </a:t>
            </a:r>
            <a:r>
              <a:rPr lang="en-US" dirty="0"/>
              <a:t>of the </a:t>
            </a:r>
            <a:r>
              <a:rPr lang="en-US" b="1" dirty="0">
                <a:solidFill>
                  <a:srgbClr val="C00000"/>
                </a:solidFill>
              </a:rPr>
              <a:t>key</a:t>
            </a:r>
            <a:r>
              <a:rPr lang="en-US" dirty="0"/>
              <a:t>, and </a:t>
            </a:r>
            <a:r>
              <a:rPr lang="en-US" b="1" dirty="0">
                <a:solidFill>
                  <a:srgbClr val="C00000"/>
                </a:solidFill>
              </a:rPr>
              <a:t>select</a:t>
            </a:r>
            <a:r>
              <a:rPr lang="en-US" dirty="0">
                <a:solidFill>
                  <a:srgbClr val="C00000"/>
                </a:solidFill>
              </a:rPr>
              <a:t> </a:t>
            </a:r>
            <a:r>
              <a:rPr lang="en-US" dirty="0"/>
              <a:t>those </a:t>
            </a:r>
            <a:r>
              <a:rPr lang="en-US" b="1" dirty="0">
                <a:solidFill>
                  <a:srgbClr val="C00000"/>
                </a:solidFill>
              </a:rPr>
              <a:t>digits</a:t>
            </a:r>
            <a:r>
              <a:rPr lang="en-US" dirty="0">
                <a:solidFill>
                  <a:srgbClr val="C00000"/>
                </a:solidFill>
              </a:rPr>
              <a:t> </a:t>
            </a:r>
            <a:r>
              <a:rPr lang="en-US" dirty="0"/>
              <a:t>(of fixed position) which </a:t>
            </a:r>
            <a:r>
              <a:rPr lang="en-US" b="1" dirty="0">
                <a:solidFill>
                  <a:srgbClr val="C00000"/>
                </a:solidFill>
              </a:rPr>
              <a:t>occur</a:t>
            </a:r>
            <a:r>
              <a:rPr lang="en-US" dirty="0">
                <a:solidFill>
                  <a:srgbClr val="C00000"/>
                </a:solidFill>
              </a:rPr>
              <a:t> </a:t>
            </a:r>
            <a:r>
              <a:rPr lang="en-US" dirty="0"/>
              <a:t>quite </a:t>
            </a:r>
            <a:r>
              <a:rPr lang="en-US" b="1" dirty="0">
                <a:solidFill>
                  <a:srgbClr val="C00000"/>
                </a:solidFill>
              </a:rPr>
              <a:t>frequently</a:t>
            </a:r>
          </a:p>
          <a:p>
            <a:r>
              <a:rPr lang="en-US" dirty="0"/>
              <a:t>Then reverse or </a:t>
            </a:r>
            <a:r>
              <a:rPr lang="en-US" b="1" dirty="0">
                <a:solidFill>
                  <a:srgbClr val="C00000"/>
                </a:solidFill>
              </a:rPr>
              <a:t>shifts the digits </a:t>
            </a:r>
            <a:r>
              <a:rPr lang="en-US" dirty="0"/>
              <a:t>to get the </a:t>
            </a:r>
            <a:r>
              <a:rPr lang="en-US" b="1" dirty="0">
                <a:solidFill>
                  <a:srgbClr val="C00000"/>
                </a:solidFill>
              </a:rPr>
              <a:t>address</a:t>
            </a:r>
            <a:endParaRPr lang="en-US" dirty="0">
              <a:solidFill>
                <a:srgbClr val="C00000"/>
              </a:solidFill>
            </a:endParaRPr>
          </a:p>
          <a:p>
            <a:r>
              <a:rPr lang="en-US" dirty="0"/>
              <a:t>For example, </a:t>
            </a:r>
          </a:p>
          <a:p>
            <a:pPr lvl="1"/>
            <a:r>
              <a:rPr lang="en-US" dirty="0"/>
              <a:t>The key is : </a:t>
            </a:r>
            <a:r>
              <a:rPr lang="en-US" b="1" dirty="0">
                <a:solidFill>
                  <a:srgbClr val="C00000"/>
                </a:solidFill>
              </a:rPr>
              <a:t>9861234</a:t>
            </a:r>
          </a:p>
          <a:p>
            <a:pPr lvl="1"/>
            <a:r>
              <a:rPr lang="en-US" dirty="0"/>
              <a:t>If the statistical analysis has revealed the fact that the </a:t>
            </a:r>
            <a:r>
              <a:rPr lang="en-US" b="1" dirty="0">
                <a:solidFill>
                  <a:srgbClr val="C00000"/>
                </a:solidFill>
              </a:rPr>
              <a:t>third</a:t>
            </a:r>
            <a:r>
              <a:rPr lang="en-US" dirty="0">
                <a:solidFill>
                  <a:srgbClr val="C00000"/>
                </a:solidFill>
              </a:rPr>
              <a:t> </a:t>
            </a:r>
            <a:r>
              <a:rPr lang="en-US" dirty="0"/>
              <a:t>and </a:t>
            </a:r>
            <a:r>
              <a:rPr lang="en-US" b="1" dirty="0">
                <a:solidFill>
                  <a:srgbClr val="C00000"/>
                </a:solidFill>
              </a:rPr>
              <a:t>fifth</a:t>
            </a:r>
            <a:r>
              <a:rPr lang="en-US" dirty="0">
                <a:solidFill>
                  <a:srgbClr val="C00000"/>
                </a:solidFill>
              </a:rPr>
              <a:t> </a:t>
            </a:r>
            <a:r>
              <a:rPr lang="en-US" dirty="0"/>
              <a:t>position digits occur quite frequently </a:t>
            </a:r>
          </a:p>
          <a:p>
            <a:pPr lvl="1"/>
            <a:r>
              <a:rPr lang="en-US" dirty="0"/>
              <a:t>We </a:t>
            </a:r>
            <a:r>
              <a:rPr lang="en-US" b="1" dirty="0">
                <a:solidFill>
                  <a:srgbClr val="C00000"/>
                </a:solidFill>
              </a:rPr>
              <a:t>choose</a:t>
            </a:r>
            <a:r>
              <a:rPr lang="en-US" dirty="0">
                <a:solidFill>
                  <a:srgbClr val="C00000"/>
                </a:solidFill>
              </a:rPr>
              <a:t> </a:t>
            </a:r>
            <a:r>
              <a:rPr lang="en-US" dirty="0"/>
              <a:t>the </a:t>
            </a:r>
            <a:r>
              <a:rPr lang="en-US" b="1" dirty="0">
                <a:solidFill>
                  <a:srgbClr val="C00000"/>
                </a:solidFill>
              </a:rPr>
              <a:t>digits</a:t>
            </a:r>
            <a:r>
              <a:rPr lang="en-US" dirty="0">
                <a:solidFill>
                  <a:srgbClr val="C00000"/>
                </a:solidFill>
              </a:rPr>
              <a:t> </a:t>
            </a:r>
            <a:r>
              <a:rPr lang="en-US" dirty="0"/>
              <a:t>in </a:t>
            </a:r>
            <a:r>
              <a:rPr lang="en-US" b="1" dirty="0">
                <a:solidFill>
                  <a:srgbClr val="C00000"/>
                </a:solidFill>
              </a:rPr>
              <a:t>these positions </a:t>
            </a:r>
            <a:r>
              <a:rPr lang="en-US" dirty="0"/>
              <a:t>from the key </a:t>
            </a:r>
          </a:p>
          <a:p>
            <a:pPr lvl="1"/>
            <a:r>
              <a:rPr lang="en-US" dirty="0"/>
              <a:t>So we get, </a:t>
            </a:r>
            <a:r>
              <a:rPr lang="en-US" b="1" dirty="0">
                <a:solidFill>
                  <a:srgbClr val="C00000"/>
                </a:solidFill>
              </a:rPr>
              <a:t>62</a:t>
            </a:r>
            <a:r>
              <a:rPr lang="en-US" dirty="0"/>
              <a:t>. </a:t>
            </a:r>
            <a:r>
              <a:rPr lang="en-US" b="1" dirty="0">
                <a:solidFill>
                  <a:srgbClr val="C00000"/>
                </a:solidFill>
              </a:rPr>
              <a:t>Reversing</a:t>
            </a:r>
            <a:r>
              <a:rPr lang="en-US" dirty="0">
                <a:solidFill>
                  <a:srgbClr val="C00000"/>
                </a:solidFill>
              </a:rPr>
              <a:t> </a:t>
            </a:r>
            <a:r>
              <a:rPr lang="en-US" dirty="0"/>
              <a:t>it we get </a:t>
            </a:r>
            <a:r>
              <a:rPr lang="en-US" b="1" dirty="0">
                <a:solidFill>
                  <a:srgbClr val="C00000"/>
                </a:solidFill>
              </a:rPr>
              <a:t>26 as the address</a:t>
            </a:r>
          </a:p>
        </p:txBody>
      </p:sp>
    </p:spTree>
    <p:extLst>
      <p:ext uri="{BB962C8B-B14F-4D97-AF65-F5344CB8AC3E}">
        <p14:creationId xmlns:p14="http://schemas.microsoft.com/office/powerpoint/2010/main" val="84415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Folding Method</a:t>
            </a:r>
          </a:p>
        </p:txBody>
      </p:sp>
      <p:sp>
        <p:nvSpPr>
          <p:cNvPr id="3" name="Content Placeholder 2"/>
          <p:cNvSpPr>
            <a:spLocks noGrp="1"/>
          </p:cNvSpPr>
          <p:nvPr>
            <p:ph idx="1"/>
          </p:nvPr>
        </p:nvSpPr>
        <p:spPr/>
        <p:txBody>
          <a:bodyPr/>
          <a:lstStyle/>
          <a:p>
            <a:r>
              <a:rPr lang="en-US" dirty="0"/>
              <a:t>Most machines have a </a:t>
            </a:r>
            <a:r>
              <a:rPr lang="en-US" b="1" dirty="0">
                <a:solidFill>
                  <a:srgbClr val="C00000"/>
                </a:solidFill>
              </a:rPr>
              <a:t>small number of primitive data types</a:t>
            </a:r>
            <a:r>
              <a:rPr lang="en-US" b="1" dirty="0">
                <a:solidFill>
                  <a:srgbClr val="FF0000"/>
                </a:solidFill>
              </a:rPr>
              <a:t> </a:t>
            </a:r>
            <a:r>
              <a:rPr lang="en-US" dirty="0"/>
              <a:t>for which there are arithmetic instructions</a:t>
            </a:r>
          </a:p>
          <a:p>
            <a:r>
              <a:rPr lang="en-US" dirty="0"/>
              <a:t>Frequently </a:t>
            </a:r>
            <a:r>
              <a:rPr lang="en-US" b="1" dirty="0">
                <a:solidFill>
                  <a:srgbClr val="C00000"/>
                </a:solidFill>
              </a:rPr>
              <a:t>key</a:t>
            </a:r>
            <a:r>
              <a:rPr lang="en-US" dirty="0">
                <a:solidFill>
                  <a:srgbClr val="C00000"/>
                </a:solidFill>
              </a:rPr>
              <a:t> </a:t>
            </a:r>
            <a:r>
              <a:rPr lang="en-US" dirty="0"/>
              <a:t>to be used will </a:t>
            </a:r>
            <a:r>
              <a:rPr lang="en-US" b="1" dirty="0">
                <a:solidFill>
                  <a:srgbClr val="C00000"/>
                </a:solidFill>
              </a:rPr>
              <a:t>not fit</a:t>
            </a:r>
            <a:r>
              <a:rPr lang="en-US" dirty="0">
                <a:solidFill>
                  <a:srgbClr val="C00000"/>
                </a:solidFill>
              </a:rPr>
              <a:t> </a:t>
            </a:r>
            <a:r>
              <a:rPr lang="en-US" dirty="0"/>
              <a:t>easily in to one of these </a:t>
            </a:r>
            <a:r>
              <a:rPr lang="en-US" b="1" dirty="0">
                <a:solidFill>
                  <a:srgbClr val="C00000"/>
                </a:solidFill>
              </a:rPr>
              <a:t>data types</a:t>
            </a:r>
          </a:p>
          <a:p>
            <a:r>
              <a:rPr lang="en-US" dirty="0"/>
              <a:t>It is </a:t>
            </a:r>
            <a:r>
              <a:rPr lang="en-US" b="1" dirty="0">
                <a:solidFill>
                  <a:srgbClr val="C00000"/>
                </a:solidFill>
              </a:rPr>
              <a:t>not possible</a:t>
            </a:r>
            <a:r>
              <a:rPr lang="en-US" dirty="0">
                <a:solidFill>
                  <a:srgbClr val="C00000"/>
                </a:solidFill>
              </a:rPr>
              <a:t> </a:t>
            </a:r>
            <a:r>
              <a:rPr lang="en-US" dirty="0"/>
              <a:t>to </a:t>
            </a:r>
            <a:r>
              <a:rPr lang="en-US" b="1" dirty="0">
                <a:solidFill>
                  <a:srgbClr val="C00000"/>
                </a:solidFill>
              </a:rPr>
              <a:t>discard</a:t>
            </a:r>
            <a:r>
              <a:rPr lang="en-US" dirty="0">
                <a:solidFill>
                  <a:srgbClr val="C00000"/>
                </a:solidFill>
              </a:rPr>
              <a:t> </a:t>
            </a:r>
            <a:r>
              <a:rPr lang="en-US" dirty="0"/>
              <a:t>the </a:t>
            </a:r>
            <a:r>
              <a:rPr lang="en-US" b="1" dirty="0">
                <a:solidFill>
                  <a:srgbClr val="C00000"/>
                </a:solidFill>
              </a:rPr>
              <a:t>portion</a:t>
            </a:r>
            <a:r>
              <a:rPr lang="en-US" dirty="0">
                <a:solidFill>
                  <a:srgbClr val="C00000"/>
                </a:solidFill>
              </a:rPr>
              <a:t> </a:t>
            </a:r>
            <a:r>
              <a:rPr lang="en-US" dirty="0"/>
              <a:t>of the </a:t>
            </a:r>
            <a:r>
              <a:rPr lang="en-US" b="1" dirty="0">
                <a:solidFill>
                  <a:srgbClr val="C00000"/>
                </a:solidFill>
              </a:rPr>
              <a:t>key</a:t>
            </a:r>
            <a:r>
              <a:rPr lang="en-US" dirty="0">
                <a:solidFill>
                  <a:srgbClr val="C00000"/>
                </a:solidFill>
              </a:rPr>
              <a:t> </a:t>
            </a:r>
            <a:r>
              <a:rPr lang="en-US" dirty="0"/>
              <a:t>that does not fit into such an arithmetic data type</a:t>
            </a:r>
          </a:p>
          <a:p>
            <a:r>
              <a:rPr lang="en-US" dirty="0"/>
              <a:t>The </a:t>
            </a:r>
            <a:r>
              <a:rPr lang="en-US" b="1" dirty="0">
                <a:solidFill>
                  <a:srgbClr val="C00000"/>
                </a:solidFill>
              </a:rPr>
              <a:t>solution</a:t>
            </a:r>
            <a:r>
              <a:rPr lang="en-US" dirty="0">
                <a:solidFill>
                  <a:srgbClr val="C00000"/>
                </a:solidFill>
              </a:rPr>
              <a:t> </a:t>
            </a:r>
            <a:r>
              <a:rPr lang="en-US" dirty="0"/>
              <a:t>is to </a:t>
            </a:r>
            <a:r>
              <a:rPr lang="en-US" b="1" dirty="0">
                <a:solidFill>
                  <a:srgbClr val="C00000"/>
                </a:solidFill>
              </a:rPr>
              <a:t>combine</a:t>
            </a:r>
            <a:r>
              <a:rPr lang="en-US" dirty="0">
                <a:solidFill>
                  <a:srgbClr val="C00000"/>
                </a:solidFill>
              </a:rPr>
              <a:t> </a:t>
            </a:r>
            <a:r>
              <a:rPr lang="en-US" dirty="0"/>
              <a:t>the various </a:t>
            </a:r>
            <a:r>
              <a:rPr lang="en-US" b="1" dirty="0">
                <a:solidFill>
                  <a:srgbClr val="C00000"/>
                </a:solidFill>
              </a:rPr>
              <a:t>parts of the key</a:t>
            </a:r>
            <a:r>
              <a:rPr lang="en-US" b="1" dirty="0">
                <a:solidFill>
                  <a:srgbClr val="FF0000"/>
                </a:solidFill>
              </a:rPr>
              <a:t> </a:t>
            </a:r>
            <a:r>
              <a:rPr lang="en-US" dirty="0"/>
              <a:t>in such a way that all parts of the key affect for final result such an operation is termed folding of the key</a:t>
            </a:r>
          </a:p>
          <a:p>
            <a:r>
              <a:rPr lang="en-US" dirty="0"/>
              <a:t>That is the </a:t>
            </a:r>
            <a:r>
              <a:rPr lang="en-US" b="1" dirty="0">
                <a:solidFill>
                  <a:srgbClr val="C00000"/>
                </a:solidFill>
              </a:rPr>
              <a:t>key</a:t>
            </a:r>
            <a:r>
              <a:rPr lang="en-US" dirty="0">
                <a:solidFill>
                  <a:srgbClr val="C00000"/>
                </a:solidFill>
              </a:rPr>
              <a:t> </a:t>
            </a:r>
            <a:r>
              <a:rPr lang="en-US" dirty="0"/>
              <a:t>is actually </a:t>
            </a:r>
            <a:r>
              <a:rPr lang="en-US" b="1" dirty="0">
                <a:solidFill>
                  <a:srgbClr val="C00000"/>
                </a:solidFill>
              </a:rPr>
              <a:t>partitioned</a:t>
            </a:r>
            <a:r>
              <a:rPr lang="en-US" dirty="0">
                <a:solidFill>
                  <a:srgbClr val="C00000"/>
                </a:solidFill>
              </a:rPr>
              <a:t> </a:t>
            </a:r>
            <a:r>
              <a:rPr lang="en-US" dirty="0"/>
              <a:t>into number of parts, </a:t>
            </a:r>
            <a:r>
              <a:rPr lang="en-US" b="1" dirty="0">
                <a:solidFill>
                  <a:srgbClr val="C00000"/>
                </a:solidFill>
              </a:rPr>
              <a:t>each</a:t>
            </a:r>
            <a:r>
              <a:rPr lang="en-US" b="1" dirty="0">
                <a:solidFill>
                  <a:srgbClr val="FF0000"/>
                </a:solidFill>
              </a:rPr>
              <a:t> </a:t>
            </a:r>
            <a:r>
              <a:rPr lang="en-US" b="1" dirty="0">
                <a:solidFill>
                  <a:srgbClr val="C00000"/>
                </a:solidFill>
              </a:rPr>
              <a:t>part</a:t>
            </a:r>
            <a:r>
              <a:rPr lang="en-US" dirty="0">
                <a:solidFill>
                  <a:srgbClr val="C00000"/>
                </a:solidFill>
              </a:rPr>
              <a:t> </a:t>
            </a:r>
            <a:r>
              <a:rPr lang="en-US" dirty="0"/>
              <a:t>having the </a:t>
            </a:r>
            <a:r>
              <a:rPr lang="en-US" b="1" dirty="0">
                <a:solidFill>
                  <a:srgbClr val="C00000"/>
                </a:solidFill>
              </a:rPr>
              <a:t>same</a:t>
            </a:r>
            <a:r>
              <a:rPr lang="en-US" b="1" dirty="0">
                <a:solidFill>
                  <a:srgbClr val="FF0000"/>
                </a:solidFill>
              </a:rPr>
              <a:t> </a:t>
            </a:r>
            <a:r>
              <a:rPr lang="en-US" b="1" dirty="0">
                <a:solidFill>
                  <a:srgbClr val="C00000"/>
                </a:solidFill>
              </a:rPr>
              <a:t>length</a:t>
            </a:r>
            <a:r>
              <a:rPr lang="en-US" b="1" dirty="0">
                <a:solidFill>
                  <a:srgbClr val="FF0000"/>
                </a:solidFill>
              </a:rPr>
              <a:t> </a:t>
            </a:r>
            <a:r>
              <a:rPr lang="en-US" dirty="0"/>
              <a:t>as that of the required address</a:t>
            </a:r>
          </a:p>
          <a:p>
            <a:r>
              <a:rPr lang="en-US" b="1" dirty="0">
                <a:solidFill>
                  <a:srgbClr val="C00000"/>
                </a:solidFill>
              </a:rPr>
              <a:t>Add</a:t>
            </a:r>
            <a:r>
              <a:rPr lang="en-US" dirty="0">
                <a:solidFill>
                  <a:srgbClr val="C00000"/>
                </a:solidFill>
              </a:rPr>
              <a:t> </a:t>
            </a:r>
            <a:r>
              <a:rPr lang="en-US" dirty="0"/>
              <a:t>the </a:t>
            </a:r>
            <a:r>
              <a:rPr lang="en-US" b="1" dirty="0">
                <a:solidFill>
                  <a:srgbClr val="C00000"/>
                </a:solidFill>
              </a:rPr>
              <a:t>value</a:t>
            </a:r>
            <a:r>
              <a:rPr lang="en-US" dirty="0">
                <a:solidFill>
                  <a:srgbClr val="C00000"/>
                </a:solidFill>
              </a:rPr>
              <a:t> </a:t>
            </a:r>
            <a:r>
              <a:rPr lang="en-US" dirty="0"/>
              <a:t>of each parts, </a:t>
            </a:r>
            <a:r>
              <a:rPr lang="en-US" b="1" dirty="0">
                <a:solidFill>
                  <a:srgbClr val="C00000"/>
                </a:solidFill>
              </a:rPr>
              <a:t>ignoring</a:t>
            </a:r>
            <a:r>
              <a:rPr lang="en-US" dirty="0">
                <a:solidFill>
                  <a:srgbClr val="C00000"/>
                </a:solidFill>
              </a:rPr>
              <a:t> </a:t>
            </a:r>
            <a:r>
              <a:rPr lang="en-US" dirty="0"/>
              <a:t>the final </a:t>
            </a:r>
            <a:r>
              <a:rPr lang="en-US" b="1" dirty="0">
                <a:solidFill>
                  <a:srgbClr val="C00000"/>
                </a:solidFill>
              </a:rPr>
              <a:t>carry</a:t>
            </a:r>
            <a:r>
              <a:rPr lang="en-US" dirty="0">
                <a:solidFill>
                  <a:srgbClr val="C00000"/>
                </a:solidFill>
              </a:rPr>
              <a:t> </a:t>
            </a:r>
            <a:r>
              <a:rPr lang="en-US" dirty="0"/>
              <a:t>to get the </a:t>
            </a:r>
            <a:r>
              <a:rPr lang="en-US" b="1" dirty="0">
                <a:solidFill>
                  <a:srgbClr val="C00000"/>
                </a:solidFill>
              </a:rPr>
              <a:t>required</a:t>
            </a:r>
            <a:r>
              <a:rPr lang="en-US" b="1" dirty="0">
                <a:solidFill>
                  <a:srgbClr val="FF0000"/>
                </a:solidFill>
              </a:rPr>
              <a:t> </a:t>
            </a:r>
            <a:r>
              <a:rPr lang="en-US" b="1" dirty="0">
                <a:solidFill>
                  <a:srgbClr val="C00000"/>
                </a:solidFill>
              </a:rPr>
              <a:t>address</a:t>
            </a:r>
          </a:p>
        </p:txBody>
      </p:sp>
    </p:spTree>
    <p:extLst>
      <p:ext uri="{BB962C8B-B14F-4D97-AF65-F5344CB8AC3E}">
        <p14:creationId xmlns:p14="http://schemas.microsoft.com/office/powerpoint/2010/main" val="252201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Folding Method</a:t>
            </a:r>
          </a:p>
        </p:txBody>
      </p:sp>
      <p:sp>
        <p:nvSpPr>
          <p:cNvPr id="3" name="Content Placeholder 2"/>
          <p:cNvSpPr>
            <a:spLocks noGrp="1"/>
          </p:cNvSpPr>
          <p:nvPr>
            <p:ph idx="1"/>
          </p:nvPr>
        </p:nvSpPr>
        <p:spPr/>
        <p:txBody>
          <a:bodyPr/>
          <a:lstStyle/>
          <a:p>
            <a:r>
              <a:rPr lang="en-US" dirty="0"/>
              <a:t>This is done in two ways</a:t>
            </a:r>
          </a:p>
          <a:p>
            <a:r>
              <a:rPr lang="en-US" b="1" dirty="0">
                <a:solidFill>
                  <a:srgbClr val="C00000"/>
                </a:solidFill>
              </a:rPr>
              <a:t>Fold-shifting:</a:t>
            </a:r>
            <a:r>
              <a:rPr lang="en-US" dirty="0"/>
              <a:t> Here </a:t>
            </a:r>
            <a:r>
              <a:rPr lang="en-US" b="1" dirty="0">
                <a:solidFill>
                  <a:srgbClr val="C00000"/>
                </a:solidFill>
              </a:rPr>
              <a:t>actual values </a:t>
            </a:r>
            <a:r>
              <a:rPr lang="en-US" dirty="0"/>
              <a:t>of </a:t>
            </a:r>
            <a:r>
              <a:rPr lang="en-US" b="1" dirty="0">
                <a:solidFill>
                  <a:srgbClr val="C00000"/>
                </a:solidFill>
              </a:rPr>
              <a:t>each parts </a:t>
            </a:r>
            <a:r>
              <a:rPr lang="en-US" dirty="0"/>
              <a:t>of key are </a:t>
            </a:r>
            <a:r>
              <a:rPr lang="en-US" b="1" dirty="0">
                <a:solidFill>
                  <a:srgbClr val="C00000"/>
                </a:solidFill>
              </a:rPr>
              <a:t>added</a:t>
            </a:r>
            <a:endParaRPr lang="en-US" dirty="0">
              <a:solidFill>
                <a:srgbClr val="C00000"/>
              </a:solidFill>
            </a:endParaRPr>
          </a:p>
          <a:p>
            <a:pPr lvl="1"/>
            <a:r>
              <a:rPr lang="en-US" dirty="0"/>
              <a:t>Suppose, the </a:t>
            </a:r>
            <a:r>
              <a:rPr lang="en-US" b="1" dirty="0">
                <a:solidFill>
                  <a:srgbClr val="C00000"/>
                </a:solidFill>
              </a:rPr>
              <a:t>key</a:t>
            </a:r>
            <a:r>
              <a:rPr lang="en-US" dirty="0">
                <a:solidFill>
                  <a:srgbClr val="C00000"/>
                </a:solidFill>
              </a:rPr>
              <a:t> </a:t>
            </a:r>
            <a:r>
              <a:rPr lang="en-US" dirty="0"/>
              <a:t>is : </a:t>
            </a:r>
            <a:r>
              <a:rPr lang="en-US" b="1" dirty="0">
                <a:solidFill>
                  <a:srgbClr val="C00000"/>
                </a:solidFill>
              </a:rPr>
              <a:t>12345678</a:t>
            </a:r>
            <a:r>
              <a:rPr lang="en-US" dirty="0"/>
              <a:t>, and the required address is of two digits,</a:t>
            </a:r>
          </a:p>
          <a:p>
            <a:pPr lvl="1"/>
            <a:r>
              <a:rPr lang="en-US" dirty="0"/>
              <a:t>Break the key into: </a:t>
            </a:r>
            <a:r>
              <a:rPr lang="en-US" b="1" dirty="0">
                <a:solidFill>
                  <a:srgbClr val="C00000"/>
                </a:solidFill>
              </a:rPr>
              <a:t>12, 34, 56, 78</a:t>
            </a:r>
          </a:p>
          <a:p>
            <a:pPr lvl="1"/>
            <a:r>
              <a:rPr lang="en-US" dirty="0"/>
              <a:t>Add these, we get 12 + 34 + 56 + 78 : </a:t>
            </a:r>
            <a:r>
              <a:rPr lang="en-US" b="1" dirty="0">
                <a:solidFill>
                  <a:srgbClr val="C00000"/>
                </a:solidFill>
              </a:rPr>
              <a:t>180</a:t>
            </a:r>
            <a:r>
              <a:rPr lang="en-US" dirty="0"/>
              <a:t>, ignore first 1 we get </a:t>
            </a:r>
            <a:r>
              <a:rPr lang="en-US" b="1" dirty="0">
                <a:solidFill>
                  <a:srgbClr val="C00000"/>
                </a:solidFill>
              </a:rPr>
              <a:t>80 as location</a:t>
            </a:r>
          </a:p>
          <a:p>
            <a:pPr>
              <a:buClr>
                <a:srgbClr val="B84742"/>
              </a:buClr>
            </a:pPr>
            <a:r>
              <a:rPr lang="en-US" b="1" dirty="0">
                <a:solidFill>
                  <a:srgbClr val="C00000"/>
                </a:solidFill>
              </a:rPr>
              <a:t>Fold-boundary:</a:t>
            </a:r>
            <a:r>
              <a:rPr lang="en-US" dirty="0">
                <a:solidFill>
                  <a:srgbClr val="C00000"/>
                </a:solidFill>
              </a:rPr>
              <a:t> </a:t>
            </a:r>
            <a:r>
              <a:rPr lang="en-US" dirty="0"/>
              <a:t>Here the </a:t>
            </a:r>
            <a:r>
              <a:rPr lang="en-US" b="1" dirty="0">
                <a:solidFill>
                  <a:srgbClr val="C00000"/>
                </a:solidFill>
              </a:rPr>
              <a:t>reversed values of outer parts </a:t>
            </a:r>
            <a:r>
              <a:rPr lang="en-US" dirty="0"/>
              <a:t>of key are added</a:t>
            </a:r>
          </a:p>
          <a:p>
            <a:pPr lvl="1"/>
            <a:r>
              <a:rPr lang="en-US" dirty="0"/>
              <a:t>Suppose, the </a:t>
            </a:r>
            <a:r>
              <a:rPr lang="en-US" b="1" dirty="0">
                <a:solidFill>
                  <a:srgbClr val="C00000"/>
                </a:solidFill>
              </a:rPr>
              <a:t>key</a:t>
            </a:r>
            <a:r>
              <a:rPr lang="en-US" dirty="0">
                <a:solidFill>
                  <a:srgbClr val="C00000"/>
                </a:solidFill>
              </a:rPr>
              <a:t> </a:t>
            </a:r>
            <a:r>
              <a:rPr lang="en-US" dirty="0"/>
              <a:t>is : </a:t>
            </a:r>
            <a:r>
              <a:rPr lang="en-US" b="1" dirty="0">
                <a:solidFill>
                  <a:srgbClr val="C00000"/>
                </a:solidFill>
              </a:rPr>
              <a:t>12345678</a:t>
            </a:r>
            <a:r>
              <a:rPr lang="en-US" dirty="0"/>
              <a:t>, and the required address is of two digits,</a:t>
            </a:r>
          </a:p>
          <a:p>
            <a:pPr lvl="1"/>
            <a:r>
              <a:rPr lang="en-US" dirty="0"/>
              <a:t>Break the key into: </a:t>
            </a:r>
            <a:r>
              <a:rPr lang="en-US" b="1" dirty="0">
                <a:solidFill>
                  <a:srgbClr val="C00000"/>
                </a:solidFill>
              </a:rPr>
              <a:t>21, 34, 56, 87</a:t>
            </a:r>
            <a:endParaRPr lang="en-US" dirty="0">
              <a:solidFill>
                <a:srgbClr val="C00000"/>
              </a:solidFill>
            </a:endParaRPr>
          </a:p>
          <a:p>
            <a:pPr lvl="1"/>
            <a:r>
              <a:rPr lang="en-US" dirty="0"/>
              <a:t>Add these, we get 21 + 34 + 56 + 87 : </a:t>
            </a:r>
            <a:r>
              <a:rPr lang="en-US" b="1" dirty="0">
                <a:solidFill>
                  <a:srgbClr val="C00000"/>
                </a:solidFill>
              </a:rPr>
              <a:t>198</a:t>
            </a:r>
            <a:r>
              <a:rPr lang="en-US" dirty="0"/>
              <a:t>, ignore first 1 we get </a:t>
            </a:r>
            <a:r>
              <a:rPr lang="en-US" b="1" dirty="0">
                <a:solidFill>
                  <a:srgbClr val="C00000"/>
                </a:solidFill>
              </a:rPr>
              <a:t>98 as location</a:t>
            </a:r>
          </a:p>
        </p:txBody>
      </p:sp>
    </p:spTree>
    <p:extLst>
      <p:ext uri="{BB962C8B-B14F-4D97-AF65-F5344CB8AC3E}">
        <p14:creationId xmlns:p14="http://schemas.microsoft.com/office/powerpoint/2010/main" val="52625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Multiplicative Hashing</a:t>
            </a:r>
          </a:p>
        </p:txBody>
      </p:sp>
      <p:sp>
        <p:nvSpPr>
          <p:cNvPr id="3" name="Content Placeholder 2"/>
          <p:cNvSpPr>
            <a:spLocks noGrp="1"/>
          </p:cNvSpPr>
          <p:nvPr>
            <p:ph idx="1"/>
          </p:nvPr>
        </p:nvSpPr>
        <p:spPr/>
        <p:txBody>
          <a:bodyPr/>
          <a:lstStyle/>
          <a:p>
            <a:r>
              <a:rPr lang="en-US" dirty="0"/>
              <a:t>This method is based on obtaining an </a:t>
            </a:r>
            <a:r>
              <a:rPr lang="en-US" b="1" dirty="0">
                <a:solidFill>
                  <a:srgbClr val="C00000"/>
                </a:solidFill>
              </a:rPr>
              <a:t>address</a:t>
            </a:r>
            <a:r>
              <a:rPr lang="en-US" dirty="0">
                <a:solidFill>
                  <a:srgbClr val="C00000"/>
                </a:solidFill>
              </a:rPr>
              <a:t> </a:t>
            </a:r>
            <a:r>
              <a:rPr lang="en-US" dirty="0"/>
              <a:t>of a </a:t>
            </a:r>
            <a:r>
              <a:rPr lang="en-US" b="1" dirty="0">
                <a:solidFill>
                  <a:srgbClr val="C00000"/>
                </a:solidFill>
              </a:rPr>
              <a:t>key</a:t>
            </a:r>
            <a:r>
              <a:rPr lang="en-US" dirty="0"/>
              <a:t>, </a:t>
            </a:r>
            <a:r>
              <a:rPr lang="en-US" b="1" dirty="0">
                <a:solidFill>
                  <a:srgbClr val="C00000"/>
                </a:solidFill>
              </a:rPr>
              <a:t>based</a:t>
            </a:r>
            <a:r>
              <a:rPr lang="en-US" b="1" dirty="0">
                <a:solidFill>
                  <a:srgbClr val="FF0000"/>
                </a:solidFill>
              </a:rPr>
              <a:t> </a:t>
            </a:r>
            <a:r>
              <a:rPr lang="en-US" b="1" dirty="0">
                <a:solidFill>
                  <a:srgbClr val="C00000"/>
                </a:solidFill>
              </a:rPr>
              <a:t>on the multiplication value</a:t>
            </a:r>
            <a:r>
              <a:rPr lang="en-US" dirty="0"/>
              <a:t>.</a:t>
            </a:r>
          </a:p>
          <a:p>
            <a:r>
              <a:rPr lang="en-US" dirty="0"/>
              <a:t>If</a:t>
            </a:r>
            <a:r>
              <a:rPr lang="en-US" b="1" dirty="0">
                <a:solidFill>
                  <a:srgbClr val="FF0000"/>
                </a:solidFill>
              </a:rPr>
              <a:t> </a:t>
            </a:r>
            <a:r>
              <a:rPr lang="en-US" b="1" dirty="0">
                <a:solidFill>
                  <a:srgbClr val="C00000"/>
                </a:solidFill>
              </a:rPr>
              <a:t>k</a:t>
            </a:r>
            <a:r>
              <a:rPr lang="en-US" dirty="0">
                <a:solidFill>
                  <a:srgbClr val="C00000"/>
                </a:solidFill>
              </a:rPr>
              <a:t> </a:t>
            </a:r>
            <a:r>
              <a:rPr lang="en-US" dirty="0"/>
              <a:t>is the </a:t>
            </a:r>
            <a:r>
              <a:rPr lang="en-US" b="1" dirty="0">
                <a:solidFill>
                  <a:srgbClr val="C00000"/>
                </a:solidFill>
              </a:rPr>
              <a:t>non-negative key</a:t>
            </a:r>
            <a:r>
              <a:rPr lang="en-US" dirty="0"/>
              <a:t>, and a </a:t>
            </a:r>
            <a:r>
              <a:rPr lang="en-US" b="1" dirty="0"/>
              <a:t>constant</a:t>
            </a:r>
            <a:r>
              <a:rPr lang="en-US" dirty="0"/>
              <a:t> </a:t>
            </a:r>
            <a:r>
              <a:rPr lang="en-US" b="1" dirty="0">
                <a:solidFill>
                  <a:srgbClr val="C00000"/>
                </a:solidFill>
              </a:rPr>
              <a:t>c</a:t>
            </a:r>
            <a:r>
              <a:rPr lang="en-US" dirty="0"/>
              <a:t>, (</a:t>
            </a:r>
            <a:r>
              <a:rPr lang="en-US" b="1" dirty="0"/>
              <a:t>0 &lt; c &lt; 1</a:t>
            </a:r>
            <a:r>
              <a:rPr lang="en-US" dirty="0"/>
              <a:t>)</a:t>
            </a:r>
          </a:p>
          <a:p>
            <a:pPr lvl="1"/>
            <a:r>
              <a:rPr lang="en-US" dirty="0"/>
              <a:t>Compute </a:t>
            </a:r>
            <a:r>
              <a:rPr lang="en-US" b="1" dirty="0">
                <a:solidFill>
                  <a:srgbClr val="C00000"/>
                </a:solidFill>
              </a:rPr>
              <a:t>kc mod 1</a:t>
            </a:r>
            <a:r>
              <a:rPr lang="en-US" dirty="0"/>
              <a:t>, which is a fractional part of kc.</a:t>
            </a:r>
          </a:p>
          <a:p>
            <a:pPr lvl="1"/>
            <a:r>
              <a:rPr lang="en-US" b="1" dirty="0">
                <a:solidFill>
                  <a:srgbClr val="C00000"/>
                </a:solidFill>
              </a:rPr>
              <a:t>Multiply</a:t>
            </a:r>
            <a:r>
              <a:rPr lang="en-US" dirty="0">
                <a:solidFill>
                  <a:srgbClr val="C00000"/>
                </a:solidFill>
              </a:rPr>
              <a:t> </a:t>
            </a:r>
            <a:r>
              <a:rPr lang="en-US" dirty="0"/>
              <a:t>this fractional part </a:t>
            </a:r>
            <a:r>
              <a:rPr lang="en-US" b="1" dirty="0">
                <a:solidFill>
                  <a:srgbClr val="C00000"/>
                </a:solidFill>
              </a:rPr>
              <a:t>by m</a:t>
            </a:r>
            <a:r>
              <a:rPr lang="en-US" dirty="0"/>
              <a:t> and </a:t>
            </a:r>
            <a:r>
              <a:rPr lang="en-US" b="1" dirty="0">
                <a:solidFill>
                  <a:srgbClr val="C00000"/>
                </a:solidFill>
              </a:rPr>
              <a:t>take a floor value</a:t>
            </a:r>
            <a:r>
              <a:rPr lang="en-US" b="1" dirty="0">
                <a:solidFill>
                  <a:srgbClr val="FF0000"/>
                </a:solidFill>
              </a:rPr>
              <a:t> </a:t>
            </a:r>
            <a:r>
              <a:rPr lang="en-US" dirty="0"/>
              <a:t>to get the </a:t>
            </a:r>
            <a:r>
              <a:rPr lang="en-US" b="1" dirty="0">
                <a:solidFill>
                  <a:srgbClr val="C00000"/>
                </a:solidFill>
              </a:rPr>
              <a:t>address</a:t>
            </a:r>
          </a:p>
        </p:txBody>
      </p:sp>
      <p:sp>
        <p:nvSpPr>
          <p:cNvPr id="4" name="Rectangle 3"/>
          <p:cNvSpPr/>
          <p:nvPr/>
        </p:nvSpPr>
        <p:spPr>
          <a:xfrm>
            <a:off x="4953001" y="3133169"/>
            <a:ext cx="1838645" cy="461665"/>
          </a:xfrm>
          <a:prstGeom prst="rect">
            <a:avLst/>
          </a:prstGeom>
        </p:spPr>
        <p:txBody>
          <a:bodyPr wrap="none">
            <a:spAutoFit/>
          </a:bodyPr>
          <a:lstStyle/>
          <a:p>
            <a:r>
              <a:rPr lang="en-US" sz="2400" b="1" dirty="0"/>
              <a:t>m (kc mod 1)</a:t>
            </a:r>
          </a:p>
        </p:txBody>
      </p:sp>
      <p:sp>
        <p:nvSpPr>
          <p:cNvPr id="5" name="Rectangle 4"/>
          <p:cNvSpPr/>
          <p:nvPr/>
        </p:nvSpPr>
        <p:spPr>
          <a:xfrm>
            <a:off x="4518213" y="3151098"/>
            <a:ext cx="620683" cy="830997"/>
          </a:xfrm>
          <a:prstGeom prst="rect">
            <a:avLst/>
          </a:prstGeom>
        </p:spPr>
        <p:txBody>
          <a:bodyPr wrap="none">
            <a:spAutoFit/>
          </a:bodyPr>
          <a:lstStyle/>
          <a:p>
            <a:r>
              <a:rPr lang="en-US" sz="4800" b="1" dirty="0">
                <a:solidFill>
                  <a:srgbClr val="C00000"/>
                </a:solidFill>
              </a:rPr>
              <a:t>└</a:t>
            </a:r>
          </a:p>
        </p:txBody>
      </p:sp>
      <p:sp>
        <p:nvSpPr>
          <p:cNvPr id="6" name="Rectangle 5"/>
          <p:cNvSpPr/>
          <p:nvPr/>
        </p:nvSpPr>
        <p:spPr>
          <a:xfrm>
            <a:off x="6566088" y="3158301"/>
            <a:ext cx="620683" cy="830997"/>
          </a:xfrm>
          <a:prstGeom prst="rect">
            <a:avLst/>
          </a:prstGeom>
        </p:spPr>
        <p:txBody>
          <a:bodyPr wrap="none">
            <a:spAutoFit/>
          </a:bodyPr>
          <a:lstStyle/>
          <a:p>
            <a:r>
              <a:rPr lang="en-US" sz="4800" b="1" dirty="0">
                <a:solidFill>
                  <a:srgbClr val="C00000"/>
                </a:solidFill>
              </a:rPr>
              <a:t>┘</a:t>
            </a:r>
          </a:p>
        </p:txBody>
      </p:sp>
      <p:sp>
        <p:nvSpPr>
          <p:cNvPr id="7" name="Rectangle 6"/>
          <p:cNvSpPr/>
          <p:nvPr/>
        </p:nvSpPr>
        <p:spPr>
          <a:xfrm>
            <a:off x="4900856" y="3895169"/>
            <a:ext cx="1850186" cy="461665"/>
          </a:xfrm>
          <a:prstGeom prst="rect">
            <a:avLst/>
          </a:prstGeom>
        </p:spPr>
        <p:txBody>
          <a:bodyPr wrap="none">
            <a:spAutoFit/>
          </a:bodyPr>
          <a:lstStyle/>
          <a:p>
            <a:r>
              <a:rPr lang="en-US" sz="2400" b="1" dirty="0"/>
              <a:t>0 &lt;= h (k) &lt; m</a:t>
            </a:r>
          </a:p>
        </p:txBody>
      </p:sp>
    </p:spTree>
    <p:extLst>
      <p:ext uri="{BB962C8B-B14F-4D97-AF65-F5344CB8AC3E}">
        <p14:creationId xmlns:p14="http://schemas.microsoft.com/office/powerpoint/2010/main" val="205394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1200"/>
          </a:xfrm>
        </p:spPr>
        <p:txBody>
          <a:bodyPr/>
          <a:lstStyle/>
          <a:p>
            <a:r>
              <a:rPr lang="en-US" dirty="0"/>
              <a:t>Multiplicative Hashing</a:t>
            </a:r>
          </a:p>
        </p:txBody>
      </p:sp>
      <p:sp>
        <p:nvSpPr>
          <p:cNvPr id="3" name="Content Placeholder 2"/>
          <p:cNvSpPr>
            <a:spLocks noGrp="1"/>
          </p:cNvSpPr>
          <p:nvPr>
            <p:ph idx="1"/>
          </p:nvPr>
        </p:nvSpPr>
        <p:spPr/>
        <p:txBody>
          <a:bodyPr/>
          <a:lstStyle/>
          <a:p>
            <a:r>
              <a:rPr lang="en-US" dirty="0"/>
              <a:t>For example, k = 256,  assumed c = 0.15 and m = 10</a:t>
            </a:r>
          </a:p>
          <a:p>
            <a:endParaRPr lang="en-US" dirty="0"/>
          </a:p>
        </p:txBody>
      </p:sp>
      <p:sp>
        <p:nvSpPr>
          <p:cNvPr id="4" name="Rectangle 3"/>
          <p:cNvSpPr/>
          <p:nvPr/>
        </p:nvSpPr>
        <p:spPr>
          <a:xfrm>
            <a:off x="849407" y="1460498"/>
            <a:ext cx="1838645" cy="461665"/>
          </a:xfrm>
          <a:prstGeom prst="rect">
            <a:avLst/>
          </a:prstGeom>
        </p:spPr>
        <p:txBody>
          <a:bodyPr wrap="none">
            <a:spAutoFit/>
          </a:bodyPr>
          <a:lstStyle/>
          <a:p>
            <a:r>
              <a:rPr lang="en-US" sz="2400" b="1" dirty="0"/>
              <a:t>m (kc mod 1)</a:t>
            </a:r>
          </a:p>
        </p:txBody>
      </p:sp>
      <p:sp>
        <p:nvSpPr>
          <p:cNvPr id="5" name="Rectangle 4"/>
          <p:cNvSpPr/>
          <p:nvPr/>
        </p:nvSpPr>
        <p:spPr>
          <a:xfrm>
            <a:off x="539066" y="1452926"/>
            <a:ext cx="620683" cy="830997"/>
          </a:xfrm>
          <a:prstGeom prst="rect">
            <a:avLst/>
          </a:prstGeom>
        </p:spPr>
        <p:txBody>
          <a:bodyPr wrap="none">
            <a:spAutoFit/>
          </a:bodyPr>
          <a:lstStyle/>
          <a:p>
            <a:r>
              <a:rPr lang="en-US" sz="4800" b="1" dirty="0">
                <a:solidFill>
                  <a:srgbClr val="C00000"/>
                </a:solidFill>
              </a:rPr>
              <a:t>└</a:t>
            </a:r>
          </a:p>
        </p:txBody>
      </p:sp>
      <p:sp>
        <p:nvSpPr>
          <p:cNvPr id="6" name="Rectangle 5"/>
          <p:cNvSpPr/>
          <p:nvPr/>
        </p:nvSpPr>
        <p:spPr>
          <a:xfrm>
            <a:off x="2377710" y="1452925"/>
            <a:ext cx="620683" cy="830997"/>
          </a:xfrm>
          <a:prstGeom prst="rect">
            <a:avLst/>
          </a:prstGeom>
        </p:spPr>
        <p:txBody>
          <a:bodyPr wrap="none">
            <a:spAutoFit/>
          </a:bodyPr>
          <a:lstStyle/>
          <a:p>
            <a:r>
              <a:rPr lang="en-US" sz="4800" b="1" dirty="0">
                <a:solidFill>
                  <a:srgbClr val="C00000"/>
                </a:solidFill>
              </a:rPr>
              <a:t>┘</a:t>
            </a:r>
          </a:p>
        </p:txBody>
      </p:sp>
      <p:sp>
        <p:nvSpPr>
          <p:cNvPr id="7" name="Rectangle 6"/>
          <p:cNvSpPr/>
          <p:nvPr/>
        </p:nvSpPr>
        <p:spPr>
          <a:xfrm>
            <a:off x="2688052" y="3121446"/>
            <a:ext cx="1850186" cy="830997"/>
          </a:xfrm>
          <a:prstGeom prst="rect">
            <a:avLst/>
          </a:prstGeom>
        </p:spPr>
        <p:txBody>
          <a:bodyPr wrap="none">
            <a:spAutoFit/>
          </a:bodyPr>
          <a:lstStyle/>
          <a:p>
            <a:r>
              <a:rPr lang="en-US" sz="2400" b="1" dirty="0"/>
              <a:t>0 &lt;= h (k) &lt; m</a:t>
            </a:r>
          </a:p>
          <a:p>
            <a:r>
              <a:rPr lang="en-US" sz="2400" b="1" dirty="0"/>
              <a:t>0 &lt;= 4 &lt; 10</a:t>
            </a:r>
          </a:p>
        </p:txBody>
      </p:sp>
      <p:sp>
        <p:nvSpPr>
          <p:cNvPr id="8" name="TextBox 7"/>
          <p:cNvSpPr txBox="1"/>
          <p:nvPr/>
        </p:nvSpPr>
        <p:spPr>
          <a:xfrm>
            <a:off x="2998393" y="1467064"/>
            <a:ext cx="4095743" cy="1569660"/>
          </a:xfrm>
          <a:prstGeom prst="rect">
            <a:avLst/>
          </a:prstGeom>
          <a:noFill/>
        </p:spPr>
        <p:txBody>
          <a:bodyPr wrap="square" rtlCol="0">
            <a:spAutoFit/>
          </a:bodyPr>
          <a:lstStyle/>
          <a:p>
            <a:r>
              <a:rPr lang="en-US" sz="2400" dirty="0"/>
              <a:t>= 10 * (256 * 0.15 mod 1)</a:t>
            </a:r>
          </a:p>
          <a:p>
            <a:r>
              <a:rPr lang="en-US" sz="2400" dirty="0"/>
              <a:t>= 10 *  (38.4 mod 1)</a:t>
            </a:r>
          </a:p>
          <a:p>
            <a:r>
              <a:rPr lang="en-US" sz="2400" dirty="0"/>
              <a:t>= 10 * 0.4</a:t>
            </a:r>
          </a:p>
          <a:p>
            <a:r>
              <a:rPr lang="en-US" sz="2400" dirty="0"/>
              <a:t>= 4 </a:t>
            </a:r>
          </a:p>
        </p:txBody>
      </p:sp>
    </p:spTree>
    <p:extLst>
      <p:ext uri="{BB962C8B-B14F-4D97-AF65-F5344CB8AC3E}">
        <p14:creationId xmlns:p14="http://schemas.microsoft.com/office/powerpoint/2010/main" val="15734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Collision</a:t>
            </a:r>
            <a:r>
              <a:rPr lang="en-US" b="1" dirty="0"/>
              <a:t> </a:t>
            </a:r>
            <a:r>
              <a:rPr lang="en-US" dirty="0"/>
              <a:t>Resolution</a:t>
            </a:r>
            <a:r>
              <a:rPr lang="en-US" b="1" dirty="0"/>
              <a:t> </a:t>
            </a:r>
            <a:r>
              <a:rPr lang="en-US" dirty="0"/>
              <a:t>Strategies</a:t>
            </a:r>
          </a:p>
        </p:txBody>
      </p:sp>
      <p:sp>
        <p:nvSpPr>
          <p:cNvPr id="3" name="Content Placeholder 2"/>
          <p:cNvSpPr>
            <a:spLocks noGrp="1"/>
          </p:cNvSpPr>
          <p:nvPr>
            <p:ph idx="1"/>
          </p:nvPr>
        </p:nvSpPr>
        <p:spPr/>
        <p:txBody>
          <a:bodyPr/>
          <a:lstStyle/>
          <a:p>
            <a:r>
              <a:rPr lang="en-IN" dirty="0"/>
              <a:t>Collision resolution is the main problem in hashing.</a:t>
            </a:r>
          </a:p>
          <a:p>
            <a:r>
              <a:rPr lang="en-IN" dirty="0"/>
              <a:t>If the element to be inserted is mapped to the same location, where an element is already inserted then we have a </a:t>
            </a:r>
            <a:r>
              <a:rPr lang="en-IN" b="1" dirty="0">
                <a:solidFill>
                  <a:srgbClr val="C00000"/>
                </a:solidFill>
              </a:rPr>
              <a:t>collision</a:t>
            </a:r>
            <a:r>
              <a:rPr lang="en-IN" dirty="0">
                <a:solidFill>
                  <a:srgbClr val="C00000"/>
                </a:solidFill>
              </a:rPr>
              <a:t> </a:t>
            </a:r>
            <a:r>
              <a:rPr lang="en-IN" dirty="0"/>
              <a:t>and it must be resolved.</a:t>
            </a:r>
          </a:p>
          <a:p>
            <a:r>
              <a:rPr lang="en-IN" dirty="0"/>
              <a:t>There are several strategies for collision resolution. The most commonly used are :</a:t>
            </a:r>
          </a:p>
          <a:p>
            <a:pPr lvl="1">
              <a:buClr>
                <a:srgbClr val="B84742"/>
              </a:buClr>
            </a:pPr>
            <a:r>
              <a:rPr lang="en-IN" b="1" dirty="0">
                <a:solidFill>
                  <a:srgbClr val="C00000"/>
                </a:solidFill>
              </a:rPr>
              <a:t>Separate chaining </a:t>
            </a:r>
            <a:r>
              <a:rPr lang="en-IN" dirty="0"/>
              <a:t>- used with open hashing</a:t>
            </a:r>
          </a:p>
          <a:p>
            <a:pPr lvl="1">
              <a:buClr>
                <a:srgbClr val="B84742"/>
              </a:buClr>
            </a:pPr>
            <a:r>
              <a:rPr lang="en-IN" b="1" dirty="0">
                <a:solidFill>
                  <a:srgbClr val="C00000"/>
                </a:solidFill>
              </a:rPr>
              <a:t>Open addressing </a:t>
            </a:r>
            <a:r>
              <a:rPr lang="en-IN" dirty="0"/>
              <a:t>- used with closed hashing</a:t>
            </a:r>
          </a:p>
          <a:p>
            <a:endParaRPr lang="en-US" dirty="0"/>
          </a:p>
        </p:txBody>
      </p:sp>
    </p:spTree>
    <p:extLst>
      <p:ext uri="{BB962C8B-B14F-4D97-AF65-F5344CB8AC3E}">
        <p14:creationId xmlns:p14="http://schemas.microsoft.com/office/powerpoint/2010/main" val="190417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Separate chaining</a:t>
            </a:r>
          </a:p>
        </p:txBody>
      </p:sp>
      <p:sp>
        <p:nvSpPr>
          <p:cNvPr id="3" name="Content Placeholder 2"/>
          <p:cNvSpPr>
            <a:spLocks noGrp="1"/>
          </p:cNvSpPr>
          <p:nvPr>
            <p:ph idx="1"/>
          </p:nvPr>
        </p:nvSpPr>
        <p:spPr/>
        <p:txBody>
          <a:bodyPr/>
          <a:lstStyle/>
          <a:p>
            <a:r>
              <a:rPr lang="en-IN" dirty="0"/>
              <a:t>In this strategy, a </a:t>
            </a:r>
            <a:r>
              <a:rPr lang="en-IN" b="1" dirty="0">
                <a:solidFill>
                  <a:srgbClr val="C00000"/>
                </a:solidFill>
              </a:rPr>
              <a:t>separate list </a:t>
            </a:r>
            <a:r>
              <a:rPr lang="en-IN" dirty="0"/>
              <a:t>of all elements mapped to the same value is maintained.</a:t>
            </a:r>
          </a:p>
          <a:p>
            <a:r>
              <a:rPr lang="en-IN" dirty="0"/>
              <a:t>Separate chaining is based on </a:t>
            </a:r>
            <a:r>
              <a:rPr lang="en-IN" b="1" dirty="0">
                <a:solidFill>
                  <a:srgbClr val="C00000"/>
                </a:solidFill>
              </a:rPr>
              <a:t>collision avoidance</a:t>
            </a:r>
            <a:r>
              <a:rPr lang="en-IN" dirty="0"/>
              <a:t>.</a:t>
            </a:r>
          </a:p>
          <a:p>
            <a:r>
              <a:rPr lang="en-IN" dirty="0"/>
              <a:t>If memory space is tight, separate chaining should be avoided.</a:t>
            </a:r>
          </a:p>
          <a:p>
            <a:r>
              <a:rPr lang="en-IN" dirty="0"/>
              <a:t>Additional memory space for links is wasted in storing address of linked elements.</a:t>
            </a:r>
          </a:p>
          <a:p>
            <a:r>
              <a:rPr lang="en-IN" b="1" dirty="0">
                <a:solidFill>
                  <a:srgbClr val="C00000"/>
                </a:solidFill>
              </a:rPr>
              <a:t>Hashing function </a:t>
            </a:r>
            <a:r>
              <a:rPr lang="en-IN" dirty="0"/>
              <a:t>should </a:t>
            </a:r>
            <a:r>
              <a:rPr lang="en-IN" b="1" dirty="0">
                <a:solidFill>
                  <a:srgbClr val="C00000"/>
                </a:solidFill>
              </a:rPr>
              <a:t>ensure even distribution </a:t>
            </a:r>
            <a:r>
              <a:rPr lang="en-IN" dirty="0"/>
              <a:t>of elements among buckets.</a:t>
            </a:r>
            <a:endParaRPr lang="en-US" dirty="0"/>
          </a:p>
        </p:txBody>
      </p:sp>
    </p:spTree>
    <p:extLst>
      <p:ext uri="{BB962C8B-B14F-4D97-AF65-F5344CB8AC3E}">
        <p14:creationId xmlns:p14="http://schemas.microsoft.com/office/powerpoint/2010/main" val="59935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Separate chaining</a:t>
            </a:r>
          </a:p>
        </p:txBody>
      </p:sp>
      <p:graphicFrame>
        <p:nvGraphicFramePr>
          <p:cNvPr id="4" name="Table 3"/>
          <p:cNvGraphicFramePr>
            <a:graphicFrameLocks noGrp="1"/>
          </p:cNvGraphicFramePr>
          <p:nvPr>
            <p:extLst>
              <p:ext uri="{D42A27DB-BD31-4B8C-83A1-F6EECF244321}">
                <p14:modId xmlns:p14="http://schemas.microsoft.com/office/powerpoint/2010/main" val="2420033910"/>
              </p:ext>
            </p:extLst>
          </p:nvPr>
        </p:nvGraphicFramePr>
        <p:xfrm>
          <a:off x="2028823" y="1211904"/>
          <a:ext cx="1247776" cy="4911300"/>
        </p:xfrm>
        <a:graphic>
          <a:graphicData uri="http://schemas.openxmlformats.org/drawingml/2006/table">
            <a:tbl>
              <a:tblPr firstRow="1" bandRow="1">
                <a:tableStyleId>{5940675A-B579-460E-94D1-54222C63F5DA}</a:tableStyleId>
              </a:tblPr>
              <a:tblGrid>
                <a:gridCol w="790577">
                  <a:extLst>
                    <a:ext uri="{9D8B030D-6E8A-4147-A177-3AD203B41FA5}">
                      <a16:colId xmlns:a16="http://schemas.microsoft.com/office/drawing/2014/main" val="20000"/>
                    </a:ext>
                  </a:extLst>
                </a:gridCol>
                <a:gridCol w="457199">
                  <a:extLst>
                    <a:ext uri="{9D8B030D-6E8A-4147-A177-3AD203B41FA5}">
                      <a16:colId xmlns:a16="http://schemas.microsoft.com/office/drawing/2014/main" val="20001"/>
                    </a:ext>
                  </a:extLst>
                </a:gridCol>
              </a:tblGrid>
              <a:tr h="491130">
                <a:tc>
                  <a:txBody>
                    <a:bodyPr/>
                    <a:lstStyle/>
                    <a:p>
                      <a:r>
                        <a:rPr lang="en-IN" sz="2000" dirty="0"/>
                        <a:t>0</a:t>
                      </a:r>
                      <a:endParaRPr lang="en-US" sz="2000" dirty="0"/>
                    </a:p>
                  </a:txBody>
                  <a:tcPr/>
                </a:tc>
                <a:tc>
                  <a:txBody>
                    <a:bodyPr/>
                    <a:lstStyle/>
                    <a:p>
                      <a:endParaRPr lang="en-US" sz="2000" dirty="0"/>
                    </a:p>
                  </a:txBody>
                  <a:tcPr/>
                </a:tc>
                <a:extLst>
                  <a:ext uri="{0D108BD9-81ED-4DB2-BD59-A6C34878D82A}">
                    <a16:rowId xmlns:a16="http://schemas.microsoft.com/office/drawing/2014/main" val="10000"/>
                  </a:ext>
                </a:extLst>
              </a:tr>
              <a:tr h="491130">
                <a:tc>
                  <a:txBody>
                    <a:bodyPr/>
                    <a:lstStyle/>
                    <a:p>
                      <a:r>
                        <a:rPr lang="en-IN" sz="2000" dirty="0"/>
                        <a:t>1</a:t>
                      </a:r>
                      <a:endParaRPr lang="en-US" sz="2000" dirty="0"/>
                    </a:p>
                  </a:txBody>
                  <a:tcPr/>
                </a:tc>
                <a:tc>
                  <a:txBody>
                    <a:bodyPr/>
                    <a:lstStyle/>
                    <a:p>
                      <a:endParaRPr lang="en-US" sz="2000" dirty="0"/>
                    </a:p>
                  </a:txBody>
                  <a:tcPr/>
                </a:tc>
                <a:extLst>
                  <a:ext uri="{0D108BD9-81ED-4DB2-BD59-A6C34878D82A}">
                    <a16:rowId xmlns:a16="http://schemas.microsoft.com/office/drawing/2014/main" val="10001"/>
                  </a:ext>
                </a:extLst>
              </a:tr>
              <a:tr h="491130">
                <a:tc>
                  <a:txBody>
                    <a:bodyPr/>
                    <a:lstStyle/>
                    <a:p>
                      <a:r>
                        <a:rPr lang="en-IN" sz="2000" dirty="0"/>
                        <a:t>2</a:t>
                      </a:r>
                      <a:endParaRPr lang="en-US" sz="2000" dirty="0"/>
                    </a:p>
                  </a:txBody>
                  <a:tcPr/>
                </a:tc>
                <a:tc>
                  <a:txBody>
                    <a:bodyPr/>
                    <a:lstStyle/>
                    <a:p>
                      <a:endParaRPr lang="en-US" sz="2000" dirty="0"/>
                    </a:p>
                  </a:txBody>
                  <a:tcPr/>
                </a:tc>
                <a:extLst>
                  <a:ext uri="{0D108BD9-81ED-4DB2-BD59-A6C34878D82A}">
                    <a16:rowId xmlns:a16="http://schemas.microsoft.com/office/drawing/2014/main" val="10002"/>
                  </a:ext>
                </a:extLst>
              </a:tr>
              <a:tr h="491130">
                <a:tc>
                  <a:txBody>
                    <a:bodyPr/>
                    <a:lstStyle/>
                    <a:p>
                      <a:r>
                        <a:rPr lang="en-IN" sz="2000" dirty="0"/>
                        <a:t>3</a:t>
                      </a:r>
                      <a:endParaRPr lang="en-US" sz="2000" dirty="0"/>
                    </a:p>
                  </a:txBody>
                  <a:tcPr/>
                </a:tc>
                <a:tc>
                  <a:txBody>
                    <a:bodyPr/>
                    <a:lstStyle/>
                    <a:p>
                      <a:endParaRPr lang="en-US" sz="2000" dirty="0"/>
                    </a:p>
                  </a:txBody>
                  <a:tcPr/>
                </a:tc>
                <a:extLst>
                  <a:ext uri="{0D108BD9-81ED-4DB2-BD59-A6C34878D82A}">
                    <a16:rowId xmlns:a16="http://schemas.microsoft.com/office/drawing/2014/main" val="10003"/>
                  </a:ext>
                </a:extLst>
              </a:tr>
              <a:tr h="491130">
                <a:tc>
                  <a:txBody>
                    <a:bodyPr/>
                    <a:lstStyle/>
                    <a:p>
                      <a:r>
                        <a:rPr lang="en-IN" sz="2000" dirty="0"/>
                        <a:t>4</a:t>
                      </a:r>
                      <a:endParaRPr lang="en-US" sz="2000" dirty="0"/>
                    </a:p>
                  </a:txBody>
                  <a:tcPr/>
                </a:tc>
                <a:tc>
                  <a:txBody>
                    <a:bodyPr/>
                    <a:lstStyle/>
                    <a:p>
                      <a:endParaRPr lang="en-US" sz="2000" dirty="0"/>
                    </a:p>
                  </a:txBody>
                  <a:tcPr/>
                </a:tc>
                <a:extLst>
                  <a:ext uri="{0D108BD9-81ED-4DB2-BD59-A6C34878D82A}">
                    <a16:rowId xmlns:a16="http://schemas.microsoft.com/office/drawing/2014/main" val="10004"/>
                  </a:ext>
                </a:extLst>
              </a:tr>
              <a:tr h="491130">
                <a:tc>
                  <a:txBody>
                    <a:bodyPr/>
                    <a:lstStyle/>
                    <a:p>
                      <a:r>
                        <a:rPr lang="en-IN" sz="2000" dirty="0"/>
                        <a:t>5</a:t>
                      </a:r>
                      <a:endParaRPr lang="en-US" sz="2000" dirty="0"/>
                    </a:p>
                  </a:txBody>
                  <a:tcPr/>
                </a:tc>
                <a:tc>
                  <a:txBody>
                    <a:bodyPr/>
                    <a:lstStyle/>
                    <a:p>
                      <a:endParaRPr lang="en-US" sz="2000" dirty="0"/>
                    </a:p>
                  </a:txBody>
                  <a:tcPr/>
                </a:tc>
                <a:extLst>
                  <a:ext uri="{0D108BD9-81ED-4DB2-BD59-A6C34878D82A}">
                    <a16:rowId xmlns:a16="http://schemas.microsoft.com/office/drawing/2014/main" val="10005"/>
                  </a:ext>
                </a:extLst>
              </a:tr>
              <a:tr h="491130">
                <a:tc>
                  <a:txBody>
                    <a:bodyPr/>
                    <a:lstStyle/>
                    <a:p>
                      <a:r>
                        <a:rPr lang="en-IN" sz="2000" dirty="0"/>
                        <a:t>6</a:t>
                      </a:r>
                      <a:endParaRPr lang="en-US" sz="2000" dirty="0"/>
                    </a:p>
                  </a:txBody>
                  <a:tcPr/>
                </a:tc>
                <a:tc>
                  <a:txBody>
                    <a:bodyPr/>
                    <a:lstStyle/>
                    <a:p>
                      <a:endParaRPr lang="en-US" sz="2000" dirty="0"/>
                    </a:p>
                  </a:txBody>
                  <a:tcPr/>
                </a:tc>
                <a:extLst>
                  <a:ext uri="{0D108BD9-81ED-4DB2-BD59-A6C34878D82A}">
                    <a16:rowId xmlns:a16="http://schemas.microsoft.com/office/drawing/2014/main" val="10006"/>
                  </a:ext>
                </a:extLst>
              </a:tr>
              <a:tr h="491130">
                <a:tc>
                  <a:txBody>
                    <a:bodyPr/>
                    <a:lstStyle/>
                    <a:p>
                      <a:r>
                        <a:rPr lang="en-IN" sz="2000" dirty="0"/>
                        <a:t>7</a:t>
                      </a:r>
                      <a:endParaRPr lang="en-US" sz="2000" dirty="0"/>
                    </a:p>
                  </a:txBody>
                  <a:tcPr/>
                </a:tc>
                <a:tc>
                  <a:txBody>
                    <a:bodyPr/>
                    <a:lstStyle/>
                    <a:p>
                      <a:endParaRPr lang="en-US" sz="2000" dirty="0"/>
                    </a:p>
                  </a:txBody>
                  <a:tcPr/>
                </a:tc>
                <a:extLst>
                  <a:ext uri="{0D108BD9-81ED-4DB2-BD59-A6C34878D82A}">
                    <a16:rowId xmlns:a16="http://schemas.microsoft.com/office/drawing/2014/main" val="10007"/>
                  </a:ext>
                </a:extLst>
              </a:tr>
              <a:tr h="491130">
                <a:tc>
                  <a:txBody>
                    <a:bodyPr/>
                    <a:lstStyle/>
                    <a:p>
                      <a:r>
                        <a:rPr lang="en-IN" sz="2000" dirty="0"/>
                        <a:t>8</a:t>
                      </a:r>
                      <a:endParaRPr lang="en-US" sz="2000" dirty="0"/>
                    </a:p>
                  </a:txBody>
                  <a:tcPr/>
                </a:tc>
                <a:tc>
                  <a:txBody>
                    <a:bodyPr/>
                    <a:lstStyle/>
                    <a:p>
                      <a:endParaRPr lang="en-US" sz="2000" dirty="0"/>
                    </a:p>
                  </a:txBody>
                  <a:tcPr/>
                </a:tc>
                <a:extLst>
                  <a:ext uri="{0D108BD9-81ED-4DB2-BD59-A6C34878D82A}">
                    <a16:rowId xmlns:a16="http://schemas.microsoft.com/office/drawing/2014/main" val="10008"/>
                  </a:ext>
                </a:extLst>
              </a:tr>
              <a:tr h="491130">
                <a:tc>
                  <a:txBody>
                    <a:bodyPr/>
                    <a:lstStyle/>
                    <a:p>
                      <a:r>
                        <a:rPr lang="en-IN" sz="2000" dirty="0"/>
                        <a:t>9</a:t>
                      </a:r>
                      <a:endParaRPr lang="en-US" sz="2000" dirty="0"/>
                    </a:p>
                  </a:txBody>
                  <a:tcPr/>
                </a:tc>
                <a:tc>
                  <a:txBody>
                    <a:bodyPr/>
                    <a:lstStyle/>
                    <a:p>
                      <a:endParaRPr lang="en-US" sz="2000" dirty="0"/>
                    </a:p>
                  </a:txBody>
                  <a:tcPr/>
                </a:tc>
                <a:extLst>
                  <a:ext uri="{0D108BD9-81ED-4DB2-BD59-A6C34878D82A}">
                    <a16:rowId xmlns:a16="http://schemas.microsoft.com/office/drawing/2014/main" val="10009"/>
                  </a:ext>
                </a:extLst>
              </a:tr>
            </a:tbl>
          </a:graphicData>
        </a:graphic>
      </p:graphicFrame>
      <p:grpSp>
        <p:nvGrpSpPr>
          <p:cNvPr id="6" name="Group 5"/>
          <p:cNvGrpSpPr/>
          <p:nvPr/>
        </p:nvGrpSpPr>
        <p:grpSpPr>
          <a:xfrm>
            <a:off x="3827603" y="1198457"/>
            <a:ext cx="893824" cy="489600"/>
            <a:chOff x="1676400" y="3942859"/>
            <a:chExt cx="893824" cy="224136"/>
          </a:xfrm>
        </p:grpSpPr>
        <p:sp>
          <p:nvSpPr>
            <p:cNvPr id="7" name="Rectangle 6"/>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8" name="Rectangle 7"/>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47" name="Group 46"/>
          <p:cNvGrpSpPr/>
          <p:nvPr/>
        </p:nvGrpSpPr>
        <p:grpSpPr>
          <a:xfrm>
            <a:off x="5486400" y="1198457"/>
            <a:ext cx="893824" cy="489600"/>
            <a:chOff x="1676400" y="3942859"/>
            <a:chExt cx="893824" cy="224136"/>
          </a:xfrm>
        </p:grpSpPr>
        <p:sp>
          <p:nvSpPr>
            <p:cNvPr id="48" name="Rectangle 4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50</a:t>
              </a:r>
              <a:endParaRPr lang="en-US" sz="2000" b="1" dirty="0"/>
            </a:p>
          </p:txBody>
        </p:sp>
        <p:sp>
          <p:nvSpPr>
            <p:cNvPr id="49" name="Rectangle 4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51" name="Straight Arrow Connector 50"/>
          <p:cNvCxnSpPr>
            <a:stCxn id="8" idx="3"/>
            <a:endCxn id="48" idx="1"/>
          </p:cNvCxnSpPr>
          <p:nvPr/>
        </p:nvCxnSpPr>
        <p:spPr>
          <a:xfrm>
            <a:off x="4721427" y="1443256"/>
            <a:ext cx="764973"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endCxn id="7" idx="1"/>
          </p:cNvCxnSpPr>
          <p:nvPr/>
        </p:nvCxnSpPr>
        <p:spPr>
          <a:xfrm>
            <a:off x="3267411" y="1443256"/>
            <a:ext cx="560192"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flipH="1">
            <a:off x="5931580" y="1243280"/>
            <a:ext cx="428879" cy="458222"/>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56" name="Group 55"/>
          <p:cNvGrpSpPr/>
          <p:nvPr/>
        </p:nvGrpSpPr>
        <p:grpSpPr>
          <a:xfrm>
            <a:off x="3827603" y="2180260"/>
            <a:ext cx="893824" cy="489600"/>
            <a:chOff x="1676400" y="3942859"/>
            <a:chExt cx="893824" cy="224136"/>
          </a:xfrm>
        </p:grpSpPr>
        <p:sp>
          <p:nvSpPr>
            <p:cNvPr id="57" name="Rectangle 56"/>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12</a:t>
              </a:r>
              <a:endParaRPr lang="en-US" sz="2000" b="1" dirty="0"/>
            </a:p>
          </p:txBody>
        </p:sp>
        <p:sp>
          <p:nvSpPr>
            <p:cNvPr id="58" name="Rectangle 57"/>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62" name="Straight Arrow Connector 61"/>
          <p:cNvCxnSpPr>
            <a:stCxn id="58" idx="3"/>
            <a:endCxn id="70" idx="1"/>
          </p:cNvCxnSpPr>
          <p:nvPr/>
        </p:nvCxnSpPr>
        <p:spPr>
          <a:xfrm>
            <a:off x="4721427" y="2425059"/>
            <a:ext cx="796023"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3" name="Straight Connector 62"/>
          <p:cNvCxnSpPr>
            <a:endCxn id="57" idx="1"/>
          </p:cNvCxnSpPr>
          <p:nvPr/>
        </p:nvCxnSpPr>
        <p:spPr>
          <a:xfrm>
            <a:off x="3267411" y="2425059"/>
            <a:ext cx="560192"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65" name="Group 64"/>
          <p:cNvGrpSpPr/>
          <p:nvPr/>
        </p:nvGrpSpPr>
        <p:grpSpPr>
          <a:xfrm>
            <a:off x="7259576" y="2180260"/>
            <a:ext cx="893824" cy="489600"/>
            <a:chOff x="1676400" y="3942859"/>
            <a:chExt cx="893824" cy="224136"/>
          </a:xfrm>
        </p:grpSpPr>
        <p:sp>
          <p:nvSpPr>
            <p:cNvPr id="66" name="Rectangle 6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62</a:t>
              </a:r>
              <a:endParaRPr lang="en-US" sz="2000" b="1" dirty="0"/>
            </a:p>
          </p:txBody>
        </p:sp>
        <p:sp>
          <p:nvSpPr>
            <p:cNvPr id="67" name="Rectangle 6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68" name="Straight Connector 67"/>
          <p:cNvCxnSpPr/>
          <p:nvPr/>
        </p:nvCxnSpPr>
        <p:spPr>
          <a:xfrm flipH="1">
            <a:off x="7705663" y="2193708"/>
            <a:ext cx="447739" cy="489597"/>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69" name="Group 68"/>
          <p:cNvGrpSpPr/>
          <p:nvPr/>
        </p:nvGrpSpPr>
        <p:grpSpPr>
          <a:xfrm>
            <a:off x="5517450" y="2180260"/>
            <a:ext cx="893824" cy="489600"/>
            <a:chOff x="1676400" y="3942859"/>
            <a:chExt cx="893824" cy="224136"/>
          </a:xfrm>
        </p:grpSpPr>
        <p:sp>
          <p:nvSpPr>
            <p:cNvPr id="70" name="Rectangle 69"/>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32</a:t>
              </a:r>
              <a:endParaRPr lang="en-US" sz="2000" b="1" dirty="0"/>
            </a:p>
          </p:txBody>
        </p:sp>
        <p:sp>
          <p:nvSpPr>
            <p:cNvPr id="71" name="Rectangle 70"/>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2" name="Straight Arrow Connector 71"/>
          <p:cNvCxnSpPr>
            <a:stCxn id="71" idx="3"/>
            <a:endCxn id="66" idx="1"/>
          </p:cNvCxnSpPr>
          <p:nvPr/>
        </p:nvCxnSpPr>
        <p:spPr>
          <a:xfrm>
            <a:off x="6411274" y="2425059"/>
            <a:ext cx="84830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8" name="Group 87"/>
          <p:cNvGrpSpPr/>
          <p:nvPr/>
        </p:nvGrpSpPr>
        <p:grpSpPr>
          <a:xfrm>
            <a:off x="3827603" y="3168868"/>
            <a:ext cx="893824" cy="489600"/>
            <a:chOff x="1676400" y="3942859"/>
            <a:chExt cx="893824" cy="224136"/>
          </a:xfrm>
        </p:grpSpPr>
        <p:sp>
          <p:nvSpPr>
            <p:cNvPr id="89" name="Rectangle 88"/>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a:t>
              </a:r>
              <a:endParaRPr lang="en-US" sz="2000" b="1" dirty="0"/>
            </a:p>
          </p:txBody>
        </p:sp>
        <p:sp>
          <p:nvSpPr>
            <p:cNvPr id="90" name="Rectangle 89"/>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91" name="Group 90"/>
          <p:cNvGrpSpPr/>
          <p:nvPr/>
        </p:nvGrpSpPr>
        <p:grpSpPr>
          <a:xfrm>
            <a:off x="5487221" y="3168868"/>
            <a:ext cx="893824" cy="489600"/>
            <a:chOff x="1676400" y="3942859"/>
            <a:chExt cx="893824" cy="224136"/>
          </a:xfrm>
        </p:grpSpPr>
        <p:sp>
          <p:nvSpPr>
            <p:cNvPr id="92" name="Rectangle 9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24</a:t>
              </a:r>
              <a:endParaRPr lang="en-US" sz="2000" b="1" dirty="0"/>
            </a:p>
          </p:txBody>
        </p:sp>
        <p:sp>
          <p:nvSpPr>
            <p:cNvPr id="93" name="Rectangle 9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94" name="Straight Arrow Connector 93"/>
          <p:cNvCxnSpPr>
            <a:stCxn id="90" idx="3"/>
            <a:endCxn id="92" idx="1"/>
          </p:cNvCxnSpPr>
          <p:nvPr/>
        </p:nvCxnSpPr>
        <p:spPr>
          <a:xfrm>
            <a:off x="4721427" y="3413667"/>
            <a:ext cx="765794"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Connector 94"/>
          <p:cNvCxnSpPr>
            <a:endCxn id="89" idx="1"/>
          </p:cNvCxnSpPr>
          <p:nvPr/>
        </p:nvCxnSpPr>
        <p:spPr>
          <a:xfrm>
            <a:off x="3267411" y="3413667"/>
            <a:ext cx="560192"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96" name="Straight Connector 95"/>
          <p:cNvCxnSpPr/>
          <p:nvPr/>
        </p:nvCxnSpPr>
        <p:spPr>
          <a:xfrm flipH="1">
            <a:off x="5950090" y="3168869"/>
            <a:ext cx="417510" cy="489597"/>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97" name="Group 96"/>
          <p:cNvGrpSpPr/>
          <p:nvPr/>
        </p:nvGrpSpPr>
        <p:grpSpPr>
          <a:xfrm>
            <a:off x="3827603" y="4649869"/>
            <a:ext cx="893824" cy="489600"/>
            <a:chOff x="1676400" y="3942859"/>
            <a:chExt cx="893824" cy="224136"/>
          </a:xfrm>
        </p:grpSpPr>
        <p:sp>
          <p:nvSpPr>
            <p:cNvPr id="98" name="Rectangle 9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7</a:t>
              </a:r>
              <a:endParaRPr lang="en-US" sz="2000" b="1" dirty="0"/>
            </a:p>
          </p:txBody>
        </p:sp>
        <p:sp>
          <p:nvSpPr>
            <p:cNvPr id="99" name="Rectangle 9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100" name="Straight Arrow Connector 99"/>
          <p:cNvCxnSpPr>
            <a:endCxn id="98" idx="1"/>
          </p:cNvCxnSpPr>
          <p:nvPr/>
        </p:nvCxnSpPr>
        <p:spPr>
          <a:xfrm flipV="1">
            <a:off x="3267411" y="4894670"/>
            <a:ext cx="560192" cy="621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Connector 100"/>
          <p:cNvCxnSpPr/>
          <p:nvPr/>
        </p:nvCxnSpPr>
        <p:spPr>
          <a:xfrm flipH="1">
            <a:off x="4273690" y="4662346"/>
            <a:ext cx="447737" cy="477121"/>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102" name="Group 101"/>
          <p:cNvGrpSpPr/>
          <p:nvPr/>
        </p:nvGrpSpPr>
        <p:grpSpPr>
          <a:xfrm>
            <a:off x="3827603" y="5615733"/>
            <a:ext cx="893824" cy="489600"/>
            <a:chOff x="1676400" y="3942859"/>
            <a:chExt cx="893824" cy="224136"/>
          </a:xfrm>
        </p:grpSpPr>
        <p:sp>
          <p:nvSpPr>
            <p:cNvPr id="103" name="Rectangle 102"/>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9</a:t>
              </a:r>
              <a:endParaRPr lang="en-US" sz="2000" b="1" dirty="0"/>
            </a:p>
          </p:txBody>
        </p:sp>
        <p:sp>
          <p:nvSpPr>
            <p:cNvPr id="104" name="Rectangle 103"/>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105" name="Group 104"/>
          <p:cNvGrpSpPr/>
          <p:nvPr/>
        </p:nvGrpSpPr>
        <p:grpSpPr>
          <a:xfrm>
            <a:off x="5485492" y="5615733"/>
            <a:ext cx="893824" cy="489600"/>
            <a:chOff x="1676400" y="3942859"/>
            <a:chExt cx="893824" cy="224136"/>
          </a:xfrm>
        </p:grpSpPr>
        <p:sp>
          <p:nvSpPr>
            <p:cNvPr id="106" name="Rectangle 10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69</a:t>
              </a:r>
              <a:endParaRPr lang="en-US" sz="2000" b="1" dirty="0"/>
            </a:p>
          </p:txBody>
        </p:sp>
        <p:sp>
          <p:nvSpPr>
            <p:cNvPr id="107" name="Rectangle 10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108" name="Straight Arrow Connector 107"/>
          <p:cNvCxnSpPr>
            <a:stCxn id="104" idx="3"/>
            <a:endCxn id="106" idx="1"/>
          </p:cNvCxnSpPr>
          <p:nvPr/>
        </p:nvCxnSpPr>
        <p:spPr>
          <a:xfrm>
            <a:off x="4721427" y="5860532"/>
            <a:ext cx="764065"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09" name="Straight Connector 108"/>
          <p:cNvCxnSpPr>
            <a:endCxn id="103" idx="1"/>
          </p:cNvCxnSpPr>
          <p:nvPr/>
        </p:nvCxnSpPr>
        <p:spPr>
          <a:xfrm>
            <a:off x="3267411" y="5860532"/>
            <a:ext cx="560192"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10" name="Straight Connector 109"/>
          <p:cNvCxnSpPr/>
          <p:nvPr/>
        </p:nvCxnSpPr>
        <p:spPr>
          <a:xfrm flipH="1">
            <a:off x="5931579" y="5602287"/>
            <a:ext cx="447739" cy="489597"/>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sp>
        <p:nvSpPr>
          <p:cNvPr id="111" name="Rectangle 110"/>
          <p:cNvSpPr/>
          <p:nvPr/>
        </p:nvSpPr>
        <p:spPr>
          <a:xfrm>
            <a:off x="8791830" y="2878648"/>
            <a:ext cx="2745688" cy="1070037"/>
          </a:xfrm>
          <a:prstGeom prst="rect">
            <a:avLst/>
          </a:prstGeom>
        </p:spPr>
        <p:txBody>
          <a:bodyPr wrap="none">
            <a:spAutoFit/>
          </a:bodyPr>
          <a:lstStyle/>
          <a:p>
            <a:pPr algn="ctr">
              <a:lnSpc>
                <a:spcPct val="115000"/>
              </a:lnSpc>
              <a:spcAft>
                <a:spcPts val="1000"/>
              </a:spcAft>
            </a:pPr>
            <a:r>
              <a:rPr lang="en-US" sz="2400" b="1" dirty="0">
                <a:latin typeface="Calibri" panose="020F0502020204030204" pitchFamily="34" charset="0"/>
                <a:ea typeface="Calibri" panose="020F0502020204030204" pitchFamily="34" charset="0"/>
                <a:cs typeface="Shruti" panose="020B0502040204020203" pitchFamily="34" charset="0"/>
              </a:rPr>
              <a:t>A Separate Chaining</a:t>
            </a:r>
          </a:p>
          <a:p>
            <a:pPr algn="ctr">
              <a:lnSpc>
                <a:spcPct val="115000"/>
              </a:lnSpc>
              <a:spcAft>
                <a:spcPts val="1000"/>
              </a:spcAft>
            </a:pPr>
            <a:r>
              <a:rPr lang="en-IN" sz="2400" b="1" dirty="0">
                <a:latin typeface="Calibri" panose="020F0502020204030204" pitchFamily="34" charset="0"/>
                <a:ea typeface="Calibri" panose="020F0502020204030204" pitchFamily="34" charset="0"/>
                <a:cs typeface="Shruti" panose="020B0502040204020203" pitchFamily="34" charset="0"/>
              </a:rPr>
              <a:t>Hash Table</a:t>
            </a:r>
            <a:endParaRPr lang="en-US" sz="2400" dirty="0">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32189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Separate chaining</a:t>
            </a:r>
          </a:p>
        </p:txBody>
      </p:sp>
      <p:sp>
        <p:nvSpPr>
          <p:cNvPr id="4" name="Rectangle 3"/>
          <p:cNvSpPr/>
          <p:nvPr/>
        </p:nvSpPr>
        <p:spPr>
          <a:xfrm>
            <a:off x="134472" y="815789"/>
            <a:ext cx="11900646" cy="1200329"/>
          </a:xfrm>
          <a:prstGeom prst="rect">
            <a:avLst/>
          </a:prstGeom>
        </p:spPr>
        <p:txBody>
          <a:bodyPr wrap="square">
            <a:spAutoFit/>
          </a:bodyPr>
          <a:lstStyle/>
          <a:p>
            <a:pPr algn="ctr"/>
            <a:r>
              <a:rPr lang="en-IN" sz="2400" dirty="0"/>
              <a:t>Example : The integers given below are to be </a:t>
            </a:r>
            <a:r>
              <a:rPr lang="en-IN" sz="2400" b="1" dirty="0">
                <a:solidFill>
                  <a:srgbClr val="C00000"/>
                </a:solidFill>
              </a:rPr>
              <a:t>inserted</a:t>
            </a:r>
            <a:r>
              <a:rPr lang="en-IN" sz="2400" dirty="0">
                <a:solidFill>
                  <a:srgbClr val="C00000"/>
                </a:solidFill>
              </a:rPr>
              <a:t> </a:t>
            </a:r>
            <a:r>
              <a:rPr lang="en-IN" sz="2400" dirty="0"/>
              <a:t>in a </a:t>
            </a:r>
            <a:r>
              <a:rPr lang="en-IN" sz="2400" b="1" dirty="0">
                <a:solidFill>
                  <a:srgbClr val="C00000"/>
                </a:solidFill>
              </a:rPr>
              <a:t>hash table</a:t>
            </a:r>
            <a:r>
              <a:rPr lang="en-IN" sz="2400" dirty="0">
                <a:solidFill>
                  <a:srgbClr val="C00000"/>
                </a:solidFill>
              </a:rPr>
              <a:t> </a:t>
            </a:r>
            <a:r>
              <a:rPr lang="en-IN" sz="2400" dirty="0"/>
              <a:t>with </a:t>
            </a:r>
            <a:r>
              <a:rPr lang="en-IN" sz="2400" b="1" dirty="0">
                <a:solidFill>
                  <a:srgbClr val="C00000"/>
                </a:solidFill>
              </a:rPr>
              <a:t>5 locations </a:t>
            </a:r>
            <a:r>
              <a:rPr lang="en-IN" sz="2400" dirty="0"/>
              <a:t>using chaining to resolve collisions. Construct hash table and use simplest hash function. </a:t>
            </a:r>
          </a:p>
          <a:p>
            <a:pPr algn="ctr"/>
            <a:r>
              <a:rPr lang="en-IN" sz="2400" dirty="0"/>
              <a:t>1, 2, 3, 4, 5, 10, 21, 22, 33, 34, 15, 32, 31, 48, 49, 50</a:t>
            </a:r>
            <a:endParaRPr lang="en-US" sz="2400" dirty="0"/>
          </a:p>
        </p:txBody>
      </p:sp>
      <p:cxnSp>
        <p:nvCxnSpPr>
          <p:cNvPr id="6" name="Straight Connector 5"/>
          <p:cNvCxnSpPr/>
          <p:nvPr/>
        </p:nvCxnSpPr>
        <p:spPr>
          <a:xfrm>
            <a:off x="107577" y="2093513"/>
            <a:ext cx="11927541"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134471" y="2102032"/>
            <a:ext cx="11900647" cy="461665"/>
          </a:xfrm>
          <a:prstGeom prst="rect">
            <a:avLst/>
          </a:prstGeom>
        </p:spPr>
        <p:txBody>
          <a:bodyPr wrap="square">
            <a:spAutoFit/>
          </a:bodyPr>
          <a:lstStyle/>
          <a:p>
            <a:pPr algn="ctr"/>
            <a:r>
              <a:rPr lang="en-IN" sz="2400" dirty="0"/>
              <a:t>An </a:t>
            </a:r>
            <a:r>
              <a:rPr lang="en-IN" sz="2400" b="1" dirty="0">
                <a:solidFill>
                  <a:srgbClr val="C00000"/>
                </a:solidFill>
              </a:rPr>
              <a:t>element</a:t>
            </a:r>
            <a:r>
              <a:rPr lang="en-IN" sz="2400" dirty="0">
                <a:solidFill>
                  <a:srgbClr val="C00000"/>
                </a:solidFill>
              </a:rPr>
              <a:t> </a:t>
            </a:r>
            <a:r>
              <a:rPr lang="en-IN" sz="2400" dirty="0"/>
              <a:t>can be </a:t>
            </a:r>
            <a:r>
              <a:rPr lang="en-IN" sz="2400" b="1" dirty="0">
                <a:solidFill>
                  <a:srgbClr val="C00000"/>
                </a:solidFill>
              </a:rPr>
              <a:t>mapped</a:t>
            </a:r>
            <a:r>
              <a:rPr lang="en-IN" sz="2400" dirty="0">
                <a:solidFill>
                  <a:srgbClr val="C00000"/>
                </a:solidFill>
              </a:rPr>
              <a:t> </a:t>
            </a:r>
            <a:r>
              <a:rPr lang="en-IN" sz="2400" dirty="0"/>
              <a:t>to a location in the hash table using the mapping </a:t>
            </a:r>
            <a:r>
              <a:rPr lang="en-IN" sz="2400" b="1" dirty="0"/>
              <a:t>function</a:t>
            </a:r>
            <a:r>
              <a:rPr lang="en-IN" sz="2400" dirty="0"/>
              <a:t> </a:t>
            </a:r>
            <a:r>
              <a:rPr lang="en-IN" sz="2400" b="1" dirty="0">
                <a:solidFill>
                  <a:srgbClr val="C00000"/>
                </a:solidFill>
              </a:rPr>
              <a:t>key % 5</a:t>
            </a:r>
            <a:endParaRPr lang="en-US" sz="2400" dirty="0">
              <a:solidFill>
                <a:srgbClr val="C00000"/>
              </a:solidFill>
            </a:endParaRPr>
          </a:p>
        </p:txBody>
      </p:sp>
      <p:cxnSp>
        <p:nvCxnSpPr>
          <p:cNvPr id="8" name="Straight Connector 7"/>
          <p:cNvCxnSpPr/>
          <p:nvPr/>
        </p:nvCxnSpPr>
        <p:spPr>
          <a:xfrm>
            <a:off x="107577" y="2587855"/>
            <a:ext cx="11998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2516261104"/>
              </p:ext>
            </p:extLst>
          </p:nvPr>
        </p:nvGraphicFramePr>
        <p:xfrm>
          <a:off x="134471" y="3058038"/>
          <a:ext cx="5181600" cy="2418588"/>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0">
                <a:tc>
                  <a:txBody>
                    <a:bodyPr/>
                    <a:lstStyle/>
                    <a:p>
                      <a:pPr algn="ctr">
                        <a:lnSpc>
                          <a:spcPct val="115000"/>
                        </a:lnSpc>
                        <a:spcAft>
                          <a:spcPts val="0"/>
                        </a:spcAft>
                      </a:pPr>
                      <a:r>
                        <a:rPr lang="en-US" sz="1800" dirty="0">
                          <a:effectLst/>
                        </a:rPr>
                        <a:t>Hash Table Location</a:t>
                      </a:r>
                      <a:endParaRPr lang="en-US" sz="1800" dirty="0">
                        <a:effectLst/>
                        <a:latin typeface="Calibri"/>
                        <a:ea typeface="Calibri"/>
                        <a:cs typeface="Shruti"/>
                      </a:endParaRPr>
                    </a:p>
                  </a:txBody>
                  <a:tcPr marL="68580" marR="68580" marT="0" marB="0"/>
                </a:tc>
                <a:tc>
                  <a:txBody>
                    <a:bodyPr/>
                    <a:lstStyle/>
                    <a:p>
                      <a:pPr algn="ctr">
                        <a:lnSpc>
                          <a:spcPct val="115000"/>
                        </a:lnSpc>
                        <a:spcAft>
                          <a:spcPts val="0"/>
                        </a:spcAft>
                      </a:pPr>
                      <a:r>
                        <a:rPr lang="en-US" sz="1800" dirty="0">
                          <a:effectLst/>
                        </a:rPr>
                        <a:t>Mapped elements</a:t>
                      </a:r>
                      <a:endParaRPr lang="en-US" sz="1800" dirty="0">
                        <a:effectLst/>
                        <a:latin typeface="Calibri"/>
                        <a:ea typeface="Calibri"/>
                        <a:cs typeface="Shruti"/>
                      </a:endParaRPr>
                    </a:p>
                  </a:txBody>
                  <a:tcPr marL="68580" marR="68580" marT="0" marB="0"/>
                </a:tc>
                <a:extLst>
                  <a:ext uri="{0D108BD9-81ED-4DB2-BD59-A6C34878D82A}">
                    <a16:rowId xmlns:a16="http://schemas.microsoft.com/office/drawing/2014/main" val="10000"/>
                  </a:ext>
                </a:extLst>
              </a:tr>
              <a:tr h="0">
                <a:tc>
                  <a:txBody>
                    <a:bodyPr/>
                    <a:lstStyle/>
                    <a:p>
                      <a:pPr algn="ctr">
                        <a:lnSpc>
                          <a:spcPct val="115000"/>
                        </a:lnSpc>
                        <a:spcAft>
                          <a:spcPts val="0"/>
                        </a:spcAft>
                      </a:pPr>
                      <a:r>
                        <a:rPr lang="en-US" sz="2400" dirty="0">
                          <a:effectLst/>
                        </a:rPr>
                        <a:t>0</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1"/>
                  </a:ext>
                </a:extLst>
              </a:tr>
              <a:tr h="0">
                <a:tc>
                  <a:txBody>
                    <a:bodyPr/>
                    <a:lstStyle/>
                    <a:p>
                      <a:pPr algn="ctr">
                        <a:lnSpc>
                          <a:spcPct val="115000"/>
                        </a:lnSpc>
                        <a:spcAft>
                          <a:spcPts val="0"/>
                        </a:spcAft>
                      </a:pPr>
                      <a:r>
                        <a:rPr lang="en-US" sz="2400" dirty="0">
                          <a:effectLst/>
                        </a:rPr>
                        <a:t>1</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Aft>
                          <a:spcPts val="0"/>
                        </a:spcAft>
                      </a:pPr>
                      <a:r>
                        <a:rPr lang="en-US" sz="2400" dirty="0">
                          <a:effectLst/>
                        </a:rPr>
                        <a:t>2</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3"/>
                  </a:ext>
                </a:extLst>
              </a:tr>
              <a:tr h="0">
                <a:tc>
                  <a:txBody>
                    <a:bodyPr/>
                    <a:lstStyle/>
                    <a:p>
                      <a:pPr algn="ctr">
                        <a:lnSpc>
                          <a:spcPct val="115000"/>
                        </a:lnSpc>
                        <a:spcAft>
                          <a:spcPts val="0"/>
                        </a:spcAft>
                      </a:pPr>
                      <a:r>
                        <a:rPr lang="en-US" sz="2400">
                          <a:effectLst/>
                        </a:rPr>
                        <a:t>3</a:t>
                      </a:r>
                      <a:endParaRPr lang="en-US" sz="240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4"/>
                  </a:ext>
                </a:extLst>
              </a:tr>
              <a:tr h="0">
                <a:tc>
                  <a:txBody>
                    <a:bodyPr/>
                    <a:lstStyle/>
                    <a:p>
                      <a:pPr algn="ctr">
                        <a:lnSpc>
                          <a:spcPct val="115000"/>
                        </a:lnSpc>
                        <a:spcAft>
                          <a:spcPts val="0"/>
                        </a:spcAft>
                      </a:pPr>
                      <a:r>
                        <a:rPr lang="en-US" sz="2400">
                          <a:effectLst/>
                        </a:rPr>
                        <a:t>4</a:t>
                      </a:r>
                      <a:endParaRPr lang="en-US" sz="240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5"/>
                  </a:ext>
                </a:extLst>
              </a:tr>
            </a:tbl>
          </a:graphicData>
        </a:graphic>
      </p:graphicFrame>
      <p:sp>
        <p:nvSpPr>
          <p:cNvPr id="10" name="TextBox 9"/>
          <p:cNvSpPr txBox="1"/>
          <p:nvPr/>
        </p:nvSpPr>
        <p:spPr>
          <a:xfrm>
            <a:off x="2547989" y="3739374"/>
            <a:ext cx="340158" cy="461665"/>
          </a:xfrm>
          <a:prstGeom prst="rect">
            <a:avLst/>
          </a:prstGeom>
          <a:noFill/>
        </p:spPr>
        <p:txBody>
          <a:bodyPr wrap="none" rtlCol="0">
            <a:spAutoFit/>
          </a:bodyPr>
          <a:lstStyle/>
          <a:p>
            <a:r>
              <a:rPr lang="en-IN" sz="2400" b="1" dirty="0"/>
              <a:t>1</a:t>
            </a:r>
            <a:endParaRPr lang="en-US" sz="2400" b="1" dirty="0"/>
          </a:p>
        </p:txBody>
      </p:sp>
      <p:sp>
        <p:nvSpPr>
          <p:cNvPr id="11" name="TextBox 10"/>
          <p:cNvSpPr txBox="1"/>
          <p:nvPr/>
        </p:nvSpPr>
        <p:spPr>
          <a:xfrm>
            <a:off x="2553116" y="4166674"/>
            <a:ext cx="340158" cy="461665"/>
          </a:xfrm>
          <a:prstGeom prst="rect">
            <a:avLst/>
          </a:prstGeom>
          <a:noFill/>
        </p:spPr>
        <p:txBody>
          <a:bodyPr wrap="none" rtlCol="0">
            <a:spAutoFit/>
          </a:bodyPr>
          <a:lstStyle/>
          <a:p>
            <a:r>
              <a:rPr lang="en-IN" sz="2400" b="1" dirty="0"/>
              <a:t>2</a:t>
            </a:r>
            <a:endParaRPr lang="en-US" sz="2400" b="1" dirty="0"/>
          </a:p>
        </p:txBody>
      </p:sp>
      <p:sp>
        <p:nvSpPr>
          <p:cNvPr id="12" name="TextBox 11"/>
          <p:cNvSpPr txBox="1"/>
          <p:nvPr/>
        </p:nvSpPr>
        <p:spPr>
          <a:xfrm>
            <a:off x="2537513" y="4582113"/>
            <a:ext cx="340158" cy="461665"/>
          </a:xfrm>
          <a:prstGeom prst="rect">
            <a:avLst/>
          </a:prstGeom>
          <a:noFill/>
        </p:spPr>
        <p:txBody>
          <a:bodyPr wrap="none" rtlCol="0">
            <a:spAutoFit/>
          </a:bodyPr>
          <a:lstStyle/>
          <a:p>
            <a:r>
              <a:rPr lang="en-IN" sz="2400" b="1" dirty="0"/>
              <a:t>3</a:t>
            </a:r>
            <a:endParaRPr lang="en-US" sz="2400" b="1" dirty="0"/>
          </a:p>
        </p:txBody>
      </p:sp>
      <p:sp>
        <p:nvSpPr>
          <p:cNvPr id="13" name="TextBox 12"/>
          <p:cNvSpPr txBox="1"/>
          <p:nvPr/>
        </p:nvSpPr>
        <p:spPr>
          <a:xfrm>
            <a:off x="2537513" y="5017307"/>
            <a:ext cx="340158" cy="461665"/>
          </a:xfrm>
          <a:prstGeom prst="rect">
            <a:avLst/>
          </a:prstGeom>
          <a:noFill/>
        </p:spPr>
        <p:txBody>
          <a:bodyPr wrap="none" rtlCol="0">
            <a:spAutoFit/>
          </a:bodyPr>
          <a:lstStyle/>
          <a:p>
            <a:r>
              <a:rPr lang="en-IN" sz="2400" b="1" dirty="0"/>
              <a:t>4</a:t>
            </a:r>
            <a:endParaRPr lang="en-US" sz="2400" b="1" dirty="0"/>
          </a:p>
        </p:txBody>
      </p:sp>
      <p:sp>
        <p:nvSpPr>
          <p:cNvPr id="14" name="TextBox 13"/>
          <p:cNvSpPr txBox="1"/>
          <p:nvPr/>
        </p:nvSpPr>
        <p:spPr>
          <a:xfrm>
            <a:off x="2676991" y="3340261"/>
            <a:ext cx="644728" cy="461665"/>
          </a:xfrm>
          <a:prstGeom prst="rect">
            <a:avLst/>
          </a:prstGeom>
          <a:noFill/>
        </p:spPr>
        <p:txBody>
          <a:bodyPr wrap="none" rtlCol="0">
            <a:spAutoFit/>
          </a:bodyPr>
          <a:lstStyle/>
          <a:p>
            <a:r>
              <a:rPr lang="en-IN" sz="2400" b="1" dirty="0"/>
              <a:t>, 10</a:t>
            </a:r>
            <a:endParaRPr lang="en-US" sz="2400" b="1" dirty="0"/>
          </a:p>
        </p:txBody>
      </p:sp>
      <p:sp>
        <p:nvSpPr>
          <p:cNvPr id="15" name="TextBox 14"/>
          <p:cNvSpPr txBox="1"/>
          <p:nvPr/>
        </p:nvSpPr>
        <p:spPr>
          <a:xfrm>
            <a:off x="2725271" y="3739374"/>
            <a:ext cx="644728" cy="461665"/>
          </a:xfrm>
          <a:prstGeom prst="rect">
            <a:avLst/>
          </a:prstGeom>
          <a:noFill/>
        </p:spPr>
        <p:txBody>
          <a:bodyPr wrap="none" rtlCol="0">
            <a:spAutoFit/>
          </a:bodyPr>
          <a:lstStyle/>
          <a:p>
            <a:r>
              <a:rPr lang="en-IN" sz="2400" b="1" dirty="0"/>
              <a:t>, 21</a:t>
            </a:r>
            <a:endParaRPr lang="en-US" sz="2400" b="1" dirty="0"/>
          </a:p>
        </p:txBody>
      </p:sp>
      <p:sp>
        <p:nvSpPr>
          <p:cNvPr id="16" name="TextBox 15"/>
          <p:cNvSpPr txBox="1"/>
          <p:nvPr/>
        </p:nvSpPr>
        <p:spPr>
          <a:xfrm>
            <a:off x="2725271" y="4166674"/>
            <a:ext cx="644728" cy="461665"/>
          </a:xfrm>
          <a:prstGeom prst="rect">
            <a:avLst/>
          </a:prstGeom>
          <a:noFill/>
        </p:spPr>
        <p:txBody>
          <a:bodyPr wrap="none" rtlCol="0">
            <a:spAutoFit/>
          </a:bodyPr>
          <a:lstStyle/>
          <a:p>
            <a:r>
              <a:rPr lang="en-IN" sz="2400" b="1" dirty="0"/>
              <a:t>, 22</a:t>
            </a:r>
            <a:endParaRPr lang="en-US" sz="2400" b="1" dirty="0"/>
          </a:p>
        </p:txBody>
      </p:sp>
      <p:sp>
        <p:nvSpPr>
          <p:cNvPr id="17" name="TextBox 16"/>
          <p:cNvSpPr txBox="1"/>
          <p:nvPr/>
        </p:nvSpPr>
        <p:spPr>
          <a:xfrm>
            <a:off x="2725271" y="4570824"/>
            <a:ext cx="644728" cy="461665"/>
          </a:xfrm>
          <a:prstGeom prst="rect">
            <a:avLst/>
          </a:prstGeom>
          <a:noFill/>
        </p:spPr>
        <p:txBody>
          <a:bodyPr wrap="none" rtlCol="0">
            <a:spAutoFit/>
          </a:bodyPr>
          <a:lstStyle/>
          <a:p>
            <a:r>
              <a:rPr lang="en-IN" sz="2400" b="1" dirty="0"/>
              <a:t>, 33</a:t>
            </a:r>
            <a:endParaRPr lang="en-US" sz="2400" b="1" dirty="0"/>
          </a:p>
        </p:txBody>
      </p:sp>
      <p:sp>
        <p:nvSpPr>
          <p:cNvPr id="18" name="TextBox 17"/>
          <p:cNvSpPr txBox="1"/>
          <p:nvPr/>
        </p:nvSpPr>
        <p:spPr>
          <a:xfrm>
            <a:off x="2725271" y="5013306"/>
            <a:ext cx="644728" cy="461665"/>
          </a:xfrm>
          <a:prstGeom prst="rect">
            <a:avLst/>
          </a:prstGeom>
          <a:noFill/>
        </p:spPr>
        <p:txBody>
          <a:bodyPr wrap="none" rtlCol="0">
            <a:spAutoFit/>
          </a:bodyPr>
          <a:lstStyle/>
          <a:p>
            <a:r>
              <a:rPr lang="en-IN" sz="2400" b="1" dirty="0"/>
              <a:t>, 34</a:t>
            </a:r>
            <a:endParaRPr lang="en-US" sz="2400" b="1" dirty="0"/>
          </a:p>
        </p:txBody>
      </p:sp>
      <p:sp>
        <p:nvSpPr>
          <p:cNvPr id="19" name="TextBox 18"/>
          <p:cNvSpPr txBox="1"/>
          <p:nvPr/>
        </p:nvSpPr>
        <p:spPr>
          <a:xfrm>
            <a:off x="3147343" y="3340260"/>
            <a:ext cx="644728" cy="461665"/>
          </a:xfrm>
          <a:prstGeom prst="rect">
            <a:avLst/>
          </a:prstGeom>
          <a:noFill/>
        </p:spPr>
        <p:txBody>
          <a:bodyPr wrap="none" rtlCol="0">
            <a:spAutoFit/>
          </a:bodyPr>
          <a:lstStyle/>
          <a:p>
            <a:r>
              <a:rPr lang="en-IN" sz="2400" b="1" dirty="0"/>
              <a:t>, 15</a:t>
            </a:r>
            <a:endParaRPr lang="en-US" sz="2400" b="1" dirty="0"/>
          </a:p>
        </p:txBody>
      </p:sp>
      <p:sp>
        <p:nvSpPr>
          <p:cNvPr id="20" name="TextBox 19"/>
          <p:cNvSpPr txBox="1"/>
          <p:nvPr/>
        </p:nvSpPr>
        <p:spPr>
          <a:xfrm>
            <a:off x="3182471" y="4171139"/>
            <a:ext cx="644728" cy="461665"/>
          </a:xfrm>
          <a:prstGeom prst="rect">
            <a:avLst/>
          </a:prstGeom>
          <a:noFill/>
        </p:spPr>
        <p:txBody>
          <a:bodyPr wrap="none" rtlCol="0">
            <a:spAutoFit/>
          </a:bodyPr>
          <a:lstStyle/>
          <a:p>
            <a:r>
              <a:rPr lang="en-IN" sz="2400" b="1" dirty="0"/>
              <a:t>, 32</a:t>
            </a:r>
            <a:endParaRPr lang="en-US" sz="2400" b="1" dirty="0"/>
          </a:p>
        </p:txBody>
      </p:sp>
      <p:sp>
        <p:nvSpPr>
          <p:cNvPr id="21" name="TextBox 20"/>
          <p:cNvSpPr txBox="1"/>
          <p:nvPr/>
        </p:nvSpPr>
        <p:spPr>
          <a:xfrm>
            <a:off x="3182471" y="3743839"/>
            <a:ext cx="644728" cy="461665"/>
          </a:xfrm>
          <a:prstGeom prst="rect">
            <a:avLst/>
          </a:prstGeom>
          <a:noFill/>
        </p:spPr>
        <p:txBody>
          <a:bodyPr wrap="none" rtlCol="0">
            <a:spAutoFit/>
          </a:bodyPr>
          <a:lstStyle/>
          <a:p>
            <a:r>
              <a:rPr lang="en-IN" sz="2400" b="1" dirty="0"/>
              <a:t>, 31</a:t>
            </a:r>
            <a:endParaRPr lang="en-US" sz="2400" b="1" dirty="0"/>
          </a:p>
        </p:txBody>
      </p:sp>
      <p:sp>
        <p:nvSpPr>
          <p:cNvPr id="22" name="TextBox 21"/>
          <p:cNvSpPr txBox="1"/>
          <p:nvPr/>
        </p:nvSpPr>
        <p:spPr>
          <a:xfrm>
            <a:off x="3182471" y="4570824"/>
            <a:ext cx="644728" cy="461665"/>
          </a:xfrm>
          <a:prstGeom prst="rect">
            <a:avLst/>
          </a:prstGeom>
          <a:noFill/>
        </p:spPr>
        <p:txBody>
          <a:bodyPr wrap="none" rtlCol="0">
            <a:spAutoFit/>
          </a:bodyPr>
          <a:lstStyle/>
          <a:p>
            <a:r>
              <a:rPr lang="en-IN" sz="2400" b="1" dirty="0"/>
              <a:t>, 48</a:t>
            </a:r>
            <a:endParaRPr lang="en-US" sz="2400" b="1" dirty="0"/>
          </a:p>
        </p:txBody>
      </p:sp>
      <p:sp>
        <p:nvSpPr>
          <p:cNvPr id="23" name="TextBox 22"/>
          <p:cNvSpPr txBox="1"/>
          <p:nvPr/>
        </p:nvSpPr>
        <p:spPr>
          <a:xfrm>
            <a:off x="3182471" y="5028596"/>
            <a:ext cx="644728" cy="461665"/>
          </a:xfrm>
          <a:prstGeom prst="rect">
            <a:avLst/>
          </a:prstGeom>
          <a:noFill/>
        </p:spPr>
        <p:txBody>
          <a:bodyPr wrap="none" rtlCol="0">
            <a:spAutoFit/>
          </a:bodyPr>
          <a:lstStyle/>
          <a:p>
            <a:r>
              <a:rPr lang="en-IN" sz="2400" b="1" dirty="0"/>
              <a:t>, 49</a:t>
            </a:r>
            <a:endParaRPr lang="en-US" sz="2400" b="1" dirty="0"/>
          </a:p>
        </p:txBody>
      </p:sp>
      <p:sp>
        <p:nvSpPr>
          <p:cNvPr id="24" name="TextBox 23"/>
          <p:cNvSpPr txBox="1"/>
          <p:nvPr/>
        </p:nvSpPr>
        <p:spPr>
          <a:xfrm>
            <a:off x="3604543" y="3337434"/>
            <a:ext cx="644728" cy="461665"/>
          </a:xfrm>
          <a:prstGeom prst="rect">
            <a:avLst/>
          </a:prstGeom>
          <a:noFill/>
        </p:spPr>
        <p:txBody>
          <a:bodyPr wrap="none" rtlCol="0">
            <a:spAutoFit/>
          </a:bodyPr>
          <a:lstStyle/>
          <a:p>
            <a:r>
              <a:rPr lang="en-IN" sz="2400" b="1" dirty="0"/>
              <a:t>, 50</a:t>
            </a:r>
            <a:endParaRPr lang="en-US" sz="2400" b="1" dirty="0"/>
          </a:p>
        </p:txBody>
      </p:sp>
      <p:sp>
        <p:nvSpPr>
          <p:cNvPr id="25" name="TextBox 24"/>
          <p:cNvSpPr txBox="1"/>
          <p:nvPr/>
        </p:nvSpPr>
        <p:spPr>
          <a:xfrm>
            <a:off x="2537513" y="3340259"/>
            <a:ext cx="340158" cy="461665"/>
          </a:xfrm>
          <a:prstGeom prst="rect">
            <a:avLst/>
          </a:prstGeom>
          <a:noFill/>
        </p:spPr>
        <p:txBody>
          <a:bodyPr wrap="none" rtlCol="0">
            <a:spAutoFit/>
          </a:bodyPr>
          <a:lstStyle/>
          <a:p>
            <a:r>
              <a:rPr lang="en-IN" sz="2400" b="1" dirty="0"/>
              <a:t>5</a:t>
            </a:r>
            <a:endParaRPr lang="en-US" sz="2400" b="1" dirty="0"/>
          </a:p>
        </p:txBody>
      </p:sp>
      <p:graphicFrame>
        <p:nvGraphicFramePr>
          <p:cNvPr id="27" name="Table 26"/>
          <p:cNvGraphicFramePr>
            <a:graphicFrameLocks noGrp="1"/>
          </p:cNvGraphicFramePr>
          <p:nvPr>
            <p:extLst>
              <p:ext uri="{D42A27DB-BD31-4B8C-83A1-F6EECF244321}">
                <p14:modId xmlns:p14="http://schemas.microsoft.com/office/powerpoint/2010/main" val="1078666488"/>
              </p:ext>
            </p:extLst>
          </p:nvPr>
        </p:nvGraphicFramePr>
        <p:xfrm>
          <a:off x="5523451" y="2826529"/>
          <a:ext cx="1247776" cy="3124200"/>
        </p:xfrm>
        <a:graphic>
          <a:graphicData uri="http://schemas.openxmlformats.org/drawingml/2006/table">
            <a:tbl>
              <a:tblPr firstRow="1" bandRow="1">
                <a:tableStyleId>{5940675A-B579-460E-94D1-54222C63F5DA}</a:tableStyleId>
              </a:tblPr>
              <a:tblGrid>
                <a:gridCol w="790577">
                  <a:extLst>
                    <a:ext uri="{9D8B030D-6E8A-4147-A177-3AD203B41FA5}">
                      <a16:colId xmlns:a16="http://schemas.microsoft.com/office/drawing/2014/main" val="20000"/>
                    </a:ext>
                  </a:extLst>
                </a:gridCol>
                <a:gridCol w="457199">
                  <a:extLst>
                    <a:ext uri="{9D8B030D-6E8A-4147-A177-3AD203B41FA5}">
                      <a16:colId xmlns:a16="http://schemas.microsoft.com/office/drawing/2014/main" val="20001"/>
                    </a:ext>
                  </a:extLst>
                </a:gridCol>
              </a:tblGrid>
              <a:tr h="624840">
                <a:tc>
                  <a:txBody>
                    <a:bodyPr/>
                    <a:lstStyle/>
                    <a:p>
                      <a:r>
                        <a:rPr lang="en-IN" sz="2400" b="1" dirty="0"/>
                        <a:t>0</a:t>
                      </a:r>
                      <a:endParaRPr lang="en-US" sz="2400" b="1" dirty="0"/>
                    </a:p>
                  </a:txBody>
                  <a:tcPr/>
                </a:tc>
                <a:tc>
                  <a:txBody>
                    <a:bodyPr/>
                    <a:lstStyle/>
                    <a:p>
                      <a:endParaRPr lang="en-US" dirty="0"/>
                    </a:p>
                  </a:txBody>
                  <a:tcPr/>
                </a:tc>
                <a:extLst>
                  <a:ext uri="{0D108BD9-81ED-4DB2-BD59-A6C34878D82A}">
                    <a16:rowId xmlns:a16="http://schemas.microsoft.com/office/drawing/2014/main" val="10000"/>
                  </a:ext>
                </a:extLst>
              </a:tr>
              <a:tr h="624840">
                <a:tc>
                  <a:txBody>
                    <a:bodyPr/>
                    <a:lstStyle/>
                    <a:p>
                      <a:r>
                        <a:rPr lang="en-IN" sz="2400" b="1" dirty="0"/>
                        <a:t>1</a:t>
                      </a:r>
                      <a:endParaRPr lang="en-US" sz="2400" b="1" dirty="0"/>
                    </a:p>
                  </a:txBody>
                  <a:tcPr/>
                </a:tc>
                <a:tc>
                  <a:txBody>
                    <a:bodyPr/>
                    <a:lstStyle/>
                    <a:p>
                      <a:endParaRPr lang="en-US" dirty="0"/>
                    </a:p>
                  </a:txBody>
                  <a:tcPr/>
                </a:tc>
                <a:extLst>
                  <a:ext uri="{0D108BD9-81ED-4DB2-BD59-A6C34878D82A}">
                    <a16:rowId xmlns:a16="http://schemas.microsoft.com/office/drawing/2014/main" val="10001"/>
                  </a:ext>
                </a:extLst>
              </a:tr>
              <a:tr h="624840">
                <a:tc>
                  <a:txBody>
                    <a:bodyPr/>
                    <a:lstStyle/>
                    <a:p>
                      <a:r>
                        <a:rPr lang="en-IN" sz="2400" b="1" dirty="0"/>
                        <a:t>2</a:t>
                      </a:r>
                      <a:endParaRPr lang="en-US" sz="2400" b="1" dirty="0"/>
                    </a:p>
                  </a:txBody>
                  <a:tcPr/>
                </a:tc>
                <a:tc>
                  <a:txBody>
                    <a:bodyPr/>
                    <a:lstStyle/>
                    <a:p>
                      <a:endParaRPr lang="en-US" dirty="0"/>
                    </a:p>
                  </a:txBody>
                  <a:tcPr/>
                </a:tc>
                <a:extLst>
                  <a:ext uri="{0D108BD9-81ED-4DB2-BD59-A6C34878D82A}">
                    <a16:rowId xmlns:a16="http://schemas.microsoft.com/office/drawing/2014/main" val="10002"/>
                  </a:ext>
                </a:extLst>
              </a:tr>
              <a:tr h="624840">
                <a:tc>
                  <a:txBody>
                    <a:bodyPr/>
                    <a:lstStyle/>
                    <a:p>
                      <a:r>
                        <a:rPr lang="en-IN" sz="2400" b="1" dirty="0"/>
                        <a:t>3</a:t>
                      </a:r>
                      <a:endParaRPr lang="en-US" sz="2400" b="1" dirty="0"/>
                    </a:p>
                  </a:txBody>
                  <a:tcPr/>
                </a:tc>
                <a:tc>
                  <a:txBody>
                    <a:bodyPr/>
                    <a:lstStyle/>
                    <a:p>
                      <a:endParaRPr lang="en-US" dirty="0"/>
                    </a:p>
                  </a:txBody>
                  <a:tcPr/>
                </a:tc>
                <a:extLst>
                  <a:ext uri="{0D108BD9-81ED-4DB2-BD59-A6C34878D82A}">
                    <a16:rowId xmlns:a16="http://schemas.microsoft.com/office/drawing/2014/main" val="10003"/>
                  </a:ext>
                </a:extLst>
              </a:tr>
              <a:tr h="624840">
                <a:tc>
                  <a:txBody>
                    <a:bodyPr/>
                    <a:lstStyle/>
                    <a:p>
                      <a:r>
                        <a:rPr lang="en-IN" sz="2400" b="1" dirty="0"/>
                        <a:t>4</a:t>
                      </a:r>
                      <a:endParaRPr lang="en-US" sz="2400" b="1"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grpSp>
        <p:nvGrpSpPr>
          <p:cNvPr id="28" name="Group 27"/>
          <p:cNvGrpSpPr/>
          <p:nvPr/>
        </p:nvGrpSpPr>
        <p:grpSpPr>
          <a:xfrm>
            <a:off x="7330693" y="2871353"/>
            <a:ext cx="893824" cy="504000"/>
            <a:chOff x="1676400" y="3942859"/>
            <a:chExt cx="893824" cy="224136"/>
          </a:xfrm>
        </p:grpSpPr>
        <p:sp>
          <p:nvSpPr>
            <p:cNvPr id="29" name="Rectangle 28"/>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5</a:t>
              </a:r>
              <a:endParaRPr lang="en-US" sz="2000" b="1" dirty="0"/>
            </a:p>
          </p:txBody>
        </p:sp>
        <p:sp>
          <p:nvSpPr>
            <p:cNvPr id="30" name="Rectangle 29"/>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31" name="Straight Arrow Connector 30"/>
          <p:cNvCxnSpPr>
            <a:stCxn id="30" idx="3"/>
            <a:endCxn id="38" idx="1"/>
          </p:cNvCxnSpPr>
          <p:nvPr/>
        </p:nvCxnSpPr>
        <p:spPr>
          <a:xfrm>
            <a:off x="8224517" y="3123352"/>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a:endCxn id="29" idx="1"/>
          </p:cNvCxnSpPr>
          <p:nvPr/>
        </p:nvCxnSpPr>
        <p:spPr>
          <a:xfrm flipV="1">
            <a:off x="6771227" y="3123354"/>
            <a:ext cx="559466" cy="10049"/>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11119951" y="2871353"/>
            <a:ext cx="893824" cy="504000"/>
            <a:chOff x="1676400" y="3942859"/>
            <a:chExt cx="893824" cy="224136"/>
          </a:xfrm>
        </p:grpSpPr>
        <p:sp>
          <p:nvSpPr>
            <p:cNvPr id="34" name="Rectangle 33"/>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15</a:t>
              </a:r>
              <a:endParaRPr lang="en-US" sz="2000" b="1" dirty="0"/>
            </a:p>
          </p:txBody>
        </p:sp>
        <p:sp>
          <p:nvSpPr>
            <p:cNvPr id="35" name="Rectangle 34"/>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36" name="Straight Connector 35"/>
          <p:cNvCxnSpPr/>
          <p:nvPr/>
        </p:nvCxnSpPr>
        <p:spPr>
          <a:xfrm flipH="1">
            <a:off x="11566038" y="2871351"/>
            <a:ext cx="447738" cy="504000"/>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37" name="Group 36"/>
          <p:cNvGrpSpPr/>
          <p:nvPr/>
        </p:nvGrpSpPr>
        <p:grpSpPr>
          <a:xfrm>
            <a:off x="8566269" y="2871353"/>
            <a:ext cx="893824" cy="504000"/>
            <a:chOff x="1676400" y="3942859"/>
            <a:chExt cx="893824" cy="224136"/>
          </a:xfrm>
        </p:grpSpPr>
        <p:sp>
          <p:nvSpPr>
            <p:cNvPr id="38" name="Rectangle 3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39" name="Rectangle 3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40" name="Straight Arrow Connector 39"/>
          <p:cNvCxnSpPr>
            <a:stCxn id="39" idx="3"/>
            <a:endCxn id="42" idx="1"/>
          </p:cNvCxnSpPr>
          <p:nvPr/>
        </p:nvCxnSpPr>
        <p:spPr>
          <a:xfrm>
            <a:off x="9460093" y="3123352"/>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41" name="Group 40"/>
          <p:cNvGrpSpPr/>
          <p:nvPr/>
        </p:nvGrpSpPr>
        <p:grpSpPr>
          <a:xfrm>
            <a:off x="9872760" y="2871353"/>
            <a:ext cx="893824" cy="504000"/>
            <a:chOff x="1676400" y="3942859"/>
            <a:chExt cx="893824" cy="224136"/>
          </a:xfrm>
        </p:grpSpPr>
        <p:sp>
          <p:nvSpPr>
            <p:cNvPr id="42" name="Rectangle 4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50</a:t>
              </a:r>
              <a:endParaRPr lang="en-US" sz="2000" b="1" dirty="0"/>
            </a:p>
          </p:txBody>
        </p:sp>
        <p:sp>
          <p:nvSpPr>
            <p:cNvPr id="43" name="Rectangle 4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44" name="Straight Arrow Connector 43"/>
          <p:cNvCxnSpPr>
            <a:stCxn id="43" idx="3"/>
            <a:endCxn id="34" idx="1"/>
          </p:cNvCxnSpPr>
          <p:nvPr/>
        </p:nvCxnSpPr>
        <p:spPr>
          <a:xfrm>
            <a:off x="10766584" y="3123352"/>
            <a:ext cx="3533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45" name="Group 44"/>
          <p:cNvGrpSpPr/>
          <p:nvPr/>
        </p:nvGrpSpPr>
        <p:grpSpPr>
          <a:xfrm>
            <a:off x="7330693" y="3494400"/>
            <a:ext cx="893824" cy="504000"/>
            <a:chOff x="1676400" y="3942859"/>
            <a:chExt cx="893824" cy="224136"/>
          </a:xfrm>
        </p:grpSpPr>
        <p:sp>
          <p:nvSpPr>
            <p:cNvPr id="46" name="Rectangle 4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a:t>
              </a:r>
              <a:endParaRPr lang="en-US" sz="2000" b="1" dirty="0"/>
            </a:p>
          </p:txBody>
        </p:sp>
        <p:sp>
          <p:nvSpPr>
            <p:cNvPr id="47" name="Rectangle 4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48" name="Straight Arrow Connector 47"/>
          <p:cNvCxnSpPr>
            <a:stCxn id="47" idx="3"/>
            <a:endCxn id="55" idx="1"/>
          </p:cNvCxnSpPr>
          <p:nvPr/>
        </p:nvCxnSpPr>
        <p:spPr>
          <a:xfrm>
            <a:off x="8224517" y="3746399"/>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Connector 48"/>
          <p:cNvCxnSpPr>
            <a:endCxn id="46" idx="1"/>
          </p:cNvCxnSpPr>
          <p:nvPr/>
        </p:nvCxnSpPr>
        <p:spPr>
          <a:xfrm>
            <a:off x="6731395" y="3746399"/>
            <a:ext cx="599298"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50" name="Group 49"/>
          <p:cNvGrpSpPr/>
          <p:nvPr/>
        </p:nvGrpSpPr>
        <p:grpSpPr>
          <a:xfrm>
            <a:off x="9872760" y="3494400"/>
            <a:ext cx="893824" cy="504000"/>
            <a:chOff x="1676400" y="3942859"/>
            <a:chExt cx="893824" cy="224136"/>
          </a:xfrm>
        </p:grpSpPr>
        <p:sp>
          <p:nvSpPr>
            <p:cNvPr id="51" name="Rectangle 5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31</a:t>
              </a:r>
              <a:endParaRPr lang="en-US" sz="2000" b="1" dirty="0"/>
            </a:p>
          </p:txBody>
        </p:sp>
        <p:sp>
          <p:nvSpPr>
            <p:cNvPr id="52" name="Rectangle 5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53" name="Straight Connector 52"/>
          <p:cNvCxnSpPr/>
          <p:nvPr/>
        </p:nvCxnSpPr>
        <p:spPr>
          <a:xfrm flipH="1">
            <a:off x="10343204" y="3540294"/>
            <a:ext cx="423381" cy="458104"/>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54" name="Group 53"/>
          <p:cNvGrpSpPr/>
          <p:nvPr/>
        </p:nvGrpSpPr>
        <p:grpSpPr>
          <a:xfrm>
            <a:off x="8566269" y="3494400"/>
            <a:ext cx="893824" cy="504000"/>
            <a:chOff x="1676400" y="3942859"/>
            <a:chExt cx="893824" cy="224136"/>
          </a:xfrm>
        </p:grpSpPr>
        <p:sp>
          <p:nvSpPr>
            <p:cNvPr id="55" name="Rectangle 5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21</a:t>
              </a:r>
              <a:endParaRPr lang="en-US" sz="2000" b="1" dirty="0"/>
            </a:p>
          </p:txBody>
        </p:sp>
        <p:sp>
          <p:nvSpPr>
            <p:cNvPr id="56" name="Rectangle 5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57" name="Straight Arrow Connector 56"/>
          <p:cNvCxnSpPr>
            <a:stCxn id="56" idx="3"/>
            <a:endCxn id="51" idx="1"/>
          </p:cNvCxnSpPr>
          <p:nvPr/>
        </p:nvCxnSpPr>
        <p:spPr>
          <a:xfrm>
            <a:off x="9460093" y="3746399"/>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58" name="Group 57"/>
          <p:cNvGrpSpPr/>
          <p:nvPr/>
        </p:nvGrpSpPr>
        <p:grpSpPr>
          <a:xfrm>
            <a:off x="7330693" y="4130894"/>
            <a:ext cx="893824" cy="504000"/>
            <a:chOff x="1676400" y="3942859"/>
            <a:chExt cx="893824" cy="224136"/>
          </a:xfrm>
        </p:grpSpPr>
        <p:sp>
          <p:nvSpPr>
            <p:cNvPr id="59" name="Rectangle 58"/>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a:t>
              </a:r>
              <a:endParaRPr lang="en-US" sz="2000" b="1" dirty="0"/>
            </a:p>
          </p:txBody>
        </p:sp>
        <p:sp>
          <p:nvSpPr>
            <p:cNvPr id="60" name="Rectangle 59"/>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61" name="Straight Arrow Connector 60"/>
          <p:cNvCxnSpPr>
            <a:stCxn id="60" idx="3"/>
            <a:endCxn id="68" idx="1"/>
          </p:cNvCxnSpPr>
          <p:nvPr/>
        </p:nvCxnSpPr>
        <p:spPr>
          <a:xfrm>
            <a:off x="8224517" y="4382893"/>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2" name="Straight Connector 61"/>
          <p:cNvCxnSpPr>
            <a:stCxn id="27" idx="3"/>
            <a:endCxn id="59" idx="1"/>
          </p:cNvCxnSpPr>
          <p:nvPr/>
        </p:nvCxnSpPr>
        <p:spPr>
          <a:xfrm flipV="1">
            <a:off x="6771227" y="4382895"/>
            <a:ext cx="559466" cy="57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63" name="Group 62"/>
          <p:cNvGrpSpPr/>
          <p:nvPr/>
        </p:nvGrpSpPr>
        <p:grpSpPr>
          <a:xfrm>
            <a:off x="9872760" y="4130894"/>
            <a:ext cx="893824" cy="504000"/>
            <a:chOff x="1676400" y="3942859"/>
            <a:chExt cx="893824" cy="224136"/>
          </a:xfrm>
        </p:grpSpPr>
        <p:sp>
          <p:nvSpPr>
            <p:cNvPr id="64" name="Rectangle 63"/>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32</a:t>
              </a:r>
              <a:endParaRPr lang="en-US" sz="2000" b="1" dirty="0"/>
            </a:p>
          </p:txBody>
        </p:sp>
        <p:sp>
          <p:nvSpPr>
            <p:cNvPr id="65" name="Rectangle 64"/>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66" name="Straight Connector 65"/>
          <p:cNvCxnSpPr/>
          <p:nvPr/>
        </p:nvCxnSpPr>
        <p:spPr>
          <a:xfrm flipH="1">
            <a:off x="10356623" y="4146024"/>
            <a:ext cx="409961" cy="500509"/>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67" name="Group 66"/>
          <p:cNvGrpSpPr/>
          <p:nvPr/>
        </p:nvGrpSpPr>
        <p:grpSpPr>
          <a:xfrm>
            <a:off x="8566269" y="4130894"/>
            <a:ext cx="893824" cy="504000"/>
            <a:chOff x="1676400" y="3942859"/>
            <a:chExt cx="893824" cy="224136"/>
          </a:xfrm>
        </p:grpSpPr>
        <p:sp>
          <p:nvSpPr>
            <p:cNvPr id="68" name="Rectangle 6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22</a:t>
              </a:r>
              <a:endParaRPr lang="en-US" sz="2000" b="1" dirty="0"/>
            </a:p>
          </p:txBody>
        </p:sp>
        <p:sp>
          <p:nvSpPr>
            <p:cNvPr id="69" name="Rectangle 6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0" name="Straight Arrow Connector 69"/>
          <p:cNvCxnSpPr>
            <a:stCxn id="69" idx="3"/>
            <a:endCxn id="64" idx="1"/>
          </p:cNvCxnSpPr>
          <p:nvPr/>
        </p:nvCxnSpPr>
        <p:spPr>
          <a:xfrm>
            <a:off x="9460093" y="4382893"/>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71" name="Group 70"/>
          <p:cNvGrpSpPr/>
          <p:nvPr/>
        </p:nvGrpSpPr>
        <p:grpSpPr>
          <a:xfrm>
            <a:off x="7330693" y="4749626"/>
            <a:ext cx="893824" cy="504000"/>
            <a:chOff x="1676400" y="3942859"/>
            <a:chExt cx="893824" cy="224136"/>
          </a:xfrm>
        </p:grpSpPr>
        <p:sp>
          <p:nvSpPr>
            <p:cNvPr id="72" name="Rectangle 7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a:t>
              </a:r>
              <a:endParaRPr lang="en-US" sz="2000" b="1" dirty="0"/>
            </a:p>
          </p:txBody>
        </p:sp>
        <p:sp>
          <p:nvSpPr>
            <p:cNvPr id="73" name="Rectangle 7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4" name="Straight Arrow Connector 73"/>
          <p:cNvCxnSpPr>
            <a:stCxn id="73" idx="3"/>
            <a:endCxn id="81" idx="1"/>
          </p:cNvCxnSpPr>
          <p:nvPr/>
        </p:nvCxnSpPr>
        <p:spPr>
          <a:xfrm>
            <a:off x="8224517" y="5001625"/>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a:endCxn id="72" idx="1"/>
          </p:cNvCxnSpPr>
          <p:nvPr/>
        </p:nvCxnSpPr>
        <p:spPr>
          <a:xfrm>
            <a:off x="6758289" y="5001625"/>
            <a:ext cx="572404"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76" name="Group 75"/>
          <p:cNvGrpSpPr/>
          <p:nvPr/>
        </p:nvGrpSpPr>
        <p:grpSpPr>
          <a:xfrm>
            <a:off x="9872760" y="4749626"/>
            <a:ext cx="893824" cy="504000"/>
            <a:chOff x="1676400" y="3942859"/>
            <a:chExt cx="893824" cy="224136"/>
          </a:xfrm>
        </p:grpSpPr>
        <p:sp>
          <p:nvSpPr>
            <p:cNvPr id="77" name="Rectangle 76"/>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48</a:t>
              </a:r>
              <a:endParaRPr lang="en-US" sz="2000" b="1" dirty="0"/>
            </a:p>
          </p:txBody>
        </p:sp>
        <p:sp>
          <p:nvSpPr>
            <p:cNvPr id="78" name="Rectangle 77"/>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9" name="Straight Connector 78"/>
          <p:cNvCxnSpPr/>
          <p:nvPr/>
        </p:nvCxnSpPr>
        <p:spPr>
          <a:xfrm flipH="1">
            <a:off x="10356623" y="4749624"/>
            <a:ext cx="409961" cy="504000"/>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80" name="Group 79"/>
          <p:cNvGrpSpPr/>
          <p:nvPr/>
        </p:nvGrpSpPr>
        <p:grpSpPr>
          <a:xfrm>
            <a:off x="8566269" y="4749626"/>
            <a:ext cx="893824" cy="504000"/>
            <a:chOff x="1676400" y="3942859"/>
            <a:chExt cx="893824" cy="224136"/>
          </a:xfrm>
        </p:grpSpPr>
        <p:sp>
          <p:nvSpPr>
            <p:cNvPr id="81" name="Rectangle 8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33</a:t>
              </a:r>
              <a:endParaRPr lang="en-US" sz="2000" b="1" dirty="0"/>
            </a:p>
          </p:txBody>
        </p:sp>
        <p:sp>
          <p:nvSpPr>
            <p:cNvPr id="82" name="Rectangle 8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83" name="Straight Arrow Connector 82"/>
          <p:cNvCxnSpPr>
            <a:stCxn id="82" idx="3"/>
            <a:endCxn id="77" idx="1"/>
          </p:cNvCxnSpPr>
          <p:nvPr/>
        </p:nvCxnSpPr>
        <p:spPr>
          <a:xfrm>
            <a:off x="9460093" y="5001625"/>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4" name="Group 83"/>
          <p:cNvGrpSpPr/>
          <p:nvPr/>
        </p:nvGrpSpPr>
        <p:grpSpPr>
          <a:xfrm>
            <a:off x="7330693" y="5372506"/>
            <a:ext cx="893824" cy="504000"/>
            <a:chOff x="1676400" y="3942859"/>
            <a:chExt cx="893824" cy="224136"/>
          </a:xfrm>
        </p:grpSpPr>
        <p:sp>
          <p:nvSpPr>
            <p:cNvPr id="85" name="Rectangle 8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a:t>
              </a:r>
              <a:endParaRPr lang="en-US" sz="2000" b="1" dirty="0"/>
            </a:p>
          </p:txBody>
        </p:sp>
        <p:sp>
          <p:nvSpPr>
            <p:cNvPr id="86" name="Rectangle 8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87" name="Straight Arrow Connector 86"/>
          <p:cNvCxnSpPr>
            <a:stCxn id="86" idx="3"/>
            <a:endCxn id="94" idx="1"/>
          </p:cNvCxnSpPr>
          <p:nvPr/>
        </p:nvCxnSpPr>
        <p:spPr>
          <a:xfrm>
            <a:off x="8224517" y="5624505"/>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8" name="Straight Connector 87"/>
          <p:cNvCxnSpPr>
            <a:endCxn id="85" idx="1"/>
          </p:cNvCxnSpPr>
          <p:nvPr/>
        </p:nvCxnSpPr>
        <p:spPr>
          <a:xfrm>
            <a:off x="6758289" y="5624505"/>
            <a:ext cx="572404"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89" name="Group 88"/>
          <p:cNvGrpSpPr/>
          <p:nvPr/>
        </p:nvGrpSpPr>
        <p:grpSpPr>
          <a:xfrm>
            <a:off x="9872760" y="5372506"/>
            <a:ext cx="893824" cy="504000"/>
            <a:chOff x="1676400" y="3942859"/>
            <a:chExt cx="893824" cy="224136"/>
          </a:xfrm>
        </p:grpSpPr>
        <p:sp>
          <p:nvSpPr>
            <p:cNvPr id="90" name="Rectangle 89"/>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49</a:t>
              </a:r>
              <a:endParaRPr lang="en-US" sz="2000" b="1" dirty="0"/>
            </a:p>
          </p:txBody>
        </p:sp>
        <p:sp>
          <p:nvSpPr>
            <p:cNvPr id="91" name="Rectangle 90"/>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92" name="Straight Connector 91"/>
          <p:cNvCxnSpPr/>
          <p:nvPr/>
        </p:nvCxnSpPr>
        <p:spPr>
          <a:xfrm flipH="1">
            <a:off x="10356624" y="5405565"/>
            <a:ext cx="409960" cy="446386"/>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93" name="Group 92"/>
          <p:cNvGrpSpPr/>
          <p:nvPr/>
        </p:nvGrpSpPr>
        <p:grpSpPr>
          <a:xfrm>
            <a:off x="8566269" y="5372506"/>
            <a:ext cx="893824" cy="504000"/>
            <a:chOff x="1676400" y="3942859"/>
            <a:chExt cx="893824" cy="224136"/>
          </a:xfrm>
        </p:grpSpPr>
        <p:sp>
          <p:nvSpPr>
            <p:cNvPr id="94" name="Rectangle 93"/>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34</a:t>
              </a:r>
              <a:endParaRPr lang="en-US" sz="2000" b="1" dirty="0"/>
            </a:p>
          </p:txBody>
        </p:sp>
        <p:sp>
          <p:nvSpPr>
            <p:cNvPr id="95" name="Rectangle 94"/>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96" name="Straight Arrow Connector 95"/>
          <p:cNvCxnSpPr>
            <a:stCxn id="95" idx="3"/>
            <a:endCxn id="90" idx="1"/>
          </p:cNvCxnSpPr>
          <p:nvPr/>
        </p:nvCxnSpPr>
        <p:spPr>
          <a:xfrm>
            <a:off x="9460093" y="5624505"/>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97" name="TextBox 96"/>
          <p:cNvSpPr txBox="1"/>
          <p:nvPr/>
        </p:nvSpPr>
        <p:spPr>
          <a:xfrm>
            <a:off x="6520585" y="6164942"/>
            <a:ext cx="4382347" cy="461665"/>
          </a:xfrm>
          <a:prstGeom prst="rect">
            <a:avLst/>
          </a:prstGeom>
          <a:noFill/>
        </p:spPr>
        <p:txBody>
          <a:bodyPr wrap="square" rtlCol="0">
            <a:spAutoFit/>
          </a:bodyPr>
          <a:lstStyle/>
          <a:p>
            <a:pPr algn="ctr"/>
            <a:r>
              <a:rPr lang="en-US" sz="2400" b="1" dirty="0">
                <a:solidFill>
                  <a:srgbClr val="C00000"/>
                </a:solidFill>
              </a:rPr>
              <a:t>Hash Table</a:t>
            </a:r>
          </a:p>
        </p:txBody>
      </p:sp>
    </p:spTree>
    <p:extLst>
      <p:ext uri="{BB962C8B-B14F-4D97-AF65-F5344CB8AC3E}">
        <p14:creationId xmlns:p14="http://schemas.microsoft.com/office/powerpoint/2010/main" val="86890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500"/>
                                        <p:tgtEl>
                                          <p:spTgt spid="31"/>
                                        </p:tgtEl>
                                      </p:cBhvr>
                                    </p:animEffect>
                                  </p:childTnLst>
                                </p:cTn>
                              </p:par>
                              <p:par>
                                <p:cTn id="101" presetID="22" presetClass="entr" presetSubtype="8" fill="hold" nodeType="with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wipe(left)">
                                      <p:cBhvr>
                                        <p:cTn id="103" dur="500"/>
                                        <p:tgtEl>
                                          <p:spTgt spid="32"/>
                                        </p:tgtEl>
                                      </p:cBhvr>
                                    </p:animEffect>
                                  </p:childTnLst>
                                </p:cTn>
                              </p:par>
                              <p:par>
                                <p:cTn id="104" presetID="22" presetClass="entr" presetSubtype="8"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wipe(left)">
                                      <p:cBhvr>
                                        <p:cTn id="106" dur="500"/>
                                        <p:tgtEl>
                                          <p:spTgt spid="33"/>
                                        </p:tgtEl>
                                      </p:cBhvr>
                                    </p:animEffect>
                                  </p:childTnLst>
                                </p:cTn>
                              </p:par>
                              <p:par>
                                <p:cTn id="107" presetID="22" presetClass="entr" presetSubtype="8" fill="hold" nodeType="with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left)">
                                      <p:cBhvr>
                                        <p:cTn id="109" dur="500"/>
                                        <p:tgtEl>
                                          <p:spTgt spid="36"/>
                                        </p:tgtEl>
                                      </p:cBhvr>
                                    </p:animEffect>
                                  </p:childTnLst>
                                </p:cTn>
                              </p:par>
                              <p:par>
                                <p:cTn id="110" presetID="22" presetClass="entr" presetSubtype="8" fill="hold" nodeType="with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wipe(left)">
                                      <p:cBhvr>
                                        <p:cTn id="112" dur="500"/>
                                        <p:tgtEl>
                                          <p:spTgt spid="37"/>
                                        </p:tgtEl>
                                      </p:cBhvr>
                                    </p:animEffect>
                                  </p:childTnLst>
                                </p:cTn>
                              </p:par>
                              <p:par>
                                <p:cTn id="113" presetID="22" presetClass="entr" presetSubtype="8" fill="hold"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wipe(left)">
                                      <p:cBhvr>
                                        <p:cTn id="115" dur="500"/>
                                        <p:tgtEl>
                                          <p:spTgt spid="40"/>
                                        </p:tgtEl>
                                      </p:cBhvr>
                                    </p:animEffect>
                                  </p:childTnLst>
                                </p:cTn>
                              </p:par>
                              <p:par>
                                <p:cTn id="116" presetID="22" presetClass="entr" presetSubtype="8" fill="hold"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left)">
                                      <p:cBhvr>
                                        <p:cTn id="118" dur="500"/>
                                        <p:tgtEl>
                                          <p:spTgt spid="41"/>
                                        </p:tgtEl>
                                      </p:cBhvr>
                                    </p:animEffect>
                                  </p:childTnLst>
                                </p:cTn>
                              </p:par>
                              <p:par>
                                <p:cTn id="119" presetID="22" presetClass="entr" presetSubtype="8" fill="hold"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wipe(left)">
                                      <p:cBhvr>
                                        <p:cTn id="121" dur="500"/>
                                        <p:tgtEl>
                                          <p:spTgt spid="4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wipe(left)">
                                      <p:cBhvr>
                                        <p:cTn id="126" dur="500"/>
                                        <p:tgtEl>
                                          <p:spTgt spid="45"/>
                                        </p:tgtEl>
                                      </p:cBhvr>
                                    </p:animEffect>
                                  </p:childTnLst>
                                </p:cTn>
                              </p:par>
                              <p:par>
                                <p:cTn id="127" presetID="22" presetClass="entr" presetSubtype="8" fill="hold" nodeType="with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wipe(left)">
                                      <p:cBhvr>
                                        <p:cTn id="129" dur="500"/>
                                        <p:tgtEl>
                                          <p:spTgt spid="48"/>
                                        </p:tgtEl>
                                      </p:cBhvr>
                                    </p:animEffect>
                                  </p:childTnLst>
                                </p:cTn>
                              </p:par>
                              <p:par>
                                <p:cTn id="130" presetID="22" presetClass="entr" presetSubtype="8" fill="hold" nodeType="with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wipe(left)">
                                      <p:cBhvr>
                                        <p:cTn id="132" dur="500"/>
                                        <p:tgtEl>
                                          <p:spTgt spid="49"/>
                                        </p:tgtEl>
                                      </p:cBhvr>
                                    </p:animEffect>
                                  </p:childTnLst>
                                </p:cTn>
                              </p:par>
                              <p:par>
                                <p:cTn id="133" presetID="22" presetClass="entr" presetSubtype="8" fill="hold"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wipe(left)">
                                      <p:cBhvr>
                                        <p:cTn id="135" dur="500"/>
                                        <p:tgtEl>
                                          <p:spTgt spid="50"/>
                                        </p:tgtEl>
                                      </p:cBhvr>
                                    </p:animEffect>
                                  </p:childTnLst>
                                </p:cTn>
                              </p:par>
                              <p:par>
                                <p:cTn id="136" presetID="22" presetClass="entr" presetSubtype="8" fill="hold"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wipe(left)">
                                      <p:cBhvr>
                                        <p:cTn id="138" dur="500"/>
                                        <p:tgtEl>
                                          <p:spTgt spid="53"/>
                                        </p:tgtEl>
                                      </p:cBhvr>
                                    </p:animEffect>
                                  </p:childTnLst>
                                </p:cTn>
                              </p:par>
                              <p:par>
                                <p:cTn id="139" presetID="22" presetClass="entr" presetSubtype="8" fill="hold" nodeType="with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wipe(left)">
                                      <p:cBhvr>
                                        <p:cTn id="141" dur="500"/>
                                        <p:tgtEl>
                                          <p:spTgt spid="54"/>
                                        </p:tgtEl>
                                      </p:cBhvr>
                                    </p:animEffect>
                                  </p:childTnLst>
                                </p:cTn>
                              </p:par>
                              <p:par>
                                <p:cTn id="142" presetID="22" presetClass="entr" presetSubtype="8" fill="hold" nodeType="withEffect">
                                  <p:stCondLst>
                                    <p:cond delay="0"/>
                                  </p:stCondLst>
                                  <p:childTnLst>
                                    <p:set>
                                      <p:cBhvr>
                                        <p:cTn id="143" dur="1" fill="hold">
                                          <p:stCondLst>
                                            <p:cond delay="0"/>
                                          </p:stCondLst>
                                        </p:cTn>
                                        <p:tgtEl>
                                          <p:spTgt spid="57"/>
                                        </p:tgtEl>
                                        <p:attrNameLst>
                                          <p:attrName>style.visibility</p:attrName>
                                        </p:attrNameLst>
                                      </p:cBhvr>
                                      <p:to>
                                        <p:strVal val="visible"/>
                                      </p:to>
                                    </p:set>
                                    <p:animEffect transition="in" filter="wipe(left)">
                                      <p:cBhvr>
                                        <p:cTn id="144" dur="500"/>
                                        <p:tgtEl>
                                          <p:spTgt spid="57"/>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58"/>
                                        </p:tgtEl>
                                        <p:attrNameLst>
                                          <p:attrName>style.visibility</p:attrName>
                                        </p:attrNameLst>
                                      </p:cBhvr>
                                      <p:to>
                                        <p:strVal val="visible"/>
                                      </p:to>
                                    </p:set>
                                    <p:animEffect transition="in" filter="wipe(left)">
                                      <p:cBhvr>
                                        <p:cTn id="149" dur="500"/>
                                        <p:tgtEl>
                                          <p:spTgt spid="58"/>
                                        </p:tgtEl>
                                      </p:cBhvr>
                                    </p:animEffect>
                                  </p:childTnLst>
                                </p:cTn>
                              </p:par>
                              <p:par>
                                <p:cTn id="150" presetID="22" presetClass="entr" presetSubtype="8" fill="hold" nodeType="withEffect">
                                  <p:stCondLst>
                                    <p:cond delay="0"/>
                                  </p:stCondLst>
                                  <p:childTnLst>
                                    <p:set>
                                      <p:cBhvr>
                                        <p:cTn id="151" dur="1" fill="hold">
                                          <p:stCondLst>
                                            <p:cond delay="0"/>
                                          </p:stCondLst>
                                        </p:cTn>
                                        <p:tgtEl>
                                          <p:spTgt spid="61"/>
                                        </p:tgtEl>
                                        <p:attrNameLst>
                                          <p:attrName>style.visibility</p:attrName>
                                        </p:attrNameLst>
                                      </p:cBhvr>
                                      <p:to>
                                        <p:strVal val="visible"/>
                                      </p:to>
                                    </p:set>
                                    <p:animEffect transition="in" filter="wipe(left)">
                                      <p:cBhvr>
                                        <p:cTn id="152" dur="500"/>
                                        <p:tgtEl>
                                          <p:spTgt spid="61"/>
                                        </p:tgtEl>
                                      </p:cBhvr>
                                    </p:animEffect>
                                  </p:childTnLst>
                                </p:cTn>
                              </p:par>
                              <p:par>
                                <p:cTn id="153" presetID="22" presetClass="entr" presetSubtype="8" fill="hold" nodeType="withEffect">
                                  <p:stCondLst>
                                    <p:cond delay="0"/>
                                  </p:stCondLst>
                                  <p:childTnLst>
                                    <p:set>
                                      <p:cBhvr>
                                        <p:cTn id="154" dur="1" fill="hold">
                                          <p:stCondLst>
                                            <p:cond delay="0"/>
                                          </p:stCondLst>
                                        </p:cTn>
                                        <p:tgtEl>
                                          <p:spTgt spid="62"/>
                                        </p:tgtEl>
                                        <p:attrNameLst>
                                          <p:attrName>style.visibility</p:attrName>
                                        </p:attrNameLst>
                                      </p:cBhvr>
                                      <p:to>
                                        <p:strVal val="visible"/>
                                      </p:to>
                                    </p:set>
                                    <p:animEffect transition="in" filter="wipe(left)">
                                      <p:cBhvr>
                                        <p:cTn id="155" dur="500"/>
                                        <p:tgtEl>
                                          <p:spTgt spid="62"/>
                                        </p:tgtEl>
                                      </p:cBhvr>
                                    </p:animEffect>
                                  </p:childTnLst>
                                </p:cTn>
                              </p:par>
                              <p:par>
                                <p:cTn id="156" presetID="22" presetClass="entr" presetSubtype="8" fill="hold" nodeType="withEffect">
                                  <p:stCondLst>
                                    <p:cond delay="0"/>
                                  </p:stCondLst>
                                  <p:childTnLst>
                                    <p:set>
                                      <p:cBhvr>
                                        <p:cTn id="157" dur="1" fill="hold">
                                          <p:stCondLst>
                                            <p:cond delay="0"/>
                                          </p:stCondLst>
                                        </p:cTn>
                                        <p:tgtEl>
                                          <p:spTgt spid="63"/>
                                        </p:tgtEl>
                                        <p:attrNameLst>
                                          <p:attrName>style.visibility</p:attrName>
                                        </p:attrNameLst>
                                      </p:cBhvr>
                                      <p:to>
                                        <p:strVal val="visible"/>
                                      </p:to>
                                    </p:set>
                                    <p:animEffect transition="in" filter="wipe(left)">
                                      <p:cBhvr>
                                        <p:cTn id="158" dur="500"/>
                                        <p:tgtEl>
                                          <p:spTgt spid="63"/>
                                        </p:tgtEl>
                                      </p:cBhvr>
                                    </p:animEffect>
                                  </p:childTnLst>
                                </p:cTn>
                              </p:par>
                              <p:par>
                                <p:cTn id="159" presetID="22" presetClass="entr" presetSubtype="8" fill="hold" nodeType="with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wipe(left)">
                                      <p:cBhvr>
                                        <p:cTn id="161" dur="500"/>
                                        <p:tgtEl>
                                          <p:spTgt spid="66"/>
                                        </p:tgtEl>
                                      </p:cBhvr>
                                    </p:animEffect>
                                  </p:childTnLst>
                                </p:cTn>
                              </p:par>
                              <p:par>
                                <p:cTn id="162" presetID="22" presetClass="entr" presetSubtype="8" fill="hold" nodeType="withEffect">
                                  <p:stCondLst>
                                    <p:cond delay="0"/>
                                  </p:stCondLst>
                                  <p:childTnLst>
                                    <p:set>
                                      <p:cBhvr>
                                        <p:cTn id="163" dur="1" fill="hold">
                                          <p:stCondLst>
                                            <p:cond delay="0"/>
                                          </p:stCondLst>
                                        </p:cTn>
                                        <p:tgtEl>
                                          <p:spTgt spid="67"/>
                                        </p:tgtEl>
                                        <p:attrNameLst>
                                          <p:attrName>style.visibility</p:attrName>
                                        </p:attrNameLst>
                                      </p:cBhvr>
                                      <p:to>
                                        <p:strVal val="visible"/>
                                      </p:to>
                                    </p:set>
                                    <p:animEffect transition="in" filter="wipe(left)">
                                      <p:cBhvr>
                                        <p:cTn id="164" dur="500"/>
                                        <p:tgtEl>
                                          <p:spTgt spid="67"/>
                                        </p:tgtEl>
                                      </p:cBhvr>
                                    </p:animEffect>
                                  </p:childTnLst>
                                </p:cTn>
                              </p:par>
                              <p:par>
                                <p:cTn id="165" presetID="22" presetClass="entr" presetSubtype="8" fill="hold" nodeType="withEffect">
                                  <p:stCondLst>
                                    <p:cond delay="0"/>
                                  </p:stCondLst>
                                  <p:childTnLst>
                                    <p:set>
                                      <p:cBhvr>
                                        <p:cTn id="166" dur="1" fill="hold">
                                          <p:stCondLst>
                                            <p:cond delay="0"/>
                                          </p:stCondLst>
                                        </p:cTn>
                                        <p:tgtEl>
                                          <p:spTgt spid="70"/>
                                        </p:tgtEl>
                                        <p:attrNameLst>
                                          <p:attrName>style.visibility</p:attrName>
                                        </p:attrNameLst>
                                      </p:cBhvr>
                                      <p:to>
                                        <p:strVal val="visible"/>
                                      </p:to>
                                    </p:set>
                                    <p:animEffect transition="in" filter="wipe(left)">
                                      <p:cBhvr>
                                        <p:cTn id="167" dur="500"/>
                                        <p:tgtEl>
                                          <p:spTgt spid="70"/>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71"/>
                                        </p:tgtEl>
                                        <p:attrNameLst>
                                          <p:attrName>style.visibility</p:attrName>
                                        </p:attrNameLst>
                                      </p:cBhvr>
                                      <p:to>
                                        <p:strVal val="visible"/>
                                      </p:to>
                                    </p:set>
                                    <p:animEffect transition="in" filter="wipe(left)">
                                      <p:cBhvr>
                                        <p:cTn id="172" dur="500"/>
                                        <p:tgtEl>
                                          <p:spTgt spid="71"/>
                                        </p:tgtEl>
                                      </p:cBhvr>
                                    </p:animEffect>
                                  </p:childTnLst>
                                </p:cTn>
                              </p:par>
                              <p:par>
                                <p:cTn id="173" presetID="22" presetClass="entr" presetSubtype="8" fill="hold" nodeType="withEffect">
                                  <p:stCondLst>
                                    <p:cond delay="0"/>
                                  </p:stCondLst>
                                  <p:childTnLst>
                                    <p:set>
                                      <p:cBhvr>
                                        <p:cTn id="174" dur="1" fill="hold">
                                          <p:stCondLst>
                                            <p:cond delay="0"/>
                                          </p:stCondLst>
                                        </p:cTn>
                                        <p:tgtEl>
                                          <p:spTgt spid="74"/>
                                        </p:tgtEl>
                                        <p:attrNameLst>
                                          <p:attrName>style.visibility</p:attrName>
                                        </p:attrNameLst>
                                      </p:cBhvr>
                                      <p:to>
                                        <p:strVal val="visible"/>
                                      </p:to>
                                    </p:set>
                                    <p:animEffect transition="in" filter="wipe(left)">
                                      <p:cBhvr>
                                        <p:cTn id="175" dur="500"/>
                                        <p:tgtEl>
                                          <p:spTgt spid="74"/>
                                        </p:tgtEl>
                                      </p:cBhvr>
                                    </p:animEffect>
                                  </p:childTnLst>
                                </p:cTn>
                              </p:par>
                              <p:par>
                                <p:cTn id="176" presetID="22" presetClass="entr" presetSubtype="8" fill="hold" nodeType="withEffect">
                                  <p:stCondLst>
                                    <p:cond delay="0"/>
                                  </p:stCondLst>
                                  <p:childTnLst>
                                    <p:set>
                                      <p:cBhvr>
                                        <p:cTn id="177" dur="1" fill="hold">
                                          <p:stCondLst>
                                            <p:cond delay="0"/>
                                          </p:stCondLst>
                                        </p:cTn>
                                        <p:tgtEl>
                                          <p:spTgt spid="75"/>
                                        </p:tgtEl>
                                        <p:attrNameLst>
                                          <p:attrName>style.visibility</p:attrName>
                                        </p:attrNameLst>
                                      </p:cBhvr>
                                      <p:to>
                                        <p:strVal val="visible"/>
                                      </p:to>
                                    </p:set>
                                    <p:animEffect transition="in" filter="wipe(left)">
                                      <p:cBhvr>
                                        <p:cTn id="178" dur="500"/>
                                        <p:tgtEl>
                                          <p:spTgt spid="75"/>
                                        </p:tgtEl>
                                      </p:cBhvr>
                                    </p:animEffect>
                                  </p:childTnLst>
                                </p:cTn>
                              </p:par>
                              <p:par>
                                <p:cTn id="179" presetID="22" presetClass="entr" presetSubtype="8" fill="hold" nodeType="withEffect">
                                  <p:stCondLst>
                                    <p:cond delay="0"/>
                                  </p:stCondLst>
                                  <p:childTnLst>
                                    <p:set>
                                      <p:cBhvr>
                                        <p:cTn id="180" dur="1" fill="hold">
                                          <p:stCondLst>
                                            <p:cond delay="0"/>
                                          </p:stCondLst>
                                        </p:cTn>
                                        <p:tgtEl>
                                          <p:spTgt spid="76"/>
                                        </p:tgtEl>
                                        <p:attrNameLst>
                                          <p:attrName>style.visibility</p:attrName>
                                        </p:attrNameLst>
                                      </p:cBhvr>
                                      <p:to>
                                        <p:strVal val="visible"/>
                                      </p:to>
                                    </p:set>
                                    <p:animEffect transition="in" filter="wipe(left)">
                                      <p:cBhvr>
                                        <p:cTn id="181" dur="500"/>
                                        <p:tgtEl>
                                          <p:spTgt spid="76"/>
                                        </p:tgtEl>
                                      </p:cBhvr>
                                    </p:animEffect>
                                  </p:childTnLst>
                                </p:cTn>
                              </p:par>
                              <p:par>
                                <p:cTn id="182" presetID="22" presetClass="entr" presetSubtype="8" fill="hold" nodeType="withEffect">
                                  <p:stCondLst>
                                    <p:cond delay="0"/>
                                  </p:stCondLst>
                                  <p:childTnLst>
                                    <p:set>
                                      <p:cBhvr>
                                        <p:cTn id="183" dur="1" fill="hold">
                                          <p:stCondLst>
                                            <p:cond delay="0"/>
                                          </p:stCondLst>
                                        </p:cTn>
                                        <p:tgtEl>
                                          <p:spTgt spid="79"/>
                                        </p:tgtEl>
                                        <p:attrNameLst>
                                          <p:attrName>style.visibility</p:attrName>
                                        </p:attrNameLst>
                                      </p:cBhvr>
                                      <p:to>
                                        <p:strVal val="visible"/>
                                      </p:to>
                                    </p:set>
                                    <p:animEffect transition="in" filter="wipe(left)">
                                      <p:cBhvr>
                                        <p:cTn id="184" dur="500"/>
                                        <p:tgtEl>
                                          <p:spTgt spid="79"/>
                                        </p:tgtEl>
                                      </p:cBhvr>
                                    </p:animEffect>
                                  </p:childTnLst>
                                </p:cTn>
                              </p:par>
                              <p:par>
                                <p:cTn id="185" presetID="22" presetClass="entr" presetSubtype="8" fill="hold" nodeType="withEffect">
                                  <p:stCondLst>
                                    <p:cond delay="0"/>
                                  </p:stCondLst>
                                  <p:childTnLst>
                                    <p:set>
                                      <p:cBhvr>
                                        <p:cTn id="186" dur="1" fill="hold">
                                          <p:stCondLst>
                                            <p:cond delay="0"/>
                                          </p:stCondLst>
                                        </p:cTn>
                                        <p:tgtEl>
                                          <p:spTgt spid="80"/>
                                        </p:tgtEl>
                                        <p:attrNameLst>
                                          <p:attrName>style.visibility</p:attrName>
                                        </p:attrNameLst>
                                      </p:cBhvr>
                                      <p:to>
                                        <p:strVal val="visible"/>
                                      </p:to>
                                    </p:set>
                                    <p:animEffect transition="in" filter="wipe(left)">
                                      <p:cBhvr>
                                        <p:cTn id="187" dur="500"/>
                                        <p:tgtEl>
                                          <p:spTgt spid="80"/>
                                        </p:tgtEl>
                                      </p:cBhvr>
                                    </p:animEffect>
                                  </p:childTnLst>
                                </p:cTn>
                              </p:par>
                              <p:par>
                                <p:cTn id="188" presetID="22" presetClass="entr" presetSubtype="8" fill="hold" nodeType="withEffect">
                                  <p:stCondLst>
                                    <p:cond delay="0"/>
                                  </p:stCondLst>
                                  <p:childTnLst>
                                    <p:set>
                                      <p:cBhvr>
                                        <p:cTn id="189" dur="1" fill="hold">
                                          <p:stCondLst>
                                            <p:cond delay="0"/>
                                          </p:stCondLst>
                                        </p:cTn>
                                        <p:tgtEl>
                                          <p:spTgt spid="83"/>
                                        </p:tgtEl>
                                        <p:attrNameLst>
                                          <p:attrName>style.visibility</p:attrName>
                                        </p:attrNameLst>
                                      </p:cBhvr>
                                      <p:to>
                                        <p:strVal val="visible"/>
                                      </p:to>
                                    </p:set>
                                    <p:animEffect transition="in" filter="wipe(left)">
                                      <p:cBhvr>
                                        <p:cTn id="190" dur="500"/>
                                        <p:tgtEl>
                                          <p:spTgt spid="83"/>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nodeType="click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wipe(left)">
                                      <p:cBhvr>
                                        <p:cTn id="195" dur="500"/>
                                        <p:tgtEl>
                                          <p:spTgt spid="84"/>
                                        </p:tgtEl>
                                      </p:cBhvr>
                                    </p:animEffect>
                                  </p:childTnLst>
                                </p:cTn>
                              </p:par>
                              <p:par>
                                <p:cTn id="196" presetID="22" presetClass="entr" presetSubtype="8" fill="hold" nodeType="withEffect">
                                  <p:stCondLst>
                                    <p:cond delay="0"/>
                                  </p:stCondLst>
                                  <p:childTnLst>
                                    <p:set>
                                      <p:cBhvr>
                                        <p:cTn id="197" dur="1" fill="hold">
                                          <p:stCondLst>
                                            <p:cond delay="0"/>
                                          </p:stCondLst>
                                        </p:cTn>
                                        <p:tgtEl>
                                          <p:spTgt spid="87"/>
                                        </p:tgtEl>
                                        <p:attrNameLst>
                                          <p:attrName>style.visibility</p:attrName>
                                        </p:attrNameLst>
                                      </p:cBhvr>
                                      <p:to>
                                        <p:strVal val="visible"/>
                                      </p:to>
                                    </p:set>
                                    <p:animEffect transition="in" filter="wipe(left)">
                                      <p:cBhvr>
                                        <p:cTn id="198" dur="500"/>
                                        <p:tgtEl>
                                          <p:spTgt spid="87"/>
                                        </p:tgtEl>
                                      </p:cBhvr>
                                    </p:animEffect>
                                  </p:childTnLst>
                                </p:cTn>
                              </p:par>
                              <p:par>
                                <p:cTn id="199" presetID="22" presetClass="entr" presetSubtype="8" fill="hold" nodeType="withEffect">
                                  <p:stCondLst>
                                    <p:cond delay="0"/>
                                  </p:stCondLst>
                                  <p:childTnLst>
                                    <p:set>
                                      <p:cBhvr>
                                        <p:cTn id="200" dur="1" fill="hold">
                                          <p:stCondLst>
                                            <p:cond delay="0"/>
                                          </p:stCondLst>
                                        </p:cTn>
                                        <p:tgtEl>
                                          <p:spTgt spid="88"/>
                                        </p:tgtEl>
                                        <p:attrNameLst>
                                          <p:attrName>style.visibility</p:attrName>
                                        </p:attrNameLst>
                                      </p:cBhvr>
                                      <p:to>
                                        <p:strVal val="visible"/>
                                      </p:to>
                                    </p:set>
                                    <p:animEffect transition="in" filter="wipe(left)">
                                      <p:cBhvr>
                                        <p:cTn id="201" dur="500"/>
                                        <p:tgtEl>
                                          <p:spTgt spid="88"/>
                                        </p:tgtEl>
                                      </p:cBhvr>
                                    </p:animEffect>
                                  </p:childTnLst>
                                </p:cTn>
                              </p:par>
                              <p:par>
                                <p:cTn id="202" presetID="22" presetClass="entr" presetSubtype="8" fill="hold" nodeType="withEffect">
                                  <p:stCondLst>
                                    <p:cond delay="0"/>
                                  </p:stCondLst>
                                  <p:childTnLst>
                                    <p:set>
                                      <p:cBhvr>
                                        <p:cTn id="203" dur="1" fill="hold">
                                          <p:stCondLst>
                                            <p:cond delay="0"/>
                                          </p:stCondLst>
                                        </p:cTn>
                                        <p:tgtEl>
                                          <p:spTgt spid="89"/>
                                        </p:tgtEl>
                                        <p:attrNameLst>
                                          <p:attrName>style.visibility</p:attrName>
                                        </p:attrNameLst>
                                      </p:cBhvr>
                                      <p:to>
                                        <p:strVal val="visible"/>
                                      </p:to>
                                    </p:set>
                                    <p:animEffect transition="in" filter="wipe(left)">
                                      <p:cBhvr>
                                        <p:cTn id="204" dur="500"/>
                                        <p:tgtEl>
                                          <p:spTgt spid="89"/>
                                        </p:tgtEl>
                                      </p:cBhvr>
                                    </p:animEffect>
                                  </p:childTnLst>
                                </p:cTn>
                              </p:par>
                              <p:par>
                                <p:cTn id="205" presetID="22" presetClass="entr" presetSubtype="8" fill="hold" nodeType="withEffect">
                                  <p:stCondLst>
                                    <p:cond delay="0"/>
                                  </p:stCondLst>
                                  <p:childTnLst>
                                    <p:set>
                                      <p:cBhvr>
                                        <p:cTn id="206" dur="1" fill="hold">
                                          <p:stCondLst>
                                            <p:cond delay="0"/>
                                          </p:stCondLst>
                                        </p:cTn>
                                        <p:tgtEl>
                                          <p:spTgt spid="92"/>
                                        </p:tgtEl>
                                        <p:attrNameLst>
                                          <p:attrName>style.visibility</p:attrName>
                                        </p:attrNameLst>
                                      </p:cBhvr>
                                      <p:to>
                                        <p:strVal val="visible"/>
                                      </p:to>
                                    </p:set>
                                    <p:animEffect transition="in" filter="wipe(left)">
                                      <p:cBhvr>
                                        <p:cTn id="207" dur="500"/>
                                        <p:tgtEl>
                                          <p:spTgt spid="92"/>
                                        </p:tgtEl>
                                      </p:cBhvr>
                                    </p:animEffect>
                                  </p:childTnLst>
                                </p:cTn>
                              </p:par>
                              <p:par>
                                <p:cTn id="208" presetID="22" presetClass="entr" presetSubtype="8" fill="hold" nodeType="withEffect">
                                  <p:stCondLst>
                                    <p:cond delay="0"/>
                                  </p:stCondLst>
                                  <p:childTnLst>
                                    <p:set>
                                      <p:cBhvr>
                                        <p:cTn id="209" dur="1" fill="hold">
                                          <p:stCondLst>
                                            <p:cond delay="0"/>
                                          </p:stCondLst>
                                        </p:cTn>
                                        <p:tgtEl>
                                          <p:spTgt spid="93"/>
                                        </p:tgtEl>
                                        <p:attrNameLst>
                                          <p:attrName>style.visibility</p:attrName>
                                        </p:attrNameLst>
                                      </p:cBhvr>
                                      <p:to>
                                        <p:strVal val="visible"/>
                                      </p:to>
                                    </p:set>
                                    <p:animEffect transition="in" filter="wipe(left)">
                                      <p:cBhvr>
                                        <p:cTn id="210" dur="500"/>
                                        <p:tgtEl>
                                          <p:spTgt spid="93"/>
                                        </p:tgtEl>
                                      </p:cBhvr>
                                    </p:animEffect>
                                  </p:childTnLst>
                                </p:cTn>
                              </p:par>
                              <p:par>
                                <p:cTn id="211" presetID="22" presetClass="entr" presetSubtype="8" fill="hold" nodeType="withEffect">
                                  <p:stCondLst>
                                    <p:cond delay="0"/>
                                  </p:stCondLst>
                                  <p:childTnLst>
                                    <p:set>
                                      <p:cBhvr>
                                        <p:cTn id="212" dur="1" fill="hold">
                                          <p:stCondLst>
                                            <p:cond delay="0"/>
                                          </p:stCondLst>
                                        </p:cTn>
                                        <p:tgtEl>
                                          <p:spTgt spid="96"/>
                                        </p:tgtEl>
                                        <p:attrNameLst>
                                          <p:attrName>style.visibility</p:attrName>
                                        </p:attrNameLst>
                                      </p:cBhvr>
                                      <p:to>
                                        <p:strVal val="visible"/>
                                      </p:to>
                                    </p:set>
                                    <p:animEffect transition="in" filter="wipe(left)">
                                      <p:cBhvr>
                                        <p:cTn id="213" dur="500"/>
                                        <p:tgtEl>
                                          <p:spTgt spid="96"/>
                                        </p:tgtEl>
                                      </p:cBhvr>
                                    </p:animEffec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9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Addressing</a:t>
            </a:r>
          </a:p>
        </p:txBody>
      </p:sp>
      <p:sp>
        <p:nvSpPr>
          <p:cNvPr id="3" name="Content Placeholder 2"/>
          <p:cNvSpPr>
            <a:spLocks noGrp="1"/>
          </p:cNvSpPr>
          <p:nvPr>
            <p:ph idx="1"/>
          </p:nvPr>
        </p:nvSpPr>
        <p:spPr/>
        <p:txBody>
          <a:bodyPr/>
          <a:lstStyle/>
          <a:p>
            <a:r>
              <a:rPr lang="en-IN" dirty="0"/>
              <a:t>Separate chaining requires additional memory space for pointers. </a:t>
            </a:r>
          </a:p>
          <a:p>
            <a:r>
              <a:rPr lang="en-IN" dirty="0"/>
              <a:t>Open addressing hashing is an alternate method of handling collision.</a:t>
            </a:r>
          </a:p>
          <a:p>
            <a:r>
              <a:rPr lang="en-IN" dirty="0"/>
              <a:t>In </a:t>
            </a:r>
            <a:r>
              <a:rPr lang="en-IN" b="1" dirty="0">
                <a:solidFill>
                  <a:srgbClr val="C00000"/>
                </a:solidFill>
              </a:rPr>
              <a:t>open addressing</a:t>
            </a:r>
            <a:r>
              <a:rPr lang="en-IN" dirty="0"/>
              <a:t>, if a </a:t>
            </a:r>
            <a:r>
              <a:rPr lang="en-IN" b="1" dirty="0">
                <a:solidFill>
                  <a:srgbClr val="C00000"/>
                </a:solidFill>
              </a:rPr>
              <a:t>collision</a:t>
            </a:r>
            <a:r>
              <a:rPr lang="en-IN" dirty="0">
                <a:solidFill>
                  <a:srgbClr val="C00000"/>
                </a:solidFill>
              </a:rPr>
              <a:t> </a:t>
            </a:r>
            <a:r>
              <a:rPr lang="en-IN" dirty="0"/>
              <a:t>occurs, </a:t>
            </a:r>
            <a:r>
              <a:rPr lang="en-IN" b="1" dirty="0">
                <a:solidFill>
                  <a:srgbClr val="C00000"/>
                </a:solidFill>
              </a:rPr>
              <a:t>alternate</a:t>
            </a:r>
            <a:r>
              <a:rPr lang="en-IN" b="1" dirty="0">
                <a:solidFill>
                  <a:srgbClr val="FF0000"/>
                </a:solidFill>
              </a:rPr>
              <a:t> </a:t>
            </a:r>
            <a:r>
              <a:rPr lang="en-IN" b="1" dirty="0">
                <a:solidFill>
                  <a:srgbClr val="C00000"/>
                </a:solidFill>
              </a:rPr>
              <a:t>cells</a:t>
            </a:r>
            <a:r>
              <a:rPr lang="en-IN" b="1" dirty="0">
                <a:solidFill>
                  <a:srgbClr val="FF0000"/>
                </a:solidFill>
              </a:rPr>
              <a:t> </a:t>
            </a:r>
            <a:r>
              <a:rPr lang="en-IN" b="1" dirty="0">
                <a:solidFill>
                  <a:srgbClr val="C00000"/>
                </a:solidFill>
              </a:rPr>
              <a:t>are</a:t>
            </a:r>
            <a:r>
              <a:rPr lang="en-IN" b="1" dirty="0">
                <a:solidFill>
                  <a:srgbClr val="FF0000"/>
                </a:solidFill>
              </a:rPr>
              <a:t> </a:t>
            </a:r>
            <a:r>
              <a:rPr lang="en-IN" b="1" dirty="0">
                <a:solidFill>
                  <a:srgbClr val="C00000"/>
                </a:solidFill>
              </a:rPr>
              <a:t>tried</a:t>
            </a:r>
            <a:r>
              <a:rPr lang="en-IN" b="1" dirty="0">
                <a:solidFill>
                  <a:srgbClr val="FF0000"/>
                </a:solidFill>
              </a:rPr>
              <a:t> </a:t>
            </a:r>
            <a:r>
              <a:rPr lang="en-IN" dirty="0"/>
              <a:t>until an empty cell is found.</a:t>
            </a:r>
          </a:p>
          <a:p>
            <a:pPr marL="819150" lvl="1" indent="-457200">
              <a:buFont typeface="+mj-lt"/>
              <a:buAutoNum type="alphaLcPeriod"/>
            </a:pPr>
            <a:r>
              <a:rPr lang="en-IN" dirty="0"/>
              <a:t>Linear probing</a:t>
            </a:r>
          </a:p>
          <a:p>
            <a:pPr marL="819150" lvl="1" indent="-457200">
              <a:buFont typeface="+mj-lt"/>
              <a:buAutoNum type="alphaLcPeriod"/>
            </a:pPr>
            <a:r>
              <a:rPr lang="en-IN" dirty="0"/>
              <a:t>Quadratic probing</a:t>
            </a:r>
          </a:p>
          <a:p>
            <a:pPr marL="819150" lvl="1" indent="-457200">
              <a:buFont typeface="+mj-lt"/>
              <a:buAutoNum type="alphaLcPeriod"/>
            </a:pPr>
            <a:r>
              <a:rPr lang="en-IN"/>
              <a:t>Double hashing</a:t>
            </a:r>
            <a:endParaRPr lang="en-IN" dirty="0"/>
          </a:p>
          <a:p>
            <a:endParaRPr lang="en-US" dirty="0"/>
          </a:p>
        </p:txBody>
      </p:sp>
    </p:spTree>
    <p:extLst>
      <p:ext uri="{BB962C8B-B14F-4D97-AF65-F5344CB8AC3E}">
        <p14:creationId xmlns:p14="http://schemas.microsoft.com/office/powerpoint/2010/main" val="279120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Hashing?</a:t>
            </a:r>
          </a:p>
        </p:txBody>
      </p:sp>
      <p:sp>
        <p:nvSpPr>
          <p:cNvPr id="3" name="Content Placeholder 2"/>
          <p:cNvSpPr>
            <a:spLocks noGrp="1"/>
          </p:cNvSpPr>
          <p:nvPr>
            <p:ph idx="1"/>
          </p:nvPr>
        </p:nvSpPr>
        <p:spPr/>
        <p:txBody>
          <a:bodyPr/>
          <a:lstStyle/>
          <a:p>
            <a:r>
              <a:rPr lang="en-US" dirty="0"/>
              <a:t>In hashing, </a:t>
            </a:r>
            <a:r>
              <a:rPr lang="en-US" b="1" dirty="0">
                <a:solidFill>
                  <a:srgbClr val="C00000"/>
                </a:solidFill>
              </a:rPr>
              <a:t>the record </a:t>
            </a:r>
            <a:r>
              <a:rPr lang="en-US" dirty="0"/>
              <a:t>for a key value "</a:t>
            </a:r>
            <a:r>
              <a:rPr lang="en-US" b="1" dirty="0">
                <a:solidFill>
                  <a:srgbClr val="C00000"/>
                </a:solidFill>
              </a:rPr>
              <a:t>key</a:t>
            </a:r>
            <a:r>
              <a:rPr lang="en-US" dirty="0"/>
              <a:t>", is </a:t>
            </a:r>
            <a:r>
              <a:rPr lang="en-US" b="1" dirty="0">
                <a:solidFill>
                  <a:srgbClr val="C00000"/>
                </a:solidFill>
              </a:rPr>
              <a:t>directly referred </a:t>
            </a:r>
            <a:r>
              <a:rPr lang="en-US" dirty="0"/>
              <a:t>by </a:t>
            </a:r>
            <a:r>
              <a:rPr lang="en-US" b="1" dirty="0">
                <a:solidFill>
                  <a:srgbClr val="C00000"/>
                </a:solidFill>
              </a:rPr>
              <a:t>calculating</a:t>
            </a:r>
            <a:r>
              <a:rPr lang="en-US" dirty="0">
                <a:solidFill>
                  <a:srgbClr val="C00000"/>
                </a:solidFill>
              </a:rPr>
              <a:t> </a:t>
            </a:r>
            <a:r>
              <a:rPr lang="en-US" dirty="0"/>
              <a:t>the </a:t>
            </a:r>
            <a:r>
              <a:rPr lang="en-US" b="1" dirty="0">
                <a:solidFill>
                  <a:srgbClr val="C00000"/>
                </a:solidFill>
              </a:rPr>
              <a:t>address</a:t>
            </a:r>
            <a:r>
              <a:rPr lang="en-US" dirty="0">
                <a:solidFill>
                  <a:srgbClr val="C00000"/>
                </a:solidFill>
              </a:rPr>
              <a:t> </a:t>
            </a:r>
            <a:r>
              <a:rPr lang="en-US" dirty="0"/>
              <a:t>from the key value. </a:t>
            </a:r>
          </a:p>
          <a:p>
            <a:r>
              <a:rPr lang="en-US" b="1" dirty="0">
                <a:solidFill>
                  <a:srgbClr val="C00000"/>
                </a:solidFill>
              </a:rPr>
              <a:t>Address</a:t>
            </a:r>
            <a:r>
              <a:rPr lang="en-US" dirty="0">
                <a:solidFill>
                  <a:srgbClr val="C00000"/>
                </a:solidFill>
              </a:rPr>
              <a:t> </a:t>
            </a:r>
            <a:r>
              <a:rPr lang="en-US" dirty="0"/>
              <a:t>or location of an element or record x, is </a:t>
            </a:r>
            <a:r>
              <a:rPr lang="en-US" b="1" dirty="0">
                <a:solidFill>
                  <a:srgbClr val="C00000"/>
                </a:solidFill>
              </a:rPr>
              <a:t>obtained</a:t>
            </a:r>
            <a:r>
              <a:rPr lang="en-US" dirty="0">
                <a:solidFill>
                  <a:srgbClr val="C00000"/>
                </a:solidFill>
              </a:rPr>
              <a:t> </a:t>
            </a:r>
            <a:r>
              <a:rPr lang="en-US" dirty="0"/>
              <a:t>by </a:t>
            </a:r>
            <a:r>
              <a:rPr lang="en-US" b="1" dirty="0">
                <a:solidFill>
                  <a:srgbClr val="C00000"/>
                </a:solidFill>
              </a:rPr>
              <a:t>computing</a:t>
            </a:r>
            <a:r>
              <a:rPr lang="en-US" dirty="0">
                <a:solidFill>
                  <a:srgbClr val="C00000"/>
                </a:solidFill>
              </a:rPr>
              <a:t> </a:t>
            </a:r>
            <a:r>
              <a:rPr lang="en-US" dirty="0"/>
              <a:t>some arithmetic </a:t>
            </a:r>
            <a:r>
              <a:rPr lang="en-US" b="1" dirty="0">
                <a:solidFill>
                  <a:srgbClr val="C00000"/>
                </a:solidFill>
              </a:rPr>
              <a:t>function</a:t>
            </a:r>
            <a:r>
              <a:rPr lang="en-US" dirty="0">
                <a:solidFill>
                  <a:srgbClr val="C00000"/>
                </a:solidFill>
              </a:rPr>
              <a:t> </a:t>
            </a:r>
            <a:r>
              <a:rPr lang="en-US" dirty="0"/>
              <a:t>f. </a:t>
            </a:r>
          </a:p>
          <a:p>
            <a:r>
              <a:rPr lang="en-US" b="1" dirty="0">
                <a:solidFill>
                  <a:srgbClr val="C00000"/>
                </a:solidFill>
              </a:rPr>
              <a:t>f(key)</a:t>
            </a:r>
            <a:r>
              <a:rPr lang="en-US" dirty="0"/>
              <a:t> gives the address of x in the table.</a:t>
            </a:r>
          </a:p>
        </p:txBody>
      </p:sp>
      <p:graphicFrame>
        <p:nvGraphicFramePr>
          <p:cNvPr id="4" name="Table 3"/>
          <p:cNvGraphicFramePr>
            <a:graphicFrameLocks noGrp="1"/>
          </p:cNvGraphicFramePr>
          <p:nvPr>
            <p:extLst>
              <p:ext uri="{D42A27DB-BD31-4B8C-83A1-F6EECF244321}">
                <p14:modId xmlns:p14="http://schemas.microsoft.com/office/powerpoint/2010/main" val="2595522799"/>
              </p:ext>
            </p:extLst>
          </p:nvPr>
        </p:nvGraphicFramePr>
        <p:xfrm>
          <a:off x="6616337" y="3712030"/>
          <a:ext cx="1333500" cy="2595880"/>
        </p:xfrm>
        <a:graphic>
          <a:graphicData uri="http://schemas.openxmlformats.org/drawingml/2006/table">
            <a:tbl>
              <a:tblPr firstRow="1" bandRow="1">
                <a:tableStyleId>{5940675A-B579-460E-94D1-54222C63F5DA}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tblGrid>
              <a:tr h="370840">
                <a:tc>
                  <a:txBody>
                    <a:bodyPr/>
                    <a:lstStyle/>
                    <a:p>
                      <a:r>
                        <a:rPr lang="en-US" dirty="0"/>
                        <a:t>1</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4</a:t>
                      </a:r>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5</a:t>
                      </a:r>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7</a:t>
                      </a:r>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19191663"/>
              </p:ext>
            </p:extLst>
          </p:nvPr>
        </p:nvGraphicFramePr>
        <p:xfrm>
          <a:off x="807509" y="3788230"/>
          <a:ext cx="594957" cy="370840"/>
        </p:xfrm>
        <a:graphic>
          <a:graphicData uri="http://schemas.openxmlformats.org/drawingml/2006/table">
            <a:tbl>
              <a:tblPr firstRow="1" bandRow="1">
                <a:tableStyleId>{5940675A-B579-460E-94D1-54222C63F5DA}</a:tableStyleId>
              </a:tblPr>
              <a:tblGrid>
                <a:gridCol w="594957">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6512530" y="3178631"/>
            <a:ext cx="1565621" cy="461665"/>
          </a:xfrm>
          <a:prstGeom prst="rect">
            <a:avLst/>
          </a:prstGeom>
          <a:noFill/>
        </p:spPr>
        <p:txBody>
          <a:bodyPr wrap="none" rtlCol="0">
            <a:spAutoFit/>
          </a:bodyPr>
          <a:lstStyle/>
          <a:p>
            <a:r>
              <a:rPr lang="en-US" sz="2400" b="1" dirty="0">
                <a:solidFill>
                  <a:srgbClr val="C00000"/>
                </a:solidFill>
              </a:rPr>
              <a:t>Hash Table</a:t>
            </a:r>
          </a:p>
        </p:txBody>
      </p:sp>
      <p:sp>
        <p:nvSpPr>
          <p:cNvPr id="8" name="TextBox 7"/>
          <p:cNvSpPr txBox="1"/>
          <p:nvPr/>
        </p:nvSpPr>
        <p:spPr>
          <a:xfrm>
            <a:off x="634498" y="3326566"/>
            <a:ext cx="639919" cy="461665"/>
          </a:xfrm>
          <a:prstGeom prst="rect">
            <a:avLst/>
          </a:prstGeom>
          <a:noFill/>
        </p:spPr>
        <p:txBody>
          <a:bodyPr wrap="none" rtlCol="0">
            <a:spAutoFit/>
          </a:bodyPr>
          <a:lstStyle/>
          <a:p>
            <a:r>
              <a:rPr lang="en-US" sz="2400" b="1" dirty="0">
                <a:solidFill>
                  <a:srgbClr val="C00000"/>
                </a:solidFill>
              </a:rPr>
              <a:t>Key</a:t>
            </a:r>
          </a:p>
        </p:txBody>
      </p:sp>
      <p:sp>
        <p:nvSpPr>
          <p:cNvPr id="9" name="Rectangle 8"/>
          <p:cNvSpPr/>
          <p:nvPr/>
        </p:nvSpPr>
        <p:spPr>
          <a:xfrm>
            <a:off x="3187337" y="4702631"/>
            <a:ext cx="1765996" cy="517065"/>
          </a:xfrm>
          <a:prstGeom prst="rect">
            <a:avLst/>
          </a:prstGeom>
        </p:spPr>
        <p:txBody>
          <a:bodyPr wrap="none">
            <a:spAutoFit/>
          </a:bodyPr>
          <a:lstStyle/>
          <a:p>
            <a:pPr algn="ctr">
              <a:lnSpc>
                <a:spcPct val="115000"/>
              </a:lnSpc>
              <a:spcAft>
                <a:spcPts val="1000"/>
              </a:spcAft>
            </a:pPr>
            <a:r>
              <a:rPr lang="en-US" sz="2400" dirty="0">
                <a:latin typeface="Calibri" panose="020F0502020204030204" pitchFamily="34" charset="0"/>
                <a:ea typeface="Calibri" panose="020F0502020204030204" pitchFamily="34" charset="0"/>
                <a:cs typeface="Shruti" panose="020B0502040204020203" pitchFamily="34" charset="0"/>
              </a:rPr>
              <a:t>f()</a:t>
            </a:r>
            <a:r>
              <a:rPr lang="en-US" sz="2400" dirty="0">
                <a:latin typeface="Calibri" panose="020F0502020204030204" pitchFamily="34" charset="0"/>
                <a:ea typeface="Calibri" panose="020F0502020204030204" pitchFamily="34" charset="0"/>
                <a:cs typeface="Shruti" panose="020B0502040204020203" pitchFamily="34" charset="0"/>
                <a:sym typeface="Wingdings" panose="05000000000000000000" pitchFamily="2" charset="2"/>
              </a:rPr>
              <a:t></a:t>
            </a:r>
            <a:r>
              <a:rPr lang="en-US" sz="2400" dirty="0">
                <a:latin typeface="Calibri" panose="020F0502020204030204" pitchFamily="34" charset="0"/>
                <a:ea typeface="Calibri" panose="020F0502020204030204" pitchFamily="34" charset="0"/>
                <a:cs typeface="Shruti" panose="020B0502040204020203" pitchFamily="34" charset="0"/>
              </a:rPr>
              <a:t>Address</a:t>
            </a:r>
          </a:p>
        </p:txBody>
      </p:sp>
      <p:sp>
        <p:nvSpPr>
          <p:cNvPr id="10" name="Freeform 9"/>
          <p:cNvSpPr/>
          <p:nvPr/>
        </p:nvSpPr>
        <p:spPr>
          <a:xfrm>
            <a:off x="1128800" y="4170367"/>
            <a:ext cx="1937982" cy="805218"/>
          </a:xfrm>
          <a:custGeom>
            <a:avLst/>
            <a:gdLst>
              <a:gd name="connsiteX0" fmla="*/ 0 w 1937982"/>
              <a:gd name="connsiteY0" fmla="*/ 0 h 805218"/>
              <a:gd name="connsiteX1" fmla="*/ 0 w 1937982"/>
              <a:gd name="connsiteY1" fmla="*/ 0 h 805218"/>
              <a:gd name="connsiteX2" fmla="*/ 0 w 1937982"/>
              <a:gd name="connsiteY2" fmla="*/ 805218 h 805218"/>
              <a:gd name="connsiteX3" fmla="*/ 1937982 w 1937982"/>
              <a:gd name="connsiteY3" fmla="*/ 805218 h 805218"/>
            </a:gdLst>
            <a:ahLst/>
            <a:cxnLst>
              <a:cxn ang="0">
                <a:pos x="connsiteX0" y="connsiteY0"/>
              </a:cxn>
              <a:cxn ang="0">
                <a:pos x="connsiteX1" y="connsiteY1"/>
              </a:cxn>
              <a:cxn ang="0">
                <a:pos x="connsiteX2" y="connsiteY2"/>
              </a:cxn>
              <a:cxn ang="0">
                <a:pos x="connsiteX3" y="connsiteY3"/>
              </a:cxn>
            </a:cxnLst>
            <a:rect l="l" t="t" r="r" b="b"/>
            <a:pathLst>
              <a:path w="1937982" h="805218">
                <a:moveTo>
                  <a:pt x="0" y="0"/>
                </a:moveTo>
                <a:lnTo>
                  <a:pt x="0" y="0"/>
                </a:lnTo>
                <a:lnTo>
                  <a:pt x="0" y="805218"/>
                </a:lnTo>
                <a:lnTo>
                  <a:pt x="1937982" y="805218"/>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Freeform 10"/>
          <p:cNvSpPr/>
          <p:nvPr/>
        </p:nvSpPr>
        <p:spPr>
          <a:xfrm>
            <a:off x="4991117" y="4961938"/>
            <a:ext cx="1569493" cy="791571"/>
          </a:xfrm>
          <a:custGeom>
            <a:avLst/>
            <a:gdLst>
              <a:gd name="connsiteX0" fmla="*/ 0 w 1569493"/>
              <a:gd name="connsiteY0" fmla="*/ 0 h 791571"/>
              <a:gd name="connsiteX1" fmla="*/ 996287 w 1569493"/>
              <a:gd name="connsiteY1" fmla="*/ 0 h 791571"/>
              <a:gd name="connsiteX2" fmla="*/ 996287 w 1569493"/>
              <a:gd name="connsiteY2" fmla="*/ 791571 h 791571"/>
              <a:gd name="connsiteX3" fmla="*/ 1569493 w 1569493"/>
              <a:gd name="connsiteY3" fmla="*/ 791571 h 791571"/>
            </a:gdLst>
            <a:ahLst/>
            <a:cxnLst>
              <a:cxn ang="0">
                <a:pos x="connsiteX0" y="connsiteY0"/>
              </a:cxn>
              <a:cxn ang="0">
                <a:pos x="connsiteX1" y="connsiteY1"/>
              </a:cxn>
              <a:cxn ang="0">
                <a:pos x="connsiteX2" y="connsiteY2"/>
              </a:cxn>
              <a:cxn ang="0">
                <a:pos x="connsiteX3" y="connsiteY3"/>
              </a:cxn>
            </a:cxnLst>
            <a:rect l="l" t="t" r="r" b="b"/>
            <a:pathLst>
              <a:path w="1569493" h="791571">
                <a:moveTo>
                  <a:pt x="0" y="0"/>
                </a:moveTo>
                <a:lnTo>
                  <a:pt x="996287" y="0"/>
                </a:lnTo>
                <a:lnTo>
                  <a:pt x="996287" y="791571"/>
                </a:lnTo>
                <a:lnTo>
                  <a:pt x="1569493" y="79157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Rectangle 11"/>
          <p:cNvSpPr/>
          <p:nvPr/>
        </p:nvSpPr>
        <p:spPr>
          <a:xfrm>
            <a:off x="1522627" y="5998031"/>
            <a:ext cx="3890552" cy="492122"/>
          </a:xfrm>
          <a:prstGeom prst="rect">
            <a:avLst/>
          </a:prstGeom>
        </p:spPr>
        <p:txBody>
          <a:bodyPr wrap="none">
            <a:spAutoFit/>
          </a:bodyPr>
          <a:lstStyle/>
          <a:p>
            <a:pPr algn="ctr">
              <a:lnSpc>
                <a:spcPct val="115000"/>
              </a:lnSpc>
              <a:spcAft>
                <a:spcPts val="1000"/>
              </a:spcAft>
            </a:pPr>
            <a:r>
              <a:rPr lang="en-US" sz="2400" b="1" dirty="0">
                <a:latin typeface="Calibri" panose="020F0502020204030204" pitchFamily="34" charset="0"/>
                <a:ea typeface="Calibri" panose="020F0502020204030204" pitchFamily="34" charset="0"/>
                <a:cs typeface="Shruti" panose="020B0502040204020203" pitchFamily="34" charset="0"/>
              </a:rPr>
              <a:t>Mapping of Key in hash table</a:t>
            </a:r>
            <a:endParaRPr lang="en-US" sz="2400" dirty="0">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10722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animBg="1"/>
      <p:bldP spid="11" grpId="0" animBg="1"/>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sp>
        <p:nvSpPr>
          <p:cNvPr id="3" name="Content Placeholder 2"/>
          <p:cNvSpPr>
            <a:spLocks noGrp="1"/>
          </p:cNvSpPr>
          <p:nvPr>
            <p:ph idx="1"/>
          </p:nvPr>
        </p:nvSpPr>
        <p:spPr>
          <a:xfrm>
            <a:off x="131180" y="769316"/>
            <a:ext cx="11929641" cy="1722648"/>
          </a:xfrm>
        </p:spPr>
        <p:txBody>
          <a:bodyPr>
            <a:noAutofit/>
          </a:bodyPr>
          <a:lstStyle/>
          <a:p>
            <a:pPr>
              <a:spcBef>
                <a:spcPts val="600"/>
              </a:spcBef>
            </a:pPr>
            <a:r>
              <a:rPr lang="en-IN" sz="2100" dirty="0"/>
              <a:t>In </a:t>
            </a:r>
            <a:r>
              <a:rPr lang="en-IN" sz="2100" b="1" dirty="0">
                <a:solidFill>
                  <a:srgbClr val="C00000"/>
                </a:solidFill>
              </a:rPr>
              <a:t>linear probing</a:t>
            </a:r>
            <a:r>
              <a:rPr lang="en-IN" sz="2100" dirty="0"/>
              <a:t>, whenever there is a </a:t>
            </a:r>
            <a:r>
              <a:rPr lang="en-IN" sz="2100" b="1" dirty="0">
                <a:solidFill>
                  <a:srgbClr val="C00000"/>
                </a:solidFill>
              </a:rPr>
              <a:t>collision</a:t>
            </a:r>
            <a:r>
              <a:rPr lang="en-IN" sz="2100" dirty="0"/>
              <a:t>, </a:t>
            </a:r>
            <a:r>
              <a:rPr lang="en-IN" sz="2100" b="1" dirty="0">
                <a:solidFill>
                  <a:srgbClr val="C00000"/>
                </a:solidFill>
              </a:rPr>
              <a:t>cells are searched sequentially </a:t>
            </a:r>
            <a:r>
              <a:rPr lang="en-IN" sz="2100" dirty="0"/>
              <a:t>(with wraparound) </a:t>
            </a:r>
            <a:r>
              <a:rPr lang="en-IN" sz="2100" b="1" dirty="0">
                <a:solidFill>
                  <a:srgbClr val="C00000"/>
                </a:solidFill>
              </a:rPr>
              <a:t>for an empty cell</a:t>
            </a:r>
            <a:r>
              <a:rPr lang="en-IN" sz="2100" dirty="0"/>
              <a:t>. </a:t>
            </a:r>
          </a:p>
          <a:p>
            <a:pPr>
              <a:spcBef>
                <a:spcPts val="600"/>
              </a:spcBef>
            </a:pPr>
            <a:r>
              <a:rPr lang="en-IN" sz="2100" dirty="0"/>
              <a:t>Fig. shows the result of inserting keys </a:t>
            </a:r>
            <a:r>
              <a:rPr lang="en-IN" sz="2100" b="1" dirty="0">
                <a:solidFill>
                  <a:srgbClr val="C00000"/>
                </a:solidFill>
              </a:rPr>
              <a:t>{5,18,55,78,35,15} </a:t>
            </a:r>
            <a:r>
              <a:rPr lang="en-IN" sz="2100" dirty="0"/>
              <a:t>using the hash function (f(key)= </a:t>
            </a:r>
            <a:r>
              <a:rPr lang="en-IN" sz="2100" b="1" dirty="0">
                <a:solidFill>
                  <a:srgbClr val="C00000"/>
                </a:solidFill>
              </a:rPr>
              <a:t>key%10</a:t>
            </a:r>
            <a:r>
              <a:rPr lang="en-IN" sz="2100" dirty="0"/>
              <a:t>) and linear probing strategy.</a:t>
            </a:r>
            <a:endParaRPr lang="en-US" sz="2100" dirty="0"/>
          </a:p>
        </p:txBody>
      </p:sp>
      <p:graphicFrame>
        <p:nvGraphicFramePr>
          <p:cNvPr id="4" name="Table 3"/>
          <p:cNvGraphicFramePr>
            <a:graphicFrameLocks noGrp="1"/>
          </p:cNvGraphicFramePr>
          <p:nvPr>
            <p:extLst>
              <p:ext uri="{D42A27DB-BD31-4B8C-83A1-F6EECF244321}">
                <p14:modId xmlns:p14="http://schemas.microsoft.com/office/powerpoint/2010/main" val="516298923"/>
              </p:ext>
            </p:extLst>
          </p:nvPr>
        </p:nvGraphicFramePr>
        <p:xfrm>
          <a:off x="951405" y="2366383"/>
          <a:ext cx="8458199" cy="4226560"/>
        </p:xfrm>
        <a:graphic>
          <a:graphicData uri="http://schemas.openxmlformats.org/drawingml/2006/table">
            <a:tbl>
              <a:tblPr firstRow="1" bandRow="1">
                <a:tableStyleId>{5C22544A-7EE6-4342-B048-85BDC9FD1C3A}</a:tableStyleId>
              </a:tblPr>
              <a:tblGrid>
                <a:gridCol w="539861">
                  <a:extLst>
                    <a:ext uri="{9D8B030D-6E8A-4147-A177-3AD203B41FA5}">
                      <a16:colId xmlns:a16="http://schemas.microsoft.com/office/drawing/2014/main" val="20000"/>
                    </a:ext>
                  </a:extLst>
                </a:gridCol>
                <a:gridCol w="1044780">
                  <a:extLst>
                    <a:ext uri="{9D8B030D-6E8A-4147-A177-3AD203B41FA5}">
                      <a16:colId xmlns:a16="http://schemas.microsoft.com/office/drawing/2014/main" val="20001"/>
                    </a:ext>
                  </a:extLst>
                </a:gridCol>
                <a:gridCol w="1145593">
                  <a:extLst>
                    <a:ext uri="{9D8B030D-6E8A-4147-A177-3AD203B41FA5}">
                      <a16:colId xmlns:a16="http://schemas.microsoft.com/office/drawing/2014/main" val="20002"/>
                    </a:ext>
                  </a:extLst>
                </a:gridCol>
                <a:gridCol w="1145593">
                  <a:extLst>
                    <a:ext uri="{9D8B030D-6E8A-4147-A177-3AD203B41FA5}">
                      <a16:colId xmlns:a16="http://schemas.microsoft.com/office/drawing/2014/main" val="20003"/>
                    </a:ext>
                  </a:extLst>
                </a:gridCol>
                <a:gridCol w="1145593">
                  <a:extLst>
                    <a:ext uri="{9D8B030D-6E8A-4147-A177-3AD203B41FA5}">
                      <a16:colId xmlns:a16="http://schemas.microsoft.com/office/drawing/2014/main" val="20004"/>
                    </a:ext>
                  </a:extLst>
                </a:gridCol>
                <a:gridCol w="1145593">
                  <a:extLst>
                    <a:ext uri="{9D8B030D-6E8A-4147-A177-3AD203B41FA5}">
                      <a16:colId xmlns:a16="http://schemas.microsoft.com/office/drawing/2014/main" val="20005"/>
                    </a:ext>
                  </a:extLst>
                </a:gridCol>
                <a:gridCol w="1145593">
                  <a:extLst>
                    <a:ext uri="{9D8B030D-6E8A-4147-A177-3AD203B41FA5}">
                      <a16:colId xmlns:a16="http://schemas.microsoft.com/office/drawing/2014/main" val="20006"/>
                    </a:ext>
                  </a:extLst>
                </a:gridCol>
                <a:gridCol w="1145593">
                  <a:extLst>
                    <a:ext uri="{9D8B030D-6E8A-4147-A177-3AD203B41FA5}">
                      <a16:colId xmlns:a16="http://schemas.microsoft.com/office/drawing/2014/main" val="20007"/>
                    </a:ext>
                  </a:extLst>
                </a:gridCol>
              </a:tblGrid>
              <a:tr h="370840">
                <a:tc>
                  <a:txBody>
                    <a:bodyPr/>
                    <a:lstStyle/>
                    <a:p>
                      <a:endParaRPr lang="en-US" dirty="0"/>
                    </a:p>
                  </a:txBody>
                  <a:tcPr/>
                </a:tc>
                <a:tc>
                  <a:txBody>
                    <a:bodyPr/>
                    <a:lstStyle/>
                    <a:p>
                      <a:pPr algn="ctr"/>
                      <a:r>
                        <a:rPr lang="en-US" sz="1400" b="1" dirty="0"/>
                        <a:t>Empty</a:t>
                      </a:r>
                    </a:p>
                    <a:p>
                      <a:pPr algn="ctr"/>
                      <a:r>
                        <a:rPr lang="en-US" sz="1400" b="1" dirty="0"/>
                        <a:t>Table</a:t>
                      </a:r>
                    </a:p>
                  </a:txBody>
                  <a:tcPr/>
                </a:tc>
                <a:tc>
                  <a:txBody>
                    <a:bodyPr/>
                    <a:lstStyle/>
                    <a:p>
                      <a:pPr algn="ctr"/>
                      <a:r>
                        <a:rPr lang="en-IN" sz="1800" dirty="0"/>
                        <a:t>After 5</a:t>
                      </a:r>
                      <a:endParaRPr lang="en-US" sz="1800" dirty="0"/>
                    </a:p>
                  </a:txBody>
                  <a:tcPr/>
                </a:tc>
                <a:tc>
                  <a:txBody>
                    <a:bodyPr/>
                    <a:lstStyle/>
                    <a:p>
                      <a:pPr algn="ctr"/>
                      <a:r>
                        <a:rPr lang="en-IN" sz="1800" dirty="0"/>
                        <a:t>After 18</a:t>
                      </a:r>
                      <a:endParaRPr lang="en-US" sz="1800" dirty="0"/>
                    </a:p>
                  </a:txBody>
                  <a:tcPr/>
                </a:tc>
                <a:tc>
                  <a:txBody>
                    <a:bodyPr/>
                    <a:lstStyle/>
                    <a:p>
                      <a:pPr algn="ctr"/>
                      <a:r>
                        <a:rPr lang="en-IN" sz="1800" dirty="0"/>
                        <a:t>After 55</a:t>
                      </a:r>
                      <a:endParaRPr lang="en-US" sz="1800" dirty="0"/>
                    </a:p>
                  </a:txBody>
                  <a:tcPr/>
                </a:tc>
                <a:tc>
                  <a:txBody>
                    <a:bodyPr/>
                    <a:lstStyle/>
                    <a:p>
                      <a:pPr algn="ctr"/>
                      <a:r>
                        <a:rPr lang="en-IN" sz="1800" dirty="0"/>
                        <a:t>After 78</a:t>
                      </a:r>
                      <a:endParaRPr lang="en-US" sz="1800" dirty="0"/>
                    </a:p>
                  </a:txBody>
                  <a:tcPr/>
                </a:tc>
                <a:tc>
                  <a:txBody>
                    <a:bodyPr/>
                    <a:lstStyle/>
                    <a:p>
                      <a:pPr algn="ctr"/>
                      <a:r>
                        <a:rPr lang="en-IN" sz="1800" dirty="0"/>
                        <a:t>After 35</a:t>
                      </a:r>
                      <a:endParaRPr lang="en-US" sz="1800" dirty="0"/>
                    </a:p>
                  </a:txBody>
                  <a:tcPr/>
                </a:tc>
                <a:tc>
                  <a:txBody>
                    <a:bodyPr/>
                    <a:lstStyle/>
                    <a:p>
                      <a:pPr algn="ctr"/>
                      <a:r>
                        <a:rPr lang="en-IN" sz="1800" dirty="0"/>
                        <a:t>After 15</a:t>
                      </a:r>
                      <a:endParaRPr lang="en-US" sz="1800" dirty="0"/>
                    </a:p>
                  </a:txBody>
                  <a:tcPr/>
                </a:tc>
                <a:extLst>
                  <a:ext uri="{0D108BD9-81ED-4DB2-BD59-A6C34878D82A}">
                    <a16:rowId xmlns:a16="http://schemas.microsoft.com/office/drawing/2014/main" val="10000"/>
                  </a:ext>
                </a:extLst>
              </a:tr>
              <a:tr h="370840">
                <a:tc>
                  <a:txBody>
                    <a:bodyPr/>
                    <a:lstStyle/>
                    <a:p>
                      <a:pPr algn="ctr"/>
                      <a:r>
                        <a:rPr lang="en-IN" sz="1800" b="1" dirty="0"/>
                        <a:t>0</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IN" sz="1800" b="1" dirty="0"/>
                        <a:t>1</a:t>
                      </a:r>
                      <a:endParaRPr lang="en-US" sz="1800" b="1"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IN" sz="1800" b="1" dirty="0"/>
                        <a:t>2</a:t>
                      </a:r>
                      <a:endParaRPr lang="en-US" sz="1800" b="1"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r>
                        <a:rPr lang="en-IN" sz="1800" b="1" dirty="0"/>
                        <a:t>3</a:t>
                      </a:r>
                      <a:endParaRPr lang="en-US" sz="1800" b="1"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IN" sz="1800" b="1" dirty="0"/>
                        <a:t>4</a:t>
                      </a:r>
                      <a:endParaRPr lang="en-US" sz="1800" b="1"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5"/>
                  </a:ext>
                </a:extLst>
              </a:tr>
              <a:tr h="370840">
                <a:tc>
                  <a:txBody>
                    <a:bodyPr/>
                    <a:lstStyle/>
                    <a:p>
                      <a:pPr algn="ctr"/>
                      <a:r>
                        <a:rPr lang="en-IN" sz="1800" b="1" dirty="0"/>
                        <a:t>5</a:t>
                      </a:r>
                      <a:endParaRPr lang="en-US" sz="1800" b="1"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6"/>
                  </a:ext>
                </a:extLst>
              </a:tr>
              <a:tr h="370840">
                <a:tc>
                  <a:txBody>
                    <a:bodyPr/>
                    <a:lstStyle/>
                    <a:p>
                      <a:pPr algn="ctr"/>
                      <a:r>
                        <a:rPr lang="en-IN" sz="1800" b="1" dirty="0"/>
                        <a:t>6</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7"/>
                  </a:ext>
                </a:extLst>
              </a:tr>
              <a:tr h="370840">
                <a:tc>
                  <a:txBody>
                    <a:bodyPr/>
                    <a:lstStyle/>
                    <a:p>
                      <a:pPr algn="ctr"/>
                      <a:r>
                        <a:rPr lang="en-IN" sz="1800" b="1" dirty="0"/>
                        <a:t>7</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8"/>
                  </a:ext>
                </a:extLst>
              </a:tr>
              <a:tr h="370840">
                <a:tc>
                  <a:txBody>
                    <a:bodyPr/>
                    <a:lstStyle/>
                    <a:p>
                      <a:pPr algn="ctr"/>
                      <a:r>
                        <a:rPr lang="en-IN" sz="1800" b="1" dirty="0"/>
                        <a:t>8</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9"/>
                  </a:ext>
                </a:extLst>
              </a:tr>
              <a:tr h="370840">
                <a:tc>
                  <a:txBody>
                    <a:bodyPr/>
                    <a:lstStyle/>
                    <a:p>
                      <a:pPr algn="ctr"/>
                      <a:r>
                        <a:rPr lang="en-IN" sz="1800" b="1" dirty="0"/>
                        <a:t>9</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10"/>
                  </a:ext>
                </a:extLst>
              </a:tr>
            </a:tbl>
          </a:graphicData>
        </a:graphic>
      </p:graphicFrame>
      <p:sp>
        <p:nvSpPr>
          <p:cNvPr id="5" name="TextBox 4"/>
          <p:cNvSpPr txBox="1"/>
          <p:nvPr/>
        </p:nvSpPr>
        <p:spPr>
          <a:xfrm>
            <a:off x="2889905" y="4690791"/>
            <a:ext cx="340158" cy="461665"/>
          </a:xfrm>
          <a:prstGeom prst="rect">
            <a:avLst/>
          </a:prstGeom>
          <a:noFill/>
        </p:spPr>
        <p:txBody>
          <a:bodyPr wrap="none" rtlCol="0">
            <a:spAutoFit/>
          </a:bodyPr>
          <a:lstStyle/>
          <a:p>
            <a:pPr algn="ctr"/>
            <a:r>
              <a:rPr lang="en-IN" sz="2400" b="1" dirty="0">
                <a:solidFill>
                  <a:srgbClr val="C00000"/>
                </a:solidFill>
              </a:rPr>
              <a:t>5</a:t>
            </a:r>
            <a:endParaRPr lang="en-US" sz="2400" b="1" dirty="0">
              <a:solidFill>
                <a:srgbClr val="C00000"/>
              </a:solidFill>
            </a:endParaRPr>
          </a:p>
        </p:txBody>
      </p:sp>
      <p:sp>
        <p:nvSpPr>
          <p:cNvPr id="6" name="TextBox 5"/>
          <p:cNvSpPr txBox="1"/>
          <p:nvPr/>
        </p:nvSpPr>
        <p:spPr>
          <a:xfrm>
            <a:off x="3999404" y="4690791"/>
            <a:ext cx="340158" cy="461665"/>
          </a:xfrm>
          <a:prstGeom prst="rect">
            <a:avLst/>
          </a:prstGeom>
          <a:noFill/>
        </p:spPr>
        <p:txBody>
          <a:bodyPr wrap="none" rtlCol="0">
            <a:spAutoFit/>
          </a:bodyPr>
          <a:lstStyle/>
          <a:p>
            <a:pPr algn="ctr"/>
            <a:r>
              <a:rPr lang="en-IN" sz="2400" b="1" dirty="0"/>
              <a:t>5</a:t>
            </a:r>
            <a:endParaRPr lang="en-US" sz="2400" b="1" dirty="0"/>
          </a:p>
        </p:txBody>
      </p:sp>
      <p:sp>
        <p:nvSpPr>
          <p:cNvPr id="7" name="TextBox 6"/>
          <p:cNvSpPr txBox="1"/>
          <p:nvPr/>
        </p:nvSpPr>
        <p:spPr>
          <a:xfrm>
            <a:off x="3962500" y="5785259"/>
            <a:ext cx="495650" cy="461665"/>
          </a:xfrm>
          <a:prstGeom prst="rect">
            <a:avLst/>
          </a:prstGeom>
          <a:noFill/>
        </p:spPr>
        <p:txBody>
          <a:bodyPr wrap="none" rtlCol="0">
            <a:spAutoFit/>
          </a:bodyPr>
          <a:lstStyle/>
          <a:p>
            <a:pPr algn="ctr"/>
            <a:r>
              <a:rPr lang="en-IN" sz="2400" b="1" dirty="0">
                <a:solidFill>
                  <a:srgbClr val="C00000"/>
                </a:solidFill>
              </a:rPr>
              <a:t>18</a:t>
            </a:r>
            <a:endParaRPr lang="en-US" sz="2400" b="1" dirty="0">
              <a:solidFill>
                <a:srgbClr val="C00000"/>
              </a:solidFill>
            </a:endParaRPr>
          </a:p>
        </p:txBody>
      </p:sp>
      <p:sp>
        <p:nvSpPr>
          <p:cNvPr id="8" name="TextBox 7"/>
          <p:cNvSpPr txBox="1"/>
          <p:nvPr/>
        </p:nvSpPr>
        <p:spPr>
          <a:xfrm>
            <a:off x="5165554" y="4686274"/>
            <a:ext cx="340158" cy="461665"/>
          </a:xfrm>
          <a:prstGeom prst="rect">
            <a:avLst/>
          </a:prstGeom>
          <a:noFill/>
        </p:spPr>
        <p:txBody>
          <a:bodyPr wrap="none" rtlCol="0">
            <a:spAutoFit/>
          </a:bodyPr>
          <a:lstStyle/>
          <a:p>
            <a:pPr algn="ctr"/>
            <a:r>
              <a:rPr lang="en-IN" sz="2400" b="1" dirty="0"/>
              <a:t>5</a:t>
            </a:r>
            <a:endParaRPr lang="en-US" sz="2400" b="1" dirty="0"/>
          </a:p>
        </p:txBody>
      </p:sp>
      <p:sp>
        <p:nvSpPr>
          <p:cNvPr id="9" name="TextBox 8"/>
          <p:cNvSpPr txBox="1"/>
          <p:nvPr/>
        </p:nvSpPr>
        <p:spPr>
          <a:xfrm>
            <a:off x="5105500" y="5780742"/>
            <a:ext cx="495650" cy="461665"/>
          </a:xfrm>
          <a:prstGeom prst="rect">
            <a:avLst/>
          </a:prstGeom>
          <a:noFill/>
        </p:spPr>
        <p:txBody>
          <a:bodyPr wrap="none" rtlCol="0">
            <a:spAutoFit/>
          </a:bodyPr>
          <a:lstStyle/>
          <a:p>
            <a:pPr algn="ctr"/>
            <a:r>
              <a:rPr lang="en-IN" sz="2400" b="1" dirty="0"/>
              <a:t>18</a:t>
            </a:r>
            <a:endParaRPr lang="en-US" sz="2400" b="1" dirty="0"/>
          </a:p>
        </p:txBody>
      </p:sp>
      <p:sp>
        <p:nvSpPr>
          <p:cNvPr id="10" name="TextBox 9"/>
          <p:cNvSpPr txBox="1"/>
          <p:nvPr/>
        </p:nvSpPr>
        <p:spPr>
          <a:xfrm>
            <a:off x="5107679" y="5040210"/>
            <a:ext cx="495650" cy="461665"/>
          </a:xfrm>
          <a:prstGeom prst="rect">
            <a:avLst/>
          </a:prstGeom>
          <a:noFill/>
        </p:spPr>
        <p:txBody>
          <a:bodyPr wrap="none" rtlCol="0">
            <a:spAutoFit/>
          </a:bodyPr>
          <a:lstStyle/>
          <a:p>
            <a:pPr algn="ctr"/>
            <a:r>
              <a:rPr lang="en-IN" sz="2400" b="1" dirty="0">
                <a:solidFill>
                  <a:srgbClr val="C00000"/>
                </a:solidFill>
              </a:rPr>
              <a:t>55</a:t>
            </a:r>
            <a:endParaRPr lang="en-US" sz="2400" b="1" dirty="0">
              <a:solidFill>
                <a:srgbClr val="C00000"/>
              </a:solidFill>
            </a:endParaRPr>
          </a:p>
        </p:txBody>
      </p:sp>
      <p:sp>
        <p:nvSpPr>
          <p:cNvPr id="11" name="TextBox 10"/>
          <p:cNvSpPr txBox="1"/>
          <p:nvPr/>
        </p:nvSpPr>
        <p:spPr>
          <a:xfrm>
            <a:off x="6381029" y="4693024"/>
            <a:ext cx="340158" cy="461665"/>
          </a:xfrm>
          <a:prstGeom prst="rect">
            <a:avLst/>
          </a:prstGeom>
          <a:noFill/>
        </p:spPr>
        <p:txBody>
          <a:bodyPr wrap="none" rtlCol="0">
            <a:spAutoFit/>
          </a:bodyPr>
          <a:lstStyle/>
          <a:p>
            <a:pPr algn="ctr"/>
            <a:r>
              <a:rPr lang="en-IN" sz="2400" b="1" dirty="0"/>
              <a:t>5</a:t>
            </a:r>
            <a:endParaRPr lang="en-US" sz="2400" b="1" dirty="0"/>
          </a:p>
        </p:txBody>
      </p:sp>
      <p:sp>
        <p:nvSpPr>
          <p:cNvPr id="12" name="TextBox 11"/>
          <p:cNvSpPr txBox="1"/>
          <p:nvPr/>
        </p:nvSpPr>
        <p:spPr>
          <a:xfrm>
            <a:off x="6320975" y="5799067"/>
            <a:ext cx="495650" cy="461665"/>
          </a:xfrm>
          <a:prstGeom prst="rect">
            <a:avLst/>
          </a:prstGeom>
          <a:noFill/>
        </p:spPr>
        <p:txBody>
          <a:bodyPr wrap="none" rtlCol="0">
            <a:spAutoFit/>
          </a:bodyPr>
          <a:lstStyle/>
          <a:p>
            <a:pPr algn="ctr"/>
            <a:r>
              <a:rPr lang="en-IN" sz="2400" b="1" dirty="0"/>
              <a:t>18</a:t>
            </a:r>
            <a:endParaRPr lang="en-US" sz="2400" b="1" dirty="0"/>
          </a:p>
        </p:txBody>
      </p:sp>
      <p:sp>
        <p:nvSpPr>
          <p:cNvPr id="13" name="TextBox 12"/>
          <p:cNvSpPr txBox="1"/>
          <p:nvPr/>
        </p:nvSpPr>
        <p:spPr>
          <a:xfrm>
            <a:off x="6323154" y="5046960"/>
            <a:ext cx="495650" cy="461665"/>
          </a:xfrm>
          <a:prstGeom prst="rect">
            <a:avLst/>
          </a:prstGeom>
          <a:noFill/>
        </p:spPr>
        <p:txBody>
          <a:bodyPr wrap="none" rtlCol="0">
            <a:spAutoFit/>
          </a:bodyPr>
          <a:lstStyle/>
          <a:p>
            <a:pPr algn="ctr"/>
            <a:r>
              <a:rPr lang="en-IN" sz="2400" b="1" dirty="0"/>
              <a:t>55</a:t>
            </a:r>
            <a:endParaRPr lang="en-US" sz="2400" b="1" dirty="0"/>
          </a:p>
        </p:txBody>
      </p:sp>
      <p:sp>
        <p:nvSpPr>
          <p:cNvPr id="14" name="TextBox 13"/>
          <p:cNvSpPr txBox="1"/>
          <p:nvPr/>
        </p:nvSpPr>
        <p:spPr>
          <a:xfrm>
            <a:off x="6314858" y="6179707"/>
            <a:ext cx="495650" cy="461665"/>
          </a:xfrm>
          <a:prstGeom prst="rect">
            <a:avLst/>
          </a:prstGeom>
          <a:noFill/>
        </p:spPr>
        <p:txBody>
          <a:bodyPr wrap="none" rtlCol="0">
            <a:spAutoFit/>
          </a:bodyPr>
          <a:lstStyle/>
          <a:p>
            <a:pPr algn="ctr"/>
            <a:r>
              <a:rPr lang="en-IN" sz="2400" b="1" dirty="0">
                <a:solidFill>
                  <a:srgbClr val="C00000"/>
                </a:solidFill>
              </a:rPr>
              <a:t>78</a:t>
            </a:r>
            <a:endParaRPr lang="en-US" sz="2400" b="1" dirty="0">
              <a:solidFill>
                <a:srgbClr val="C00000"/>
              </a:solidFill>
            </a:endParaRPr>
          </a:p>
        </p:txBody>
      </p:sp>
      <p:sp>
        <p:nvSpPr>
          <p:cNvPr id="15" name="TextBox 14"/>
          <p:cNvSpPr txBox="1"/>
          <p:nvPr/>
        </p:nvSpPr>
        <p:spPr>
          <a:xfrm>
            <a:off x="7494129" y="4691151"/>
            <a:ext cx="340158" cy="461665"/>
          </a:xfrm>
          <a:prstGeom prst="rect">
            <a:avLst/>
          </a:prstGeom>
          <a:noFill/>
        </p:spPr>
        <p:txBody>
          <a:bodyPr wrap="none" rtlCol="0">
            <a:spAutoFit/>
          </a:bodyPr>
          <a:lstStyle/>
          <a:p>
            <a:pPr algn="ctr"/>
            <a:r>
              <a:rPr lang="en-IN" sz="2400" b="1" dirty="0"/>
              <a:t>5</a:t>
            </a:r>
            <a:endParaRPr lang="en-US" sz="2400" b="1" dirty="0"/>
          </a:p>
        </p:txBody>
      </p:sp>
      <p:sp>
        <p:nvSpPr>
          <p:cNvPr id="16" name="TextBox 15"/>
          <p:cNvSpPr txBox="1"/>
          <p:nvPr/>
        </p:nvSpPr>
        <p:spPr>
          <a:xfrm>
            <a:off x="7434075" y="5797194"/>
            <a:ext cx="495650" cy="461665"/>
          </a:xfrm>
          <a:prstGeom prst="rect">
            <a:avLst/>
          </a:prstGeom>
          <a:noFill/>
        </p:spPr>
        <p:txBody>
          <a:bodyPr wrap="none" rtlCol="0">
            <a:spAutoFit/>
          </a:bodyPr>
          <a:lstStyle/>
          <a:p>
            <a:pPr algn="ctr"/>
            <a:r>
              <a:rPr lang="en-IN" sz="2400" b="1" dirty="0"/>
              <a:t>18</a:t>
            </a:r>
            <a:endParaRPr lang="en-US" sz="2400" b="1" dirty="0"/>
          </a:p>
        </p:txBody>
      </p:sp>
      <p:sp>
        <p:nvSpPr>
          <p:cNvPr id="17" name="TextBox 16"/>
          <p:cNvSpPr txBox="1"/>
          <p:nvPr/>
        </p:nvSpPr>
        <p:spPr>
          <a:xfrm>
            <a:off x="7436254" y="5045087"/>
            <a:ext cx="495650" cy="461665"/>
          </a:xfrm>
          <a:prstGeom prst="rect">
            <a:avLst/>
          </a:prstGeom>
          <a:noFill/>
        </p:spPr>
        <p:txBody>
          <a:bodyPr wrap="none" rtlCol="0">
            <a:spAutoFit/>
          </a:bodyPr>
          <a:lstStyle/>
          <a:p>
            <a:pPr algn="ctr"/>
            <a:r>
              <a:rPr lang="en-IN" sz="2400" b="1" dirty="0"/>
              <a:t>55</a:t>
            </a:r>
            <a:endParaRPr lang="en-US" sz="2400" b="1" dirty="0"/>
          </a:p>
        </p:txBody>
      </p:sp>
      <p:sp>
        <p:nvSpPr>
          <p:cNvPr id="18" name="TextBox 17"/>
          <p:cNvSpPr txBox="1"/>
          <p:nvPr/>
        </p:nvSpPr>
        <p:spPr>
          <a:xfrm>
            <a:off x="7427958" y="6177834"/>
            <a:ext cx="495650" cy="461665"/>
          </a:xfrm>
          <a:prstGeom prst="rect">
            <a:avLst/>
          </a:prstGeom>
          <a:noFill/>
        </p:spPr>
        <p:txBody>
          <a:bodyPr wrap="none" rtlCol="0">
            <a:spAutoFit/>
          </a:bodyPr>
          <a:lstStyle/>
          <a:p>
            <a:pPr algn="ctr"/>
            <a:r>
              <a:rPr lang="en-IN" sz="2400" b="1" dirty="0"/>
              <a:t>78</a:t>
            </a:r>
            <a:endParaRPr lang="en-US" sz="2400" b="1" dirty="0"/>
          </a:p>
        </p:txBody>
      </p:sp>
      <p:sp>
        <p:nvSpPr>
          <p:cNvPr id="19" name="TextBox 18"/>
          <p:cNvSpPr txBox="1"/>
          <p:nvPr/>
        </p:nvSpPr>
        <p:spPr>
          <a:xfrm>
            <a:off x="7427958" y="5413848"/>
            <a:ext cx="495650" cy="461665"/>
          </a:xfrm>
          <a:prstGeom prst="rect">
            <a:avLst/>
          </a:prstGeom>
          <a:noFill/>
        </p:spPr>
        <p:txBody>
          <a:bodyPr wrap="none" rtlCol="0">
            <a:spAutoFit/>
          </a:bodyPr>
          <a:lstStyle/>
          <a:p>
            <a:pPr algn="ctr"/>
            <a:r>
              <a:rPr lang="en-IN" sz="2400" b="1" dirty="0">
                <a:solidFill>
                  <a:srgbClr val="C00000"/>
                </a:solidFill>
              </a:rPr>
              <a:t>35</a:t>
            </a:r>
            <a:endParaRPr lang="en-US" sz="2400" b="1" dirty="0">
              <a:solidFill>
                <a:srgbClr val="C00000"/>
              </a:solidFill>
            </a:endParaRPr>
          </a:p>
        </p:txBody>
      </p:sp>
      <p:sp>
        <p:nvSpPr>
          <p:cNvPr id="20" name="TextBox 19"/>
          <p:cNvSpPr txBox="1"/>
          <p:nvPr/>
        </p:nvSpPr>
        <p:spPr>
          <a:xfrm>
            <a:off x="8655454" y="4697849"/>
            <a:ext cx="340158" cy="461665"/>
          </a:xfrm>
          <a:prstGeom prst="rect">
            <a:avLst/>
          </a:prstGeom>
          <a:noFill/>
        </p:spPr>
        <p:txBody>
          <a:bodyPr wrap="none" rtlCol="0">
            <a:spAutoFit/>
          </a:bodyPr>
          <a:lstStyle/>
          <a:p>
            <a:pPr algn="ctr"/>
            <a:r>
              <a:rPr lang="en-IN" sz="2400" b="1" dirty="0"/>
              <a:t>5</a:t>
            </a:r>
            <a:endParaRPr lang="en-US" sz="2400" b="1" dirty="0"/>
          </a:p>
        </p:txBody>
      </p:sp>
      <p:sp>
        <p:nvSpPr>
          <p:cNvPr id="21" name="TextBox 20"/>
          <p:cNvSpPr txBox="1"/>
          <p:nvPr/>
        </p:nvSpPr>
        <p:spPr>
          <a:xfrm>
            <a:off x="8595400" y="5803892"/>
            <a:ext cx="495650" cy="461665"/>
          </a:xfrm>
          <a:prstGeom prst="rect">
            <a:avLst/>
          </a:prstGeom>
          <a:noFill/>
        </p:spPr>
        <p:txBody>
          <a:bodyPr wrap="none" rtlCol="0">
            <a:spAutoFit/>
          </a:bodyPr>
          <a:lstStyle/>
          <a:p>
            <a:pPr algn="ctr"/>
            <a:r>
              <a:rPr lang="en-IN" sz="2400" b="1" dirty="0"/>
              <a:t>18</a:t>
            </a:r>
            <a:endParaRPr lang="en-US" sz="2400" b="1" dirty="0"/>
          </a:p>
        </p:txBody>
      </p:sp>
      <p:sp>
        <p:nvSpPr>
          <p:cNvPr id="22" name="TextBox 21"/>
          <p:cNvSpPr txBox="1"/>
          <p:nvPr/>
        </p:nvSpPr>
        <p:spPr>
          <a:xfrm>
            <a:off x="8597579" y="5051785"/>
            <a:ext cx="495650" cy="461665"/>
          </a:xfrm>
          <a:prstGeom prst="rect">
            <a:avLst/>
          </a:prstGeom>
          <a:noFill/>
        </p:spPr>
        <p:txBody>
          <a:bodyPr wrap="none" rtlCol="0">
            <a:spAutoFit/>
          </a:bodyPr>
          <a:lstStyle/>
          <a:p>
            <a:pPr algn="ctr"/>
            <a:r>
              <a:rPr lang="en-IN" sz="2400" b="1" dirty="0"/>
              <a:t>55</a:t>
            </a:r>
            <a:endParaRPr lang="en-US" sz="2400" b="1" dirty="0"/>
          </a:p>
        </p:txBody>
      </p:sp>
      <p:sp>
        <p:nvSpPr>
          <p:cNvPr id="23" name="TextBox 22"/>
          <p:cNvSpPr txBox="1"/>
          <p:nvPr/>
        </p:nvSpPr>
        <p:spPr>
          <a:xfrm>
            <a:off x="8589283" y="6184532"/>
            <a:ext cx="495650" cy="461665"/>
          </a:xfrm>
          <a:prstGeom prst="rect">
            <a:avLst/>
          </a:prstGeom>
          <a:noFill/>
        </p:spPr>
        <p:txBody>
          <a:bodyPr wrap="none" rtlCol="0">
            <a:spAutoFit/>
          </a:bodyPr>
          <a:lstStyle/>
          <a:p>
            <a:pPr algn="ctr"/>
            <a:r>
              <a:rPr lang="en-IN" sz="2400" b="1" dirty="0"/>
              <a:t>78</a:t>
            </a:r>
            <a:endParaRPr lang="en-US" sz="2400" b="1" dirty="0"/>
          </a:p>
        </p:txBody>
      </p:sp>
      <p:sp>
        <p:nvSpPr>
          <p:cNvPr id="24" name="TextBox 23"/>
          <p:cNvSpPr txBox="1"/>
          <p:nvPr/>
        </p:nvSpPr>
        <p:spPr>
          <a:xfrm>
            <a:off x="8577708" y="5420546"/>
            <a:ext cx="495650" cy="461665"/>
          </a:xfrm>
          <a:prstGeom prst="rect">
            <a:avLst/>
          </a:prstGeom>
          <a:noFill/>
        </p:spPr>
        <p:txBody>
          <a:bodyPr wrap="none" rtlCol="0">
            <a:spAutoFit/>
          </a:bodyPr>
          <a:lstStyle/>
          <a:p>
            <a:pPr algn="ctr"/>
            <a:r>
              <a:rPr lang="en-IN" sz="2400" b="1" dirty="0"/>
              <a:t>35</a:t>
            </a:r>
            <a:endParaRPr lang="en-US" sz="2400" b="1" dirty="0"/>
          </a:p>
        </p:txBody>
      </p:sp>
      <p:sp>
        <p:nvSpPr>
          <p:cNvPr id="25" name="TextBox 24"/>
          <p:cNvSpPr txBox="1"/>
          <p:nvPr/>
        </p:nvSpPr>
        <p:spPr>
          <a:xfrm>
            <a:off x="8523112" y="2845899"/>
            <a:ext cx="495650" cy="461665"/>
          </a:xfrm>
          <a:prstGeom prst="rect">
            <a:avLst/>
          </a:prstGeom>
          <a:noFill/>
        </p:spPr>
        <p:txBody>
          <a:bodyPr wrap="none" rtlCol="0">
            <a:spAutoFit/>
          </a:bodyPr>
          <a:lstStyle/>
          <a:p>
            <a:pPr algn="ctr"/>
            <a:r>
              <a:rPr lang="en-IN" sz="2400" b="1" dirty="0">
                <a:solidFill>
                  <a:srgbClr val="C00000"/>
                </a:solidFill>
              </a:rPr>
              <a:t>15</a:t>
            </a:r>
            <a:endParaRPr lang="en-US" sz="2400" b="1" dirty="0">
              <a:solidFill>
                <a:srgbClr val="C00000"/>
              </a:solidFill>
            </a:endParaRPr>
          </a:p>
        </p:txBody>
      </p:sp>
    </p:spTree>
    <p:extLst>
      <p:ext uri="{BB962C8B-B14F-4D97-AF65-F5344CB8AC3E}">
        <p14:creationId xmlns:p14="http://schemas.microsoft.com/office/powerpoint/2010/main" val="245904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1">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3">
                                            <p:txEl>
                                              <p:pRg st="0" end="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sp>
        <p:nvSpPr>
          <p:cNvPr id="3" name="Content Placeholder 2"/>
          <p:cNvSpPr>
            <a:spLocks noGrp="1"/>
          </p:cNvSpPr>
          <p:nvPr>
            <p:ph idx="1"/>
          </p:nvPr>
        </p:nvSpPr>
        <p:spPr/>
        <p:txBody>
          <a:bodyPr/>
          <a:lstStyle/>
          <a:p>
            <a:r>
              <a:rPr lang="en-IN" dirty="0"/>
              <a:t>Linear probing </a:t>
            </a:r>
            <a:r>
              <a:rPr lang="en-IN" b="1" dirty="0">
                <a:solidFill>
                  <a:srgbClr val="C00000"/>
                </a:solidFill>
              </a:rPr>
              <a:t>is easy to implement </a:t>
            </a:r>
            <a:r>
              <a:rPr lang="en-IN" dirty="0"/>
              <a:t>but it suffers from "</a:t>
            </a:r>
            <a:r>
              <a:rPr lang="en-IN" b="1" dirty="0">
                <a:solidFill>
                  <a:srgbClr val="C00000"/>
                </a:solidFill>
              </a:rPr>
              <a:t>primary clustering</a:t>
            </a:r>
            <a:r>
              <a:rPr lang="en-IN" dirty="0"/>
              <a:t>"</a:t>
            </a:r>
          </a:p>
          <a:p>
            <a:r>
              <a:rPr lang="en-IN" dirty="0"/>
              <a:t>When many </a:t>
            </a:r>
            <a:r>
              <a:rPr lang="en-IN" b="1" dirty="0">
                <a:solidFill>
                  <a:srgbClr val="C00000"/>
                </a:solidFill>
              </a:rPr>
              <a:t>keys</a:t>
            </a:r>
            <a:r>
              <a:rPr lang="en-IN" dirty="0">
                <a:solidFill>
                  <a:srgbClr val="C00000"/>
                </a:solidFill>
              </a:rPr>
              <a:t> </a:t>
            </a:r>
            <a:r>
              <a:rPr lang="en-IN" dirty="0"/>
              <a:t>are </a:t>
            </a:r>
            <a:r>
              <a:rPr lang="en-IN" b="1" dirty="0">
                <a:solidFill>
                  <a:srgbClr val="C00000"/>
                </a:solidFill>
              </a:rPr>
              <a:t>mapped</a:t>
            </a:r>
            <a:r>
              <a:rPr lang="en-IN" dirty="0">
                <a:solidFill>
                  <a:srgbClr val="C00000"/>
                </a:solidFill>
              </a:rPr>
              <a:t> </a:t>
            </a:r>
            <a:r>
              <a:rPr lang="en-IN" dirty="0"/>
              <a:t>to the </a:t>
            </a:r>
            <a:r>
              <a:rPr lang="en-IN" b="1" dirty="0">
                <a:solidFill>
                  <a:srgbClr val="C00000"/>
                </a:solidFill>
              </a:rPr>
              <a:t>same location </a:t>
            </a:r>
            <a:r>
              <a:rPr lang="en-IN" dirty="0"/>
              <a:t>(clustering), linear probing </a:t>
            </a:r>
            <a:r>
              <a:rPr lang="en-IN" b="1" dirty="0">
                <a:solidFill>
                  <a:srgbClr val="C00000"/>
                </a:solidFill>
              </a:rPr>
              <a:t>will not distribute </a:t>
            </a:r>
            <a:r>
              <a:rPr lang="en-IN" dirty="0"/>
              <a:t>these keys </a:t>
            </a:r>
            <a:r>
              <a:rPr lang="en-IN" b="1" dirty="0">
                <a:solidFill>
                  <a:srgbClr val="C00000"/>
                </a:solidFill>
              </a:rPr>
              <a:t>evenly</a:t>
            </a:r>
            <a:r>
              <a:rPr lang="en-IN" dirty="0">
                <a:solidFill>
                  <a:srgbClr val="C00000"/>
                </a:solidFill>
              </a:rPr>
              <a:t> </a:t>
            </a:r>
            <a:r>
              <a:rPr lang="en-IN" dirty="0"/>
              <a:t>in the hash table. </a:t>
            </a:r>
          </a:p>
          <a:p>
            <a:r>
              <a:rPr lang="en-IN" dirty="0"/>
              <a:t>These </a:t>
            </a:r>
            <a:r>
              <a:rPr lang="en-IN" b="1" dirty="0">
                <a:solidFill>
                  <a:srgbClr val="C00000"/>
                </a:solidFill>
              </a:rPr>
              <a:t>keys</a:t>
            </a:r>
            <a:r>
              <a:rPr lang="en-IN" dirty="0">
                <a:solidFill>
                  <a:srgbClr val="C00000"/>
                </a:solidFill>
              </a:rPr>
              <a:t> </a:t>
            </a:r>
            <a:r>
              <a:rPr lang="en-IN" dirty="0"/>
              <a:t>will be </a:t>
            </a:r>
            <a:r>
              <a:rPr lang="en-IN" b="1" dirty="0">
                <a:solidFill>
                  <a:srgbClr val="C00000"/>
                </a:solidFill>
              </a:rPr>
              <a:t>stored</a:t>
            </a:r>
            <a:r>
              <a:rPr lang="en-IN" dirty="0">
                <a:solidFill>
                  <a:srgbClr val="C00000"/>
                </a:solidFill>
              </a:rPr>
              <a:t> </a:t>
            </a:r>
            <a:r>
              <a:rPr lang="en-IN" dirty="0"/>
              <a:t>in </a:t>
            </a:r>
            <a:r>
              <a:rPr lang="en-IN" b="1" dirty="0">
                <a:solidFill>
                  <a:srgbClr val="C00000"/>
                </a:solidFill>
              </a:rPr>
              <a:t>neighbourhood</a:t>
            </a:r>
            <a:r>
              <a:rPr lang="en-IN" dirty="0">
                <a:solidFill>
                  <a:srgbClr val="C00000"/>
                </a:solidFill>
              </a:rPr>
              <a:t> </a:t>
            </a:r>
            <a:r>
              <a:rPr lang="en-IN" dirty="0"/>
              <a:t>of the location where they are mapped. </a:t>
            </a:r>
          </a:p>
          <a:p>
            <a:r>
              <a:rPr lang="en-IN" dirty="0"/>
              <a:t>This will </a:t>
            </a:r>
            <a:r>
              <a:rPr lang="en-IN" b="1" dirty="0">
                <a:solidFill>
                  <a:srgbClr val="C00000"/>
                </a:solidFill>
              </a:rPr>
              <a:t>lead to clustering </a:t>
            </a:r>
            <a:r>
              <a:rPr lang="en-IN" dirty="0"/>
              <a:t>of keys around the point of collision</a:t>
            </a:r>
          </a:p>
          <a:p>
            <a:endParaRPr lang="en-US" dirty="0"/>
          </a:p>
        </p:txBody>
      </p:sp>
    </p:spTree>
    <p:extLst>
      <p:ext uri="{BB962C8B-B14F-4D97-AF65-F5344CB8AC3E}">
        <p14:creationId xmlns:p14="http://schemas.microsoft.com/office/powerpoint/2010/main" val="190321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probing</a:t>
            </a:r>
          </a:p>
        </p:txBody>
      </p:sp>
      <p:sp>
        <p:nvSpPr>
          <p:cNvPr id="3" name="Content Placeholder 2"/>
          <p:cNvSpPr>
            <a:spLocks noGrp="1"/>
          </p:cNvSpPr>
          <p:nvPr>
            <p:ph idx="1"/>
          </p:nvPr>
        </p:nvSpPr>
        <p:spPr/>
        <p:txBody>
          <a:bodyPr/>
          <a:lstStyle/>
          <a:p>
            <a:r>
              <a:rPr lang="en-IN" dirty="0"/>
              <a:t>One way of </a:t>
            </a:r>
            <a:r>
              <a:rPr lang="en-IN" b="1" dirty="0">
                <a:solidFill>
                  <a:srgbClr val="C00000"/>
                </a:solidFill>
              </a:rPr>
              <a:t>reducing</a:t>
            </a:r>
            <a:r>
              <a:rPr lang="en-IN" dirty="0">
                <a:solidFill>
                  <a:srgbClr val="C00000"/>
                </a:solidFill>
              </a:rPr>
              <a:t> </a:t>
            </a:r>
            <a:r>
              <a:rPr lang="en-IN" dirty="0"/>
              <a:t>"</a:t>
            </a:r>
            <a:r>
              <a:rPr lang="en-IN" b="1" dirty="0">
                <a:solidFill>
                  <a:srgbClr val="C00000"/>
                </a:solidFill>
              </a:rPr>
              <a:t>primary clustering</a:t>
            </a:r>
            <a:r>
              <a:rPr lang="en-IN" dirty="0"/>
              <a:t>" is to use quadratic probing to resolve collision.</a:t>
            </a:r>
          </a:p>
          <a:p>
            <a:r>
              <a:rPr lang="en-IN" dirty="0"/>
              <a:t>Suppose the "</a:t>
            </a:r>
            <a:r>
              <a:rPr lang="en-IN" b="1" dirty="0">
                <a:solidFill>
                  <a:srgbClr val="C00000"/>
                </a:solidFill>
              </a:rPr>
              <a:t>key</a:t>
            </a:r>
            <a:r>
              <a:rPr lang="en-IN" dirty="0"/>
              <a:t>" is mapped to the location </a:t>
            </a:r>
            <a:r>
              <a:rPr lang="en-IN" b="1" dirty="0">
                <a:solidFill>
                  <a:srgbClr val="C00000"/>
                </a:solidFill>
              </a:rPr>
              <a:t>j</a:t>
            </a:r>
            <a:r>
              <a:rPr lang="en-IN" dirty="0"/>
              <a:t> and the cell </a:t>
            </a:r>
            <a:r>
              <a:rPr lang="en-IN" b="1" dirty="0">
                <a:solidFill>
                  <a:srgbClr val="C00000"/>
                </a:solidFill>
              </a:rPr>
              <a:t>j</a:t>
            </a:r>
            <a:r>
              <a:rPr lang="en-IN" dirty="0"/>
              <a:t> is already </a:t>
            </a:r>
            <a:r>
              <a:rPr lang="en-IN" b="1" dirty="0">
                <a:solidFill>
                  <a:srgbClr val="C00000"/>
                </a:solidFill>
              </a:rPr>
              <a:t>occupied</a:t>
            </a:r>
            <a:r>
              <a:rPr lang="en-IN" dirty="0"/>
              <a:t>. </a:t>
            </a:r>
          </a:p>
          <a:p>
            <a:r>
              <a:rPr lang="en-IN" dirty="0"/>
              <a:t>In quadratic probing, the </a:t>
            </a:r>
            <a:r>
              <a:rPr lang="en-IN" b="1" dirty="0">
                <a:solidFill>
                  <a:srgbClr val="C00000"/>
                </a:solidFill>
              </a:rPr>
              <a:t>location j, (j+1), (j+4), (j+9), </a:t>
            </a:r>
            <a:r>
              <a:rPr lang="en-IN" dirty="0"/>
              <a:t>...  are examined to find the first empty cell where the key is to be inserted.</a:t>
            </a:r>
          </a:p>
          <a:p>
            <a:r>
              <a:rPr lang="en-IN" dirty="0"/>
              <a:t>This table </a:t>
            </a:r>
            <a:r>
              <a:rPr lang="en-IN" b="1" dirty="0">
                <a:solidFill>
                  <a:srgbClr val="C00000"/>
                </a:solidFill>
              </a:rPr>
              <a:t>reduces primary clustering</a:t>
            </a:r>
            <a:r>
              <a:rPr lang="en-IN" dirty="0"/>
              <a:t>.</a:t>
            </a:r>
          </a:p>
          <a:p>
            <a:r>
              <a:rPr lang="en-IN" dirty="0"/>
              <a:t>It </a:t>
            </a:r>
            <a:r>
              <a:rPr lang="en-IN" b="1" dirty="0">
                <a:solidFill>
                  <a:srgbClr val="C00000"/>
                </a:solidFill>
              </a:rPr>
              <a:t>does not ensure </a:t>
            </a:r>
            <a:r>
              <a:rPr lang="en-IN" dirty="0"/>
              <a:t>that all cells in the table will be examined to </a:t>
            </a:r>
            <a:r>
              <a:rPr lang="en-IN" b="1" dirty="0">
                <a:solidFill>
                  <a:srgbClr val="C00000"/>
                </a:solidFill>
              </a:rPr>
              <a:t>find an empty cell</a:t>
            </a:r>
            <a:r>
              <a:rPr lang="en-IN" dirty="0"/>
              <a:t>. </a:t>
            </a:r>
          </a:p>
          <a:p>
            <a:r>
              <a:rPr lang="en-IN" dirty="0"/>
              <a:t>Thus, it may be </a:t>
            </a:r>
            <a:r>
              <a:rPr lang="en-IN" b="1" dirty="0">
                <a:solidFill>
                  <a:srgbClr val="C00000"/>
                </a:solidFill>
              </a:rPr>
              <a:t>possible</a:t>
            </a:r>
            <a:r>
              <a:rPr lang="en-IN" dirty="0">
                <a:solidFill>
                  <a:srgbClr val="C00000"/>
                </a:solidFill>
              </a:rPr>
              <a:t> </a:t>
            </a:r>
            <a:r>
              <a:rPr lang="en-IN" dirty="0"/>
              <a:t>that </a:t>
            </a:r>
            <a:r>
              <a:rPr lang="en-IN" b="1" dirty="0">
                <a:solidFill>
                  <a:srgbClr val="C00000"/>
                </a:solidFill>
              </a:rPr>
              <a:t>key</a:t>
            </a:r>
            <a:r>
              <a:rPr lang="en-IN" dirty="0">
                <a:solidFill>
                  <a:srgbClr val="C00000"/>
                </a:solidFill>
              </a:rPr>
              <a:t> </a:t>
            </a:r>
            <a:r>
              <a:rPr lang="en-IN" dirty="0"/>
              <a:t>will </a:t>
            </a:r>
            <a:r>
              <a:rPr lang="en-IN" b="1" dirty="0">
                <a:solidFill>
                  <a:srgbClr val="C00000"/>
                </a:solidFill>
              </a:rPr>
              <a:t>not be inserted </a:t>
            </a:r>
            <a:r>
              <a:rPr lang="en-IN" dirty="0"/>
              <a:t>even </a:t>
            </a:r>
            <a:r>
              <a:rPr lang="en-IN" b="1" dirty="0">
                <a:solidFill>
                  <a:srgbClr val="C00000"/>
                </a:solidFill>
              </a:rPr>
              <a:t>if there is an empty cell</a:t>
            </a:r>
            <a:r>
              <a:rPr lang="en-IN" dirty="0">
                <a:solidFill>
                  <a:srgbClr val="C00000"/>
                </a:solidFill>
              </a:rPr>
              <a:t> </a:t>
            </a:r>
            <a:r>
              <a:rPr lang="en-IN" dirty="0"/>
              <a:t>in the table.</a:t>
            </a:r>
            <a:endParaRPr lang="en-US" dirty="0"/>
          </a:p>
        </p:txBody>
      </p:sp>
    </p:spTree>
    <p:extLst>
      <p:ext uri="{BB962C8B-B14F-4D97-AF65-F5344CB8AC3E}">
        <p14:creationId xmlns:p14="http://schemas.microsoft.com/office/powerpoint/2010/main" val="36322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 </a:t>
            </a:r>
          </a:p>
        </p:txBody>
      </p:sp>
      <p:sp>
        <p:nvSpPr>
          <p:cNvPr id="3" name="Content Placeholder 2"/>
          <p:cNvSpPr>
            <a:spLocks noGrp="1"/>
          </p:cNvSpPr>
          <p:nvPr>
            <p:ph idx="1"/>
          </p:nvPr>
        </p:nvSpPr>
        <p:spPr/>
        <p:txBody>
          <a:bodyPr/>
          <a:lstStyle/>
          <a:p>
            <a:r>
              <a:rPr lang="en-IN" dirty="0"/>
              <a:t>This method requires </a:t>
            </a:r>
            <a:r>
              <a:rPr lang="en-IN" b="1" dirty="0">
                <a:solidFill>
                  <a:srgbClr val="C00000"/>
                </a:solidFill>
              </a:rPr>
              <a:t>two hashing functions</a:t>
            </a:r>
            <a:r>
              <a:rPr lang="en-IN" b="1" dirty="0">
                <a:solidFill>
                  <a:srgbClr val="FF0000"/>
                </a:solidFill>
              </a:rPr>
              <a:t> </a:t>
            </a:r>
            <a:r>
              <a:rPr lang="en-IN" dirty="0"/>
              <a:t>f1 (key) and f2 (key).</a:t>
            </a:r>
          </a:p>
          <a:p>
            <a:r>
              <a:rPr lang="en-IN" dirty="0"/>
              <a:t>Problem of </a:t>
            </a:r>
            <a:r>
              <a:rPr lang="en-IN" b="1" dirty="0">
                <a:solidFill>
                  <a:srgbClr val="C00000"/>
                </a:solidFill>
              </a:rPr>
              <a:t>clustering</a:t>
            </a:r>
            <a:r>
              <a:rPr lang="en-IN" dirty="0">
                <a:solidFill>
                  <a:srgbClr val="C00000"/>
                </a:solidFill>
              </a:rPr>
              <a:t> </a:t>
            </a:r>
            <a:r>
              <a:rPr lang="en-IN" dirty="0"/>
              <a:t>can </a:t>
            </a:r>
            <a:r>
              <a:rPr lang="en-IN" b="1" dirty="0">
                <a:solidFill>
                  <a:srgbClr val="C00000"/>
                </a:solidFill>
              </a:rPr>
              <a:t>easily</a:t>
            </a:r>
            <a:r>
              <a:rPr lang="en-IN" dirty="0">
                <a:solidFill>
                  <a:srgbClr val="C00000"/>
                </a:solidFill>
              </a:rPr>
              <a:t> </a:t>
            </a:r>
            <a:r>
              <a:rPr lang="en-IN" dirty="0"/>
              <a:t>be </a:t>
            </a:r>
            <a:r>
              <a:rPr lang="en-IN" b="1" dirty="0">
                <a:solidFill>
                  <a:srgbClr val="C00000"/>
                </a:solidFill>
              </a:rPr>
              <a:t>handled</a:t>
            </a:r>
            <a:r>
              <a:rPr lang="en-IN" dirty="0">
                <a:solidFill>
                  <a:srgbClr val="C00000"/>
                </a:solidFill>
              </a:rPr>
              <a:t> </a:t>
            </a:r>
            <a:r>
              <a:rPr lang="en-IN" dirty="0"/>
              <a:t>through double hashing.</a:t>
            </a:r>
          </a:p>
          <a:p>
            <a:r>
              <a:rPr lang="en-IN" dirty="0"/>
              <a:t>Function </a:t>
            </a:r>
            <a:r>
              <a:rPr lang="en-IN" b="1" dirty="0">
                <a:solidFill>
                  <a:srgbClr val="C00000"/>
                </a:solidFill>
              </a:rPr>
              <a:t>f1 (key)</a:t>
            </a:r>
            <a:r>
              <a:rPr lang="en-IN" b="1" dirty="0">
                <a:solidFill>
                  <a:srgbClr val="FF0000"/>
                </a:solidFill>
              </a:rPr>
              <a:t> </a:t>
            </a:r>
            <a:r>
              <a:rPr lang="en-IN" dirty="0"/>
              <a:t>is known as </a:t>
            </a:r>
            <a:r>
              <a:rPr lang="en-IN" b="1" dirty="0">
                <a:solidFill>
                  <a:srgbClr val="C00000"/>
                </a:solidFill>
              </a:rPr>
              <a:t>primary hash function</a:t>
            </a:r>
            <a:r>
              <a:rPr lang="en-IN" dirty="0"/>
              <a:t>.</a:t>
            </a:r>
          </a:p>
          <a:p>
            <a:r>
              <a:rPr lang="en-IN" dirty="0"/>
              <a:t>In case the address obtained by f1 (key) is already occupied by a key, the function f2 (key) is evaluated.</a:t>
            </a:r>
          </a:p>
          <a:p>
            <a:r>
              <a:rPr lang="en-IN" dirty="0"/>
              <a:t>The second function </a:t>
            </a:r>
            <a:r>
              <a:rPr lang="en-IN" b="1" dirty="0">
                <a:solidFill>
                  <a:srgbClr val="C00000"/>
                </a:solidFill>
              </a:rPr>
              <a:t>f2 (key) is used</a:t>
            </a:r>
            <a:r>
              <a:rPr lang="en-IN" b="1" dirty="0">
                <a:solidFill>
                  <a:srgbClr val="FF0000"/>
                </a:solidFill>
              </a:rPr>
              <a:t> </a:t>
            </a:r>
            <a:r>
              <a:rPr lang="en-IN" dirty="0"/>
              <a:t>to </a:t>
            </a:r>
            <a:r>
              <a:rPr lang="en-IN" b="1" dirty="0">
                <a:solidFill>
                  <a:srgbClr val="C00000"/>
                </a:solidFill>
              </a:rPr>
              <a:t>compute</a:t>
            </a:r>
            <a:r>
              <a:rPr lang="en-IN" dirty="0">
                <a:solidFill>
                  <a:srgbClr val="C00000"/>
                </a:solidFill>
              </a:rPr>
              <a:t> </a:t>
            </a:r>
            <a:r>
              <a:rPr lang="en-IN" dirty="0"/>
              <a:t>the </a:t>
            </a:r>
            <a:r>
              <a:rPr lang="en-IN" b="1" dirty="0">
                <a:solidFill>
                  <a:srgbClr val="C00000"/>
                </a:solidFill>
              </a:rPr>
              <a:t>increment</a:t>
            </a:r>
            <a:r>
              <a:rPr lang="en-IN" dirty="0">
                <a:solidFill>
                  <a:srgbClr val="C00000"/>
                </a:solidFill>
              </a:rPr>
              <a:t> </a:t>
            </a:r>
            <a:r>
              <a:rPr lang="en-IN" dirty="0"/>
              <a:t>to be added to the address obtained by the first hash function f1 (key) in case of collision.</a:t>
            </a:r>
          </a:p>
          <a:p>
            <a:r>
              <a:rPr lang="en-IN" dirty="0"/>
              <a:t>The search for an empty location is made successively at the addresses </a:t>
            </a:r>
          </a:p>
          <a:p>
            <a:pPr lvl="1"/>
            <a:r>
              <a:rPr lang="en-IN" dirty="0"/>
              <a:t>f1(key) + f2(key),</a:t>
            </a:r>
          </a:p>
          <a:p>
            <a:pPr lvl="1"/>
            <a:r>
              <a:rPr lang="en-IN" dirty="0"/>
              <a:t>f1(key) + 2 * f2(key), </a:t>
            </a:r>
          </a:p>
          <a:p>
            <a:pPr lvl="1"/>
            <a:r>
              <a:rPr lang="en-IN" dirty="0"/>
              <a:t>f1 (key) + 3 * f2(key),...</a:t>
            </a:r>
            <a:endParaRPr lang="en-US" dirty="0"/>
          </a:p>
        </p:txBody>
      </p:sp>
    </p:spTree>
    <p:extLst>
      <p:ext uri="{BB962C8B-B14F-4D97-AF65-F5344CB8AC3E}">
        <p14:creationId xmlns:p14="http://schemas.microsoft.com/office/powerpoint/2010/main" val="12528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Sorting &amp; Searching</a:t>
            </a:r>
            <a:endParaRPr lang="en-US" dirty="0"/>
          </a:p>
        </p:txBody>
      </p:sp>
      <p:sp>
        <p:nvSpPr>
          <p:cNvPr id="3" name="Content Placeholder 2"/>
          <p:cNvSpPr>
            <a:spLocks noGrp="1"/>
          </p:cNvSpPr>
          <p:nvPr>
            <p:ph idx="1"/>
          </p:nvPr>
        </p:nvSpPr>
        <p:spPr>
          <a:xfrm>
            <a:off x="154546" y="1422401"/>
            <a:ext cx="4679511" cy="5031408"/>
          </a:xfrm>
        </p:spPr>
        <p:txBody>
          <a:bodyPr/>
          <a:lstStyle/>
          <a:p>
            <a:r>
              <a:rPr lang="en-US" dirty="0"/>
              <a:t>Linear/Sequential Search</a:t>
            </a:r>
          </a:p>
          <a:p>
            <a:r>
              <a:rPr lang="en-US" dirty="0"/>
              <a:t>Binary Search</a:t>
            </a:r>
          </a:p>
        </p:txBody>
      </p:sp>
      <p:sp>
        <p:nvSpPr>
          <p:cNvPr id="4" name="Content Placeholder 2"/>
          <p:cNvSpPr txBox="1">
            <a:spLocks/>
          </p:cNvSpPr>
          <p:nvPr/>
        </p:nvSpPr>
        <p:spPr>
          <a:xfrm>
            <a:off x="5237596" y="1422402"/>
            <a:ext cx="3017762" cy="4257182"/>
          </a:xfrm>
          <a:prstGeom prst="rect">
            <a:avLst/>
          </a:prstGeom>
        </p:spPr>
        <p:txBody>
          <a:bodyPr vert="horz" lIns="91440" tIns="45720" rIns="91440" bIns="45720" rtlCol="0">
            <a:noAutofit/>
          </a:bodyPr>
          <a:lstStyle>
            <a:lvl1pPr marL="265113" indent="-265113" algn="just" defTabSz="914400" rtl="0" eaLnBrk="1" latinLnBrk="0" hangingPunct="1">
              <a:lnSpc>
                <a:spcPct val="114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114000"/>
              </a:lnSpc>
              <a:spcBef>
                <a:spcPts val="10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114000"/>
              </a:lnSpc>
              <a:spcBef>
                <a:spcPts val="10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err="1"/>
              <a:t>Bubble</a:t>
            </a:r>
            <a:r>
              <a:rPr lang="fr-FR" dirty="0"/>
              <a:t> sort</a:t>
            </a:r>
          </a:p>
          <a:p>
            <a:r>
              <a:rPr lang="fr-FR" dirty="0" err="1"/>
              <a:t>Selection</a:t>
            </a:r>
            <a:r>
              <a:rPr lang="fr-FR" dirty="0"/>
              <a:t> Sort</a:t>
            </a:r>
          </a:p>
          <a:p>
            <a:r>
              <a:rPr lang="fr-FR" dirty="0"/>
              <a:t>Insertion Sort</a:t>
            </a:r>
            <a:endParaRPr lang="en-US" dirty="0"/>
          </a:p>
          <a:p>
            <a:r>
              <a:rPr lang="fr-FR" dirty="0"/>
              <a:t>Quick Sort</a:t>
            </a:r>
          </a:p>
          <a:p>
            <a:r>
              <a:rPr lang="fr-FR" dirty="0" err="1"/>
              <a:t>Merge</a:t>
            </a:r>
            <a:r>
              <a:rPr lang="fr-FR" dirty="0"/>
              <a:t> Sort</a:t>
            </a:r>
          </a:p>
          <a:p>
            <a:r>
              <a:rPr lang="en-US" dirty="0"/>
              <a:t>Heap Sort </a:t>
            </a:r>
          </a:p>
        </p:txBody>
      </p:sp>
      <p:sp>
        <p:nvSpPr>
          <p:cNvPr id="5" name="Rectangle 4"/>
          <p:cNvSpPr/>
          <p:nvPr/>
        </p:nvSpPr>
        <p:spPr>
          <a:xfrm>
            <a:off x="0" y="711201"/>
            <a:ext cx="5035826" cy="6140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Searching</a:t>
            </a:r>
          </a:p>
        </p:txBody>
      </p:sp>
      <p:sp>
        <p:nvSpPr>
          <p:cNvPr id="6" name="Rectangle 5"/>
          <p:cNvSpPr/>
          <p:nvPr/>
        </p:nvSpPr>
        <p:spPr>
          <a:xfrm>
            <a:off x="5035826" y="711201"/>
            <a:ext cx="7156174" cy="6140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Sorting</a:t>
            </a:r>
          </a:p>
        </p:txBody>
      </p:sp>
      <p:cxnSp>
        <p:nvCxnSpPr>
          <p:cNvPr id="9" name="Straight Connector 8"/>
          <p:cNvCxnSpPr/>
          <p:nvPr/>
        </p:nvCxnSpPr>
        <p:spPr>
          <a:xfrm>
            <a:off x="5035826" y="711201"/>
            <a:ext cx="0" cy="57926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24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Linear/Sequential Search</a:t>
            </a:r>
          </a:p>
        </p:txBody>
      </p:sp>
      <p:sp>
        <p:nvSpPr>
          <p:cNvPr id="3" name="Content Placeholder 2"/>
          <p:cNvSpPr>
            <a:spLocks noGrp="1"/>
          </p:cNvSpPr>
          <p:nvPr>
            <p:ph idx="1"/>
          </p:nvPr>
        </p:nvSpPr>
        <p:spPr/>
        <p:txBody>
          <a:bodyPr/>
          <a:lstStyle/>
          <a:p>
            <a:r>
              <a:rPr lang="en-IN" dirty="0"/>
              <a:t>In computer science, </a:t>
            </a:r>
            <a:r>
              <a:rPr lang="en-IN" b="1" dirty="0">
                <a:solidFill>
                  <a:srgbClr val="C00000"/>
                </a:solidFill>
              </a:rPr>
              <a:t>linear search </a:t>
            </a:r>
            <a:r>
              <a:rPr lang="en-IN" dirty="0"/>
              <a:t>or </a:t>
            </a:r>
            <a:r>
              <a:rPr lang="en-IN" b="1" dirty="0">
                <a:solidFill>
                  <a:srgbClr val="C00000"/>
                </a:solidFill>
              </a:rPr>
              <a:t>sequential search </a:t>
            </a:r>
            <a:r>
              <a:rPr lang="en-IN" dirty="0"/>
              <a:t>is a method for finding a particular value in a list that consists of </a:t>
            </a:r>
            <a:r>
              <a:rPr lang="en-IN" b="1" dirty="0">
                <a:solidFill>
                  <a:srgbClr val="C00000"/>
                </a:solidFill>
              </a:rPr>
              <a:t>checking every </a:t>
            </a:r>
            <a:r>
              <a:rPr lang="en-IN" dirty="0"/>
              <a:t>one of its </a:t>
            </a:r>
            <a:r>
              <a:rPr lang="en-IN" b="1" dirty="0">
                <a:solidFill>
                  <a:srgbClr val="C00000"/>
                </a:solidFill>
              </a:rPr>
              <a:t>elements</a:t>
            </a:r>
            <a:r>
              <a:rPr lang="en-IN" dirty="0"/>
              <a:t>, </a:t>
            </a:r>
            <a:r>
              <a:rPr lang="en-IN" b="1" dirty="0">
                <a:solidFill>
                  <a:srgbClr val="C00000"/>
                </a:solidFill>
              </a:rPr>
              <a:t>one at a time </a:t>
            </a:r>
            <a:r>
              <a:rPr lang="en-IN" dirty="0"/>
              <a:t>and in sequence, </a:t>
            </a:r>
            <a:r>
              <a:rPr lang="en-IN" b="1" dirty="0">
                <a:solidFill>
                  <a:srgbClr val="C00000"/>
                </a:solidFill>
              </a:rPr>
              <a:t>until the desired one is found</a:t>
            </a:r>
            <a:r>
              <a:rPr lang="en-IN" dirty="0"/>
              <a:t>. </a:t>
            </a:r>
          </a:p>
          <a:p>
            <a:r>
              <a:rPr lang="en-IN" dirty="0"/>
              <a:t>Linear search is the simplest search algorithm.</a:t>
            </a:r>
          </a:p>
          <a:p>
            <a:r>
              <a:rPr lang="en-IN" dirty="0"/>
              <a:t>It is a special case of brute-force search. </a:t>
            </a:r>
          </a:p>
          <a:p>
            <a:r>
              <a:rPr lang="en-IN" dirty="0"/>
              <a:t>Its </a:t>
            </a:r>
            <a:r>
              <a:rPr lang="en-IN" b="1" dirty="0">
                <a:solidFill>
                  <a:srgbClr val="C00000"/>
                </a:solidFill>
              </a:rPr>
              <a:t>worst case cost </a:t>
            </a:r>
            <a:r>
              <a:rPr lang="en-IN" dirty="0"/>
              <a:t>is proportional to the </a:t>
            </a:r>
            <a:r>
              <a:rPr lang="en-IN" b="1" dirty="0">
                <a:solidFill>
                  <a:srgbClr val="C00000"/>
                </a:solidFill>
              </a:rPr>
              <a:t>number of elements in the list</a:t>
            </a:r>
            <a:r>
              <a:rPr lang="en-IN" dirty="0"/>
              <a:t>.</a:t>
            </a:r>
            <a:endParaRPr lang="en-US" dirty="0"/>
          </a:p>
        </p:txBody>
      </p:sp>
    </p:spTree>
    <p:extLst>
      <p:ext uri="{BB962C8B-B14F-4D97-AF65-F5344CB8AC3E}">
        <p14:creationId xmlns:p14="http://schemas.microsoft.com/office/powerpoint/2010/main" val="274880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Search – Algorithm &amp; Example</a:t>
            </a:r>
          </a:p>
        </p:txBody>
      </p:sp>
      <p:sp>
        <p:nvSpPr>
          <p:cNvPr id="4" name="TextBox 3"/>
          <p:cNvSpPr txBox="1"/>
          <p:nvPr/>
        </p:nvSpPr>
        <p:spPr>
          <a:xfrm>
            <a:off x="28136" y="914400"/>
            <a:ext cx="4390251" cy="286232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b="1" dirty="0">
                <a:solidFill>
                  <a:schemeClr val="tx2"/>
                </a:solidFill>
                <a:latin typeface="Consolas" pitchFamily="49" charset="0"/>
                <a:cs typeface="Consolas" pitchFamily="49" charset="0"/>
              </a:rPr>
              <a:t># Input: Array A, integer key</a:t>
            </a:r>
          </a:p>
          <a:p>
            <a:r>
              <a:rPr lang="en-IN" b="1" dirty="0">
                <a:solidFill>
                  <a:schemeClr val="tx2"/>
                </a:solidFill>
                <a:latin typeface="Consolas" pitchFamily="49" charset="0"/>
                <a:cs typeface="Consolas" pitchFamily="49" charset="0"/>
              </a:rPr>
              <a:t># Output: first index of key in A </a:t>
            </a:r>
          </a:p>
          <a:p>
            <a:r>
              <a:rPr lang="en-IN" b="1" dirty="0">
                <a:solidFill>
                  <a:schemeClr val="tx2"/>
                </a:solidFill>
                <a:latin typeface="Consolas" pitchFamily="49" charset="0"/>
                <a:cs typeface="Consolas" pitchFamily="49" charset="0"/>
              </a:rPr>
              <a:t># or -1 if not found </a:t>
            </a:r>
            <a:r>
              <a:rPr lang="en-IN" dirty="0">
                <a:solidFill>
                  <a:schemeClr val="tx2"/>
                </a:solidFill>
                <a:latin typeface="Consolas" pitchFamily="49" charset="0"/>
                <a:cs typeface="Consolas" pitchFamily="49" charset="0"/>
              </a:rPr>
              <a:t>	</a:t>
            </a:r>
          </a:p>
          <a:p>
            <a:endParaRPr lang="en-IN" b="1" dirty="0">
              <a:solidFill>
                <a:srgbClr val="C00000"/>
              </a:solidFill>
              <a:latin typeface="Consolas" pitchFamily="49" charset="0"/>
              <a:cs typeface="Consolas" pitchFamily="49" charset="0"/>
            </a:endParaRPr>
          </a:p>
          <a:p>
            <a:r>
              <a:rPr lang="en-IN" b="1" dirty="0">
                <a:solidFill>
                  <a:srgbClr val="C00000"/>
                </a:solidFill>
                <a:latin typeface="Consolas" pitchFamily="49" charset="0"/>
                <a:cs typeface="Consolas" pitchFamily="49" charset="0"/>
              </a:rPr>
              <a:t>Algorithm: </a:t>
            </a:r>
            <a:r>
              <a:rPr lang="en-IN" b="1" dirty="0" err="1">
                <a:solidFill>
                  <a:srgbClr val="C00000"/>
                </a:solidFill>
                <a:latin typeface="Consolas" pitchFamily="49" charset="0"/>
                <a:cs typeface="Consolas" pitchFamily="49" charset="0"/>
              </a:rPr>
              <a:t>Linear_Search</a:t>
            </a:r>
            <a:endParaRPr lang="en-IN" b="1" dirty="0">
              <a:solidFill>
                <a:srgbClr val="C00000"/>
              </a:solidFill>
              <a:latin typeface="Consolas" pitchFamily="49" charset="0"/>
              <a:cs typeface="Consolas" pitchFamily="49" charset="0"/>
            </a:endParaRPr>
          </a:p>
          <a:p>
            <a:r>
              <a:rPr lang="en-IN" dirty="0">
                <a:latin typeface="Consolas" pitchFamily="49" charset="0"/>
                <a:cs typeface="Consolas" pitchFamily="49" charset="0"/>
              </a:rPr>
              <a:t>for i = 0 to last index of A: </a:t>
            </a:r>
          </a:p>
          <a:p>
            <a:r>
              <a:rPr lang="en-IN" dirty="0">
                <a:latin typeface="Consolas" pitchFamily="49" charset="0"/>
                <a:cs typeface="Consolas" pitchFamily="49" charset="0"/>
              </a:rPr>
              <a:t>	 if A[i] equals key:</a:t>
            </a:r>
          </a:p>
          <a:p>
            <a:r>
              <a:rPr lang="en-IN" dirty="0">
                <a:latin typeface="Consolas" pitchFamily="49" charset="0"/>
                <a:cs typeface="Consolas" pitchFamily="49" charset="0"/>
              </a:rPr>
              <a:t>		 return i</a:t>
            </a:r>
          </a:p>
          <a:p>
            <a:endParaRPr lang="en-IN" dirty="0">
              <a:latin typeface="Consolas" pitchFamily="49" charset="0"/>
              <a:cs typeface="Consolas" pitchFamily="49" charset="0"/>
            </a:endParaRPr>
          </a:p>
          <a:p>
            <a:r>
              <a:rPr lang="en-IN" dirty="0">
                <a:latin typeface="Consolas" pitchFamily="49" charset="0"/>
                <a:cs typeface="Consolas" pitchFamily="49" charset="0"/>
              </a:rPr>
              <a:t>return -1</a:t>
            </a:r>
          </a:p>
        </p:txBody>
      </p:sp>
      <p:sp>
        <p:nvSpPr>
          <p:cNvPr id="5" name="Rectangle 4"/>
          <p:cNvSpPr/>
          <p:nvPr/>
        </p:nvSpPr>
        <p:spPr>
          <a:xfrm>
            <a:off x="5065064" y="914400"/>
            <a:ext cx="3570016" cy="461665"/>
          </a:xfrm>
          <a:prstGeom prst="rect">
            <a:avLst/>
          </a:prstGeom>
        </p:spPr>
        <p:txBody>
          <a:bodyPr wrap="none">
            <a:spAutoFit/>
          </a:bodyPr>
          <a:lstStyle/>
          <a:p>
            <a:r>
              <a:rPr lang="en-IN" sz="2400" b="1" dirty="0"/>
              <a:t>Search for </a:t>
            </a:r>
            <a:r>
              <a:rPr lang="en-IN" sz="2400" b="1" dirty="0">
                <a:solidFill>
                  <a:srgbClr val="C00000"/>
                </a:solidFill>
              </a:rPr>
              <a:t>1 </a:t>
            </a:r>
            <a:r>
              <a:rPr lang="en-IN" sz="2400" b="1" dirty="0"/>
              <a:t>in given array</a:t>
            </a:r>
            <a:endParaRPr lang="en-US" sz="2400" b="1" dirty="0"/>
          </a:p>
        </p:txBody>
      </p:sp>
      <p:graphicFrame>
        <p:nvGraphicFramePr>
          <p:cNvPr id="6" name="Table 5"/>
          <p:cNvGraphicFramePr>
            <a:graphicFrameLocks noGrp="1"/>
          </p:cNvGraphicFramePr>
          <p:nvPr/>
        </p:nvGraphicFramePr>
        <p:xfrm>
          <a:off x="8749380" y="959811"/>
          <a:ext cx="3173685" cy="457200"/>
        </p:xfrm>
        <a:graphic>
          <a:graphicData uri="http://schemas.openxmlformats.org/drawingml/2006/table">
            <a:tbl>
              <a:tblPr firstRow="1" bandRow="1">
                <a:tableStyleId>{5940675A-B579-460E-94D1-54222C63F5DA}</a:tableStyleId>
              </a:tblPr>
              <a:tblGrid>
                <a:gridCol w="634737">
                  <a:extLst>
                    <a:ext uri="{9D8B030D-6E8A-4147-A177-3AD203B41FA5}">
                      <a16:colId xmlns:a16="http://schemas.microsoft.com/office/drawing/2014/main" val="20000"/>
                    </a:ext>
                  </a:extLst>
                </a:gridCol>
                <a:gridCol w="634737">
                  <a:extLst>
                    <a:ext uri="{9D8B030D-6E8A-4147-A177-3AD203B41FA5}">
                      <a16:colId xmlns:a16="http://schemas.microsoft.com/office/drawing/2014/main" val="20001"/>
                    </a:ext>
                  </a:extLst>
                </a:gridCol>
                <a:gridCol w="634737">
                  <a:extLst>
                    <a:ext uri="{9D8B030D-6E8A-4147-A177-3AD203B41FA5}">
                      <a16:colId xmlns:a16="http://schemas.microsoft.com/office/drawing/2014/main" val="20002"/>
                    </a:ext>
                  </a:extLst>
                </a:gridCol>
                <a:gridCol w="634737">
                  <a:extLst>
                    <a:ext uri="{9D8B030D-6E8A-4147-A177-3AD203B41FA5}">
                      <a16:colId xmlns:a16="http://schemas.microsoft.com/office/drawing/2014/main" val="20003"/>
                    </a:ext>
                  </a:extLst>
                </a:gridCol>
                <a:gridCol w="634737">
                  <a:extLst>
                    <a:ext uri="{9D8B030D-6E8A-4147-A177-3AD203B41FA5}">
                      <a16:colId xmlns:a16="http://schemas.microsoft.com/office/drawing/2014/main" val="20004"/>
                    </a:ext>
                  </a:extLst>
                </a:gridCol>
              </a:tblGrid>
              <a:tr h="370840">
                <a:tc>
                  <a:txBody>
                    <a:bodyPr/>
                    <a:lstStyle/>
                    <a:p>
                      <a:pPr algn="ctr"/>
                      <a:r>
                        <a:rPr lang="en-IN" sz="2400" b="1" dirty="0"/>
                        <a:t>2</a:t>
                      </a:r>
                      <a:endParaRPr lang="en-US" sz="2400" b="1" dirty="0"/>
                    </a:p>
                  </a:txBody>
                  <a:tcPr/>
                </a:tc>
                <a:tc>
                  <a:txBody>
                    <a:bodyPr/>
                    <a:lstStyle/>
                    <a:p>
                      <a:pPr algn="ctr"/>
                      <a:r>
                        <a:rPr lang="en-IN" sz="2400" b="1" dirty="0"/>
                        <a:t>9</a:t>
                      </a:r>
                      <a:endParaRPr lang="en-US" sz="2400" b="1" dirty="0"/>
                    </a:p>
                  </a:txBody>
                  <a:tcPr/>
                </a:tc>
                <a:tc>
                  <a:txBody>
                    <a:bodyPr/>
                    <a:lstStyle/>
                    <a:p>
                      <a:pPr algn="ctr"/>
                      <a:r>
                        <a:rPr lang="en-IN" sz="2400" b="1" dirty="0"/>
                        <a:t>3</a:t>
                      </a:r>
                      <a:endParaRPr lang="en-US" sz="2400" b="1" dirty="0"/>
                    </a:p>
                  </a:txBody>
                  <a:tcPr/>
                </a:tc>
                <a:tc>
                  <a:txBody>
                    <a:bodyPr/>
                    <a:lstStyle/>
                    <a:p>
                      <a:pPr algn="ctr"/>
                      <a:r>
                        <a:rPr lang="en-IN" sz="2400" b="1" dirty="0"/>
                        <a:t>1</a:t>
                      </a:r>
                      <a:endParaRPr lang="en-US" sz="2400" b="1" dirty="0"/>
                    </a:p>
                  </a:txBody>
                  <a:tcPr/>
                </a:tc>
                <a:tc>
                  <a:txBody>
                    <a:bodyPr/>
                    <a:lstStyle/>
                    <a:p>
                      <a:pPr algn="ctr"/>
                      <a:r>
                        <a:rPr lang="en-IN" sz="2400" b="1" dirty="0"/>
                        <a:t>8</a:t>
                      </a:r>
                      <a:endParaRPr lang="en-US" sz="2400" b="1" dirty="0"/>
                    </a:p>
                  </a:txBody>
                  <a:tcPr/>
                </a:tc>
                <a:extLst>
                  <a:ext uri="{0D108BD9-81ED-4DB2-BD59-A6C34878D82A}">
                    <a16:rowId xmlns:a16="http://schemas.microsoft.com/office/drawing/2014/main" val="10000"/>
                  </a:ext>
                </a:extLst>
              </a:tr>
            </a:tbl>
          </a:graphicData>
        </a:graphic>
      </p:graphicFrame>
      <p:cxnSp>
        <p:nvCxnSpPr>
          <p:cNvPr id="7" name="Straight Connector 6"/>
          <p:cNvCxnSpPr/>
          <p:nvPr/>
        </p:nvCxnSpPr>
        <p:spPr>
          <a:xfrm>
            <a:off x="4455464" y="1523999"/>
            <a:ext cx="7704000" cy="0"/>
          </a:xfrm>
          <a:prstGeom prst="line">
            <a:avLst/>
          </a:prstGeom>
        </p:spPr>
        <p:style>
          <a:lnRef idx="1">
            <a:schemeClr val="dk1"/>
          </a:lnRef>
          <a:fillRef idx="0">
            <a:schemeClr val="dk1"/>
          </a:fillRef>
          <a:effectRef idx="0">
            <a:schemeClr val="dk1"/>
          </a:effectRef>
          <a:fontRef idx="minor">
            <a:schemeClr val="tx1"/>
          </a:fontRef>
        </p:style>
      </p:cxnSp>
      <p:sp>
        <p:nvSpPr>
          <p:cNvPr id="8" name="Rectangle 7"/>
          <p:cNvSpPr/>
          <p:nvPr/>
        </p:nvSpPr>
        <p:spPr>
          <a:xfrm>
            <a:off x="4455464" y="1676400"/>
            <a:ext cx="7566207" cy="646331"/>
          </a:xfrm>
          <a:prstGeom prst="rect">
            <a:avLst/>
          </a:prstGeom>
        </p:spPr>
        <p:txBody>
          <a:bodyPr wrap="square">
            <a:spAutoFit/>
          </a:bodyPr>
          <a:lstStyle/>
          <a:p>
            <a:pPr algn="ctr"/>
            <a:r>
              <a:rPr lang="en-IN" b="1" dirty="0"/>
              <a:t>Comparing value of </a:t>
            </a:r>
            <a:r>
              <a:rPr lang="en-IN" b="1" dirty="0" err="1"/>
              <a:t>i</a:t>
            </a:r>
            <a:r>
              <a:rPr lang="en-IN" b="1" baseline="30000" dirty="0" err="1"/>
              <a:t>th</a:t>
            </a:r>
            <a:r>
              <a:rPr lang="en-IN" b="1" dirty="0"/>
              <a:t> index with element to be search one by one until we get searched element or end of the array</a:t>
            </a:r>
            <a:endParaRPr lang="en-US" b="1" dirty="0"/>
          </a:p>
        </p:txBody>
      </p:sp>
      <p:cxnSp>
        <p:nvCxnSpPr>
          <p:cNvPr id="9" name="Straight Connector 8"/>
          <p:cNvCxnSpPr/>
          <p:nvPr/>
        </p:nvCxnSpPr>
        <p:spPr>
          <a:xfrm>
            <a:off x="4455464" y="2362199"/>
            <a:ext cx="7704000"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455464" y="2362199"/>
            <a:ext cx="1185324" cy="369332"/>
          </a:xfrm>
          <a:prstGeom prst="rect">
            <a:avLst/>
          </a:prstGeom>
          <a:noFill/>
          <a:ln w="28575">
            <a:solidFill>
              <a:schemeClr val="tx1"/>
            </a:solidFill>
          </a:ln>
        </p:spPr>
        <p:txBody>
          <a:bodyPr wrap="none" rtlCol="0">
            <a:spAutoFit/>
          </a:bodyPr>
          <a:lstStyle/>
          <a:p>
            <a:r>
              <a:rPr lang="en-IN" b="1" dirty="0"/>
              <a:t>Step 1: i=0</a:t>
            </a:r>
            <a:endParaRPr lang="en-US" b="1" dirty="0"/>
          </a:p>
        </p:txBody>
      </p:sp>
      <p:graphicFrame>
        <p:nvGraphicFramePr>
          <p:cNvPr id="11" name="Table 10"/>
          <p:cNvGraphicFramePr>
            <a:graphicFrameLocks noGrp="1"/>
          </p:cNvGraphicFramePr>
          <p:nvPr/>
        </p:nvGraphicFramePr>
        <p:xfrm>
          <a:off x="5167980" y="2895599"/>
          <a:ext cx="3173685" cy="457200"/>
        </p:xfrm>
        <a:graphic>
          <a:graphicData uri="http://schemas.openxmlformats.org/drawingml/2006/table">
            <a:tbl>
              <a:tblPr firstRow="1" bandRow="1">
                <a:tableStyleId>{5940675A-B579-460E-94D1-54222C63F5DA}</a:tableStyleId>
              </a:tblPr>
              <a:tblGrid>
                <a:gridCol w="634737">
                  <a:extLst>
                    <a:ext uri="{9D8B030D-6E8A-4147-A177-3AD203B41FA5}">
                      <a16:colId xmlns:a16="http://schemas.microsoft.com/office/drawing/2014/main" val="20000"/>
                    </a:ext>
                  </a:extLst>
                </a:gridCol>
                <a:gridCol w="634737">
                  <a:extLst>
                    <a:ext uri="{9D8B030D-6E8A-4147-A177-3AD203B41FA5}">
                      <a16:colId xmlns:a16="http://schemas.microsoft.com/office/drawing/2014/main" val="20001"/>
                    </a:ext>
                  </a:extLst>
                </a:gridCol>
                <a:gridCol w="634737">
                  <a:extLst>
                    <a:ext uri="{9D8B030D-6E8A-4147-A177-3AD203B41FA5}">
                      <a16:colId xmlns:a16="http://schemas.microsoft.com/office/drawing/2014/main" val="20002"/>
                    </a:ext>
                  </a:extLst>
                </a:gridCol>
                <a:gridCol w="634737">
                  <a:extLst>
                    <a:ext uri="{9D8B030D-6E8A-4147-A177-3AD203B41FA5}">
                      <a16:colId xmlns:a16="http://schemas.microsoft.com/office/drawing/2014/main" val="20003"/>
                    </a:ext>
                  </a:extLst>
                </a:gridCol>
                <a:gridCol w="634737">
                  <a:extLst>
                    <a:ext uri="{9D8B030D-6E8A-4147-A177-3AD203B41FA5}">
                      <a16:colId xmlns:a16="http://schemas.microsoft.com/office/drawing/2014/main" val="20004"/>
                    </a:ext>
                  </a:extLst>
                </a:gridCol>
              </a:tblGrid>
              <a:tr h="370840">
                <a:tc>
                  <a:txBody>
                    <a:bodyPr/>
                    <a:lstStyle/>
                    <a:p>
                      <a:pPr algn="ctr"/>
                      <a:r>
                        <a:rPr lang="en-IN" sz="2400" b="1" dirty="0"/>
                        <a:t>2</a:t>
                      </a:r>
                      <a:endParaRPr lang="en-US" sz="2400" b="1" dirty="0"/>
                    </a:p>
                  </a:txBody>
                  <a:tcPr/>
                </a:tc>
                <a:tc>
                  <a:txBody>
                    <a:bodyPr/>
                    <a:lstStyle/>
                    <a:p>
                      <a:pPr algn="ctr"/>
                      <a:r>
                        <a:rPr lang="en-IN" sz="2400" b="1" dirty="0"/>
                        <a:t>9</a:t>
                      </a:r>
                      <a:endParaRPr lang="en-US" sz="2400" b="1" dirty="0"/>
                    </a:p>
                  </a:txBody>
                  <a:tcPr/>
                </a:tc>
                <a:tc>
                  <a:txBody>
                    <a:bodyPr/>
                    <a:lstStyle/>
                    <a:p>
                      <a:pPr algn="ctr"/>
                      <a:r>
                        <a:rPr lang="en-IN" sz="2400" b="1" dirty="0"/>
                        <a:t>3</a:t>
                      </a:r>
                      <a:endParaRPr lang="en-US" sz="2400" b="1" dirty="0"/>
                    </a:p>
                  </a:txBody>
                  <a:tcPr/>
                </a:tc>
                <a:tc>
                  <a:txBody>
                    <a:bodyPr/>
                    <a:lstStyle/>
                    <a:p>
                      <a:pPr algn="ctr"/>
                      <a:r>
                        <a:rPr lang="en-IN" sz="2400" b="1" dirty="0"/>
                        <a:t>1</a:t>
                      </a:r>
                      <a:endParaRPr lang="en-US" sz="2400" b="1" dirty="0"/>
                    </a:p>
                  </a:txBody>
                  <a:tcPr/>
                </a:tc>
                <a:tc>
                  <a:txBody>
                    <a:bodyPr/>
                    <a:lstStyle/>
                    <a:p>
                      <a:pPr algn="ctr"/>
                      <a:r>
                        <a:rPr lang="en-IN" sz="2400" b="1" dirty="0"/>
                        <a:t>8</a:t>
                      </a:r>
                      <a:endParaRPr lang="en-US" sz="2400" b="1" dirty="0"/>
                    </a:p>
                  </a:txBody>
                  <a:tcPr/>
                </a:tc>
                <a:extLst>
                  <a:ext uri="{0D108BD9-81ED-4DB2-BD59-A6C34878D82A}">
                    <a16:rowId xmlns:a16="http://schemas.microsoft.com/office/drawing/2014/main" val="10000"/>
                  </a:ext>
                </a:extLst>
              </a:tr>
            </a:tbl>
          </a:graphicData>
        </a:graphic>
      </p:graphicFrame>
      <p:grpSp>
        <p:nvGrpSpPr>
          <p:cNvPr id="12" name="Group 11"/>
          <p:cNvGrpSpPr/>
          <p:nvPr/>
        </p:nvGrpSpPr>
        <p:grpSpPr>
          <a:xfrm>
            <a:off x="5396579" y="3352800"/>
            <a:ext cx="260008" cy="614065"/>
            <a:chOff x="457200" y="3505200"/>
            <a:chExt cx="260008" cy="614065"/>
          </a:xfrm>
        </p:grpSpPr>
        <p:sp>
          <p:nvSpPr>
            <p:cNvPr id="13" name="TextBox 12"/>
            <p:cNvSpPr txBox="1"/>
            <p:nvPr/>
          </p:nvSpPr>
          <p:spPr>
            <a:xfrm>
              <a:off x="457200" y="3657600"/>
              <a:ext cx="260008" cy="461665"/>
            </a:xfrm>
            <a:prstGeom prst="rect">
              <a:avLst/>
            </a:prstGeom>
            <a:noFill/>
          </p:spPr>
          <p:txBody>
            <a:bodyPr wrap="none" rtlCol="0">
              <a:spAutoFit/>
            </a:bodyPr>
            <a:lstStyle/>
            <a:p>
              <a:pPr algn="ctr"/>
              <a:r>
                <a:rPr lang="en-IN" sz="2400" b="1" dirty="0">
                  <a:solidFill>
                    <a:srgbClr val="C00000"/>
                  </a:solidFill>
                </a:rPr>
                <a:t>i</a:t>
              </a:r>
              <a:endParaRPr lang="en-US" sz="2400" b="1" dirty="0">
                <a:solidFill>
                  <a:srgbClr val="C00000"/>
                </a:solidFill>
              </a:endParaRPr>
            </a:p>
          </p:txBody>
        </p:sp>
        <p:cxnSp>
          <p:nvCxnSpPr>
            <p:cNvPr id="14" name="Straight Arrow Connector 13"/>
            <p:cNvCxnSpPr/>
            <p:nvPr/>
          </p:nvCxnSpPr>
          <p:spPr>
            <a:xfrm flipV="1">
              <a:off x="587204" y="3505200"/>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15" name="Straight Connector 14"/>
          <p:cNvCxnSpPr/>
          <p:nvPr/>
        </p:nvCxnSpPr>
        <p:spPr>
          <a:xfrm>
            <a:off x="4455464" y="4271664"/>
            <a:ext cx="4038600"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472402" y="4287004"/>
            <a:ext cx="1185324" cy="369332"/>
          </a:xfrm>
          <a:prstGeom prst="rect">
            <a:avLst/>
          </a:prstGeom>
          <a:noFill/>
          <a:ln w="28575">
            <a:solidFill>
              <a:schemeClr val="tx1"/>
            </a:solidFill>
          </a:ln>
        </p:spPr>
        <p:txBody>
          <a:bodyPr wrap="none" rtlCol="0">
            <a:spAutoFit/>
          </a:bodyPr>
          <a:lstStyle/>
          <a:p>
            <a:r>
              <a:rPr lang="en-IN" b="1" dirty="0"/>
              <a:t>Step 1: i=1</a:t>
            </a:r>
            <a:endParaRPr lang="en-US" b="1" dirty="0"/>
          </a:p>
        </p:txBody>
      </p:sp>
      <p:graphicFrame>
        <p:nvGraphicFramePr>
          <p:cNvPr id="17" name="Table 16"/>
          <p:cNvGraphicFramePr>
            <a:graphicFrameLocks noGrp="1"/>
          </p:cNvGraphicFramePr>
          <p:nvPr/>
        </p:nvGraphicFramePr>
        <p:xfrm>
          <a:off x="5127765" y="4796134"/>
          <a:ext cx="3173685" cy="457200"/>
        </p:xfrm>
        <a:graphic>
          <a:graphicData uri="http://schemas.openxmlformats.org/drawingml/2006/table">
            <a:tbl>
              <a:tblPr firstRow="1" bandRow="1">
                <a:tableStyleId>{5940675A-B579-460E-94D1-54222C63F5DA}</a:tableStyleId>
              </a:tblPr>
              <a:tblGrid>
                <a:gridCol w="634737">
                  <a:extLst>
                    <a:ext uri="{9D8B030D-6E8A-4147-A177-3AD203B41FA5}">
                      <a16:colId xmlns:a16="http://schemas.microsoft.com/office/drawing/2014/main" val="20000"/>
                    </a:ext>
                  </a:extLst>
                </a:gridCol>
                <a:gridCol w="634737">
                  <a:extLst>
                    <a:ext uri="{9D8B030D-6E8A-4147-A177-3AD203B41FA5}">
                      <a16:colId xmlns:a16="http://schemas.microsoft.com/office/drawing/2014/main" val="20001"/>
                    </a:ext>
                  </a:extLst>
                </a:gridCol>
                <a:gridCol w="634737">
                  <a:extLst>
                    <a:ext uri="{9D8B030D-6E8A-4147-A177-3AD203B41FA5}">
                      <a16:colId xmlns:a16="http://schemas.microsoft.com/office/drawing/2014/main" val="20002"/>
                    </a:ext>
                  </a:extLst>
                </a:gridCol>
                <a:gridCol w="634737">
                  <a:extLst>
                    <a:ext uri="{9D8B030D-6E8A-4147-A177-3AD203B41FA5}">
                      <a16:colId xmlns:a16="http://schemas.microsoft.com/office/drawing/2014/main" val="20003"/>
                    </a:ext>
                  </a:extLst>
                </a:gridCol>
                <a:gridCol w="634737">
                  <a:extLst>
                    <a:ext uri="{9D8B030D-6E8A-4147-A177-3AD203B41FA5}">
                      <a16:colId xmlns:a16="http://schemas.microsoft.com/office/drawing/2014/main" val="20004"/>
                    </a:ext>
                  </a:extLst>
                </a:gridCol>
              </a:tblGrid>
              <a:tr h="370840">
                <a:tc>
                  <a:txBody>
                    <a:bodyPr/>
                    <a:lstStyle/>
                    <a:p>
                      <a:pPr algn="ctr"/>
                      <a:r>
                        <a:rPr lang="en-IN" sz="2400" b="1" dirty="0"/>
                        <a:t>2</a:t>
                      </a:r>
                      <a:endParaRPr lang="en-US" sz="2400" b="1" dirty="0"/>
                    </a:p>
                  </a:txBody>
                  <a:tcPr/>
                </a:tc>
                <a:tc>
                  <a:txBody>
                    <a:bodyPr/>
                    <a:lstStyle/>
                    <a:p>
                      <a:pPr algn="ctr"/>
                      <a:r>
                        <a:rPr lang="en-IN" sz="2400" b="1" dirty="0"/>
                        <a:t>9</a:t>
                      </a:r>
                      <a:endParaRPr lang="en-US" sz="2400" b="1" dirty="0"/>
                    </a:p>
                  </a:txBody>
                  <a:tcPr/>
                </a:tc>
                <a:tc>
                  <a:txBody>
                    <a:bodyPr/>
                    <a:lstStyle/>
                    <a:p>
                      <a:pPr algn="ctr"/>
                      <a:r>
                        <a:rPr lang="en-IN" sz="2400" b="1" dirty="0"/>
                        <a:t>3</a:t>
                      </a:r>
                      <a:endParaRPr lang="en-US" sz="2400" b="1" dirty="0"/>
                    </a:p>
                  </a:txBody>
                  <a:tcPr/>
                </a:tc>
                <a:tc>
                  <a:txBody>
                    <a:bodyPr/>
                    <a:lstStyle/>
                    <a:p>
                      <a:pPr algn="ctr"/>
                      <a:r>
                        <a:rPr lang="en-IN" sz="2400" b="1" dirty="0"/>
                        <a:t>1</a:t>
                      </a:r>
                      <a:endParaRPr lang="en-US" sz="2400" b="1" dirty="0"/>
                    </a:p>
                  </a:txBody>
                  <a:tcPr/>
                </a:tc>
                <a:tc>
                  <a:txBody>
                    <a:bodyPr/>
                    <a:lstStyle/>
                    <a:p>
                      <a:pPr algn="ctr"/>
                      <a:r>
                        <a:rPr lang="en-IN" sz="2400" b="1" dirty="0"/>
                        <a:t>8</a:t>
                      </a:r>
                      <a:endParaRPr lang="en-US" sz="2400" b="1" dirty="0"/>
                    </a:p>
                  </a:txBody>
                  <a:tcPr/>
                </a:tc>
                <a:extLst>
                  <a:ext uri="{0D108BD9-81ED-4DB2-BD59-A6C34878D82A}">
                    <a16:rowId xmlns:a16="http://schemas.microsoft.com/office/drawing/2014/main" val="10000"/>
                  </a:ext>
                </a:extLst>
              </a:tr>
            </a:tbl>
          </a:graphicData>
        </a:graphic>
      </p:graphicFrame>
      <p:grpSp>
        <p:nvGrpSpPr>
          <p:cNvPr id="18" name="Group 17"/>
          <p:cNvGrpSpPr/>
          <p:nvPr/>
        </p:nvGrpSpPr>
        <p:grpSpPr>
          <a:xfrm>
            <a:off x="5356364" y="5253335"/>
            <a:ext cx="260008" cy="614065"/>
            <a:chOff x="457200" y="3505200"/>
            <a:chExt cx="260008" cy="614065"/>
          </a:xfrm>
        </p:grpSpPr>
        <p:sp>
          <p:nvSpPr>
            <p:cNvPr id="19" name="TextBox 18"/>
            <p:cNvSpPr txBox="1"/>
            <p:nvPr/>
          </p:nvSpPr>
          <p:spPr>
            <a:xfrm>
              <a:off x="457200" y="3657600"/>
              <a:ext cx="260008" cy="461665"/>
            </a:xfrm>
            <a:prstGeom prst="rect">
              <a:avLst/>
            </a:prstGeom>
            <a:noFill/>
          </p:spPr>
          <p:txBody>
            <a:bodyPr wrap="none" rtlCol="0">
              <a:spAutoFit/>
            </a:bodyPr>
            <a:lstStyle/>
            <a:p>
              <a:pPr algn="ctr"/>
              <a:r>
                <a:rPr lang="en-IN" sz="2400" b="1" dirty="0">
                  <a:solidFill>
                    <a:srgbClr val="C00000"/>
                  </a:solidFill>
                </a:rPr>
                <a:t>i</a:t>
              </a:r>
              <a:endParaRPr lang="en-US" sz="2400" b="1" dirty="0">
                <a:solidFill>
                  <a:srgbClr val="C00000"/>
                </a:solidFill>
              </a:endParaRPr>
            </a:p>
          </p:txBody>
        </p:sp>
        <p:cxnSp>
          <p:nvCxnSpPr>
            <p:cNvPr id="20" name="Straight Arrow Connector 19"/>
            <p:cNvCxnSpPr/>
            <p:nvPr/>
          </p:nvCxnSpPr>
          <p:spPr>
            <a:xfrm flipV="1">
              <a:off x="587204" y="3505200"/>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21" name="Straight Connector 20"/>
          <p:cNvCxnSpPr/>
          <p:nvPr/>
        </p:nvCxnSpPr>
        <p:spPr>
          <a:xfrm>
            <a:off x="8494064" y="2362199"/>
            <a:ext cx="0" cy="3886200"/>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8505639" y="2373774"/>
            <a:ext cx="1185324" cy="369332"/>
          </a:xfrm>
          <a:prstGeom prst="rect">
            <a:avLst/>
          </a:prstGeom>
          <a:noFill/>
          <a:ln w="28575">
            <a:solidFill>
              <a:schemeClr val="tx1"/>
            </a:solidFill>
          </a:ln>
        </p:spPr>
        <p:txBody>
          <a:bodyPr wrap="none" rtlCol="0">
            <a:spAutoFit/>
          </a:bodyPr>
          <a:lstStyle/>
          <a:p>
            <a:r>
              <a:rPr lang="en-IN" b="1" dirty="0"/>
              <a:t>Step 1: i=2</a:t>
            </a:r>
            <a:endParaRPr lang="en-US" b="1" dirty="0"/>
          </a:p>
        </p:txBody>
      </p:sp>
      <p:graphicFrame>
        <p:nvGraphicFramePr>
          <p:cNvPr id="23" name="Table 22"/>
          <p:cNvGraphicFramePr>
            <a:graphicFrameLocks noGrp="1"/>
          </p:cNvGraphicFramePr>
          <p:nvPr/>
        </p:nvGraphicFramePr>
        <p:xfrm>
          <a:off x="8825580" y="2895599"/>
          <a:ext cx="3173685" cy="457200"/>
        </p:xfrm>
        <a:graphic>
          <a:graphicData uri="http://schemas.openxmlformats.org/drawingml/2006/table">
            <a:tbl>
              <a:tblPr firstRow="1" bandRow="1">
                <a:tableStyleId>{5940675A-B579-460E-94D1-54222C63F5DA}</a:tableStyleId>
              </a:tblPr>
              <a:tblGrid>
                <a:gridCol w="634737">
                  <a:extLst>
                    <a:ext uri="{9D8B030D-6E8A-4147-A177-3AD203B41FA5}">
                      <a16:colId xmlns:a16="http://schemas.microsoft.com/office/drawing/2014/main" val="20000"/>
                    </a:ext>
                  </a:extLst>
                </a:gridCol>
                <a:gridCol w="634737">
                  <a:extLst>
                    <a:ext uri="{9D8B030D-6E8A-4147-A177-3AD203B41FA5}">
                      <a16:colId xmlns:a16="http://schemas.microsoft.com/office/drawing/2014/main" val="20001"/>
                    </a:ext>
                  </a:extLst>
                </a:gridCol>
                <a:gridCol w="634737">
                  <a:extLst>
                    <a:ext uri="{9D8B030D-6E8A-4147-A177-3AD203B41FA5}">
                      <a16:colId xmlns:a16="http://schemas.microsoft.com/office/drawing/2014/main" val="20002"/>
                    </a:ext>
                  </a:extLst>
                </a:gridCol>
                <a:gridCol w="634737">
                  <a:extLst>
                    <a:ext uri="{9D8B030D-6E8A-4147-A177-3AD203B41FA5}">
                      <a16:colId xmlns:a16="http://schemas.microsoft.com/office/drawing/2014/main" val="20003"/>
                    </a:ext>
                  </a:extLst>
                </a:gridCol>
                <a:gridCol w="634737">
                  <a:extLst>
                    <a:ext uri="{9D8B030D-6E8A-4147-A177-3AD203B41FA5}">
                      <a16:colId xmlns:a16="http://schemas.microsoft.com/office/drawing/2014/main" val="20004"/>
                    </a:ext>
                  </a:extLst>
                </a:gridCol>
              </a:tblGrid>
              <a:tr h="370840">
                <a:tc>
                  <a:txBody>
                    <a:bodyPr/>
                    <a:lstStyle/>
                    <a:p>
                      <a:pPr algn="ctr"/>
                      <a:r>
                        <a:rPr lang="en-IN" sz="2400" b="1" dirty="0"/>
                        <a:t>2</a:t>
                      </a:r>
                      <a:endParaRPr lang="en-US" sz="2400" b="1" dirty="0"/>
                    </a:p>
                  </a:txBody>
                  <a:tcPr/>
                </a:tc>
                <a:tc>
                  <a:txBody>
                    <a:bodyPr/>
                    <a:lstStyle/>
                    <a:p>
                      <a:pPr algn="ctr"/>
                      <a:r>
                        <a:rPr lang="en-IN" sz="2400" b="1" dirty="0"/>
                        <a:t>9</a:t>
                      </a:r>
                      <a:endParaRPr lang="en-US" sz="2400" b="1" dirty="0"/>
                    </a:p>
                  </a:txBody>
                  <a:tcPr/>
                </a:tc>
                <a:tc>
                  <a:txBody>
                    <a:bodyPr/>
                    <a:lstStyle/>
                    <a:p>
                      <a:pPr algn="ctr"/>
                      <a:r>
                        <a:rPr lang="en-IN" sz="2400" b="1" dirty="0"/>
                        <a:t>3</a:t>
                      </a:r>
                      <a:endParaRPr lang="en-US" sz="2400" b="1" dirty="0"/>
                    </a:p>
                  </a:txBody>
                  <a:tcPr/>
                </a:tc>
                <a:tc>
                  <a:txBody>
                    <a:bodyPr/>
                    <a:lstStyle/>
                    <a:p>
                      <a:pPr algn="ctr"/>
                      <a:r>
                        <a:rPr lang="en-IN" sz="2400" b="1" dirty="0"/>
                        <a:t>1</a:t>
                      </a:r>
                      <a:endParaRPr lang="en-US" sz="2400" b="1" dirty="0"/>
                    </a:p>
                  </a:txBody>
                  <a:tcPr/>
                </a:tc>
                <a:tc>
                  <a:txBody>
                    <a:bodyPr/>
                    <a:lstStyle/>
                    <a:p>
                      <a:pPr algn="ctr"/>
                      <a:r>
                        <a:rPr lang="en-IN" sz="2400" b="1" dirty="0"/>
                        <a:t>8</a:t>
                      </a:r>
                      <a:endParaRPr lang="en-US" sz="2400" b="1" dirty="0"/>
                    </a:p>
                  </a:txBody>
                  <a:tcPr/>
                </a:tc>
                <a:extLst>
                  <a:ext uri="{0D108BD9-81ED-4DB2-BD59-A6C34878D82A}">
                    <a16:rowId xmlns:a16="http://schemas.microsoft.com/office/drawing/2014/main" val="10000"/>
                  </a:ext>
                </a:extLst>
              </a:tr>
            </a:tbl>
          </a:graphicData>
        </a:graphic>
      </p:graphicFrame>
      <p:grpSp>
        <p:nvGrpSpPr>
          <p:cNvPr id="24" name="Group 23"/>
          <p:cNvGrpSpPr/>
          <p:nvPr/>
        </p:nvGrpSpPr>
        <p:grpSpPr>
          <a:xfrm>
            <a:off x="9644663" y="3352800"/>
            <a:ext cx="260008" cy="614065"/>
            <a:chOff x="457200" y="3505200"/>
            <a:chExt cx="260008" cy="614065"/>
          </a:xfrm>
        </p:grpSpPr>
        <p:sp>
          <p:nvSpPr>
            <p:cNvPr id="25" name="TextBox 24"/>
            <p:cNvSpPr txBox="1"/>
            <p:nvPr/>
          </p:nvSpPr>
          <p:spPr>
            <a:xfrm>
              <a:off x="457200" y="3657600"/>
              <a:ext cx="260008" cy="461665"/>
            </a:xfrm>
            <a:prstGeom prst="rect">
              <a:avLst/>
            </a:prstGeom>
            <a:noFill/>
          </p:spPr>
          <p:txBody>
            <a:bodyPr wrap="none" rtlCol="0">
              <a:spAutoFit/>
            </a:bodyPr>
            <a:lstStyle/>
            <a:p>
              <a:pPr algn="ctr"/>
              <a:r>
                <a:rPr lang="en-IN" sz="2400" b="1" dirty="0">
                  <a:solidFill>
                    <a:srgbClr val="C00000"/>
                  </a:solidFill>
                </a:rPr>
                <a:t>i</a:t>
              </a:r>
              <a:endParaRPr lang="en-US" sz="2400" b="1" dirty="0">
                <a:solidFill>
                  <a:srgbClr val="C00000"/>
                </a:solidFill>
              </a:endParaRPr>
            </a:p>
          </p:txBody>
        </p:sp>
        <p:cxnSp>
          <p:nvCxnSpPr>
            <p:cNvPr id="26" name="Straight Arrow Connector 25"/>
            <p:cNvCxnSpPr/>
            <p:nvPr/>
          </p:nvCxnSpPr>
          <p:spPr>
            <a:xfrm flipV="1">
              <a:off x="587204" y="3505200"/>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27" name="Straight Connector 26"/>
          <p:cNvCxnSpPr/>
          <p:nvPr/>
        </p:nvCxnSpPr>
        <p:spPr>
          <a:xfrm>
            <a:off x="8494064" y="4264554"/>
            <a:ext cx="3665400"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8494064" y="4267199"/>
            <a:ext cx="1185324" cy="369332"/>
          </a:xfrm>
          <a:prstGeom prst="rect">
            <a:avLst/>
          </a:prstGeom>
          <a:noFill/>
          <a:ln w="28575">
            <a:solidFill>
              <a:schemeClr val="tx1"/>
            </a:solidFill>
          </a:ln>
        </p:spPr>
        <p:txBody>
          <a:bodyPr wrap="none" rtlCol="0">
            <a:spAutoFit/>
          </a:bodyPr>
          <a:lstStyle/>
          <a:p>
            <a:r>
              <a:rPr lang="en-IN" b="1" dirty="0"/>
              <a:t>Step 1: i=3</a:t>
            </a:r>
            <a:endParaRPr lang="en-US" b="1" dirty="0"/>
          </a:p>
        </p:txBody>
      </p:sp>
      <p:graphicFrame>
        <p:nvGraphicFramePr>
          <p:cNvPr id="29" name="Table 28"/>
          <p:cNvGraphicFramePr>
            <a:graphicFrameLocks noGrp="1"/>
          </p:cNvGraphicFramePr>
          <p:nvPr/>
        </p:nvGraphicFramePr>
        <p:xfrm>
          <a:off x="8814005" y="4789024"/>
          <a:ext cx="3173685" cy="457200"/>
        </p:xfrm>
        <a:graphic>
          <a:graphicData uri="http://schemas.openxmlformats.org/drawingml/2006/table">
            <a:tbl>
              <a:tblPr firstRow="1" bandRow="1">
                <a:tableStyleId>{5940675A-B579-460E-94D1-54222C63F5DA}</a:tableStyleId>
              </a:tblPr>
              <a:tblGrid>
                <a:gridCol w="634737">
                  <a:extLst>
                    <a:ext uri="{9D8B030D-6E8A-4147-A177-3AD203B41FA5}">
                      <a16:colId xmlns:a16="http://schemas.microsoft.com/office/drawing/2014/main" val="20000"/>
                    </a:ext>
                  </a:extLst>
                </a:gridCol>
                <a:gridCol w="634737">
                  <a:extLst>
                    <a:ext uri="{9D8B030D-6E8A-4147-A177-3AD203B41FA5}">
                      <a16:colId xmlns:a16="http://schemas.microsoft.com/office/drawing/2014/main" val="20001"/>
                    </a:ext>
                  </a:extLst>
                </a:gridCol>
                <a:gridCol w="634737">
                  <a:extLst>
                    <a:ext uri="{9D8B030D-6E8A-4147-A177-3AD203B41FA5}">
                      <a16:colId xmlns:a16="http://schemas.microsoft.com/office/drawing/2014/main" val="20002"/>
                    </a:ext>
                  </a:extLst>
                </a:gridCol>
                <a:gridCol w="634737">
                  <a:extLst>
                    <a:ext uri="{9D8B030D-6E8A-4147-A177-3AD203B41FA5}">
                      <a16:colId xmlns:a16="http://schemas.microsoft.com/office/drawing/2014/main" val="20003"/>
                    </a:ext>
                  </a:extLst>
                </a:gridCol>
                <a:gridCol w="634737">
                  <a:extLst>
                    <a:ext uri="{9D8B030D-6E8A-4147-A177-3AD203B41FA5}">
                      <a16:colId xmlns:a16="http://schemas.microsoft.com/office/drawing/2014/main" val="20004"/>
                    </a:ext>
                  </a:extLst>
                </a:gridCol>
              </a:tblGrid>
              <a:tr h="370840">
                <a:tc>
                  <a:txBody>
                    <a:bodyPr/>
                    <a:lstStyle/>
                    <a:p>
                      <a:pPr algn="ctr"/>
                      <a:r>
                        <a:rPr lang="en-IN" sz="2400" b="1" dirty="0"/>
                        <a:t>2</a:t>
                      </a:r>
                      <a:endParaRPr lang="en-US" sz="2400" b="1" dirty="0"/>
                    </a:p>
                  </a:txBody>
                  <a:tcPr/>
                </a:tc>
                <a:tc>
                  <a:txBody>
                    <a:bodyPr/>
                    <a:lstStyle/>
                    <a:p>
                      <a:pPr algn="ctr"/>
                      <a:r>
                        <a:rPr lang="en-IN" sz="2400" b="1" dirty="0"/>
                        <a:t>9</a:t>
                      </a:r>
                      <a:endParaRPr lang="en-US" sz="2400" b="1" dirty="0"/>
                    </a:p>
                  </a:txBody>
                  <a:tcPr/>
                </a:tc>
                <a:tc>
                  <a:txBody>
                    <a:bodyPr/>
                    <a:lstStyle/>
                    <a:p>
                      <a:pPr algn="ctr"/>
                      <a:r>
                        <a:rPr lang="en-IN" sz="2400" b="1" dirty="0"/>
                        <a:t>3</a:t>
                      </a:r>
                      <a:endParaRPr lang="en-US" sz="2400" b="1" dirty="0"/>
                    </a:p>
                  </a:txBody>
                  <a:tcPr/>
                </a:tc>
                <a:tc>
                  <a:txBody>
                    <a:bodyPr/>
                    <a:lstStyle/>
                    <a:p>
                      <a:pPr algn="ctr"/>
                      <a:r>
                        <a:rPr lang="en-IN" sz="2400" b="1" dirty="0"/>
                        <a:t>1</a:t>
                      </a:r>
                      <a:endParaRPr lang="en-US" sz="2400" b="1" dirty="0"/>
                    </a:p>
                  </a:txBody>
                  <a:tcPr/>
                </a:tc>
                <a:tc>
                  <a:txBody>
                    <a:bodyPr/>
                    <a:lstStyle/>
                    <a:p>
                      <a:pPr algn="ctr"/>
                      <a:r>
                        <a:rPr lang="en-IN" sz="2400" b="1" dirty="0"/>
                        <a:t>8</a:t>
                      </a:r>
                      <a:endParaRPr lang="en-US" sz="2400" b="1" dirty="0"/>
                    </a:p>
                  </a:txBody>
                  <a:tcPr/>
                </a:tc>
                <a:extLst>
                  <a:ext uri="{0D108BD9-81ED-4DB2-BD59-A6C34878D82A}">
                    <a16:rowId xmlns:a16="http://schemas.microsoft.com/office/drawing/2014/main" val="10000"/>
                  </a:ext>
                </a:extLst>
              </a:tr>
            </a:tbl>
          </a:graphicData>
        </a:graphic>
      </p:graphicFrame>
      <p:grpSp>
        <p:nvGrpSpPr>
          <p:cNvPr id="30" name="Group 29"/>
          <p:cNvGrpSpPr/>
          <p:nvPr/>
        </p:nvGrpSpPr>
        <p:grpSpPr>
          <a:xfrm>
            <a:off x="10269814" y="5263587"/>
            <a:ext cx="260008" cy="614065"/>
            <a:chOff x="457200" y="3505200"/>
            <a:chExt cx="260008" cy="614065"/>
          </a:xfrm>
        </p:grpSpPr>
        <p:sp>
          <p:nvSpPr>
            <p:cNvPr id="31" name="TextBox 30"/>
            <p:cNvSpPr txBox="1"/>
            <p:nvPr/>
          </p:nvSpPr>
          <p:spPr>
            <a:xfrm>
              <a:off x="457200" y="3657600"/>
              <a:ext cx="260008" cy="461665"/>
            </a:xfrm>
            <a:prstGeom prst="rect">
              <a:avLst/>
            </a:prstGeom>
            <a:noFill/>
          </p:spPr>
          <p:txBody>
            <a:bodyPr wrap="none" rtlCol="0">
              <a:spAutoFit/>
            </a:bodyPr>
            <a:lstStyle/>
            <a:p>
              <a:pPr algn="ctr"/>
              <a:r>
                <a:rPr lang="en-IN" sz="2400" b="1" dirty="0">
                  <a:solidFill>
                    <a:srgbClr val="C00000"/>
                  </a:solidFill>
                </a:rPr>
                <a:t>i</a:t>
              </a:r>
              <a:endParaRPr lang="en-US" sz="2400" b="1" dirty="0">
                <a:solidFill>
                  <a:srgbClr val="C00000"/>
                </a:solidFill>
              </a:endParaRPr>
            </a:p>
          </p:txBody>
        </p:sp>
        <p:cxnSp>
          <p:nvCxnSpPr>
            <p:cNvPr id="32" name="Straight Arrow Connector 31"/>
            <p:cNvCxnSpPr/>
            <p:nvPr/>
          </p:nvCxnSpPr>
          <p:spPr>
            <a:xfrm flipV="1">
              <a:off x="587204" y="3505200"/>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3" name="Rectangle 32"/>
          <p:cNvSpPr/>
          <p:nvPr/>
        </p:nvSpPr>
        <p:spPr>
          <a:xfrm>
            <a:off x="10867839" y="4789025"/>
            <a:ext cx="340158" cy="461665"/>
          </a:xfrm>
          <a:prstGeom prst="rect">
            <a:avLst/>
          </a:prstGeom>
        </p:spPr>
        <p:txBody>
          <a:bodyPr wrap="none">
            <a:spAutoFit/>
          </a:bodyPr>
          <a:lstStyle/>
          <a:p>
            <a:r>
              <a:rPr lang="en-IN" sz="2400" b="1" dirty="0">
                <a:solidFill>
                  <a:srgbClr val="C00000"/>
                </a:solidFill>
              </a:rPr>
              <a:t>1</a:t>
            </a:r>
            <a:endParaRPr lang="en-US" sz="2400" b="1" dirty="0">
              <a:solidFill>
                <a:srgbClr val="C00000"/>
              </a:solidFill>
            </a:endParaRPr>
          </a:p>
        </p:txBody>
      </p:sp>
      <p:sp>
        <p:nvSpPr>
          <p:cNvPr id="34" name="Rectangle 33"/>
          <p:cNvSpPr/>
          <p:nvPr/>
        </p:nvSpPr>
        <p:spPr>
          <a:xfrm>
            <a:off x="8951265" y="5879067"/>
            <a:ext cx="2935419" cy="369332"/>
          </a:xfrm>
          <a:prstGeom prst="rect">
            <a:avLst/>
          </a:prstGeom>
        </p:spPr>
        <p:txBody>
          <a:bodyPr wrap="none">
            <a:spAutoFit/>
          </a:bodyPr>
          <a:lstStyle/>
          <a:p>
            <a:r>
              <a:rPr lang="en-IN" b="1" dirty="0"/>
              <a:t>Element found at </a:t>
            </a:r>
            <a:r>
              <a:rPr lang="en-IN" b="1" dirty="0" err="1"/>
              <a:t>i</a:t>
            </a:r>
            <a:r>
              <a:rPr lang="en-IN" b="1" baseline="30000" dirty="0" err="1"/>
              <a:t>th</a:t>
            </a:r>
            <a:r>
              <a:rPr lang="en-IN" b="1" dirty="0"/>
              <a:t> index, i=3</a:t>
            </a:r>
            <a:endParaRPr lang="en-US" b="1" dirty="0"/>
          </a:p>
        </p:txBody>
      </p:sp>
      <p:cxnSp>
        <p:nvCxnSpPr>
          <p:cNvPr id="40" name="Straight Connector 39"/>
          <p:cNvCxnSpPr/>
          <p:nvPr/>
        </p:nvCxnSpPr>
        <p:spPr>
          <a:xfrm>
            <a:off x="4445394" y="711201"/>
            <a:ext cx="0" cy="584434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6657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5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7"/>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63" presetClass="path" presetSubtype="0" accel="50000" decel="50000" fill="hold" nodeType="clickEffect">
                                  <p:stCondLst>
                                    <p:cond delay="0"/>
                                  </p:stCondLst>
                                  <p:childTnLst>
                                    <p:animMotion origin="layout" path="M 0 1.85185E-6 L 0.05195 1.85185E-6 " pathEditMode="relative" rAng="0" ptsTypes="AA">
                                      <p:cBhvr>
                                        <p:cTn id="83" dur="2000" fill="hold"/>
                                        <p:tgtEl>
                                          <p:spTgt spid="18"/>
                                        </p:tgtEl>
                                        <p:attrNameLst>
                                          <p:attrName>ppt_x</p:attrName>
                                          <p:attrName>ppt_y</p:attrName>
                                        </p:attrNameLst>
                                      </p:cBhvr>
                                      <p:rCtr x="2591" y="0"/>
                                    </p:animMotion>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down)">
                                      <p:cBhvr>
                                        <p:cTn id="88" dur="500"/>
                                        <p:tgtEl>
                                          <p:spTgt spid="21"/>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63" presetClass="path" presetSubtype="0" accel="50000" decel="50000" fill="hold" nodeType="clickEffect">
                                  <p:stCondLst>
                                    <p:cond delay="0"/>
                                  </p:stCondLst>
                                  <p:childTnLst>
                                    <p:animMotion origin="layout" path="M -2.70833E-6 -4.81481E-6 L 0.0513 -4.81481E-6 " pathEditMode="relative" rAng="0" ptsTypes="AA">
                                      <p:cBhvr>
                                        <p:cTn id="102" dur="2000" fill="hold"/>
                                        <p:tgtEl>
                                          <p:spTgt spid="24"/>
                                        </p:tgtEl>
                                        <p:attrNameLst>
                                          <p:attrName>ppt_x</p:attrName>
                                          <p:attrName>ppt_y</p:attrName>
                                        </p:attrNameLst>
                                      </p:cBhvr>
                                      <p:rCtr x="2565" y="0"/>
                                    </p:animMotion>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left)">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2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29"/>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30"/>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63" presetClass="path" presetSubtype="0" accel="50000" decel="50000" fill="hold" nodeType="clickEffect">
                                  <p:stCondLst>
                                    <p:cond delay="0"/>
                                  </p:stCondLst>
                                  <p:childTnLst>
                                    <p:animMotion origin="layout" path="M -4.79167E-6 1.48148E-6 L 0.05508 1.48148E-6 " pathEditMode="relative" rAng="0" ptsTypes="AA">
                                      <p:cBhvr>
                                        <p:cTn id="121" dur="2000" fill="hold"/>
                                        <p:tgtEl>
                                          <p:spTgt spid="30"/>
                                        </p:tgtEl>
                                        <p:attrNameLst>
                                          <p:attrName>ppt_x</p:attrName>
                                          <p:attrName>ppt_y</p:attrName>
                                        </p:attrNameLst>
                                      </p:cBhvr>
                                      <p:rCtr x="2747" y="0"/>
                                    </p:animMotion>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3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P spid="10" grpId="0" animBg="1"/>
      <p:bldP spid="16" grpId="0" animBg="1"/>
      <p:bldP spid="22" grpId="0" animBg="1"/>
      <p:bldP spid="28" grpId="0" animBg="1"/>
      <p:bldP spid="33"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p:txBody>
          <a:bodyPr/>
          <a:lstStyle/>
          <a:p>
            <a:r>
              <a:rPr lang="en-IN" dirty="0"/>
              <a:t>If we have an </a:t>
            </a:r>
            <a:r>
              <a:rPr lang="en-IN" b="1" dirty="0">
                <a:solidFill>
                  <a:srgbClr val="C00000"/>
                </a:solidFill>
              </a:rPr>
              <a:t>array</a:t>
            </a:r>
            <a:r>
              <a:rPr lang="en-IN" dirty="0">
                <a:solidFill>
                  <a:srgbClr val="C00000"/>
                </a:solidFill>
              </a:rPr>
              <a:t> </a:t>
            </a:r>
            <a:r>
              <a:rPr lang="en-IN" dirty="0"/>
              <a:t>that is </a:t>
            </a:r>
            <a:r>
              <a:rPr lang="en-IN" b="1" dirty="0">
                <a:solidFill>
                  <a:srgbClr val="C00000"/>
                </a:solidFill>
              </a:rPr>
              <a:t>sorted</a:t>
            </a:r>
            <a:r>
              <a:rPr lang="en-IN" dirty="0"/>
              <a:t>, we can use a much more </a:t>
            </a:r>
            <a:r>
              <a:rPr lang="en-IN" b="1" dirty="0">
                <a:solidFill>
                  <a:srgbClr val="C00000"/>
                </a:solidFill>
              </a:rPr>
              <a:t>efficient algorithm </a:t>
            </a:r>
            <a:r>
              <a:rPr lang="en-IN" dirty="0"/>
              <a:t>called a </a:t>
            </a:r>
            <a:r>
              <a:rPr lang="en-IN" b="1" dirty="0">
                <a:solidFill>
                  <a:srgbClr val="C00000"/>
                </a:solidFill>
              </a:rPr>
              <a:t>Binary Search</a:t>
            </a:r>
            <a:r>
              <a:rPr lang="en-IN" dirty="0"/>
              <a:t>.</a:t>
            </a:r>
          </a:p>
          <a:p>
            <a:r>
              <a:rPr lang="en-IN" dirty="0"/>
              <a:t>In binary search </a:t>
            </a:r>
            <a:r>
              <a:rPr lang="en-IN" b="1" dirty="0">
                <a:solidFill>
                  <a:srgbClr val="C00000"/>
                </a:solidFill>
              </a:rPr>
              <a:t>each time </a:t>
            </a:r>
            <a:r>
              <a:rPr lang="en-IN" dirty="0"/>
              <a:t>we </a:t>
            </a:r>
            <a:r>
              <a:rPr lang="en-IN" b="1" dirty="0">
                <a:solidFill>
                  <a:srgbClr val="C00000"/>
                </a:solidFill>
              </a:rPr>
              <a:t>divide array </a:t>
            </a:r>
            <a:r>
              <a:rPr lang="en-IN" dirty="0"/>
              <a:t>into </a:t>
            </a:r>
            <a:r>
              <a:rPr lang="en-IN" b="1" dirty="0">
                <a:solidFill>
                  <a:srgbClr val="C00000"/>
                </a:solidFill>
              </a:rPr>
              <a:t>two equal half </a:t>
            </a:r>
            <a:r>
              <a:rPr lang="en-IN" dirty="0"/>
              <a:t>and </a:t>
            </a:r>
            <a:r>
              <a:rPr lang="en-IN" b="1" dirty="0">
                <a:solidFill>
                  <a:srgbClr val="C00000"/>
                </a:solidFill>
              </a:rPr>
              <a:t>compare middle element </a:t>
            </a:r>
            <a:r>
              <a:rPr lang="en-IN" dirty="0"/>
              <a:t>with </a:t>
            </a:r>
            <a:r>
              <a:rPr lang="en-IN" b="1" dirty="0">
                <a:solidFill>
                  <a:srgbClr val="C00000"/>
                </a:solidFill>
              </a:rPr>
              <a:t>search element</a:t>
            </a:r>
            <a:r>
              <a:rPr lang="en-IN" dirty="0"/>
              <a:t>.</a:t>
            </a:r>
          </a:p>
          <a:p>
            <a:r>
              <a:rPr lang="en-IN" dirty="0"/>
              <a:t>Searching Logic</a:t>
            </a:r>
          </a:p>
          <a:p>
            <a:pPr lvl="1"/>
            <a:r>
              <a:rPr lang="en-IN" dirty="0"/>
              <a:t>If </a:t>
            </a:r>
            <a:r>
              <a:rPr lang="en-IN" b="1" dirty="0">
                <a:solidFill>
                  <a:srgbClr val="C00000"/>
                </a:solidFill>
              </a:rPr>
              <a:t>middle element </a:t>
            </a:r>
            <a:r>
              <a:rPr lang="en-IN" dirty="0"/>
              <a:t>is </a:t>
            </a:r>
            <a:r>
              <a:rPr lang="en-IN" b="1" dirty="0">
                <a:solidFill>
                  <a:srgbClr val="C00000"/>
                </a:solidFill>
              </a:rPr>
              <a:t>equal to search element</a:t>
            </a:r>
            <a:r>
              <a:rPr lang="en-IN" dirty="0">
                <a:solidFill>
                  <a:srgbClr val="C00000"/>
                </a:solidFill>
              </a:rPr>
              <a:t> </a:t>
            </a:r>
            <a:r>
              <a:rPr lang="en-IN" dirty="0"/>
              <a:t>then we got that element and </a:t>
            </a:r>
            <a:r>
              <a:rPr lang="en-IN" b="1" dirty="0">
                <a:solidFill>
                  <a:srgbClr val="C00000"/>
                </a:solidFill>
              </a:rPr>
              <a:t>return that index</a:t>
            </a:r>
          </a:p>
          <a:p>
            <a:pPr lvl="1"/>
            <a:r>
              <a:rPr lang="en-IN" dirty="0"/>
              <a:t>if </a:t>
            </a:r>
            <a:r>
              <a:rPr lang="en-IN" b="1" dirty="0">
                <a:solidFill>
                  <a:srgbClr val="C00000"/>
                </a:solidFill>
              </a:rPr>
              <a:t>middle element</a:t>
            </a:r>
            <a:r>
              <a:rPr lang="en-IN" dirty="0">
                <a:solidFill>
                  <a:srgbClr val="C00000"/>
                </a:solidFill>
              </a:rPr>
              <a:t> </a:t>
            </a:r>
            <a:r>
              <a:rPr lang="en-IN" dirty="0"/>
              <a:t>is </a:t>
            </a:r>
            <a:r>
              <a:rPr lang="en-IN" b="1" dirty="0">
                <a:solidFill>
                  <a:srgbClr val="C00000"/>
                </a:solidFill>
              </a:rPr>
              <a:t>less than search element</a:t>
            </a:r>
            <a:r>
              <a:rPr lang="en-IN" dirty="0">
                <a:solidFill>
                  <a:srgbClr val="C00000"/>
                </a:solidFill>
              </a:rPr>
              <a:t> </a:t>
            </a:r>
            <a:r>
              <a:rPr lang="en-IN" dirty="0"/>
              <a:t>we </a:t>
            </a:r>
            <a:r>
              <a:rPr lang="en-IN" b="1" dirty="0">
                <a:solidFill>
                  <a:srgbClr val="C00000"/>
                </a:solidFill>
              </a:rPr>
              <a:t>look right part</a:t>
            </a:r>
            <a:r>
              <a:rPr lang="en-IN" dirty="0">
                <a:solidFill>
                  <a:srgbClr val="C00000"/>
                </a:solidFill>
              </a:rPr>
              <a:t> </a:t>
            </a:r>
            <a:r>
              <a:rPr lang="en-IN" dirty="0"/>
              <a:t>of array</a:t>
            </a:r>
          </a:p>
          <a:p>
            <a:pPr lvl="1"/>
            <a:r>
              <a:rPr lang="en-IN" dirty="0"/>
              <a:t>if </a:t>
            </a:r>
            <a:r>
              <a:rPr lang="en-IN" b="1" dirty="0">
                <a:solidFill>
                  <a:srgbClr val="C00000"/>
                </a:solidFill>
              </a:rPr>
              <a:t>middle element</a:t>
            </a:r>
            <a:r>
              <a:rPr lang="en-IN" dirty="0">
                <a:solidFill>
                  <a:srgbClr val="C00000"/>
                </a:solidFill>
              </a:rPr>
              <a:t> </a:t>
            </a:r>
            <a:r>
              <a:rPr lang="en-IN" dirty="0"/>
              <a:t>is </a:t>
            </a:r>
            <a:r>
              <a:rPr lang="en-IN" b="1" dirty="0">
                <a:solidFill>
                  <a:srgbClr val="C00000"/>
                </a:solidFill>
              </a:rPr>
              <a:t>greater than search element</a:t>
            </a:r>
            <a:r>
              <a:rPr lang="en-IN" dirty="0">
                <a:solidFill>
                  <a:srgbClr val="C00000"/>
                </a:solidFill>
              </a:rPr>
              <a:t> </a:t>
            </a:r>
            <a:r>
              <a:rPr lang="en-IN" dirty="0"/>
              <a:t>we look </a:t>
            </a:r>
            <a:r>
              <a:rPr lang="en-IN" b="1" dirty="0">
                <a:solidFill>
                  <a:srgbClr val="C00000"/>
                </a:solidFill>
              </a:rPr>
              <a:t>left part</a:t>
            </a:r>
            <a:r>
              <a:rPr lang="en-IN" dirty="0">
                <a:solidFill>
                  <a:srgbClr val="C00000"/>
                </a:solidFill>
              </a:rPr>
              <a:t> </a:t>
            </a:r>
            <a:r>
              <a:rPr lang="en-IN" dirty="0"/>
              <a:t>of array.</a:t>
            </a:r>
            <a:endParaRPr lang="en-US" dirty="0"/>
          </a:p>
        </p:txBody>
      </p:sp>
    </p:spTree>
    <p:extLst>
      <p:ext uri="{BB962C8B-B14F-4D97-AF65-F5344CB8AC3E}">
        <p14:creationId xmlns:p14="http://schemas.microsoft.com/office/powerpoint/2010/main" val="118019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Algorithm</a:t>
            </a:r>
          </a:p>
        </p:txBody>
      </p:sp>
      <p:sp>
        <p:nvSpPr>
          <p:cNvPr id="4" name="TextBox 3"/>
          <p:cNvSpPr txBox="1"/>
          <p:nvPr/>
        </p:nvSpPr>
        <p:spPr>
          <a:xfrm>
            <a:off x="228600" y="806826"/>
            <a:ext cx="9189720" cy="526297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 Input: Sorted Array A, integer key</a:t>
            </a:r>
          </a:p>
          <a:p>
            <a:r>
              <a:rPr lang="en-IN" sz="2400" b="1" dirty="0">
                <a:solidFill>
                  <a:schemeClr val="tx2"/>
                </a:solidFill>
                <a:latin typeface="Consolas" pitchFamily="49" charset="0"/>
                <a:cs typeface="Consolas" pitchFamily="49" charset="0"/>
              </a:rPr>
              <a:t># Output: first index of key in A, </a:t>
            </a:r>
          </a:p>
          <a:p>
            <a:r>
              <a:rPr lang="en-IN" sz="2400" b="1" dirty="0">
                <a:solidFill>
                  <a:schemeClr val="tx2"/>
                </a:solidFill>
                <a:latin typeface="Consolas" pitchFamily="49" charset="0"/>
                <a:cs typeface="Consolas" pitchFamily="49" charset="0"/>
              </a:rPr>
              <a:t># or -1 if not found </a:t>
            </a:r>
          </a:p>
          <a:p>
            <a:r>
              <a:rPr lang="en-IN" sz="2400" b="1" dirty="0">
                <a:solidFill>
                  <a:srgbClr val="C00000"/>
                </a:solidFill>
                <a:latin typeface="Consolas" pitchFamily="49" charset="0"/>
                <a:cs typeface="Consolas" pitchFamily="49" charset="0"/>
              </a:rPr>
              <a:t>Algorithm: </a:t>
            </a:r>
            <a:r>
              <a:rPr lang="en-IN" sz="2400" b="1" dirty="0" err="1">
                <a:solidFill>
                  <a:srgbClr val="C00000"/>
                </a:solidFill>
                <a:latin typeface="Consolas" pitchFamily="49" charset="0"/>
                <a:cs typeface="Consolas" pitchFamily="49" charset="0"/>
              </a:rPr>
              <a:t>Binary_Search</a:t>
            </a:r>
            <a:r>
              <a:rPr lang="en-IN" sz="2400" b="1" dirty="0">
                <a:solidFill>
                  <a:srgbClr val="C00000"/>
                </a:solidFill>
                <a:latin typeface="Consolas" pitchFamily="49" charset="0"/>
                <a:cs typeface="Consolas" pitchFamily="49" charset="0"/>
              </a:rPr>
              <a:t> (A, left, right)</a:t>
            </a:r>
          </a:p>
          <a:p>
            <a:r>
              <a:rPr lang="en-IN" sz="2400" b="1" dirty="0">
                <a:latin typeface="Consolas" pitchFamily="49" charset="0"/>
                <a:cs typeface="Consolas" pitchFamily="49" charset="0"/>
              </a:rPr>
              <a:t>left = 0, right = n-1</a:t>
            </a:r>
          </a:p>
          <a:p>
            <a:r>
              <a:rPr lang="en-IN" sz="2400" b="1" dirty="0">
                <a:latin typeface="Consolas" pitchFamily="49" charset="0"/>
                <a:cs typeface="Consolas" pitchFamily="49" charset="0"/>
              </a:rPr>
              <a:t>while left &lt;= right </a:t>
            </a:r>
          </a:p>
          <a:p>
            <a:r>
              <a:rPr lang="en-IN" sz="2400" dirty="0">
                <a:latin typeface="Consolas" pitchFamily="49" charset="0"/>
                <a:cs typeface="Consolas" pitchFamily="49" charset="0"/>
              </a:rPr>
              <a:t>  middle = index halfway between left, right</a:t>
            </a:r>
          </a:p>
          <a:p>
            <a:r>
              <a:rPr lang="en-IN" sz="2400" dirty="0">
                <a:latin typeface="Consolas" pitchFamily="49" charset="0"/>
                <a:cs typeface="Consolas" pitchFamily="49" charset="0"/>
              </a:rPr>
              <a:t>  if A[middle] matches key</a:t>
            </a:r>
          </a:p>
          <a:p>
            <a:r>
              <a:rPr lang="en-IN" sz="2400" dirty="0">
                <a:latin typeface="Consolas" pitchFamily="49" charset="0"/>
                <a:cs typeface="Consolas" pitchFamily="49" charset="0"/>
              </a:rPr>
              <a:t>     return middle</a:t>
            </a:r>
          </a:p>
          <a:p>
            <a:r>
              <a:rPr lang="en-IN" sz="2400" dirty="0">
                <a:latin typeface="Consolas" pitchFamily="49" charset="0"/>
                <a:cs typeface="Consolas" pitchFamily="49" charset="0"/>
              </a:rPr>
              <a:t>  else if key less than A[middle]</a:t>
            </a:r>
          </a:p>
          <a:p>
            <a:r>
              <a:rPr lang="en-IN" sz="2400" dirty="0">
                <a:latin typeface="Consolas" pitchFamily="49" charset="0"/>
                <a:cs typeface="Consolas" pitchFamily="49" charset="0"/>
              </a:rPr>
              <a:t>     right = middle -1</a:t>
            </a:r>
          </a:p>
          <a:p>
            <a:r>
              <a:rPr lang="en-IN" sz="2400" dirty="0">
                <a:latin typeface="Consolas" pitchFamily="49" charset="0"/>
                <a:cs typeface="Consolas" pitchFamily="49" charset="0"/>
              </a:rPr>
              <a:t>  else</a:t>
            </a:r>
          </a:p>
          <a:p>
            <a:r>
              <a:rPr lang="en-IN" sz="2400" dirty="0">
                <a:latin typeface="Consolas" pitchFamily="49" charset="0"/>
                <a:cs typeface="Consolas" pitchFamily="49" charset="0"/>
              </a:rPr>
              <a:t>     left = middle + 1</a:t>
            </a:r>
          </a:p>
          <a:p>
            <a:r>
              <a:rPr lang="en-IN" sz="2400" dirty="0">
                <a:latin typeface="Consolas" pitchFamily="49" charset="0"/>
                <a:cs typeface="Consolas" pitchFamily="49" charset="0"/>
              </a:rPr>
              <a:t>return -1</a:t>
            </a:r>
          </a:p>
        </p:txBody>
      </p:sp>
    </p:spTree>
    <p:extLst>
      <p:ext uri="{BB962C8B-B14F-4D97-AF65-F5344CB8AC3E}">
        <p14:creationId xmlns:p14="http://schemas.microsoft.com/office/powerpoint/2010/main" val="303215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Algorithm</a:t>
            </a:r>
          </a:p>
        </p:txBody>
      </p:sp>
      <p:sp>
        <p:nvSpPr>
          <p:cNvPr id="4" name="Rectangle 3"/>
          <p:cNvSpPr/>
          <p:nvPr/>
        </p:nvSpPr>
        <p:spPr>
          <a:xfrm>
            <a:off x="1752600" y="811365"/>
            <a:ext cx="8763000" cy="461665"/>
          </a:xfrm>
          <a:prstGeom prst="rect">
            <a:avLst/>
          </a:prstGeom>
        </p:spPr>
        <p:txBody>
          <a:bodyPr wrap="square">
            <a:spAutoFit/>
          </a:bodyPr>
          <a:lstStyle/>
          <a:p>
            <a:pPr algn="ctr"/>
            <a:r>
              <a:rPr lang="en-IN" sz="2400" b="1" dirty="0"/>
              <a:t>Search for </a:t>
            </a:r>
            <a:r>
              <a:rPr lang="en-IN" sz="2400" b="1" dirty="0">
                <a:solidFill>
                  <a:srgbClr val="C00000"/>
                </a:solidFill>
              </a:rPr>
              <a:t>6 </a:t>
            </a:r>
            <a:r>
              <a:rPr lang="en-IN" sz="2400" b="1" dirty="0"/>
              <a:t>in given array</a:t>
            </a:r>
            <a:endParaRPr lang="en-US" sz="2400" b="1" dirty="0"/>
          </a:p>
        </p:txBody>
      </p:sp>
      <p:graphicFrame>
        <p:nvGraphicFramePr>
          <p:cNvPr id="5" name="Table 4"/>
          <p:cNvGraphicFramePr>
            <a:graphicFrameLocks noGrp="1"/>
          </p:cNvGraphicFramePr>
          <p:nvPr/>
        </p:nvGraphicFramePr>
        <p:xfrm>
          <a:off x="2666999" y="1407460"/>
          <a:ext cx="7848600" cy="457200"/>
        </p:xfrm>
        <a:graphic>
          <a:graphicData uri="http://schemas.openxmlformats.org/drawingml/2006/table">
            <a:tbl>
              <a:tblPr firstRow="1" bandRow="1">
                <a:tableStyleId>{5940675A-B579-460E-94D1-54222C63F5DA}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370840">
                <a:tc>
                  <a:txBody>
                    <a:bodyPr/>
                    <a:lstStyle/>
                    <a:p>
                      <a:pPr algn="ctr"/>
                      <a:r>
                        <a:rPr lang="en-IN" sz="2400" b="1" dirty="0"/>
                        <a:t>-1</a:t>
                      </a:r>
                      <a:endParaRPr lang="en-US" sz="2400" b="1" dirty="0"/>
                    </a:p>
                  </a:txBody>
                  <a:tcPr/>
                </a:tc>
                <a:tc>
                  <a:txBody>
                    <a:bodyPr/>
                    <a:lstStyle/>
                    <a:p>
                      <a:pPr algn="ctr"/>
                      <a:r>
                        <a:rPr lang="en-IN" sz="2400" b="1" dirty="0"/>
                        <a:t>5</a:t>
                      </a:r>
                      <a:endParaRPr lang="en-US" sz="2400" b="1" dirty="0"/>
                    </a:p>
                  </a:txBody>
                  <a:tcPr/>
                </a:tc>
                <a:tc>
                  <a:txBody>
                    <a:bodyPr/>
                    <a:lstStyle/>
                    <a:p>
                      <a:pPr algn="ctr"/>
                      <a:r>
                        <a:rPr lang="en-IN" sz="2400" b="1" dirty="0"/>
                        <a:t>6</a:t>
                      </a:r>
                      <a:endParaRPr lang="en-US" sz="2400" b="1" dirty="0"/>
                    </a:p>
                  </a:txBody>
                  <a:tcPr/>
                </a:tc>
                <a:tc>
                  <a:txBody>
                    <a:bodyPr/>
                    <a:lstStyle/>
                    <a:p>
                      <a:pPr algn="ctr"/>
                      <a:r>
                        <a:rPr lang="en-IN" sz="2400" b="1" dirty="0"/>
                        <a:t>18</a:t>
                      </a:r>
                      <a:endParaRPr lang="en-US" sz="2400" b="1" dirty="0"/>
                    </a:p>
                  </a:txBody>
                  <a:tcPr/>
                </a:tc>
                <a:tc>
                  <a:txBody>
                    <a:bodyPr/>
                    <a:lstStyle/>
                    <a:p>
                      <a:pPr algn="ctr"/>
                      <a:r>
                        <a:rPr lang="en-IN" sz="2400" b="1" dirty="0"/>
                        <a:t>19</a:t>
                      </a:r>
                      <a:endParaRPr lang="en-US" sz="2400" b="1" dirty="0"/>
                    </a:p>
                  </a:txBody>
                  <a:tcPr/>
                </a:tc>
                <a:tc>
                  <a:txBody>
                    <a:bodyPr/>
                    <a:lstStyle/>
                    <a:p>
                      <a:pPr algn="ctr"/>
                      <a:r>
                        <a:rPr lang="en-IN" sz="2400" b="1" dirty="0"/>
                        <a:t>25</a:t>
                      </a:r>
                      <a:endParaRPr lang="en-US" sz="2400" b="1" dirty="0"/>
                    </a:p>
                  </a:txBody>
                  <a:tcPr/>
                </a:tc>
                <a:tc>
                  <a:txBody>
                    <a:bodyPr/>
                    <a:lstStyle/>
                    <a:p>
                      <a:pPr algn="ctr"/>
                      <a:r>
                        <a:rPr lang="en-IN" sz="2400" b="1" dirty="0"/>
                        <a:t>46</a:t>
                      </a:r>
                      <a:endParaRPr lang="en-US" sz="2400" b="1" dirty="0"/>
                    </a:p>
                  </a:txBody>
                  <a:tcPr/>
                </a:tc>
                <a:tc>
                  <a:txBody>
                    <a:bodyPr/>
                    <a:lstStyle/>
                    <a:p>
                      <a:pPr algn="ctr"/>
                      <a:r>
                        <a:rPr lang="en-IN" sz="2400" b="1" dirty="0"/>
                        <a:t>78</a:t>
                      </a:r>
                      <a:endParaRPr lang="en-US" sz="2400" b="1" dirty="0"/>
                    </a:p>
                  </a:txBody>
                  <a:tcPr/>
                </a:tc>
                <a:tc>
                  <a:txBody>
                    <a:bodyPr/>
                    <a:lstStyle/>
                    <a:p>
                      <a:pPr algn="ctr"/>
                      <a:r>
                        <a:rPr lang="en-IN" sz="2400" b="1" dirty="0"/>
                        <a:t>102</a:t>
                      </a:r>
                      <a:endParaRPr lang="en-US" sz="2400" b="1" dirty="0"/>
                    </a:p>
                  </a:txBody>
                  <a:tcPr/>
                </a:tc>
                <a:tc>
                  <a:txBody>
                    <a:bodyPr/>
                    <a:lstStyle/>
                    <a:p>
                      <a:pPr algn="ctr"/>
                      <a:r>
                        <a:rPr lang="en-IN" sz="2400" b="1" dirty="0"/>
                        <a:t>114</a:t>
                      </a:r>
                      <a:endParaRPr lang="en-US" sz="2400" b="1" dirty="0"/>
                    </a:p>
                  </a:txBody>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1752600" y="3160060"/>
            <a:ext cx="87630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352800" y="3155596"/>
            <a:ext cx="6002028" cy="461665"/>
          </a:xfrm>
          <a:prstGeom prst="rect">
            <a:avLst/>
          </a:prstGeom>
          <a:noFill/>
        </p:spPr>
        <p:txBody>
          <a:bodyPr wrap="none" rtlCol="0">
            <a:spAutoFit/>
          </a:bodyPr>
          <a:lstStyle/>
          <a:p>
            <a:r>
              <a:rPr lang="en-IN" sz="2400" dirty="0"/>
              <a:t>Key=6, No of Elements = 10, so left = 0, right=9</a:t>
            </a:r>
            <a:endParaRPr lang="en-US" sz="2400" dirty="0"/>
          </a:p>
        </p:txBody>
      </p:sp>
      <p:cxnSp>
        <p:nvCxnSpPr>
          <p:cNvPr id="8" name="Straight Connector 7"/>
          <p:cNvCxnSpPr/>
          <p:nvPr/>
        </p:nvCxnSpPr>
        <p:spPr>
          <a:xfrm>
            <a:off x="1752600" y="3617260"/>
            <a:ext cx="87630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0" name="Table 9"/>
          <p:cNvGraphicFramePr>
            <a:graphicFrameLocks noGrp="1"/>
          </p:cNvGraphicFramePr>
          <p:nvPr/>
        </p:nvGraphicFramePr>
        <p:xfrm>
          <a:off x="2667000" y="1910960"/>
          <a:ext cx="7848600" cy="370840"/>
        </p:xfrm>
        <a:graphic>
          <a:graphicData uri="http://schemas.openxmlformats.org/drawingml/2006/table">
            <a:tbl>
              <a:tblPr firstRow="1" bandRow="1">
                <a:tableStyleId>{5940675A-B579-460E-94D1-54222C63F5DA}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370840">
                <a:tc>
                  <a:txBody>
                    <a:bodyPr/>
                    <a:lstStyle/>
                    <a:p>
                      <a:pPr algn="ctr"/>
                      <a:r>
                        <a:rPr lang="en-IN" sz="1800" b="1" dirty="0">
                          <a:solidFill>
                            <a:srgbClr val="C00000"/>
                          </a:solidFill>
                        </a:rPr>
                        <a:t>0</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1</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2</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3</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4</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5</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6</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7</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8</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9</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2" name="TextBox 11"/>
          <p:cNvSpPr txBox="1"/>
          <p:nvPr/>
        </p:nvSpPr>
        <p:spPr>
          <a:xfrm>
            <a:off x="1752600" y="1917710"/>
            <a:ext cx="710066" cy="369332"/>
          </a:xfrm>
          <a:prstGeom prst="rect">
            <a:avLst/>
          </a:prstGeom>
          <a:noFill/>
        </p:spPr>
        <p:txBody>
          <a:bodyPr wrap="none" rtlCol="0">
            <a:spAutoFit/>
          </a:bodyPr>
          <a:lstStyle/>
          <a:p>
            <a:r>
              <a:rPr lang="en-IN" b="1" dirty="0">
                <a:solidFill>
                  <a:srgbClr val="C00000"/>
                </a:solidFill>
              </a:rPr>
              <a:t>Index</a:t>
            </a:r>
            <a:endParaRPr lang="en-US" b="1" dirty="0">
              <a:solidFill>
                <a:srgbClr val="C00000"/>
              </a:solidFill>
            </a:endParaRPr>
          </a:p>
        </p:txBody>
      </p:sp>
      <p:sp>
        <p:nvSpPr>
          <p:cNvPr id="13" name="TextBox 12"/>
          <p:cNvSpPr txBox="1"/>
          <p:nvPr/>
        </p:nvSpPr>
        <p:spPr>
          <a:xfrm>
            <a:off x="2246551" y="3684530"/>
            <a:ext cx="7674794" cy="923330"/>
          </a:xfrm>
          <a:prstGeom prst="rect">
            <a:avLst/>
          </a:prstGeom>
          <a:noFill/>
        </p:spPr>
        <p:txBody>
          <a:bodyPr wrap="none" rtlCol="0">
            <a:spAutoFit/>
          </a:bodyPr>
          <a:lstStyle/>
          <a:p>
            <a:pPr algn="ctr"/>
            <a:r>
              <a:rPr lang="en-IN" b="1" dirty="0">
                <a:solidFill>
                  <a:srgbClr val="C00000"/>
                </a:solidFill>
              </a:rPr>
              <a:t>middle index =</a:t>
            </a:r>
            <a:r>
              <a:rPr lang="en-IN" dirty="0"/>
              <a:t> (left + right) /2 = (0+9)/2 </a:t>
            </a:r>
            <a:r>
              <a:rPr lang="en-IN" b="1" dirty="0">
                <a:solidFill>
                  <a:srgbClr val="C00000"/>
                </a:solidFill>
              </a:rPr>
              <a:t>= 4</a:t>
            </a:r>
          </a:p>
          <a:p>
            <a:pPr algn="ctr"/>
            <a:r>
              <a:rPr lang="en-IN" b="1" dirty="0">
                <a:solidFill>
                  <a:srgbClr val="C00000"/>
                </a:solidFill>
              </a:rPr>
              <a:t>middle element value </a:t>
            </a:r>
            <a:r>
              <a:rPr lang="en-IN" dirty="0"/>
              <a:t>= a[4] = </a:t>
            </a:r>
            <a:r>
              <a:rPr lang="en-IN" b="1" dirty="0">
                <a:solidFill>
                  <a:srgbClr val="C00000"/>
                </a:solidFill>
              </a:rPr>
              <a:t>19</a:t>
            </a:r>
          </a:p>
          <a:p>
            <a:pPr algn="ctr"/>
            <a:r>
              <a:rPr lang="en-IN" b="1" dirty="0">
                <a:solidFill>
                  <a:srgbClr val="C00000"/>
                </a:solidFill>
              </a:rPr>
              <a:t>Key=6</a:t>
            </a:r>
            <a:r>
              <a:rPr lang="en-IN" dirty="0"/>
              <a:t> is </a:t>
            </a:r>
            <a:r>
              <a:rPr lang="en-IN" b="1" dirty="0">
                <a:solidFill>
                  <a:srgbClr val="C00000"/>
                </a:solidFill>
              </a:rPr>
              <a:t>less than </a:t>
            </a:r>
            <a:r>
              <a:rPr lang="en-IN" dirty="0"/>
              <a:t>middle element = </a:t>
            </a:r>
            <a:r>
              <a:rPr lang="en-IN" b="1" dirty="0">
                <a:solidFill>
                  <a:srgbClr val="C00000"/>
                </a:solidFill>
              </a:rPr>
              <a:t>19</a:t>
            </a:r>
            <a:r>
              <a:rPr lang="en-IN" dirty="0"/>
              <a:t>, so </a:t>
            </a:r>
            <a:r>
              <a:rPr lang="en-IN" b="1" dirty="0"/>
              <a:t>right</a:t>
            </a:r>
            <a:r>
              <a:rPr lang="en-IN" dirty="0"/>
              <a:t> = middle – 1 = 4 – 1 = </a:t>
            </a:r>
            <a:r>
              <a:rPr lang="en-IN" b="1" dirty="0">
                <a:solidFill>
                  <a:srgbClr val="C00000"/>
                </a:solidFill>
              </a:rPr>
              <a:t>3, left = 0 </a:t>
            </a:r>
            <a:endParaRPr lang="en-US" b="1" dirty="0">
              <a:solidFill>
                <a:srgbClr val="C00000"/>
              </a:solidFill>
            </a:endParaRPr>
          </a:p>
        </p:txBody>
      </p:sp>
      <p:graphicFrame>
        <p:nvGraphicFramePr>
          <p:cNvPr id="14" name="Table 13"/>
          <p:cNvGraphicFramePr>
            <a:graphicFrameLocks noGrp="1"/>
          </p:cNvGraphicFramePr>
          <p:nvPr/>
        </p:nvGraphicFramePr>
        <p:xfrm>
          <a:off x="2462665" y="4694640"/>
          <a:ext cx="7848600" cy="457200"/>
        </p:xfrm>
        <a:graphic>
          <a:graphicData uri="http://schemas.openxmlformats.org/drawingml/2006/table">
            <a:tbl>
              <a:tblPr firstRow="1" bandRow="1">
                <a:tableStyleId>{5940675A-B579-460E-94D1-54222C63F5DA}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370840">
                <a:tc>
                  <a:txBody>
                    <a:bodyPr/>
                    <a:lstStyle/>
                    <a:p>
                      <a:pPr algn="ctr"/>
                      <a:r>
                        <a:rPr lang="en-IN" sz="2400" b="1" dirty="0"/>
                        <a:t>-1</a:t>
                      </a:r>
                      <a:endParaRPr lang="en-US" sz="2400" b="1" dirty="0"/>
                    </a:p>
                  </a:txBody>
                  <a:tcPr/>
                </a:tc>
                <a:tc>
                  <a:txBody>
                    <a:bodyPr/>
                    <a:lstStyle/>
                    <a:p>
                      <a:pPr algn="ctr"/>
                      <a:r>
                        <a:rPr lang="en-IN" sz="2400" b="1" dirty="0"/>
                        <a:t>5</a:t>
                      </a:r>
                      <a:endParaRPr lang="en-US" sz="2400" b="1" dirty="0"/>
                    </a:p>
                  </a:txBody>
                  <a:tcPr/>
                </a:tc>
                <a:tc>
                  <a:txBody>
                    <a:bodyPr/>
                    <a:lstStyle/>
                    <a:p>
                      <a:pPr algn="ctr"/>
                      <a:r>
                        <a:rPr lang="en-IN" sz="2400" b="1" dirty="0"/>
                        <a:t>6</a:t>
                      </a:r>
                      <a:endParaRPr lang="en-US" sz="2400" b="1" dirty="0"/>
                    </a:p>
                  </a:txBody>
                  <a:tcPr/>
                </a:tc>
                <a:tc>
                  <a:txBody>
                    <a:bodyPr/>
                    <a:lstStyle/>
                    <a:p>
                      <a:pPr algn="ctr"/>
                      <a:r>
                        <a:rPr lang="en-IN" sz="2400" b="1" dirty="0"/>
                        <a:t>18</a:t>
                      </a:r>
                      <a:endParaRPr lang="en-US" sz="2400" b="1" dirty="0"/>
                    </a:p>
                  </a:txBody>
                  <a:tcPr/>
                </a:tc>
                <a:tc>
                  <a:txBody>
                    <a:bodyPr/>
                    <a:lstStyle/>
                    <a:p>
                      <a:pPr algn="ctr"/>
                      <a:r>
                        <a:rPr lang="en-IN" sz="2400" b="1" dirty="0"/>
                        <a:t>19</a:t>
                      </a:r>
                      <a:endParaRPr lang="en-US" sz="2400" b="1" dirty="0"/>
                    </a:p>
                  </a:txBody>
                  <a:tcPr/>
                </a:tc>
                <a:tc>
                  <a:txBody>
                    <a:bodyPr/>
                    <a:lstStyle/>
                    <a:p>
                      <a:pPr algn="ctr"/>
                      <a:r>
                        <a:rPr lang="en-IN" sz="2400" b="1" dirty="0"/>
                        <a:t>25</a:t>
                      </a:r>
                      <a:endParaRPr lang="en-US" sz="2400" b="1" dirty="0"/>
                    </a:p>
                  </a:txBody>
                  <a:tcPr/>
                </a:tc>
                <a:tc>
                  <a:txBody>
                    <a:bodyPr/>
                    <a:lstStyle/>
                    <a:p>
                      <a:pPr algn="ctr"/>
                      <a:r>
                        <a:rPr lang="en-IN" sz="2400" b="1" dirty="0"/>
                        <a:t>46</a:t>
                      </a:r>
                      <a:endParaRPr lang="en-US" sz="2400" b="1" dirty="0"/>
                    </a:p>
                  </a:txBody>
                  <a:tcPr/>
                </a:tc>
                <a:tc>
                  <a:txBody>
                    <a:bodyPr/>
                    <a:lstStyle/>
                    <a:p>
                      <a:pPr algn="ctr"/>
                      <a:r>
                        <a:rPr lang="en-IN" sz="2400" b="1" dirty="0"/>
                        <a:t>78</a:t>
                      </a:r>
                      <a:endParaRPr lang="en-US" sz="2400" b="1" dirty="0"/>
                    </a:p>
                  </a:txBody>
                  <a:tcPr/>
                </a:tc>
                <a:tc>
                  <a:txBody>
                    <a:bodyPr/>
                    <a:lstStyle/>
                    <a:p>
                      <a:pPr algn="ctr"/>
                      <a:r>
                        <a:rPr lang="en-IN" sz="2400" b="1" dirty="0"/>
                        <a:t>102</a:t>
                      </a:r>
                      <a:endParaRPr lang="en-US" sz="2400" b="1" dirty="0"/>
                    </a:p>
                  </a:txBody>
                  <a:tcPr/>
                </a:tc>
                <a:tc>
                  <a:txBody>
                    <a:bodyPr/>
                    <a:lstStyle/>
                    <a:p>
                      <a:pPr algn="ctr"/>
                      <a:r>
                        <a:rPr lang="en-IN" sz="2400" b="1" dirty="0"/>
                        <a:t>114</a:t>
                      </a:r>
                      <a:endParaRPr lang="en-US" sz="2400" b="1" dirty="0"/>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2462666" y="5198140"/>
          <a:ext cx="7848600" cy="370840"/>
        </p:xfrm>
        <a:graphic>
          <a:graphicData uri="http://schemas.openxmlformats.org/drawingml/2006/table">
            <a:tbl>
              <a:tblPr firstRow="1" bandRow="1">
                <a:tableStyleId>{5940675A-B579-460E-94D1-54222C63F5DA}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370840">
                <a:tc>
                  <a:txBody>
                    <a:bodyPr/>
                    <a:lstStyle/>
                    <a:p>
                      <a:pPr algn="ctr"/>
                      <a:r>
                        <a:rPr lang="en-IN" sz="1800" b="1" dirty="0">
                          <a:solidFill>
                            <a:srgbClr val="C00000"/>
                          </a:solidFill>
                        </a:rPr>
                        <a:t>0</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1</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2</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3</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4</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5</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6</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7</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8</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9</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6" name="TextBox 15"/>
          <p:cNvSpPr txBox="1"/>
          <p:nvPr/>
        </p:nvSpPr>
        <p:spPr>
          <a:xfrm>
            <a:off x="1548266" y="5204890"/>
            <a:ext cx="710066" cy="369332"/>
          </a:xfrm>
          <a:prstGeom prst="rect">
            <a:avLst/>
          </a:prstGeom>
          <a:noFill/>
        </p:spPr>
        <p:txBody>
          <a:bodyPr wrap="none" rtlCol="0">
            <a:spAutoFit/>
          </a:bodyPr>
          <a:lstStyle/>
          <a:p>
            <a:r>
              <a:rPr lang="en-IN" b="1" dirty="0">
                <a:solidFill>
                  <a:srgbClr val="C00000"/>
                </a:solidFill>
              </a:rPr>
              <a:t>Index</a:t>
            </a:r>
            <a:endParaRPr lang="en-US" b="1" dirty="0">
              <a:solidFill>
                <a:srgbClr val="C00000"/>
              </a:solidFill>
            </a:endParaRPr>
          </a:p>
        </p:txBody>
      </p:sp>
      <p:grpSp>
        <p:nvGrpSpPr>
          <p:cNvPr id="17" name="Group 16"/>
          <p:cNvGrpSpPr/>
          <p:nvPr/>
        </p:nvGrpSpPr>
        <p:grpSpPr>
          <a:xfrm>
            <a:off x="2514501" y="5552038"/>
            <a:ext cx="618439" cy="614065"/>
            <a:chOff x="277985" y="3505200"/>
            <a:chExt cx="618439" cy="614065"/>
          </a:xfrm>
        </p:grpSpPr>
        <p:sp>
          <p:nvSpPr>
            <p:cNvPr id="18" name="TextBox 17"/>
            <p:cNvSpPr txBox="1"/>
            <p:nvPr/>
          </p:nvSpPr>
          <p:spPr>
            <a:xfrm>
              <a:off x="277985" y="3657600"/>
              <a:ext cx="618439" cy="461665"/>
            </a:xfrm>
            <a:prstGeom prst="rect">
              <a:avLst/>
            </a:prstGeom>
            <a:noFill/>
          </p:spPr>
          <p:txBody>
            <a:bodyPr wrap="none" rtlCol="0">
              <a:spAutoFit/>
            </a:bodyPr>
            <a:lstStyle/>
            <a:p>
              <a:pPr algn="ctr"/>
              <a:r>
                <a:rPr lang="en-IN" sz="2400" b="1" dirty="0">
                  <a:solidFill>
                    <a:schemeClr val="tx1">
                      <a:lumMod val="95000"/>
                      <a:lumOff val="5000"/>
                    </a:schemeClr>
                  </a:solidFill>
                </a:rPr>
                <a:t>left</a:t>
              </a:r>
              <a:endParaRPr lang="en-US" sz="2400" b="1" dirty="0">
                <a:solidFill>
                  <a:schemeClr val="tx1">
                    <a:lumMod val="95000"/>
                    <a:lumOff val="5000"/>
                  </a:schemeClr>
                </a:solidFill>
              </a:endParaRPr>
            </a:p>
          </p:txBody>
        </p:sp>
        <p:cxnSp>
          <p:nvCxnSpPr>
            <p:cNvPr id="19" name="Straight Arrow Connector 18"/>
            <p:cNvCxnSpPr/>
            <p:nvPr/>
          </p:nvCxnSpPr>
          <p:spPr>
            <a:xfrm flipV="1">
              <a:off x="587204" y="3505200"/>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0" name="Group 19"/>
          <p:cNvGrpSpPr/>
          <p:nvPr/>
        </p:nvGrpSpPr>
        <p:grpSpPr>
          <a:xfrm>
            <a:off x="4793765" y="5605571"/>
            <a:ext cx="784510" cy="614065"/>
            <a:chOff x="194950" y="3505200"/>
            <a:chExt cx="784510" cy="614065"/>
          </a:xfrm>
        </p:grpSpPr>
        <p:sp>
          <p:nvSpPr>
            <p:cNvPr id="21" name="TextBox 20"/>
            <p:cNvSpPr txBox="1"/>
            <p:nvPr/>
          </p:nvSpPr>
          <p:spPr>
            <a:xfrm>
              <a:off x="194950" y="3657600"/>
              <a:ext cx="784510" cy="461665"/>
            </a:xfrm>
            <a:prstGeom prst="rect">
              <a:avLst/>
            </a:prstGeom>
            <a:noFill/>
          </p:spPr>
          <p:txBody>
            <a:bodyPr wrap="none" rtlCol="0">
              <a:spAutoFit/>
            </a:bodyPr>
            <a:lstStyle/>
            <a:p>
              <a:pPr algn="ctr"/>
              <a:r>
                <a:rPr lang="en-IN" sz="2400" b="1" dirty="0">
                  <a:solidFill>
                    <a:schemeClr val="tx1">
                      <a:lumMod val="95000"/>
                      <a:lumOff val="5000"/>
                    </a:schemeClr>
                  </a:solidFill>
                </a:rPr>
                <a:t>right</a:t>
              </a:r>
              <a:endParaRPr lang="en-US" sz="2400" b="1" dirty="0">
                <a:solidFill>
                  <a:schemeClr val="tx1">
                    <a:lumMod val="95000"/>
                    <a:lumOff val="5000"/>
                  </a:schemeClr>
                </a:solidFill>
              </a:endParaRPr>
            </a:p>
          </p:txBody>
        </p:sp>
        <p:cxnSp>
          <p:nvCxnSpPr>
            <p:cNvPr id="22" name="Straight Arrow Connector 21"/>
            <p:cNvCxnSpPr/>
            <p:nvPr/>
          </p:nvCxnSpPr>
          <p:spPr>
            <a:xfrm flipV="1">
              <a:off x="587204" y="3505200"/>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3" name="Group 22"/>
          <p:cNvGrpSpPr/>
          <p:nvPr/>
        </p:nvGrpSpPr>
        <p:grpSpPr>
          <a:xfrm>
            <a:off x="2727426" y="2416263"/>
            <a:ext cx="618439" cy="614065"/>
            <a:chOff x="277985" y="3505200"/>
            <a:chExt cx="618439" cy="614065"/>
          </a:xfrm>
        </p:grpSpPr>
        <p:sp>
          <p:nvSpPr>
            <p:cNvPr id="24" name="TextBox 23"/>
            <p:cNvSpPr txBox="1"/>
            <p:nvPr/>
          </p:nvSpPr>
          <p:spPr>
            <a:xfrm>
              <a:off x="277985" y="3657600"/>
              <a:ext cx="618439" cy="461665"/>
            </a:xfrm>
            <a:prstGeom prst="rect">
              <a:avLst/>
            </a:prstGeom>
            <a:noFill/>
          </p:spPr>
          <p:txBody>
            <a:bodyPr wrap="none" rtlCol="0">
              <a:spAutoFit/>
            </a:bodyPr>
            <a:lstStyle/>
            <a:p>
              <a:pPr algn="ctr"/>
              <a:r>
                <a:rPr lang="en-IN" sz="2400" b="1" dirty="0">
                  <a:solidFill>
                    <a:schemeClr val="tx1">
                      <a:lumMod val="95000"/>
                      <a:lumOff val="5000"/>
                    </a:schemeClr>
                  </a:solidFill>
                </a:rPr>
                <a:t>left</a:t>
              </a:r>
              <a:endParaRPr lang="en-US" sz="2400" b="1" dirty="0">
                <a:solidFill>
                  <a:schemeClr val="tx1">
                    <a:lumMod val="95000"/>
                    <a:lumOff val="5000"/>
                  </a:schemeClr>
                </a:solidFill>
              </a:endParaRPr>
            </a:p>
          </p:txBody>
        </p:sp>
        <p:cxnSp>
          <p:nvCxnSpPr>
            <p:cNvPr id="25" name="Straight Arrow Connector 24"/>
            <p:cNvCxnSpPr/>
            <p:nvPr/>
          </p:nvCxnSpPr>
          <p:spPr>
            <a:xfrm flipV="1">
              <a:off x="587204" y="3505200"/>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6" name="Group 25"/>
          <p:cNvGrpSpPr/>
          <p:nvPr/>
        </p:nvGrpSpPr>
        <p:grpSpPr>
          <a:xfrm>
            <a:off x="9731090" y="2469796"/>
            <a:ext cx="784510" cy="614065"/>
            <a:chOff x="194950" y="3505200"/>
            <a:chExt cx="784510" cy="614065"/>
          </a:xfrm>
        </p:grpSpPr>
        <p:sp>
          <p:nvSpPr>
            <p:cNvPr id="27" name="TextBox 26"/>
            <p:cNvSpPr txBox="1"/>
            <p:nvPr/>
          </p:nvSpPr>
          <p:spPr>
            <a:xfrm>
              <a:off x="194950" y="3657600"/>
              <a:ext cx="784510" cy="461665"/>
            </a:xfrm>
            <a:prstGeom prst="rect">
              <a:avLst/>
            </a:prstGeom>
            <a:noFill/>
          </p:spPr>
          <p:txBody>
            <a:bodyPr wrap="none" rtlCol="0">
              <a:spAutoFit/>
            </a:bodyPr>
            <a:lstStyle/>
            <a:p>
              <a:pPr algn="ctr"/>
              <a:r>
                <a:rPr lang="en-IN" sz="2400" b="1" dirty="0">
                  <a:solidFill>
                    <a:schemeClr val="tx1">
                      <a:lumMod val="95000"/>
                      <a:lumOff val="5000"/>
                    </a:schemeClr>
                  </a:solidFill>
                </a:rPr>
                <a:t>right</a:t>
              </a:r>
              <a:endParaRPr lang="en-US" sz="2400" b="1" dirty="0">
                <a:solidFill>
                  <a:schemeClr val="tx1">
                    <a:lumMod val="95000"/>
                    <a:lumOff val="5000"/>
                  </a:schemeClr>
                </a:solidFill>
              </a:endParaRPr>
            </a:p>
          </p:txBody>
        </p:sp>
        <p:cxnSp>
          <p:nvCxnSpPr>
            <p:cNvPr id="28" name="Straight Arrow Connector 27"/>
            <p:cNvCxnSpPr/>
            <p:nvPr/>
          </p:nvCxnSpPr>
          <p:spPr>
            <a:xfrm flipV="1">
              <a:off x="587204" y="3505200"/>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9" name="TextBox 28"/>
          <p:cNvSpPr txBox="1"/>
          <p:nvPr/>
        </p:nvSpPr>
        <p:spPr>
          <a:xfrm>
            <a:off x="1752601" y="3617260"/>
            <a:ext cx="843885" cy="369332"/>
          </a:xfrm>
          <a:prstGeom prst="rect">
            <a:avLst/>
          </a:prstGeom>
          <a:noFill/>
          <a:ln w="28575">
            <a:solidFill>
              <a:schemeClr val="tx1"/>
            </a:solidFill>
          </a:ln>
        </p:spPr>
        <p:txBody>
          <a:bodyPr wrap="none" rtlCol="0">
            <a:spAutoFit/>
          </a:bodyPr>
          <a:lstStyle/>
          <a:p>
            <a:r>
              <a:rPr lang="en-IN" b="1" dirty="0"/>
              <a:t>Step 1:</a:t>
            </a:r>
            <a:endParaRPr lang="en-US" b="1" dirty="0"/>
          </a:p>
        </p:txBody>
      </p:sp>
    </p:spTree>
    <p:extLst>
      <p:ext uri="{BB962C8B-B14F-4D97-AF65-F5344CB8AC3E}">
        <p14:creationId xmlns:p14="http://schemas.microsoft.com/office/powerpoint/2010/main" val="68203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2" grpId="0"/>
      <p:bldP spid="16" grpId="0"/>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Data Structure</a:t>
            </a:r>
          </a:p>
        </p:txBody>
      </p:sp>
      <p:sp>
        <p:nvSpPr>
          <p:cNvPr id="3" name="Content Placeholder 2"/>
          <p:cNvSpPr>
            <a:spLocks noGrp="1"/>
          </p:cNvSpPr>
          <p:nvPr>
            <p:ph idx="1"/>
          </p:nvPr>
        </p:nvSpPr>
        <p:spPr/>
        <p:txBody>
          <a:bodyPr/>
          <a:lstStyle/>
          <a:p>
            <a:r>
              <a:rPr lang="en-US" dirty="0"/>
              <a:t>There are two different forms of hashing.</a:t>
            </a:r>
          </a:p>
          <a:p>
            <a:pPr marL="457200" indent="-457200">
              <a:buClr>
                <a:schemeClr val="tx1"/>
              </a:buClr>
              <a:buFont typeface="+mj-lt"/>
              <a:buAutoNum type="arabicPeriod"/>
            </a:pPr>
            <a:r>
              <a:rPr lang="en-US" b="1" dirty="0">
                <a:solidFill>
                  <a:srgbClr val="C00000"/>
                </a:solidFill>
              </a:rPr>
              <a:t>Open hashing or external hashing</a:t>
            </a:r>
          </a:p>
          <a:p>
            <a:pPr lvl="1"/>
            <a:r>
              <a:rPr lang="en-US" dirty="0"/>
              <a:t>Open or external hashing, allows records to be stored in unlimited space.</a:t>
            </a:r>
          </a:p>
          <a:p>
            <a:pPr lvl="1"/>
            <a:r>
              <a:rPr lang="en-US" dirty="0"/>
              <a:t>It places no limitation on the size of the tables.</a:t>
            </a:r>
          </a:p>
          <a:p>
            <a:pPr marL="457200" indent="-457200">
              <a:buClr>
                <a:schemeClr val="tx1"/>
              </a:buClr>
              <a:buFont typeface="+mj-lt"/>
              <a:buAutoNum type="arabicPeriod"/>
            </a:pPr>
            <a:r>
              <a:rPr lang="en-US" b="1" dirty="0">
                <a:solidFill>
                  <a:srgbClr val="C00000"/>
                </a:solidFill>
              </a:rPr>
              <a:t>Close hashing or internal hashing</a:t>
            </a:r>
          </a:p>
          <a:p>
            <a:pPr lvl="1"/>
            <a:r>
              <a:rPr lang="en-US" dirty="0"/>
              <a:t>Closed or internal hashing, uses a fixed space for storage and thus limits the size of hash table.</a:t>
            </a:r>
          </a:p>
          <a:p>
            <a:endParaRPr lang="en-US" dirty="0"/>
          </a:p>
        </p:txBody>
      </p:sp>
    </p:spTree>
    <p:extLst>
      <p:ext uri="{BB962C8B-B14F-4D97-AF65-F5344CB8AC3E}">
        <p14:creationId xmlns:p14="http://schemas.microsoft.com/office/powerpoint/2010/main" val="195605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Algorithm</a:t>
            </a:r>
          </a:p>
        </p:txBody>
      </p:sp>
      <p:sp>
        <p:nvSpPr>
          <p:cNvPr id="5" name="TextBox 4"/>
          <p:cNvSpPr txBox="1"/>
          <p:nvPr/>
        </p:nvSpPr>
        <p:spPr>
          <a:xfrm>
            <a:off x="2250208" y="923400"/>
            <a:ext cx="7667484" cy="923330"/>
          </a:xfrm>
          <a:prstGeom prst="rect">
            <a:avLst/>
          </a:prstGeom>
          <a:noFill/>
        </p:spPr>
        <p:txBody>
          <a:bodyPr wrap="none" rtlCol="0">
            <a:spAutoFit/>
          </a:bodyPr>
          <a:lstStyle/>
          <a:p>
            <a:pPr algn="ctr"/>
            <a:r>
              <a:rPr lang="en-IN" b="1" dirty="0">
                <a:solidFill>
                  <a:srgbClr val="C00000"/>
                </a:solidFill>
              </a:rPr>
              <a:t>middle index =</a:t>
            </a:r>
            <a:r>
              <a:rPr lang="en-IN" dirty="0"/>
              <a:t> (left + right) /2 = (0+3)/2 </a:t>
            </a:r>
            <a:r>
              <a:rPr lang="en-IN" b="1" dirty="0">
                <a:solidFill>
                  <a:srgbClr val="C00000"/>
                </a:solidFill>
              </a:rPr>
              <a:t>= 1</a:t>
            </a:r>
          </a:p>
          <a:p>
            <a:pPr algn="ctr"/>
            <a:r>
              <a:rPr lang="en-IN" b="1" dirty="0">
                <a:solidFill>
                  <a:srgbClr val="C00000"/>
                </a:solidFill>
              </a:rPr>
              <a:t>middle element value </a:t>
            </a:r>
            <a:r>
              <a:rPr lang="en-IN" dirty="0"/>
              <a:t>= a[1] = </a:t>
            </a:r>
            <a:r>
              <a:rPr lang="en-IN" b="1" dirty="0">
                <a:solidFill>
                  <a:srgbClr val="C00000"/>
                </a:solidFill>
              </a:rPr>
              <a:t>5</a:t>
            </a:r>
          </a:p>
          <a:p>
            <a:pPr algn="ctr"/>
            <a:r>
              <a:rPr lang="en-IN" b="1" dirty="0">
                <a:solidFill>
                  <a:srgbClr val="C00000"/>
                </a:solidFill>
              </a:rPr>
              <a:t>Key=6</a:t>
            </a:r>
            <a:r>
              <a:rPr lang="en-IN" dirty="0"/>
              <a:t> is </a:t>
            </a:r>
            <a:r>
              <a:rPr lang="en-IN" b="1" dirty="0">
                <a:solidFill>
                  <a:srgbClr val="C00000"/>
                </a:solidFill>
              </a:rPr>
              <a:t>greater than </a:t>
            </a:r>
            <a:r>
              <a:rPr lang="en-IN" dirty="0"/>
              <a:t>middle element = </a:t>
            </a:r>
            <a:r>
              <a:rPr lang="en-IN" b="1" dirty="0">
                <a:solidFill>
                  <a:srgbClr val="C00000"/>
                </a:solidFill>
              </a:rPr>
              <a:t>5</a:t>
            </a:r>
            <a:r>
              <a:rPr lang="en-IN" dirty="0"/>
              <a:t>, so </a:t>
            </a:r>
            <a:r>
              <a:rPr lang="en-IN" b="1" dirty="0"/>
              <a:t>left </a:t>
            </a:r>
            <a:r>
              <a:rPr lang="en-IN" dirty="0"/>
              <a:t>= middle + 1 =1 + 1 = </a:t>
            </a:r>
            <a:r>
              <a:rPr lang="en-IN" b="1" dirty="0">
                <a:solidFill>
                  <a:srgbClr val="C00000"/>
                </a:solidFill>
              </a:rPr>
              <a:t>2, right = 3 </a:t>
            </a:r>
            <a:endParaRPr lang="en-US" b="1" dirty="0">
              <a:solidFill>
                <a:srgbClr val="C00000"/>
              </a:solidFill>
            </a:endParaRPr>
          </a:p>
        </p:txBody>
      </p:sp>
      <p:graphicFrame>
        <p:nvGraphicFramePr>
          <p:cNvPr id="6" name="Table 5"/>
          <p:cNvGraphicFramePr>
            <a:graphicFrameLocks noGrp="1"/>
          </p:cNvGraphicFramePr>
          <p:nvPr/>
        </p:nvGraphicFramePr>
        <p:xfrm>
          <a:off x="2462665" y="1933510"/>
          <a:ext cx="7848600" cy="457200"/>
        </p:xfrm>
        <a:graphic>
          <a:graphicData uri="http://schemas.openxmlformats.org/drawingml/2006/table">
            <a:tbl>
              <a:tblPr firstRow="1" bandRow="1">
                <a:tableStyleId>{5940675A-B579-460E-94D1-54222C63F5DA}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370840">
                <a:tc>
                  <a:txBody>
                    <a:bodyPr/>
                    <a:lstStyle/>
                    <a:p>
                      <a:pPr algn="ctr"/>
                      <a:r>
                        <a:rPr lang="en-IN" sz="2400" b="1" dirty="0"/>
                        <a:t>-1</a:t>
                      </a:r>
                      <a:endParaRPr lang="en-US" sz="2400" b="1" dirty="0"/>
                    </a:p>
                  </a:txBody>
                  <a:tcPr/>
                </a:tc>
                <a:tc>
                  <a:txBody>
                    <a:bodyPr/>
                    <a:lstStyle/>
                    <a:p>
                      <a:pPr algn="ctr"/>
                      <a:r>
                        <a:rPr lang="en-IN" sz="2400" b="1" dirty="0"/>
                        <a:t>5</a:t>
                      </a:r>
                      <a:endParaRPr lang="en-US" sz="2400" b="1" dirty="0"/>
                    </a:p>
                  </a:txBody>
                  <a:tcPr/>
                </a:tc>
                <a:tc>
                  <a:txBody>
                    <a:bodyPr/>
                    <a:lstStyle/>
                    <a:p>
                      <a:pPr algn="ctr"/>
                      <a:r>
                        <a:rPr lang="en-IN" sz="2400" b="1" dirty="0"/>
                        <a:t>6</a:t>
                      </a:r>
                      <a:endParaRPr lang="en-US" sz="2400" b="1" dirty="0"/>
                    </a:p>
                  </a:txBody>
                  <a:tcPr/>
                </a:tc>
                <a:tc>
                  <a:txBody>
                    <a:bodyPr/>
                    <a:lstStyle/>
                    <a:p>
                      <a:pPr algn="ctr"/>
                      <a:r>
                        <a:rPr lang="en-IN" sz="2400" b="1" dirty="0"/>
                        <a:t>18</a:t>
                      </a:r>
                      <a:endParaRPr lang="en-US" sz="2400" b="1" dirty="0"/>
                    </a:p>
                  </a:txBody>
                  <a:tcPr/>
                </a:tc>
                <a:tc>
                  <a:txBody>
                    <a:bodyPr/>
                    <a:lstStyle/>
                    <a:p>
                      <a:pPr algn="ctr"/>
                      <a:r>
                        <a:rPr lang="en-IN" sz="2400" b="1" dirty="0"/>
                        <a:t>19</a:t>
                      </a:r>
                      <a:endParaRPr lang="en-US" sz="2400" b="1" dirty="0"/>
                    </a:p>
                  </a:txBody>
                  <a:tcPr/>
                </a:tc>
                <a:tc>
                  <a:txBody>
                    <a:bodyPr/>
                    <a:lstStyle/>
                    <a:p>
                      <a:pPr algn="ctr"/>
                      <a:r>
                        <a:rPr lang="en-IN" sz="2400" b="1" dirty="0"/>
                        <a:t>25</a:t>
                      </a:r>
                      <a:endParaRPr lang="en-US" sz="2400" b="1" dirty="0"/>
                    </a:p>
                  </a:txBody>
                  <a:tcPr/>
                </a:tc>
                <a:tc>
                  <a:txBody>
                    <a:bodyPr/>
                    <a:lstStyle/>
                    <a:p>
                      <a:pPr algn="ctr"/>
                      <a:r>
                        <a:rPr lang="en-IN" sz="2400" b="1" dirty="0"/>
                        <a:t>46</a:t>
                      </a:r>
                      <a:endParaRPr lang="en-US" sz="2400" b="1" dirty="0"/>
                    </a:p>
                  </a:txBody>
                  <a:tcPr/>
                </a:tc>
                <a:tc>
                  <a:txBody>
                    <a:bodyPr/>
                    <a:lstStyle/>
                    <a:p>
                      <a:pPr algn="ctr"/>
                      <a:r>
                        <a:rPr lang="en-IN" sz="2400" b="1" dirty="0"/>
                        <a:t>78</a:t>
                      </a:r>
                      <a:endParaRPr lang="en-US" sz="2400" b="1" dirty="0"/>
                    </a:p>
                  </a:txBody>
                  <a:tcPr/>
                </a:tc>
                <a:tc>
                  <a:txBody>
                    <a:bodyPr/>
                    <a:lstStyle/>
                    <a:p>
                      <a:pPr algn="ctr"/>
                      <a:r>
                        <a:rPr lang="en-IN" sz="2400" b="1" dirty="0"/>
                        <a:t>102</a:t>
                      </a:r>
                      <a:endParaRPr lang="en-US" sz="2400" b="1" dirty="0"/>
                    </a:p>
                  </a:txBody>
                  <a:tcPr/>
                </a:tc>
                <a:tc>
                  <a:txBody>
                    <a:bodyPr/>
                    <a:lstStyle/>
                    <a:p>
                      <a:pPr algn="ctr"/>
                      <a:r>
                        <a:rPr lang="en-IN" sz="2400" b="1" dirty="0"/>
                        <a:t>114</a:t>
                      </a:r>
                      <a:endParaRPr lang="en-US" sz="2400" b="1"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2462666" y="2437010"/>
          <a:ext cx="7848600" cy="370840"/>
        </p:xfrm>
        <a:graphic>
          <a:graphicData uri="http://schemas.openxmlformats.org/drawingml/2006/table">
            <a:tbl>
              <a:tblPr firstRow="1" bandRow="1">
                <a:tableStyleId>{5940675A-B579-460E-94D1-54222C63F5DA}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370840">
                <a:tc>
                  <a:txBody>
                    <a:bodyPr/>
                    <a:lstStyle/>
                    <a:p>
                      <a:pPr algn="ctr"/>
                      <a:r>
                        <a:rPr lang="en-IN" sz="1800" b="1" dirty="0">
                          <a:solidFill>
                            <a:srgbClr val="C00000"/>
                          </a:solidFill>
                        </a:rPr>
                        <a:t>0</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1</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2</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3</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4</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5</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6</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7</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8</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9</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8" name="TextBox 7"/>
          <p:cNvSpPr txBox="1"/>
          <p:nvPr/>
        </p:nvSpPr>
        <p:spPr>
          <a:xfrm>
            <a:off x="1548266" y="2443760"/>
            <a:ext cx="710066" cy="369332"/>
          </a:xfrm>
          <a:prstGeom prst="rect">
            <a:avLst/>
          </a:prstGeom>
          <a:noFill/>
        </p:spPr>
        <p:txBody>
          <a:bodyPr wrap="none" rtlCol="0">
            <a:spAutoFit/>
          </a:bodyPr>
          <a:lstStyle/>
          <a:p>
            <a:r>
              <a:rPr lang="en-IN" b="1" dirty="0">
                <a:solidFill>
                  <a:srgbClr val="C00000"/>
                </a:solidFill>
              </a:rPr>
              <a:t>Index</a:t>
            </a:r>
            <a:endParaRPr lang="en-US" b="1" dirty="0">
              <a:solidFill>
                <a:srgbClr val="C00000"/>
              </a:solidFill>
            </a:endParaRPr>
          </a:p>
        </p:txBody>
      </p:sp>
      <p:grpSp>
        <p:nvGrpSpPr>
          <p:cNvPr id="9" name="Group 8"/>
          <p:cNvGrpSpPr/>
          <p:nvPr/>
        </p:nvGrpSpPr>
        <p:grpSpPr>
          <a:xfrm>
            <a:off x="4105962" y="2832866"/>
            <a:ext cx="618439" cy="614065"/>
            <a:chOff x="277985" y="3505200"/>
            <a:chExt cx="618439" cy="614065"/>
          </a:xfrm>
        </p:grpSpPr>
        <p:sp>
          <p:nvSpPr>
            <p:cNvPr id="10" name="TextBox 9"/>
            <p:cNvSpPr txBox="1"/>
            <p:nvPr/>
          </p:nvSpPr>
          <p:spPr>
            <a:xfrm>
              <a:off x="277985" y="3657600"/>
              <a:ext cx="618439" cy="461665"/>
            </a:xfrm>
            <a:prstGeom prst="rect">
              <a:avLst/>
            </a:prstGeom>
            <a:noFill/>
          </p:spPr>
          <p:txBody>
            <a:bodyPr wrap="none" rtlCol="0">
              <a:spAutoFit/>
            </a:bodyPr>
            <a:lstStyle/>
            <a:p>
              <a:pPr algn="ctr"/>
              <a:r>
                <a:rPr lang="en-IN" sz="2400" b="1" dirty="0">
                  <a:solidFill>
                    <a:schemeClr val="tx1">
                      <a:lumMod val="95000"/>
                      <a:lumOff val="5000"/>
                    </a:schemeClr>
                  </a:solidFill>
                </a:rPr>
                <a:t>left</a:t>
              </a:r>
              <a:endParaRPr lang="en-US" sz="2400" b="1" dirty="0">
                <a:solidFill>
                  <a:schemeClr val="tx1">
                    <a:lumMod val="95000"/>
                    <a:lumOff val="5000"/>
                  </a:schemeClr>
                </a:solidFill>
              </a:endParaRPr>
            </a:p>
          </p:txBody>
        </p:sp>
        <p:cxnSp>
          <p:nvCxnSpPr>
            <p:cNvPr id="11" name="Straight Arrow Connector 10"/>
            <p:cNvCxnSpPr/>
            <p:nvPr/>
          </p:nvCxnSpPr>
          <p:spPr>
            <a:xfrm flipV="1">
              <a:off x="587204" y="3505200"/>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2" name="Group 11"/>
          <p:cNvGrpSpPr/>
          <p:nvPr/>
        </p:nvGrpSpPr>
        <p:grpSpPr>
          <a:xfrm>
            <a:off x="4793765" y="2844441"/>
            <a:ext cx="784510" cy="614065"/>
            <a:chOff x="194950" y="3505200"/>
            <a:chExt cx="784510" cy="614065"/>
          </a:xfrm>
        </p:grpSpPr>
        <p:sp>
          <p:nvSpPr>
            <p:cNvPr id="13" name="TextBox 12"/>
            <p:cNvSpPr txBox="1"/>
            <p:nvPr/>
          </p:nvSpPr>
          <p:spPr>
            <a:xfrm>
              <a:off x="194950" y="3657600"/>
              <a:ext cx="784510" cy="461665"/>
            </a:xfrm>
            <a:prstGeom prst="rect">
              <a:avLst/>
            </a:prstGeom>
            <a:noFill/>
          </p:spPr>
          <p:txBody>
            <a:bodyPr wrap="none" rtlCol="0">
              <a:spAutoFit/>
            </a:bodyPr>
            <a:lstStyle/>
            <a:p>
              <a:pPr algn="ctr"/>
              <a:r>
                <a:rPr lang="en-IN" sz="2400" b="1" dirty="0">
                  <a:solidFill>
                    <a:schemeClr val="tx1">
                      <a:lumMod val="95000"/>
                      <a:lumOff val="5000"/>
                    </a:schemeClr>
                  </a:solidFill>
                </a:rPr>
                <a:t>right</a:t>
              </a:r>
              <a:endParaRPr lang="en-US" sz="2400" b="1" dirty="0">
                <a:solidFill>
                  <a:schemeClr val="tx1">
                    <a:lumMod val="95000"/>
                    <a:lumOff val="5000"/>
                  </a:schemeClr>
                </a:solidFill>
              </a:endParaRPr>
            </a:p>
          </p:txBody>
        </p:sp>
        <p:cxnSp>
          <p:nvCxnSpPr>
            <p:cNvPr id="14" name="Straight Arrow Connector 13"/>
            <p:cNvCxnSpPr/>
            <p:nvPr/>
          </p:nvCxnSpPr>
          <p:spPr>
            <a:xfrm flipV="1">
              <a:off x="587204" y="3505200"/>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5" name="TextBox 14"/>
          <p:cNvSpPr txBox="1"/>
          <p:nvPr/>
        </p:nvSpPr>
        <p:spPr>
          <a:xfrm>
            <a:off x="1752601" y="879280"/>
            <a:ext cx="843885" cy="369332"/>
          </a:xfrm>
          <a:prstGeom prst="rect">
            <a:avLst/>
          </a:prstGeom>
          <a:noFill/>
          <a:ln w="28575">
            <a:solidFill>
              <a:schemeClr val="tx1"/>
            </a:solidFill>
          </a:ln>
        </p:spPr>
        <p:txBody>
          <a:bodyPr wrap="none" rtlCol="0">
            <a:spAutoFit/>
          </a:bodyPr>
          <a:lstStyle/>
          <a:p>
            <a:r>
              <a:rPr lang="en-IN" b="1" dirty="0"/>
              <a:t>Step 2:</a:t>
            </a:r>
            <a:endParaRPr lang="en-US" b="1" dirty="0"/>
          </a:p>
        </p:txBody>
      </p:sp>
      <p:cxnSp>
        <p:nvCxnSpPr>
          <p:cNvPr id="16" name="Straight Connector 15"/>
          <p:cNvCxnSpPr/>
          <p:nvPr/>
        </p:nvCxnSpPr>
        <p:spPr>
          <a:xfrm>
            <a:off x="1752600" y="3599330"/>
            <a:ext cx="8763000"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311493" y="3666600"/>
            <a:ext cx="5544916" cy="923330"/>
          </a:xfrm>
          <a:prstGeom prst="rect">
            <a:avLst/>
          </a:prstGeom>
          <a:noFill/>
        </p:spPr>
        <p:txBody>
          <a:bodyPr wrap="none" rtlCol="0">
            <a:spAutoFit/>
          </a:bodyPr>
          <a:lstStyle/>
          <a:p>
            <a:pPr algn="ctr"/>
            <a:r>
              <a:rPr lang="en-IN" b="1" dirty="0">
                <a:solidFill>
                  <a:srgbClr val="C00000"/>
                </a:solidFill>
              </a:rPr>
              <a:t>middle index =</a:t>
            </a:r>
            <a:r>
              <a:rPr lang="en-IN" dirty="0"/>
              <a:t> (left + right) /2 = (2+3)/2 </a:t>
            </a:r>
            <a:r>
              <a:rPr lang="en-IN" b="1" dirty="0">
                <a:solidFill>
                  <a:srgbClr val="C00000"/>
                </a:solidFill>
              </a:rPr>
              <a:t>= 2</a:t>
            </a:r>
          </a:p>
          <a:p>
            <a:pPr algn="ctr"/>
            <a:r>
              <a:rPr lang="en-IN" b="1" dirty="0">
                <a:solidFill>
                  <a:srgbClr val="C00000"/>
                </a:solidFill>
              </a:rPr>
              <a:t>middle element value </a:t>
            </a:r>
            <a:r>
              <a:rPr lang="en-IN" dirty="0"/>
              <a:t>= a[2] = </a:t>
            </a:r>
            <a:r>
              <a:rPr lang="en-IN" b="1" dirty="0">
                <a:solidFill>
                  <a:srgbClr val="C00000"/>
                </a:solidFill>
              </a:rPr>
              <a:t>6</a:t>
            </a:r>
          </a:p>
          <a:p>
            <a:pPr algn="ctr"/>
            <a:r>
              <a:rPr lang="en-IN" b="1" dirty="0">
                <a:solidFill>
                  <a:srgbClr val="C00000"/>
                </a:solidFill>
              </a:rPr>
              <a:t>Key=6</a:t>
            </a:r>
            <a:r>
              <a:rPr lang="en-IN" dirty="0"/>
              <a:t> is </a:t>
            </a:r>
            <a:r>
              <a:rPr lang="en-IN" b="1" dirty="0">
                <a:solidFill>
                  <a:srgbClr val="C00000"/>
                </a:solidFill>
              </a:rPr>
              <a:t>equals to </a:t>
            </a:r>
            <a:r>
              <a:rPr lang="en-IN" dirty="0"/>
              <a:t>middle element = </a:t>
            </a:r>
            <a:r>
              <a:rPr lang="en-IN" b="1" dirty="0">
                <a:solidFill>
                  <a:srgbClr val="C00000"/>
                </a:solidFill>
              </a:rPr>
              <a:t>6</a:t>
            </a:r>
            <a:r>
              <a:rPr lang="en-IN" dirty="0"/>
              <a:t>, so </a:t>
            </a:r>
            <a:r>
              <a:rPr lang="en-IN" b="1" dirty="0"/>
              <a:t>element found</a:t>
            </a:r>
            <a:endParaRPr lang="en-US" b="1" dirty="0">
              <a:solidFill>
                <a:srgbClr val="C00000"/>
              </a:solidFill>
            </a:endParaRPr>
          </a:p>
        </p:txBody>
      </p:sp>
      <p:graphicFrame>
        <p:nvGraphicFramePr>
          <p:cNvPr id="18" name="Table 17"/>
          <p:cNvGraphicFramePr>
            <a:graphicFrameLocks noGrp="1"/>
          </p:cNvGraphicFramePr>
          <p:nvPr/>
        </p:nvGraphicFramePr>
        <p:xfrm>
          <a:off x="2462665" y="4676710"/>
          <a:ext cx="7848600" cy="457200"/>
        </p:xfrm>
        <a:graphic>
          <a:graphicData uri="http://schemas.openxmlformats.org/drawingml/2006/table">
            <a:tbl>
              <a:tblPr firstRow="1" bandRow="1">
                <a:tableStyleId>{5940675A-B579-460E-94D1-54222C63F5DA}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370840">
                <a:tc>
                  <a:txBody>
                    <a:bodyPr/>
                    <a:lstStyle/>
                    <a:p>
                      <a:pPr algn="ctr"/>
                      <a:r>
                        <a:rPr lang="en-IN" sz="2400" b="1" dirty="0"/>
                        <a:t>-1</a:t>
                      </a:r>
                      <a:endParaRPr lang="en-US" sz="2400" b="1" dirty="0"/>
                    </a:p>
                  </a:txBody>
                  <a:tcPr/>
                </a:tc>
                <a:tc>
                  <a:txBody>
                    <a:bodyPr/>
                    <a:lstStyle/>
                    <a:p>
                      <a:pPr algn="ctr"/>
                      <a:r>
                        <a:rPr lang="en-IN" sz="2400" b="1" dirty="0"/>
                        <a:t>5</a:t>
                      </a:r>
                      <a:endParaRPr lang="en-US" sz="2400" b="1" dirty="0"/>
                    </a:p>
                  </a:txBody>
                  <a:tcPr/>
                </a:tc>
                <a:tc>
                  <a:txBody>
                    <a:bodyPr/>
                    <a:lstStyle/>
                    <a:p>
                      <a:pPr algn="ctr"/>
                      <a:r>
                        <a:rPr lang="en-IN" sz="2400" b="1" dirty="0"/>
                        <a:t>6</a:t>
                      </a:r>
                      <a:endParaRPr lang="en-US" sz="2400" b="1" dirty="0"/>
                    </a:p>
                  </a:txBody>
                  <a:tcPr/>
                </a:tc>
                <a:tc>
                  <a:txBody>
                    <a:bodyPr/>
                    <a:lstStyle/>
                    <a:p>
                      <a:pPr algn="ctr"/>
                      <a:r>
                        <a:rPr lang="en-IN" sz="2400" b="1" dirty="0"/>
                        <a:t>18</a:t>
                      </a:r>
                      <a:endParaRPr lang="en-US" sz="2400" b="1" dirty="0"/>
                    </a:p>
                  </a:txBody>
                  <a:tcPr/>
                </a:tc>
                <a:tc>
                  <a:txBody>
                    <a:bodyPr/>
                    <a:lstStyle/>
                    <a:p>
                      <a:pPr algn="ctr"/>
                      <a:r>
                        <a:rPr lang="en-IN" sz="2400" b="1" dirty="0"/>
                        <a:t>19</a:t>
                      </a:r>
                      <a:endParaRPr lang="en-US" sz="2400" b="1" dirty="0"/>
                    </a:p>
                  </a:txBody>
                  <a:tcPr/>
                </a:tc>
                <a:tc>
                  <a:txBody>
                    <a:bodyPr/>
                    <a:lstStyle/>
                    <a:p>
                      <a:pPr algn="ctr"/>
                      <a:r>
                        <a:rPr lang="en-IN" sz="2400" b="1" dirty="0"/>
                        <a:t>25</a:t>
                      </a:r>
                      <a:endParaRPr lang="en-US" sz="2400" b="1" dirty="0"/>
                    </a:p>
                  </a:txBody>
                  <a:tcPr/>
                </a:tc>
                <a:tc>
                  <a:txBody>
                    <a:bodyPr/>
                    <a:lstStyle/>
                    <a:p>
                      <a:pPr algn="ctr"/>
                      <a:r>
                        <a:rPr lang="en-IN" sz="2400" b="1" dirty="0"/>
                        <a:t>46</a:t>
                      </a:r>
                      <a:endParaRPr lang="en-US" sz="2400" b="1" dirty="0"/>
                    </a:p>
                  </a:txBody>
                  <a:tcPr/>
                </a:tc>
                <a:tc>
                  <a:txBody>
                    <a:bodyPr/>
                    <a:lstStyle/>
                    <a:p>
                      <a:pPr algn="ctr"/>
                      <a:r>
                        <a:rPr lang="en-IN" sz="2400" b="1" dirty="0"/>
                        <a:t>78</a:t>
                      </a:r>
                      <a:endParaRPr lang="en-US" sz="2400" b="1" dirty="0"/>
                    </a:p>
                  </a:txBody>
                  <a:tcPr/>
                </a:tc>
                <a:tc>
                  <a:txBody>
                    <a:bodyPr/>
                    <a:lstStyle/>
                    <a:p>
                      <a:pPr algn="ctr"/>
                      <a:r>
                        <a:rPr lang="en-IN" sz="2400" b="1" dirty="0"/>
                        <a:t>102</a:t>
                      </a:r>
                      <a:endParaRPr lang="en-US" sz="2400" b="1" dirty="0"/>
                    </a:p>
                  </a:txBody>
                  <a:tcPr/>
                </a:tc>
                <a:tc>
                  <a:txBody>
                    <a:bodyPr/>
                    <a:lstStyle/>
                    <a:p>
                      <a:pPr algn="ctr"/>
                      <a:r>
                        <a:rPr lang="en-IN" sz="2400" b="1" dirty="0"/>
                        <a:t>114</a:t>
                      </a:r>
                      <a:endParaRPr lang="en-US" sz="2400" b="1" dirty="0"/>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2462666" y="5180210"/>
          <a:ext cx="7848600" cy="370840"/>
        </p:xfrm>
        <a:graphic>
          <a:graphicData uri="http://schemas.openxmlformats.org/drawingml/2006/table">
            <a:tbl>
              <a:tblPr firstRow="1" bandRow="1">
                <a:tableStyleId>{5940675A-B579-460E-94D1-54222C63F5DA}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370840">
                <a:tc>
                  <a:txBody>
                    <a:bodyPr/>
                    <a:lstStyle/>
                    <a:p>
                      <a:pPr algn="ctr"/>
                      <a:r>
                        <a:rPr lang="en-IN" sz="1800" b="1" dirty="0">
                          <a:solidFill>
                            <a:srgbClr val="C00000"/>
                          </a:solidFill>
                        </a:rPr>
                        <a:t>0</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1</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2</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3</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4</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5</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6</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7</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8</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9</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20" name="TextBox 19"/>
          <p:cNvSpPr txBox="1"/>
          <p:nvPr/>
        </p:nvSpPr>
        <p:spPr>
          <a:xfrm>
            <a:off x="1548266" y="5186960"/>
            <a:ext cx="710066" cy="369332"/>
          </a:xfrm>
          <a:prstGeom prst="rect">
            <a:avLst/>
          </a:prstGeom>
          <a:noFill/>
        </p:spPr>
        <p:txBody>
          <a:bodyPr wrap="none" rtlCol="0">
            <a:spAutoFit/>
          </a:bodyPr>
          <a:lstStyle/>
          <a:p>
            <a:r>
              <a:rPr lang="en-IN" b="1" dirty="0">
                <a:solidFill>
                  <a:srgbClr val="C00000"/>
                </a:solidFill>
              </a:rPr>
              <a:t>Index</a:t>
            </a:r>
            <a:endParaRPr lang="en-US" b="1" dirty="0">
              <a:solidFill>
                <a:srgbClr val="C00000"/>
              </a:solidFill>
            </a:endParaRPr>
          </a:p>
        </p:txBody>
      </p:sp>
      <p:grpSp>
        <p:nvGrpSpPr>
          <p:cNvPr id="21" name="Group 20"/>
          <p:cNvGrpSpPr/>
          <p:nvPr/>
        </p:nvGrpSpPr>
        <p:grpSpPr>
          <a:xfrm>
            <a:off x="3419581" y="5534108"/>
            <a:ext cx="2008883" cy="614065"/>
            <a:chOff x="-417235" y="3505200"/>
            <a:chExt cx="2008883" cy="614065"/>
          </a:xfrm>
        </p:grpSpPr>
        <p:sp>
          <p:nvSpPr>
            <p:cNvPr id="22" name="TextBox 21"/>
            <p:cNvSpPr txBox="1"/>
            <p:nvPr/>
          </p:nvSpPr>
          <p:spPr>
            <a:xfrm>
              <a:off x="-417235" y="3657600"/>
              <a:ext cx="2008883" cy="461665"/>
            </a:xfrm>
            <a:prstGeom prst="rect">
              <a:avLst/>
            </a:prstGeom>
            <a:noFill/>
          </p:spPr>
          <p:txBody>
            <a:bodyPr wrap="none" rtlCol="0">
              <a:spAutoFit/>
            </a:bodyPr>
            <a:lstStyle/>
            <a:p>
              <a:pPr algn="ctr"/>
              <a:r>
                <a:rPr lang="en-IN" sz="2400" b="1" dirty="0">
                  <a:solidFill>
                    <a:schemeClr val="tx1">
                      <a:lumMod val="95000"/>
                      <a:lumOff val="5000"/>
                    </a:schemeClr>
                  </a:solidFill>
                </a:rPr>
                <a:t>Element Found</a:t>
              </a:r>
              <a:endParaRPr lang="en-US" sz="2400" b="1" dirty="0">
                <a:solidFill>
                  <a:schemeClr val="tx1">
                    <a:lumMod val="95000"/>
                    <a:lumOff val="5000"/>
                  </a:schemeClr>
                </a:solidFill>
              </a:endParaRPr>
            </a:p>
          </p:txBody>
        </p:sp>
        <p:cxnSp>
          <p:nvCxnSpPr>
            <p:cNvPr id="23" name="Straight Arrow Connector 22"/>
            <p:cNvCxnSpPr/>
            <p:nvPr/>
          </p:nvCxnSpPr>
          <p:spPr>
            <a:xfrm flipV="1">
              <a:off x="587204" y="3505200"/>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4" name="TextBox 23"/>
          <p:cNvSpPr txBox="1"/>
          <p:nvPr/>
        </p:nvSpPr>
        <p:spPr>
          <a:xfrm>
            <a:off x="1752601" y="3599330"/>
            <a:ext cx="843885" cy="369332"/>
          </a:xfrm>
          <a:prstGeom prst="rect">
            <a:avLst/>
          </a:prstGeom>
          <a:noFill/>
          <a:ln w="28575">
            <a:solidFill>
              <a:schemeClr val="tx1"/>
            </a:solidFill>
          </a:ln>
        </p:spPr>
        <p:txBody>
          <a:bodyPr wrap="none" rtlCol="0">
            <a:spAutoFit/>
          </a:bodyPr>
          <a:lstStyle/>
          <a:p>
            <a:r>
              <a:rPr lang="en-IN" b="1" dirty="0"/>
              <a:t>Step 3:</a:t>
            </a:r>
            <a:endParaRPr lang="en-US" b="1" dirty="0"/>
          </a:p>
        </p:txBody>
      </p:sp>
      <p:sp>
        <p:nvSpPr>
          <p:cNvPr id="25" name="TextBox 24"/>
          <p:cNvSpPr txBox="1"/>
          <p:nvPr/>
        </p:nvSpPr>
        <p:spPr>
          <a:xfrm>
            <a:off x="4256676" y="4677706"/>
            <a:ext cx="340158" cy="461665"/>
          </a:xfrm>
          <a:prstGeom prst="rect">
            <a:avLst/>
          </a:prstGeom>
          <a:noFill/>
        </p:spPr>
        <p:txBody>
          <a:bodyPr wrap="none" rtlCol="0">
            <a:spAutoFit/>
          </a:bodyPr>
          <a:lstStyle/>
          <a:p>
            <a:pPr algn="ctr"/>
            <a:r>
              <a:rPr lang="en-IN" sz="2400" b="1" dirty="0">
                <a:solidFill>
                  <a:srgbClr val="C00000"/>
                </a:solidFill>
              </a:rPr>
              <a:t>6</a:t>
            </a:r>
            <a:endParaRPr lang="en-US" sz="2400" b="1" dirty="0">
              <a:solidFill>
                <a:srgbClr val="C00000"/>
              </a:solidFill>
            </a:endParaRPr>
          </a:p>
        </p:txBody>
      </p:sp>
    </p:spTree>
    <p:extLst>
      <p:ext uri="{BB962C8B-B14F-4D97-AF65-F5344CB8AC3E}">
        <p14:creationId xmlns:p14="http://schemas.microsoft.com/office/powerpoint/2010/main" val="172059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P spid="20" grpId="0"/>
      <p:bldP spid="24" grpId="0" animBg="1"/>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p:txBody>
          <a:bodyPr/>
          <a:lstStyle/>
          <a:p>
            <a:r>
              <a:rPr lang="en-US" dirty="0"/>
              <a:t>Selection sort is a simple sorting algorithm. </a:t>
            </a:r>
          </a:p>
          <a:p>
            <a:r>
              <a:rPr lang="en-US" dirty="0"/>
              <a:t>The </a:t>
            </a:r>
            <a:r>
              <a:rPr lang="en-US" b="1" dirty="0">
                <a:solidFill>
                  <a:srgbClr val="C00000"/>
                </a:solidFill>
              </a:rPr>
              <a:t>list</a:t>
            </a:r>
            <a:r>
              <a:rPr lang="en-US" dirty="0">
                <a:solidFill>
                  <a:srgbClr val="C00000"/>
                </a:solidFill>
              </a:rPr>
              <a:t> </a:t>
            </a:r>
            <a:r>
              <a:rPr lang="en-US" dirty="0"/>
              <a:t>is </a:t>
            </a:r>
            <a:r>
              <a:rPr lang="en-US" b="1" dirty="0">
                <a:solidFill>
                  <a:srgbClr val="C00000"/>
                </a:solidFill>
              </a:rPr>
              <a:t>divided into two parts</a:t>
            </a:r>
            <a:r>
              <a:rPr lang="en-US" dirty="0"/>
              <a:t>, </a:t>
            </a:r>
          </a:p>
          <a:p>
            <a:pPr lvl="1"/>
            <a:r>
              <a:rPr lang="en-US" dirty="0"/>
              <a:t>The </a:t>
            </a:r>
            <a:r>
              <a:rPr lang="en-US" b="1" dirty="0">
                <a:solidFill>
                  <a:srgbClr val="C00000"/>
                </a:solidFill>
              </a:rPr>
              <a:t>sorted part </a:t>
            </a:r>
            <a:r>
              <a:rPr lang="en-US" dirty="0"/>
              <a:t>at the </a:t>
            </a:r>
            <a:r>
              <a:rPr lang="en-US" b="1" dirty="0">
                <a:solidFill>
                  <a:srgbClr val="C00000"/>
                </a:solidFill>
              </a:rPr>
              <a:t>left end </a:t>
            </a:r>
            <a:r>
              <a:rPr lang="en-US" dirty="0"/>
              <a:t>and </a:t>
            </a:r>
          </a:p>
          <a:p>
            <a:pPr lvl="1"/>
            <a:r>
              <a:rPr lang="en-US" dirty="0"/>
              <a:t>The </a:t>
            </a:r>
            <a:r>
              <a:rPr lang="en-US" b="1" dirty="0">
                <a:solidFill>
                  <a:srgbClr val="C00000"/>
                </a:solidFill>
              </a:rPr>
              <a:t>unsorted part </a:t>
            </a:r>
            <a:r>
              <a:rPr lang="en-US" dirty="0"/>
              <a:t>at the </a:t>
            </a:r>
            <a:r>
              <a:rPr lang="en-US" b="1" dirty="0">
                <a:solidFill>
                  <a:srgbClr val="C00000"/>
                </a:solidFill>
              </a:rPr>
              <a:t>right end</a:t>
            </a:r>
            <a:r>
              <a:rPr lang="en-US" dirty="0"/>
              <a:t>. </a:t>
            </a:r>
          </a:p>
          <a:p>
            <a:pPr lvl="1"/>
            <a:r>
              <a:rPr lang="en-US" dirty="0"/>
              <a:t>Initially, the sorted part is empty and the unsorted part is the entire list.</a:t>
            </a:r>
          </a:p>
          <a:p>
            <a:r>
              <a:rPr lang="en-US" dirty="0"/>
              <a:t>The </a:t>
            </a:r>
            <a:r>
              <a:rPr lang="en-US" b="1" dirty="0">
                <a:solidFill>
                  <a:srgbClr val="C00000"/>
                </a:solidFill>
              </a:rPr>
              <a:t>smallest element </a:t>
            </a:r>
            <a:r>
              <a:rPr lang="en-US" dirty="0"/>
              <a:t>is </a:t>
            </a:r>
            <a:r>
              <a:rPr lang="en-US" b="1" dirty="0">
                <a:solidFill>
                  <a:srgbClr val="C00000"/>
                </a:solidFill>
              </a:rPr>
              <a:t>selected</a:t>
            </a:r>
            <a:r>
              <a:rPr lang="en-US" dirty="0">
                <a:solidFill>
                  <a:srgbClr val="C00000"/>
                </a:solidFill>
              </a:rPr>
              <a:t> </a:t>
            </a:r>
            <a:r>
              <a:rPr lang="en-US" dirty="0"/>
              <a:t>from the </a:t>
            </a:r>
            <a:r>
              <a:rPr lang="en-US" b="1" dirty="0">
                <a:solidFill>
                  <a:srgbClr val="C00000"/>
                </a:solidFill>
              </a:rPr>
              <a:t>unsorted array </a:t>
            </a:r>
            <a:r>
              <a:rPr lang="en-US" dirty="0"/>
              <a:t>and </a:t>
            </a:r>
            <a:r>
              <a:rPr lang="en-US" b="1" dirty="0">
                <a:solidFill>
                  <a:srgbClr val="C00000"/>
                </a:solidFill>
              </a:rPr>
              <a:t>swapped</a:t>
            </a:r>
            <a:r>
              <a:rPr lang="en-US" dirty="0">
                <a:solidFill>
                  <a:srgbClr val="C00000"/>
                </a:solidFill>
              </a:rPr>
              <a:t> </a:t>
            </a:r>
            <a:r>
              <a:rPr lang="en-US" dirty="0"/>
              <a:t>with the </a:t>
            </a:r>
            <a:r>
              <a:rPr lang="en-US" b="1" dirty="0">
                <a:solidFill>
                  <a:srgbClr val="C00000"/>
                </a:solidFill>
              </a:rPr>
              <a:t>leftmost element</a:t>
            </a:r>
            <a:r>
              <a:rPr lang="en-US" dirty="0"/>
              <a:t>, and that element becomes a part of the sorted array. </a:t>
            </a:r>
          </a:p>
          <a:p>
            <a:r>
              <a:rPr lang="en-US" dirty="0"/>
              <a:t>This process continues moving unsorted array boundary by one element to the right.</a:t>
            </a:r>
          </a:p>
          <a:p>
            <a:r>
              <a:rPr lang="en-US" dirty="0"/>
              <a:t>This algorithm is </a:t>
            </a:r>
            <a:r>
              <a:rPr lang="en-US" b="1" dirty="0">
                <a:solidFill>
                  <a:srgbClr val="C00000"/>
                </a:solidFill>
              </a:rPr>
              <a:t>not suitable</a:t>
            </a:r>
            <a:r>
              <a:rPr lang="en-US" dirty="0">
                <a:solidFill>
                  <a:srgbClr val="C00000"/>
                </a:solidFill>
              </a:rPr>
              <a:t> </a:t>
            </a:r>
            <a:r>
              <a:rPr lang="en-US" dirty="0"/>
              <a:t>for </a:t>
            </a:r>
            <a:r>
              <a:rPr lang="en-US" b="1" dirty="0">
                <a:solidFill>
                  <a:srgbClr val="C00000"/>
                </a:solidFill>
              </a:rPr>
              <a:t>large data sets</a:t>
            </a:r>
            <a:r>
              <a:rPr lang="en-US" dirty="0">
                <a:solidFill>
                  <a:srgbClr val="C00000"/>
                </a:solidFill>
              </a:rPr>
              <a:t> </a:t>
            </a:r>
            <a:r>
              <a:rPr lang="en-US" dirty="0"/>
              <a:t>as its average and worst case complexities are of </a:t>
            </a:r>
            <a:r>
              <a:rPr lang="en-US" b="1" dirty="0">
                <a:solidFill>
                  <a:srgbClr val="C00000"/>
                </a:solidFill>
              </a:rPr>
              <a:t>Ο(n</a:t>
            </a:r>
            <a:r>
              <a:rPr lang="en-US" b="1" baseline="30000" dirty="0">
                <a:solidFill>
                  <a:srgbClr val="C00000"/>
                </a:solidFill>
              </a:rPr>
              <a:t>2</a:t>
            </a:r>
            <a:r>
              <a:rPr lang="en-US" b="1" dirty="0">
                <a:solidFill>
                  <a:srgbClr val="C00000"/>
                </a:solidFill>
              </a:rPr>
              <a:t>)</a:t>
            </a:r>
            <a:r>
              <a:rPr lang="en-US" dirty="0"/>
              <a:t>, where n is the number of items.</a:t>
            </a:r>
          </a:p>
        </p:txBody>
      </p:sp>
    </p:spTree>
    <p:extLst>
      <p:ext uri="{BB962C8B-B14F-4D97-AF65-F5344CB8AC3E}">
        <p14:creationId xmlns:p14="http://schemas.microsoft.com/office/powerpoint/2010/main" val="30399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graphicFrame>
        <p:nvGraphicFramePr>
          <p:cNvPr id="4" name="Table 3"/>
          <p:cNvGraphicFramePr>
            <a:graphicFrameLocks noGrp="1"/>
          </p:cNvGraphicFramePr>
          <p:nvPr/>
        </p:nvGraphicFramePr>
        <p:xfrm>
          <a:off x="3547528" y="1272972"/>
          <a:ext cx="5215472"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gridCol w="651934">
                  <a:extLst>
                    <a:ext uri="{9D8B030D-6E8A-4147-A177-3AD203B41FA5}">
                      <a16:colId xmlns:a16="http://schemas.microsoft.com/office/drawing/2014/main" val="20005"/>
                    </a:ext>
                  </a:extLst>
                </a:gridCol>
                <a:gridCol w="651934">
                  <a:extLst>
                    <a:ext uri="{9D8B030D-6E8A-4147-A177-3AD203B41FA5}">
                      <a16:colId xmlns:a16="http://schemas.microsoft.com/office/drawing/2014/main" val="20006"/>
                    </a:ext>
                  </a:extLst>
                </a:gridCol>
                <a:gridCol w="651934">
                  <a:extLst>
                    <a:ext uri="{9D8B030D-6E8A-4147-A177-3AD203B41FA5}">
                      <a16:colId xmlns:a16="http://schemas.microsoft.com/office/drawing/2014/main" val="20007"/>
                    </a:ext>
                  </a:extLst>
                </a:gridCol>
              </a:tblGrid>
              <a:tr h="370840">
                <a:tc>
                  <a:txBody>
                    <a:bodyPr/>
                    <a:lstStyle/>
                    <a:p>
                      <a:pPr algn="ctr"/>
                      <a:r>
                        <a:rPr lang="en-US" sz="2400" dirty="0"/>
                        <a:t>5</a:t>
                      </a:r>
                    </a:p>
                  </a:txBody>
                  <a:tcPr/>
                </a:tc>
                <a:tc>
                  <a:txBody>
                    <a:bodyPr/>
                    <a:lstStyle/>
                    <a:p>
                      <a:pPr algn="ctr"/>
                      <a:r>
                        <a:rPr lang="en-US" sz="2400" dirty="0"/>
                        <a:t>1</a:t>
                      </a:r>
                    </a:p>
                  </a:txBody>
                  <a:tcPr/>
                </a:tc>
                <a:tc>
                  <a:txBody>
                    <a:bodyPr/>
                    <a:lstStyle/>
                    <a:p>
                      <a:pPr algn="ctr"/>
                      <a:r>
                        <a:rPr lang="en-US" sz="2400" dirty="0"/>
                        <a:t>12</a:t>
                      </a:r>
                    </a:p>
                  </a:txBody>
                  <a:tcPr/>
                </a:tc>
                <a:tc>
                  <a:txBody>
                    <a:bodyPr/>
                    <a:lstStyle/>
                    <a:p>
                      <a:pPr algn="ctr"/>
                      <a:r>
                        <a:rPr lang="en-US" sz="2400" dirty="0"/>
                        <a:t>-5</a:t>
                      </a:r>
                    </a:p>
                  </a:txBody>
                  <a:tcPr/>
                </a:tc>
                <a:tc>
                  <a:txBody>
                    <a:bodyPr/>
                    <a:lstStyle/>
                    <a:p>
                      <a:pPr algn="ctr"/>
                      <a:r>
                        <a:rPr lang="en-US" sz="2400" dirty="0"/>
                        <a:t>16</a:t>
                      </a:r>
                    </a:p>
                  </a:txBody>
                  <a:tcPr/>
                </a:tc>
                <a:tc>
                  <a:txBody>
                    <a:bodyPr/>
                    <a:lstStyle/>
                    <a:p>
                      <a:pPr algn="ctr"/>
                      <a:r>
                        <a:rPr lang="en-US" sz="2400" dirty="0"/>
                        <a:t>2</a:t>
                      </a:r>
                    </a:p>
                  </a:txBody>
                  <a:tcPr/>
                </a:tc>
                <a:tc>
                  <a:txBody>
                    <a:bodyPr/>
                    <a:lstStyle/>
                    <a:p>
                      <a:pPr algn="ctr"/>
                      <a:r>
                        <a:rPr lang="en-US" sz="2400" dirty="0"/>
                        <a:t>12</a:t>
                      </a:r>
                    </a:p>
                  </a:txBody>
                  <a:tcPr/>
                </a:tc>
                <a:tc>
                  <a:txBody>
                    <a:bodyPr/>
                    <a:lstStyle/>
                    <a:p>
                      <a:pPr algn="ctr"/>
                      <a:r>
                        <a:rPr lang="en-US" sz="2400" dirty="0"/>
                        <a:t>14</a:t>
                      </a:r>
                    </a:p>
                  </a:txBody>
                  <a:tcPr/>
                </a:tc>
                <a:extLst>
                  <a:ext uri="{0D108BD9-81ED-4DB2-BD59-A6C34878D82A}">
                    <a16:rowId xmlns:a16="http://schemas.microsoft.com/office/drawing/2014/main" val="10000"/>
                  </a:ext>
                </a:extLst>
              </a:tr>
            </a:tbl>
          </a:graphicData>
        </a:graphic>
      </p:graphicFrame>
      <p:sp>
        <p:nvSpPr>
          <p:cNvPr id="5" name="TextBox 4"/>
          <p:cNvSpPr txBox="1"/>
          <p:nvPr/>
        </p:nvSpPr>
        <p:spPr>
          <a:xfrm>
            <a:off x="5073124" y="811308"/>
            <a:ext cx="2045753" cy="461665"/>
          </a:xfrm>
          <a:prstGeom prst="rect">
            <a:avLst/>
          </a:prstGeom>
          <a:noFill/>
        </p:spPr>
        <p:txBody>
          <a:bodyPr wrap="none" rtlCol="0">
            <a:spAutoFit/>
          </a:bodyPr>
          <a:lstStyle/>
          <a:p>
            <a:pPr algn="ctr"/>
            <a:r>
              <a:rPr lang="en-US" sz="2400" b="1" dirty="0"/>
              <a:t>Unsorted Array</a:t>
            </a:r>
          </a:p>
        </p:txBody>
      </p:sp>
      <p:cxnSp>
        <p:nvCxnSpPr>
          <p:cNvPr id="6" name="Straight Connector 5"/>
          <p:cNvCxnSpPr/>
          <p:nvPr/>
        </p:nvCxnSpPr>
        <p:spPr>
          <a:xfrm>
            <a:off x="1905000" y="2030507"/>
            <a:ext cx="83820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905000" y="2030507"/>
            <a:ext cx="896784" cy="369332"/>
          </a:xfrm>
          <a:prstGeom prst="rect">
            <a:avLst/>
          </a:prstGeom>
          <a:noFill/>
          <a:ln w="28575">
            <a:solidFill>
              <a:schemeClr val="tx1"/>
            </a:solidFill>
          </a:ln>
        </p:spPr>
        <p:txBody>
          <a:bodyPr wrap="none" rtlCol="0">
            <a:spAutoFit/>
          </a:bodyPr>
          <a:lstStyle/>
          <a:p>
            <a:r>
              <a:rPr lang="en-IN" b="1" dirty="0"/>
              <a:t>Step 1 :</a:t>
            </a:r>
            <a:endParaRPr lang="en-US" b="1" dirty="0"/>
          </a:p>
        </p:txBody>
      </p:sp>
      <p:graphicFrame>
        <p:nvGraphicFramePr>
          <p:cNvPr id="8" name="Table 7"/>
          <p:cNvGraphicFramePr>
            <a:graphicFrameLocks noGrp="1"/>
          </p:cNvGraphicFramePr>
          <p:nvPr/>
        </p:nvGraphicFramePr>
        <p:xfrm>
          <a:off x="2023528" y="2777267"/>
          <a:ext cx="5215472"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gridCol w="651934">
                  <a:extLst>
                    <a:ext uri="{9D8B030D-6E8A-4147-A177-3AD203B41FA5}">
                      <a16:colId xmlns:a16="http://schemas.microsoft.com/office/drawing/2014/main" val="20005"/>
                    </a:ext>
                  </a:extLst>
                </a:gridCol>
                <a:gridCol w="651934">
                  <a:extLst>
                    <a:ext uri="{9D8B030D-6E8A-4147-A177-3AD203B41FA5}">
                      <a16:colId xmlns:a16="http://schemas.microsoft.com/office/drawing/2014/main" val="20006"/>
                    </a:ext>
                  </a:extLst>
                </a:gridCol>
                <a:gridCol w="651934">
                  <a:extLst>
                    <a:ext uri="{9D8B030D-6E8A-4147-A177-3AD203B41FA5}">
                      <a16:colId xmlns:a16="http://schemas.microsoft.com/office/drawing/2014/main" val="20007"/>
                    </a:ext>
                  </a:extLst>
                </a:gridCol>
              </a:tblGrid>
              <a:tr h="370840">
                <a:tc>
                  <a:txBody>
                    <a:bodyPr/>
                    <a:lstStyle/>
                    <a:p>
                      <a:pPr algn="ctr"/>
                      <a:r>
                        <a:rPr lang="en-US" sz="2400" dirty="0"/>
                        <a:t>5</a:t>
                      </a:r>
                    </a:p>
                  </a:txBody>
                  <a:tcPr/>
                </a:tc>
                <a:tc>
                  <a:txBody>
                    <a:bodyPr/>
                    <a:lstStyle/>
                    <a:p>
                      <a:pPr algn="ctr"/>
                      <a:r>
                        <a:rPr lang="en-US" sz="2400" dirty="0"/>
                        <a:t>1</a:t>
                      </a:r>
                    </a:p>
                  </a:txBody>
                  <a:tcPr/>
                </a:tc>
                <a:tc>
                  <a:txBody>
                    <a:bodyPr/>
                    <a:lstStyle/>
                    <a:p>
                      <a:pPr algn="ctr"/>
                      <a:r>
                        <a:rPr lang="en-US" sz="2400" dirty="0"/>
                        <a:t>12</a:t>
                      </a:r>
                    </a:p>
                  </a:txBody>
                  <a:tcPr/>
                </a:tc>
                <a:tc>
                  <a:txBody>
                    <a:bodyPr/>
                    <a:lstStyle/>
                    <a:p>
                      <a:pPr algn="ctr"/>
                      <a:r>
                        <a:rPr lang="en-US" sz="2400" dirty="0"/>
                        <a:t>-5</a:t>
                      </a:r>
                    </a:p>
                  </a:txBody>
                  <a:tcPr/>
                </a:tc>
                <a:tc>
                  <a:txBody>
                    <a:bodyPr/>
                    <a:lstStyle/>
                    <a:p>
                      <a:pPr algn="ctr"/>
                      <a:r>
                        <a:rPr lang="en-US" sz="2400" dirty="0"/>
                        <a:t>16</a:t>
                      </a:r>
                    </a:p>
                  </a:txBody>
                  <a:tcPr/>
                </a:tc>
                <a:tc>
                  <a:txBody>
                    <a:bodyPr/>
                    <a:lstStyle/>
                    <a:p>
                      <a:pPr algn="ctr"/>
                      <a:r>
                        <a:rPr lang="en-US" sz="2400" dirty="0"/>
                        <a:t>2</a:t>
                      </a:r>
                    </a:p>
                  </a:txBody>
                  <a:tcPr/>
                </a:tc>
                <a:tc>
                  <a:txBody>
                    <a:bodyPr/>
                    <a:lstStyle/>
                    <a:p>
                      <a:pPr algn="ctr"/>
                      <a:r>
                        <a:rPr lang="en-US" sz="2400" dirty="0"/>
                        <a:t>12</a:t>
                      </a:r>
                    </a:p>
                  </a:txBody>
                  <a:tcPr/>
                </a:tc>
                <a:tc>
                  <a:txBody>
                    <a:bodyPr/>
                    <a:lstStyle/>
                    <a:p>
                      <a:pPr algn="ctr"/>
                      <a:r>
                        <a:rPr lang="en-US" sz="2400" dirty="0"/>
                        <a:t>14</a:t>
                      </a:r>
                    </a:p>
                  </a:txBody>
                  <a:tcPr/>
                </a:tc>
                <a:extLst>
                  <a:ext uri="{0D108BD9-81ED-4DB2-BD59-A6C34878D82A}">
                    <a16:rowId xmlns:a16="http://schemas.microsoft.com/office/drawing/2014/main" val="10000"/>
                  </a:ext>
                </a:extLst>
              </a:tr>
            </a:tbl>
          </a:graphicData>
        </a:graphic>
      </p:graphicFrame>
      <p:sp>
        <p:nvSpPr>
          <p:cNvPr id="9" name="TextBox 8"/>
          <p:cNvSpPr txBox="1"/>
          <p:nvPr/>
        </p:nvSpPr>
        <p:spPr>
          <a:xfrm>
            <a:off x="3549124" y="2315603"/>
            <a:ext cx="2045753" cy="461665"/>
          </a:xfrm>
          <a:prstGeom prst="rect">
            <a:avLst/>
          </a:prstGeom>
          <a:noFill/>
        </p:spPr>
        <p:txBody>
          <a:bodyPr wrap="none" rtlCol="0">
            <a:spAutoFit/>
          </a:bodyPr>
          <a:lstStyle/>
          <a:p>
            <a:pPr algn="ctr"/>
            <a:r>
              <a:rPr lang="en-US" sz="2400" b="1" dirty="0"/>
              <a:t>Unsorted Array</a:t>
            </a:r>
          </a:p>
        </p:txBody>
      </p:sp>
      <p:graphicFrame>
        <p:nvGraphicFramePr>
          <p:cNvPr id="10" name="Table 9"/>
          <p:cNvGraphicFramePr>
            <a:graphicFrameLocks noGrp="1"/>
          </p:cNvGraphicFramePr>
          <p:nvPr/>
        </p:nvGraphicFramePr>
        <p:xfrm>
          <a:off x="2023528" y="3310667"/>
          <a:ext cx="5215472" cy="396240"/>
        </p:xfrm>
        <a:graphic>
          <a:graphicData uri="http://schemas.openxmlformats.org/drawingml/2006/table">
            <a:tbl>
              <a:tblPr firstRow="1" bandRow="1">
                <a:tableStyleId>{2D5ABB26-0587-4C30-8999-92F81FD0307C}</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gridCol w="651934">
                  <a:extLst>
                    <a:ext uri="{9D8B030D-6E8A-4147-A177-3AD203B41FA5}">
                      <a16:colId xmlns:a16="http://schemas.microsoft.com/office/drawing/2014/main" val="20005"/>
                    </a:ext>
                  </a:extLst>
                </a:gridCol>
                <a:gridCol w="651934">
                  <a:extLst>
                    <a:ext uri="{9D8B030D-6E8A-4147-A177-3AD203B41FA5}">
                      <a16:colId xmlns:a16="http://schemas.microsoft.com/office/drawing/2014/main" val="20006"/>
                    </a:ext>
                  </a:extLst>
                </a:gridCol>
                <a:gridCol w="651934">
                  <a:extLst>
                    <a:ext uri="{9D8B030D-6E8A-4147-A177-3AD203B41FA5}">
                      <a16:colId xmlns:a16="http://schemas.microsoft.com/office/drawing/2014/main" val="20007"/>
                    </a:ext>
                  </a:extLst>
                </a:gridCol>
              </a:tblGrid>
              <a:tr h="370840">
                <a:tc>
                  <a:txBody>
                    <a:bodyPr/>
                    <a:lstStyle/>
                    <a:p>
                      <a:pPr algn="ctr"/>
                      <a:r>
                        <a:rPr lang="en-US" sz="2000" dirty="0">
                          <a:solidFill>
                            <a:srgbClr val="C00000"/>
                          </a:solidFill>
                        </a:rPr>
                        <a:t>0</a:t>
                      </a:r>
                      <a:endParaRPr lang="en-US" sz="2000" b="1" dirty="0">
                        <a:solidFill>
                          <a:srgbClr val="C00000"/>
                        </a:solidFill>
                      </a:endParaRPr>
                    </a:p>
                  </a:txBody>
                  <a:tcPr/>
                </a:tc>
                <a:tc>
                  <a:txBody>
                    <a:bodyPr/>
                    <a:lstStyle/>
                    <a:p>
                      <a:pPr algn="ctr"/>
                      <a:r>
                        <a:rPr lang="en-US" sz="2000" dirty="0">
                          <a:solidFill>
                            <a:srgbClr val="C00000"/>
                          </a:solidFill>
                        </a:rPr>
                        <a:t>1</a:t>
                      </a:r>
                      <a:endParaRPr lang="en-US" sz="2000" b="1" dirty="0">
                        <a:solidFill>
                          <a:srgbClr val="C00000"/>
                        </a:solidFill>
                      </a:endParaRPr>
                    </a:p>
                  </a:txBody>
                  <a:tcPr/>
                </a:tc>
                <a:tc>
                  <a:txBody>
                    <a:bodyPr/>
                    <a:lstStyle/>
                    <a:p>
                      <a:pPr algn="ctr"/>
                      <a:r>
                        <a:rPr lang="en-US" sz="2000" dirty="0">
                          <a:solidFill>
                            <a:srgbClr val="C00000"/>
                          </a:solidFill>
                        </a:rPr>
                        <a:t>2</a:t>
                      </a:r>
                      <a:endParaRPr lang="en-US" sz="2000" b="1" dirty="0">
                        <a:solidFill>
                          <a:srgbClr val="C00000"/>
                        </a:solidFill>
                      </a:endParaRPr>
                    </a:p>
                  </a:txBody>
                  <a:tcPr/>
                </a:tc>
                <a:tc>
                  <a:txBody>
                    <a:bodyPr/>
                    <a:lstStyle/>
                    <a:p>
                      <a:pPr algn="ctr"/>
                      <a:r>
                        <a:rPr lang="en-US" sz="2000" dirty="0">
                          <a:solidFill>
                            <a:srgbClr val="C00000"/>
                          </a:solidFill>
                        </a:rPr>
                        <a:t>3</a:t>
                      </a:r>
                      <a:endParaRPr lang="en-US" sz="2000" b="1" dirty="0">
                        <a:solidFill>
                          <a:srgbClr val="C00000"/>
                        </a:solidFill>
                      </a:endParaRPr>
                    </a:p>
                  </a:txBody>
                  <a:tcPr/>
                </a:tc>
                <a:tc>
                  <a:txBody>
                    <a:bodyPr/>
                    <a:lstStyle/>
                    <a:p>
                      <a:pPr algn="ctr"/>
                      <a:r>
                        <a:rPr lang="en-US" sz="2000" dirty="0">
                          <a:solidFill>
                            <a:srgbClr val="C00000"/>
                          </a:solidFill>
                        </a:rPr>
                        <a:t>4</a:t>
                      </a:r>
                      <a:endParaRPr lang="en-US" sz="2000" b="1" dirty="0">
                        <a:solidFill>
                          <a:srgbClr val="C00000"/>
                        </a:solidFill>
                      </a:endParaRPr>
                    </a:p>
                  </a:txBody>
                  <a:tcPr/>
                </a:tc>
                <a:tc>
                  <a:txBody>
                    <a:bodyPr/>
                    <a:lstStyle/>
                    <a:p>
                      <a:pPr algn="ctr"/>
                      <a:r>
                        <a:rPr lang="en-US" sz="2000" dirty="0">
                          <a:solidFill>
                            <a:srgbClr val="C00000"/>
                          </a:solidFill>
                        </a:rPr>
                        <a:t>5</a:t>
                      </a:r>
                      <a:endParaRPr lang="en-US" sz="2000" b="1" dirty="0">
                        <a:solidFill>
                          <a:srgbClr val="C00000"/>
                        </a:solidFill>
                      </a:endParaRPr>
                    </a:p>
                  </a:txBody>
                  <a:tcPr/>
                </a:tc>
                <a:tc>
                  <a:txBody>
                    <a:bodyPr/>
                    <a:lstStyle/>
                    <a:p>
                      <a:pPr algn="ctr"/>
                      <a:r>
                        <a:rPr lang="en-US" sz="2000" dirty="0">
                          <a:solidFill>
                            <a:srgbClr val="C00000"/>
                          </a:solidFill>
                        </a:rPr>
                        <a:t>6</a:t>
                      </a:r>
                      <a:endParaRPr lang="en-US" sz="2000" b="1" dirty="0">
                        <a:solidFill>
                          <a:srgbClr val="C00000"/>
                        </a:solidFill>
                      </a:endParaRPr>
                    </a:p>
                  </a:txBody>
                  <a:tcPr/>
                </a:tc>
                <a:tc>
                  <a:txBody>
                    <a:bodyPr/>
                    <a:lstStyle/>
                    <a:p>
                      <a:pPr algn="ctr"/>
                      <a:r>
                        <a:rPr lang="en-US" sz="2000" dirty="0">
                          <a:solidFill>
                            <a:srgbClr val="C00000"/>
                          </a:solidFill>
                        </a:rPr>
                        <a:t>7</a:t>
                      </a:r>
                      <a:endParaRPr lang="en-US" sz="2000" b="1" dirty="0">
                        <a:solidFill>
                          <a:srgbClr val="C00000"/>
                        </a:solidFill>
                      </a:endParaRPr>
                    </a:p>
                  </a:txBody>
                  <a:tcPr/>
                </a:tc>
                <a:extLst>
                  <a:ext uri="{0D108BD9-81ED-4DB2-BD59-A6C34878D82A}">
                    <a16:rowId xmlns:a16="http://schemas.microsoft.com/office/drawing/2014/main" val="10000"/>
                  </a:ext>
                </a:extLst>
              </a:tr>
            </a:tbl>
          </a:graphicData>
        </a:graphic>
      </p:graphicFrame>
      <p:cxnSp>
        <p:nvCxnSpPr>
          <p:cNvPr id="11" name="Straight Connector 10"/>
          <p:cNvCxnSpPr/>
          <p:nvPr/>
        </p:nvCxnSpPr>
        <p:spPr>
          <a:xfrm>
            <a:off x="1905000" y="3947175"/>
            <a:ext cx="8382000"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905000" y="3947175"/>
            <a:ext cx="896784" cy="369332"/>
          </a:xfrm>
          <a:prstGeom prst="rect">
            <a:avLst/>
          </a:prstGeom>
          <a:noFill/>
          <a:ln w="28575">
            <a:solidFill>
              <a:schemeClr val="tx1"/>
            </a:solidFill>
          </a:ln>
        </p:spPr>
        <p:txBody>
          <a:bodyPr wrap="none" rtlCol="0">
            <a:spAutoFit/>
          </a:bodyPr>
          <a:lstStyle/>
          <a:p>
            <a:r>
              <a:rPr lang="en-IN" b="1" dirty="0"/>
              <a:t>Step 2 :</a:t>
            </a:r>
            <a:endParaRPr lang="en-US" b="1" dirty="0"/>
          </a:p>
        </p:txBody>
      </p:sp>
      <p:sp>
        <p:nvSpPr>
          <p:cNvPr id="16" name="TextBox 15"/>
          <p:cNvSpPr txBox="1"/>
          <p:nvPr/>
        </p:nvSpPr>
        <p:spPr>
          <a:xfrm>
            <a:off x="7543800" y="4366275"/>
            <a:ext cx="2442720" cy="369332"/>
          </a:xfrm>
          <a:prstGeom prst="rect">
            <a:avLst/>
          </a:prstGeom>
          <a:noFill/>
        </p:spPr>
        <p:txBody>
          <a:bodyPr wrap="none" rtlCol="0">
            <a:spAutoFit/>
          </a:bodyPr>
          <a:lstStyle/>
          <a:p>
            <a:r>
              <a:rPr lang="en-US" b="1" dirty="0"/>
              <a:t>Min index = 0, value = 5</a:t>
            </a:r>
          </a:p>
        </p:txBody>
      </p:sp>
      <p:sp>
        <p:nvSpPr>
          <p:cNvPr id="18" name="Rectangle 17"/>
          <p:cNvSpPr/>
          <p:nvPr/>
        </p:nvSpPr>
        <p:spPr>
          <a:xfrm>
            <a:off x="2133600" y="487231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a:t>
            </a:r>
          </a:p>
        </p:txBody>
      </p:sp>
      <p:sp>
        <p:nvSpPr>
          <p:cNvPr id="19" name="Rectangle 18"/>
          <p:cNvSpPr/>
          <p:nvPr/>
        </p:nvSpPr>
        <p:spPr>
          <a:xfrm>
            <a:off x="2667000" y="487231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a:t>
            </a:r>
          </a:p>
        </p:txBody>
      </p:sp>
      <p:sp>
        <p:nvSpPr>
          <p:cNvPr id="20" name="Rectangle 19"/>
          <p:cNvSpPr/>
          <p:nvPr/>
        </p:nvSpPr>
        <p:spPr>
          <a:xfrm>
            <a:off x="3207936" y="487231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21" name="Rectangle 20"/>
          <p:cNvSpPr/>
          <p:nvPr/>
        </p:nvSpPr>
        <p:spPr>
          <a:xfrm>
            <a:off x="3741336" y="487231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a:t>
            </a:r>
          </a:p>
        </p:txBody>
      </p:sp>
      <p:sp>
        <p:nvSpPr>
          <p:cNvPr id="22" name="Rectangle 21"/>
          <p:cNvSpPr/>
          <p:nvPr/>
        </p:nvSpPr>
        <p:spPr>
          <a:xfrm>
            <a:off x="4274736" y="487231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16</a:t>
            </a:r>
          </a:p>
        </p:txBody>
      </p:sp>
      <p:sp>
        <p:nvSpPr>
          <p:cNvPr id="23" name="Rectangle 22"/>
          <p:cNvSpPr/>
          <p:nvPr/>
        </p:nvSpPr>
        <p:spPr>
          <a:xfrm>
            <a:off x="4808136" y="487231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a:t>
            </a:r>
          </a:p>
        </p:txBody>
      </p:sp>
      <p:sp>
        <p:nvSpPr>
          <p:cNvPr id="24" name="Rectangle 23"/>
          <p:cNvSpPr/>
          <p:nvPr/>
        </p:nvSpPr>
        <p:spPr>
          <a:xfrm>
            <a:off x="5341536" y="487231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25" name="Rectangle 24"/>
          <p:cNvSpPr/>
          <p:nvPr/>
        </p:nvSpPr>
        <p:spPr>
          <a:xfrm>
            <a:off x="5874936" y="487231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14</a:t>
            </a:r>
          </a:p>
        </p:txBody>
      </p:sp>
      <p:sp>
        <p:nvSpPr>
          <p:cNvPr id="26" name="Rectangle 25"/>
          <p:cNvSpPr/>
          <p:nvPr/>
        </p:nvSpPr>
        <p:spPr>
          <a:xfrm>
            <a:off x="2133600" y="530710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0</a:t>
            </a:r>
          </a:p>
        </p:txBody>
      </p:sp>
      <p:sp>
        <p:nvSpPr>
          <p:cNvPr id="27" name="Rectangle 26"/>
          <p:cNvSpPr/>
          <p:nvPr/>
        </p:nvSpPr>
        <p:spPr>
          <a:xfrm>
            <a:off x="2667000" y="530710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1</a:t>
            </a:r>
          </a:p>
        </p:txBody>
      </p:sp>
      <p:sp>
        <p:nvSpPr>
          <p:cNvPr id="28" name="Rectangle 27"/>
          <p:cNvSpPr/>
          <p:nvPr/>
        </p:nvSpPr>
        <p:spPr>
          <a:xfrm>
            <a:off x="3207936" y="530710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2</a:t>
            </a:r>
          </a:p>
        </p:txBody>
      </p:sp>
      <p:sp>
        <p:nvSpPr>
          <p:cNvPr id="29" name="Rectangle 28"/>
          <p:cNvSpPr/>
          <p:nvPr/>
        </p:nvSpPr>
        <p:spPr>
          <a:xfrm>
            <a:off x="3741336" y="530710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3</a:t>
            </a:r>
          </a:p>
        </p:txBody>
      </p:sp>
      <p:sp>
        <p:nvSpPr>
          <p:cNvPr id="30" name="Rectangle 29"/>
          <p:cNvSpPr/>
          <p:nvPr/>
        </p:nvSpPr>
        <p:spPr>
          <a:xfrm>
            <a:off x="4274736" y="530710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31" name="Rectangle 30"/>
          <p:cNvSpPr/>
          <p:nvPr/>
        </p:nvSpPr>
        <p:spPr>
          <a:xfrm>
            <a:off x="4808136" y="530710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32" name="Rectangle 31"/>
          <p:cNvSpPr/>
          <p:nvPr/>
        </p:nvSpPr>
        <p:spPr>
          <a:xfrm>
            <a:off x="5341536" y="530710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33" name="Rectangle 32"/>
          <p:cNvSpPr/>
          <p:nvPr/>
        </p:nvSpPr>
        <p:spPr>
          <a:xfrm>
            <a:off x="5874936" y="530710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34" name="TextBox 33"/>
          <p:cNvSpPr txBox="1"/>
          <p:nvPr/>
        </p:nvSpPr>
        <p:spPr>
          <a:xfrm>
            <a:off x="7717428" y="4917177"/>
            <a:ext cx="2112373" cy="923330"/>
          </a:xfrm>
          <a:prstGeom prst="rect">
            <a:avLst/>
          </a:prstGeom>
          <a:noFill/>
        </p:spPr>
        <p:txBody>
          <a:bodyPr wrap="none" rtlCol="0">
            <a:spAutoFit/>
          </a:bodyPr>
          <a:lstStyle/>
          <a:p>
            <a:pPr algn="ctr"/>
            <a:r>
              <a:rPr lang="en-US" dirty="0"/>
              <a:t>Find min value from </a:t>
            </a:r>
          </a:p>
          <a:p>
            <a:pPr algn="ctr"/>
            <a:r>
              <a:rPr lang="en-US" dirty="0"/>
              <a:t>Unsorted array</a:t>
            </a:r>
          </a:p>
          <a:p>
            <a:pPr algn="ctr"/>
            <a:r>
              <a:rPr lang="en-US" b="1" dirty="0">
                <a:solidFill>
                  <a:srgbClr val="C00000"/>
                </a:solidFill>
              </a:rPr>
              <a:t>Index = 3, value = -5</a:t>
            </a:r>
          </a:p>
        </p:txBody>
      </p:sp>
      <p:sp>
        <p:nvSpPr>
          <p:cNvPr id="36" name="Freeform 35"/>
          <p:cNvSpPr/>
          <p:nvPr/>
        </p:nvSpPr>
        <p:spPr>
          <a:xfrm>
            <a:off x="2133601" y="4697508"/>
            <a:ext cx="4262077" cy="122945"/>
          </a:xfrm>
          <a:custGeom>
            <a:avLst/>
            <a:gdLst>
              <a:gd name="connsiteX0" fmla="*/ 0 w 3734440"/>
              <a:gd name="connsiteY0" fmla="*/ 122945 h 122945"/>
              <a:gd name="connsiteX1" fmla="*/ 0 w 3734440"/>
              <a:gd name="connsiteY1" fmla="*/ 0 h 122945"/>
              <a:gd name="connsiteX2" fmla="*/ 3734440 w 3734440"/>
              <a:gd name="connsiteY2" fmla="*/ 0 h 122945"/>
              <a:gd name="connsiteX3" fmla="*/ 3734440 w 3734440"/>
              <a:gd name="connsiteY3" fmla="*/ 92209 h 122945"/>
            </a:gdLst>
            <a:ahLst/>
            <a:cxnLst>
              <a:cxn ang="0">
                <a:pos x="connsiteX0" y="connsiteY0"/>
              </a:cxn>
              <a:cxn ang="0">
                <a:pos x="connsiteX1" y="connsiteY1"/>
              </a:cxn>
              <a:cxn ang="0">
                <a:pos x="connsiteX2" y="connsiteY2"/>
              </a:cxn>
              <a:cxn ang="0">
                <a:pos x="connsiteX3" y="connsiteY3"/>
              </a:cxn>
            </a:cxnLst>
            <a:rect l="l" t="t" r="r" b="b"/>
            <a:pathLst>
              <a:path w="3734440" h="122945">
                <a:moveTo>
                  <a:pt x="0" y="122945"/>
                </a:moveTo>
                <a:lnTo>
                  <a:pt x="0" y="0"/>
                </a:lnTo>
                <a:lnTo>
                  <a:pt x="3734440" y="0"/>
                </a:lnTo>
                <a:lnTo>
                  <a:pt x="3734440" y="92209"/>
                </a:lnTo>
              </a:path>
            </a:pathLst>
          </a:cu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TextBox 36"/>
          <p:cNvSpPr txBox="1"/>
          <p:nvPr/>
        </p:nvSpPr>
        <p:spPr>
          <a:xfrm>
            <a:off x="2661238" y="4316507"/>
            <a:ext cx="3734439" cy="369332"/>
          </a:xfrm>
          <a:prstGeom prst="rect">
            <a:avLst/>
          </a:prstGeom>
          <a:noFill/>
        </p:spPr>
        <p:txBody>
          <a:bodyPr wrap="square" rtlCol="0">
            <a:spAutoFit/>
          </a:bodyPr>
          <a:lstStyle/>
          <a:p>
            <a:pPr algn="ctr"/>
            <a:r>
              <a:rPr lang="en-US" b="1" dirty="0">
                <a:solidFill>
                  <a:srgbClr val="C00000"/>
                </a:solidFill>
              </a:rPr>
              <a:t>Unsorted Array (elements 0 to 7)</a:t>
            </a:r>
          </a:p>
        </p:txBody>
      </p:sp>
      <p:sp>
        <p:nvSpPr>
          <p:cNvPr id="39" name="Freeform 38"/>
          <p:cNvSpPr/>
          <p:nvPr/>
        </p:nvSpPr>
        <p:spPr>
          <a:xfrm>
            <a:off x="2390274" y="5611907"/>
            <a:ext cx="1636294" cy="228600"/>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0" name="TextBox 39"/>
          <p:cNvSpPr txBox="1"/>
          <p:nvPr/>
        </p:nvSpPr>
        <p:spPr>
          <a:xfrm>
            <a:off x="2757029" y="5840507"/>
            <a:ext cx="901814" cy="369332"/>
          </a:xfrm>
          <a:prstGeom prst="rect">
            <a:avLst/>
          </a:prstGeom>
          <a:noFill/>
        </p:spPr>
        <p:txBody>
          <a:bodyPr wrap="square" rtlCol="0">
            <a:spAutoFit/>
          </a:bodyPr>
          <a:lstStyle/>
          <a:p>
            <a:pPr algn="ctr"/>
            <a:r>
              <a:rPr lang="en-US" b="1" dirty="0">
                <a:solidFill>
                  <a:srgbClr val="C00000"/>
                </a:solidFill>
              </a:rPr>
              <a:t>Swap</a:t>
            </a:r>
          </a:p>
        </p:txBody>
      </p:sp>
      <p:sp>
        <p:nvSpPr>
          <p:cNvPr id="41" name="Rectangle 40"/>
          <p:cNvSpPr/>
          <p:nvPr/>
        </p:nvSpPr>
        <p:spPr>
          <a:xfrm>
            <a:off x="2133600" y="4872319"/>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a:t>
            </a:r>
          </a:p>
        </p:txBody>
      </p:sp>
      <p:sp>
        <p:nvSpPr>
          <p:cNvPr id="42" name="Rectangle 41"/>
          <p:cNvSpPr/>
          <p:nvPr/>
        </p:nvSpPr>
        <p:spPr>
          <a:xfrm>
            <a:off x="3741336" y="4872319"/>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Tree>
    <p:extLst>
      <p:ext uri="{BB962C8B-B14F-4D97-AF65-F5344CB8AC3E}">
        <p14:creationId xmlns:p14="http://schemas.microsoft.com/office/powerpoint/2010/main" val="317967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10" fill="hold"/>
                                        <p:tgtEl>
                                          <p:spTgt spid="18"/>
                                        </p:tgtEl>
                                        <p:attrNameLst>
                                          <p:attrName>fillcolor</p:attrName>
                                        </p:attrNameLst>
                                      </p:cBhvr>
                                      <p:to>
                                        <a:srgbClr val="D8D8D8"/>
                                      </p:to>
                                    </p:animClr>
                                    <p:set>
                                      <p:cBhvr>
                                        <p:cTn id="73" dur="10" fill="hold"/>
                                        <p:tgtEl>
                                          <p:spTgt spid="18"/>
                                        </p:tgtEl>
                                        <p:attrNameLst>
                                          <p:attrName>fill.type</p:attrName>
                                        </p:attrNameLst>
                                      </p:cBhvr>
                                      <p:to>
                                        <p:strVal val="solid"/>
                                      </p:to>
                                    </p:set>
                                    <p:set>
                                      <p:cBhvr>
                                        <p:cTn id="74" dur="10" fill="hold"/>
                                        <p:tgtEl>
                                          <p:spTgt spid="18"/>
                                        </p:tgtEl>
                                        <p:attrNameLst>
                                          <p:attrName>fill.on</p:attrName>
                                        </p:attrNameLst>
                                      </p:cBhvr>
                                      <p:to>
                                        <p:strVal val="true"/>
                                      </p:to>
                                    </p:set>
                                  </p:childTnLst>
                                </p:cTn>
                              </p:par>
                              <p:par>
                                <p:cTn id="75" presetID="3" presetClass="emph" presetSubtype="2" fill="hold" grpId="1" nodeType="withEffect">
                                  <p:stCondLst>
                                    <p:cond delay="0"/>
                                  </p:stCondLst>
                                  <p:childTnLst>
                                    <p:animClr clrSpc="rgb" dir="cw">
                                      <p:cBhvr override="childStyle">
                                        <p:cTn id="76" dur="10" fill="hold"/>
                                        <p:tgtEl>
                                          <p:spTgt spid="26"/>
                                        </p:tgtEl>
                                        <p:attrNameLst>
                                          <p:attrName>style.color</p:attrName>
                                        </p:attrNameLst>
                                      </p:cBhvr>
                                      <p:to>
                                        <a:srgbClr val="000000"/>
                                      </p:to>
                                    </p:animClr>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2" fill="hold" nodeType="clickEffect">
                                  <p:stCondLst>
                                    <p:cond delay="0"/>
                                  </p:stCondLst>
                                  <p:childTnLst>
                                    <p:animClr clrSpc="rgb" dir="cw">
                                      <p:cBhvr>
                                        <p:cTn id="94" dur="10" fill="hold"/>
                                        <p:tgtEl>
                                          <p:spTgt spid="21"/>
                                        </p:tgtEl>
                                        <p:attrNameLst>
                                          <p:attrName>fillcolor</p:attrName>
                                        </p:attrNameLst>
                                      </p:cBhvr>
                                      <p:to>
                                        <a:srgbClr val="4BACC6"/>
                                      </p:to>
                                    </p:animClr>
                                    <p:set>
                                      <p:cBhvr>
                                        <p:cTn id="95" dur="10" fill="hold"/>
                                        <p:tgtEl>
                                          <p:spTgt spid="21"/>
                                        </p:tgtEl>
                                        <p:attrNameLst>
                                          <p:attrName>fill.type</p:attrName>
                                        </p:attrNameLst>
                                      </p:cBhvr>
                                      <p:to>
                                        <p:strVal val="solid"/>
                                      </p:to>
                                    </p:set>
                                    <p:set>
                                      <p:cBhvr>
                                        <p:cTn id="96" dur="10" fill="hold"/>
                                        <p:tgtEl>
                                          <p:spTgt spid="2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3" presetClass="emph" presetSubtype="2" fill="hold" grpId="1" nodeType="clickEffect">
                                  <p:stCondLst>
                                    <p:cond delay="0"/>
                                  </p:stCondLst>
                                  <p:childTnLst>
                                    <p:animClr clrSpc="rgb" dir="cw">
                                      <p:cBhvr override="childStyle">
                                        <p:cTn id="100" dur="10" fill="hold"/>
                                        <p:tgtEl>
                                          <p:spTgt spid="29"/>
                                        </p:tgtEl>
                                        <p:attrNameLst>
                                          <p:attrName>style.color</p:attrName>
                                        </p:attrNameLst>
                                      </p:cBhvr>
                                      <p:to>
                                        <a:srgbClr val="4BACC6"/>
                                      </p:to>
                                    </p:animClr>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P spid="12" grpId="0" animBg="1"/>
      <p:bldP spid="16" grpId="0"/>
      <p:bldP spid="18" grpId="0" animBg="1"/>
      <p:bldP spid="19" grpId="0" animBg="1"/>
      <p:bldP spid="20" grpId="0" animBg="1"/>
      <p:bldP spid="21" grpId="0" animBg="1"/>
      <p:bldP spid="22" grpId="0" animBg="1"/>
      <p:bldP spid="23" grpId="0" animBg="1"/>
      <p:bldP spid="24" grpId="0" animBg="1"/>
      <p:bldP spid="25" grpId="0" animBg="1"/>
      <p:bldP spid="26" grpId="0" animBg="1"/>
      <p:bldP spid="26" grpId="1" animBg="1"/>
      <p:bldP spid="27" grpId="0" animBg="1"/>
      <p:bldP spid="28" grpId="0" animBg="1"/>
      <p:bldP spid="29" grpId="0" animBg="1"/>
      <p:bldP spid="29" grpId="1" animBg="1"/>
      <p:bldP spid="30" grpId="0" animBg="1"/>
      <p:bldP spid="31" grpId="0" animBg="1"/>
      <p:bldP spid="32" grpId="0" animBg="1"/>
      <p:bldP spid="33" grpId="0" animBg="1"/>
      <p:bldP spid="34" grpId="0"/>
      <p:bldP spid="36" grpId="0" animBg="1"/>
      <p:bldP spid="37" grpId="0"/>
      <p:bldP spid="39" grpId="0" animBg="1"/>
      <p:bldP spid="40" grpId="0"/>
      <p:bldP spid="41" grpId="0" animBg="1"/>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4" name="TextBox 3"/>
          <p:cNvSpPr txBox="1"/>
          <p:nvPr/>
        </p:nvSpPr>
        <p:spPr>
          <a:xfrm>
            <a:off x="1718511" y="889490"/>
            <a:ext cx="896784" cy="369332"/>
          </a:xfrm>
          <a:prstGeom prst="rect">
            <a:avLst/>
          </a:prstGeom>
          <a:noFill/>
          <a:ln w="28575">
            <a:solidFill>
              <a:schemeClr val="tx1"/>
            </a:solidFill>
          </a:ln>
        </p:spPr>
        <p:txBody>
          <a:bodyPr wrap="none" rtlCol="0">
            <a:spAutoFit/>
          </a:bodyPr>
          <a:lstStyle/>
          <a:p>
            <a:r>
              <a:rPr lang="en-IN" b="1" dirty="0"/>
              <a:t>Step 3 :</a:t>
            </a:r>
            <a:endParaRPr lang="en-US" b="1" dirty="0"/>
          </a:p>
        </p:txBody>
      </p:sp>
      <p:sp>
        <p:nvSpPr>
          <p:cNvPr id="5" name="Rectangle 4"/>
          <p:cNvSpPr/>
          <p:nvPr/>
        </p:nvSpPr>
        <p:spPr>
          <a:xfrm>
            <a:off x="1752600" y="161638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a:t>
            </a:r>
          </a:p>
        </p:txBody>
      </p:sp>
      <p:sp>
        <p:nvSpPr>
          <p:cNvPr id="6" name="Rectangle 5"/>
          <p:cNvSpPr/>
          <p:nvPr/>
        </p:nvSpPr>
        <p:spPr>
          <a:xfrm>
            <a:off x="2286000" y="161638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a:t>
            </a:r>
          </a:p>
        </p:txBody>
      </p:sp>
      <p:sp>
        <p:nvSpPr>
          <p:cNvPr id="7" name="Rectangle 6"/>
          <p:cNvSpPr/>
          <p:nvPr/>
        </p:nvSpPr>
        <p:spPr>
          <a:xfrm>
            <a:off x="2826936" y="161638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8" name="Rectangle 7"/>
          <p:cNvSpPr/>
          <p:nvPr/>
        </p:nvSpPr>
        <p:spPr>
          <a:xfrm>
            <a:off x="3360336" y="161638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a:t>
            </a:r>
          </a:p>
        </p:txBody>
      </p:sp>
      <p:sp>
        <p:nvSpPr>
          <p:cNvPr id="9" name="Rectangle 8"/>
          <p:cNvSpPr/>
          <p:nvPr/>
        </p:nvSpPr>
        <p:spPr>
          <a:xfrm>
            <a:off x="3893736" y="161638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16</a:t>
            </a:r>
          </a:p>
        </p:txBody>
      </p:sp>
      <p:sp>
        <p:nvSpPr>
          <p:cNvPr id="10" name="Rectangle 9"/>
          <p:cNvSpPr/>
          <p:nvPr/>
        </p:nvSpPr>
        <p:spPr>
          <a:xfrm>
            <a:off x="4427136" y="161638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a:t>
            </a:r>
          </a:p>
        </p:txBody>
      </p:sp>
      <p:sp>
        <p:nvSpPr>
          <p:cNvPr id="11" name="Rectangle 10"/>
          <p:cNvSpPr/>
          <p:nvPr/>
        </p:nvSpPr>
        <p:spPr>
          <a:xfrm>
            <a:off x="4960536" y="161638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12" name="Rectangle 11"/>
          <p:cNvSpPr/>
          <p:nvPr/>
        </p:nvSpPr>
        <p:spPr>
          <a:xfrm>
            <a:off x="5493936" y="161638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14</a:t>
            </a:r>
          </a:p>
        </p:txBody>
      </p:sp>
      <p:sp>
        <p:nvSpPr>
          <p:cNvPr id="13" name="Rectangle 12"/>
          <p:cNvSpPr/>
          <p:nvPr/>
        </p:nvSpPr>
        <p:spPr>
          <a:xfrm>
            <a:off x="1752600" y="203249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0</a:t>
            </a:r>
          </a:p>
        </p:txBody>
      </p:sp>
      <p:sp>
        <p:nvSpPr>
          <p:cNvPr id="14" name="Rectangle 13"/>
          <p:cNvSpPr/>
          <p:nvPr/>
        </p:nvSpPr>
        <p:spPr>
          <a:xfrm>
            <a:off x="2286000" y="203249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1</a:t>
            </a:r>
          </a:p>
        </p:txBody>
      </p:sp>
      <p:sp>
        <p:nvSpPr>
          <p:cNvPr id="15" name="Rectangle 14"/>
          <p:cNvSpPr/>
          <p:nvPr/>
        </p:nvSpPr>
        <p:spPr>
          <a:xfrm>
            <a:off x="2826936" y="203249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2</a:t>
            </a:r>
          </a:p>
        </p:txBody>
      </p:sp>
      <p:sp>
        <p:nvSpPr>
          <p:cNvPr id="16" name="Rectangle 15"/>
          <p:cNvSpPr/>
          <p:nvPr/>
        </p:nvSpPr>
        <p:spPr>
          <a:xfrm>
            <a:off x="3360336" y="203249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3</a:t>
            </a:r>
          </a:p>
        </p:txBody>
      </p:sp>
      <p:sp>
        <p:nvSpPr>
          <p:cNvPr id="17" name="Rectangle 16"/>
          <p:cNvSpPr/>
          <p:nvPr/>
        </p:nvSpPr>
        <p:spPr>
          <a:xfrm>
            <a:off x="3893736" y="203249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18" name="Rectangle 17"/>
          <p:cNvSpPr/>
          <p:nvPr/>
        </p:nvSpPr>
        <p:spPr>
          <a:xfrm>
            <a:off x="4427136" y="203249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19" name="Rectangle 18"/>
          <p:cNvSpPr/>
          <p:nvPr/>
        </p:nvSpPr>
        <p:spPr>
          <a:xfrm>
            <a:off x="4960536" y="203249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20" name="Rectangle 19"/>
          <p:cNvSpPr/>
          <p:nvPr/>
        </p:nvSpPr>
        <p:spPr>
          <a:xfrm>
            <a:off x="5493936" y="203249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21" name="Freeform 20"/>
          <p:cNvSpPr/>
          <p:nvPr/>
        </p:nvSpPr>
        <p:spPr>
          <a:xfrm>
            <a:off x="2286001" y="1430261"/>
            <a:ext cx="3741337" cy="158049"/>
          </a:xfrm>
          <a:custGeom>
            <a:avLst/>
            <a:gdLst>
              <a:gd name="connsiteX0" fmla="*/ 0 w 3734440"/>
              <a:gd name="connsiteY0" fmla="*/ 122945 h 122945"/>
              <a:gd name="connsiteX1" fmla="*/ 0 w 3734440"/>
              <a:gd name="connsiteY1" fmla="*/ 0 h 122945"/>
              <a:gd name="connsiteX2" fmla="*/ 3734440 w 3734440"/>
              <a:gd name="connsiteY2" fmla="*/ 0 h 122945"/>
              <a:gd name="connsiteX3" fmla="*/ 3734440 w 3734440"/>
              <a:gd name="connsiteY3" fmla="*/ 92209 h 122945"/>
            </a:gdLst>
            <a:ahLst/>
            <a:cxnLst>
              <a:cxn ang="0">
                <a:pos x="connsiteX0" y="connsiteY0"/>
              </a:cxn>
              <a:cxn ang="0">
                <a:pos x="connsiteX1" y="connsiteY1"/>
              </a:cxn>
              <a:cxn ang="0">
                <a:pos x="connsiteX2" y="connsiteY2"/>
              </a:cxn>
              <a:cxn ang="0">
                <a:pos x="connsiteX3" y="connsiteY3"/>
              </a:cxn>
            </a:cxnLst>
            <a:rect l="l" t="t" r="r" b="b"/>
            <a:pathLst>
              <a:path w="3734440" h="122945">
                <a:moveTo>
                  <a:pt x="0" y="122945"/>
                </a:moveTo>
                <a:lnTo>
                  <a:pt x="0" y="0"/>
                </a:lnTo>
                <a:lnTo>
                  <a:pt x="3734440" y="0"/>
                </a:lnTo>
                <a:lnTo>
                  <a:pt x="3734440" y="92209"/>
                </a:lnTo>
              </a:path>
            </a:pathLst>
          </a:cu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2" name="TextBox 21"/>
          <p:cNvSpPr txBox="1"/>
          <p:nvPr/>
        </p:nvSpPr>
        <p:spPr>
          <a:xfrm>
            <a:off x="2711112" y="1077337"/>
            <a:ext cx="3429000" cy="369332"/>
          </a:xfrm>
          <a:prstGeom prst="rect">
            <a:avLst/>
          </a:prstGeom>
          <a:noFill/>
        </p:spPr>
        <p:txBody>
          <a:bodyPr wrap="square" rtlCol="0">
            <a:spAutoFit/>
          </a:bodyPr>
          <a:lstStyle/>
          <a:p>
            <a:pPr algn="ctr"/>
            <a:r>
              <a:rPr lang="en-US" b="1" dirty="0">
                <a:solidFill>
                  <a:srgbClr val="C00000"/>
                </a:solidFill>
              </a:rPr>
              <a:t>Unsorted Array (elements 1 to 7)</a:t>
            </a:r>
          </a:p>
        </p:txBody>
      </p:sp>
      <p:sp>
        <p:nvSpPr>
          <p:cNvPr id="23" name="TextBox 22"/>
          <p:cNvSpPr txBox="1"/>
          <p:nvPr/>
        </p:nvSpPr>
        <p:spPr>
          <a:xfrm>
            <a:off x="7772400" y="889490"/>
            <a:ext cx="2442720" cy="369332"/>
          </a:xfrm>
          <a:prstGeom prst="rect">
            <a:avLst/>
          </a:prstGeom>
          <a:noFill/>
        </p:spPr>
        <p:txBody>
          <a:bodyPr wrap="none" rtlCol="0">
            <a:spAutoFit/>
          </a:bodyPr>
          <a:lstStyle/>
          <a:p>
            <a:r>
              <a:rPr lang="en-US" b="1" dirty="0"/>
              <a:t>Min index = 1, value = 1</a:t>
            </a:r>
          </a:p>
        </p:txBody>
      </p:sp>
      <p:sp>
        <p:nvSpPr>
          <p:cNvPr id="24" name="TextBox 23"/>
          <p:cNvSpPr txBox="1"/>
          <p:nvPr/>
        </p:nvSpPr>
        <p:spPr>
          <a:xfrm>
            <a:off x="7946028" y="1440392"/>
            <a:ext cx="2112373" cy="923330"/>
          </a:xfrm>
          <a:prstGeom prst="rect">
            <a:avLst/>
          </a:prstGeom>
          <a:noFill/>
        </p:spPr>
        <p:txBody>
          <a:bodyPr wrap="none" rtlCol="0">
            <a:spAutoFit/>
          </a:bodyPr>
          <a:lstStyle/>
          <a:p>
            <a:pPr algn="ctr"/>
            <a:r>
              <a:rPr lang="en-US" dirty="0"/>
              <a:t>Find min value from </a:t>
            </a:r>
          </a:p>
          <a:p>
            <a:pPr algn="ctr"/>
            <a:r>
              <a:rPr lang="en-US" dirty="0"/>
              <a:t>Unsorted array</a:t>
            </a:r>
          </a:p>
          <a:p>
            <a:pPr algn="ctr"/>
            <a:r>
              <a:rPr lang="en-US" dirty="0"/>
              <a:t>Index = 1, value = 1</a:t>
            </a:r>
          </a:p>
        </p:txBody>
      </p:sp>
      <p:sp>
        <p:nvSpPr>
          <p:cNvPr id="25" name="TextBox 24"/>
          <p:cNvSpPr txBox="1"/>
          <p:nvPr/>
        </p:nvSpPr>
        <p:spPr>
          <a:xfrm>
            <a:off x="5492022" y="2696599"/>
            <a:ext cx="4908010" cy="369332"/>
          </a:xfrm>
          <a:prstGeom prst="rect">
            <a:avLst/>
          </a:prstGeom>
          <a:noFill/>
        </p:spPr>
        <p:txBody>
          <a:bodyPr wrap="none" rtlCol="0">
            <a:spAutoFit/>
          </a:bodyPr>
          <a:lstStyle/>
          <a:p>
            <a:pPr algn="ctr"/>
            <a:r>
              <a:rPr lang="en-US" dirty="0"/>
              <a:t>No Swapping as min value is already at right place </a:t>
            </a:r>
          </a:p>
        </p:txBody>
      </p:sp>
      <p:sp>
        <p:nvSpPr>
          <p:cNvPr id="26" name="Rectangle 25"/>
          <p:cNvSpPr/>
          <p:nvPr/>
        </p:nvSpPr>
        <p:spPr>
          <a:xfrm>
            <a:off x="2286000" y="161638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1</a:t>
            </a:r>
          </a:p>
        </p:txBody>
      </p:sp>
      <p:cxnSp>
        <p:nvCxnSpPr>
          <p:cNvPr id="27" name="Straight Connector 26"/>
          <p:cNvCxnSpPr/>
          <p:nvPr/>
        </p:nvCxnSpPr>
        <p:spPr>
          <a:xfrm>
            <a:off x="1752600" y="3229999"/>
            <a:ext cx="8724900"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1752600" y="3229999"/>
            <a:ext cx="896784" cy="369332"/>
          </a:xfrm>
          <a:prstGeom prst="rect">
            <a:avLst/>
          </a:prstGeom>
          <a:noFill/>
          <a:ln w="28575">
            <a:solidFill>
              <a:schemeClr val="tx1"/>
            </a:solidFill>
          </a:ln>
        </p:spPr>
        <p:txBody>
          <a:bodyPr wrap="none" rtlCol="0">
            <a:spAutoFit/>
          </a:bodyPr>
          <a:lstStyle/>
          <a:p>
            <a:r>
              <a:rPr lang="en-IN" b="1" dirty="0"/>
              <a:t>Step 4 :</a:t>
            </a:r>
            <a:endParaRPr lang="en-US" b="1" dirty="0"/>
          </a:p>
        </p:txBody>
      </p:sp>
      <p:sp>
        <p:nvSpPr>
          <p:cNvPr id="29" name="Rectangle 28"/>
          <p:cNvSpPr/>
          <p:nvPr/>
        </p:nvSpPr>
        <p:spPr>
          <a:xfrm>
            <a:off x="1752600" y="4390568"/>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a:t>
            </a:r>
          </a:p>
        </p:txBody>
      </p:sp>
      <p:sp>
        <p:nvSpPr>
          <p:cNvPr id="30" name="Rectangle 29"/>
          <p:cNvSpPr/>
          <p:nvPr/>
        </p:nvSpPr>
        <p:spPr>
          <a:xfrm>
            <a:off x="2286000" y="4390568"/>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1</a:t>
            </a:r>
          </a:p>
        </p:txBody>
      </p:sp>
      <p:sp>
        <p:nvSpPr>
          <p:cNvPr id="31" name="Rectangle 30"/>
          <p:cNvSpPr/>
          <p:nvPr/>
        </p:nvSpPr>
        <p:spPr>
          <a:xfrm>
            <a:off x="2826936" y="4390568"/>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32" name="Rectangle 31"/>
          <p:cNvSpPr/>
          <p:nvPr/>
        </p:nvSpPr>
        <p:spPr>
          <a:xfrm>
            <a:off x="3360336" y="4390568"/>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a:t>
            </a:r>
          </a:p>
        </p:txBody>
      </p:sp>
      <p:sp>
        <p:nvSpPr>
          <p:cNvPr id="33" name="Rectangle 32"/>
          <p:cNvSpPr/>
          <p:nvPr/>
        </p:nvSpPr>
        <p:spPr>
          <a:xfrm>
            <a:off x="3893736" y="4390568"/>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16</a:t>
            </a:r>
          </a:p>
        </p:txBody>
      </p:sp>
      <p:sp>
        <p:nvSpPr>
          <p:cNvPr id="34" name="Rectangle 33"/>
          <p:cNvSpPr/>
          <p:nvPr/>
        </p:nvSpPr>
        <p:spPr>
          <a:xfrm>
            <a:off x="4427136" y="4390568"/>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a:t>
            </a:r>
          </a:p>
        </p:txBody>
      </p:sp>
      <p:sp>
        <p:nvSpPr>
          <p:cNvPr id="35" name="Rectangle 34"/>
          <p:cNvSpPr/>
          <p:nvPr/>
        </p:nvSpPr>
        <p:spPr>
          <a:xfrm>
            <a:off x="4960536" y="4390568"/>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36" name="Rectangle 35"/>
          <p:cNvSpPr/>
          <p:nvPr/>
        </p:nvSpPr>
        <p:spPr>
          <a:xfrm>
            <a:off x="5493936" y="4390568"/>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14</a:t>
            </a:r>
          </a:p>
        </p:txBody>
      </p:sp>
      <p:sp>
        <p:nvSpPr>
          <p:cNvPr id="37" name="Rectangle 36"/>
          <p:cNvSpPr/>
          <p:nvPr/>
        </p:nvSpPr>
        <p:spPr>
          <a:xfrm>
            <a:off x="1752600" y="480667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0</a:t>
            </a:r>
          </a:p>
        </p:txBody>
      </p:sp>
      <p:sp>
        <p:nvSpPr>
          <p:cNvPr id="38" name="Rectangle 37"/>
          <p:cNvSpPr/>
          <p:nvPr/>
        </p:nvSpPr>
        <p:spPr>
          <a:xfrm>
            <a:off x="2286000" y="480667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1</a:t>
            </a:r>
          </a:p>
        </p:txBody>
      </p:sp>
      <p:sp>
        <p:nvSpPr>
          <p:cNvPr id="39" name="Rectangle 38"/>
          <p:cNvSpPr/>
          <p:nvPr/>
        </p:nvSpPr>
        <p:spPr>
          <a:xfrm>
            <a:off x="2826936" y="480667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2</a:t>
            </a:r>
          </a:p>
        </p:txBody>
      </p:sp>
      <p:sp>
        <p:nvSpPr>
          <p:cNvPr id="40" name="Rectangle 39"/>
          <p:cNvSpPr/>
          <p:nvPr/>
        </p:nvSpPr>
        <p:spPr>
          <a:xfrm>
            <a:off x="3360336" y="480667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3</a:t>
            </a:r>
          </a:p>
        </p:txBody>
      </p:sp>
      <p:sp>
        <p:nvSpPr>
          <p:cNvPr id="41" name="Rectangle 40"/>
          <p:cNvSpPr/>
          <p:nvPr/>
        </p:nvSpPr>
        <p:spPr>
          <a:xfrm>
            <a:off x="3893736" y="480667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42" name="Rectangle 41"/>
          <p:cNvSpPr/>
          <p:nvPr/>
        </p:nvSpPr>
        <p:spPr>
          <a:xfrm>
            <a:off x="4427136" y="480667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43" name="Rectangle 42"/>
          <p:cNvSpPr/>
          <p:nvPr/>
        </p:nvSpPr>
        <p:spPr>
          <a:xfrm>
            <a:off x="4960536" y="480667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44" name="Rectangle 43"/>
          <p:cNvSpPr/>
          <p:nvPr/>
        </p:nvSpPr>
        <p:spPr>
          <a:xfrm>
            <a:off x="5493936" y="480667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45" name="Freeform 44"/>
          <p:cNvSpPr/>
          <p:nvPr/>
        </p:nvSpPr>
        <p:spPr>
          <a:xfrm>
            <a:off x="2819401" y="4197073"/>
            <a:ext cx="3207937" cy="158049"/>
          </a:xfrm>
          <a:custGeom>
            <a:avLst/>
            <a:gdLst>
              <a:gd name="connsiteX0" fmla="*/ 0 w 3734440"/>
              <a:gd name="connsiteY0" fmla="*/ 122945 h 122945"/>
              <a:gd name="connsiteX1" fmla="*/ 0 w 3734440"/>
              <a:gd name="connsiteY1" fmla="*/ 0 h 122945"/>
              <a:gd name="connsiteX2" fmla="*/ 3734440 w 3734440"/>
              <a:gd name="connsiteY2" fmla="*/ 0 h 122945"/>
              <a:gd name="connsiteX3" fmla="*/ 3734440 w 3734440"/>
              <a:gd name="connsiteY3" fmla="*/ 92209 h 122945"/>
            </a:gdLst>
            <a:ahLst/>
            <a:cxnLst>
              <a:cxn ang="0">
                <a:pos x="connsiteX0" y="connsiteY0"/>
              </a:cxn>
              <a:cxn ang="0">
                <a:pos x="connsiteX1" y="connsiteY1"/>
              </a:cxn>
              <a:cxn ang="0">
                <a:pos x="connsiteX2" y="connsiteY2"/>
              </a:cxn>
              <a:cxn ang="0">
                <a:pos x="connsiteX3" y="connsiteY3"/>
              </a:cxn>
            </a:cxnLst>
            <a:rect l="l" t="t" r="r" b="b"/>
            <a:pathLst>
              <a:path w="3734440" h="122945">
                <a:moveTo>
                  <a:pt x="0" y="122945"/>
                </a:moveTo>
                <a:lnTo>
                  <a:pt x="0" y="0"/>
                </a:lnTo>
                <a:lnTo>
                  <a:pt x="3734440" y="0"/>
                </a:lnTo>
                <a:lnTo>
                  <a:pt x="3734440" y="92209"/>
                </a:lnTo>
              </a:path>
            </a:pathLst>
          </a:cu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TextBox 45"/>
          <p:cNvSpPr txBox="1"/>
          <p:nvPr/>
        </p:nvSpPr>
        <p:spPr>
          <a:xfrm>
            <a:off x="2743200" y="3511273"/>
            <a:ext cx="3429000" cy="646331"/>
          </a:xfrm>
          <a:prstGeom prst="rect">
            <a:avLst/>
          </a:prstGeom>
          <a:noFill/>
        </p:spPr>
        <p:txBody>
          <a:bodyPr wrap="square" rtlCol="0">
            <a:spAutoFit/>
          </a:bodyPr>
          <a:lstStyle/>
          <a:p>
            <a:pPr algn="ctr"/>
            <a:r>
              <a:rPr lang="en-US" b="1" dirty="0">
                <a:solidFill>
                  <a:srgbClr val="C00000"/>
                </a:solidFill>
              </a:rPr>
              <a:t>Unsorted Array </a:t>
            </a:r>
          </a:p>
          <a:p>
            <a:pPr algn="ctr"/>
            <a:r>
              <a:rPr lang="en-US" b="1" dirty="0">
                <a:solidFill>
                  <a:srgbClr val="C00000"/>
                </a:solidFill>
              </a:rPr>
              <a:t>(elements 2 to 7)</a:t>
            </a:r>
          </a:p>
        </p:txBody>
      </p:sp>
      <p:sp>
        <p:nvSpPr>
          <p:cNvPr id="47" name="TextBox 46"/>
          <p:cNvSpPr txBox="1"/>
          <p:nvPr/>
        </p:nvSpPr>
        <p:spPr>
          <a:xfrm>
            <a:off x="7522225" y="3953899"/>
            <a:ext cx="2559740" cy="369332"/>
          </a:xfrm>
          <a:prstGeom prst="rect">
            <a:avLst/>
          </a:prstGeom>
          <a:noFill/>
        </p:spPr>
        <p:txBody>
          <a:bodyPr wrap="none" rtlCol="0">
            <a:spAutoFit/>
          </a:bodyPr>
          <a:lstStyle/>
          <a:p>
            <a:r>
              <a:rPr lang="en-US" b="1" dirty="0"/>
              <a:t>Min index = 2, value = 12</a:t>
            </a:r>
          </a:p>
        </p:txBody>
      </p:sp>
      <p:sp>
        <p:nvSpPr>
          <p:cNvPr id="48" name="TextBox 47"/>
          <p:cNvSpPr txBox="1"/>
          <p:nvPr/>
        </p:nvSpPr>
        <p:spPr>
          <a:xfrm>
            <a:off x="7695853" y="4504801"/>
            <a:ext cx="2112373" cy="923330"/>
          </a:xfrm>
          <a:prstGeom prst="rect">
            <a:avLst/>
          </a:prstGeom>
          <a:noFill/>
        </p:spPr>
        <p:txBody>
          <a:bodyPr wrap="none" rtlCol="0">
            <a:spAutoFit/>
          </a:bodyPr>
          <a:lstStyle/>
          <a:p>
            <a:pPr algn="ctr"/>
            <a:r>
              <a:rPr lang="en-US" dirty="0"/>
              <a:t>Find min value from </a:t>
            </a:r>
          </a:p>
          <a:p>
            <a:pPr algn="ctr"/>
            <a:r>
              <a:rPr lang="en-US" dirty="0"/>
              <a:t>Unsorted array</a:t>
            </a:r>
          </a:p>
          <a:p>
            <a:pPr algn="ctr"/>
            <a:r>
              <a:rPr lang="en-US" dirty="0"/>
              <a:t>Index = 5, value = 2</a:t>
            </a:r>
          </a:p>
        </p:txBody>
      </p:sp>
      <p:sp>
        <p:nvSpPr>
          <p:cNvPr id="49" name="Freeform 48"/>
          <p:cNvSpPr/>
          <p:nvPr/>
        </p:nvSpPr>
        <p:spPr>
          <a:xfrm>
            <a:off x="3075589" y="5211199"/>
            <a:ext cx="1636294" cy="228600"/>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0" name="TextBox 49"/>
          <p:cNvSpPr txBox="1"/>
          <p:nvPr/>
        </p:nvSpPr>
        <p:spPr>
          <a:xfrm>
            <a:off x="3442344" y="5439799"/>
            <a:ext cx="901814" cy="369332"/>
          </a:xfrm>
          <a:prstGeom prst="rect">
            <a:avLst/>
          </a:prstGeom>
          <a:noFill/>
        </p:spPr>
        <p:txBody>
          <a:bodyPr wrap="square" rtlCol="0">
            <a:spAutoFit/>
          </a:bodyPr>
          <a:lstStyle/>
          <a:p>
            <a:pPr algn="ctr"/>
            <a:r>
              <a:rPr lang="en-US" b="1" dirty="0">
                <a:solidFill>
                  <a:srgbClr val="C00000"/>
                </a:solidFill>
              </a:rPr>
              <a:t>Swap</a:t>
            </a:r>
          </a:p>
        </p:txBody>
      </p:sp>
      <p:sp>
        <p:nvSpPr>
          <p:cNvPr id="52" name="Rectangle 51"/>
          <p:cNvSpPr/>
          <p:nvPr/>
        </p:nvSpPr>
        <p:spPr>
          <a:xfrm>
            <a:off x="2826936" y="4390568"/>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2</a:t>
            </a:r>
          </a:p>
        </p:txBody>
      </p:sp>
      <p:sp>
        <p:nvSpPr>
          <p:cNvPr id="53" name="Rectangle 52"/>
          <p:cNvSpPr/>
          <p:nvPr/>
        </p:nvSpPr>
        <p:spPr>
          <a:xfrm>
            <a:off x="4427136" y="4390568"/>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a:t>
            </a:r>
          </a:p>
        </p:txBody>
      </p:sp>
    </p:spTree>
    <p:extLst>
      <p:ext uri="{BB962C8B-B14F-4D97-AF65-F5344CB8AC3E}">
        <p14:creationId xmlns:p14="http://schemas.microsoft.com/office/powerpoint/2010/main" val="333947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2" fill="hold" nodeType="clickEffect">
                                  <p:stCondLst>
                                    <p:cond delay="0"/>
                                  </p:stCondLst>
                                  <p:childTnLst>
                                    <p:animClr clrSpc="rgb" dir="cw">
                                      <p:cBhvr>
                                        <p:cTn id="50" dur="10" fill="hold"/>
                                        <p:tgtEl>
                                          <p:spTgt spid="6"/>
                                        </p:tgtEl>
                                        <p:attrNameLst>
                                          <p:attrName>fillcolor</p:attrName>
                                        </p:attrNameLst>
                                      </p:cBhvr>
                                      <p:to>
                                        <a:srgbClr val="D8D8D8"/>
                                      </p:to>
                                    </p:animClr>
                                    <p:set>
                                      <p:cBhvr>
                                        <p:cTn id="51" dur="10" fill="hold"/>
                                        <p:tgtEl>
                                          <p:spTgt spid="6"/>
                                        </p:tgtEl>
                                        <p:attrNameLst>
                                          <p:attrName>fill.type</p:attrName>
                                        </p:attrNameLst>
                                      </p:cBhvr>
                                      <p:to>
                                        <p:strVal val="solid"/>
                                      </p:to>
                                    </p:set>
                                    <p:set>
                                      <p:cBhvr>
                                        <p:cTn id="52" dur="10" fill="hold"/>
                                        <p:tgtEl>
                                          <p:spTgt spid="6"/>
                                        </p:tgtEl>
                                        <p:attrNameLst>
                                          <p:attrName>fill.on</p:attrName>
                                        </p:attrNameLst>
                                      </p:cBhvr>
                                      <p:to>
                                        <p:strVal val="true"/>
                                      </p:to>
                                    </p:set>
                                  </p:childTnLst>
                                </p:cTn>
                              </p:par>
                              <p:par>
                                <p:cTn id="53" presetID="3" presetClass="emph" presetSubtype="2" fill="hold" grpId="1" nodeType="withEffect">
                                  <p:stCondLst>
                                    <p:cond delay="0"/>
                                  </p:stCondLst>
                                  <p:childTnLst>
                                    <p:animClr clrSpc="rgb" dir="cw">
                                      <p:cBhvr override="childStyle">
                                        <p:cTn id="54" dur="10" fill="hold"/>
                                        <p:tgtEl>
                                          <p:spTgt spid="14"/>
                                        </p:tgtEl>
                                        <p:attrNameLst>
                                          <p:attrName>style.color</p:attrName>
                                        </p:attrNameLst>
                                      </p:cBhvr>
                                      <p:to>
                                        <a:srgbClr val="000000"/>
                                      </p:to>
                                    </p:animClr>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left)">
                                      <p:cBhvr>
                                        <p:cTn id="75" dur="500"/>
                                        <p:tgtEl>
                                          <p:spTgt spid="27"/>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9"/>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42"/>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4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4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45"/>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mph" presetSubtype="2" fill="hold" nodeType="clickEffect">
                                  <p:stCondLst>
                                    <p:cond delay="0"/>
                                  </p:stCondLst>
                                  <p:childTnLst>
                                    <p:animClr clrSpc="rgb" dir="cw">
                                      <p:cBhvr>
                                        <p:cTn id="121" dur="10" fill="hold"/>
                                        <p:tgtEl>
                                          <p:spTgt spid="31"/>
                                        </p:tgtEl>
                                        <p:attrNameLst>
                                          <p:attrName>fillcolor</p:attrName>
                                        </p:attrNameLst>
                                      </p:cBhvr>
                                      <p:to>
                                        <a:srgbClr val="D8D8D8"/>
                                      </p:to>
                                    </p:animClr>
                                    <p:set>
                                      <p:cBhvr>
                                        <p:cTn id="122" dur="10" fill="hold"/>
                                        <p:tgtEl>
                                          <p:spTgt spid="31"/>
                                        </p:tgtEl>
                                        <p:attrNameLst>
                                          <p:attrName>fill.type</p:attrName>
                                        </p:attrNameLst>
                                      </p:cBhvr>
                                      <p:to>
                                        <p:strVal val="solid"/>
                                      </p:to>
                                    </p:set>
                                    <p:set>
                                      <p:cBhvr>
                                        <p:cTn id="123" dur="10" fill="hold"/>
                                        <p:tgtEl>
                                          <p:spTgt spid="31"/>
                                        </p:tgtEl>
                                        <p:attrNameLst>
                                          <p:attrName>fill.on</p:attrName>
                                        </p:attrNameLst>
                                      </p:cBhvr>
                                      <p:to>
                                        <p:strVal val="true"/>
                                      </p:to>
                                    </p:set>
                                  </p:childTnLst>
                                </p:cTn>
                              </p:par>
                              <p:par>
                                <p:cTn id="124" presetID="3" presetClass="emph" presetSubtype="2" fill="hold" grpId="1" nodeType="withEffect">
                                  <p:stCondLst>
                                    <p:cond delay="0"/>
                                  </p:stCondLst>
                                  <p:childTnLst>
                                    <p:animClr clrSpc="rgb" dir="cw">
                                      <p:cBhvr override="childStyle">
                                        <p:cTn id="125" dur="10" fill="hold"/>
                                        <p:tgtEl>
                                          <p:spTgt spid="39"/>
                                        </p:tgtEl>
                                        <p:attrNameLst>
                                          <p:attrName>style.color</p:attrName>
                                        </p:attrNameLst>
                                      </p:cBhvr>
                                      <p:to>
                                        <a:srgbClr val="000000"/>
                                      </p:to>
                                    </p:animClr>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7"/>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8"/>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mph" presetSubtype="2" fill="hold" nodeType="clickEffect">
                                  <p:stCondLst>
                                    <p:cond delay="0"/>
                                  </p:stCondLst>
                                  <p:childTnLst>
                                    <p:animClr clrSpc="rgb" dir="cw">
                                      <p:cBhvr>
                                        <p:cTn id="137" dur="10" fill="hold"/>
                                        <p:tgtEl>
                                          <p:spTgt spid="34"/>
                                        </p:tgtEl>
                                        <p:attrNameLst>
                                          <p:attrName>fillcolor</p:attrName>
                                        </p:attrNameLst>
                                      </p:cBhvr>
                                      <p:to>
                                        <a:srgbClr val="4BACC6"/>
                                      </p:to>
                                    </p:animClr>
                                    <p:set>
                                      <p:cBhvr>
                                        <p:cTn id="138" dur="10" fill="hold"/>
                                        <p:tgtEl>
                                          <p:spTgt spid="34"/>
                                        </p:tgtEl>
                                        <p:attrNameLst>
                                          <p:attrName>fill.type</p:attrName>
                                        </p:attrNameLst>
                                      </p:cBhvr>
                                      <p:to>
                                        <p:strVal val="solid"/>
                                      </p:to>
                                    </p:set>
                                    <p:set>
                                      <p:cBhvr>
                                        <p:cTn id="139" dur="10" fill="hold"/>
                                        <p:tgtEl>
                                          <p:spTgt spid="34"/>
                                        </p:tgtEl>
                                        <p:attrNameLst>
                                          <p:attrName>fill.on</p:attrName>
                                        </p:attrNameLst>
                                      </p:cBhvr>
                                      <p:to>
                                        <p:strVal val="true"/>
                                      </p:to>
                                    </p:set>
                                  </p:childTnLst>
                                </p:cTn>
                              </p:par>
                              <p:par>
                                <p:cTn id="140" presetID="3" presetClass="emph" presetSubtype="2" fill="hold" grpId="1" nodeType="withEffect">
                                  <p:stCondLst>
                                    <p:cond delay="0"/>
                                  </p:stCondLst>
                                  <p:childTnLst>
                                    <p:animClr clrSpc="rgb" dir="cw">
                                      <p:cBhvr override="childStyle">
                                        <p:cTn id="141" dur="10" fill="hold"/>
                                        <p:tgtEl>
                                          <p:spTgt spid="42"/>
                                        </p:tgtEl>
                                        <p:attrNameLst>
                                          <p:attrName>style.color</p:attrName>
                                        </p:attrNameLst>
                                      </p:cBhvr>
                                      <p:to>
                                        <a:srgbClr val="4BACC6"/>
                                      </p:to>
                                    </p:animClr>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49"/>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50"/>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52"/>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4" grpId="1" animBg="1"/>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39" grpId="1" animBg="1"/>
      <p:bldP spid="40" grpId="0" animBg="1"/>
      <p:bldP spid="41" grpId="0" animBg="1"/>
      <p:bldP spid="42" grpId="0" animBg="1"/>
      <p:bldP spid="42" grpId="1" animBg="1"/>
      <p:bldP spid="43" grpId="0" animBg="1"/>
      <p:bldP spid="44" grpId="0" animBg="1"/>
      <p:bldP spid="45" grpId="0" animBg="1"/>
      <p:bldP spid="46" grpId="0"/>
      <p:bldP spid="47" grpId="0"/>
      <p:bldP spid="48" grpId="0"/>
      <p:bldP spid="49" grpId="0" animBg="1"/>
      <p:bldP spid="50" grpId="0"/>
      <p:bldP spid="52" grpId="0" animBg="1"/>
      <p:bldP spid="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5" name="TextBox 4"/>
          <p:cNvSpPr txBox="1"/>
          <p:nvPr/>
        </p:nvSpPr>
        <p:spPr>
          <a:xfrm>
            <a:off x="1752600" y="797860"/>
            <a:ext cx="896784" cy="369332"/>
          </a:xfrm>
          <a:prstGeom prst="rect">
            <a:avLst/>
          </a:prstGeom>
          <a:noFill/>
          <a:ln w="28575">
            <a:solidFill>
              <a:schemeClr val="tx1"/>
            </a:solidFill>
          </a:ln>
        </p:spPr>
        <p:txBody>
          <a:bodyPr wrap="none" rtlCol="0">
            <a:spAutoFit/>
          </a:bodyPr>
          <a:lstStyle/>
          <a:p>
            <a:r>
              <a:rPr lang="en-IN" b="1" dirty="0"/>
              <a:t>Step 5 :</a:t>
            </a:r>
            <a:endParaRPr lang="en-US" b="1" dirty="0"/>
          </a:p>
        </p:txBody>
      </p:sp>
      <p:sp>
        <p:nvSpPr>
          <p:cNvPr id="6" name="Rectangle 5"/>
          <p:cNvSpPr/>
          <p:nvPr/>
        </p:nvSpPr>
        <p:spPr>
          <a:xfrm>
            <a:off x="1752600" y="1958429"/>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a:t>
            </a:r>
          </a:p>
        </p:txBody>
      </p:sp>
      <p:sp>
        <p:nvSpPr>
          <p:cNvPr id="7" name="Rectangle 6"/>
          <p:cNvSpPr/>
          <p:nvPr/>
        </p:nvSpPr>
        <p:spPr>
          <a:xfrm>
            <a:off x="2286000" y="1958429"/>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1</a:t>
            </a:r>
          </a:p>
        </p:txBody>
      </p:sp>
      <p:sp>
        <p:nvSpPr>
          <p:cNvPr id="8" name="Rectangle 7"/>
          <p:cNvSpPr/>
          <p:nvPr/>
        </p:nvSpPr>
        <p:spPr>
          <a:xfrm>
            <a:off x="2826936" y="1958429"/>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2</a:t>
            </a:r>
          </a:p>
        </p:txBody>
      </p:sp>
      <p:sp>
        <p:nvSpPr>
          <p:cNvPr id="9" name="Rectangle 8"/>
          <p:cNvSpPr/>
          <p:nvPr/>
        </p:nvSpPr>
        <p:spPr>
          <a:xfrm>
            <a:off x="3360336" y="195842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a:t>
            </a:r>
          </a:p>
        </p:txBody>
      </p:sp>
      <p:sp>
        <p:nvSpPr>
          <p:cNvPr id="10" name="Rectangle 9"/>
          <p:cNvSpPr/>
          <p:nvPr/>
        </p:nvSpPr>
        <p:spPr>
          <a:xfrm>
            <a:off x="3893736" y="195842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16</a:t>
            </a:r>
          </a:p>
        </p:txBody>
      </p:sp>
      <p:sp>
        <p:nvSpPr>
          <p:cNvPr id="11" name="Rectangle 10"/>
          <p:cNvSpPr/>
          <p:nvPr/>
        </p:nvSpPr>
        <p:spPr>
          <a:xfrm>
            <a:off x="4427136" y="195842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12" name="Rectangle 11"/>
          <p:cNvSpPr/>
          <p:nvPr/>
        </p:nvSpPr>
        <p:spPr>
          <a:xfrm>
            <a:off x="4960536" y="195842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13" name="Rectangle 12"/>
          <p:cNvSpPr/>
          <p:nvPr/>
        </p:nvSpPr>
        <p:spPr>
          <a:xfrm>
            <a:off x="5493936" y="195842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14</a:t>
            </a:r>
          </a:p>
        </p:txBody>
      </p:sp>
      <p:sp>
        <p:nvSpPr>
          <p:cNvPr id="14" name="Rectangle 13"/>
          <p:cNvSpPr/>
          <p:nvPr/>
        </p:nvSpPr>
        <p:spPr>
          <a:xfrm>
            <a:off x="1752600" y="2374533"/>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0</a:t>
            </a:r>
          </a:p>
        </p:txBody>
      </p:sp>
      <p:sp>
        <p:nvSpPr>
          <p:cNvPr id="15" name="Rectangle 14"/>
          <p:cNvSpPr/>
          <p:nvPr/>
        </p:nvSpPr>
        <p:spPr>
          <a:xfrm>
            <a:off x="2286000" y="2374533"/>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1</a:t>
            </a:r>
          </a:p>
        </p:txBody>
      </p:sp>
      <p:sp>
        <p:nvSpPr>
          <p:cNvPr id="16" name="Rectangle 15"/>
          <p:cNvSpPr/>
          <p:nvPr/>
        </p:nvSpPr>
        <p:spPr>
          <a:xfrm>
            <a:off x="2826936" y="2374533"/>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2</a:t>
            </a:r>
          </a:p>
        </p:txBody>
      </p:sp>
      <p:sp>
        <p:nvSpPr>
          <p:cNvPr id="17" name="Rectangle 16"/>
          <p:cNvSpPr/>
          <p:nvPr/>
        </p:nvSpPr>
        <p:spPr>
          <a:xfrm>
            <a:off x="3360336" y="2374533"/>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3</a:t>
            </a:r>
          </a:p>
        </p:txBody>
      </p:sp>
      <p:sp>
        <p:nvSpPr>
          <p:cNvPr id="18" name="Rectangle 17"/>
          <p:cNvSpPr/>
          <p:nvPr/>
        </p:nvSpPr>
        <p:spPr>
          <a:xfrm>
            <a:off x="3893736" y="2374533"/>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19" name="Rectangle 18"/>
          <p:cNvSpPr/>
          <p:nvPr/>
        </p:nvSpPr>
        <p:spPr>
          <a:xfrm>
            <a:off x="4427136" y="2374533"/>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20" name="Rectangle 19"/>
          <p:cNvSpPr/>
          <p:nvPr/>
        </p:nvSpPr>
        <p:spPr>
          <a:xfrm>
            <a:off x="4960536" y="2374533"/>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21" name="Rectangle 20"/>
          <p:cNvSpPr/>
          <p:nvPr/>
        </p:nvSpPr>
        <p:spPr>
          <a:xfrm>
            <a:off x="5493936" y="2374533"/>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22" name="Freeform 21"/>
          <p:cNvSpPr/>
          <p:nvPr/>
        </p:nvSpPr>
        <p:spPr>
          <a:xfrm>
            <a:off x="3360337" y="1764934"/>
            <a:ext cx="2667001" cy="158049"/>
          </a:xfrm>
          <a:custGeom>
            <a:avLst/>
            <a:gdLst>
              <a:gd name="connsiteX0" fmla="*/ 0 w 3734440"/>
              <a:gd name="connsiteY0" fmla="*/ 122945 h 122945"/>
              <a:gd name="connsiteX1" fmla="*/ 0 w 3734440"/>
              <a:gd name="connsiteY1" fmla="*/ 0 h 122945"/>
              <a:gd name="connsiteX2" fmla="*/ 3734440 w 3734440"/>
              <a:gd name="connsiteY2" fmla="*/ 0 h 122945"/>
              <a:gd name="connsiteX3" fmla="*/ 3734440 w 3734440"/>
              <a:gd name="connsiteY3" fmla="*/ 92209 h 122945"/>
            </a:gdLst>
            <a:ahLst/>
            <a:cxnLst>
              <a:cxn ang="0">
                <a:pos x="connsiteX0" y="connsiteY0"/>
              </a:cxn>
              <a:cxn ang="0">
                <a:pos x="connsiteX1" y="connsiteY1"/>
              </a:cxn>
              <a:cxn ang="0">
                <a:pos x="connsiteX2" y="connsiteY2"/>
              </a:cxn>
              <a:cxn ang="0">
                <a:pos x="connsiteX3" y="connsiteY3"/>
              </a:cxn>
            </a:cxnLst>
            <a:rect l="l" t="t" r="r" b="b"/>
            <a:pathLst>
              <a:path w="3734440" h="122945">
                <a:moveTo>
                  <a:pt x="0" y="122945"/>
                </a:moveTo>
                <a:lnTo>
                  <a:pt x="0" y="0"/>
                </a:lnTo>
                <a:lnTo>
                  <a:pt x="3734440" y="0"/>
                </a:lnTo>
                <a:lnTo>
                  <a:pt x="3734440" y="92209"/>
                </a:lnTo>
              </a:path>
            </a:pathLst>
          </a:cu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4" name="TextBox 23"/>
          <p:cNvSpPr txBox="1"/>
          <p:nvPr/>
        </p:nvSpPr>
        <p:spPr>
          <a:xfrm>
            <a:off x="7522225" y="1521760"/>
            <a:ext cx="2442720" cy="369332"/>
          </a:xfrm>
          <a:prstGeom prst="rect">
            <a:avLst/>
          </a:prstGeom>
          <a:noFill/>
        </p:spPr>
        <p:txBody>
          <a:bodyPr wrap="none" rtlCol="0">
            <a:spAutoFit/>
          </a:bodyPr>
          <a:lstStyle/>
          <a:p>
            <a:r>
              <a:rPr lang="en-US" b="1" dirty="0"/>
              <a:t>Min index = 3, value = 5</a:t>
            </a:r>
          </a:p>
        </p:txBody>
      </p:sp>
      <p:sp>
        <p:nvSpPr>
          <p:cNvPr id="25" name="TextBox 24"/>
          <p:cNvSpPr txBox="1"/>
          <p:nvPr/>
        </p:nvSpPr>
        <p:spPr>
          <a:xfrm>
            <a:off x="7695853" y="2072662"/>
            <a:ext cx="2112373" cy="923330"/>
          </a:xfrm>
          <a:prstGeom prst="rect">
            <a:avLst/>
          </a:prstGeom>
          <a:noFill/>
        </p:spPr>
        <p:txBody>
          <a:bodyPr wrap="none" rtlCol="0">
            <a:spAutoFit/>
          </a:bodyPr>
          <a:lstStyle/>
          <a:p>
            <a:pPr algn="ctr"/>
            <a:r>
              <a:rPr lang="en-US" dirty="0"/>
              <a:t>Find min value from </a:t>
            </a:r>
          </a:p>
          <a:p>
            <a:pPr algn="ctr"/>
            <a:r>
              <a:rPr lang="en-US" dirty="0"/>
              <a:t>Unsorted array</a:t>
            </a:r>
          </a:p>
          <a:p>
            <a:pPr algn="ctr"/>
            <a:r>
              <a:rPr lang="en-US" dirty="0"/>
              <a:t>Index = 3, value = 5</a:t>
            </a:r>
          </a:p>
        </p:txBody>
      </p:sp>
      <p:sp>
        <p:nvSpPr>
          <p:cNvPr id="30" name="TextBox 29"/>
          <p:cNvSpPr txBox="1"/>
          <p:nvPr/>
        </p:nvSpPr>
        <p:spPr>
          <a:xfrm>
            <a:off x="1752600" y="3781328"/>
            <a:ext cx="896784" cy="369332"/>
          </a:xfrm>
          <a:prstGeom prst="rect">
            <a:avLst/>
          </a:prstGeom>
          <a:noFill/>
          <a:ln w="28575">
            <a:solidFill>
              <a:schemeClr val="tx1"/>
            </a:solidFill>
          </a:ln>
        </p:spPr>
        <p:txBody>
          <a:bodyPr wrap="none" rtlCol="0">
            <a:spAutoFit/>
          </a:bodyPr>
          <a:lstStyle/>
          <a:p>
            <a:r>
              <a:rPr lang="en-IN" b="1" dirty="0"/>
              <a:t>Step 6 :</a:t>
            </a:r>
            <a:endParaRPr lang="en-US" b="1" dirty="0"/>
          </a:p>
        </p:txBody>
      </p:sp>
      <p:sp>
        <p:nvSpPr>
          <p:cNvPr id="31" name="Rectangle 30"/>
          <p:cNvSpPr/>
          <p:nvPr/>
        </p:nvSpPr>
        <p:spPr>
          <a:xfrm>
            <a:off x="1752600" y="4941897"/>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a:t>
            </a:r>
          </a:p>
        </p:txBody>
      </p:sp>
      <p:sp>
        <p:nvSpPr>
          <p:cNvPr id="32" name="Rectangle 31"/>
          <p:cNvSpPr/>
          <p:nvPr/>
        </p:nvSpPr>
        <p:spPr>
          <a:xfrm>
            <a:off x="2286000" y="4941897"/>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1</a:t>
            </a:r>
          </a:p>
        </p:txBody>
      </p:sp>
      <p:sp>
        <p:nvSpPr>
          <p:cNvPr id="33" name="Rectangle 32"/>
          <p:cNvSpPr/>
          <p:nvPr/>
        </p:nvSpPr>
        <p:spPr>
          <a:xfrm>
            <a:off x="2826936" y="4941897"/>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2</a:t>
            </a:r>
          </a:p>
        </p:txBody>
      </p:sp>
      <p:sp>
        <p:nvSpPr>
          <p:cNvPr id="34" name="Rectangle 33"/>
          <p:cNvSpPr/>
          <p:nvPr/>
        </p:nvSpPr>
        <p:spPr>
          <a:xfrm>
            <a:off x="3360336" y="4941897"/>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a:t>
            </a:r>
          </a:p>
        </p:txBody>
      </p:sp>
      <p:sp>
        <p:nvSpPr>
          <p:cNvPr id="35" name="Rectangle 34"/>
          <p:cNvSpPr/>
          <p:nvPr/>
        </p:nvSpPr>
        <p:spPr>
          <a:xfrm>
            <a:off x="3893736" y="4941897"/>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16</a:t>
            </a:r>
          </a:p>
        </p:txBody>
      </p:sp>
      <p:sp>
        <p:nvSpPr>
          <p:cNvPr id="36" name="Rectangle 35"/>
          <p:cNvSpPr/>
          <p:nvPr/>
        </p:nvSpPr>
        <p:spPr>
          <a:xfrm>
            <a:off x="4427136" y="4941897"/>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37" name="Rectangle 36"/>
          <p:cNvSpPr/>
          <p:nvPr/>
        </p:nvSpPr>
        <p:spPr>
          <a:xfrm>
            <a:off x="4960536" y="4941897"/>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38" name="Rectangle 37"/>
          <p:cNvSpPr/>
          <p:nvPr/>
        </p:nvSpPr>
        <p:spPr>
          <a:xfrm>
            <a:off x="5493936" y="4941897"/>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14</a:t>
            </a:r>
          </a:p>
        </p:txBody>
      </p:sp>
      <p:sp>
        <p:nvSpPr>
          <p:cNvPr id="39" name="Rectangle 38"/>
          <p:cNvSpPr/>
          <p:nvPr/>
        </p:nvSpPr>
        <p:spPr>
          <a:xfrm>
            <a:off x="1752600" y="5358001"/>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0</a:t>
            </a:r>
          </a:p>
        </p:txBody>
      </p:sp>
      <p:sp>
        <p:nvSpPr>
          <p:cNvPr id="40" name="Rectangle 39"/>
          <p:cNvSpPr/>
          <p:nvPr/>
        </p:nvSpPr>
        <p:spPr>
          <a:xfrm>
            <a:off x="2286000" y="5358001"/>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1</a:t>
            </a:r>
          </a:p>
        </p:txBody>
      </p:sp>
      <p:sp>
        <p:nvSpPr>
          <p:cNvPr id="41" name="Rectangle 40"/>
          <p:cNvSpPr/>
          <p:nvPr/>
        </p:nvSpPr>
        <p:spPr>
          <a:xfrm>
            <a:off x="2826936" y="5358001"/>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2</a:t>
            </a:r>
          </a:p>
        </p:txBody>
      </p:sp>
      <p:sp>
        <p:nvSpPr>
          <p:cNvPr id="42" name="Rectangle 41"/>
          <p:cNvSpPr/>
          <p:nvPr/>
        </p:nvSpPr>
        <p:spPr>
          <a:xfrm>
            <a:off x="3360336" y="5358001"/>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3</a:t>
            </a:r>
          </a:p>
        </p:txBody>
      </p:sp>
      <p:sp>
        <p:nvSpPr>
          <p:cNvPr id="43" name="Rectangle 42"/>
          <p:cNvSpPr/>
          <p:nvPr/>
        </p:nvSpPr>
        <p:spPr>
          <a:xfrm>
            <a:off x="3893736" y="5358001"/>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44" name="Rectangle 43"/>
          <p:cNvSpPr/>
          <p:nvPr/>
        </p:nvSpPr>
        <p:spPr>
          <a:xfrm>
            <a:off x="4427136" y="5358001"/>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45" name="Rectangle 44"/>
          <p:cNvSpPr/>
          <p:nvPr/>
        </p:nvSpPr>
        <p:spPr>
          <a:xfrm>
            <a:off x="4960536" y="5358001"/>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46" name="Rectangle 45"/>
          <p:cNvSpPr/>
          <p:nvPr/>
        </p:nvSpPr>
        <p:spPr>
          <a:xfrm>
            <a:off x="5493936" y="5358001"/>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47" name="Freeform 46"/>
          <p:cNvSpPr/>
          <p:nvPr/>
        </p:nvSpPr>
        <p:spPr>
          <a:xfrm>
            <a:off x="3907595" y="4748402"/>
            <a:ext cx="2119742" cy="158049"/>
          </a:xfrm>
          <a:custGeom>
            <a:avLst/>
            <a:gdLst>
              <a:gd name="connsiteX0" fmla="*/ 0 w 3734440"/>
              <a:gd name="connsiteY0" fmla="*/ 122945 h 122945"/>
              <a:gd name="connsiteX1" fmla="*/ 0 w 3734440"/>
              <a:gd name="connsiteY1" fmla="*/ 0 h 122945"/>
              <a:gd name="connsiteX2" fmla="*/ 3734440 w 3734440"/>
              <a:gd name="connsiteY2" fmla="*/ 0 h 122945"/>
              <a:gd name="connsiteX3" fmla="*/ 3734440 w 3734440"/>
              <a:gd name="connsiteY3" fmla="*/ 92209 h 122945"/>
            </a:gdLst>
            <a:ahLst/>
            <a:cxnLst>
              <a:cxn ang="0">
                <a:pos x="connsiteX0" y="connsiteY0"/>
              </a:cxn>
              <a:cxn ang="0">
                <a:pos x="connsiteX1" y="connsiteY1"/>
              </a:cxn>
              <a:cxn ang="0">
                <a:pos x="connsiteX2" y="connsiteY2"/>
              </a:cxn>
              <a:cxn ang="0">
                <a:pos x="connsiteX3" y="connsiteY3"/>
              </a:cxn>
            </a:cxnLst>
            <a:rect l="l" t="t" r="r" b="b"/>
            <a:pathLst>
              <a:path w="3734440" h="122945">
                <a:moveTo>
                  <a:pt x="0" y="122945"/>
                </a:moveTo>
                <a:lnTo>
                  <a:pt x="0" y="0"/>
                </a:lnTo>
                <a:lnTo>
                  <a:pt x="3734440" y="0"/>
                </a:lnTo>
                <a:lnTo>
                  <a:pt x="3734440" y="92209"/>
                </a:lnTo>
              </a:path>
            </a:pathLst>
          </a:cu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9" name="TextBox 48"/>
          <p:cNvSpPr txBox="1"/>
          <p:nvPr/>
        </p:nvSpPr>
        <p:spPr>
          <a:xfrm>
            <a:off x="7522225" y="4505228"/>
            <a:ext cx="2559740" cy="369332"/>
          </a:xfrm>
          <a:prstGeom prst="rect">
            <a:avLst/>
          </a:prstGeom>
          <a:noFill/>
        </p:spPr>
        <p:txBody>
          <a:bodyPr wrap="none" rtlCol="0">
            <a:spAutoFit/>
          </a:bodyPr>
          <a:lstStyle/>
          <a:p>
            <a:r>
              <a:rPr lang="en-US" b="1" dirty="0"/>
              <a:t>Min index = 4, value = 16</a:t>
            </a:r>
          </a:p>
        </p:txBody>
      </p:sp>
      <p:sp>
        <p:nvSpPr>
          <p:cNvPr id="50" name="TextBox 49"/>
          <p:cNvSpPr txBox="1"/>
          <p:nvPr/>
        </p:nvSpPr>
        <p:spPr>
          <a:xfrm>
            <a:off x="7695853" y="5056130"/>
            <a:ext cx="2112373" cy="923330"/>
          </a:xfrm>
          <a:prstGeom prst="rect">
            <a:avLst/>
          </a:prstGeom>
          <a:noFill/>
        </p:spPr>
        <p:txBody>
          <a:bodyPr wrap="none" rtlCol="0">
            <a:spAutoFit/>
          </a:bodyPr>
          <a:lstStyle/>
          <a:p>
            <a:pPr algn="ctr"/>
            <a:r>
              <a:rPr lang="en-US" dirty="0"/>
              <a:t>Find min value from </a:t>
            </a:r>
          </a:p>
          <a:p>
            <a:pPr algn="ctr"/>
            <a:r>
              <a:rPr lang="en-US" dirty="0"/>
              <a:t>Unsorted array</a:t>
            </a:r>
          </a:p>
          <a:p>
            <a:pPr algn="ctr"/>
            <a:r>
              <a:rPr lang="en-US" dirty="0"/>
              <a:t>Index = 5, value = 12</a:t>
            </a:r>
          </a:p>
        </p:txBody>
      </p:sp>
      <p:sp>
        <p:nvSpPr>
          <p:cNvPr id="51" name="Freeform 50"/>
          <p:cNvSpPr/>
          <p:nvPr/>
        </p:nvSpPr>
        <p:spPr>
          <a:xfrm>
            <a:off x="4158726" y="5674117"/>
            <a:ext cx="533400" cy="228600"/>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2" name="TextBox 51"/>
          <p:cNvSpPr txBox="1"/>
          <p:nvPr/>
        </p:nvSpPr>
        <p:spPr>
          <a:xfrm>
            <a:off x="3974519" y="5902717"/>
            <a:ext cx="901814" cy="369332"/>
          </a:xfrm>
          <a:prstGeom prst="rect">
            <a:avLst/>
          </a:prstGeom>
          <a:noFill/>
        </p:spPr>
        <p:txBody>
          <a:bodyPr wrap="square" rtlCol="0">
            <a:spAutoFit/>
          </a:bodyPr>
          <a:lstStyle/>
          <a:p>
            <a:pPr algn="ctr"/>
            <a:r>
              <a:rPr lang="en-US" b="1" dirty="0">
                <a:solidFill>
                  <a:srgbClr val="C00000"/>
                </a:solidFill>
              </a:rPr>
              <a:t>Swap</a:t>
            </a:r>
          </a:p>
        </p:txBody>
      </p:sp>
      <p:sp>
        <p:nvSpPr>
          <p:cNvPr id="53" name="TextBox 52"/>
          <p:cNvSpPr txBox="1"/>
          <p:nvPr/>
        </p:nvSpPr>
        <p:spPr>
          <a:xfrm>
            <a:off x="3871074" y="1079134"/>
            <a:ext cx="1805751" cy="646331"/>
          </a:xfrm>
          <a:prstGeom prst="rect">
            <a:avLst/>
          </a:prstGeom>
          <a:noFill/>
        </p:spPr>
        <p:txBody>
          <a:bodyPr wrap="none" rtlCol="0">
            <a:spAutoFit/>
          </a:bodyPr>
          <a:lstStyle/>
          <a:p>
            <a:pPr algn="ctr"/>
            <a:r>
              <a:rPr lang="en-US" b="1" dirty="0">
                <a:solidFill>
                  <a:srgbClr val="C00000"/>
                </a:solidFill>
              </a:rPr>
              <a:t>Unsorted Array </a:t>
            </a:r>
          </a:p>
          <a:p>
            <a:pPr algn="ctr"/>
            <a:r>
              <a:rPr lang="en-US" b="1" dirty="0">
                <a:solidFill>
                  <a:srgbClr val="C00000"/>
                </a:solidFill>
              </a:rPr>
              <a:t>(elements 3 to 7)</a:t>
            </a:r>
          </a:p>
        </p:txBody>
      </p:sp>
      <p:sp>
        <p:nvSpPr>
          <p:cNvPr id="54" name="TextBox 53"/>
          <p:cNvSpPr txBox="1"/>
          <p:nvPr/>
        </p:nvSpPr>
        <p:spPr>
          <a:xfrm>
            <a:off x="5410200" y="3139534"/>
            <a:ext cx="4908010" cy="369332"/>
          </a:xfrm>
          <a:prstGeom prst="rect">
            <a:avLst/>
          </a:prstGeom>
          <a:noFill/>
        </p:spPr>
        <p:txBody>
          <a:bodyPr wrap="none" rtlCol="0">
            <a:spAutoFit/>
          </a:bodyPr>
          <a:lstStyle/>
          <a:p>
            <a:pPr algn="ctr"/>
            <a:r>
              <a:rPr lang="en-US" dirty="0"/>
              <a:t>No Swapping as min value is already at right place </a:t>
            </a:r>
          </a:p>
        </p:txBody>
      </p:sp>
      <p:cxnSp>
        <p:nvCxnSpPr>
          <p:cNvPr id="55" name="Straight Connector 54"/>
          <p:cNvCxnSpPr/>
          <p:nvPr/>
        </p:nvCxnSpPr>
        <p:spPr>
          <a:xfrm>
            <a:off x="1752600" y="3769660"/>
            <a:ext cx="8724900" cy="0"/>
          </a:xfrm>
          <a:prstGeom prst="line">
            <a:avLst/>
          </a:prstGeom>
        </p:spPr>
        <p:style>
          <a:lnRef idx="1">
            <a:schemeClr val="dk1"/>
          </a:lnRef>
          <a:fillRef idx="0">
            <a:schemeClr val="dk1"/>
          </a:fillRef>
          <a:effectRef idx="0">
            <a:schemeClr val="dk1"/>
          </a:effectRef>
          <a:fontRef idx="minor">
            <a:schemeClr val="tx1"/>
          </a:fontRef>
        </p:style>
      </p:cxnSp>
      <p:sp>
        <p:nvSpPr>
          <p:cNvPr id="56" name="Rectangle 55"/>
          <p:cNvSpPr/>
          <p:nvPr/>
        </p:nvSpPr>
        <p:spPr>
          <a:xfrm>
            <a:off x="3360336" y="1958429"/>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a:t>
            </a:r>
          </a:p>
        </p:txBody>
      </p:sp>
      <p:sp>
        <p:nvSpPr>
          <p:cNvPr id="57" name="TextBox 56"/>
          <p:cNvSpPr txBox="1"/>
          <p:nvPr/>
        </p:nvSpPr>
        <p:spPr>
          <a:xfrm>
            <a:off x="4061650" y="4076277"/>
            <a:ext cx="1805751" cy="646331"/>
          </a:xfrm>
          <a:prstGeom prst="rect">
            <a:avLst/>
          </a:prstGeom>
          <a:noFill/>
        </p:spPr>
        <p:txBody>
          <a:bodyPr wrap="none" rtlCol="0">
            <a:spAutoFit/>
          </a:bodyPr>
          <a:lstStyle/>
          <a:p>
            <a:pPr algn="ctr"/>
            <a:r>
              <a:rPr lang="en-US" b="1" dirty="0">
                <a:solidFill>
                  <a:srgbClr val="C00000"/>
                </a:solidFill>
              </a:rPr>
              <a:t>Unsorted Array </a:t>
            </a:r>
          </a:p>
          <a:p>
            <a:pPr algn="ctr"/>
            <a:r>
              <a:rPr lang="en-US" b="1" dirty="0">
                <a:solidFill>
                  <a:srgbClr val="C00000"/>
                </a:solidFill>
              </a:rPr>
              <a:t>(elements 5 to 7)</a:t>
            </a:r>
          </a:p>
        </p:txBody>
      </p:sp>
      <p:sp>
        <p:nvSpPr>
          <p:cNvPr id="58" name="Rectangle 57"/>
          <p:cNvSpPr/>
          <p:nvPr/>
        </p:nvSpPr>
        <p:spPr>
          <a:xfrm>
            <a:off x="3893736" y="4941897"/>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12</a:t>
            </a:r>
          </a:p>
        </p:txBody>
      </p:sp>
      <p:sp>
        <p:nvSpPr>
          <p:cNvPr id="59" name="Rectangle 58"/>
          <p:cNvSpPr/>
          <p:nvPr/>
        </p:nvSpPr>
        <p:spPr>
          <a:xfrm>
            <a:off x="4427136" y="4941897"/>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16</a:t>
            </a:r>
          </a:p>
        </p:txBody>
      </p:sp>
    </p:spTree>
    <p:extLst>
      <p:ext uri="{BB962C8B-B14F-4D97-AF65-F5344CB8AC3E}">
        <p14:creationId xmlns:p14="http://schemas.microsoft.com/office/powerpoint/2010/main" val="91957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2" fill="hold" nodeType="clickEffect">
                                  <p:stCondLst>
                                    <p:cond delay="0"/>
                                  </p:stCondLst>
                                  <p:childTnLst>
                                    <p:animClr clrSpc="rgb" dir="cw">
                                      <p:cBhvr>
                                        <p:cTn id="50" dur="10" fill="hold"/>
                                        <p:tgtEl>
                                          <p:spTgt spid="9"/>
                                        </p:tgtEl>
                                        <p:attrNameLst>
                                          <p:attrName>fillcolor</p:attrName>
                                        </p:attrNameLst>
                                      </p:cBhvr>
                                      <p:to>
                                        <a:srgbClr val="D8D8D8"/>
                                      </p:to>
                                    </p:animClr>
                                    <p:set>
                                      <p:cBhvr>
                                        <p:cTn id="51" dur="10" fill="hold"/>
                                        <p:tgtEl>
                                          <p:spTgt spid="9"/>
                                        </p:tgtEl>
                                        <p:attrNameLst>
                                          <p:attrName>fill.type</p:attrName>
                                        </p:attrNameLst>
                                      </p:cBhvr>
                                      <p:to>
                                        <p:strVal val="solid"/>
                                      </p:to>
                                    </p:set>
                                    <p:set>
                                      <p:cBhvr>
                                        <p:cTn id="52" dur="10" fill="hold"/>
                                        <p:tgtEl>
                                          <p:spTgt spid="9"/>
                                        </p:tgtEl>
                                        <p:attrNameLst>
                                          <p:attrName>fill.on</p:attrName>
                                        </p:attrNameLst>
                                      </p:cBhvr>
                                      <p:to>
                                        <p:strVal val="true"/>
                                      </p:to>
                                    </p:set>
                                  </p:childTnLst>
                                </p:cTn>
                              </p:par>
                              <p:par>
                                <p:cTn id="53" presetID="3" presetClass="emph" presetSubtype="2" fill="hold" grpId="1" nodeType="withEffect">
                                  <p:stCondLst>
                                    <p:cond delay="0"/>
                                  </p:stCondLst>
                                  <p:childTnLst>
                                    <p:animClr clrSpc="rgb" dir="cw">
                                      <p:cBhvr override="childStyle">
                                        <p:cTn id="54" dur="10" fill="hold"/>
                                        <p:tgtEl>
                                          <p:spTgt spid="17"/>
                                        </p:tgtEl>
                                        <p:attrNameLst>
                                          <p:attrName>style.color</p:attrName>
                                        </p:attrNameLst>
                                      </p:cBhvr>
                                      <p:to>
                                        <a:srgbClr val="000000"/>
                                      </p:to>
                                    </p:animClr>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ipe(left)">
                                      <p:cBhvr>
                                        <p:cTn id="75" dur="500"/>
                                        <p:tgtEl>
                                          <p:spTgt spid="55"/>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4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42"/>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43"/>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7"/>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4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mph" presetSubtype="2" fill="hold" nodeType="clickEffect">
                                  <p:stCondLst>
                                    <p:cond delay="0"/>
                                  </p:stCondLst>
                                  <p:childTnLst>
                                    <p:animClr clrSpc="rgb" dir="cw">
                                      <p:cBhvr>
                                        <p:cTn id="121" dur="10" fill="hold"/>
                                        <p:tgtEl>
                                          <p:spTgt spid="35"/>
                                        </p:tgtEl>
                                        <p:attrNameLst>
                                          <p:attrName>fillcolor</p:attrName>
                                        </p:attrNameLst>
                                      </p:cBhvr>
                                      <p:to>
                                        <a:srgbClr val="D8D8D8"/>
                                      </p:to>
                                    </p:animClr>
                                    <p:set>
                                      <p:cBhvr>
                                        <p:cTn id="122" dur="10" fill="hold"/>
                                        <p:tgtEl>
                                          <p:spTgt spid="35"/>
                                        </p:tgtEl>
                                        <p:attrNameLst>
                                          <p:attrName>fill.type</p:attrName>
                                        </p:attrNameLst>
                                      </p:cBhvr>
                                      <p:to>
                                        <p:strVal val="solid"/>
                                      </p:to>
                                    </p:set>
                                    <p:set>
                                      <p:cBhvr>
                                        <p:cTn id="123" dur="10" fill="hold"/>
                                        <p:tgtEl>
                                          <p:spTgt spid="35"/>
                                        </p:tgtEl>
                                        <p:attrNameLst>
                                          <p:attrName>fill.on</p:attrName>
                                        </p:attrNameLst>
                                      </p:cBhvr>
                                      <p:to>
                                        <p:strVal val="true"/>
                                      </p:to>
                                    </p:set>
                                  </p:childTnLst>
                                </p:cTn>
                              </p:par>
                              <p:par>
                                <p:cTn id="124" presetID="3" presetClass="emph" presetSubtype="2" fill="hold" grpId="1" nodeType="withEffect">
                                  <p:stCondLst>
                                    <p:cond delay="0"/>
                                  </p:stCondLst>
                                  <p:childTnLst>
                                    <p:animClr clrSpc="rgb" dir="cw">
                                      <p:cBhvr override="childStyle">
                                        <p:cTn id="125" dur="10" fill="hold"/>
                                        <p:tgtEl>
                                          <p:spTgt spid="43"/>
                                        </p:tgtEl>
                                        <p:attrNameLst>
                                          <p:attrName>style.color</p:attrName>
                                        </p:attrNameLst>
                                      </p:cBhvr>
                                      <p:to>
                                        <a:srgbClr val="000000"/>
                                      </p:to>
                                    </p:animClr>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9"/>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5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mph" presetSubtype="2" fill="hold" nodeType="clickEffect">
                                  <p:stCondLst>
                                    <p:cond delay="0"/>
                                  </p:stCondLst>
                                  <p:childTnLst>
                                    <p:animClr clrSpc="rgb" dir="cw">
                                      <p:cBhvr>
                                        <p:cTn id="137" dur="10" fill="hold"/>
                                        <p:tgtEl>
                                          <p:spTgt spid="36"/>
                                        </p:tgtEl>
                                        <p:attrNameLst>
                                          <p:attrName>fillcolor</p:attrName>
                                        </p:attrNameLst>
                                      </p:cBhvr>
                                      <p:to>
                                        <a:srgbClr val="4BACC6"/>
                                      </p:to>
                                    </p:animClr>
                                    <p:set>
                                      <p:cBhvr>
                                        <p:cTn id="138" dur="10" fill="hold"/>
                                        <p:tgtEl>
                                          <p:spTgt spid="36"/>
                                        </p:tgtEl>
                                        <p:attrNameLst>
                                          <p:attrName>fill.type</p:attrName>
                                        </p:attrNameLst>
                                      </p:cBhvr>
                                      <p:to>
                                        <p:strVal val="solid"/>
                                      </p:to>
                                    </p:set>
                                    <p:set>
                                      <p:cBhvr>
                                        <p:cTn id="139" dur="10" fill="hold"/>
                                        <p:tgtEl>
                                          <p:spTgt spid="36"/>
                                        </p:tgtEl>
                                        <p:attrNameLst>
                                          <p:attrName>fill.on</p:attrName>
                                        </p:attrNameLst>
                                      </p:cBhvr>
                                      <p:to>
                                        <p:strVal val="true"/>
                                      </p:to>
                                    </p:set>
                                  </p:childTnLst>
                                </p:cTn>
                              </p:par>
                              <p:par>
                                <p:cTn id="140" presetID="3" presetClass="emph" presetSubtype="2" fill="hold" grpId="1" nodeType="withEffect">
                                  <p:stCondLst>
                                    <p:cond delay="0"/>
                                  </p:stCondLst>
                                  <p:childTnLst>
                                    <p:animClr clrSpc="rgb" dir="cw">
                                      <p:cBhvr override="childStyle">
                                        <p:cTn id="141" dur="10" fill="hold"/>
                                        <p:tgtEl>
                                          <p:spTgt spid="44"/>
                                        </p:tgtEl>
                                        <p:attrNameLst>
                                          <p:attrName>style.color</p:attrName>
                                        </p:attrNameLst>
                                      </p:cBhvr>
                                      <p:to>
                                        <a:srgbClr val="4BACC6"/>
                                      </p:to>
                                    </p:animClr>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51"/>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52"/>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58"/>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7" grpId="1" animBg="1"/>
      <p:bldP spid="18" grpId="0" animBg="1"/>
      <p:bldP spid="19" grpId="0" animBg="1"/>
      <p:bldP spid="20" grpId="0" animBg="1"/>
      <p:bldP spid="21" grpId="0" animBg="1"/>
      <p:bldP spid="22" grpId="0" animBg="1"/>
      <p:bldP spid="24" grpId="0"/>
      <p:bldP spid="25" grpId="0"/>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3" grpId="1" animBg="1"/>
      <p:bldP spid="44" grpId="0" animBg="1"/>
      <p:bldP spid="44" grpId="1" animBg="1"/>
      <p:bldP spid="45" grpId="0" animBg="1"/>
      <p:bldP spid="46" grpId="0" animBg="1"/>
      <p:bldP spid="47" grpId="0" animBg="1"/>
      <p:bldP spid="49" grpId="0"/>
      <p:bldP spid="50" grpId="0"/>
      <p:bldP spid="51" grpId="0" animBg="1"/>
      <p:bldP spid="52" grpId="0"/>
      <p:bldP spid="53" grpId="0"/>
      <p:bldP spid="54" grpId="0"/>
      <p:bldP spid="56" grpId="0" animBg="1"/>
      <p:bldP spid="57" grpId="0"/>
      <p:bldP spid="58" grpId="0" animBg="1"/>
      <p:bldP spid="5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5" name="TextBox 4"/>
          <p:cNvSpPr txBox="1"/>
          <p:nvPr/>
        </p:nvSpPr>
        <p:spPr>
          <a:xfrm>
            <a:off x="1752600" y="811307"/>
            <a:ext cx="896784" cy="369332"/>
          </a:xfrm>
          <a:prstGeom prst="rect">
            <a:avLst/>
          </a:prstGeom>
          <a:noFill/>
          <a:ln w="28575">
            <a:solidFill>
              <a:schemeClr val="tx1"/>
            </a:solidFill>
          </a:ln>
        </p:spPr>
        <p:txBody>
          <a:bodyPr wrap="none" rtlCol="0">
            <a:spAutoFit/>
          </a:bodyPr>
          <a:lstStyle/>
          <a:p>
            <a:r>
              <a:rPr lang="en-IN" b="1" dirty="0"/>
              <a:t>Step 7 :</a:t>
            </a:r>
            <a:endParaRPr lang="en-US" b="1" dirty="0"/>
          </a:p>
        </p:txBody>
      </p:sp>
      <p:sp>
        <p:nvSpPr>
          <p:cNvPr id="6" name="Rectangle 5"/>
          <p:cNvSpPr/>
          <p:nvPr/>
        </p:nvSpPr>
        <p:spPr>
          <a:xfrm>
            <a:off x="1752600" y="197187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a:t>
            </a:r>
          </a:p>
        </p:txBody>
      </p:sp>
      <p:sp>
        <p:nvSpPr>
          <p:cNvPr id="7" name="Rectangle 6"/>
          <p:cNvSpPr/>
          <p:nvPr/>
        </p:nvSpPr>
        <p:spPr>
          <a:xfrm>
            <a:off x="2286000" y="197187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1</a:t>
            </a:r>
          </a:p>
        </p:txBody>
      </p:sp>
      <p:sp>
        <p:nvSpPr>
          <p:cNvPr id="8" name="Rectangle 7"/>
          <p:cNvSpPr/>
          <p:nvPr/>
        </p:nvSpPr>
        <p:spPr>
          <a:xfrm>
            <a:off x="2826936" y="197187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2</a:t>
            </a:r>
          </a:p>
        </p:txBody>
      </p:sp>
      <p:sp>
        <p:nvSpPr>
          <p:cNvPr id="9" name="Rectangle 8"/>
          <p:cNvSpPr/>
          <p:nvPr/>
        </p:nvSpPr>
        <p:spPr>
          <a:xfrm>
            <a:off x="3360336" y="197187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a:t>
            </a:r>
          </a:p>
        </p:txBody>
      </p:sp>
      <p:sp>
        <p:nvSpPr>
          <p:cNvPr id="10" name="Rectangle 9"/>
          <p:cNvSpPr/>
          <p:nvPr/>
        </p:nvSpPr>
        <p:spPr>
          <a:xfrm>
            <a:off x="3893736" y="197187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12</a:t>
            </a:r>
          </a:p>
        </p:txBody>
      </p:sp>
      <p:sp>
        <p:nvSpPr>
          <p:cNvPr id="11" name="Rectangle 10"/>
          <p:cNvSpPr/>
          <p:nvPr/>
        </p:nvSpPr>
        <p:spPr>
          <a:xfrm>
            <a:off x="4427136" y="197187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16</a:t>
            </a:r>
          </a:p>
        </p:txBody>
      </p:sp>
      <p:sp>
        <p:nvSpPr>
          <p:cNvPr id="12" name="Rectangle 11"/>
          <p:cNvSpPr/>
          <p:nvPr/>
        </p:nvSpPr>
        <p:spPr>
          <a:xfrm>
            <a:off x="4960536" y="197187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13" name="Rectangle 12"/>
          <p:cNvSpPr/>
          <p:nvPr/>
        </p:nvSpPr>
        <p:spPr>
          <a:xfrm>
            <a:off x="5493936" y="197187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14</a:t>
            </a:r>
          </a:p>
        </p:txBody>
      </p:sp>
      <p:sp>
        <p:nvSpPr>
          <p:cNvPr id="14" name="Rectangle 13"/>
          <p:cNvSpPr/>
          <p:nvPr/>
        </p:nvSpPr>
        <p:spPr>
          <a:xfrm>
            <a:off x="1752600" y="23879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0</a:t>
            </a:r>
          </a:p>
        </p:txBody>
      </p:sp>
      <p:sp>
        <p:nvSpPr>
          <p:cNvPr id="15" name="Rectangle 14"/>
          <p:cNvSpPr/>
          <p:nvPr/>
        </p:nvSpPr>
        <p:spPr>
          <a:xfrm>
            <a:off x="2286000" y="23879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1</a:t>
            </a:r>
          </a:p>
        </p:txBody>
      </p:sp>
      <p:sp>
        <p:nvSpPr>
          <p:cNvPr id="16" name="Rectangle 15"/>
          <p:cNvSpPr/>
          <p:nvPr/>
        </p:nvSpPr>
        <p:spPr>
          <a:xfrm>
            <a:off x="2826936" y="23879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2</a:t>
            </a:r>
          </a:p>
        </p:txBody>
      </p:sp>
      <p:sp>
        <p:nvSpPr>
          <p:cNvPr id="17" name="Rectangle 16"/>
          <p:cNvSpPr/>
          <p:nvPr/>
        </p:nvSpPr>
        <p:spPr>
          <a:xfrm>
            <a:off x="3360336" y="23879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3</a:t>
            </a:r>
          </a:p>
        </p:txBody>
      </p:sp>
      <p:sp>
        <p:nvSpPr>
          <p:cNvPr id="18" name="Rectangle 17"/>
          <p:cNvSpPr/>
          <p:nvPr/>
        </p:nvSpPr>
        <p:spPr>
          <a:xfrm>
            <a:off x="3893736" y="23879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19" name="Rectangle 18"/>
          <p:cNvSpPr/>
          <p:nvPr/>
        </p:nvSpPr>
        <p:spPr>
          <a:xfrm>
            <a:off x="4427136" y="23879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20" name="Rectangle 19"/>
          <p:cNvSpPr/>
          <p:nvPr/>
        </p:nvSpPr>
        <p:spPr>
          <a:xfrm>
            <a:off x="4960536" y="23879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21" name="Rectangle 20"/>
          <p:cNvSpPr/>
          <p:nvPr/>
        </p:nvSpPr>
        <p:spPr>
          <a:xfrm>
            <a:off x="5493936" y="23879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22" name="Freeform 21"/>
          <p:cNvSpPr/>
          <p:nvPr/>
        </p:nvSpPr>
        <p:spPr>
          <a:xfrm>
            <a:off x="4427137" y="1778381"/>
            <a:ext cx="1600201" cy="158049"/>
          </a:xfrm>
          <a:custGeom>
            <a:avLst/>
            <a:gdLst>
              <a:gd name="connsiteX0" fmla="*/ 0 w 3734440"/>
              <a:gd name="connsiteY0" fmla="*/ 122945 h 122945"/>
              <a:gd name="connsiteX1" fmla="*/ 0 w 3734440"/>
              <a:gd name="connsiteY1" fmla="*/ 0 h 122945"/>
              <a:gd name="connsiteX2" fmla="*/ 3734440 w 3734440"/>
              <a:gd name="connsiteY2" fmla="*/ 0 h 122945"/>
              <a:gd name="connsiteX3" fmla="*/ 3734440 w 3734440"/>
              <a:gd name="connsiteY3" fmla="*/ 92209 h 122945"/>
            </a:gdLst>
            <a:ahLst/>
            <a:cxnLst>
              <a:cxn ang="0">
                <a:pos x="connsiteX0" y="connsiteY0"/>
              </a:cxn>
              <a:cxn ang="0">
                <a:pos x="connsiteX1" y="connsiteY1"/>
              </a:cxn>
              <a:cxn ang="0">
                <a:pos x="connsiteX2" y="connsiteY2"/>
              </a:cxn>
              <a:cxn ang="0">
                <a:pos x="connsiteX3" y="connsiteY3"/>
              </a:cxn>
            </a:cxnLst>
            <a:rect l="l" t="t" r="r" b="b"/>
            <a:pathLst>
              <a:path w="3734440" h="122945">
                <a:moveTo>
                  <a:pt x="0" y="122945"/>
                </a:moveTo>
                <a:lnTo>
                  <a:pt x="0" y="0"/>
                </a:lnTo>
                <a:lnTo>
                  <a:pt x="3734440" y="0"/>
                </a:lnTo>
                <a:lnTo>
                  <a:pt x="3734440" y="92209"/>
                </a:lnTo>
              </a:path>
            </a:pathLst>
          </a:cu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3" name="TextBox 22"/>
          <p:cNvSpPr txBox="1"/>
          <p:nvPr/>
        </p:nvSpPr>
        <p:spPr>
          <a:xfrm>
            <a:off x="7522225" y="1535207"/>
            <a:ext cx="2559740" cy="369332"/>
          </a:xfrm>
          <a:prstGeom prst="rect">
            <a:avLst/>
          </a:prstGeom>
          <a:noFill/>
        </p:spPr>
        <p:txBody>
          <a:bodyPr wrap="none" rtlCol="0">
            <a:spAutoFit/>
          </a:bodyPr>
          <a:lstStyle/>
          <a:p>
            <a:r>
              <a:rPr lang="en-US" b="1" dirty="0"/>
              <a:t>Min index = 5, value = 16</a:t>
            </a:r>
          </a:p>
        </p:txBody>
      </p:sp>
      <p:sp>
        <p:nvSpPr>
          <p:cNvPr id="24" name="TextBox 23"/>
          <p:cNvSpPr txBox="1"/>
          <p:nvPr/>
        </p:nvSpPr>
        <p:spPr>
          <a:xfrm>
            <a:off x="7695853" y="2086109"/>
            <a:ext cx="2112373" cy="923330"/>
          </a:xfrm>
          <a:prstGeom prst="rect">
            <a:avLst/>
          </a:prstGeom>
          <a:noFill/>
        </p:spPr>
        <p:txBody>
          <a:bodyPr wrap="none" rtlCol="0">
            <a:spAutoFit/>
          </a:bodyPr>
          <a:lstStyle/>
          <a:p>
            <a:pPr algn="ctr"/>
            <a:r>
              <a:rPr lang="en-US" dirty="0"/>
              <a:t>Find min value from </a:t>
            </a:r>
          </a:p>
          <a:p>
            <a:pPr algn="ctr"/>
            <a:r>
              <a:rPr lang="en-US" dirty="0"/>
              <a:t>Unsorted array</a:t>
            </a:r>
          </a:p>
          <a:p>
            <a:pPr algn="ctr"/>
            <a:r>
              <a:rPr lang="en-US" dirty="0"/>
              <a:t>Index = 6, value = 12</a:t>
            </a:r>
          </a:p>
        </p:txBody>
      </p:sp>
      <p:sp>
        <p:nvSpPr>
          <p:cNvPr id="25" name="Freeform 24"/>
          <p:cNvSpPr/>
          <p:nvPr/>
        </p:nvSpPr>
        <p:spPr>
          <a:xfrm>
            <a:off x="4696447" y="2727959"/>
            <a:ext cx="520883" cy="228600"/>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6" name="TextBox 25"/>
          <p:cNvSpPr txBox="1"/>
          <p:nvPr/>
        </p:nvSpPr>
        <p:spPr>
          <a:xfrm>
            <a:off x="4528074" y="2956559"/>
            <a:ext cx="901814" cy="369332"/>
          </a:xfrm>
          <a:prstGeom prst="rect">
            <a:avLst/>
          </a:prstGeom>
          <a:noFill/>
        </p:spPr>
        <p:txBody>
          <a:bodyPr wrap="square" rtlCol="0">
            <a:spAutoFit/>
          </a:bodyPr>
          <a:lstStyle/>
          <a:p>
            <a:pPr algn="ctr"/>
            <a:r>
              <a:rPr lang="en-US" b="1" dirty="0">
                <a:solidFill>
                  <a:srgbClr val="C00000"/>
                </a:solidFill>
              </a:rPr>
              <a:t>Swap</a:t>
            </a:r>
          </a:p>
        </p:txBody>
      </p:sp>
      <p:sp>
        <p:nvSpPr>
          <p:cNvPr id="27" name="Rectangle 26"/>
          <p:cNvSpPr/>
          <p:nvPr/>
        </p:nvSpPr>
        <p:spPr>
          <a:xfrm>
            <a:off x="4427136" y="197187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12</a:t>
            </a:r>
          </a:p>
        </p:txBody>
      </p:sp>
      <p:sp>
        <p:nvSpPr>
          <p:cNvPr id="28" name="Rectangle 27"/>
          <p:cNvSpPr/>
          <p:nvPr/>
        </p:nvSpPr>
        <p:spPr>
          <a:xfrm>
            <a:off x="4960536" y="1971876"/>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16</a:t>
            </a:r>
          </a:p>
        </p:txBody>
      </p:sp>
      <p:sp>
        <p:nvSpPr>
          <p:cNvPr id="29" name="TextBox 28"/>
          <p:cNvSpPr txBox="1"/>
          <p:nvPr/>
        </p:nvSpPr>
        <p:spPr>
          <a:xfrm>
            <a:off x="4327855" y="1056202"/>
            <a:ext cx="1805751" cy="646331"/>
          </a:xfrm>
          <a:prstGeom prst="rect">
            <a:avLst/>
          </a:prstGeom>
          <a:noFill/>
        </p:spPr>
        <p:txBody>
          <a:bodyPr wrap="none" rtlCol="0">
            <a:spAutoFit/>
          </a:bodyPr>
          <a:lstStyle/>
          <a:p>
            <a:pPr algn="ctr"/>
            <a:r>
              <a:rPr lang="en-US" b="1" dirty="0">
                <a:solidFill>
                  <a:srgbClr val="C00000"/>
                </a:solidFill>
              </a:rPr>
              <a:t>Unsorted Array </a:t>
            </a:r>
          </a:p>
          <a:p>
            <a:pPr algn="ctr"/>
            <a:r>
              <a:rPr lang="en-US" b="1" dirty="0">
                <a:solidFill>
                  <a:srgbClr val="C00000"/>
                </a:solidFill>
              </a:rPr>
              <a:t>(elements 5 to 7)</a:t>
            </a:r>
          </a:p>
        </p:txBody>
      </p:sp>
      <p:sp>
        <p:nvSpPr>
          <p:cNvPr id="31" name="Rectangle 30"/>
          <p:cNvSpPr/>
          <p:nvPr/>
        </p:nvSpPr>
        <p:spPr>
          <a:xfrm>
            <a:off x="1752600" y="479127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a:t>
            </a:r>
          </a:p>
        </p:txBody>
      </p:sp>
      <p:sp>
        <p:nvSpPr>
          <p:cNvPr id="32" name="Rectangle 31"/>
          <p:cNvSpPr/>
          <p:nvPr/>
        </p:nvSpPr>
        <p:spPr>
          <a:xfrm>
            <a:off x="2286000" y="479127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1</a:t>
            </a:r>
          </a:p>
        </p:txBody>
      </p:sp>
      <p:sp>
        <p:nvSpPr>
          <p:cNvPr id="33" name="Rectangle 32"/>
          <p:cNvSpPr/>
          <p:nvPr/>
        </p:nvSpPr>
        <p:spPr>
          <a:xfrm>
            <a:off x="2826936" y="479127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2</a:t>
            </a:r>
          </a:p>
        </p:txBody>
      </p:sp>
      <p:sp>
        <p:nvSpPr>
          <p:cNvPr id="34" name="Rectangle 33"/>
          <p:cNvSpPr/>
          <p:nvPr/>
        </p:nvSpPr>
        <p:spPr>
          <a:xfrm>
            <a:off x="3360336" y="479127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a:t>
            </a:r>
          </a:p>
        </p:txBody>
      </p:sp>
      <p:sp>
        <p:nvSpPr>
          <p:cNvPr id="35" name="Rectangle 34"/>
          <p:cNvSpPr/>
          <p:nvPr/>
        </p:nvSpPr>
        <p:spPr>
          <a:xfrm>
            <a:off x="3893736" y="479127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12</a:t>
            </a:r>
          </a:p>
        </p:txBody>
      </p:sp>
      <p:sp>
        <p:nvSpPr>
          <p:cNvPr id="36" name="Rectangle 35"/>
          <p:cNvSpPr/>
          <p:nvPr/>
        </p:nvSpPr>
        <p:spPr>
          <a:xfrm>
            <a:off x="4427136" y="479127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12</a:t>
            </a:r>
          </a:p>
        </p:txBody>
      </p:sp>
      <p:sp>
        <p:nvSpPr>
          <p:cNvPr id="37" name="Rectangle 36"/>
          <p:cNvSpPr/>
          <p:nvPr/>
        </p:nvSpPr>
        <p:spPr>
          <a:xfrm>
            <a:off x="4960536" y="479127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16</a:t>
            </a:r>
          </a:p>
        </p:txBody>
      </p:sp>
      <p:sp>
        <p:nvSpPr>
          <p:cNvPr id="38" name="Rectangle 37"/>
          <p:cNvSpPr/>
          <p:nvPr/>
        </p:nvSpPr>
        <p:spPr>
          <a:xfrm>
            <a:off x="5493936" y="4791276"/>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14</a:t>
            </a:r>
          </a:p>
        </p:txBody>
      </p:sp>
      <p:sp>
        <p:nvSpPr>
          <p:cNvPr id="39" name="Rectangle 38"/>
          <p:cNvSpPr/>
          <p:nvPr/>
        </p:nvSpPr>
        <p:spPr>
          <a:xfrm>
            <a:off x="1752600" y="52073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0</a:t>
            </a:r>
          </a:p>
        </p:txBody>
      </p:sp>
      <p:sp>
        <p:nvSpPr>
          <p:cNvPr id="40" name="Rectangle 39"/>
          <p:cNvSpPr/>
          <p:nvPr/>
        </p:nvSpPr>
        <p:spPr>
          <a:xfrm>
            <a:off x="2286000" y="52073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1</a:t>
            </a:r>
          </a:p>
        </p:txBody>
      </p:sp>
      <p:sp>
        <p:nvSpPr>
          <p:cNvPr id="41" name="Rectangle 40"/>
          <p:cNvSpPr/>
          <p:nvPr/>
        </p:nvSpPr>
        <p:spPr>
          <a:xfrm>
            <a:off x="2826936" y="52073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2</a:t>
            </a:r>
          </a:p>
        </p:txBody>
      </p:sp>
      <p:sp>
        <p:nvSpPr>
          <p:cNvPr id="42" name="Rectangle 41"/>
          <p:cNvSpPr/>
          <p:nvPr/>
        </p:nvSpPr>
        <p:spPr>
          <a:xfrm>
            <a:off x="3360336" y="52073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3</a:t>
            </a:r>
          </a:p>
        </p:txBody>
      </p:sp>
      <p:sp>
        <p:nvSpPr>
          <p:cNvPr id="43" name="Rectangle 42"/>
          <p:cNvSpPr/>
          <p:nvPr/>
        </p:nvSpPr>
        <p:spPr>
          <a:xfrm>
            <a:off x="3893736" y="52073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44" name="Rectangle 43"/>
          <p:cNvSpPr/>
          <p:nvPr/>
        </p:nvSpPr>
        <p:spPr>
          <a:xfrm>
            <a:off x="4427136" y="52073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45" name="Rectangle 44"/>
          <p:cNvSpPr/>
          <p:nvPr/>
        </p:nvSpPr>
        <p:spPr>
          <a:xfrm>
            <a:off x="4960536" y="52073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46" name="Rectangle 45"/>
          <p:cNvSpPr/>
          <p:nvPr/>
        </p:nvSpPr>
        <p:spPr>
          <a:xfrm>
            <a:off x="5493936" y="520738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47" name="Freeform 46"/>
          <p:cNvSpPr/>
          <p:nvPr/>
        </p:nvSpPr>
        <p:spPr>
          <a:xfrm>
            <a:off x="4960537" y="4597781"/>
            <a:ext cx="1066801" cy="158049"/>
          </a:xfrm>
          <a:custGeom>
            <a:avLst/>
            <a:gdLst>
              <a:gd name="connsiteX0" fmla="*/ 0 w 3734440"/>
              <a:gd name="connsiteY0" fmla="*/ 122945 h 122945"/>
              <a:gd name="connsiteX1" fmla="*/ 0 w 3734440"/>
              <a:gd name="connsiteY1" fmla="*/ 0 h 122945"/>
              <a:gd name="connsiteX2" fmla="*/ 3734440 w 3734440"/>
              <a:gd name="connsiteY2" fmla="*/ 0 h 122945"/>
              <a:gd name="connsiteX3" fmla="*/ 3734440 w 3734440"/>
              <a:gd name="connsiteY3" fmla="*/ 92209 h 122945"/>
            </a:gdLst>
            <a:ahLst/>
            <a:cxnLst>
              <a:cxn ang="0">
                <a:pos x="connsiteX0" y="connsiteY0"/>
              </a:cxn>
              <a:cxn ang="0">
                <a:pos x="connsiteX1" y="connsiteY1"/>
              </a:cxn>
              <a:cxn ang="0">
                <a:pos x="connsiteX2" y="connsiteY2"/>
              </a:cxn>
              <a:cxn ang="0">
                <a:pos x="connsiteX3" y="connsiteY3"/>
              </a:cxn>
            </a:cxnLst>
            <a:rect l="l" t="t" r="r" b="b"/>
            <a:pathLst>
              <a:path w="3734440" h="122945">
                <a:moveTo>
                  <a:pt x="0" y="122945"/>
                </a:moveTo>
                <a:lnTo>
                  <a:pt x="0" y="0"/>
                </a:lnTo>
                <a:lnTo>
                  <a:pt x="3734440" y="0"/>
                </a:lnTo>
                <a:lnTo>
                  <a:pt x="3734440" y="92209"/>
                </a:lnTo>
              </a:path>
            </a:pathLst>
          </a:cu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8" name="TextBox 47"/>
          <p:cNvSpPr txBox="1"/>
          <p:nvPr/>
        </p:nvSpPr>
        <p:spPr>
          <a:xfrm>
            <a:off x="7522225" y="4354607"/>
            <a:ext cx="2559740" cy="369332"/>
          </a:xfrm>
          <a:prstGeom prst="rect">
            <a:avLst/>
          </a:prstGeom>
          <a:noFill/>
        </p:spPr>
        <p:txBody>
          <a:bodyPr wrap="none" rtlCol="0">
            <a:spAutoFit/>
          </a:bodyPr>
          <a:lstStyle/>
          <a:p>
            <a:r>
              <a:rPr lang="en-US" b="1" dirty="0"/>
              <a:t>Min index = 6, value = 16</a:t>
            </a:r>
          </a:p>
        </p:txBody>
      </p:sp>
      <p:sp>
        <p:nvSpPr>
          <p:cNvPr id="49" name="TextBox 48"/>
          <p:cNvSpPr txBox="1"/>
          <p:nvPr/>
        </p:nvSpPr>
        <p:spPr>
          <a:xfrm>
            <a:off x="7695853" y="4905509"/>
            <a:ext cx="2112373" cy="923330"/>
          </a:xfrm>
          <a:prstGeom prst="rect">
            <a:avLst/>
          </a:prstGeom>
          <a:noFill/>
        </p:spPr>
        <p:txBody>
          <a:bodyPr wrap="none" rtlCol="0">
            <a:spAutoFit/>
          </a:bodyPr>
          <a:lstStyle/>
          <a:p>
            <a:pPr algn="ctr"/>
            <a:r>
              <a:rPr lang="en-US" dirty="0"/>
              <a:t>Find min value from </a:t>
            </a:r>
          </a:p>
          <a:p>
            <a:pPr algn="ctr"/>
            <a:r>
              <a:rPr lang="en-US" dirty="0"/>
              <a:t>Unsorted array</a:t>
            </a:r>
          </a:p>
          <a:p>
            <a:pPr algn="ctr"/>
            <a:r>
              <a:rPr lang="en-US" dirty="0"/>
              <a:t>Index = 7, value = 14</a:t>
            </a:r>
          </a:p>
        </p:txBody>
      </p:sp>
      <p:sp>
        <p:nvSpPr>
          <p:cNvPr id="50" name="Freeform 49"/>
          <p:cNvSpPr/>
          <p:nvPr/>
        </p:nvSpPr>
        <p:spPr>
          <a:xfrm>
            <a:off x="5222453" y="5547359"/>
            <a:ext cx="520883" cy="228600"/>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1" name="TextBox 50"/>
          <p:cNvSpPr txBox="1"/>
          <p:nvPr/>
        </p:nvSpPr>
        <p:spPr>
          <a:xfrm>
            <a:off x="5029200" y="5775959"/>
            <a:ext cx="901814" cy="369332"/>
          </a:xfrm>
          <a:prstGeom prst="rect">
            <a:avLst/>
          </a:prstGeom>
          <a:noFill/>
        </p:spPr>
        <p:txBody>
          <a:bodyPr wrap="square" rtlCol="0">
            <a:spAutoFit/>
          </a:bodyPr>
          <a:lstStyle/>
          <a:p>
            <a:pPr algn="ctr"/>
            <a:r>
              <a:rPr lang="en-US" b="1" dirty="0">
                <a:solidFill>
                  <a:srgbClr val="C00000"/>
                </a:solidFill>
              </a:rPr>
              <a:t>Swap</a:t>
            </a:r>
          </a:p>
        </p:txBody>
      </p:sp>
      <p:sp>
        <p:nvSpPr>
          <p:cNvPr id="52" name="Rectangle 51"/>
          <p:cNvSpPr/>
          <p:nvPr/>
        </p:nvSpPr>
        <p:spPr>
          <a:xfrm>
            <a:off x="4960536" y="4791276"/>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14</a:t>
            </a:r>
          </a:p>
        </p:txBody>
      </p:sp>
      <p:sp>
        <p:nvSpPr>
          <p:cNvPr id="53" name="Rectangle 52"/>
          <p:cNvSpPr/>
          <p:nvPr/>
        </p:nvSpPr>
        <p:spPr>
          <a:xfrm>
            <a:off x="5493936" y="4791276"/>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16</a:t>
            </a:r>
          </a:p>
        </p:txBody>
      </p:sp>
      <p:sp>
        <p:nvSpPr>
          <p:cNvPr id="54" name="TextBox 53"/>
          <p:cNvSpPr txBox="1"/>
          <p:nvPr/>
        </p:nvSpPr>
        <p:spPr>
          <a:xfrm>
            <a:off x="4591061" y="3922467"/>
            <a:ext cx="1805751" cy="646331"/>
          </a:xfrm>
          <a:prstGeom prst="rect">
            <a:avLst/>
          </a:prstGeom>
          <a:noFill/>
        </p:spPr>
        <p:txBody>
          <a:bodyPr wrap="none" rtlCol="0">
            <a:spAutoFit/>
          </a:bodyPr>
          <a:lstStyle/>
          <a:p>
            <a:pPr algn="ctr"/>
            <a:r>
              <a:rPr lang="en-US" b="1" dirty="0">
                <a:solidFill>
                  <a:srgbClr val="C00000"/>
                </a:solidFill>
              </a:rPr>
              <a:t>Unsorted Array </a:t>
            </a:r>
          </a:p>
          <a:p>
            <a:pPr algn="ctr"/>
            <a:r>
              <a:rPr lang="en-US" b="1" dirty="0">
                <a:solidFill>
                  <a:srgbClr val="C00000"/>
                </a:solidFill>
              </a:rPr>
              <a:t>(elements 6 to 7)</a:t>
            </a:r>
          </a:p>
        </p:txBody>
      </p:sp>
      <p:sp>
        <p:nvSpPr>
          <p:cNvPr id="55" name="TextBox 54"/>
          <p:cNvSpPr txBox="1"/>
          <p:nvPr/>
        </p:nvSpPr>
        <p:spPr>
          <a:xfrm>
            <a:off x="1752600" y="3794775"/>
            <a:ext cx="896784" cy="369332"/>
          </a:xfrm>
          <a:prstGeom prst="rect">
            <a:avLst/>
          </a:prstGeom>
          <a:noFill/>
          <a:ln w="28575">
            <a:solidFill>
              <a:schemeClr val="tx1"/>
            </a:solidFill>
          </a:ln>
        </p:spPr>
        <p:txBody>
          <a:bodyPr wrap="none" rtlCol="0">
            <a:spAutoFit/>
          </a:bodyPr>
          <a:lstStyle/>
          <a:p>
            <a:r>
              <a:rPr lang="en-IN" b="1" dirty="0"/>
              <a:t>Step 8 :</a:t>
            </a:r>
            <a:endParaRPr lang="en-US" b="1" dirty="0"/>
          </a:p>
        </p:txBody>
      </p:sp>
      <p:cxnSp>
        <p:nvCxnSpPr>
          <p:cNvPr id="56" name="Straight Connector 55"/>
          <p:cNvCxnSpPr/>
          <p:nvPr/>
        </p:nvCxnSpPr>
        <p:spPr>
          <a:xfrm>
            <a:off x="1752600" y="3783107"/>
            <a:ext cx="87249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193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2" fill="hold" nodeType="clickEffect">
                                  <p:stCondLst>
                                    <p:cond delay="0"/>
                                  </p:stCondLst>
                                  <p:childTnLst>
                                    <p:animClr clrSpc="rgb" dir="cw">
                                      <p:cBhvr>
                                        <p:cTn id="50" dur="10" fill="hold"/>
                                        <p:tgtEl>
                                          <p:spTgt spid="11"/>
                                        </p:tgtEl>
                                        <p:attrNameLst>
                                          <p:attrName>fillcolor</p:attrName>
                                        </p:attrNameLst>
                                      </p:cBhvr>
                                      <p:to>
                                        <a:srgbClr val="D8D8D8"/>
                                      </p:to>
                                    </p:animClr>
                                    <p:set>
                                      <p:cBhvr>
                                        <p:cTn id="51" dur="10" fill="hold"/>
                                        <p:tgtEl>
                                          <p:spTgt spid="11"/>
                                        </p:tgtEl>
                                        <p:attrNameLst>
                                          <p:attrName>fill.type</p:attrName>
                                        </p:attrNameLst>
                                      </p:cBhvr>
                                      <p:to>
                                        <p:strVal val="solid"/>
                                      </p:to>
                                    </p:set>
                                    <p:set>
                                      <p:cBhvr>
                                        <p:cTn id="52" dur="10" fill="hold"/>
                                        <p:tgtEl>
                                          <p:spTgt spid="11"/>
                                        </p:tgtEl>
                                        <p:attrNameLst>
                                          <p:attrName>fill.on</p:attrName>
                                        </p:attrNameLst>
                                      </p:cBhvr>
                                      <p:to>
                                        <p:strVal val="true"/>
                                      </p:to>
                                    </p:set>
                                  </p:childTnLst>
                                </p:cTn>
                              </p:par>
                              <p:par>
                                <p:cTn id="53" presetID="3" presetClass="emph" presetSubtype="2" fill="hold" grpId="1" nodeType="withEffect">
                                  <p:stCondLst>
                                    <p:cond delay="0"/>
                                  </p:stCondLst>
                                  <p:childTnLst>
                                    <p:animClr clrSpc="rgb" dir="cw">
                                      <p:cBhvr override="childStyle">
                                        <p:cTn id="54" dur="10" fill="hold"/>
                                        <p:tgtEl>
                                          <p:spTgt spid="19"/>
                                        </p:tgtEl>
                                        <p:attrNameLst>
                                          <p:attrName>style.color</p:attrName>
                                        </p:attrNameLst>
                                      </p:cBhvr>
                                      <p:to>
                                        <a:srgbClr val="000000"/>
                                      </p:to>
                                    </p:animClr>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10" fill="hold"/>
                                        <p:tgtEl>
                                          <p:spTgt spid="12"/>
                                        </p:tgtEl>
                                        <p:attrNameLst>
                                          <p:attrName>fillcolor</p:attrName>
                                        </p:attrNameLst>
                                      </p:cBhvr>
                                      <p:to>
                                        <a:srgbClr val="4BACC6"/>
                                      </p:to>
                                    </p:animClr>
                                    <p:set>
                                      <p:cBhvr>
                                        <p:cTn id="67" dur="10" fill="hold"/>
                                        <p:tgtEl>
                                          <p:spTgt spid="12"/>
                                        </p:tgtEl>
                                        <p:attrNameLst>
                                          <p:attrName>fill.type</p:attrName>
                                        </p:attrNameLst>
                                      </p:cBhvr>
                                      <p:to>
                                        <p:strVal val="solid"/>
                                      </p:to>
                                    </p:set>
                                    <p:set>
                                      <p:cBhvr>
                                        <p:cTn id="68" dur="10" fill="hold"/>
                                        <p:tgtEl>
                                          <p:spTgt spid="12"/>
                                        </p:tgtEl>
                                        <p:attrNameLst>
                                          <p:attrName>fill.on</p:attrName>
                                        </p:attrNameLst>
                                      </p:cBhvr>
                                      <p:to>
                                        <p:strVal val="true"/>
                                      </p:to>
                                    </p:set>
                                  </p:childTnLst>
                                </p:cTn>
                              </p:par>
                              <p:par>
                                <p:cTn id="69" presetID="3" presetClass="emph" presetSubtype="2" fill="hold" grpId="1" nodeType="withEffect">
                                  <p:stCondLst>
                                    <p:cond delay="0"/>
                                  </p:stCondLst>
                                  <p:childTnLst>
                                    <p:animClr clrSpc="rgb" dir="cw">
                                      <p:cBhvr override="childStyle">
                                        <p:cTn id="70" dur="10" fill="hold"/>
                                        <p:tgtEl>
                                          <p:spTgt spid="20"/>
                                        </p:tgtEl>
                                        <p:attrNameLst>
                                          <p:attrName>style.color</p:attrName>
                                        </p:attrNameLst>
                                      </p:cBhvr>
                                      <p:to>
                                        <a:srgbClr val="4BACC6"/>
                                      </p:to>
                                    </p:animClr>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wipe(left)">
                                      <p:cBhvr>
                                        <p:cTn id="89" dur="500"/>
                                        <p:tgtEl>
                                          <p:spTgt spid="56"/>
                                        </p:tgtEl>
                                      </p:cBhvr>
                                    </p:animEffect>
                                  </p:childTnLst>
                                </p:cTn>
                              </p:par>
                              <p:par>
                                <p:cTn id="90" presetID="1" presetClass="entr" presetSubtype="0" fill="hold" grpId="0" nodeType="withEffect">
                                  <p:stCondLst>
                                    <p:cond delay="0"/>
                                  </p:stCondLst>
                                  <p:childTnLst>
                                    <p:set>
                                      <p:cBhvr>
                                        <p:cTn id="91" dur="1" fill="hold">
                                          <p:stCondLst>
                                            <p:cond delay="0"/>
                                          </p:stCondLst>
                                        </p:cTn>
                                        <p:tgtEl>
                                          <p:spTgt spid="5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36"/>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38"/>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40"/>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41"/>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43"/>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44"/>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47"/>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54"/>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hold" nodeType="clickEffect">
                                  <p:stCondLst>
                                    <p:cond delay="0"/>
                                  </p:stCondLst>
                                  <p:childTnLst>
                                    <p:animClr clrSpc="rgb" dir="cw">
                                      <p:cBhvr>
                                        <p:cTn id="135" dur="10" fill="hold"/>
                                        <p:tgtEl>
                                          <p:spTgt spid="37"/>
                                        </p:tgtEl>
                                        <p:attrNameLst>
                                          <p:attrName>fillcolor</p:attrName>
                                        </p:attrNameLst>
                                      </p:cBhvr>
                                      <p:to>
                                        <a:srgbClr val="D8D8D8"/>
                                      </p:to>
                                    </p:animClr>
                                    <p:set>
                                      <p:cBhvr>
                                        <p:cTn id="136" dur="10" fill="hold"/>
                                        <p:tgtEl>
                                          <p:spTgt spid="37"/>
                                        </p:tgtEl>
                                        <p:attrNameLst>
                                          <p:attrName>fill.type</p:attrName>
                                        </p:attrNameLst>
                                      </p:cBhvr>
                                      <p:to>
                                        <p:strVal val="solid"/>
                                      </p:to>
                                    </p:set>
                                    <p:set>
                                      <p:cBhvr>
                                        <p:cTn id="137" dur="10" fill="hold"/>
                                        <p:tgtEl>
                                          <p:spTgt spid="37"/>
                                        </p:tgtEl>
                                        <p:attrNameLst>
                                          <p:attrName>fill.on</p:attrName>
                                        </p:attrNameLst>
                                      </p:cBhvr>
                                      <p:to>
                                        <p:strVal val="true"/>
                                      </p:to>
                                    </p:set>
                                  </p:childTnLst>
                                </p:cTn>
                              </p:par>
                              <p:par>
                                <p:cTn id="138" presetID="3" presetClass="emph" presetSubtype="2" fill="hold" grpId="1" nodeType="withEffect">
                                  <p:stCondLst>
                                    <p:cond delay="0"/>
                                  </p:stCondLst>
                                  <p:childTnLst>
                                    <p:animClr clrSpc="rgb" dir="cw">
                                      <p:cBhvr override="childStyle">
                                        <p:cTn id="139" dur="10" fill="hold"/>
                                        <p:tgtEl>
                                          <p:spTgt spid="45"/>
                                        </p:tgtEl>
                                        <p:attrNameLst>
                                          <p:attrName>style.color</p:attrName>
                                        </p:attrNameLst>
                                      </p:cBhvr>
                                      <p:to>
                                        <a:srgbClr val="000000"/>
                                      </p:to>
                                    </p:animClr>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48"/>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0"/>
                                          </p:stCondLst>
                                        </p:cTn>
                                        <p:tgtEl>
                                          <p:spTgt spid="49"/>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mph" presetSubtype="2" fill="hold" nodeType="clickEffect">
                                  <p:stCondLst>
                                    <p:cond delay="0"/>
                                  </p:stCondLst>
                                  <p:childTnLst>
                                    <p:animClr clrSpc="rgb" dir="cw">
                                      <p:cBhvr>
                                        <p:cTn id="151" dur="10" fill="hold"/>
                                        <p:tgtEl>
                                          <p:spTgt spid="38"/>
                                        </p:tgtEl>
                                        <p:attrNameLst>
                                          <p:attrName>fillcolor</p:attrName>
                                        </p:attrNameLst>
                                      </p:cBhvr>
                                      <p:to>
                                        <a:srgbClr val="4BACC6"/>
                                      </p:to>
                                    </p:animClr>
                                    <p:set>
                                      <p:cBhvr>
                                        <p:cTn id="152" dur="10" fill="hold"/>
                                        <p:tgtEl>
                                          <p:spTgt spid="38"/>
                                        </p:tgtEl>
                                        <p:attrNameLst>
                                          <p:attrName>fill.type</p:attrName>
                                        </p:attrNameLst>
                                      </p:cBhvr>
                                      <p:to>
                                        <p:strVal val="solid"/>
                                      </p:to>
                                    </p:set>
                                    <p:set>
                                      <p:cBhvr>
                                        <p:cTn id="153" dur="10" fill="hold"/>
                                        <p:tgtEl>
                                          <p:spTgt spid="38"/>
                                        </p:tgtEl>
                                        <p:attrNameLst>
                                          <p:attrName>fill.on</p:attrName>
                                        </p:attrNameLst>
                                      </p:cBhvr>
                                      <p:to>
                                        <p:strVal val="true"/>
                                      </p:to>
                                    </p:set>
                                  </p:childTnLst>
                                </p:cTn>
                              </p:par>
                              <p:par>
                                <p:cTn id="154" presetID="3" presetClass="emph" presetSubtype="2" fill="hold" grpId="1" nodeType="withEffect">
                                  <p:stCondLst>
                                    <p:cond delay="0"/>
                                  </p:stCondLst>
                                  <p:childTnLst>
                                    <p:animClr clrSpc="rgb" dir="cw">
                                      <p:cBhvr override="childStyle">
                                        <p:cTn id="155" dur="10" fill="hold"/>
                                        <p:tgtEl>
                                          <p:spTgt spid="46"/>
                                        </p:tgtEl>
                                        <p:attrNameLst>
                                          <p:attrName>style.color</p:attrName>
                                        </p:attrNameLst>
                                      </p:cBhvr>
                                      <p:to>
                                        <a:srgbClr val="4BACC6"/>
                                      </p:to>
                                    </p:animClr>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50"/>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51"/>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52"/>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19" grpId="1" animBg="1"/>
      <p:bldP spid="20" grpId="0" animBg="1"/>
      <p:bldP spid="20" grpId="1" animBg="1"/>
      <p:bldP spid="21" grpId="0" animBg="1"/>
      <p:bldP spid="22" grpId="0" animBg="1"/>
      <p:bldP spid="23" grpId="0"/>
      <p:bldP spid="24" grpId="0"/>
      <p:bldP spid="25" grpId="0" animBg="1"/>
      <p:bldP spid="26" grpId="0"/>
      <p:bldP spid="27" grpId="0" animBg="1"/>
      <p:bldP spid="28" grpId="0" animBg="1"/>
      <p:bldP spid="29" grpId="0"/>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5" grpId="1" animBg="1"/>
      <p:bldP spid="46" grpId="0" animBg="1"/>
      <p:bldP spid="46" grpId="1" animBg="1"/>
      <p:bldP spid="47" grpId="0" animBg="1"/>
      <p:bldP spid="48" grpId="0"/>
      <p:bldP spid="49" grpId="0"/>
      <p:bldP spid="50" grpId="0" animBg="1"/>
      <p:bldP spid="51" grpId="0"/>
      <p:bldP spid="52" grpId="0" animBg="1"/>
      <p:bldP spid="53" grpId="0" animBg="1"/>
      <p:bldP spid="54" grpId="0"/>
      <p:bldP spid="5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SELECTION_SORT(K,N)</a:t>
            </a:r>
          </a:p>
        </p:txBody>
      </p:sp>
      <p:sp>
        <p:nvSpPr>
          <p:cNvPr id="3" name="Content Placeholder 2"/>
          <p:cNvSpPr>
            <a:spLocks noGrp="1"/>
          </p:cNvSpPr>
          <p:nvPr>
            <p:ph idx="1"/>
          </p:nvPr>
        </p:nvSpPr>
        <p:spPr/>
        <p:txBody>
          <a:bodyPr/>
          <a:lstStyle/>
          <a:p>
            <a:r>
              <a:rPr lang="en-US" dirty="0"/>
              <a:t>Given a </a:t>
            </a:r>
            <a:r>
              <a:rPr lang="en-US" b="1" dirty="0"/>
              <a:t>vector</a:t>
            </a:r>
            <a:r>
              <a:rPr lang="en-US" dirty="0"/>
              <a:t> </a:t>
            </a:r>
            <a:r>
              <a:rPr lang="en-US" b="1" dirty="0">
                <a:solidFill>
                  <a:srgbClr val="C00000"/>
                </a:solidFill>
              </a:rPr>
              <a:t>K</a:t>
            </a:r>
            <a:r>
              <a:rPr lang="en-US" dirty="0"/>
              <a:t> of </a:t>
            </a:r>
            <a:r>
              <a:rPr lang="en-US" b="1" dirty="0">
                <a:solidFill>
                  <a:srgbClr val="C00000"/>
                </a:solidFill>
              </a:rPr>
              <a:t>N</a:t>
            </a:r>
            <a:r>
              <a:rPr lang="en-US" dirty="0"/>
              <a:t> elements</a:t>
            </a:r>
          </a:p>
          <a:p>
            <a:r>
              <a:rPr lang="en-US" dirty="0"/>
              <a:t>This procedure </a:t>
            </a:r>
            <a:r>
              <a:rPr lang="en-US" b="1" dirty="0">
                <a:solidFill>
                  <a:srgbClr val="C00000"/>
                </a:solidFill>
              </a:rPr>
              <a:t>rearrange</a:t>
            </a:r>
            <a:r>
              <a:rPr lang="en-US" dirty="0">
                <a:solidFill>
                  <a:srgbClr val="C00000"/>
                </a:solidFill>
              </a:rPr>
              <a:t> </a:t>
            </a:r>
            <a:r>
              <a:rPr lang="en-US" dirty="0"/>
              <a:t>the </a:t>
            </a:r>
            <a:r>
              <a:rPr lang="en-US" b="1" dirty="0">
                <a:solidFill>
                  <a:srgbClr val="C00000"/>
                </a:solidFill>
              </a:rPr>
              <a:t>vector</a:t>
            </a:r>
            <a:r>
              <a:rPr lang="en-US" dirty="0">
                <a:solidFill>
                  <a:srgbClr val="C00000"/>
                </a:solidFill>
              </a:rPr>
              <a:t> </a:t>
            </a:r>
            <a:r>
              <a:rPr lang="en-US" dirty="0"/>
              <a:t>in </a:t>
            </a:r>
            <a:r>
              <a:rPr lang="en-US" b="1" dirty="0">
                <a:solidFill>
                  <a:srgbClr val="C00000"/>
                </a:solidFill>
              </a:rPr>
              <a:t>ascending order</a:t>
            </a:r>
            <a:r>
              <a:rPr lang="en-US" dirty="0"/>
              <a:t> using </a:t>
            </a:r>
            <a:r>
              <a:rPr lang="en-US" b="1" dirty="0">
                <a:solidFill>
                  <a:srgbClr val="C00000"/>
                </a:solidFill>
              </a:rPr>
              <a:t>Selection Sort</a:t>
            </a:r>
          </a:p>
          <a:p>
            <a:r>
              <a:rPr lang="en-US" dirty="0"/>
              <a:t>The variable </a:t>
            </a:r>
            <a:r>
              <a:rPr lang="en-US" b="1" dirty="0">
                <a:solidFill>
                  <a:srgbClr val="C00000"/>
                </a:solidFill>
              </a:rPr>
              <a:t>PASS</a:t>
            </a:r>
            <a:r>
              <a:rPr lang="en-US" dirty="0">
                <a:solidFill>
                  <a:srgbClr val="C00000"/>
                </a:solidFill>
              </a:rPr>
              <a:t> </a:t>
            </a:r>
            <a:r>
              <a:rPr lang="en-US" dirty="0"/>
              <a:t>denotes the </a:t>
            </a:r>
            <a:r>
              <a:rPr lang="en-US" b="1" dirty="0">
                <a:solidFill>
                  <a:srgbClr val="C00000"/>
                </a:solidFill>
              </a:rPr>
              <a:t>pass index</a:t>
            </a:r>
            <a:r>
              <a:rPr lang="en-US" dirty="0"/>
              <a:t> and position of the first element in the vector</a:t>
            </a:r>
          </a:p>
          <a:p>
            <a:r>
              <a:rPr lang="en-US" dirty="0"/>
              <a:t>The variable </a:t>
            </a:r>
            <a:r>
              <a:rPr lang="en-US" b="1" dirty="0">
                <a:solidFill>
                  <a:srgbClr val="C00000"/>
                </a:solidFill>
              </a:rPr>
              <a:t>MIN_INDEX</a:t>
            </a:r>
            <a:r>
              <a:rPr lang="en-US" dirty="0"/>
              <a:t> denotes the </a:t>
            </a:r>
            <a:r>
              <a:rPr lang="en-US" b="1" dirty="0"/>
              <a:t>position of</a:t>
            </a:r>
            <a:r>
              <a:rPr lang="en-US" dirty="0"/>
              <a:t> the </a:t>
            </a:r>
            <a:r>
              <a:rPr lang="en-US" b="1" dirty="0">
                <a:solidFill>
                  <a:srgbClr val="C00000"/>
                </a:solidFill>
              </a:rPr>
              <a:t>smallest element </a:t>
            </a:r>
            <a:r>
              <a:rPr lang="en-US" dirty="0"/>
              <a:t>encountered</a:t>
            </a:r>
          </a:p>
          <a:p>
            <a:r>
              <a:rPr lang="en-US" dirty="0"/>
              <a:t>The variable </a:t>
            </a:r>
            <a:r>
              <a:rPr lang="en-US" b="1" dirty="0">
                <a:solidFill>
                  <a:srgbClr val="C00000"/>
                </a:solidFill>
              </a:rPr>
              <a:t>I</a:t>
            </a:r>
            <a:r>
              <a:rPr lang="en-US" dirty="0"/>
              <a:t> is used to index elements</a:t>
            </a:r>
          </a:p>
        </p:txBody>
      </p:sp>
    </p:spTree>
    <p:extLst>
      <p:ext uri="{BB962C8B-B14F-4D97-AF65-F5344CB8AC3E}">
        <p14:creationId xmlns:p14="http://schemas.microsoft.com/office/powerpoint/2010/main" val="415119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SELECTION_SORT(K,N)</a:t>
            </a:r>
          </a:p>
        </p:txBody>
      </p:sp>
      <p:sp>
        <p:nvSpPr>
          <p:cNvPr id="4" name="TextBox 3"/>
          <p:cNvSpPr txBox="1"/>
          <p:nvPr/>
        </p:nvSpPr>
        <p:spPr>
          <a:xfrm>
            <a:off x="215153" y="829359"/>
            <a:ext cx="11766176" cy="4893647"/>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1. [Loop on the Pass index]</a:t>
            </a:r>
          </a:p>
          <a:p>
            <a:r>
              <a:rPr lang="en-IN" sz="2400" dirty="0">
                <a:latin typeface="Consolas" pitchFamily="49" charset="0"/>
                <a:cs typeface="Consolas" pitchFamily="49" charset="0"/>
              </a:rPr>
              <a:t>   Repeat thru step 4 for PASS = 1,2,…….., N-1</a:t>
            </a:r>
          </a:p>
          <a:p>
            <a:r>
              <a:rPr lang="en-IN" sz="2400" b="1" dirty="0">
                <a:solidFill>
                  <a:schemeClr val="tx2"/>
                </a:solidFill>
                <a:latin typeface="Consolas" pitchFamily="49" charset="0"/>
                <a:cs typeface="Consolas" pitchFamily="49" charset="0"/>
              </a:rPr>
              <a:t>2. [Initialize minimum index]</a:t>
            </a:r>
          </a:p>
          <a:p>
            <a:r>
              <a:rPr lang="en-IN" sz="2400" dirty="0">
                <a:latin typeface="Consolas" pitchFamily="49" charset="0"/>
                <a:cs typeface="Consolas" pitchFamily="49" charset="0"/>
              </a:rPr>
              <a:t>    MIN_INDEX </a:t>
            </a:r>
            <a:r>
              <a:rPr lang="en-IN" sz="2400" dirty="0">
                <a:latin typeface="Consolas" pitchFamily="49" charset="0"/>
                <a:cs typeface="Consolas" pitchFamily="49" charset="0"/>
                <a:sym typeface="Wingdings" pitchFamily="2" charset="2"/>
              </a:rPr>
              <a:t> PASS</a:t>
            </a:r>
            <a:endParaRPr lang="en-IN" sz="2400" dirty="0">
              <a:latin typeface="Consolas" pitchFamily="49" charset="0"/>
              <a:cs typeface="Consolas" pitchFamily="49" charset="0"/>
            </a:endParaRPr>
          </a:p>
          <a:p>
            <a:r>
              <a:rPr lang="en-IN" sz="2400" b="1" dirty="0">
                <a:solidFill>
                  <a:schemeClr val="tx2"/>
                </a:solidFill>
                <a:latin typeface="Consolas" pitchFamily="49" charset="0"/>
                <a:cs typeface="Consolas" pitchFamily="49" charset="0"/>
              </a:rPr>
              <a:t>3. [Make a pass and obtain element with smallest value]</a:t>
            </a:r>
          </a:p>
          <a:p>
            <a:r>
              <a:rPr lang="en-IN" sz="2400" dirty="0">
                <a:latin typeface="Consolas" pitchFamily="49" charset="0"/>
                <a:cs typeface="Consolas" pitchFamily="49" charset="0"/>
              </a:rPr>
              <a:t>   Repeat for I = PASS + 1, PASS + 2, …………….., N</a:t>
            </a:r>
          </a:p>
          <a:p>
            <a:r>
              <a:rPr lang="en-IN" sz="2400" dirty="0">
                <a:latin typeface="Consolas" pitchFamily="49" charset="0"/>
                <a:cs typeface="Consolas" pitchFamily="49" charset="0"/>
              </a:rPr>
              <a:t> 	If 	K[I] &lt; K[MIN_INDEX] </a:t>
            </a:r>
          </a:p>
          <a:p>
            <a:r>
              <a:rPr lang="en-IN" sz="2400" dirty="0">
                <a:latin typeface="Consolas" pitchFamily="49" charset="0"/>
                <a:cs typeface="Consolas" pitchFamily="49" charset="0"/>
              </a:rPr>
              <a:t>	Then	MIN_INDEX </a:t>
            </a:r>
            <a:r>
              <a:rPr lang="en-IN" sz="2400" dirty="0">
                <a:latin typeface="Consolas" pitchFamily="49" charset="0"/>
                <a:cs typeface="Consolas" pitchFamily="49" charset="0"/>
                <a:sym typeface="Wingdings" panose="05000000000000000000" pitchFamily="2" charset="2"/>
              </a:rPr>
              <a:t> I</a:t>
            </a:r>
            <a:endParaRPr lang="en-IN" sz="2400" dirty="0">
              <a:latin typeface="Consolas" pitchFamily="49" charset="0"/>
              <a:cs typeface="Consolas" pitchFamily="49" charset="0"/>
            </a:endParaRPr>
          </a:p>
          <a:p>
            <a:r>
              <a:rPr lang="en-IN" sz="2400" b="1" dirty="0">
                <a:solidFill>
                  <a:schemeClr val="tx2"/>
                </a:solidFill>
                <a:latin typeface="Consolas" pitchFamily="49" charset="0"/>
                <a:cs typeface="Consolas" pitchFamily="49" charset="0"/>
              </a:rPr>
              <a:t>4. [Exchange elements]</a:t>
            </a:r>
          </a:p>
          <a:p>
            <a:r>
              <a:rPr lang="en-IN" sz="2400" dirty="0">
                <a:latin typeface="Consolas" pitchFamily="49" charset="0"/>
                <a:cs typeface="Consolas" pitchFamily="49" charset="0"/>
              </a:rPr>
              <a:t>   IF	  MIN_INDEX &lt;&gt; PASS</a:t>
            </a:r>
          </a:p>
          <a:p>
            <a:r>
              <a:rPr lang="en-IN" sz="2400" dirty="0">
                <a:latin typeface="Consolas" pitchFamily="49" charset="0"/>
                <a:cs typeface="Consolas" pitchFamily="49" charset="0"/>
              </a:rPr>
              <a:t>   Then  K[PASS] </a:t>
            </a:r>
            <a:r>
              <a:rPr lang="en-IN" sz="2000" dirty="0">
                <a:latin typeface="Consolas" pitchFamily="49" charset="0"/>
                <a:cs typeface="Consolas" pitchFamily="49" charset="0"/>
                <a:sym typeface="Wingdings" panose="05000000000000000000" pitchFamily="2" charset="2"/>
              </a:rPr>
              <a:t></a:t>
            </a:r>
            <a:r>
              <a:rPr lang="en-IN" sz="2400" dirty="0">
                <a:latin typeface="Consolas" pitchFamily="49" charset="0"/>
                <a:cs typeface="Consolas" pitchFamily="49" charset="0"/>
                <a:sym typeface="Wingdings" panose="05000000000000000000" pitchFamily="2" charset="2"/>
              </a:rPr>
              <a:t> </a:t>
            </a:r>
            <a:r>
              <a:rPr lang="en-IN" sz="2400" dirty="0">
                <a:latin typeface="Consolas" pitchFamily="49" charset="0"/>
                <a:cs typeface="Consolas" pitchFamily="49" charset="0"/>
              </a:rPr>
              <a:t>	K[MIN_INDEX]</a:t>
            </a:r>
          </a:p>
          <a:p>
            <a:r>
              <a:rPr lang="en-IN" sz="2400" b="1" dirty="0">
                <a:solidFill>
                  <a:schemeClr val="tx2"/>
                </a:solidFill>
                <a:latin typeface="Consolas" pitchFamily="49" charset="0"/>
                <a:cs typeface="Consolas" pitchFamily="49" charset="0"/>
              </a:rPr>
              <a:t>5. [Finished]</a:t>
            </a:r>
          </a:p>
          <a:p>
            <a:r>
              <a:rPr lang="en-IN" sz="2400" dirty="0">
                <a:latin typeface="Consolas" pitchFamily="49" charset="0"/>
                <a:cs typeface="Consolas" pitchFamily="49" charset="0"/>
              </a:rPr>
              <a:t>   Return</a:t>
            </a:r>
          </a:p>
        </p:txBody>
      </p:sp>
    </p:spTree>
    <p:extLst>
      <p:ext uri="{BB962C8B-B14F-4D97-AF65-F5344CB8AC3E}">
        <p14:creationId xmlns:p14="http://schemas.microsoft.com/office/powerpoint/2010/main" val="9909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p:txBody>
          <a:bodyPr>
            <a:normAutofit/>
          </a:bodyPr>
          <a:lstStyle/>
          <a:p>
            <a:r>
              <a:rPr lang="en-US" dirty="0"/>
              <a:t>Unlike </a:t>
            </a:r>
            <a:r>
              <a:rPr lang="en-US" b="1" dirty="0">
                <a:solidFill>
                  <a:srgbClr val="C00000"/>
                </a:solidFill>
              </a:rPr>
              <a:t>selection sort</a:t>
            </a:r>
            <a:r>
              <a:rPr lang="en-US" dirty="0"/>
              <a:t>, </a:t>
            </a:r>
            <a:r>
              <a:rPr lang="en-US" b="1" dirty="0"/>
              <a:t>instead of finding the smallest record</a:t>
            </a:r>
            <a:r>
              <a:rPr lang="en-US" dirty="0"/>
              <a:t> and performing the interchange, two records are </a:t>
            </a:r>
            <a:r>
              <a:rPr lang="en-US" b="1" dirty="0">
                <a:solidFill>
                  <a:srgbClr val="C00000"/>
                </a:solidFill>
              </a:rPr>
              <a:t>interchanged immediately</a:t>
            </a:r>
            <a:r>
              <a:rPr lang="en-US" dirty="0"/>
              <a:t> upon discovering that they are out of order</a:t>
            </a:r>
          </a:p>
          <a:p>
            <a:r>
              <a:rPr lang="en-US" dirty="0"/>
              <a:t>During the </a:t>
            </a:r>
            <a:r>
              <a:rPr lang="en-US" b="1" dirty="0">
                <a:solidFill>
                  <a:srgbClr val="C00000"/>
                </a:solidFill>
              </a:rPr>
              <a:t>first pass R</a:t>
            </a:r>
            <a:r>
              <a:rPr lang="en-US" b="1" baseline="-25000" dirty="0">
                <a:solidFill>
                  <a:srgbClr val="C00000"/>
                </a:solidFill>
              </a:rPr>
              <a:t>1</a:t>
            </a:r>
            <a:r>
              <a:rPr lang="en-US" b="1" dirty="0">
                <a:solidFill>
                  <a:srgbClr val="C00000"/>
                </a:solidFill>
              </a:rPr>
              <a:t> and R</a:t>
            </a:r>
            <a:r>
              <a:rPr lang="en-US" b="1" baseline="-25000" dirty="0">
                <a:solidFill>
                  <a:srgbClr val="C00000"/>
                </a:solidFill>
              </a:rPr>
              <a:t>2</a:t>
            </a:r>
            <a:r>
              <a:rPr lang="en-US" b="1" dirty="0">
                <a:solidFill>
                  <a:srgbClr val="C00000"/>
                </a:solidFill>
              </a:rPr>
              <a:t> are compared</a:t>
            </a:r>
            <a:r>
              <a:rPr lang="en-US" dirty="0"/>
              <a:t> and </a:t>
            </a:r>
            <a:r>
              <a:rPr lang="en-US" b="1" dirty="0">
                <a:solidFill>
                  <a:srgbClr val="C00000"/>
                </a:solidFill>
              </a:rPr>
              <a:t>interchanged in case of our of order</a:t>
            </a:r>
            <a:r>
              <a:rPr lang="en-US" dirty="0"/>
              <a:t>, this process is repeated for records </a:t>
            </a:r>
            <a:r>
              <a:rPr lang="en-US" b="1" dirty="0">
                <a:solidFill>
                  <a:srgbClr val="C00000"/>
                </a:solidFill>
              </a:rPr>
              <a:t>R</a:t>
            </a:r>
            <a:r>
              <a:rPr lang="en-US" b="1" baseline="-25000" dirty="0">
                <a:solidFill>
                  <a:srgbClr val="C00000"/>
                </a:solidFill>
              </a:rPr>
              <a:t>2</a:t>
            </a:r>
            <a:r>
              <a:rPr lang="en-US" dirty="0"/>
              <a:t> and </a:t>
            </a:r>
            <a:r>
              <a:rPr lang="en-US" b="1" dirty="0">
                <a:solidFill>
                  <a:srgbClr val="C00000"/>
                </a:solidFill>
              </a:rPr>
              <a:t>R</a:t>
            </a:r>
            <a:r>
              <a:rPr lang="en-US" b="1" baseline="-25000" dirty="0">
                <a:solidFill>
                  <a:srgbClr val="C00000"/>
                </a:solidFill>
              </a:rPr>
              <a:t>3</a:t>
            </a:r>
            <a:r>
              <a:rPr lang="en-US" dirty="0"/>
              <a:t>, and so on.</a:t>
            </a:r>
          </a:p>
          <a:p>
            <a:r>
              <a:rPr lang="en-US" dirty="0"/>
              <a:t>This method will cause records with </a:t>
            </a:r>
            <a:r>
              <a:rPr lang="en-US" b="1" dirty="0">
                <a:solidFill>
                  <a:srgbClr val="C00000"/>
                </a:solidFill>
              </a:rPr>
              <a:t>small key to move “bubble up”, </a:t>
            </a:r>
          </a:p>
          <a:p>
            <a:r>
              <a:rPr lang="en-US" b="1" dirty="0"/>
              <a:t>After</a:t>
            </a:r>
            <a:r>
              <a:rPr lang="en-US" dirty="0"/>
              <a:t> the </a:t>
            </a:r>
            <a:r>
              <a:rPr lang="en-US" b="1" dirty="0"/>
              <a:t>first pass</a:t>
            </a:r>
            <a:r>
              <a:rPr lang="en-US" dirty="0"/>
              <a:t>, the record with </a:t>
            </a:r>
            <a:r>
              <a:rPr lang="en-US" b="1" dirty="0">
                <a:solidFill>
                  <a:srgbClr val="C00000"/>
                </a:solidFill>
              </a:rPr>
              <a:t>largest key</a:t>
            </a:r>
            <a:r>
              <a:rPr lang="en-US" dirty="0"/>
              <a:t> will be in the n</a:t>
            </a:r>
            <a:r>
              <a:rPr lang="en-US" b="1" baseline="30000" dirty="0"/>
              <a:t>th</a:t>
            </a:r>
            <a:r>
              <a:rPr lang="en-US" dirty="0"/>
              <a:t> position.</a:t>
            </a:r>
          </a:p>
          <a:p>
            <a:r>
              <a:rPr lang="en-US" dirty="0"/>
              <a:t>On each successive pass, the records with the next largest key will be placed in position n-1, n-2 ….., 2 respectively</a:t>
            </a:r>
          </a:p>
          <a:p>
            <a:r>
              <a:rPr lang="en-US" dirty="0"/>
              <a:t>This approached required at most n–1 passes, The </a:t>
            </a:r>
            <a:r>
              <a:rPr lang="en-US" b="1" dirty="0">
                <a:solidFill>
                  <a:srgbClr val="FF0000"/>
                </a:solidFill>
              </a:rPr>
              <a:t>complexity</a:t>
            </a:r>
            <a:r>
              <a:rPr lang="en-US" dirty="0">
                <a:solidFill>
                  <a:srgbClr val="FF0000"/>
                </a:solidFill>
              </a:rPr>
              <a:t> </a:t>
            </a:r>
            <a:r>
              <a:rPr lang="en-US" dirty="0"/>
              <a:t>of bubble sort is </a:t>
            </a:r>
            <a:r>
              <a:rPr lang="en-US" b="1" dirty="0">
                <a:solidFill>
                  <a:srgbClr val="FF0000"/>
                </a:solidFill>
              </a:rPr>
              <a:t>O(n</a:t>
            </a:r>
            <a:r>
              <a:rPr lang="en-US" b="1" baseline="30000" dirty="0">
                <a:solidFill>
                  <a:srgbClr val="FF0000"/>
                </a:solidFill>
              </a:rPr>
              <a:t>2</a:t>
            </a:r>
            <a:r>
              <a:rPr lang="en-US" b="1" dirty="0">
                <a:solidFill>
                  <a:srgbClr val="FF0000"/>
                </a:solidFill>
              </a:rPr>
              <a:t>)</a:t>
            </a:r>
            <a:endParaRPr lang="en-IN" b="1" dirty="0">
              <a:solidFill>
                <a:srgbClr val="FF0000"/>
              </a:solidFill>
            </a:endParaRPr>
          </a:p>
        </p:txBody>
      </p:sp>
    </p:spTree>
    <p:extLst>
      <p:ext uri="{BB962C8B-B14F-4D97-AF65-F5344CB8AC3E}">
        <p14:creationId xmlns:p14="http://schemas.microsoft.com/office/powerpoint/2010/main" val="327522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graphicFrame>
        <p:nvGraphicFramePr>
          <p:cNvPr id="4" name="Table 3"/>
          <p:cNvGraphicFramePr>
            <a:graphicFrameLocks noGrp="1"/>
          </p:cNvGraphicFramePr>
          <p:nvPr/>
        </p:nvGraphicFramePr>
        <p:xfrm>
          <a:off x="4038600" y="1331260"/>
          <a:ext cx="3810000" cy="4572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370840">
                <a:tc>
                  <a:txBody>
                    <a:bodyPr/>
                    <a:lstStyle/>
                    <a:p>
                      <a:pPr algn="ctr"/>
                      <a:r>
                        <a:rPr lang="en-US" sz="2400" dirty="0"/>
                        <a:t>45</a:t>
                      </a:r>
                    </a:p>
                  </a:txBody>
                  <a:tcPr/>
                </a:tc>
                <a:tc>
                  <a:txBody>
                    <a:bodyPr/>
                    <a:lstStyle/>
                    <a:p>
                      <a:pPr algn="ctr"/>
                      <a:r>
                        <a:rPr lang="en-US" sz="2400" dirty="0"/>
                        <a:t>34</a:t>
                      </a:r>
                    </a:p>
                  </a:txBody>
                  <a:tcPr/>
                </a:tc>
                <a:tc>
                  <a:txBody>
                    <a:bodyPr/>
                    <a:lstStyle/>
                    <a:p>
                      <a:pPr algn="ctr"/>
                      <a:r>
                        <a:rPr lang="en-US" sz="2400" dirty="0"/>
                        <a:t>56</a:t>
                      </a:r>
                    </a:p>
                  </a:txBody>
                  <a:tcPr/>
                </a:tc>
                <a:tc>
                  <a:txBody>
                    <a:bodyPr/>
                    <a:lstStyle/>
                    <a:p>
                      <a:pPr algn="ctr"/>
                      <a:r>
                        <a:rPr lang="en-US" sz="2400" dirty="0"/>
                        <a:t>23</a:t>
                      </a:r>
                    </a:p>
                  </a:txBody>
                  <a:tcPr/>
                </a:tc>
                <a:tc>
                  <a:txBody>
                    <a:bodyPr/>
                    <a:lstStyle/>
                    <a:p>
                      <a:pPr algn="ctr"/>
                      <a:r>
                        <a:rPr lang="en-US" sz="2400" dirty="0"/>
                        <a:t>12</a:t>
                      </a:r>
                    </a:p>
                  </a:txBody>
                  <a:tcPr/>
                </a:tc>
                <a:extLst>
                  <a:ext uri="{0D108BD9-81ED-4DB2-BD59-A6C34878D82A}">
                    <a16:rowId xmlns:a16="http://schemas.microsoft.com/office/drawing/2014/main" val="10000"/>
                  </a:ext>
                </a:extLst>
              </a:tr>
            </a:tbl>
          </a:graphicData>
        </a:graphic>
      </p:graphicFrame>
      <p:sp>
        <p:nvSpPr>
          <p:cNvPr id="5" name="TextBox 4"/>
          <p:cNvSpPr txBox="1"/>
          <p:nvPr/>
        </p:nvSpPr>
        <p:spPr>
          <a:xfrm>
            <a:off x="5073124" y="797861"/>
            <a:ext cx="2045753" cy="461665"/>
          </a:xfrm>
          <a:prstGeom prst="rect">
            <a:avLst/>
          </a:prstGeom>
          <a:noFill/>
        </p:spPr>
        <p:txBody>
          <a:bodyPr wrap="none" rtlCol="0">
            <a:spAutoFit/>
          </a:bodyPr>
          <a:lstStyle/>
          <a:p>
            <a:pPr algn="ctr"/>
            <a:r>
              <a:rPr lang="en-US" sz="2400" b="1" dirty="0"/>
              <a:t>Unsorted Array</a:t>
            </a:r>
          </a:p>
        </p:txBody>
      </p:sp>
      <p:cxnSp>
        <p:nvCxnSpPr>
          <p:cNvPr id="7" name="Straight Connector 6"/>
          <p:cNvCxnSpPr/>
          <p:nvPr/>
        </p:nvCxnSpPr>
        <p:spPr>
          <a:xfrm>
            <a:off x="90268" y="1999132"/>
            <a:ext cx="11998800" cy="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90268" y="1999132"/>
            <a:ext cx="920445" cy="369332"/>
          </a:xfrm>
          <a:prstGeom prst="rect">
            <a:avLst/>
          </a:prstGeom>
          <a:noFill/>
          <a:ln w="12700">
            <a:solidFill>
              <a:schemeClr val="tx1"/>
            </a:solidFill>
          </a:ln>
        </p:spPr>
        <p:txBody>
          <a:bodyPr wrap="none" rtlCol="0">
            <a:spAutoFit/>
          </a:bodyPr>
          <a:lstStyle/>
          <a:p>
            <a:r>
              <a:rPr lang="en-IN" b="1" dirty="0"/>
              <a:t>Pass 1 :</a:t>
            </a:r>
            <a:endParaRPr lang="en-US" b="1" dirty="0"/>
          </a:p>
        </p:txBody>
      </p:sp>
      <p:sp>
        <p:nvSpPr>
          <p:cNvPr id="9" name="Rectangle 8"/>
          <p:cNvSpPr/>
          <p:nvPr/>
        </p:nvSpPr>
        <p:spPr>
          <a:xfrm>
            <a:off x="318867" y="2550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45</a:t>
            </a:r>
          </a:p>
        </p:txBody>
      </p:sp>
      <p:sp>
        <p:nvSpPr>
          <p:cNvPr id="10" name="Rectangle 9"/>
          <p:cNvSpPr/>
          <p:nvPr/>
        </p:nvSpPr>
        <p:spPr>
          <a:xfrm>
            <a:off x="318867" y="2931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34</a:t>
            </a:r>
          </a:p>
        </p:txBody>
      </p:sp>
      <p:sp>
        <p:nvSpPr>
          <p:cNvPr id="11" name="Rectangle 10"/>
          <p:cNvSpPr/>
          <p:nvPr/>
        </p:nvSpPr>
        <p:spPr>
          <a:xfrm>
            <a:off x="318867" y="3312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56</a:t>
            </a:r>
          </a:p>
        </p:txBody>
      </p:sp>
      <p:sp>
        <p:nvSpPr>
          <p:cNvPr id="12" name="Rectangle 11"/>
          <p:cNvSpPr/>
          <p:nvPr/>
        </p:nvSpPr>
        <p:spPr>
          <a:xfrm>
            <a:off x="318867" y="3693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13" name="Rectangle 12"/>
          <p:cNvSpPr/>
          <p:nvPr/>
        </p:nvSpPr>
        <p:spPr>
          <a:xfrm>
            <a:off x="318867" y="4074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14" name="Rectangle 13"/>
          <p:cNvSpPr/>
          <p:nvPr/>
        </p:nvSpPr>
        <p:spPr>
          <a:xfrm>
            <a:off x="1497470" y="2550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34</a:t>
            </a:r>
          </a:p>
        </p:txBody>
      </p:sp>
      <p:sp>
        <p:nvSpPr>
          <p:cNvPr id="15" name="Rectangle 14"/>
          <p:cNvSpPr/>
          <p:nvPr/>
        </p:nvSpPr>
        <p:spPr>
          <a:xfrm>
            <a:off x="1497470" y="2931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45</a:t>
            </a:r>
          </a:p>
        </p:txBody>
      </p:sp>
      <p:sp>
        <p:nvSpPr>
          <p:cNvPr id="16" name="Rectangle 15"/>
          <p:cNvSpPr/>
          <p:nvPr/>
        </p:nvSpPr>
        <p:spPr>
          <a:xfrm>
            <a:off x="1497470" y="3312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56</a:t>
            </a:r>
          </a:p>
        </p:txBody>
      </p:sp>
      <p:sp>
        <p:nvSpPr>
          <p:cNvPr id="17" name="Rectangle 16"/>
          <p:cNvSpPr/>
          <p:nvPr/>
        </p:nvSpPr>
        <p:spPr>
          <a:xfrm>
            <a:off x="1497470" y="3693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18" name="Rectangle 17"/>
          <p:cNvSpPr/>
          <p:nvPr/>
        </p:nvSpPr>
        <p:spPr>
          <a:xfrm>
            <a:off x="1497470" y="4074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19" name="Rectangle 18"/>
          <p:cNvSpPr/>
          <p:nvPr/>
        </p:nvSpPr>
        <p:spPr>
          <a:xfrm>
            <a:off x="2366585" y="2550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34</a:t>
            </a:r>
          </a:p>
        </p:txBody>
      </p:sp>
      <p:sp>
        <p:nvSpPr>
          <p:cNvPr id="20" name="Rectangle 19"/>
          <p:cNvSpPr/>
          <p:nvPr/>
        </p:nvSpPr>
        <p:spPr>
          <a:xfrm>
            <a:off x="2366585" y="2931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45</a:t>
            </a:r>
          </a:p>
        </p:txBody>
      </p:sp>
      <p:sp>
        <p:nvSpPr>
          <p:cNvPr id="21" name="Rectangle 20"/>
          <p:cNvSpPr/>
          <p:nvPr/>
        </p:nvSpPr>
        <p:spPr>
          <a:xfrm>
            <a:off x="2366585" y="3312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56</a:t>
            </a:r>
          </a:p>
        </p:txBody>
      </p:sp>
      <p:sp>
        <p:nvSpPr>
          <p:cNvPr id="22" name="Rectangle 21"/>
          <p:cNvSpPr/>
          <p:nvPr/>
        </p:nvSpPr>
        <p:spPr>
          <a:xfrm>
            <a:off x="2366585" y="3693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23" name="Rectangle 22"/>
          <p:cNvSpPr/>
          <p:nvPr/>
        </p:nvSpPr>
        <p:spPr>
          <a:xfrm>
            <a:off x="2366585" y="4074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24" name="Rectangle 23"/>
          <p:cNvSpPr/>
          <p:nvPr/>
        </p:nvSpPr>
        <p:spPr>
          <a:xfrm>
            <a:off x="3550773" y="2550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34</a:t>
            </a:r>
          </a:p>
        </p:txBody>
      </p:sp>
      <p:sp>
        <p:nvSpPr>
          <p:cNvPr id="25" name="Rectangle 24"/>
          <p:cNvSpPr/>
          <p:nvPr/>
        </p:nvSpPr>
        <p:spPr>
          <a:xfrm>
            <a:off x="3550773" y="2931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45</a:t>
            </a:r>
          </a:p>
        </p:txBody>
      </p:sp>
      <p:sp>
        <p:nvSpPr>
          <p:cNvPr id="26" name="Rectangle 25"/>
          <p:cNvSpPr/>
          <p:nvPr/>
        </p:nvSpPr>
        <p:spPr>
          <a:xfrm>
            <a:off x="3550773" y="3312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27" name="Rectangle 26"/>
          <p:cNvSpPr/>
          <p:nvPr/>
        </p:nvSpPr>
        <p:spPr>
          <a:xfrm>
            <a:off x="3550773" y="3693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56</a:t>
            </a:r>
          </a:p>
        </p:txBody>
      </p:sp>
      <p:sp>
        <p:nvSpPr>
          <p:cNvPr id="28" name="Rectangle 27"/>
          <p:cNvSpPr/>
          <p:nvPr/>
        </p:nvSpPr>
        <p:spPr>
          <a:xfrm>
            <a:off x="3550773" y="4074460"/>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3" name="Freeform 2"/>
          <p:cNvSpPr/>
          <p:nvPr/>
        </p:nvSpPr>
        <p:spPr>
          <a:xfrm>
            <a:off x="842032" y="2706272"/>
            <a:ext cx="272955" cy="450376"/>
          </a:xfrm>
          <a:custGeom>
            <a:avLst/>
            <a:gdLst>
              <a:gd name="connsiteX0" fmla="*/ 0 w 272955"/>
              <a:gd name="connsiteY0" fmla="*/ 0 h 450376"/>
              <a:gd name="connsiteX1" fmla="*/ 272955 w 272955"/>
              <a:gd name="connsiteY1" fmla="*/ 0 h 450376"/>
              <a:gd name="connsiteX2" fmla="*/ 272955 w 272955"/>
              <a:gd name="connsiteY2" fmla="*/ 450376 h 450376"/>
              <a:gd name="connsiteX3" fmla="*/ 0 w 272955"/>
              <a:gd name="connsiteY3" fmla="*/ 450376 h 450376"/>
            </a:gdLst>
            <a:ahLst/>
            <a:cxnLst>
              <a:cxn ang="0">
                <a:pos x="connsiteX0" y="connsiteY0"/>
              </a:cxn>
              <a:cxn ang="0">
                <a:pos x="connsiteX1" y="connsiteY1"/>
              </a:cxn>
              <a:cxn ang="0">
                <a:pos x="connsiteX2" y="connsiteY2"/>
              </a:cxn>
              <a:cxn ang="0">
                <a:pos x="connsiteX3" y="connsiteY3"/>
              </a:cxn>
            </a:cxnLst>
            <a:rect l="l" t="t" r="r" b="b"/>
            <a:pathLst>
              <a:path w="272955" h="450376">
                <a:moveTo>
                  <a:pt x="0" y="0"/>
                </a:moveTo>
                <a:lnTo>
                  <a:pt x="272955" y="0"/>
                </a:lnTo>
                <a:lnTo>
                  <a:pt x="272955" y="450376"/>
                </a:lnTo>
                <a:lnTo>
                  <a:pt x="0" y="450376"/>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9" name="Rectangle 28"/>
          <p:cNvSpPr/>
          <p:nvPr/>
        </p:nvSpPr>
        <p:spPr>
          <a:xfrm>
            <a:off x="318867" y="255046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34</a:t>
            </a:r>
          </a:p>
        </p:txBody>
      </p:sp>
      <p:sp>
        <p:nvSpPr>
          <p:cNvPr id="30" name="Rectangle 29"/>
          <p:cNvSpPr/>
          <p:nvPr/>
        </p:nvSpPr>
        <p:spPr>
          <a:xfrm>
            <a:off x="318867" y="293146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45</a:t>
            </a:r>
          </a:p>
        </p:txBody>
      </p:sp>
      <p:sp>
        <p:nvSpPr>
          <p:cNvPr id="32" name="TextBox 31"/>
          <p:cNvSpPr txBox="1"/>
          <p:nvPr/>
        </p:nvSpPr>
        <p:spPr>
          <a:xfrm>
            <a:off x="1014377" y="2655831"/>
            <a:ext cx="461665" cy="565218"/>
          </a:xfrm>
          <a:prstGeom prst="rect">
            <a:avLst/>
          </a:prstGeom>
          <a:noFill/>
        </p:spPr>
        <p:txBody>
          <a:bodyPr vert="vert270" wrap="none" rtlCol="0">
            <a:spAutoFit/>
          </a:bodyPr>
          <a:lstStyle/>
          <a:p>
            <a:pPr algn="ctr"/>
            <a:r>
              <a:rPr lang="en-US" b="1" dirty="0"/>
              <a:t>swap</a:t>
            </a:r>
          </a:p>
        </p:txBody>
      </p:sp>
      <p:sp>
        <p:nvSpPr>
          <p:cNvPr id="33" name="Freeform 32"/>
          <p:cNvSpPr/>
          <p:nvPr/>
        </p:nvSpPr>
        <p:spPr>
          <a:xfrm>
            <a:off x="2899986" y="3462727"/>
            <a:ext cx="272955" cy="450376"/>
          </a:xfrm>
          <a:custGeom>
            <a:avLst/>
            <a:gdLst>
              <a:gd name="connsiteX0" fmla="*/ 0 w 272955"/>
              <a:gd name="connsiteY0" fmla="*/ 0 h 450376"/>
              <a:gd name="connsiteX1" fmla="*/ 272955 w 272955"/>
              <a:gd name="connsiteY1" fmla="*/ 0 h 450376"/>
              <a:gd name="connsiteX2" fmla="*/ 272955 w 272955"/>
              <a:gd name="connsiteY2" fmla="*/ 450376 h 450376"/>
              <a:gd name="connsiteX3" fmla="*/ 0 w 272955"/>
              <a:gd name="connsiteY3" fmla="*/ 450376 h 450376"/>
            </a:gdLst>
            <a:ahLst/>
            <a:cxnLst>
              <a:cxn ang="0">
                <a:pos x="connsiteX0" y="connsiteY0"/>
              </a:cxn>
              <a:cxn ang="0">
                <a:pos x="connsiteX1" y="connsiteY1"/>
              </a:cxn>
              <a:cxn ang="0">
                <a:pos x="connsiteX2" y="connsiteY2"/>
              </a:cxn>
              <a:cxn ang="0">
                <a:pos x="connsiteX3" y="connsiteY3"/>
              </a:cxn>
            </a:cxnLst>
            <a:rect l="l" t="t" r="r" b="b"/>
            <a:pathLst>
              <a:path w="272955" h="450376">
                <a:moveTo>
                  <a:pt x="0" y="0"/>
                </a:moveTo>
                <a:lnTo>
                  <a:pt x="272955" y="0"/>
                </a:lnTo>
                <a:lnTo>
                  <a:pt x="272955" y="450376"/>
                </a:lnTo>
                <a:lnTo>
                  <a:pt x="0" y="450376"/>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4" name="TextBox 33"/>
          <p:cNvSpPr txBox="1"/>
          <p:nvPr/>
        </p:nvSpPr>
        <p:spPr>
          <a:xfrm>
            <a:off x="3064899" y="3400459"/>
            <a:ext cx="461665" cy="565218"/>
          </a:xfrm>
          <a:prstGeom prst="rect">
            <a:avLst/>
          </a:prstGeom>
          <a:noFill/>
        </p:spPr>
        <p:txBody>
          <a:bodyPr vert="vert270" wrap="none" rtlCol="0">
            <a:spAutoFit/>
          </a:bodyPr>
          <a:lstStyle/>
          <a:p>
            <a:pPr algn="ctr"/>
            <a:r>
              <a:rPr lang="en-US" b="1" dirty="0"/>
              <a:t>swap</a:t>
            </a:r>
          </a:p>
        </p:txBody>
      </p:sp>
      <p:sp>
        <p:nvSpPr>
          <p:cNvPr id="36" name="Rectangle 35"/>
          <p:cNvSpPr/>
          <p:nvPr/>
        </p:nvSpPr>
        <p:spPr>
          <a:xfrm>
            <a:off x="2366585" y="331246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sp>
        <p:nvSpPr>
          <p:cNvPr id="37" name="Rectangle 36"/>
          <p:cNvSpPr/>
          <p:nvPr/>
        </p:nvSpPr>
        <p:spPr>
          <a:xfrm>
            <a:off x="2366585" y="369346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56</a:t>
            </a:r>
          </a:p>
        </p:txBody>
      </p:sp>
      <p:sp>
        <p:nvSpPr>
          <p:cNvPr id="43" name="Freeform 42"/>
          <p:cNvSpPr/>
          <p:nvPr/>
        </p:nvSpPr>
        <p:spPr>
          <a:xfrm>
            <a:off x="4095749" y="3849272"/>
            <a:ext cx="272955" cy="450376"/>
          </a:xfrm>
          <a:custGeom>
            <a:avLst/>
            <a:gdLst>
              <a:gd name="connsiteX0" fmla="*/ 0 w 272955"/>
              <a:gd name="connsiteY0" fmla="*/ 0 h 450376"/>
              <a:gd name="connsiteX1" fmla="*/ 272955 w 272955"/>
              <a:gd name="connsiteY1" fmla="*/ 0 h 450376"/>
              <a:gd name="connsiteX2" fmla="*/ 272955 w 272955"/>
              <a:gd name="connsiteY2" fmla="*/ 450376 h 450376"/>
              <a:gd name="connsiteX3" fmla="*/ 0 w 272955"/>
              <a:gd name="connsiteY3" fmla="*/ 450376 h 450376"/>
            </a:gdLst>
            <a:ahLst/>
            <a:cxnLst>
              <a:cxn ang="0">
                <a:pos x="connsiteX0" y="connsiteY0"/>
              </a:cxn>
              <a:cxn ang="0">
                <a:pos x="connsiteX1" y="connsiteY1"/>
              </a:cxn>
              <a:cxn ang="0">
                <a:pos x="connsiteX2" y="connsiteY2"/>
              </a:cxn>
              <a:cxn ang="0">
                <a:pos x="connsiteX3" y="connsiteY3"/>
              </a:cxn>
            </a:cxnLst>
            <a:rect l="l" t="t" r="r" b="b"/>
            <a:pathLst>
              <a:path w="272955" h="450376">
                <a:moveTo>
                  <a:pt x="0" y="0"/>
                </a:moveTo>
                <a:lnTo>
                  <a:pt x="272955" y="0"/>
                </a:lnTo>
                <a:lnTo>
                  <a:pt x="272955" y="450376"/>
                </a:lnTo>
                <a:lnTo>
                  <a:pt x="0" y="450376"/>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4245507" y="3783193"/>
            <a:ext cx="461665" cy="565218"/>
          </a:xfrm>
          <a:prstGeom prst="rect">
            <a:avLst/>
          </a:prstGeom>
          <a:noFill/>
        </p:spPr>
        <p:txBody>
          <a:bodyPr vert="vert270" wrap="none" rtlCol="0">
            <a:spAutoFit/>
          </a:bodyPr>
          <a:lstStyle/>
          <a:p>
            <a:pPr algn="ctr"/>
            <a:r>
              <a:rPr lang="en-US" b="1" dirty="0"/>
              <a:t>swap</a:t>
            </a:r>
          </a:p>
        </p:txBody>
      </p:sp>
      <p:sp>
        <p:nvSpPr>
          <p:cNvPr id="45" name="Rectangle 44"/>
          <p:cNvSpPr/>
          <p:nvPr/>
        </p:nvSpPr>
        <p:spPr>
          <a:xfrm>
            <a:off x="3550773" y="369346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a:t>
            </a:r>
          </a:p>
        </p:txBody>
      </p:sp>
      <p:sp>
        <p:nvSpPr>
          <p:cNvPr id="46" name="Rectangle 45"/>
          <p:cNvSpPr/>
          <p:nvPr/>
        </p:nvSpPr>
        <p:spPr>
          <a:xfrm>
            <a:off x="3550773" y="4074460"/>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56</a:t>
            </a:r>
          </a:p>
        </p:txBody>
      </p:sp>
      <p:sp>
        <p:nvSpPr>
          <p:cNvPr id="40" name="TextBox 39"/>
          <p:cNvSpPr txBox="1"/>
          <p:nvPr/>
        </p:nvSpPr>
        <p:spPr>
          <a:xfrm>
            <a:off x="4671412" y="1999132"/>
            <a:ext cx="920445" cy="369332"/>
          </a:xfrm>
          <a:prstGeom prst="rect">
            <a:avLst/>
          </a:prstGeom>
          <a:noFill/>
          <a:ln w="12700">
            <a:solidFill>
              <a:schemeClr val="tx1"/>
            </a:solidFill>
          </a:ln>
        </p:spPr>
        <p:txBody>
          <a:bodyPr wrap="none" rtlCol="0">
            <a:spAutoFit/>
          </a:bodyPr>
          <a:lstStyle/>
          <a:p>
            <a:r>
              <a:rPr lang="en-IN" b="1" dirty="0"/>
              <a:t>Pass 2 :</a:t>
            </a:r>
            <a:endParaRPr lang="en-US" b="1" dirty="0"/>
          </a:p>
        </p:txBody>
      </p:sp>
      <p:sp>
        <p:nvSpPr>
          <p:cNvPr id="41" name="Rectangle 40"/>
          <p:cNvSpPr/>
          <p:nvPr/>
        </p:nvSpPr>
        <p:spPr>
          <a:xfrm>
            <a:off x="4793340" y="2532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34</a:t>
            </a:r>
          </a:p>
        </p:txBody>
      </p:sp>
      <p:sp>
        <p:nvSpPr>
          <p:cNvPr id="42" name="Rectangle 41"/>
          <p:cNvSpPr/>
          <p:nvPr/>
        </p:nvSpPr>
        <p:spPr>
          <a:xfrm>
            <a:off x="4793340" y="2913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45</a:t>
            </a:r>
          </a:p>
        </p:txBody>
      </p:sp>
      <p:sp>
        <p:nvSpPr>
          <p:cNvPr id="47" name="Rectangle 46"/>
          <p:cNvSpPr/>
          <p:nvPr/>
        </p:nvSpPr>
        <p:spPr>
          <a:xfrm>
            <a:off x="4793340" y="3294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48" name="Rectangle 47"/>
          <p:cNvSpPr/>
          <p:nvPr/>
        </p:nvSpPr>
        <p:spPr>
          <a:xfrm>
            <a:off x="4793340" y="3675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49" name="Rectangle 48"/>
          <p:cNvSpPr/>
          <p:nvPr/>
        </p:nvSpPr>
        <p:spPr>
          <a:xfrm>
            <a:off x="4793340" y="4056532"/>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56</a:t>
            </a:r>
          </a:p>
        </p:txBody>
      </p:sp>
      <p:cxnSp>
        <p:nvCxnSpPr>
          <p:cNvPr id="50" name="Straight Connector 49"/>
          <p:cNvCxnSpPr/>
          <p:nvPr/>
        </p:nvCxnSpPr>
        <p:spPr>
          <a:xfrm>
            <a:off x="90268" y="4707162"/>
            <a:ext cx="11998800" cy="0"/>
          </a:xfrm>
          <a:prstGeom prst="line">
            <a:avLst/>
          </a:prstGeom>
        </p:spPr>
        <p:style>
          <a:lnRef idx="1">
            <a:schemeClr val="dk1"/>
          </a:lnRef>
          <a:fillRef idx="0">
            <a:schemeClr val="dk1"/>
          </a:fillRef>
          <a:effectRef idx="0">
            <a:schemeClr val="dk1"/>
          </a:effectRef>
          <a:fontRef idx="minor">
            <a:schemeClr val="tx1"/>
          </a:fontRef>
        </p:style>
      </p:cxnSp>
      <p:sp>
        <p:nvSpPr>
          <p:cNvPr id="51" name="Rectangle 50"/>
          <p:cNvSpPr/>
          <p:nvPr/>
        </p:nvSpPr>
        <p:spPr>
          <a:xfrm>
            <a:off x="5771044" y="2532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34</a:t>
            </a:r>
          </a:p>
        </p:txBody>
      </p:sp>
      <p:sp>
        <p:nvSpPr>
          <p:cNvPr id="52" name="Rectangle 51"/>
          <p:cNvSpPr/>
          <p:nvPr/>
        </p:nvSpPr>
        <p:spPr>
          <a:xfrm>
            <a:off x="5771044" y="2913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45</a:t>
            </a:r>
          </a:p>
        </p:txBody>
      </p:sp>
      <p:sp>
        <p:nvSpPr>
          <p:cNvPr id="53" name="Rectangle 52"/>
          <p:cNvSpPr/>
          <p:nvPr/>
        </p:nvSpPr>
        <p:spPr>
          <a:xfrm>
            <a:off x="5771044" y="3294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54" name="Rectangle 53"/>
          <p:cNvSpPr/>
          <p:nvPr/>
        </p:nvSpPr>
        <p:spPr>
          <a:xfrm>
            <a:off x="5771044" y="3675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55" name="Rectangle 54"/>
          <p:cNvSpPr/>
          <p:nvPr/>
        </p:nvSpPr>
        <p:spPr>
          <a:xfrm>
            <a:off x="5771044" y="4056532"/>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56</a:t>
            </a:r>
          </a:p>
        </p:txBody>
      </p:sp>
      <p:sp>
        <p:nvSpPr>
          <p:cNvPr id="56" name="Rectangle 55"/>
          <p:cNvSpPr/>
          <p:nvPr/>
        </p:nvSpPr>
        <p:spPr>
          <a:xfrm>
            <a:off x="6915216" y="2532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34</a:t>
            </a:r>
          </a:p>
        </p:txBody>
      </p:sp>
      <p:sp>
        <p:nvSpPr>
          <p:cNvPr id="57" name="Rectangle 56"/>
          <p:cNvSpPr/>
          <p:nvPr/>
        </p:nvSpPr>
        <p:spPr>
          <a:xfrm>
            <a:off x="6915216" y="2913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58" name="Rectangle 57"/>
          <p:cNvSpPr/>
          <p:nvPr/>
        </p:nvSpPr>
        <p:spPr>
          <a:xfrm>
            <a:off x="6915216" y="3294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45</a:t>
            </a:r>
          </a:p>
        </p:txBody>
      </p:sp>
      <p:sp>
        <p:nvSpPr>
          <p:cNvPr id="59" name="Rectangle 58"/>
          <p:cNvSpPr/>
          <p:nvPr/>
        </p:nvSpPr>
        <p:spPr>
          <a:xfrm>
            <a:off x="6915216" y="3675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60" name="Rectangle 59"/>
          <p:cNvSpPr/>
          <p:nvPr/>
        </p:nvSpPr>
        <p:spPr>
          <a:xfrm>
            <a:off x="6915216" y="4056532"/>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56</a:t>
            </a:r>
          </a:p>
        </p:txBody>
      </p:sp>
      <p:sp>
        <p:nvSpPr>
          <p:cNvPr id="61" name="Rectangle 60"/>
          <p:cNvSpPr/>
          <p:nvPr/>
        </p:nvSpPr>
        <p:spPr>
          <a:xfrm>
            <a:off x="8309672" y="2532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34</a:t>
            </a:r>
          </a:p>
        </p:txBody>
      </p:sp>
      <p:sp>
        <p:nvSpPr>
          <p:cNvPr id="62" name="Rectangle 61"/>
          <p:cNvSpPr/>
          <p:nvPr/>
        </p:nvSpPr>
        <p:spPr>
          <a:xfrm>
            <a:off x="8309672" y="2913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63" name="Rectangle 62"/>
          <p:cNvSpPr/>
          <p:nvPr/>
        </p:nvSpPr>
        <p:spPr>
          <a:xfrm>
            <a:off x="8309672" y="3294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64" name="Rectangle 63"/>
          <p:cNvSpPr/>
          <p:nvPr/>
        </p:nvSpPr>
        <p:spPr>
          <a:xfrm>
            <a:off x="8309672" y="3675532"/>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45</a:t>
            </a:r>
          </a:p>
        </p:txBody>
      </p:sp>
      <p:sp>
        <p:nvSpPr>
          <p:cNvPr id="65" name="Rectangle 64"/>
          <p:cNvSpPr/>
          <p:nvPr/>
        </p:nvSpPr>
        <p:spPr>
          <a:xfrm>
            <a:off x="8309672" y="4056532"/>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56</a:t>
            </a:r>
          </a:p>
        </p:txBody>
      </p:sp>
      <p:sp>
        <p:nvSpPr>
          <p:cNvPr id="66" name="Freeform 65"/>
          <p:cNvSpPr/>
          <p:nvPr/>
        </p:nvSpPr>
        <p:spPr>
          <a:xfrm>
            <a:off x="6316775" y="3094707"/>
            <a:ext cx="272955" cy="450376"/>
          </a:xfrm>
          <a:custGeom>
            <a:avLst/>
            <a:gdLst>
              <a:gd name="connsiteX0" fmla="*/ 0 w 272955"/>
              <a:gd name="connsiteY0" fmla="*/ 0 h 450376"/>
              <a:gd name="connsiteX1" fmla="*/ 272955 w 272955"/>
              <a:gd name="connsiteY1" fmla="*/ 0 h 450376"/>
              <a:gd name="connsiteX2" fmla="*/ 272955 w 272955"/>
              <a:gd name="connsiteY2" fmla="*/ 450376 h 450376"/>
              <a:gd name="connsiteX3" fmla="*/ 0 w 272955"/>
              <a:gd name="connsiteY3" fmla="*/ 450376 h 450376"/>
            </a:gdLst>
            <a:ahLst/>
            <a:cxnLst>
              <a:cxn ang="0">
                <a:pos x="connsiteX0" y="connsiteY0"/>
              </a:cxn>
              <a:cxn ang="0">
                <a:pos x="connsiteX1" y="connsiteY1"/>
              </a:cxn>
              <a:cxn ang="0">
                <a:pos x="connsiteX2" y="connsiteY2"/>
              </a:cxn>
              <a:cxn ang="0">
                <a:pos x="connsiteX3" y="connsiteY3"/>
              </a:cxn>
            </a:cxnLst>
            <a:rect l="l" t="t" r="r" b="b"/>
            <a:pathLst>
              <a:path w="272955" h="450376">
                <a:moveTo>
                  <a:pt x="0" y="0"/>
                </a:moveTo>
                <a:lnTo>
                  <a:pt x="272955" y="0"/>
                </a:lnTo>
                <a:lnTo>
                  <a:pt x="272955" y="450376"/>
                </a:lnTo>
                <a:lnTo>
                  <a:pt x="0" y="450376"/>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7" name="TextBox 66"/>
          <p:cNvSpPr txBox="1"/>
          <p:nvPr/>
        </p:nvSpPr>
        <p:spPr>
          <a:xfrm>
            <a:off x="6481688" y="3032439"/>
            <a:ext cx="461665" cy="565218"/>
          </a:xfrm>
          <a:prstGeom prst="rect">
            <a:avLst/>
          </a:prstGeom>
          <a:noFill/>
        </p:spPr>
        <p:txBody>
          <a:bodyPr vert="vert270" wrap="none" rtlCol="0">
            <a:spAutoFit/>
          </a:bodyPr>
          <a:lstStyle/>
          <a:p>
            <a:pPr algn="ctr"/>
            <a:r>
              <a:rPr lang="en-US" b="1" dirty="0"/>
              <a:t>swap</a:t>
            </a:r>
          </a:p>
        </p:txBody>
      </p:sp>
      <p:sp>
        <p:nvSpPr>
          <p:cNvPr id="68" name="Rectangle 67"/>
          <p:cNvSpPr/>
          <p:nvPr/>
        </p:nvSpPr>
        <p:spPr>
          <a:xfrm>
            <a:off x="5771044" y="2913532"/>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sp>
        <p:nvSpPr>
          <p:cNvPr id="69" name="Rectangle 68"/>
          <p:cNvSpPr/>
          <p:nvPr/>
        </p:nvSpPr>
        <p:spPr>
          <a:xfrm>
            <a:off x="5771044" y="3294532"/>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45</a:t>
            </a:r>
          </a:p>
        </p:txBody>
      </p:sp>
      <p:sp>
        <p:nvSpPr>
          <p:cNvPr id="70" name="Freeform 69"/>
          <p:cNvSpPr/>
          <p:nvPr/>
        </p:nvSpPr>
        <p:spPr>
          <a:xfrm>
            <a:off x="7466808" y="3465583"/>
            <a:ext cx="272955" cy="450376"/>
          </a:xfrm>
          <a:custGeom>
            <a:avLst/>
            <a:gdLst>
              <a:gd name="connsiteX0" fmla="*/ 0 w 272955"/>
              <a:gd name="connsiteY0" fmla="*/ 0 h 450376"/>
              <a:gd name="connsiteX1" fmla="*/ 272955 w 272955"/>
              <a:gd name="connsiteY1" fmla="*/ 0 h 450376"/>
              <a:gd name="connsiteX2" fmla="*/ 272955 w 272955"/>
              <a:gd name="connsiteY2" fmla="*/ 450376 h 450376"/>
              <a:gd name="connsiteX3" fmla="*/ 0 w 272955"/>
              <a:gd name="connsiteY3" fmla="*/ 450376 h 450376"/>
            </a:gdLst>
            <a:ahLst/>
            <a:cxnLst>
              <a:cxn ang="0">
                <a:pos x="connsiteX0" y="connsiteY0"/>
              </a:cxn>
              <a:cxn ang="0">
                <a:pos x="connsiteX1" y="connsiteY1"/>
              </a:cxn>
              <a:cxn ang="0">
                <a:pos x="connsiteX2" y="connsiteY2"/>
              </a:cxn>
              <a:cxn ang="0">
                <a:pos x="connsiteX3" y="connsiteY3"/>
              </a:cxn>
            </a:cxnLst>
            <a:rect l="l" t="t" r="r" b="b"/>
            <a:pathLst>
              <a:path w="272955" h="450376">
                <a:moveTo>
                  <a:pt x="0" y="0"/>
                </a:moveTo>
                <a:lnTo>
                  <a:pt x="272955" y="0"/>
                </a:lnTo>
                <a:lnTo>
                  <a:pt x="272955" y="450376"/>
                </a:lnTo>
                <a:lnTo>
                  <a:pt x="0" y="450376"/>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1" name="TextBox 70"/>
          <p:cNvSpPr txBox="1"/>
          <p:nvPr/>
        </p:nvSpPr>
        <p:spPr>
          <a:xfrm>
            <a:off x="7631721" y="3403315"/>
            <a:ext cx="461665" cy="565218"/>
          </a:xfrm>
          <a:prstGeom prst="rect">
            <a:avLst/>
          </a:prstGeom>
          <a:noFill/>
        </p:spPr>
        <p:txBody>
          <a:bodyPr vert="vert270" wrap="none" rtlCol="0">
            <a:spAutoFit/>
          </a:bodyPr>
          <a:lstStyle/>
          <a:p>
            <a:pPr algn="ctr"/>
            <a:r>
              <a:rPr lang="en-US" b="1" dirty="0"/>
              <a:t>swap</a:t>
            </a:r>
          </a:p>
        </p:txBody>
      </p:sp>
      <p:sp>
        <p:nvSpPr>
          <p:cNvPr id="72" name="Rectangle 71"/>
          <p:cNvSpPr/>
          <p:nvPr/>
        </p:nvSpPr>
        <p:spPr>
          <a:xfrm>
            <a:off x="6915216" y="3294532"/>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a:t>
            </a:r>
          </a:p>
        </p:txBody>
      </p:sp>
      <p:sp>
        <p:nvSpPr>
          <p:cNvPr id="73" name="Rectangle 72"/>
          <p:cNvSpPr/>
          <p:nvPr/>
        </p:nvSpPr>
        <p:spPr>
          <a:xfrm>
            <a:off x="6915216" y="3675532"/>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45</a:t>
            </a:r>
          </a:p>
        </p:txBody>
      </p:sp>
      <p:sp>
        <p:nvSpPr>
          <p:cNvPr id="74" name="TextBox 73"/>
          <p:cNvSpPr txBox="1"/>
          <p:nvPr/>
        </p:nvSpPr>
        <p:spPr>
          <a:xfrm>
            <a:off x="8013665" y="1999132"/>
            <a:ext cx="920445" cy="369332"/>
          </a:xfrm>
          <a:prstGeom prst="rect">
            <a:avLst/>
          </a:prstGeom>
          <a:noFill/>
          <a:ln w="12700">
            <a:solidFill>
              <a:schemeClr val="tx1"/>
            </a:solidFill>
          </a:ln>
        </p:spPr>
        <p:txBody>
          <a:bodyPr wrap="none" rtlCol="0">
            <a:spAutoFit/>
          </a:bodyPr>
          <a:lstStyle/>
          <a:p>
            <a:r>
              <a:rPr lang="en-IN" b="1" dirty="0"/>
              <a:t>Pass 3 :</a:t>
            </a:r>
            <a:endParaRPr lang="en-US" b="1" dirty="0"/>
          </a:p>
        </p:txBody>
      </p:sp>
      <p:cxnSp>
        <p:nvCxnSpPr>
          <p:cNvPr id="75" name="Straight Connector 74"/>
          <p:cNvCxnSpPr/>
          <p:nvPr/>
        </p:nvCxnSpPr>
        <p:spPr>
          <a:xfrm flipV="1">
            <a:off x="8021867" y="2013199"/>
            <a:ext cx="0" cy="2702169"/>
          </a:xfrm>
          <a:prstGeom prst="line">
            <a:avLst/>
          </a:prstGeom>
        </p:spPr>
        <p:style>
          <a:lnRef idx="1">
            <a:schemeClr val="dk1"/>
          </a:lnRef>
          <a:fillRef idx="0">
            <a:schemeClr val="dk1"/>
          </a:fillRef>
          <a:effectRef idx="0">
            <a:schemeClr val="dk1"/>
          </a:effectRef>
          <a:fontRef idx="minor">
            <a:schemeClr val="tx1"/>
          </a:fontRef>
        </p:style>
      </p:cxnSp>
      <p:sp>
        <p:nvSpPr>
          <p:cNvPr id="76" name="Rectangle 75"/>
          <p:cNvSpPr/>
          <p:nvPr/>
        </p:nvSpPr>
        <p:spPr>
          <a:xfrm>
            <a:off x="9522588" y="2529601"/>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77" name="Rectangle 76"/>
          <p:cNvSpPr/>
          <p:nvPr/>
        </p:nvSpPr>
        <p:spPr>
          <a:xfrm>
            <a:off x="9522588" y="2910601"/>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34</a:t>
            </a:r>
          </a:p>
        </p:txBody>
      </p:sp>
      <p:sp>
        <p:nvSpPr>
          <p:cNvPr id="78" name="Rectangle 77"/>
          <p:cNvSpPr/>
          <p:nvPr/>
        </p:nvSpPr>
        <p:spPr>
          <a:xfrm>
            <a:off x="9522588" y="3291601"/>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79" name="Rectangle 78"/>
          <p:cNvSpPr/>
          <p:nvPr/>
        </p:nvSpPr>
        <p:spPr>
          <a:xfrm>
            <a:off x="9522588" y="3672601"/>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45</a:t>
            </a:r>
          </a:p>
        </p:txBody>
      </p:sp>
      <p:sp>
        <p:nvSpPr>
          <p:cNvPr id="80" name="Rectangle 79"/>
          <p:cNvSpPr/>
          <p:nvPr/>
        </p:nvSpPr>
        <p:spPr>
          <a:xfrm>
            <a:off x="9522588" y="4053601"/>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56</a:t>
            </a:r>
          </a:p>
        </p:txBody>
      </p:sp>
      <p:sp>
        <p:nvSpPr>
          <p:cNvPr id="81" name="Rectangle 80"/>
          <p:cNvSpPr/>
          <p:nvPr/>
        </p:nvSpPr>
        <p:spPr>
          <a:xfrm>
            <a:off x="11062834" y="2532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82" name="Rectangle 81"/>
          <p:cNvSpPr/>
          <p:nvPr/>
        </p:nvSpPr>
        <p:spPr>
          <a:xfrm>
            <a:off x="11062834" y="2913532"/>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12</a:t>
            </a:r>
          </a:p>
        </p:txBody>
      </p:sp>
      <p:sp>
        <p:nvSpPr>
          <p:cNvPr id="83" name="Rectangle 82"/>
          <p:cNvSpPr/>
          <p:nvPr/>
        </p:nvSpPr>
        <p:spPr>
          <a:xfrm>
            <a:off x="11062834" y="3294532"/>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34</a:t>
            </a:r>
          </a:p>
        </p:txBody>
      </p:sp>
      <p:sp>
        <p:nvSpPr>
          <p:cNvPr id="84" name="Rectangle 83"/>
          <p:cNvSpPr/>
          <p:nvPr/>
        </p:nvSpPr>
        <p:spPr>
          <a:xfrm>
            <a:off x="11062834" y="3675532"/>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45</a:t>
            </a:r>
          </a:p>
        </p:txBody>
      </p:sp>
      <p:sp>
        <p:nvSpPr>
          <p:cNvPr id="85" name="Rectangle 84"/>
          <p:cNvSpPr/>
          <p:nvPr/>
        </p:nvSpPr>
        <p:spPr>
          <a:xfrm>
            <a:off x="11062834" y="4056532"/>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56</a:t>
            </a:r>
          </a:p>
        </p:txBody>
      </p:sp>
      <p:sp>
        <p:nvSpPr>
          <p:cNvPr id="86" name="Freeform 85"/>
          <p:cNvSpPr/>
          <p:nvPr/>
        </p:nvSpPr>
        <p:spPr>
          <a:xfrm>
            <a:off x="8853983" y="2697749"/>
            <a:ext cx="272955" cy="450376"/>
          </a:xfrm>
          <a:custGeom>
            <a:avLst/>
            <a:gdLst>
              <a:gd name="connsiteX0" fmla="*/ 0 w 272955"/>
              <a:gd name="connsiteY0" fmla="*/ 0 h 450376"/>
              <a:gd name="connsiteX1" fmla="*/ 272955 w 272955"/>
              <a:gd name="connsiteY1" fmla="*/ 0 h 450376"/>
              <a:gd name="connsiteX2" fmla="*/ 272955 w 272955"/>
              <a:gd name="connsiteY2" fmla="*/ 450376 h 450376"/>
              <a:gd name="connsiteX3" fmla="*/ 0 w 272955"/>
              <a:gd name="connsiteY3" fmla="*/ 450376 h 450376"/>
            </a:gdLst>
            <a:ahLst/>
            <a:cxnLst>
              <a:cxn ang="0">
                <a:pos x="connsiteX0" y="connsiteY0"/>
              </a:cxn>
              <a:cxn ang="0">
                <a:pos x="connsiteX1" y="connsiteY1"/>
              </a:cxn>
              <a:cxn ang="0">
                <a:pos x="connsiteX2" y="connsiteY2"/>
              </a:cxn>
              <a:cxn ang="0">
                <a:pos x="connsiteX3" y="connsiteY3"/>
              </a:cxn>
            </a:cxnLst>
            <a:rect l="l" t="t" r="r" b="b"/>
            <a:pathLst>
              <a:path w="272955" h="450376">
                <a:moveTo>
                  <a:pt x="0" y="0"/>
                </a:moveTo>
                <a:lnTo>
                  <a:pt x="272955" y="0"/>
                </a:lnTo>
                <a:lnTo>
                  <a:pt x="272955" y="450376"/>
                </a:lnTo>
                <a:lnTo>
                  <a:pt x="0" y="450376"/>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7" name="TextBox 86"/>
          <p:cNvSpPr txBox="1"/>
          <p:nvPr/>
        </p:nvSpPr>
        <p:spPr>
          <a:xfrm>
            <a:off x="9018896" y="2635481"/>
            <a:ext cx="461665" cy="565218"/>
          </a:xfrm>
          <a:prstGeom prst="rect">
            <a:avLst/>
          </a:prstGeom>
          <a:noFill/>
        </p:spPr>
        <p:txBody>
          <a:bodyPr vert="vert270" wrap="none" rtlCol="0">
            <a:spAutoFit/>
          </a:bodyPr>
          <a:lstStyle/>
          <a:p>
            <a:pPr algn="ctr"/>
            <a:r>
              <a:rPr lang="en-US" b="1" dirty="0"/>
              <a:t>swap</a:t>
            </a:r>
          </a:p>
        </p:txBody>
      </p:sp>
      <p:sp>
        <p:nvSpPr>
          <p:cNvPr id="88" name="Rectangle 87"/>
          <p:cNvSpPr/>
          <p:nvPr/>
        </p:nvSpPr>
        <p:spPr>
          <a:xfrm>
            <a:off x="8309672" y="2532532"/>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sp>
        <p:nvSpPr>
          <p:cNvPr id="89" name="Rectangle 88"/>
          <p:cNvSpPr/>
          <p:nvPr/>
        </p:nvSpPr>
        <p:spPr>
          <a:xfrm>
            <a:off x="8309672" y="2913532"/>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34</a:t>
            </a:r>
          </a:p>
        </p:txBody>
      </p:sp>
      <p:sp>
        <p:nvSpPr>
          <p:cNvPr id="90" name="Freeform 89"/>
          <p:cNvSpPr/>
          <p:nvPr/>
        </p:nvSpPr>
        <p:spPr>
          <a:xfrm>
            <a:off x="10065675" y="3030265"/>
            <a:ext cx="272955" cy="450376"/>
          </a:xfrm>
          <a:custGeom>
            <a:avLst/>
            <a:gdLst>
              <a:gd name="connsiteX0" fmla="*/ 0 w 272955"/>
              <a:gd name="connsiteY0" fmla="*/ 0 h 450376"/>
              <a:gd name="connsiteX1" fmla="*/ 272955 w 272955"/>
              <a:gd name="connsiteY1" fmla="*/ 0 h 450376"/>
              <a:gd name="connsiteX2" fmla="*/ 272955 w 272955"/>
              <a:gd name="connsiteY2" fmla="*/ 450376 h 450376"/>
              <a:gd name="connsiteX3" fmla="*/ 0 w 272955"/>
              <a:gd name="connsiteY3" fmla="*/ 450376 h 450376"/>
            </a:gdLst>
            <a:ahLst/>
            <a:cxnLst>
              <a:cxn ang="0">
                <a:pos x="connsiteX0" y="connsiteY0"/>
              </a:cxn>
              <a:cxn ang="0">
                <a:pos x="connsiteX1" y="connsiteY1"/>
              </a:cxn>
              <a:cxn ang="0">
                <a:pos x="connsiteX2" y="connsiteY2"/>
              </a:cxn>
              <a:cxn ang="0">
                <a:pos x="connsiteX3" y="connsiteY3"/>
              </a:cxn>
            </a:cxnLst>
            <a:rect l="l" t="t" r="r" b="b"/>
            <a:pathLst>
              <a:path w="272955" h="450376">
                <a:moveTo>
                  <a:pt x="0" y="0"/>
                </a:moveTo>
                <a:lnTo>
                  <a:pt x="272955" y="0"/>
                </a:lnTo>
                <a:lnTo>
                  <a:pt x="272955" y="450376"/>
                </a:lnTo>
                <a:lnTo>
                  <a:pt x="0" y="450376"/>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1" name="TextBox 90"/>
          <p:cNvSpPr txBox="1"/>
          <p:nvPr/>
        </p:nvSpPr>
        <p:spPr>
          <a:xfrm>
            <a:off x="10230588" y="2967997"/>
            <a:ext cx="461665" cy="565218"/>
          </a:xfrm>
          <a:prstGeom prst="rect">
            <a:avLst/>
          </a:prstGeom>
          <a:noFill/>
        </p:spPr>
        <p:txBody>
          <a:bodyPr vert="vert270" wrap="none" rtlCol="0">
            <a:spAutoFit/>
          </a:bodyPr>
          <a:lstStyle/>
          <a:p>
            <a:pPr algn="ctr"/>
            <a:r>
              <a:rPr lang="en-US" b="1" dirty="0"/>
              <a:t>swap</a:t>
            </a:r>
          </a:p>
        </p:txBody>
      </p:sp>
      <p:sp>
        <p:nvSpPr>
          <p:cNvPr id="92" name="Rectangle 91"/>
          <p:cNvSpPr/>
          <p:nvPr/>
        </p:nvSpPr>
        <p:spPr>
          <a:xfrm>
            <a:off x="9522588" y="2910601"/>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a:t>
            </a:r>
          </a:p>
        </p:txBody>
      </p:sp>
      <p:sp>
        <p:nvSpPr>
          <p:cNvPr id="93" name="Rectangle 92"/>
          <p:cNvSpPr/>
          <p:nvPr/>
        </p:nvSpPr>
        <p:spPr>
          <a:xfrm>
            <a:off x="9522588" y="3291601"/>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34</a:t>
            </a:r>
          </a:p>
        </p:txBody>
      </p:sp>
      <p:sp>
        <p:nvSpPr>
          <p:cNvPr id="94" name="TextBox 93"/>
          <p:cNvSpPr txBox="1"/>
          <p:nvPr/>
        </p:nvSpPr>
        <p:spPr>
          <a:xfrm>
            <a:off x="10689198" y="1999132"/>
            <a:ext cx="920445" cy="369332"/>
          </a:xfrm>
          <a:prstGeom prst="rect">
            <a:avLst/>
          </a:prstGeom>
          <a:noFill/>
          <a:ln w="12700">
            <a:solidFill>
              <a:schemeClr val="tx1"/>
            </a:solidFill>
          </a:ln>
        </p:spPr>
        <p:txBody>
          <a:bodyPr wrap="none" rtlCol="0">
            <a:spAutoFit/>
          </a:bodyPr>
          <a:lstStyle/>
          <a:p>
            <a:r>
              <a:rPr lang="en-IN" b="1" dirty="0"/>
              <a:t>Pass 4 :</a:t>
            </a:r>
            <a:endParaRPr lang="en-US" b="1" dirty="0"/>
          </a:p>
        </p:txBody>
      </p:sp>
      <p:cxnSp>
        <p:nvCxnSpPr>
          <p:cNvPr id="95" name="Straight Connector 94"/>
          <p:cNvCxnSpPr/>
          <p:nvPr/>
        </p:nvCxnSpPr>
        <p:spPr>
          <a:xfrm flipV="1">
            <a:off x="10689198" y="1999132"/>
            <a:ext cx="0" cy="2702169"/>
          </a:xfrm>
          <a:prstGeom prst="line">
            <a:avLst/>
          </a:prstGeom>
        </p:spPr>
        <p:style>
          <a:lnRef idx="1">
            <a:schemeClr val="dk1"/>
          </a:lnRef>
          <a:fillRef idx="0">
            <a:schemeClr val="dk1"/>
          </a:fillRef>
          <a:effectRef idx="0">
            <a:schemeClr val="dk1"/>
          </a:effectRef>
          <a:fontRef idx="minor">
            <a:schemeClr val="tx1"/>
          </a:fontRef>
        </p:style>
      </p:cxnSp>
      <p:sp>
        <p:nvSpPr>
          <p:cNvPr id="96" name="Freeform 95"/>
          <p:cNvSpPr/>
          <p:nvPr/>
        </p:nvSpPr>
        <p:spPr>
          <a:xfrm>
            <a:off x="11596235" y="2690260"/>
            <a:ext cx="272955" cy="450376"/>
          </a:xfrm>
          <a:custGeom>
            <a:avLst/>
            <a:gdLst>
              <a:gd name="connsiteX0" fmla="*/ 0 w 272955"/>
              <a:gd name="connsiteY0" fmla="*/ 0 h 450376"/>
              <a:gd name="connsiteX1" fmla="*/ 272955 w 272955"/>
              <a:gd name="connsiteY1" fmla="*/ 0 h 450376"/>
              <a:gd name="connsiteX2" fmla="*/ 272955 w 272955"/>
              <a:gd name="connsiteY2" fmla="*/ 450376 h 450376"/>
              <a:gd name="connsiteX3" fmla="*/ 0 w 272955"/>
              <a:gd name="connsiteY3" fmla="*/ 450376 h 450376"/>
            </a:gdLst>
            <a:ahLst/>
            <a:cxnLst>
              <a:cxn ang="0">
                <a:pos x="connsiteX0" y="connsiteY0"/>
              </a:cxn>
              <a:cxn ang="0">
                <a:pos x="connsiteX1" y="connsiteY1"/>
              </a:cxn>
              <a:cxn ang="0">
                <a:pos x="connsiteX2" y="connsiteY2"/>
              </a:cxn>
              <a:cxn ang="0">
                <a:pos x="connsiteX3" y="connsiteY3"/>
              </a:cxn>
            </a:cxnLst>
            <a:rect l="l" t="t" r="r" b="b"/>
            <a:pathLst>
              <a:path w="272955" h="450376">
                <a:moveTo>
                  <a:pt x="0" y="0"/>
                </a:moveTo>
                <a:lnTo>
                  <a:pt x="272955" y="0"/>
                </a:lnTo>
                <a:lnTo>
                  <a:pt x="272955" y="450376"/>
                </a:lnTo>
                <a:lnTo>
                  <a:pt x="0" y="450376"/>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7" name="TextBox 96"/>
          <p:cNvSpPr txBox="1"/>
          <p:nvPr/>
        </p:nvSpPr>
        <p:spPr>
          <a:xfrm>
            <a:off x="11809370" y="2625111"/>
            <a:ext cx="461665" cy="565218"/>
          </a:xfrm>
          <a:prstGeom prst="rect">
            <a:avLst/>
          </a:prstGeom>
          <a:noFill/>
        </p:spPr>
        <p:txBody>
          <a:bodyPr vert="vert270" wrap="none" rtlCol="0">
            <a:spAutoFit/>
          </a:bodyPr>
          <a:lstStyle/>
          <a:p>
            <a:pPr algn="ctr"/>
            <a:r>
              <a:rPr lang="en-US" b="1" dirty="0"/>
              <a:t>swap</a:t>
            </a:r>
          </a:p>
        </p:txBody>
      </p:sp>
      <p:sp>
        <p:nvSpPr>
          <p:cNvPr id="98" name="Rectangle 97"/>
          <p:cNvSpPr/>
          <p:nvPr/>
        </p:nvSpPr>
        <p:spPr>
          <a:xfrm>
            <a:off x="11062834" y="2532532"/>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a:t>
            </a:r>
          </a:p>
        </p:txBody>
      </p:sp>
      <p:sp>
        <p:nvSpPr>
          <p:cNvPr id="99" name="Rectangle 98"/>
          <p:cNvSpPr/>
          <p:nvPr/>
        </p:nvSpPr>
        <p:spPr>
          <a:xfrm>
            <a:off x="11062834" y="2913532"/>
            <a:ext cx="53340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23</a:t>
            </a:r>
          </a:p>
        </p:txBody>
      </p:sp>
      <p:cxnSp>
        <p:nvCxnSpPr>
          <p:cNvPr id="100" name="Straight Connector 99"/>
          <p:cNvCxnSpPr/>
          <p:nvPr/>
        </p:nvCxnSpPr>
        <p:spPr>
          <a:xfrm flipV="1">
            <a:off x="4671412" y="1999132"/>
            <a:ext cx="0" cy="270216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743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1"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mph" presetSubtype="2" fill="hold" nodeType="clickEffect">
                                  <p:stCondLst>
                                    <p:cond delay="0"/>
                                  </p:stCondLst>
                                  <p:childTnLst>
                                    <p:animClr clrSpc="rgb" dir="cw">
                                      <p:cBhvr>
                                        <p:cTn id="35" dur="10" fill="hold"/>
                                        <p:tgtEl>
                                          <p:spTgt spid="9"/>
                                        </p:tgtEl>
                                        <p:attrNameLst>
                                          <p:attrName>fillcolor</p:attrName>
                                        </p:attrNameLst>
                                      </p:cBhvr>
                                      <p:to>
                                        <a:srgbClr val="DDDDDD"/>
                                      </p:to>
                                    </p:animClr>
                                    <p:set>
                                      <p:cBhvr>
                                        <p:cTn id="36" dur="10" fill="hold"/>
                                        <p:tgtEl>
                                          <p:spTgt spid="9"/>
                                        </p:tgtEl>
                                        <p:attrNameLst>
                                          <p:attrName>fill.type</p:attrName>
                                        </p:attrNameLst>
                                      </p:cBhvr>
                                      <p:to>
                                        <p:strVal val="solid"/>
                                      </p:to>
                                    </p:set>
                                    <p:set>
                                      <p:cBhvr>
                                        <p:cTn id="37" dur="10" fill="hold"/>
                                        <p:tgtEl>
                                          <p:spTgt spid="9"/>
                                        </p:tgtEl>
                                        <p:attrNameLst>
                                          <p:attrName>fill.on</p:attrName>
                                        </p:attrNameLst>
                                      </p:cBhvr>
                                      <p:to>
                                        <p:strVal val="true"/>
                                      </p:to>
                                    </p:set>
                                  </p:childTnLst>
                                </p:cTn>
                              </p:par>
                              <p:par>
                                <p:cTn id="38" presetID="1" presetClass="emph" presetSubtype="2" fill="hold" nodeType="withEffect">
                                  <p:stCondLst>
                                    <p:cond delay="0"/>
                                  </p:stCondLst>
                                  <p:childTnLst>
                                    <p:animClr clrSpc="rgb" dir="cw">
                                      <p:cBhvr>
                                        <p:cTn id="39" dur="10" fill="hold"/>
                                        <p:tgtEl>
                                          <p:spTgt spid="10"/>
                                        </p:tgtEl>
                                        <p:attrNameLst>
                                          <p:attrName>fillcolor</p:attrName>
                                        </p:attrNameLst>
                                      </p:cBhvr>
                                      <p:to>
                                        <a:srgbClr val="DDDDDD"/>
                                      </p:to>
                                    </p:animClr>
                                    <p:set>
                                      <p:cBhvr>
                                        <p:cTn id="40" dur="10" fill="hold"/>
                                        <p:tgtEl>
                                          <p:spTgt spid="10"/>
                                        </p:tgtEl>
                                        <p:attrNameLst>
                                          <p:attrName>fill.type</p:attrName>
                                        </p:attrNameLst>
                                      </p:cBhvr>
                                      <p:to>
                                        <p:strVal val="solid"/>
                                      </p:to>
                                    </p:set>
                                    <p:set>
                                      <p:cBhvr>
                                        <p:cTn id="41" dur="10" fill="hold"/>
                                        <p:tgtEl>
                                          <p:spTgt spid="10"/>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mph" presetSubtype="2" fill="hold" nodeType="clickEffect">
                                  <p:stCondLst>
                                    <p:cond delay="0"/>
                                  </p:stCondLst>
                                  <p:childTnLst>
                                    <p:animClr clrSpc="rgb" dir="cw">
                                      <p:cBhvr>
                                        <p:cTn id="73" dur="10" fill="hold"/>
                                        <p:tgtEl>
                                          <p:spTgt spid="15"/>
                                        </p:tgtEl>
                                        <p:attrNameLst>
                                          <p:attrName>fillcolor</p:attrName>
                                        </p:attrNameLst>
                                      </p:cBhvr>
                                      <p:to>
                                        <a:srgbClr val="D8D8D8"/>
                                      </p:to>
                                    </p:animClr>
                                    <p:set>
                                      <p:cBhvr>
                                        <p:cTn id="74" dur="10" fill="hold"/>
                                        <p:tgtEl>
                                          <p:spTgt spid="15"/>
                                        </p:tgtEl>
                                        <p:attrNameLst>
                                          <p:attrName>fill.type</p:attrName>
                                        </p:attrNameLst>
                                      </p:cBhvr>
                                      <p:to>
                                        <p:strVal val="solid"/>
                                      </p:to>
                                    </p:set>
                                    <p:set>
                                      <p:cBhvr>
                                        <p:cTn id="75" dur="10" fill="hold"/>
                                        <p:tgtEl>
                                          <p:spTgt spid="15"/>
                                        </p:tgtEl>
                                        <p:attrNameLst>
                                          <p:attrName>fill.on</p:attrName>
                                        </p:attrNameLst>
                                      </p:cBhvr>
                                      <p:to>
                                        <p:strVal val="true"/>
                                      </p:to>
                                    </p:set>
                                  </p:childTnLst>
                                </p:cTn>
                              </p:par>
                              <p:par>
                                <p:cTn id="76" presetID="1" presetClass="emph" presetSubtype="2" fill="hold" nodeType="withEffect">
                                  <p:stCondLst>
                                    <p:cond delay="0"/>
                                  </p:stCondLst>
                                  <p:childTnLst>
                                    <p:animClr clrSpc="rgb" dir="cw">
                                      <p:cBhvr>
                                        <p:cTn id="77" dur="10" fill="hold"/>
                                        <p:tgtEl>
                                          <p:spTgt spid="16"/>
                                        </p:tgtEl>
                                        <p:attrNameLst>
                                          <p:attrName>fillcolor</p:attrName>
                                        </p:attrNameLst>
                                      </p:cBhvr>
                                      <p:to>
                                        <a:srgbClr val="D8D8D8"/>
                                      </p:to>
                                    </p:animClr>
                                    <p:set>
                                      <p:cBhvr>
                                        <p:cTn id="78" dur="10" fill="hold"/>
                                        <p:tgtEl>
                                          <p:spTgt spid="16"/>
                                        </p:tgtEl>
                                        <p:attrNameLst>
                                          <p:attrName>fill.type</p:attrName>
                                        </p:attrNameLst>
                                      </p:cBhvr>
                                      <p:to>
                                        <p:strVal val="solid"/>
                                      </p:to>
                                    </p:set>
                                    <p:set>
                                      <p:cBhvr>
                                        <p:cTn id="79" dur="10" fill="hold"/>
                                        <p:tgtEl>
                                          <p:spTgt spid="16"/>
                                        </p:tgtEl>
                                        <p:attrNameLst>
                                          <p:attrName>fill.on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1"/>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mph" presetSubtype="2" fill="hold" nodeType="clickEffect">
                                  <p:stCondLst>
                                    <p:cond delay="0"/>
                                  </p:stCondLst>
                                  <p:childTnLst>
                                    <p:animClr clrSpc="rgb" dir="cw">
                                      <p:cBhvr>
                                        <p:cTn id="95" dur="10" fill="hold"/>
                                        <p:tgtEl>
                                          <p:spTgt spid="21"/>
                                        </p:tgtEl>
                                        <p:attrNameLst>
                                          <p:attrName>fillcolor</p:attrName>
                                        </p:attrNameLst>
                                      </p:cBhvr>
                                      <p:to>
                                        <a:srgbClr val="D8D8D8"/>
                                      </p:to>
                                    </p:animClr>
                                    <p:set>
                                      <p:cBhvr>
                                        <p:cTn id="96" dur="10" fill="hold"/>
                                        <p:tgtEl>
                                          <p:spTgt spid="21"/>
                                        </p:tgtEl>
                                        <p:attrNameLst>
                                          <p:attrName>fill.type</p:attrName>
                                        </p:attrNameLst>
                                      </p:cBhvr>
                                      <p:to>
                                        <p:strVal val="solid"/>
                                      </p:to>
                                    </p:set>
                                    <p:set>
                                      <p:cBhvr>
                                        <p:cTn id="97" dur="10" fill="hold"/>
                                        <p:tgtEl>
                                          <p:spTgt spid="21"/>
                                        </p:tgtEl>
                                        <p:attrNameLst>
                                          <p:attrName>fill.on</p:attrName>
                                        </p:attrNameLst>
                                      </p:cBhvr>
                                      <p:to>
                                        <p:strVal val="true"/>
                                      </p:to>
                                    </p:set>
                                  </p:childTnLst>
                                </p:cTn>
                              </p:par>
                              <p:par>
                                <p:cTn id="98" presetID="1" presetClass="emph" presetSubtype="2" fill="hold" nodeType="withEffect">
                                  <p:stCondLst>
                                    <p:cond delay="0"/>
                                  </p:stCondLst>
                                  <p:childTnLst>
                                    <p:animClr clrSpc="rgb" dir="cw">
                                      <p:cBhvr>
                                        <p:cTn id="99" dur="10" fill="hold"/>
                                        <p:tgtEl>
                                          <p:spTgt spid="22"/>
                                        </p:tgtEl>
                                        <p:attrNameLst>
                                          <p:attrName>fillcolor</p:attrName>
                                        </p:attrNameLst>
                                      </p:cBhvr>
                                      <p:to>
                                        <a:srgbClr val="D8D8D8"/>
                                      </p:to>
                                    </p:animClr>
                                    <p:set>
                                      <p:cBhvr>
                                        <p:cTn id="100" dur="10" fill="hold"/>
                                        <p:tgtEl>
                                          <p:spTgt spid="22"/>
                                        </p:tgtEl>
                                        <p:attrNameLst>
                                          <p:attrName>fill.type</p:attrName>
                                        </p:attrNameLst>
                                      </p:cBhvr>
                                      <p:to>
                                        <p:strVal val="solid"/>
                                      </p:to>
                                    </p:set>
                                    <p:set>
                                      <p:cBhvr>
                                        <p:cTn id="101" dur="10" fill="hold"/>
                                        <p:tgtEl>
                                          <p:spTgt spid="22"/>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3"/>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3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3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24"/>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25"/>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26"/>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27"/>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28"/>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2" fill="hold" nodeType="clickEffect">
                                  <p:stCondLst>
                                    <p:cond delay="0"/>
                                  </p:stCondLst>
                                  <p:childTnLst>
                                    <p:animClr clrSpc="rgb" dir="cw">
                                      <p:cBhvr>
                                        <p:cTn id="133" dur="10" fill="hold"/>
                                        <p:tgtEl>
                                          <p:spTgt spid="27"/>
                                        </p:tgtEl>
                                        <p:attrNameLst>
                                          <p:attrName>fillcolor</p:attrName>
                                        </p:attrNameLst>
                                      </p:cBhvr>
                                      <p:to>
                                        <a:srgbClr val="D8D8D8"/>
                                      </p:to>
                                    </p:animClr>
                                    <p:set>
                                      <p:cBhvr>
                                        <p:cTn id="134" dur="10" fill="hold"/>
                                        <p:tgtEl>
                                          <p:spTgt spid="27"/>
                                        </p:tgtEl>
                                        <p:attrNameLst>
                                          <p:attrName>fill.type</p:attrName>
                                        </p:attrNameLst>
                                      </p:cBhvr>
                                      <p:to>
                                        <p:strVal val="solid"/>
                                      </p:to>
                                    </p:set>
                                    <p:set>
                                      <p:cBhvr>
                                        <p:cTn id="135" dur="10" fill="hold"/>
                                        <p:tgtEl>
                                          <p:spTgt spid="27"/>
                                        </p:tgtEl>
                                        <p:attrNameLst>
                                          <p:attrName>fill.on</p:attrName>
                                        </p:attrNameLst>
                                      </p:cBhvr>
                                      <p:to>
                                        <p:strVal val="true"/>
                                      </p:to>
                                    </p:set>
                                  </p:childTnLst>
                                </p:cTn>
                              </p:par>
                              <p:par>
                                <p:cTn id="136" presetID="1" presetClass="emph" presetSubtype="2" fill="hold" nodeType="withEffect">
                                  <p:stCondLst>
                                    <p:cond delay="0"/>
                                  </p:stCondLst>
                                  <p:childTnLst>
                                    <p:animClr clrSpc="rgb" dir="cw">
                                      <p:cBhvr>
                                        <p:cTn id="137" dur="10" fill="hold"/>
                                        <p:tgtEl>
                                          <p:spTgt spid="28"/>
                                        </p:tgtEl>
                                        <p:attrNameLst>
                                          <p:attrName>fillcolor</p:attrName>
                                        </p:attrNameLst>
                                      </p:cBhvr>
                                      <p:to>
                                        <a:srgbClr val="D8D8D8"/>
                                      </p:to>
                                    </p:animClr>
                                    <p:set>
                                      <p:cBhvr>
                                        <p:cTn id="138" dur="10" fill="hold"/>
                                        <p:tgtEl>
                                          <p:spTgt spid="28"/>
                                        </p:tgtEl>
                                        <p:attrNameLst>
                                          <p:attrName>fill.type</p:attrName>
                                        </p:attrNameLst>
                                      </p:cBhvr>
                                      <p:to>
                                        <p:strVal val="solid"/>
                                      </p:to>
                                    </p:set>
                                    <p:set>
                                      <p:cBhvr>
                                        <p:cTn id="139" dur="10" fill="hold"/>
                                        <p:tgtEl>
                                          <p:spTgt spid="28"/>
                                        </p:tgtEl>
                                        <p:attrNameLst>
                                          <p:attrName>fill.on</p:attrName>
                                        </p:attrNameLst>
                                      </p:cBhvr>
                                      <p:to>
                                        <p:strVal val="tru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43"/>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4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46"/>
                                        </p:tgtEl>
                                        <p:attrNameLst>
                                          <p:attrName>style.visibility</p:attrName>
                                        </p:attrNameLst>
                                      </p:cBhvr>
                                      <p:to>
                                        <p:strVal val="visible"/>
                                      </p:to>
                                    </p:set>
                                  </p:childTnLst>
                                </p:cTn>
                              </p:par>
                              <p:par>
                                <p:cTn id="156" presetID="22" presetClass="entr" presetSubtype="1" fill="hold" nodeType="withEffect">
                                  <p:stCondLst>
                                    <p:cond delay="0"/>
                                  </p:stCondLst>
                                  <p:childTnLst>
                                    <p:set>
                                      <p:cBhvr>
                                        <p:cTn id="157" dur="1" fill="hold">
                                          <p:stCondLst>
                                            <p:cond delay="0"/>
                                          </p:stCondLst>
                                        </p:cTn>
                                        <p:tgtEl>
                                          <p:spTgt spid="100"/>
                                        </p:tgtEl>
                                        <p:attrNameLst>
                                          <p:attrName>style.visibility</p:attrName>
                                        </p:attrNameLst>
                                      </p:cBhvr>
                                      <p:to>
                                        <p:strVal val="visible"/>
                                      </p:to>
                                    </p:set>
                                    <p:animEffect transition="in" filter="wipe(up)">
                                      <p:cBhvr>
                                        <p:cTn id="158" dur="500"/>
                                        <p:tgtEl>
                                          <p:spTgt spid="100"/>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4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4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4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48"/>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49"/>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2" fill="hold" nodeType="clickEffect">
                                  <p:stCondLst>
                                    <p:cond delay="0"/>
                                  </p:stCondLst>
                                  <p:childTnLst>
                                    <p:animClr clrSpc="rgb" dir="cw">
                                      <p:cBhvr>
                                        <p:cTn id="178" dur="10" fill="hold"/>
                                        <p:tgtEl>
                                          <p:spTgt spid="41"/>
                                        </p:tgtEl>
                                        <p:attrNameLst>
                                          <p:attrName>fillcolor</p:attrName>
                                        </p:attrNameLst>
                                      </p:cBhvr>
                                      <p:to>
                                        <a:srgbClr val="D8D8D8"/>
                                      </p:to>
                                    </p:animClr>
                                    <p:set>
                                      <p:cBhvr>
                                        <p:cTn id="179" dur="10" fill="hold"/>
                                        <p:tgtEl>
                                          <p:spTgt spid="41"/>
                                        </p:tgtEl>
                                        <p:attrNameLst>
                                          <p:attrName>fill.type</p:attrName>
                                        </p:attrNameLst>
                                      </p:cBhvr>
                                      <p:to>
                                        <p:strVal val="solid"/>
                                      </p:to>
                                    </p:set>
                                    <p:set>
                                      <p:cBhvr>
                                        <p:cTn id="180" dur="10" fill="hold"/>
                                        <p:tgtEl>
                                          <p:spTgt spid="41"/>
                                        </p:tgtEl>
                                        <p:attrNameLst>
                                          <p:attrName>fill.on</p:attrName>
                                        </p:attrNameLst>
                                      </p:cBhvr>
                                      <p:to>
                                        <p:strVal val="true"/>
                                      </p:to>
                                    </p:set>
                                  </p:childTnLst>
                                </p:cTn>
                              </p:par>
                              <p:par>
                                <p:cTn id="181" presetID="1" presetClass="emph" presetSubtype="2" fill="hold" nodeType="withEffect">
                                  <p:stCondLst>
                                    <p:cond delay="0"/>
                                  </p:stCondLst>
                                  <p:childTnLst>
                                    <p:animClr clrSpc="rgb" dir="cw">
                                      <p:cBhvr>
                                        <p:cTn id="182" dur="10" fill="hold"/>
                                        <p:tgtEl>
                                          <p:spTgt spid="42"/>
                                        </p:tgtEl>
                                        <p:attrNameLst>
                                          <p:attrName>fillcolor</p:attrName>
                                        </p:attrNameLst>
                                      </p:cBhvr>
                                      <p:to>
                                        <a:srgbClr val="D8D8D8"/>
                                      </p:to>
                                    </p:animClr>
                                    <p:set>
                                      <p:cBhvr>
                                        <p:cTn id="183" dur="10" fill="hold"/>
                                        <p:tgtEl>
                                          <p:spTgt spid="42"/>
                                        </p:tgtEl>
                                        <p:attrNameLst>
                                          <p:attrName>fill.type</p:attrName>
                                        </p:attrNameLst>
                                      </p:cBhvr>
                                      <p:to>
                                        <p:strVal val="solid"/>
                                      </p:to>
                                    </p:set>
                                    <p:set>
                                      <p:cBhvr>
                                        <p:cTn id="184" dur="10" fill="hold"/>
                                        <p:tgtEl>
                                          <p:spTgt spid="42"/>
                                        </p:tgtEl>
                                        <p:attrNameLst>
                                          <p:attrName>fill.on</p:attrName>
                                        </p:attrNameLst>
                                      </p:cBhvr>
                                      <p:to>
                                        <p:strVal val="tru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51"/>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52"/>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53"/>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54"/>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55"/>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mph" presetSubtype="2" fill="hold" nodeType="clickEffect">
                                  <p:stCondLst>
                                    <p:cond delay="0"/>
                                  </p:stCondLst>
                                  <p:childTnLst>
                                    <p:animClr clrSpc="rgb" dir="cw">
                                      <p:cBhvr>
                                        <p:cTn id="200" dur="10" fill="hold"/>
                                        <p:tgtEl>
                                          <p:spTgt spid="52"/>
                                        </p:tgtEl>
                                        <p:attrNameLst>
                                          <p:attrName>fillcolor</p:attrName>
                                        </p:attrNameLst>
                                      </p:cBhvr>
                                      <p:to>
                                        <a:srgbClr val="D8D8D8"/>
                                      </p:to>
                                    </p:animClr>
                                    <p:set>
                                      <p:cBhvr>
                                        <p:cTn id="201" dur="10" fill="hold"/>
                                        <p:tgtEl>
                                          <p:spTgt spid="52"/>
                                        </p:tgtEl>
                                        <p:attrNameLst>
                                          <p:attrName>fill.type</p:attrName>
                                        </p:attrNameLst>
                                      </p:cBhvr>
                                      <p:to>
                                        <p:strVal val="solid"/>
                                      </p:to>
                                    </p:set>
                                    <p:set>
                                      <p:cBhvr>
                                        <p:cTn id="202" dur="10" fill="hold"/>
                                        <p:tgtEl>
                                          <p:spTgt spid="52"/>
                                        </p:tgtEl>
                                        <p:attrNameLst>
                                          <p:attrName>fill.on</p:attrName>
                                        </p:attrNameLst>
                                      </p:cBhvr>
                                      <p:to>
                                        <p:strVal val="true"/>
                                      </p:to>
                                    </p:set>
                                  </p:childTnLst>
                                </p:cTn>
                              </p:par>
                              <p:par>
                                <p:cTn id="203" presetID="1" presetClass="emph" presetSubtype="2" fill="hold" nodeType="withEffect">
                                  <p:stCondLst>
                                    <p:cond delay="0"/>
                                  </p:stCondLst>
                                  <p:childTnLst>
                                    <p:animClr clrSpc="rgb" dir="cw">
                                      <p:cBhvr>
                                        <p:cTn id="204" dur="10" fill="hold"/>
                                        <p:tgtEl>
                                          <p:spTgt spid="53"/>
                                        </p:tgtEl>
                                        <p:attrNameLst>
                                          <p:attrName>fillcolor</p:attrName>
                                        </p:attrNameLst>
                                      </p:cBhvr>
                                      <p:to>
                                        <a:srgbClr val="D8D8D8"/>
                                      </p:to>
                                    </p:animClr>
                                    <p:set>
                                      <p:cBhvr>
                                        <p:cTn id="205" dur="10" fill="hold"/>
                                        <p:tgtEl>
                                          <p:spTgt spid="53"/>
                                        </p:tgtEl>
                                        <p:attrNameLst>
                                          <p:attrName>fill.type</p:attrName>
                                        </p:attrNameLst>
                                      </p:cBhvr>
                                      <p:to>
                                        <p:strVal val="solid"/>
                                      </p:to>
                                    </p:set>
                                    <p:set>
                                      <p:cBhvr>
                                        <p:cTn id="206" dur="10" fill="hold"/>
                                        <p:tgtEl>
                                          <p:spTgt spid="53"/>
                                        </p:tgtEl>
                                        <p:attrNameLst>
                                          <p:attrName>fill.on</p:attrName>
                                        </p:attrNameLst>
                                      </p:cBhvr>
                                      <p:to>
                                        <p:strVal val="tru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66"/>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68"/>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69"/>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56"/>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57"/>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58"/>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59"/>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6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10" fill="hold"/>
                                        <p:tgtEl>
                                          <p:spTgt spid="58"/>
                                        </p:tgtEl>
                                        <p:attrNameLst>
                                          <p:attrName>fillcolor</p:attrName>
                                        </p:attrNameLst>
                                      </p:cBhvr>
                                      <p:to>
                                        <a:srgbClr val="D8D8D8"/>
                                      </p:to>
                                    </p:animClr>
                                    <p:set>
                                      <p:cBhvr>
                                        <p:cTn id="239" dur="10" fill="hold"/>
                                        <p:tgtEl>
                                          <p:spTgt spid="58"/>
                                        </p:tgtEl>
                                        <p:attrNameLst>
                                          <p:attrName>fill.type</p:attrName>
                                        </p:attrNameLst>
                                      </p:cBhvr>
                                      <p:to>
                                        <p:strVal val="solid"/>
                                      </p:to>
                                    </p:set>
                                    <p:set>
                                      <p:cBhvr>
                                        <p:cTn id="240" dur="10" fill="hold"/>
                                        <p:tgtEl>
                                          <p:spTgt spid="58"/>
                                        </p:tgtEl>
                                        <p:attrNameLst>
                                          <p:attrName>fill.on</p:attrName>
                                        </p:attrNameLst>
                                      </p:cBhvr>
                                      <p:to>
                                        <p:strVal val="true"/>
                                      </p:to>
                                    </p:set>
                                  </p:childTnLst>
                                </p:cTn>
                              </p:par>
                              <p:par>
                                <p:cTn id="241" presetID="1" presetClass="emph" presetSubtype="2" fill="hold" nodeType="withEffect">
                                  <p:stCondLst>
                                    <p:cond delay="0"/>
                                  </p:stCondLst>
                                  <p:childTnLst>
                                    <p:animClr clrSpc="rgb" dir="cw">
                                      <p:cBhvr>
                                        <p:cTn id="242" dur="10" fill="hold"/>
                                        <p:tgtEl>
                                          <p:spTgt spid="59"/>
                                        </p:tgtEl>
                                        <p:attrNameLst>
                                          <p:attrName>fillcolor</p:attrName>
                                        </p:attrNameLst>
                                      </p:cBhvr>
                                      <p:to>
                                        <a:srgbClr val="D8D8D8"/>
                                      </p:to>
                                    </p:animClr>
                                    <p:set>
                                      <p:cBhvr>
                                        <p:cTn id="243" dur="10" fill="hold"/>
                                        <p:tgtEl>
                                          <p:spTgt spid="59"/>
                                        </p:tgtEl>
                                        <p:attrNameLst>
                                          <p:attrName>fill.type</p:attrName>
                                        </p:attrNameLst>
                                      </p:cBhvr>
                                      <p:to>
                                        <p:strVal val="solid"/>
                                      </p:to>
                                    </p:set>
                                    <p:set>
                                      <p:cBhvr>
                                        <p:cTn id="244" dur="10" fill="hold"/>
                                        <p:tgtEl>
                                          <p:spTgt spid="59"/>
                                        </p:tgtEl>
                                        <p:attrNameLst>
                                          <p:attrName>fill.on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70"/>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nodeType="clickEffect">
                                  <p:stCondLst>
                                    <p:cond delay="0"/>
                                  </p:stCondLst>
                                  <p:childTnLst>
                                    <p:set>
                                      <p:cBhvr>
                                        <p:cTn id="252"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72"/>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73"/>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74"/>
                                        </p:tgtEl>
                                        <p:attrNameLst>
                                          <p:attrName>style.visibility</p:attrName>
                                        </p:attrNameLst>
                                      </p:cBhvr>
                                      <p:to>
                                        <p:strVal val="visible"/>
                                      </p:to>
                                    </p:set>
                                  </p:childTnLst>
                                </p:cTn>
                              </p:par>
                              <p:par>
                                <p:cTn id="265" presetID="22" presetClass="entr" presetSubtype="1" fill="hold" nodeType="withEffect">
                                  <p:stCondLst>
                                    <p:cond delay="0"/>
                                  </p:stCondLst>
                                  <p:childTnLst>
                                    <p:set>
                                      <p:cBhvr>
                                        <p:cTn id="266" dur="1" fill="hold">
                                          <p:stCondLst>
                                            <p:cond delay="0"/>
                                          </p:stCondLst>
                                        </p:cTn>
                                        <p:tgtEl>
                                          <p:spTgt spid="75"/>
                                        </p:tgtEl>
                                        <p:attrNameLst>
                                          <p:attrName>style.visibility</p:attrName>
                                        </p:attrNameLst>
                                      </p:cBhvr>
                                      <p:to>
                                        <p:strVal val="visible"/>
                                      </p:to>
                                    </p:set>
                                    <p:animEffect transition="in" filter="wipe(up)">
                                      <p:cBhvr>
                                        <p:cTn id="267" dur="500"/>
                                        <p:tgtEl>
                                          <p:spTgt spid="75"/>
                                        </p:tgtEl>
                                      </p:cBhvr>
                                    </p:animEffec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61"/>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62"/>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63"/>
                                        </p:tgtEl>
                                        <p:attrNameLst>
                                          <p:attrName>style.visibility</p:attrName>
                                        </p:attrNameLst>
                                      </p:cBhvr>
                                      <p:to>
                                        <p:strVal val="visible"/>
                                      </p:to>
                                    </p:set>
                                  </p:childTnLst>
                                </p:cTn>
                              </p:par>
                              <p:par>
                                <p:cTn id="276" presetID="1" presetClass="entr" presetSubtype="0" fill="hold" grpId="0" nodeType="withEffect">
                                  <p:stCondLst>
                                    <p:cond delay="0"/>
                                  </p:stCondLst>
                                  <p:childTnLst>
                                    <p:set>
                                      <p:cBhvr>
                                        <p:cTn id="277" dur="1" fill="hold">
                                          <p:stCondLst>
                                            <p:cond delay="0"/>
                                          </p:stCondLst>
                                        </p:cTn>
                                        <p:tgtEl>
                                          <p:spTgt spid="64"/>
                                        </p:tgtEl>
                                        <p:attrNameLst>
                                          <p:attrName>style.visibility</p:attrName>
                                        </p:attrNameLst>
                                      </p:cBhvr>
                                      <p:to>
                                        <p:strVal val="visible"/>
                                      </p:to>
                                    </p:set>
                                  </p:childTnLst>
                                </p:cTn>
                              </p:par>
                              <p:par>
                                <p:cTn id="278" presetID="1" presetClass="entr" presetSubtype="0" fill="hold" grpId="0" nodeType="withEffect">
                                  <p:stCondLst>
                                    <p:cond delay="0"/>
                                  </p:stCondLst>
                                  <p:childTnLst>
                                    <p:set>
                                      <p:cBhvr>
                                        <p:cTn id="279" dur="1" fill="hold">
                                          <p:stCondLst>
                                            <p:cond delay="0"/>
                                          </p:stCondLst>
                                        </p:cTn>
                                        <p:tgtEl>
                                          <p:spTgt spid="65"/>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mph" presetSubtype="2" fill="hold" nodeType="clickEffect">
                                  <p:stCondLst>
                                    <p:cond delay="0"/>
                                  </p:stCondLst>
                                  <p:childTnLst>
                                    <p:animClr clrSpc="rgb" dir="cw">
                                      <p:cBhvr>
                                        <p:cTn id="283" dur="10" fill="hold"/>
                                        <p:tgtEl>
                                          <p:spTgt spid="61"/>
                                        </p:tgtEl>
                                        <p:attrNameLst>
                                          <p:attrName>fillcolor</p:attrName>
                                        </p:attrNameLst>
                                      </p:cBhvr>
                                      <p:to>
                                        <a:srgbClr val="D8D8D8"/>
                                      </p:to>
                                    </p:animClr>
                                    <p:set>
                                      <p:cBhvr>
                                        <p:cTn id="284" dur="10" fill="hold"/>
                                        <p:tgtEl>
                                          <p:spTgt spid="61"/>
                                        </p:tgtEl>
                                        <p:attrNameLst>
                                          <p:attrName>fill.type</p:attrName>
                                        </p:attrNameLst>
                                      </p:cBhvr>
                                      <p:to>
                                        <p:strVal val="solid"/>
                                      </p:to>
                                    </p:set>
                                    <p:set>
                                      <p:cBhvr>
                                        <p:cTn id="285" dur="10" fill="hold"/>
                                        <p:tgtEl>
                                          <p:spTgt spid="61"/>
                                        </p:tgtEl>
                                        <p:attrNameLst>
                                          <p:attrName>fill.on</p:attrName>
                                        </p:attrNameLst>
                                      </p:cBhvr>
                                      <p:to>
                                        <p:strVal val="true"/>
                                      </p:to>
                                    </p:set>
                                  </p:childTnLst>
                                </p:cTn>
                              </p:par>
                              <p:par>
                                <p:cTn id="286" presetID="1" presetClass="emph" presetSubtype="2" fill="hold" nodeType="withEffect">
                                  <p:stCondLst>
                                    <p:cond delay="0"/>
                                  </p:stCondLst>
                                  <p:childTnLst>
                                    <p:animClr clrSpc="rgb" dir="cw">
                                      <p:cBhvr>
                                        <p:cTn id="287" dur="10" fill="hold"/>
                                        <p:tgtEl>
                                          <p:spTgt spid="62"/>
                                        </p:tgtEl>
                                        <p:attrNameLst>
                                          <p:attrName>fillcolor</p:attrName>
                                        </p:attrNameLst>
                                      </p:cBhvr>
                                      <p:to>
                                        <a:srgbClr val="D8D8D8"/>
                                      </p:to>
                                    </p:animClr>
                                    <p:set>
                                      <p:cBhvr>
                                        <p:cTn id="288" dur="10" fill="hold"/>
                                        <p:tgtEl>
                                          <p:spTgt spid="62"/>
                                        </p:tgtEl>
                                        <p:attrNameLst>
                                          <p:attrName>fill.type</p:attrName>
                                        </p:attrNameLst>
                                      </p:cBhvr>
                                      <p:to>
                                        <p:strVal val="solid"/>
                                      </p:to>
                                    </p:set>
                                    <p:set>
                                      <p:cBhvr>
                                        <p:cTn id="289" dur="10" fill="hold"/>
                                        <p:tgtEl>
                                          <p:spTgt spid="62"/>
                                        </p:tgtEl>
                                        <p:attrNameLst>
                                          <p:attrName>fill.on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0"/>
                                          </p:stCondLst>
                                        </p:cTn>
                                        <p:tgtEl>
                                          <p:spTgt spid="86"/>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ntr" presetSubtype="0" fill="hold" grpId="0" nodeType="clickEffect">
                                  <p:stCondLst>
                                    <p:cond delay="0"/>
                                  </p:stCondLst>
                                  <p:childTnLst>
                                    <p:set>
                                      <p:cBhvr>
                                        <p:cTn id="301" dur="1" fill="hold">
                                          <p:stCondLst>
                                            <p:cond delay="0"/>
                                          </p:stCondLst>
                                        </p:cTn>
                                        <p:tgtEl>
                                          <p:spTgt spid="88"/>
                                        </p:tgtEl>
                                        <p:attrNameLst>
                                          <p:attrName>style.visibility</p:attrName>
                                        </p:attrNameLst>
                                      </p:cBhvr>
                                      <p:to>
                                        <p:strVal val="visible"/>
                                      </p:to>
                                    </p:set>
                                  </p:childTnLst>
                                </p:cTn>
                              </p:par>
                            </p:childTnLst>
                          </p:cTn>
                        </p:par>
                      </p:childTnLst>
                    </p:cTn>
                  </p:par>
                  <p:par>
                    <p:cTn id="302" fill="hold">
                      <p:stCondLst>
                        <p:cond delay="indefinite"/>
                      </p:stCondLst>
                      <p:childTnLst>
                        <p:par>
                          <p:cTn id="303" fill="hold">
                            <p:stCondLst>
                              <p:cond delay="0"/>
                            </p:stCondLst>
                            <p:childTnLst>
                              <p:par>
                                <p:cTn id="304" presetID="1" presetClass="entr" presetSubtype="0" fill="hold" grpId="0" nodeType="clickEffect">
                                  <p:stCondLst>
                                    <p:cond delay="0"/>
                                  </p:stCondLst>
                                  <p:childTnLst>
                                    <p:set>
                                      <p:cBhvr>
                                        <p:cTn id="305" dur="1" fill="hold">
                                          <p:stCondLst>
                                            <p:cond delay="0"/>
                                          </p:stCondLst>
                                        </p:cTn>
                                        <p:tgtEl>
                                          <p:spTgt spid="89"/>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presetID="1" presetClass="entr" presetSubtype="0" fill="hold" grpId="0" nodeType="clickEffect">
                                  <p:stCondLst>
                                    <p:cond delay="0"/>
                                  </p:stCondLst>
                                  <p:childTnLst>
                                    <p:set>
                                      <p:cBhvr>
                                        <p:cTn id="309" dur="1" fill="hold">
                                          <p:stCondLst>
                                            <p:cond delay="0"/>
                                          </p:stCondLst>
                                        </p:cTn>
                                        <p:tgtEl>
                                          <p:spTgt spid="76"/>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77"/>
                                        </p:tgtEl>
                                        <p:attrNameLst>
                                          <p:attrName>style.visibility</p:attrName>
                                        </p:attrNameLst>
                                      </p:cBhvr>
                                      <p:to>
                                        <p:strVal val="visible"/>
                                      </p:to>
                                    </p:set>
                                  </p:childTnLst>
                                </p:cTn>
                              </p:par>
                              <p:par>
                                <p:cTn id="312" presetID="1" presetClass="entr" presetSubtype="0" fill="hold" grpId="0" nodeType="withEffect">
                                  <p:stCondLst>
                                    <p:cond delay="0"/>
                                  </p:stCondLst>
                                  <p:childTnLst>
                                    <p:set>
                                      <p:cBhvr>
                                        <p:cTn id="313" dur="1" fill="hold">
                                          <p:stCondLst>
                                            <p:cond delay="0"/>
                                          </p:stCondLst>
                                        </p:cTn>
                                        <p:tgtEl>
                                          <p:spTgt spid="78"/>
                                        </p:tgtEl>
                                        <p:attrNameLst>
                                          <p:attrName>style.visibility</p:attrName>
                                        </p:attrNameLst>
                                      </p:cBhvr>
                                      <p:to>
                                        <p:strVal val="visible"/>
                                      </p:to>
                                    </p:set>
                                  </p:childTnLst>
                                </p:cTn>
                              </p:par>
                              <p:par>
                                <p:cTn id="314" presetID="1" presetClass="entr" presetSubtype="0" fill="hold" grpId="0" nodeType="withEffect">
                                  <p:stCondLst>
                                    <p:cond delay="0"/>
                                  </p:stCondLst>
                                  <p:childTnLst>
                                    <p:set>
                                      <p:cBhvr>
                                        <p:cTn id="315" dur="1" fill="hold">
                                          <p:stCondLst>
                                            <p:cond delay="0"/>
                                          </p:stCondLst>
                                        </p:cTn>
                                        <p:tgtEl>
                                          <p:spTgt spid="79"/>
                                        </p:tgtEl>
                                        <p:attrNameLst>
                                          <p:attrName>style.visibility</p:attrName>
                                        </p:attrNameLst>
                                      </p:cBhvr>
                                      <p:to>
                                        <p:strVal val="visible"/>
                                      </p:to>
                                    </p:set>
                                  </p:childTnLst>
                                </p:cTn>
                              </p:par>
                              <p:par>
                                <p:cTn id="316" presetID="1" presetClass="entr" presetSubtype="0" fill="hold" grpId="0" nodeType="withEffect">
                                  <p:stCondLst>
                                    <p:cond delay="0"/>
                                  </p:stCondLst>
                                  <p:childTnLst>
                                    <p:set>
                                      <p:cBhvr>
                                        <p:cTn id="317" dur="1" fill="hold">
                                          <p:stCondLst>
                                            <p:cond delay="0"/>
                                          </p:stCondLst>
                                        </p:cTn>
                                        <p:tgtEl>
                                          <p:spTgt spid="80"/>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presetID="1" presetClass="emph" presetSubtype="2" fill="hold" nodeType="clickEffect">
                                  <p:stCondLst>
                                    <p:cond delay="0"/>
                                  </p:stCondLst>
                                  <p:childTnLst>
                                    <p:animClr clrSpc="rgb" dir="cw">
                                      <p:cBhvr>
                                        <p:cTn id="321" dur="10" fill="hold"/>
                                        <p:tgtEl>
                                          <p:spTgt spid="77"/>
                                        </p:tgtEl>
                                        <p:attrNameLst>
                                          <p:attrName>fillcolor</p:attrName>
                                        </p:attrNameLst>
                                      </p:cBhvr>
                                      <p:to>
                                        <a:srgbClr val="D8D8D8"/>
                                      </p:to>
                                    </p:animClr>
                                    <p:set>
                                      <p:cBhvr>
                                        <p:cTn id="322" dur="10" fill="hold"/>
                                        <p:tgtEl>
                                          <p:spTgt spid="77"/>
                                        </p:tgtEl>
                                        <p:attrNameLst>
                                          <p:attrName>fill.type</p:attrName>
                                        </p:attrNameLst>
                                      </p:cBhvr>
                                      <p:to>
                                        <p:strVal val="solid"/>
                                      </p:to>
                                    </p:set>
                                    <p:set>
                                      <p:cBhvr>
                                        <p:cTn id="323" dur="10" fill="hold"/>
                                        <p:tgtEl>
                                          <p:spTgt spid="77"/>
                                        </p:tgtEl>
                                        <p:attrNameLst>
                                          <p:attrName>fill.on</p:attrName>
                                        </p:attrNameLst>
                                      </p:cBhvr>
                                      <p:to>
                                        <p:strVal val="true"/>
                                      </p:to>
                                    </p:set>
                                  </p:childTnLst>
                                </p:cTn>
                              </p:par>
                              <p:par>
                                <p:cTn id="324" presetID="1" presetClass="emph" presetSubtype="2" fill="hold" nodeType="withEffect">
                                  <p:stCondLst>
                                    <p:cond delay="0"/>
                                  </p:stCondLst>
                                  <p:childTnLst>
                                    <p:animClr clrSpc="rgb" dir="cw">
                                      <p:cBhvr>
                                        <p:cTn id="325" dur="10" fill="hold"/>
                                        <p:tgtEl>
                                          <p:spTgt spid="78"/>
                                        </p:tgtEl>
                                        <p:attrNameLst>
                                          <p:attrName>fillcolor</p:attrName>
                                        </p:attrNameLst>
                                      </p:cBhvr>
                                      <p:to>
                                        <a:srgbClr val="D8D8D8"/>
                                      </p:to>
                                    </p:animClr>
                                    <p:set>
                                      <p:cBhvr>
                                        <p:cTn id="326" dur="10" fill="hold"/>
                                        <p:tgtEl>
                                          <p:spTgt spid="78"/>
                                        </p:tgtEl>
                                        <p:attrNameLst>
                                          <p:attrName>fill.type</p:attrName>
                                        </p:attrNameLst>
                                      </p:cBhvr>
                                      <p:to>
                                        <p:strVal val="solid"/>
                                      </p:to>
                                    </p:set>
                                    <p:set>
                                      <p:cBhvr>
                                        <p:cTn id="327" dur="10" fill="hold"/>
                                        <p:tgtEl>
                                          <p:spTgt spid="78"/>
                                        </p:tgtEl>
                                        <p:attrNameLst>
                                          <p:attrName>fill.on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1" presetClass="entr" presetSubtype="0" fill="hold" grpId="0" nodeType="clickEffect">
                                  <p:stCondLst>
                                    <p:cond delay="0"/>
                                  </p:stCondLst>
                                  <p:childTnLst>
                                    <p:set>
                                      <p:cBhvr>
                                        <p:cTn id="331" dur="1" fill="hold">
                                          <p:stCondLst>
                                            <p:cond delay="0"/>
                                          </p:stCondLst>
                                        </p:cTn>
                                        <p:tgtEl>
                                          <p:spTgt spid="90"/>
                                        </p:tgtEl>
                                        <p:attrNameLst>
                                          <p:attrName>style.visibility</p:attrName>
                                        </p:attrNameLst>
                                      </p:cBhvr>
                                      <p:to>
                                        <p:strVal val="visible"/>
                                      </p:to>
                                    </p:set>
                                  </p:childTnLst>
                                </p:cTn>
                              </p:par>
                            </p:childTnLst>
                          </p:cTn>
                        </p:par>
                      </p:childTnLst>
                    </p:cTn>
                  </p:par>
                  <p:par>
                    <p:cTn id="332" fill="hold">
                      <p:stCondLst>
                        <p:cond delay="indefinite"/>
                      </p:stCondLst>
                      <p:childTnLst>
                        <p:par>
                          <p:cTn id="333" fill="hold">
                            <p:stCondLst>
                              <p:cond delay="0"/>
                            </p:stCondLst>
                            <p:childTnLst>
                              <p:par>
                                <p:cTn id="334" presetID="1" presetClass="entr" presetSubtype="0" fill="hold" nodeType="clickEffect">
                                  <p:stCondLst>
                                    <p:cond delay="0"/>
                                  </p:stCondLst>
                                  <p:childTnLst>
                                    <p:set>
                                      <p:cBhvr>
                                        <p:cTn id="335"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336" fill="hold">
                      <p:stCondLst>
                        <p:cond delay="indefinite"/>
                      </p:stCondLst>
                      <p:childTnLst>
                        <p:par>
                          <p:cTn id="337" fill="hold">
                            <p:stCondLst>
                              <p:cond delay="0"/>
                            </p:stCondLst>
                            <p:childTnLst>
                              <p:par>
                                <p:cTn id="338" presetID="1" presetClass="entr" presetSubtype="0" fill="hold" grpId="0" nodeType="clickEffect">
                                  <p:stCondLst>
                                    <p:cond delay="0"/>
                                  </p:stCondLst>
                                  <p:childTnLst>
                                    <p:set>
                                      <p:cBhvr>
                                        <p:cTn id="339" dur="1" fill="hold">
                                          <p:stCondLst>
                                            <p:cond delay="0"/>
                                          </p:stCondLst>
                                        </p:cTn>
                                        <p:tgtEl>
                                          <p:spTgt spid="92"/>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93"/>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grpId="0" nodeType="clickEffect">
                                  <p:stCondLst>
                                    <p:cond delay="0"/>
                                  </p:stCondLst>
                                  <p:childTnLst>
                                    <p:set>
                                      <p:cBhvr>
                                        <p:cTn id="347" dur="1" fill="hold">
                                          <p:stCondLst>
                                            <p:cond delay="0"/>
                                          </p:stCondLst>
                                        </p:cTn>
                                        <p:tgtEl>
                                          <p:spTgt spid="94"/>
                                        </p:tgtEl>
                                        <p:attrNameLst>
                                          <p:attrName>style.visibility</p:attrName>
                                        </p:attrNameLst>
                                      </p:cBhvr>
                                      <p:to>
                                        <p:strVal val="visible"/>
                                      </p:to>
                                    </p:set>
                                  </p:childTnLst>
                                </p:cTn>
                              </p:par>
                              <p:par>
                                <p:cTn id="348" presetID="22" presetClass="entr" presetSubtype="1" fill="hold" nodeType="withEffect">
                                  <p:stCondLst>
                                    <p:cond delay="0"/>
                                  </p:stCondLst>
                                  <p:childTnLst>
                                    <p:set>
                                      <p:cBhvr>
                                        <p:cTn id="349" dur="1" fill="hold">
                                          <p:stCondLst>
                                            <p:cond delay="0"/>
                                          </p:stCondLst>
                                        </p:cTn>
                                        <p:tgtEl>
                                          <p:spTgt spid="95"/>
                                        </p:tgtEl>
                                        <p:attrNameLst>
                                          <p:attrName>style.visibility</p:attrName>
                                        </p:attrNameLst>
                                      </p:cBhvr>
                                      <p:to>
                                        <p:strVal val="visible"/>
                                      </p:to>
                                    </p:set>
                                    <p:animEffect transition="in" filter="wipe(up)">
                                      <p:cBhvr>
                                        <p:cTn id="350" dur="500"/>
                                        <p:tgtEl>
                                          <p:spTgt spid="95"/>
                                        </p:tgtEl>
                                      </p:cBhvr>
                                    </p:animEffec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0"/>
                                          </p:stCondLst>
                                        </p:cTn>
                                        <p:tgtEl>
                                          <p:spTgt spid="81"/>
                                        </p:tgtEl>
                                        <p:attrNameLst>
                                          <p:attrName>style.visibility</p:attrName>
                                        </p:attrNameLst>
                                      </p:cBhvr>
                                      <p:to>
                                        <p:strVal val="visible"/>
                                      </p:to>
                                    </p:set>
                                  </p:childTnLst>
                                </p:cTn>
                              </p:par>
                              <p:par>
                                <p:cTn id="355" presetID="1" presetClass="entr" presetSubtype="0" fill="hold" grpId="0" nodeType="withEffect">
                                  <p:stCondLst>
                                    <p:cond delay="0"/>
                                  </p:stCondLst>
                                  <p:childTnLst>
                                    <p:set>
                                      <p:cBhvr>
                                        <p:cTn id="356" dur="1" fill="hold">
                                          <p:stCondLst>
                                            <p:cond delay="0"/>
                                          </p:stCondLst>
                                        </p:cTn>
                                        <p:tgtEl>
                                          <p:spTgt spid="82"/>
                                        </p:tgtEl>
                                        <p:attrNameLst>
                                          <p:attrName>style.visibility</p:attrName>
                                        </p:attrNameLst>
                                      </p:cBhvr>
                                      <p:to>
                                        <p:strVal val="visible"/>
                                      </p:to>
                                    </p:set>
                                  </p:childTnLst>
                                </p:cTn>
                              </p:par>
                              <p:par>
                                <p:cTn id="357" presetID="1" presetClass="entr" presetSubtype="0" fill="hold" grpId="0" nodeType="withEffect">
                                  <p:stCondLst>
                                    <p:cond delay="0"/>
                                  </p:stCondLst>
                                  <p:childTnLst>
                                    <p:set>
                                      <p:cBhvr>
                                        <p:cTn id="358" dur="1" fill="hold">
                                          <p:stCondLst>
                                            <p:cond delay="0"/>
                                          </p:stCondLst>
                                        </p:cTn>
                                        <p:tgtEl>
                                          <p:spTgt spid="83"/>
                                        </p:tgtEl>
                                        <p:attrNameLst>
                                          <p:attrName>style.visibility</p:attrName>
                                        </p:attrNameLst>
                                      </p:cBhvr>
                                      <p:to>
                                        <p:strVal val="visible"/>
                                      </p:to>
                                    </p:set>
                                  </p:childTnLst>
                                </p:cTn>
                              </p:par>
                              <p:par>
                                <p:cTn id="359" presetID="1" presetClass="entr" presetSubtype="0" fill="hold" grpId="0" nodeType="withEffect">
                                  <p:stCondLst>
                                    <p:cond delay="0"/>
                                  </p:stCondLst>
                                  <p:childTnLst>
                                    <p:set>
                                      <p:cBhvr>
                                        <p:cTn id="360" dur="1" fill="hold">
                                          <p:stCondLst>
                                            <p:cond delay="0"/>
                                          </p:stCondLst>
                                        </p:cTn>
                                        <p:tgtEl>
                                          <p:spTgt spid="84"/>
                                        </p:tgtEl>
                                        <p:attrNameLst>
                                          <p:attrName>style.visibility</p:attrName>
                                        </p:attrNameLst>
                                      </p:cBhvr>
                                      <p:to>
                                        <p:strVal val="visible"/>
                                      </p:to>
                                    </p:set>
                                  </p:childTnLst>
                                </p:cTn>
                              </p:par>
                              <p:par>
                                <p:cTn id="361" presetID="1" presetClass="entr" presetSubtype="0" fill="hold" grpId="0" nodeType="withEffect">
                                  <p:stCondLst>
                                    <p:cond delay="0"/>
                                  </p:stCondLst>
                                  <p:childTnLst>
                                    <p:set>
                                      <p:cBhvr>
                                        <p:cTn id="362" dur="1" fill="hold">
                                          <p:stCondLst>
                                            <p:cond delay="0"/>
                                          </p:stCondLst>
                                        </p:cTn>
                                        <p:tgtEl>
                                          <p:spTgt spid="85"/>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mph" presetSubtype="2" fill="hold" nodeType="clickEffect">
                                  <p:stCondLst>
                                    <p:cond delay="0"/>
                                  </p:stCondLst>
                                  <p:childTnLst>
                                    <p:animClr clrSpc="rgb" dir="cw">
                                      <p:cBhvr>
                                        <p:cTn id="366" dur="10" fill="hold"/>
                                        <p:tgtEl>
                                          <p:spTgt spid="81"/>
                                        </p:tgtEl>
                                        <p:attrNameLst>
                                          <p:attrName>fillcolor</p:attrName>
                                        </p:attrNameLst>
                                      </p:cBhvr>
                                      <p:to>
                                        <a:srgbClr val="D8D8D8"/>
                                      </p:to>
                                    </p:animClr>
                                    <p:set>
                                      <p:cBhvr>
                                        <p:cTn id="367" dur="10" fill="hold"/>
                                        <p:tgtEl>
                                          <p:spTgt spid="81"/>
                                        </p:tgtEl>
                                        <p:attrNameLst>
                                          <p:attrName>fill.type</p:attrName>
                                        </p:attrNameLst>
                                      </p:cBhvr>
                                      <p:to>
                                        <p:strVal val="solid"/>
                                      </p:to>
                                    </p:set>
                                    <p:set>
                                      <p:cBhvr>
                                        <p:cTn id="368" dur="10" fill="hold"/>
                                        <p:tgtEl>
                                          <p:spTgt spid="81"/>
                                        </p:tgtEl>
                                        <p:attrNameLst>
                                          <p:attrName>fill.on</p:attrName>
                                        </p:attrNameLst>
                                      </p:cBhvr>
                                      <p:to>
                                        <p:strVal val="true"/>
                                      </p:to>
                                    </p:set>
                                  </p:childTnLst>
                                </p:cTn>
                              </p:par>
                              <p:par>
                                <p:cTn id="369" presetID="1" presetClass="emph" presetSubtype="2" fill="hold" nodeType="withEffect">
                                  <p:stCondLst>
                                    <p:cond delay="0"/>
                                  </p:stCondLst>
                                  <p:childTnLst>
                                    <p:animClr clrSpc="rgb" dir="cw">
                                      <p:cBhvr>
                                        <p:cTn id="370" dur="10" fill="hold"/>
                                        <p:tgtEl>
                                          <p:spTgt spid="82"/>
                                        </p:tgtEl>
                                        <p:attrNameLst>
                                          <p:attrName>fillcolor</p:attrName>
                                        </p:attrNameLst>
                                      </p:cBhvr>
                                      <p:to>
                                        <a:srgbClr val="D8D8D8"/>
                                      </p:to>
                                    </p:animClr>
                                    <p:set>
                                      <p:cBhvr>
                                        <p:cTn id="371" dur="10" fill="hold"/>
                                        <p:tgtEl>
                                          <p:spTgt spid="82"/>
                                        </p:tgtEl>
                                        <p:attrNameLst>
                                          <p:attrName>fill.type</p:attrName>
                                        </p:attrNameLst>
                                      </p:cBhvr>
                                      <p:to>
                                        <p:strVal val="solid"/>
                                      </p:to>
                                    </p:set>
                                    <p:set>
                                      <p:cBhvr>
                                        <p:cTn id="372" dur="10" fill="hold"/>
                                        <p:tgtEl>
                                          <p:spTgt spid="82"/>
                                        </p:tgtEl>
                                        <p:attrNameLst>
                                          <p:attrName>fill.on</p:attrName>
                                        </p:attrNameLst>
                                      </p:cBhvr>
                                      <p:to>
                                        <p:strVal val="true"/>
                                      </p:to>
                                    </p:set>
                                  </p:childTnLst>
                                </p:cTn>
                              </p:par>
                            </p:childTnLst>
                          </p:cTn>
                        </p:par>
                      </p:childTnLst>
                    </p:cTn>
                  </p:par>
                  <p:par>
                    <p:cTn id="373" fill="hold">
                      <p:stCondLst>
                        <p:cond delay="indefinite"/>
                      </p:stCondLst>
                      <p:childTnLst>
                        <p:par>
                          <p:cTn id="374" fill="hold">
                            <p:stCondLst>
                              <p:cond delay="0"/>
                            </p:stCondLst>
                            <p:childTnLst>
                              <p:par>
                                <p:cTn id="375" presetID="1" presetClass="entr" presetSubtype="0" fill="hold" grpId="0" nodeType="clickEffect">
                                  <p:stCondLst>
                                    <p:cond delay="0"/>
                                  </p:stCondLst>
                                  <p:childTnLst>
                                    <p:set>
                                      <p:cBhvr>
                                        <p:cTn id="376" dur="1" fill="hold">
                                          <p:stCondLst>
                                            <p:cond delay="0"/>
                                          </p:stCondLst>
                                        </p:cTn>
                                        <p:tgtEl>
                                          <p:spTgt spid="96"/>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ntr" presetSubtype="0" fill="hold" nodeType="clickEffect">
                                  <p:stCondLst>
                                    <p:cond delay="0"/>
                                  </p:stCondLst>
                                  <p:childTnLst>
                                    <p:set>
                                      <p:cBhvr>
                                        <p:cTn id="380"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ntr" presetSubtype="0" fill="hold" grpId="0" nodeType="clickEffect">
                                  <p:stCondLst>
                                    <p:cond delay="0"/>
                                  </p:stCondLst>
                                  <p:childTnLst>
                                    <p:set>
                                      <p:cBhvr>
                                        <p:cTn id="384" dur="1" fill="hold">
                                          <p:stCondLst>
                                            <p:cond delay="0"/>
                                          </p:stCondLst>
                                        </p:cTn>
                                        <p:tgtEl>
                                          <p:spTgt spid="98"/>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presetID="1" presetClass="entr" presetSubtype="0" fill="hold" grpId="0" nodeType="clickEffect">
                                  <p:stCondLst>
                                    <p:cond delay="0"/>
                                  </p:stCondLst>
                                  <p:childTnLst>
                                    <p:set>
                                      <p:cBhvr>
                                        <p:cTn id="388"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3" grpId="0" animBg="1"/>
      <p:bldP spid="29" grpId="0" animBg="1"/>
      <p:bldP spid="30" grpId="0" animBg="1"/>
      <p:bldP spid="33" grpId="0" animBg="1"/>
      <p:bldP spid="36" grpId="0" animBg="1"/>
      <p:bldP spid="37" grpId="0" animBg="1"/>
      <p:bldP spid="43" grpId="0" animBg="1"/>
      <p:bldP spid="45" grpId="0" animBg="1"/>
      <p:bldP spid="46" grpId="0" animBg="1"/>
      <p:bldP spid="40" grpId="0" animBg="1"/>
      <p:bldP spid="41" grpId="0" animBg="1"/>
      <p:bldP spid="42"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8" grpId="0" animBg="1"/>
      <p:bldP spid="69" grpId="0" animBg="1"/>
      <p:bldP spid="70" grpId="0" animBg="1"/>
      <p:bldP spid="72" grpId="0" animBg="1"/>
      <p:bldP spid="73" grpId="0" animBg="1"/>
      <p:bldP spid="74"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8" grpId="0" animBg="1"/>
      <p:bldP spid="89" grpId="0" animBg="1"/>
      <p:bldP spid="90" grpId="0" animBg="1"/>
      <p:bldP spid="92" grpId="0" animBg="1"/>
      <p:bldP spid="93" grpId="0" animBg="1"/>
      <p:bldP spid="94" grpId="0" animBg="1"/>
      <p:bldP spid="96" grpId="0" animBg="1"/>
      <p:bldP spid="98" grpId="0" animBg="1"/>
      <p:bldP spid="9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Hashing?</a:t>
            </a:r>
          </a:p>
        </p:txBody>
      </p:sp>
      <p:sp>
        <p:nvSpPr>
          <p:cNvPr id="3" name="Content Placeholder 2"/>
          <p:cNvSpPr>
            <a:spLocks noGrp="1"/>
          </p:cNvSpPr>
          <p:nvPr>
            <p:ph idx="1"/>
          </p:nvPr>
        </p:nvSpPr>
        <p:spPr/>
        <p:txBody>
          <a:bodyPr/>
          <a:lstStyle/>
          <a:p>
            <a:pPr>
              <a:buClr>
                <a:srgbClr val="B84742"/>
              </a:buClr>
            </a:pPr>
            <a:r>
              <a:rPr lang="en-US" b="1" dirty="0">
                <a:solidFill>
                  <a:srgbClr val="C00000"/>
                </a:solidFill>
              </a:rPr>
              <a:t>Sequential search</a:t>
            </a:r>
            <a:r>
              <a:rPr lang="en-US" dirty="0"/>
              <a:t> requires, on the average </a:t>
            </a:r>
            <a:r>
              <a:rPr lang="en-US" b="1" dirty="0">
                <a:solidFill>
                  <a:srgbClr val="C00000"/>
                </a:solidFill>
              </a:rPr>
              <a:t>O(n) comparisons </a:t>
            </a:r>
            <a:r>
              <a:rPr lang="en-US" dirty="0"/>
              <a:t>to </a:t>
            </a:r>
            <a:r>
              <a:rPr lang="en-US" b="1" dirty="0">
                <a:solidFill>
                  <a:srgbClr val="C00000"/>
                </a:solidFill>
              </a:rPr>
              <a:t>locate an element</a:t>
            </a:r>
            <a:r>
              <a:rPr lang="en-US" dirty="0"/>
              <a:t>, so many comparisons are not desirable for a large database of elements.</a:t>
            </a:r>
          </a:p>
          <a:p>
            <a:pPr>
              <a:buClr>
                <a:srgbClr val="B84742"/>
              </a:buClr>
            </a:pPr>
            <a:r>
              <a:rPr lang="en-US" b="1" dirty="0">
                <a:solidFill>
                  <a:srgbClr val="C00000"/>
                </a:solidFill>
              </a:rPr>
              <a:t>Binary search</a:t>
            </a:r>
            <a:r>
              <a:rPr lang="en-US" dirty="0">
                <a:solidFill>
                  <a:srgbClr val="C00000"/>
                </a:solidFill>
              </a:rPr>
              <a:t> </a:t>
            </a:r>
            <a:r>
              <a:rPr lang="en-US" dirty="0"/>
              <a:t>requires much fewer comparisons on the average </a:t>
            </a:r>
            <a:r>
              <a:rPr lang="en-US" b="1" dirty="0">
                <a:solidFill>
                  <a:srgbClr val="C00000"/>
                </a:solidFill>
              </a:rPr>
              <a:t>O (log n)</a:t>
            </a:r>
            <a:r>
              <a:rPr lang="en-US" dirty="0">
                <a:solidFill>
                  <a:srgbClr val="C00000"/>
                </a:solidFill>
              </a:rPr>
              <a:t> </a:t>
            </a:r>
            <a:r>
              <a:rPr lang="en-US" dirty="0"/>
              <a:t>but there is an additional requirement that the</a:t>
            </a:r>
            <a:r>
              <a:rPr lang="en-US" b="1" dirty="0">
                <a:solidFill>
                  <a:srgbClr val="FF0000"/>
                </a:solidFill>
              </a:rPr>
              <a:t> </a:t>
            </a:r>
            <a:r>
              <a:rPr lang="en-US" b="1" dirty="0">
                <a:solidFill>
                  <a:srgbClr val="C00000"/>
                </a:solidFill>
              </a:rPr>
              <a:t>data should be sorted</a:t>
            </a:r>
            <a:r>
              <a:rPr lang="en-US" dirty="0"/>
              <a:t>. Even with best sorting algorithm, sorting of elements require O(n log n) comparisons.</a:t>
            </a:r>
          </a:p>
          <a:p>
            <a:r>
              <a:rPr lang="en-US" dirty="0"/>
              <a:t>There is </a:t>
            </a:r>
            <a:r>
              <a:rPr lang="en-US" b="1" dirty="0">
                <a:solidFill>
                  <a:srgbClr val="C00000"/>
                </a:solidFill>
              </a:rPr>
              <a:t>another</a:t>
            </a:r>
            <a:r>
              <a:rPr lang="en-US" dirty="0">
                <a:solidFill>
                  <a:srgbClr val="C00000"/>
                </a:solidFill>
              </a:rPr>
              <a:t> </a:t>
            </a:r>
            <a:r>
              <a:rPr lang="en-US" dirty="0"/>
              <a:t>widely used </a:t>
            </a:r>
            <a:r>
              <a:rPr lang="en-US" b="1" dirty="0">
                <a:solidFill>
                  <a:srgbClr val="C00000"/>
                </a:solidFill>
              </a:rPr>
              <a:t>technique</a:t>
            </a:r>
            <a:r>
              <a:rPr lang="en-US" dirty="0">
                <a:solidFill>
                  <a:srgbClr val="FF0000"/>
                </a:solidFill>
              </a:rPr>
              <a:t> </a:t>
            </a:r>
            <a:r>
              <a:rPr lang="en-US" dirty="0"/>
              <a:t>for </a:t>
            </a:r>
            <a:r>
              <a:rPr lang="en-US" b="1" dirty="0">
                <a:solidFill>
                  <a:srgbClr val="C00000"/>
                </a:solidFill>
              </a:rPr>
              <a:t>storing of data </a:t>
            </a:r>
            <a:r>
              <a:rPr lang="en-US" dirty="0"/>
              <a:t>called </a:t>
            </a:r>
            <a:r>
              <a:rPr lang="en-US" b="1" dirty="0">
                <a:solidFill>
                  <a:srgbClr val="C00000"/>
                </a:solidFill>
              </a:rPr>
              <a:t>hashing</a:t>
            </a:r>
            <a:r>
              <a:rPr lang="en-US" dirty="0"/>
              <a:t>. It does away with the requirement of keeping data sorted (as in binary search) and its best case timing complexity is of constant order O(1). In its worst case, hashing algorithm starts behaving like linear search.</a:t>
            </a:r>
          </a:p>
          <a:p>
            <a:r>
              <a:rPr lang="en-US" b="1" dirty="0">
                <a:solidFill>
                  <a:srgbClr val="C00000"/>
                </a:solidFill>
              </a:rPr>
              <a:t>Best case</a:t>
            </a:r>
            <a:r>
              <a:rPr lang="en-US" dirty="0">
                <a:solidFill>
                  <a:srgbClr val="C00000"/>
                </a:solidFill>
              </a:rPr>
              <a:t> </a:t>
            </a:r>
            <a:r>
              <a:rPr lang="en-US" dirty="0"/>
              <a:t>timing behavior</a:t>
            </a:r>
            <a:r>
              <a:rPr lang="en-US" dirty="0">
                <a:solidFill>
                  <a:srgbClr val="C00000"/>
                </a:solidFill>
              </a:rPr>
              <a:t> </a:t>
            </a:r>
            <a:r>
              <a:rPr lang="en-US" dirty="0"/>
              <a:t>of searching using hashing = </a:t>
            </a:r>
            <a:r>
              <a:rPr lang="en-US" b="1" dirty="0">
                <a:solidFill>
                  <a:srgbClr val="C00000"/>
                </a:solidFill>
              </a:rPr>
              <a:t>O(1)</a:t>
            </a:r>
          </a:p>
          <a:p>
            <a:r>
              <a:rPr lang="en-US" b="1" dirty="0">
                <a:solidFill>
                  <a:srgbClr val="C00000"/>
                </a:solidFill>
              </a:rPr>
              <a:t>Worst case</a:t>
            </a:r>
            <a:r>
              <a:rPr lang="en-US" dirty="0">
                <a:solidFill>
                  <a:srgbClr val="C00000"/>
                </a:solidFill>
              </a:rPr>
              <a:t> </a:t>
            </a:r>
            <a:r>
              <a:rPr lang="en-US" dirty="0"/>
              <a:t>timing behavior of searching using hashing = </a:t>
            </a:r>
            <a:r>
              <a:rPr lang="en-US" b="1" dirty="0">
                <a:solidFill>
                  <a:srgbClr val="C00000"/>
                </a:solidFill>
              </a:rPr>
              <a:t>O(n)</a:t>
            </a:r>
          </a:p>
        </p:txBody>
      </p:sp>
    </p:spTree>
    <p:extLst>
      <p:ext uri="{BB962C8B-B14F-4D97-AF65-F5344CB8AC3E}">
        <p14:creationId xmlns:p14="http://schemas.microsoft.com/office/powerpoint/2010/main" val="73775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BUBBLE_SORT(K,N)</a:t>
            </a:r>
          </a:p>
        </p:txBody>
      </p:sp>
      <p:sp>
        <p:nvSpPr>
          <p:cNvPr id="3" name="Content Placeholder 2"/>
          <p:cNvSpPr>
            <a:spLocks noGrp="1"/>
          </p:cNvSpPr>
          <p:nvPr>
            <p:ph idx="1"/>
          </p:nvPr>
        </p:nvSpPr>
        <p:spPr/>
        <p:txBody>
          <a:bodyPr/>
          <a:lstStyle/>
          <a:p>
            <a:r>
              <a:rPr lang="en-US" dirty="0"/>
              <a:t>Given a </a:t>
            </a:r>
            <a:r>
              <a:rPr lang="en-US" b="1" dirty="0"/>
              <a:t>vector</a:t>
            </a:r>
            <a:r>
              <a:rPr lang="en-US" dirty="0"/>
              <a:t> </a:t>
            </a:r>
            <a:r>
              <a:rPr lang="en-US" b="1" dirty="0">
                <a:solidFill>
                  <a:srgbClr val="C00000"/>
                </a:solidFill>
              </a:rPr>
              <a:t>K</a:t>
            </a:r>
            <a:r>
              <a:rPr lang="en-US" dirty="0"/>
              <a:t> of </a:t>
            </a:r>
            <a:r>
              <a:rPr lang="en-US" b="1" dirty="0">
                <a:solidFill>
                  <a:srgbClr val="C00000"/>
                </a:solidFill>
              </a:rPr>
              <a:t>N</a:t>
            </a:r>
            <a:r>
              <a:rPr lang="en-US" dirty="0"/>
              <a:t> elements</a:t>
            </a:r>
          </a:p>
          <a:p>
            <a:r>
              <a:rPr lang="en-US" dirty="0"/>
              <a:t>This procedure </a:t>
            </a:r>
            <a:r>
              <a:rPr lang="en-US" b="1" dirty="0">
                <a:solidFill>
                  <a:srgbClr val="C00000"/>
                </a:solidFill>
              </a:rPr>
              <a:t>rearrange</a:t>
            </a:r>
            <a:r>
              <a:rPr lang="en-US" dirty="0">
                <a:solidFill>
                  <a:srgbClr val="C00000"/>
                </a:solidFill>
              </a:rPr>
              <a:t> </a:t>
            </a:r>
            <a:r>
              <a:rPr lang="en-US" dirty="0"/>
              <a:t>the </a:t>
            </a:r>
            <a:r>
              <a:rPr lang="en-US" b="1" dirty="0">
                <a:solidFill>
                  <a:srgbClr val="C00000"/>
                </a:solidFill>
              </a:rPr>
              <a:t>vector</a:t>
            </a:r>
            <a:r>
              <a:rPr lang="en-US" dirty="0">
                <a:solidFill>
                  <a:srgbClr val="C00000"/>
                </a:solidFill>
              </a:rPr>
              <a:t> </a:t>
            </a:r>
            <a:r>
              <a:rPr lang="en-US" dirty="0"/>
              <a:t>in </a:t>
            </a:r>
            <a:r>
              <a:rPr lang="en-US" b="1" dirty="0">
                <a:solidFill>
                  <a:srgbClr val="C00000"/>
                </a:solidFill>
              </a:rPr>
              <a:t>ascending order</a:t>
            </a:r>
            <a:r>
              <a:rPr lang="en-US" dirty="0"/>
              <a:t> using </a:t>
            </a:r>
            <a:r>
              <a:rPr lang="en-US" b="1" dirty="0">
                <a:solidFill>
                  <a:srgbClr val="C00000"/>
                </a:solidFill>
              </a:rPr>
              <a:t>Bubble Sort</a:t>
            </a:r>
          </a:p>
          <a:p>
            <a:r>
              <a:rPr lang="en-US" dirty="0"/>
              <a:t>The variable </a:t>
            </a:r>
            <a:r>
              <a:rPr lang="en-US" b="1" dirty="0">
                <a:solidFill>
                  <a:srgbClr val="C00000"/>
                </a:solidFill>
              </a:rPr>
              <a:t>PASS &amp; LAST</a:t>
            </a:r>
            <a:r>
              <a:rPr lang="en-US" dirty="0">
                <a:solidFill>
                  <a:srgbClr val="C00000"/>
                </a:solidFill>
              </a:rPr>
              <a:t> </a:t>
            </a:r>
            <a:r>
              <a:rPr lang="en-US" dirty="0"/>
              <a:t>denotes the </a:t>
            </a:r>
            <a:r>
              <a:rPr lang="en-US" b="1" dirty="0">
                <a:solidFill>
                  <a:srgbClr val="C00000"/>
                </a:solidFill>
              </a:rPr>
              <a:t>pass index</a:t>
            </a:r>
            <a:r>
              <a:rPr lang="en-US" dirty="0"/>
              <a:t> and position of the first element in the vector</a:t>
            </a:r>
          </a:p>
          <a:p>
            <a:r>
              <a:rPr lang="en-US" dirty="0"/>
              <a:t>The variable </a:t>
            </a:r>
            <a:r>
              <a:rPr lang="en-US" b="1" dirty="0">
                <a:solidFill>
                  <a:srgbClr val="C00000"/>
                </a:solidFill>
              </a:rPr>
              <a:t>EXCHS </a:t>
            </a:r>
            <a:r>
              <a:rPr lang="en-US" dirty="0"/>
              <a:t>is used to count number of exchanges made on any pass</a:t>
            </a:r>
          </a:p>
          <a:p>
            <a:r>
              <a:rPr lang="en-US" dirty="0"/>
              <a:t>The variable </a:t>
            </a:r>
            <a:r>
              <a:rPr lang="en-US" b="1" dirty="0">
                <a:solidFill>
                  <a:srgbClr val="C00000"/>
                </a:solidFill>
              </a:rPr>
              <a:t>I</a:t>
            </a:r>
            <a:r>
              <a:rPr lang="en-US" dirty="0"/>
              <a:t> is used to index elements</a:t>
            </a:r>
          </a:p>
        </p:txBody>
      </p:sp>
    </p:spTree>
    <p:extLst>
      <p:ext uri="{BB962C8B-B14F-4D97-AF65-F5344CB8AC3E}">
        <p14:creationId xmlns:p14="http://schemas.microsoft.com/office/powerpoint/2010/main" val="341233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BUBBLE_SORT (K, N)</a:t>
            </a:r>
          </a:p>
        </p:txBody>
      </p:sp>
      <p:sp>
        <p:nvSpPr>
          <p:cNvPr id="4" name="TextBox 3"/>
          <p:cNvSpPr txBox="1"/>
          <p:nvPr/>
        </p:nvSpPr>
        <p:spPr>
          <a:xfrm>
            <a:off x="126610" y="830390"/>
            <a:ext cx="9213334" cy="378565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[Initialize]</a:t>
            </a:r>
          </a:p>
          <a:p>
            <a:r>
              <a:rPr lang="en-IN" sz="2000" dirty="0">
                <a:latin typeface="Consolas" pitchFamily="49" charset="0"/>
                <a:cs typeface="Consolas" pitchFamily="49" charset="0"/>
              </a:rPr>
              <a:t>   LAST </a:t>
            </a:r>
            <a:r>
              <a:rPr lang="en-IN" sz="2000" dirty="0">
                <a:latin typeface="Consolas" pitchFamily="49" charset="0"/>
                <a:cs typeface="Consolas" pitchFamily="49" charset="0"/>
                <a:sym typeface="Wingdings" panose="05000000000000000000" pitchFamily="2" charset="2"/>
              </a:rPr>
              <a:t> N</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2. [Loop on pass index]</a:t>
            </a:r>
          </a:p>
          <a:p>
            <a:r>
              <a:rPr lang="en-IN" sz="2000" dirty="0">
                <a:latin typeface="Consolas" pitchFamily="49" charset="0"/>
                <a:cs typeface="Consolas" pitchFamily="49" charset="0"/>
              </a:rPr>
              <a:t>   Repeat thru step 4 for PASS = 1, 2, 3, ….  , N-1</a:t>
            </a:r>
          </a:p>
          <a:p>
            <a:r>
              <a:rPr lang="en-IN" sz="2000" b="1" dirty="0">
                <a:solidFill>
                  <a:schemeClr val="tx2"/>
                </a:solidFill>
                <a:latin typeface="Consolas" pitchFamily="49" charset="0"/>
                <a:cs typeface="Consolas" pitchFamily="49" charset="0"/>
              </a:rPr>
              <a:t>3. [Perform pairwise comparisons on unsorted elements]</a:t>
            </a:r>
          </a:p>
          <a:p>
            <a:r>
              <a:rPr lang="en-IN" sz="2000" dirty="0">
                <a:latin typeface="Consolas" pitchFamily="49" charset="0"/>
                <a:cs typeface="Consolas" pitchFamily="49" charset="0"/>
              </a:rPr>
              <a:t>   Repeat for I = 1, 2, ……….., LAST – 1</a:t>
            </a:r>
          </a:p>
          <a:p>
            <a:r>
              <a:rPr lang="en-IN" sz="2000" dirty="0">
                <a:latin typeface="Consolas" pitchFamily="49" charset="0"/>
                <a:cs typeface="Consolas" pitchFamily="49" charset="0"/>
                <a:sym typeface="Wingdings" panose="05000000000000000000" pitchFamily="2" charset="2"/>
              </a:rPr>
              <a:t>      IF 	K[I] &gt; K [I+1]</a:t>
            </a:r>
          </a:p>
          <a:p>
            <a:r>
              <a:rPr lang="en-IN" sz="2000" dirty="0">
                <a:latin typeface="Consolas" pitchFamily="49" charset="0"/>
                <a:cs typeface="Consolas" pitchFamily="49" charset="0"/>
                <a:sym typeface="Wingdings" panose="05000000000000000000" pitchFamily="2" charset="2"/>
              </a:rPr>
              <a:t>      Then 	K[I]  K[I+1]</a:t>
            </a:r>
          </a:p>
          <a:p>
            <a:r>
              <a:rPr lang="en-IN" sz="2000" b="1" dirty="0">
                <a:solidFill>
                  <a:schemeClr val="tx2"/>
                </a:solidFill>
                <a:latin typeface="Consolas" pitchFamily="49" charset="0"/>
                <a:cs typeface="Consolas" pitchFamily="49" charset="0"/>
              </a:rPr>
              <a:t>4. [Update the count of loop execution by subtracting 1)</a:t>
            </a:r>
          </a:p>
          <a:p>
            <a:r>
              <a:rPr lang="en-IN" sz="2000" dirty="0">
                <a:latin typeface="Consolas" pitchFamily="49" charset="0"/>
                <a:cs typeface="Consolas" pitchFamily="49" charset="0"/>
              </a:rPr>
              <a:t>      LAST </a:t>
            </a:r>
            <a:r>
              <a:rPr lang="en-IN" sz="2000" dirty="0">
                <a:latin typeface="Consolas" pitchFamily="49" charset="0"/>
                <a:cs typeface="Consolas" pitchFamily="49" charset="0"/>
                <a:sym typeface="Wingdings" panose="05000000000000000000" pitchFamily="2" charset="2"/>
              </a:rPr>
              <a:t> LAST - 1</a:t>
            </a:r>
            <a:r>
              <a:rPr lang="en-IN" sz="2000" dirty="0">
                <a:latin typeface="Consolas" pitchFamily="49" charset="0"/>
                <a:cs typeface="Consolas" pitchFamily="49" charset="0"/>
              </a:rPr>
              <a:t>   	</a:t>
            </a:r>
          </a:p>
          <a:p>
            <a:r>
              <a:rPr lang="en-IN" sz="2000" b="1" dirty="0">
                <a:solidFill>
                  <a:schemeClr val="tx2"/>
                </a:solidFill>
                <a:latin typeface="Consolas" pitchFamily="49" charset="0"/>
                <a:cs typeface="Consolas" pitchFamily="49" charset="0"/>
              </a:rPr>
              <a:t>5. [Finished]</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7672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Insertion Sort</a:t>
            </a:r>
            <a:endParaRPr lang="en-US" dirty="0"/>
          </a:p>
        </p:txBody>
      </p:sp>
      <p:sp>
        <p:nvSpPr>
          <p:cNvPr id="4" name="Rectangle 3"/>
          <p:cNvSpPr/>
          <p:nvPr/>
        </p:nvSpPr>
        <p:spPr>
          <a:xfrm>
            <a:off x="233082" y="851649"/>
            <a:ext cx="11725836" cy="830997"/>
          </a:xfrm>
          <a:prstGeom prst="rect">
            <a:avLst/>
          </a:prstGeom>
        </p:spPr>
        <p:txBody>
          <a:bodyPr wrap="square">
            <a:spAutoFit/>
          </a:bodyPr>
          <a:lstStyle/>
          <a:p>
            <a:pPr algn="just"/>
            <a:r>
              <a:rPr lang="en-IN" sz="2400" dirty="0"/>
              <a:t>In insertion sort, </a:t>
            </a:r>
            <a:r>
              <a:rPr lang="en-IN" sz="2400" b="1" dirty="0"/>
              <a:t>every iteration moves</a:t>
            </a:r>
            <a:r>
              <a:rPr lang="en-IN" sz="2400" dirty="0"/>
              <a:t> an </a:t>
            </a:r>
            <a:r>
              <a:rPr lang="en-IN" sz="2400" b="1" dirty="0"/>
              <a:t>element</a:t>
            </a:r>
            <a:r>
              <a:rPr lang="en-IN" sz="2400" dirty="0"/>
              <a:t> from </a:t>
            </a:r>
            <a:r>
              <a:rPr lang="en-IN" sz="2400" b="1" dirty="0"/>
              <a:t>unsorted portion</a:t>
            </a:r>
            <a:r>
              <a:rPr lang="en-IN" sz="2400" dirty="0"/>
              <a:t> to </a:t>
            </a:r>
            <a:r>
              <a:rPr lang="en-IN" sz="2400" b="1" dirty="0"/>
              <a:t>sorted portion</a:t>
            </a:r>
            <a:r>
              <a:rPr lang="en-IN" sz="2400" dirty="0"/>
              <a:t> until all the elements are sorted in the list.</a:t>
            </a:r>
          </a:p>
        </p:txBody>
      </p:sp>
      <p:cxnSp>
        <p:nvCxnSpPr>
          <p:cNvPr id="6" name="Straight Connector 5"/>
          <p:cNvCxnSpPr/>
          <p:nvPr/>
        </p:nvCxnSpPr>
        <p:spPr>
          <a:xfrm>
            <a:off x="98611" y="1761566"/>
            <a:ext cx="1199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3082" y="1976720"/>
            <a:ext cx="11725836"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IN" sz="2400" b="1" dirty="0"/>
              <a:t>Steps for Insertion Sort</a:t>
            </a:r>
            <a:endParaRPr lang="en-US" sz="2400" b="1" dirty="0"/>
          </a:p>
        </p:txBody>
      </p:sp>
      <p:sp>
        <p:nvSpPr>
          <p:cNvPr id="8" name="Rectangle 7"/>
          <p:cNvSpPr/>
          <p:nvPr/>
        </p:nvSpPr>
        <p:spPr>
          <a:xfrm>
            <a:off x="233082" y="2451078"/>
            <a:ext cx="533907" cy="8357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1</a:t>
            </a:r>
            <a:endParaRPr lang="en-US" sz="2400" b="1" dirty="0"/>
          </a:p>
        </p:txBody>
      </p:sp>
      <p:sp>
        <p:nvSpPr>
          <p:cNvPr id="9" name="Rectangle 8"/>
          <p:cNvSpPr/>
          <p:nvPr/>
        </p:nvSpPr>
        <p:spPr>
          <a:xfrm>
            <a:off x="766989" y="2451078"/>
            <a:ext cx="11191929" cy="830997"/>
          </a:xfrm>
          <a:prstGeom prst="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en-IN" sz="2400" dirty="0"/>
              <a:t>Assume that </a:t>
            </a:r>
            <a:r>
              <a:rPr lang="en-IN" sz="2400" b="1" dirty="0">
                <a:solidFill>
                  <a:srgbClr val="C00000"/>
                </a:solidFill>
              </a:rPr>
              <a:t>first element</a:t>
            </a:r>
            <a:r>
              <a:rPr lang="en-IN" sz="2400" dirty="0"/>
              <a:t> in the list is in </a:t>
            </a:r>
            <a:r>
              <a:rPr lang="en-IN" sz="2400" b="1" dirty="0">
                <a:solidFill>
                  <a:srgbClr val="C00000"/>
                </a:solidFill>
              </a:rPr>
              <a:t>sorted portion</a:t>
            </a:r>
            <a:r>
              <a:rPr lang="en-IN" sz="2400" dirty="0"/>
              <a:t> of the list and </a:t>
            </a:r>
            <a:r>
              <a:rPr lang="en-IN" sz="2400" b="1" dirty="0">
                <a:solidFill>
                  <a:srgbClr val="C00000"/>
                </a:solidFill>
              </a:rPr>
              <a:t>remaining all elements </a:t>
            </a:r>
            <a:r>
              <a:rPr lang="en-IN" sz="2400" dirty="0"/>
              <a:t>are in </a:t>
            </a:r>
            <a:r>
              <a:rPr lang="en-IN" sz="2400" b="1" dirty="0">
                <a:solidFill>
                  <a:srgbClr val="C00000"/>
                </a:solidFill>
              </a:rPr>
              <a:t>unsorted portion</a:t>
            </a:r>
            <a:r>
              <a:rPr lang="en-IN" sz="2400" dirty="0"/>
              <a:t>.</a:t>
            </a:r>
            <a:endParaRPr lang="en-US" sz="2400" dirty="0"/>
          </a:p>
        </p:txBody>
      </p:sp>
      <p:sp>
        <p:nvSpPr>
          <p:cNvPr id="10" name="Rectangle 9"/>
          <p:cNvSpPr/>
          <p:nvPr/>
        </p:nvSpPr>
        <p:spPr>
          <a:xfrm>
            <a:off x="233081" y="3294768"/>
            <a:ext cx="533907" cy="8357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2</a:t>
            </a:r>
            <a:endParaRPr lang="en-US" sz="2400" b="1" dirty="0"/>
          </a:p>
        </p:txBody>
      </p:sp>
      <p:sp>
        <p:nvSpPr>
          <p:cNvPr id="11" name="Rectangle 10"/>
          <p:cNvSpPr/>
          <p:nvPr/>
        </p:nvSpPr>
        <p:spPr>
          <a:xfrm>
            <a:off x="766988" y="3294768"/>
            <a:ext cx="11191929" cy="830997"/>
          </a:xfrm>
          <a:prstGeom prst="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en-IN" sz="2400" dirty="0"/>
              <a:t>Select </a:t>
            </a:r>
            <a:r>
              <a:rPr lang="en-IN" sz="2400" b="1" dirty="0">
                <a:solidFill>
                  <a:srgbClr val="C00000"/>
                </a:solidFill>
              </a:rPr>
              <a:t>first element</a:t>
            </a:r>
            <a:r>
              <a:rPr lang="en-IN" sz="2400" dirty="0"/>
              <a:t> from the </a:t>
            </a:r>
            <a:r>
              <a:rPr lang="en-IN" sz="2400" b="1" dirty="0">
                <a:solidFill>
                  <a:srgbClr val="C00000"/>
                </a:solidFill>
              </a:rPr>
              <a:t>unsorted list</a:t>
            </a:r>
            <a:r>
              <a:rPr lang="en-IN" sz="2400" dirty="0"/>
              <a:t> and </a:t>
            </a:r>
            <a:r>
              <a:rPr lang="en-IN" sz="2400" b="1" dirty="0">
                <a:solidFill>
                  <a:srgbClr val="C00000"/>
                </a:solidFill>
              </a:rPr>
              <a:t>insert</a:t>
            </a:r>
            <a:r>
              <a:rPr lang="en-IN" sz="2400" dirty="0"/>
              <a:t> that element </a:t>
            </a:r>
            <a:r>
              <a:rPr lang="en-IN" sz="2400" b="1" dirty="0">
                <a:solidFill>
                  <a:srgbClr val="C00000"/>
                </a:solidFill>
              </a:rPr>
              <a:t>into the sorted </a:t>
            </a:r>
            <a:r>
              <a:rPr lang="en-IN" sz="2400" dirty="0"/>
              <a:t>list in </a:t>
            </a:r>
            <a:r>
              <a:rPr lang="en-IN" sz="2400" b="1" dirty="0">
                <a:solidFill>
                  <a:srgbClr val="C00000"/>
                </a:solidFill>
              </a:rPr>
              <a:t>order specified</a:t>
            </a:r>
            <a:r>
              <a:rPr lang="en-IN" sz="2400" dirty="0"/>
              <a:t>.</a:t>
            </a:r>
            <a:endParaRPr lang="en-US" sz="2400" dirty="0"/>
          </a:p>
        </p:txBody>
      </p:sp>
      <p:sp>
        <p:nvSpPr>
          <p:cNvPr id="12" name="Rectangle 11"/>
          <p:cNvSpPr/>
          <p:nvPr/>
        </p:nvSpPr>
        <p:spPr>
          <a:xfrm>
            <a:off x="233080" y="4125765"/>
            <a:ext cx="533907" cy="8357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3</a:t>
            </a:r>
            <a:endParaRPr lang="en-US" sz="2400" b="1" dirty="0"/>
          </a:p>
        </p:txBody>
      </p:sp>
      <p:sp>
        <p:nvSpPr>
          <p:cNvPr id="13" name="Rectangle 12"/>
          <p:cNvSpPr/>
          <p:nvPr/>
        </p:nvSpPr>
        <p:spPr>
          <a:xfrm>
            <a:off x="766987" y="4125765"/>
            <a:ext cx="11191928" cy="830997"/>
          </a:xfrm>
          <a:prstGeom prst="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en-IN" sz="2400" b="1" dirty="0">
                <a:solidFill>
                  <a:srgbClr val="C00000"/>
                </a:solidFill>
              </a:rPr>
              <a:t>Repeat</a:t>
            </a:r>
            <a:r>
              <a:rPr lang="en-IN" sz="2400" dirty="0">
                <a:solidFill>
                  <a:srgbClr val="C00000"/>
                </a:solidFill>
              </a:rPr>
              <a:t> </a:t>
            </a:r>
            <a:r>
              <a:rPr lang="en-IN" sz="2400" dirty="0"/>
              <a:t>the above process </a:t>
            </a:r>
            <a:r>
              <a:rPr lang="en-IN" sz="2400" b="1" dirty="0">
                <a:solidFill>
                  <a:srgbClr val="C00000"/>
                </a:solidFill>
              </a:rPr>
              <a:t>until all </a:t>
            </a:r>
            <a:r>
              <a:rPr lang="en-IN" sz="2400" dirty="0"/>
              <a:t>the </a:t>
            </a:r>
            <a:r>
              <a:rPr lang="en-IN" sz="2400" b="1" dirty="0">
                <a:solidFill>
                  <a:srgbClr val="C00000"/>
                </a:solidFill>
              </a:rPr>
              <a:t>elements</a:t>
            </a:r>
            <a:r>
              <a:rPr lang="en-IN" sz="2400" dirty="0">
                <a:solidFill>
                  <a:srgbClr val="C00000"/>
                </a:solidFill>
              </a:rPr>
              <a:t> </a:t>
            </a:r>
            <a:r>
              <a:rPr lang="en-IN" sz="2400" dirty="0"/>
              <a:t>from the </a:t>
            </a:r>
            <a:r>
              <a:rPr lang="en-IN" sz="2400" b="1" dirty="0">
                <a:solidFill>
                  <a:srgbClr val="C00000"/>
                </a:solidFill>
              </a:rPr>
              <a:t>unsorted list</a:t>
            </a:r>
            <a:r>
              <a:rPr lang="en-IN" sz="2400" dirty="0"/>
              <a:t> are </a:t>
            </a:r>
            <a:r>
              <a:rPr lang="en-IN" sz="2400" b="1" dirty="0">
                <a:solidFill>
                  <a:srgbClr val="C00000"/>
                </a:solidFill>
              </a:rPr>
              <a:t>moved</a:t>
            </a:r>
            <a:r>
              <a:rPr lang="en-IN" sz="2400" dirty="0">
                <a:solidFill>
                  <a:srgbClr val="C00000"/>
                </a:solidFill>
              </a:rPr>
              <a:t> </a:t>
            </a:r>
            <a:r>
              <a:rPr lang="en-IN" sz="2400" b="1" dirty="0">
                <a:solidFill>
                  <a:srgbClr val="C00000"/>
                </a:solidFill>
              </a:rPr>
              <a:t>into</a:t>
            </a:r>
            <a:r>
              <a:rPr lang="en-IN" sz="2400" dirty="0"/>
              <a:t> the </a:t>
            </a:r>
            <a:r>
              <a:rPr lang="en-IN" sz="2400" b="1" dirty="0">
                <a:solidFill>
                  <a:srgbClr val="C00000"/>
                </a:solidFill>
              </a:rPr>
              <a:t>sorted list</a:t>
            </a:r>
            <a:r>
              <a:rPr lang="en-IN" sz="2400" b="1" dirty="0">
                <a:solidFill>
                  <a:schemeClr val="tx1"/>
                </a:solidFill>
              </a:rPr>
              <a:t>.</a:t>
            </a:r>
            <a:endParaRPr lang="en-US" sz="2400" b="1" dirty="0">
              <a:solidFill>
                <a:schemeClr val="tx1"/>
              </a:solidFill>
            </a:endParaRPr>
          </a:p>
        </p:txBody>
      </p:sp>
      <p:sp>
        <p:nvSpPr>
          <p:cNvPr id="14" name="Rectangle 13"/>
          <p:cNvSpPr/>
          <p:nvPr/>
        </p:nvSpPr>
        <p:spPr>
          <a:xfrm>
            <a:off x="233080" y="5322622"/>
            <a:ext cx="11725835" cy="461665"/>
          </a:xfrm>
          <a:prstGeom prst="rect">
            <a:avLst/>
          </a:prstGeom>
        </p:spPr>
        <p:txBody>
          <a:bodyPr wrap="square">
            <a:spAutoFit/>
          </a:bodyPr>
          <a:lstStyle/>
          <a:p>
            <a:r>
              <a:rPr lang="en-IN" sz="2400" dirty="0"/>
              <a:t>This algorithm is not suitable for large data sets</a:t>
            </a:r>
            <a:endParaRPr lang="en-US" sz="2400" dirty="0"/>
          </a:p>
        </p:txBody>
      </p:sp>
      <p:cxnSp>
        <p:nvCxnSpPr>
          <p:cNvPr id="15" name="Straight Connector 14"/>
          <p:cNvCxnSpPr/>
          <p:nvPr/>
        </p:nvCxnSpPr>
        <p:spPr>
          <a:xfrm>
            <a:off x="98611" y="5190567"/>
            <a:ext cx="119988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75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animBg="1"/>
      <p:bldP spid="11" grpId="0" animBg="1"/>
      <p:bldP spid="12" grpId="0" animBg="1"/>
      <p:bldP spid="13" grpId="0" animBg="1"/>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Insertion Sort cont.</a:t>
            </a:r>
            <a:endParaRPr lang="en-US" dirty="0"/>
          </a:p>
        </p:txBody>
      </p:sp>
      <p:sp>
        <p:nvSpPr>
          <p:cNvPr id="5" name="Rectangle 4"/>
          <p:cNvSpPr/>
          <p:nvPr/>
        </p:nvSpPr>
        <p:spPr>
          <a:xfrm>
            <a:off x="336000" y="824755"/>
            <a:ext cx="1152000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IN" sz="2400" b="1" dirty="0"/>
              <a:t>Complexity of the Insertion Sort Algorithm</a:t>
            </a:r>
            <a:endParaRPr lang="en-US" sz="2400" b="1" dirty="0"/>
          </a:p>
        </p:txBody>
      </p:sp>
      <p:sp>
        <p:nvSpPr>
          <p:cNvPr id="6" name="Rectangle 5"/>
          <p:cNvSpPr/>
          <p:nvPr/>
        </p:nvSpPr>
        <p:spPr>
          <a:xfrm>
            <a:off x="336000" y="1304367"/>
            <a:ext cx="11520000" cy="830997"/>
          </a:xfrm>
          <a:prstGeom prst="rect">
            <a:avLst/>
          </a:prstGeom>
          <a:ln>
            <a:solidFill>
              <a:schemeClr val="bg1">
                <a:lumMod val="85000"/>
              </a:schemeClr>
            </a:solidFill>
          </a:ln>
        </p:spPr>
        <p:txBody>
          <a:bodyPr wrap="square">
            <a:spAutoFit/>
          </a:bodyPr>
          <a:lstStyle/>
          <a:p>
            <a:pPr algn="just"/>
            <a:r>
              <a:rPr lang="en-IN" sz="2400" b="1" dirty="0"/>
              <a:t>To sort a </a:t>
            </a:r>
            <a:r>
              <a:rPr lang="en-IN" sz="2400" b="1" dirty="0">
                <a:solidFill>
                  <a:srgbClr val="E40524"/>
                </a:solidFill>
              </a:rPr>
              <a:t>unsorted list </a:t>
            </a:r>
            <a:r>
              <a:rPr lang="en-IN" sz="2400" dirty="0"/>
              <a:t>with </a:t>
            </a:r>
            <a:r>
              <a:rPr lang="en-IN" sz="2400" b="1" dirty="0"/>
              <a:t>'n'</a:t>
            </a:r>
            <a:r>
              <a:rPr lang="en-IN" sz="2400" dirty="0"/>
              <a:t> number of </a:t>
            </a:r>
            <a:r>
              <a:rPr lang="en-IN" sz="2400" b="1" dirty="0">
                <a:solidFill>
                  <a:srgbClr val="E40524"/>
                </a:solidFill>
              </a:rPr>
              <a:t>elements</a:t>
            </a:r>
            <a:r>
              <a:rPr lang="en-IN" sz="2400" dirty="0">
                <a:solidFill>
                  <a:schemeClr val="accent6">
                    <a:lumMod val="75000"/>
                  </a:schemeClr>
                </a:solidFill>
              </a:rPr>
              <a:t> </a:t>
            </a:r>
            <a:r>
              <a:rPr lang="en-IN" sz="2400" dirty="0"/>
              <a:t>we </a:t>
            </a:r>
            <a:r>
              <a:rPr lang="en-IN" sz="2400" b="1" dirty="0"/>
              <a:t>need</a:t>
            </a:r>
            <a:r>
              <a:rPr lang="en-IN" sz="2400" dirty="0"/>
              <a:t> to make </a:t>
            </a:r>
            <a:r>
              <a:rPr lang="en-IN" sz="2400" b="1" dirty="0"/>
              <a:t>(1+2+3+......+n-1) </a:t>
            </a:r>
            <a:r>
              <a:rPr lang="en-IN" sz="2400" dirty="0"/>
              <a:t>= </a:t>
            </a:r>
          </a:p>
          <a:p>
            <a:pPr algn="just"/>
            <a:r>
              <a:rPr lang="en-IN" sz="2400" b="1" dirty="0"/>
              <a:t>(n (n-1))/2 </a:t>
            </a:r>
            <a:r>
              <a:rPr lang="en-IN" sz="2400" dirty="0"/>
              <a:t>number of </a:t>
            </a:r>
            <a:r>
              <a:rPr lang="en-IN" sz="2400" b="1" dirty="0"/>
              <a:t>comparisons</a:t>
            </a:r>
            <a:r>
              <a:rPr lang="en-IN" sz="2400" dirty="0"/>
              <a:t> in the worst case.</a:t>
            </a:r>
            <a:endParaRPr lang="en-US" sz="2400" dirty="0"/>
          </a:p>
        </p:txBody>
      </p:sp>
      <p:sp>
        <p:nvSpPr>
          <p:cNvPr id="7" name="Rectangle 6"/>
          <p:cNvSpPr/>
          <p:nvPr/>
        </p:nvSpPr>
        <p:spPr>
          <a:xfrm>
            <a:off x="336000" y="2238477"/>
            <a:ext cx="11520000" cy="461665"/>
          </a:xfrm>
          <a:prstGeom prst="rect">
            <a:avLst/>
          </a:prstGeom>
          <a:ln>
            <a:solidFill>
              <a:schemeClr val="bg1">
                <a:lumMod val="85000"/>
              </a:schemeClr>
            </a:solidFill>
          </a:ln>
        </p:spPr>
        <p:txBody>
          <a:bodyPr wrap="square">
            <a:spAutoFit/>
          </a:bodyPr>
          <a:lstStyle/>
          <a:p>
            <a:pPr algn="just"/>
            <a:r>
              <a:rPr lang="en-IN" sz="2400" dirty="0"/>
              <a:t>If the list </a:t>
            </a:r>
            <a:r>
              <a:rPr lang="en-IN" sz="2400" b="1" dirty="0">
                <a:solidFill>
                  <a:srgbClr val="E40524"/>
                </a:solidFill>
              </a:rPr>
              <a:t>already sorted</a:t>
            </a:r>
            <a:r>
              <a:rPr lang="en-IN" sz="2400" dirty="0"/>
              <a:t>, then it requires </a:t>
            </a:r>
            <a:r>
              <a:rPr lang="en-IN" sz="2400" b="1" dirty="0">
                <a:solidFill>
                  <a:srgbClr val="E40524"/>
                </a:solidFill>
              </a:rPr>
              <a:t>'n' </a:t>
            </a:r>
            <a:r>
              <a:rPr lang="en-IN" sz="2400" dirty="0"/>
              <a:t>number of </a:t>
            </a:r>
            <a:r>
              <a:rPr lang="en-IN" sz="2400" b="1" dirty="0">
                <a:solidFill>
                  <a:srgbClr val="E40524"/>
                </a:solidFill>
              </a:rPr>
              <a:t>comparisons</a:t>
            </a:r>
            <a:r>
              <a:rPr lang="en-IN" sz="2400" dirty="0"/>
              <a:t>.</a:t>
            </a:r>
            <a:endParaRPr lang="en-US" sz="2400" dirty="0"/>
          </a:p>
        </p:txBody>
      </p:sp>
      <p:sp>
        <p:nvSpPr>
          <p:cNvPr id="8" name="Rectangle 7"/>
          <p:cNvSpPr/>
          <p:nvPr/>
        </p:nvSpPr>
        <p:spPr>
          <a:xfrm>
            <a:off x="336000" y="2842594"/>
            <a:ext cx="11520000" cy="1200329"/>
          </a:xfrm>
          <a:prstGeom prst="rect">
            <a:avLst/>
          </a:prstGeom>
          <a:ln>
            <a:solidFill>
              <a:schemeClr val="bg1">
                <a:lumMod val="85000"/>
              </a:schemeClr>
            </a:solidFill>
          </a:ln>
        </p:spPr>
        <p:txBody>
          <a:bodyPr wrap="square">
            <a:spAutoFit/>
          </a:bodyPr>
          <a:lstStyle/>
          <a:p>
            <a:pPr marL="342900" indent="-342900">
              <a:buFont typeface="Arial" pitchFamily="34" charset="0"/>
              <a:buChar char="•"/>
            </a:pPr>
            <a:r>
              <a:rPr lang="en-IN" sz="2400" dirty="0"/>
              <a:t>Worst Case : Θ(n</a:t>
            </a:r>
            <a:r>
              <a:rPr lang="en-IN" sz="2400" baseline="30000" dirty="0"/>
              <a:t>2</a:t>
            </a:r>
            <a:r>
              <a:rPr lang="en-IN" sz="2400" dirty="0"/>
              <a:t>)</a:t>
            </a:r>
          </a:p>
          <a:p>
            <a:pPr marL="342900" indent="-342900">
              <a:buFont typeface="Arial" pitchFamily="34" charset="0"/>
              <a:buChar char="•"/>
            </a:pPr>
            <a:r>
              <a:rPr lang="en-IN" sz="2400" dirty="0"/>
              <a:t>Best Case : Ω(n)</a:t>
            </a:r>
          </a:p>
          <a:p>
            <a:pPr marL="342900" indent="-342900">
              <a:buFont typeface="Arial" pitchFamily="34" charset="0"/>
              <a:buChar char="•"/>
            </a:pPr>
            <a:r>
              <a:rPr lang="en-IN" sz="2400" dirty="0"/>
              <a:t>Average Case : Θ(n</a:t>
            </a:r>
            <a:r>
              <a:rPr lang="en-IN" sz="2400" baseline="30000" dirty="0"/>
              <a:t>2</a:t>
            </a:r>
            <a:r>
              <a:rPr lang="en-IN" sz="2400" dirty="0"/>
              <a:t>)</a:t>
            </a:r>
            <a:endParaRPr lang="en-US" sz="2400" dirty="0"/>
          </a:p>
        </p:txBody>
      </p:sp>
    </p:spTree>
    <p:extLst>
      <p:ext uri="{BB962C8B-B14F-4D97-AF65-F5344CB8AC3E}">
        <p14:creationId xmlns:p14="http://schemas.microsoft.com/office/powerpoint/2010/main" val="388852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038600" y="4532531"/>
            <a:ext cx="685800" cy="53340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Insertion Sort Example</a:t>
            </a:r>
          </a:p>
        </p:txBody>
      </p:sp>
      <p:sp>
        <p:nvSpPr>
          <p:cNvPr id="5" name="TextBox 4"/>
          <p:cNvSpPr txBox="1"/>
          <p:nvPr/>
        </p:nvSpPr>
        <p:spPr>
          <a:xfrm>
            <a:off x="3722177" y="914401"/>
            <a:ext cx="4747646" cy="461665"/>
          </a:xfrm>
          <a:prstGeom prst="rect">
            <a:avLst/>
          </a:prstGeom>
          <a:noFill/>
        </p:spPr>
        <p:txBody>
          <a:bodyPr wrap="none" rtlCol="0">
            <a:spAutoFit/>
          </a:bodyPr>
          <a:lstStyle/>
          <a:p>
            <a:pPr algn="ctr"/>
            <a:r>
              <a:rPr lang="en-US" sz="2400" b="1" dirty="0"/>
              <a:t>Sort given array using Insertion Sort</a:t>
            </a:r>
          </a:p>
        </p:txBody>
      </p:sp>
      <p:cxnSp>
        <p:nvCxnSpPr>
          <p:cNvPr id="7" name="Straight Connector 6"/>
          <p:cNvCxnSpPr/>
          <p:nvPr/>
        </p:nvCxnSpPr>
        <p:spPr>
          <a:xfrm>
            <a:off x="1600200" y="2133600"/>
            <a:ext cx="88773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41318" y="2133601"/>
            <a:ext cx="7555082" cy="430887"/>
          </a:xfrm>
          <a:prstGeom prst="rect">
            <a:avLst/>
          </a:prstGeom>
          <a:noFill/>
        </p:spPr>
        <p:txBody>
          <a:bodyPr wrap="none" rtlCol="0">
            <a:spAutoFit/>
          </a:bodyPr>
          <a:lstStyle/>
          <a:p>
            <a:r>
              <a:rPr lang="en-US" sz="2200" b="1" dirty="0"/>
              <a:t>Pass - 1 : Select First Record and considered as Sorter Sub-array</a:t>
            </a:r>
          </a:p>
        </p:txBody>
      </p:sp>
      <p:sp>
        <p:nvSpPr>
          <p:cNvPr id="10" name="Rectangle 9"/>
          <p:cNvSpPr/>
          <p:nvPr/>
        </p:nvSpPr>
        <p:spPr>
          <a:xfrm>
            <a:off x="3352800" y="27037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4038600" y="27037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4153296" y="2667001"/>
            <a:ext cx="418704" cy="646331"/>
          </a:xfrm>
          <a:prstGeom prst="rect">
            <a:avLst/>
          </a:prstGeom>
          <a:noFill/>
        </p:spPr>
        <p:txBody>
          <a:bodyPr wrap="none" rtlCol="0">
            <a:spAutoFit/>
          </a:bodyPr>
          <a:lstStyle/>
          <a:p>
            <a:r>
              <a:rPr lang="en-US" sz="3600" b="1" dirty="0"/>
              <a:t>5</a:t>
            </a:r>
          </a:p>
        </p:txBody>
      </p:sp>
      <p:sp>
        <p:nvSpPr>
          <p:cNvPr id="14" name="Rectangle 13"/>
          <p:cNvSpPr/>
          <p:nvPr/>
        </p:nvSpPr>
        <p:spPr>
          <a:xfrm>
            <a:off x="4724400" y="27037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TextBox 14"/>
          <p:cNvSpPr txBox="1"/>
          <p:nvPr/>
        </p:nvSpPr>
        <p:spPr>
          <a:xfrm>
            <a:off x="4839096" y="2667001"/>
            <a:ext cx="418704" cy="646331"/>
          </a:xfrm>
          <a:prstGeom prst="rect">
            <a:avLst/>
          </a:prstGeom>
          <a:noFill/>
        </p:spPr>
        <p:txBody>
          <a:bodyPr wrap="none" rtlCol="0">
            <a:spAutoFit/>
          </a:bodyPr>
          <a:lstStyle/>
          <a:p>
            <a:r>
              <a:rPr lang="en-US" sz="3600" b="1" dirty="0"/>
              <a:t>3</a:t>
            </a:r>
          </a:p>
        </p:txBody>
      </p:sp>
      <p:sp>
        <p:nvSpPr>
          <p:cNvPr id="16" name="Rectangle 15"/>
          <p:cNvSpPr/>
          <p:nvPr/>
        </p:nvSpPr>
        <p:spPr>
          <a:xfrm>
            <a:off x="5410200" y="27037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TextBox 16"/>
          <p:cNvSpPr txBox="1"/>
          <p:nvPr/>
        </p:nvSpPr>
        <p:spPr>
          <a:xfrm>
            <a:off x="5524896" y="2667001"/>
            <a:ext cx="418704" cy="646331"/>
          </a:xfrm>
          <a:prstGeom prst="rect">
            <a:avLst/>
          </a:prstGeom>
          <a:noFill/>
        </p:spPr>
        <p:txBody>
          <a:bodyPr wrap="none" rtlCol="0">
            <a:spAutoFit/>
          </a:bodyPr>
          <a:lstStyle/>
          <a:p>
            <a:r>
              <a:rPr lang="en-US" sz="3600" b="1" dirty="0"/>
              <a:t>1</a:t>
            </a:r>
          </a:p>
        </p:txBody>
      </p:sp>
      <p:sp>
        <p:nvSpPr>
          <p:cNvPr id="18" name="Rectangle 17"/>
          <p:cNvSpPr/>
          <p:nvPr/>
        </p:nvSpPr>
        <p:spPr>
          <a:xfrm>
            <a:off x="6096000" y="27037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6210696" y="2667001"/>
            <a:ext cx="418704" cy="646331"/>
          </a:xfrm>
          <a:prstGeom prst="rect">
            <a:avLst/>
          </a:prstGeom>
          <a:noFill/>
        </p:spPr>
        <p:txBody>
          <a:bodyPr wrap="none" rtlCol="0">
            <a:spAutoFit/>
          </a:bodyPr>
          <a:lstStyle/>
          <a:p>
            <a:r>
              <a:rPr lang="en-US" sz="3600" b="1" dirty="0"/>
              <a:t>8</a:t>
            </a:r>
          </a:p>
        </p:txBody>
      </p:sp>
      <p:sp>
        <p:nvSpPr>
          <p:cNvPr id="20" name="Rectangle 19"/>
          <p:cNvSpPr/>
          <p:nvPr/>
        </p:nvSpPr>
        <p:spPr>
          <a:xfrm>
            <a:off x="6781800" y="27037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p:cNvSpPr txBox="1"/>
          <p:nvPr/>
        </p:nvSpPr>
        <p:spPr>
          <a:xfrm>
            <a:off x="6896496" y="2667001"/>
            <a:ext cx="418704" cy="646331"/>
          </a:xfrm>
          <a:prstGeom prst="rect">
            <a:avLst/>
          </a:prstGeom>
          <a:noFill/>
        </p:spPr>
        <p:txBody>
          <a:bodyPr wrap="none" rtlCol="0">
            <a:spAutoFit/>
          </a:bodyPr>
          <a:lstStyle/>
          <a:p>
            <a:r>
              <a:rPr lang="en-US" sz="3600" b="1" dirty="0"/>
              <a:t>7</a:t>
            </a:r>
          </a:p>
        </p:txBody>
      </p:sp>
      <p:sp>
        <p:nvSpPr>
          <p:cNvPr id="22" name="Rectangle 21"/>
          <p:cNvSpPr/>
          <p:nvPr/>
        </p:nvSpPr>
        <p:spPr>
          <a:xfrm>
            <a:off x="7467600" y="27037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TextBox 22"/>
          <p:cNvSpPr txBox="1"/>
          <p:nvPr/>
        </p:nvSpPr>
        <p:spPr>
          <a:xfrm>
            <a:off x="7582296" y="2667001"/>
            <a:ext cx="418704" cy="646331"/>
          </a:xfrm>
          <a:prstGeom prst="rect">
            <a:avLst/>
          </a:prstGeom>
          <a:noFill/>
        </p:spPr>
        <p:txBody>
          <a:bodyPr wrap="none" rtlCol="0">
            <a:spAutoFit/>
          </a:bodyPr>
          <a:lstStyle/>
          <a:p>
            <a:r>
              <a:rPr lang="en-US" sz="3600" b="1" dirty="0"/>
              <a:t>2</a:t>
            </a:r>
          </a:p>
        </p:txBody>
      </p:sp>
      <p:sp>
        <p:nvSpPr>
          <p:cNvPr id="24" name="Rectangle 23"/>
          <p:cNvSpPr/>
          <p:nvPr/>
        </p:nvSpPr>
        <p:spPr>
          <a:xfrm>
            <a:off x="8153400" y="27037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TextBox 24"/>
          <p:cNvSpPr txBox="1"/>
          <p:nvPr/>
        </p:nvSpPr>
        <p:spPr>
          <a:xfrm>
            <a:off x="8268096" y="2667001"/>
            <a:ext cx="418704" cy="646331"/>
          </a:xfrm>
          <a:prstGeom prst="rect">
            <a:avLst/>
          </a:prstGeom>
          <a:noFill/>
        </p:spPr>
        <p:txBody>
          <a:bodyPr wrap="none" rtlCol="0">
            <a:spAutoFit/>
          </a:bodyPr>
          <a:lstStyle/>
          <a:p>
            <a:r>
              <a:rPr lang="en-US" sz="3600" b="1" dirty="0"/>
              <a:t>4</a:t>
            </a:r>
          </a:p>
        </p:txBody>
      </p:sp>
      <p:sp>
        <p:nvSpPr>
          <p:cNvPr id="26" name="Rectangle 25"/>
          <p:cNvSpPr/>
          <p:nvPr/>
        </p:nvSpPr>
        <p:spPr>
          <a:xfrm>
            <a:off x="3352800" y="1447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3467496" y="1411070"/>
            <a:ext cx="418704" cy="646331"/>
          </a:xfrm>
          <a:prstGeom prst="rect">
            <a:avLst/>
          </a:prstGeom>
          <a:noFill/>
        </p:spPr>
        <p:txBody>
          <a:bodyPr wrap="none" rtlCol="0">
            <a:spAutoFit/>
          </a:bodyPr>
          <a:lstStyle/>
          <a:p>
            <a:r>
              <a:rPr lang="en-US" sz="3600" b="1" dirty="0"/>
              <a:t>6</a:t>
            </a:r>
          </a:p>
        </p:txBody>
      </p:sp>
      <p:sp>
        <p:nvSpPr>
          <p:cNvPr id="28" name="Rectangle 27"/>
          <p:cNvSpPr/>
          <p:nvPr/>
        </p:nvSpPr>
        <p:spPr>
          <a:xfrm>
            <a:off x="4038600" y="1447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TextBox 28"/>
          <p:cNvSpPr txBox="1"/>
          <p:nvPr/>
        </p:nvSpPr>
        <p:spPr>
          <a:xfrm>
            <a:off x="4153296" y="1411070"/>
            <a:ext cx="418704" cy="646331"/>
          </a:xfrm>
          <a:prstGeom prst="rect">
            <a:avLst/>
          </a:prstGeom>
          <a:noFill/>
        </p:spPr>
        <p:txBody>
          <a:bodyPr wrap="none" rtlCol="0">
            <a:spAutoFit/>
          </a:bodyPr>
          <a:lstStyle/>
          <a:p>
            <a:r>
              <a:rPr lang="en-US" sz="3600" b="1" dirty="0"/>
              <a:t>5</a:t>
            </a:r>
          </a:p>
        </p:txBody>
      </p:sp>
      <p:sp>
        <p:nvSpPr>
          <p:cNvPr id="30" name="Rectangle 29"/>
          <p:cNvSpPr/>
          <p:nvPr/>
        </p:nvSpPr>
        <p:spPr>
          <a:xfrm>
            <a:off x="4724400" y="1447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TextBox 30"/>
          <p:cNvSpPr txBox="1"/>
          <p:nvPr/>
        </p:nvSpPr>
        <p:spPr>
          <a:xfrm>
            <a:off x="4839096" y="1411070"/>
            <a:ext cx="418704" cy="646331"/>
          </a:xfrm>
          <a:prstGeom prst="rect">
            <a:avLst/>
          </a:prstGeom>
          <a:noFill/>
        </p:spPr>
        <p:txBody>
          <a:bodyPr wrap="none" rtlCol="0">
            <a:spAutoFit/>
          </a:bodyPr>
          <a:lstStyle/>
          <a:p>
            <a:r>
              <a:rPr lang="en-US" sz="3600" b="1" dirty="0"/>
              <a:t>3</a:t>
            </a:r>
          </a:p>
        </p:txBody>
      </p:sp>
      <p:sp>
        <p:nvSpPr>
          <p:cNvPr id="32" name="Rectangle 31"/>
          <p:cNvSpPr/>
          <p:nvPr/>
        </p:nvSpPr>
        <p:spPr>
          <a:xfrm>
            <a:off x="5410200" y="1447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p:cNvSpPr txBox="1"/>
          <p:nvPr/>
        </p:nvSpPr>
        <p:spPr>
          <a:xfrm>
            <a:off x="5524896" y="1411070"/>
            <a:ext cx="418704" cy="646331"/>
          </a:xfrm>
          <a:prstGeom prst="rect">
            <a:avLst/>
          </a:prstGeom>
          <a:noFill/>
        </p:spPr>
        <p:txBody>
          <a:bodyPr wrap="none" rtlCol="0">
            <a:spAutoFit/>
          </a:bodyPr>
          <a:lstStyle/>
          <a:p>
            <a:r>
              <a:rPr lang="en-US" sz="3600" b="1" dirty="0"/>
              <a:t>1</a:t>
            </a:r>
          </a:p>
        </p:txBody>
      </p:sp>
      <p:sp>
        <p:nvSpPr>
          <p:cNvPr id="34" name="Rectangle 33"/>
          <p:cNvSpPr/>
          <p:nvPr/>
        </p:nvSpPr>
        <p:spPr>
          <a:xfrm>
            <a:off x="6096000" y="1447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TextBox 34"/>
          <p:cNvSpPr txBox="1"/>
          <p:nvPr/>
        </p:nvSpPr>
        <p:spPr>
          <a:xfrm>
            <a:off x="6210696" y="1411070"/>
            <a:ext cx="418704" cy="646331"/>
          </a:xfrm>
          <a:prstGeom prst="rect">
            <a:avLst/>
          </a:prstGeom>
          <a:noFill/>
        </p:spPr>
        <p:txBody>
          <a:bodyPr wrap="none" rtlCol="0">
            <a:spAutoFit/>
          </a:bodyPr>
          <a:lstStyle/>
          <a:p>
            <a:r>
              <a:rPr lang="en-US" sz="3600" b="1" dirty="0"/>
              <a:t>8</a:t>
            </a:r>
          </a:p>
        </p:txBody>
      </p:sp>
      <p:sp>
        <p:nvSpPr>
          <p:cNvPr id="36" name="Rectangle 35"/>
          <p:cNvSpPr/>
          <p:nvPr/>
        </p:nvSpPr>
        <p:spPr>
          <a:xfrm>
            <a:off x="6781800" y="1447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TextBox 36"/>
          <p:cNvSpPr txBox="1"/>
          <p:nvPr/>
        </p:nvSpPr>
        <p:spPr>
          <a:xfrm>
            <a:off x="6896496" y="1411070"/>
            <a:ext cx="418704" cy="646331"/>
          </a:xfrm>
          <a:prstGeom prst="rect">
            <a:avLst/>
          </a:prstGeom>
          <a:noFill/>
        </p:spPr>
        <p:txBody>
          <a:bodyPr wrap="none" rtlCol="0">
            <a:spAutoFit/>
          </a:bodyPr>
          <a:lstStyle/>
          <a:p>
            <a:r>
              <a:rPr lang="en-US" sz="3600" b="1" dirty="0"/>
              <a:t>7</a:t>
            </a:r>
          </a:p>
        </p:txBody>
      </p:sp>
      <p:sp>
        <p:nvSpPr>
          <p:cNvPr id="38" name="Rectangle 37"/>
          <p:cNvSpPr/>
          <p:nvPr/>
        </p:nvSpPr>
        <p:spPr>
          <a:xfrm>
            <a:off x="7467600" y="1447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TextBox 38"/>
          <p:cNvSpPr txBox="1"/>
          <p:nvPr/>
        </p:nvSpPr>
        <p:spPr>
          <a:xfrm>
            <a:off x="7582296" y="1411070"/>
            <a:ext cx="418704" cy="646331"/>
          </a:xfrm>
          <a:prstGeom prst="rect">
            <a:avLst/>
          </a:prstGeom>
          <a:noFill/>
        </p:spPr>
        <p:txBody>
          <a:bodyPr wrap="none" rtlCol="0">
            <a:spAutoFit/>
          </a:bodyPr>
          <a:lstStyle/>
          <a:p>
            <a:r>
              <a:rPr lang="en-US" sz="3600" b="1" dirty="0"/>
              <a:t>2</a:t>
            </a:r>
          </a:p>
        </p:txBody>
      </p:sp>
      <p:sp>
        <p:nvSpPr>
          <p:cNvPr id="40" name="Rectangle 39"/>
          <p:cNvSpPr/>
          <p:nvPr/>
        </p:nvSpPr>
        <p:spPr>
          <a:xfrm>
            <a:off x="8153400" y="1447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TextBox 40"/>
          <p:cNvSpPr txBox="1"/>
          <p:nvPr/>
        </p:nvSpPr>
        <p:spPr>
          <a:xfrm>
            <a:off x="8268096" y="1411070"/>
            <a:ext cx="418704" cy="646331"/>
          </a:xfrm>
          <a:prstGeom prst="rect">
            <a:avLst/>
          </a:prstGeom>
          <a:noFill/>
        </p:spPr>
        <p:txBody>
          <a:bodyPr wrap="none" rtlCol="0">
            <a:spAutoFit/>
          </a:bodyPr>
          <a:lstStyle/>
          <a:p>
            <a:r>
              <a:rPr lang="en-US" sz="3600" b="1" dirty="0"/>
              <a:t>4</a:t>
            </a:r>
          </a:p>
        </p:txBody>
      </p:sp>
      <p:sp>
        <p:nvSpPr>
          <p:cNvPr id="42" name="Rectangle 41"/>
          <p:cNvSpPr/>
          <p:nvPr/>
        </p:nvSpPr>
        <p:spPr>
          <a:xfrm>
            <a:off x="3352800" y="45325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 name="TextBox 42"/>
          <p:cNvSpPr txBox="1"/>
          <p:nvPr/>
        </p:nvSpPr>
        <p:spPr>
          <a:xfrm>
            <a:off x="3511422" y="4495801"/>
            <a:ext cx="418704" cy="646331"/>
          </a:xfrm>
          <a:prstGeom prst="rect">
            <a:avLst/>
          </a:prstGeom>
          <a:noFill/>
        </p:spPr>
        <p:txBody>
          <a:bodyPr wrap="none" rtlCol="0">
            <a:spAutoFit/>
          </a:bodyPr>
          <a:lstStyle/>
          <a:p>
            <a:r>
              <a:rPr lang="en-US" sz="3600" b="1" dirty="0"/>
              <a:t>6</a:t>
            </a:r>
          </a:p>
        </p:txBody>
      </p:sp>
      <p:sp>
        <p:nvSpPr>
          <p:cNvPr id="45" name="TextBox 44"/>
          <p:cNvSpPr txBox="1"/>
          <p:nvPr/>
        </p:nvSpPr>
        <p:spPr>
          <a:xfrm>
            <a:off x="4153296" y="4495801"/>
            <a:ext cx="418704" cy="646331"/>
          </a:xfrm>
          <a:prstGeom prst="rect">
            <a:avLst/>
          </a:prstGeom>
          <a:noFill/>
        </p:spPr>
        <p:txBody>
          <a:bodyPr wrap="none" rtlCol="0">
            <a:spAutoFit/>
          </a:bodyPr>
          <a:lstStyle/>
          <a:p>
            <a:r>
              <a:rPr lang="en-US" sz="3600" b="1" dirty="0"/>
              <a:t>5</a:t>
            </a:r>
          </a:p>
        </p:txBody>
      </p:sp>
      <p:sp>
        <p:nvSpPr>
          <p:cNvPr id="46" name="Rectangle 45"/>
          <p:cNvSpPr/>
          <p:nvPr/>
        </p:nvSpPr>
        <p:spPr>
          <a:xfrm>
            <a:off x="4724400" y="45325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TextBox 46"/>
          <p:cNvSpPr txBox="1"/>
          <p:nvPr/>
        </p:nvSpPr>
        <p:spPr>
          <a:xfrm>
            <a:off x="4839096" y="4495801"/>
            <a:ext cx="418704" cy="646331"/>
          </a:xfrm>
          <a:prstGeom prst="rect">
            <a:avLst/>
          </a:prstGeom>
          <a:noFill/>
        </p:spPr>
        <p:txBody>
          <a:bodyPr wrap="none" rtlCol="0">
            <a:spAutoFit/>
          </a:bodyPr>
          <a:lstStyle/>
          <a:p>
            <a:r>
              <a:rPr lang="en-US" sz="3600" b="1" dirty="0"/>
              <a:t>3</a:t>
            </a:r>
          </a:p>
        </p:txBody>
      </p:sp>
      <p:sp>
        <p:nvSpPr>
          <p:cNvPr id="48" name="Rectangle 47"/>
          <p:cNvSpPr/>
          <p:nvPr/>
        </p:nvSpPr>
        <p:spPr>
          <a:xfrm>
            <a:off x="5410200" y="45325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TextBox 48"/>
          <p:cNvSpPr txBox="1"/>
          <p:nvPr/>
        </p:nvSpPr>
        <p:spPr>
          <a:xfrm>
            <a:off x="5524896" y="4495801"/>
            <a:ext cx="418704" cy="646331"/>
          </a:xfrm>
          <a:prstGeom prst="rect">
            <a:avLst/>
          </a:prstGeom>
          <a:noFill/>
        </p:spPr>
        <p:txBody>
          <a:bodyPr wrap="none" rtlCol="0">
            <a:spAutoFit/>
          </a:bodyPr>
          <a:lstStyle/>
          <a:p>
            <a:r>
              <a:rPr lang="en-US" sz="3600" b="1" dirty="0"/>
              <a:t>1</a:t>
            </a:r>
          </a:p>
        </p:txBody>
      </p:sp>
      <p:sp>
        <p:nvSpPr>
          <p:cNvPr id="50" name="Rectangle 49"/>
          <p:cNvSpPr/>
          <p:nvPr/>
        </p:nvSpPr>
        <p:spPr>
          <a:xfrm>
            <a:off x="6096000" y="45325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TextBox 50"/>
          <p:cNvSpPr txBox="1"/>
          <p:nvPr/>
        </p:nvSpPr>
        <p:spPr>
          <a:xfrm>
            <a:off x="6210696" y="4495801"/>
            <a:ext cx="418704" cy="646331"/>
          </a:xfrm>
          <a:prstGeom prst="rect">
            <a:avLst/>
          </a:prstGeom>
          <a:noFill/>
        </p:spPr>
        <p:txBody>
          <a:bodyPr wrap="none" rtlCol="0">
            <a:spAutoFit/>
          </a:bodyPr>
          <a:lstStyle/>
          <a:p>
            <a:r>
              <a:rPr lang="en-US" sz="3600" b="1" dirty="0"/>
              <a:t>8</a:t>
            </a:r>
          </a:p>
        </p:txBody>
      </p:sp>
      <p:sp>
        <p:nvSpPr>
          <p:cNvPr id="52" name="Rectangle 51"/>
          <p:cNvSpPr/>
          <p:nvPr/>
        </p:nvSpPr>
        <p:spPr>
          <a:xfrm>
            <a:off x="6781800" y="45325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TextBox 52"/>
          <p:cNvSpPr txBox="1"/>
          <p:nvPr/>
        </p:nvSpPr>
        <p:spPr>
          <a:xfrm>
            <a:off x="6896496" y="4495801"/>
            <a:ext cx="418704" cy="646331"/>
          </a:xfrm>
          <a:prstGeom prst="rect">
            <a:avLst/>
          </a:prstGeom>
          <a:noFill/>
        </p:spPr>
        <p:txBody>
          <a:bodyPr wrap="none" rtlCol="0">
            <a:spAutoFit/>
          </a:bodyPr>
          <a:lstStyle/>
          <a:p>
            <a:r>
              <a:rPr lang="en-US" sz="3600" b="1" dirty="0"/>
              <a:t>7</a:t>
            </a:r>
          </a:p>
        </p:txBody>
      </p:sp>
      <p:sp>
        <p:nvSpPr>
          <p:cNvPr id="54" name="Rectangle 53"/>
          <p:cNvSpPr/>
          <p:nvPr/>
        </p:nvSpPr>
        <p:spPr>
          <a:xfrm>
            <a:off x="7467600" y="45325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TextBox 54"/>
          <p:cNvSpPr txBox="1"/>
          <p:nvPr/>
        </p:nvSpPr>
        <p:spPr>
          <a:xfrm>
            <a:off x="7582296" y="4495801"/>
            <a:ext cx="418704" cy="646331"/>
          </a:xfrm>
          <a:prstGeom prst="rect">
            <a:avLst/>
          </a:prstGeom>
          <a:noFill/>
        </p:spPr>
        <p:txBody>
          <a:bodyPr wrap="none" rtlCol="0">
            <a:spAutoFit/>
          </a:bodyPr>
          <a:lstStyle/>
          <a:p>
            <a:r>
              <a:rPr lang="en-US" sz="3600" b="1" dirty="0"/>
              <a:t>2</a:t>
            </a:r>
          </a:p>
        </p:txBody>
      </p:sp>
      <p:sp>
        <p:nvSpPr>
          <p:cNvPr id="56" name="Rectangle 55"/>
          <p:cNvSpPr/>
          <p:nvPr/>
        </p:nvSpPr>
        <p:spPr>
          <a:xfrm>
            <a:off x="8153400" y="45325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TextBox 56"/>
          <p:cNvSpPr txBox="1"/>
          <p:nvPr/>
        </p:nvSpPr>
        <p:spPr>
          <a:xfrm>
            <a:off x="8268096" y="4495801"/>
            <a:ext cx="418704" cy="646331"/>
          </a:xfrm>
          <a:prstGeom prst="rect">
            <a:avLst/>
          </a:prstGeom>
          <a:noFill/>
        </p:spPr>
        <p:txBody>
          <a:bodyPr wrap="none" rtlCol="0">
            <a:spAutoFit/>
          </a:bodyPr>
          <a:lstStyle/>
          <a:p>
            <a:r>
              <a:rPr lang="en-US" sz="3600" b="1" dirty="0"/>
              <a:t>4</a:t>
            </a:r>
          </a:p>
        </p:txBody>
      </p:sp>
      <p:sp>
        <p:nvSpPr>
          <p:cNvPr id="58" name="Rectangle 57"/>
          <p:cNvSpPr/>
          <p:nvPr/>
        </p:nvSpPr>
        <p:spPr>
          <a:xfrm>
            <a:off x="3352800" y="27037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p:cNvSpPr txBox="1"/>
          <p:nvPr/>
        </p:nvSpPr>
        <p:spPr>
          <a:xfrm>
            <a:off x="3467496" y="2667001"/>
            <a:ext cx="418704" cy="646331"/>
          </a:xfrm>
          <a:prstGeom prst="rect">
            <a:avLst/>
          </a:prstGeom>
          <a:noFill/>
        </p:spPr>
        <p:txBody>
          <a:bodyPr wrap="none" rtlCol="0">
            <a:spAutoFit/>
          </a:bodyPr>
          <a:lstStyle/>
          <a:p>
            <a:r>
              <a:rPr lang="en-US" sz="3600" b="1" dirty="0"/>
              <a:t>6</a:t>
            </a:r>
          </a:p>
        </p:txBody>
      </p:sp>
      <p:cxnSp>
        <p:nvCxnSpPr>
          <p:cNvPr id="60" name="Straight Connector 59"/>
          <p:cNvCxnSpPr/>
          <p:nvPr/>
        </p:nvCxnSpPr>
        <p:spPr>
          <a:xfrm>
            <a:off x="4038600" y="3237131"/>
            <a:ext cx="0" cy="304800"/>
          </a:xfrm>
          <a:prstGeom prst="line">
            <a:avLst/>
          </a:prstGeom>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3124200" y="3248799"/>
            <a:ext cx="867930" cy="369332"/>
          </a:xfrm>
          <a:prstGeom prst="rect">
            <a:avLst/>
          </a:prstGeom>
          <a:noFill/>
        </p:spPr>
        <p:txBody>
          <a:bodyPr wrap="none" rtlCol="0">
            <a:spAutoFit/>
          </a:bodyPr>
          <a:lstStyle/>
          <a:p>
            <a:pPr algn="r"/>
            <a:r>
              <a:rPr lang="en-US" b="1" dirty="0"/>
              <a:t>Sorted </a:t>
            </a:r>
          </a:p>
        </p:txBody>
      </p:sp>
      <p:sp>
        <p:nvSpPr>
          <p:cNvPr id="62" name="TextBox 61"/>
          <p:cNvSpPr txBox="1"/>
          <p:nvPr/>
        </p:nvSpPr>
        <p:spPr>
          <a:xfrm>
            <a:off x="4114801" y="3248799"/>
            <a:ext cx="1074333" cy="369332"/>
          </a:xfrm>
          <a:prstGeom prst="rect">
            <a:avLst/>
          </a:prstGeom>
          <a:noFill/>
        </p:spPr>
        <p:txBody>
          <a:bodyPr wrap="none" rtlCol="0">
            <a:spAutoFit/>
          </a:bodyPr>
          <a:lstStyle/>
          <a:p>
            <a:r>
              <a:rPr lang="en-US" b="1" dirty="0"/>
              <a:t>Unsorted </a:t>
            </a:r>
          </a:p>
        </p:txBody>
      </p:sp>
      <p:cxnSp>
        <p:nvCxnSpPr>
          <p:cNvPr id="63" name="Straight Connector 62"/>
          <p:cNvCxnSpPr/>
          <p:nvPr/>
        </p:nvCxnSpPr>
        <p:spPr>
          <a:xfrm>
            <a:off x="1562100" y="3733800"/>
            <a:ext cx="88773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1752894" y="3733801"/>
            <a:ext cx="8610306" cy="430887"/>
          </a:xfrm>
          <a:prstGeom prst="rect">
            <a:avLst/>
          </a:prstGeom>
          <a:noFill/>
        </p:spPr>
        <p:txBody>
          <a:bodyPr wrap="none" rtlCol="0">
            <a:spAutoFit/>
          </a:bodyPr>
          <a:lstStyle/>
          <a:p>
            <a:r>
              <a:rPr lang="en-US" sz="2200" b="1" dirty="0"/>
              <a:t>Pass - 2 : Select Second Record and Insert at proper place in sorted array</a:t>
            </a:r>
          </a:p>
        </p:txBody>
      </p:sp>
      <p:cxnSp>
        <p:nvCxnSpPr>
          <p:cNvPr id="70" name="Elbow Connector 69"/>
          <p:cNvCxnSpPr/>
          <p:nvPr/>
        </p:nvCxnSpPr>
        <p:spPr>
          <a:xfrm rot="5400000" flipH="1" flipV="1">
            <a:off x="4041711" y="4185621"/>
            <a:ext cx="12700" cy="641874"/>
          </a:xfrm>
          <a:prstGeom prst="bentConnector3">
            <a:avLst>
              <a:gd name="adj1" fmla="val 1800000"/>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71" name="Rectangle 70"/>
          <p:cNvSpPr/>
          <p:nvPr/>
        </p:nvSpPr>
        <p:spPr>
          <a:xfrm>
            <a:off x="4038600" y="5403850"/>
            <a:ext cx="685800" cy="533400"/>
          </a:xfrm>
          <a:prstGeom prst="rect">
            <a:avLst/>
          </a:prstGeom>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2" name="Rectangle 71"/>
          <p:cNvSpPr/>
          <p:nvPr/>
        </p:nvSpPr>
        <p:spPr>
          <a:xfrm>
            <a:off x="3352800" y="540385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3" name="TextBox 72"/>
          <p:cNvSpPr txBox="1"/>
          <p:nvPr/>
        </p:nvSpPr>
        <p:spPr>
          <a:xfrm>
            <a:off x="3511422" y="5367120"/>
            <a:ext cx="418704" cy="646331"/>
          </a:xfrm>
          <a:prstGeom prst="rect">
            <a:avLst/>
          </a:prstGeom>
          <a:noFill/>
        </p:spPr>
        <p:txBody>
          <a:bodyPr wrap="none" rtlCol="0">
            <a:spAutoFit/>
          </a:bodyPr>
          <a:lstStyle/>
          <a:p>
            <a:r>
              <a:rPr lang="en-US" sz="3600" b="1" dirty="0"/>
              <a:t>5</a:t>
            </a:r>
          </a:p>
        </p:txBody>
      </p:sp>
      <p:sp>
        <p:nvSpPr>
          <p:cNvPr id="74" name="TextBox 73"/>
          <p:cNvSpPr txBox="1"/>
          <p:nvPr/>
        </p:nvSpPr>
        <p:spPr>
          <a:xfrm>
            <a:off x="4153296" y="5367120"/>
            <a:ext cx="418704" cy="646331"/>
          </a:xfrm>
          <a:prstGeom prst="rect">
            <a:avLst/>
          </a:prstGeom>
          <a:noFill/>
        </p:spPr>
        <p:txBody>
          <a:bodyPr wrap="none" rtlCol="0">
            <a:spAutoFit/>
          </a:bodyPr>
          <a:lstStyle/>
          <a:p>
            <a:r>
              <a:rPr lang="en-US" sz="3600" b="1" dirty="0"/>
              <a:t>6</a:t>
            </a:r>
          </a:p>
        </p:txBody>
      </p:sp>
      <p:sp>
        <p:nvSpPr>
          <p:cNvPr id="75" name="Rectangle 74"/>
          <p:cNvSpPr/>
          <p:nvPr/>
        </p:nvSpPr>
        <p:spPr>
          <a:xfrm>
            <a:off x="4724400" y="540385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TextBox 75"/>
          <p:cNvSpPr txBox="1"/>
          <p:nvPr/>
        </p:nvSpPr>
        <p:spPr>
          <a:xfrm>
            <a:off x="4839096" y="5367120"/>
            <a:ext cx="418704" cy="646331"/>
          </a:xfrm>
          <a:prstGeom prst="rect">
            <a:avLst/>
          </a:prstGeom>
          <a:noFill/>
        </p:spPr>
        <p:txBody>
          <a:bodyPr wrap="none" rtlCol="0">
            <a:spAutoFit/>
          </a:bodyPr>
          <a:lstStyle/>
          <a:p>
            <a:r>
              <a:rPr lang="en-US" sz="3600" b="1" dirty="0"/>
              <a:t>3</a:t>
            </a:r>
          </a:p>
        </p:txBody>
      </p:sp>
      <p:sp>
        <p:nvSpPr>
          <p:cNvPr id="77" name="Rectangle 76"/>
          <p:cNvSpPr/>
          <p:nvPr/>
        </p:nvSpPr>
        <p:spPr>
          <a:xfrm>
            <a:off x="5410200" y="540385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TextBox 77"/>
          <p:cNvSpPr txBox="1"/>
          <p:nvPr/>
        </p:nvSpPr>
        <p:spPr>
          <a:xfrm>
            <a:off x="5524896" y="5367120"/>
            <a:ext cx="418704" cy="646331"/>
          </a:xfrm>
          <a:prstGeom prst="rect">
            <a:avLst/>
          </a:prstGeom>
          <a:noFill/>
        </p:spPr>
        <p:txBody>
          <a:bodyPr wrap="none" rtlCol="0">
            <a:spAutoFit/>
          </a:bodyPr>
          <a:lstStyle/>
          <a:p>
            <a:r>
              <a:rPr lang="en-US" sz="3600" b="1" dirty="0"/>
              <a:t>1</a:t>
            </a:r>
          </a:p>
        </p:txBody>
      </p:sp>
      <p:sp>
        <p:nvSpPr>
          <p:cNvPr id="79" name="Rectangle 78"/>
          <p:cNvSpPr/>
          <p:nvPr/>
        </p:nvSpPr>
        <p:spPr>
          <a:xfrm>
            <a:off x="6096000" y="540385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TextBox 79"/>
          <p:cNvSpPr txBox="1"/>
          <p:nvPr/>
        </p:nvSpPr>
        <p:spPr>
          <a:xfrm>
            <a:off x="6210696" y="5367120"/>
            <a:ext cx="418704" cy="646331"/>
          </a:xfrm>
          <a:prstGeom prst="rect">
            <a:avLst/>
          </a:prstGeom>
          <a:noFill/>
        </p:spPr>
        <p:txBody>
          <a:bodyPr wrap="none" rtlCol="0">
            <a:spAutoFit/>
          </a:bodyPr>
          <a:lstStyle/>
          <a:p>
            <a:r>
              <a:rPr lang="en-US" sz="3600" b="1" dirty="0"/>
              <a:t>8</a:t>
            </a:r>
          </a:p>
        </p:txBody>
      </p:sp>
      <p:sp>
        <p:nvSpPr>
          <p:cNvPr id="81" name="Rectangle 80"/>
          <p:cNvSpPr/>
          <p:nvPr/>
        </p:nvSpPr>
        <p:spPr>
          <a:xfrm>
            <a:off x="6781800" y="540385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TextBox 81"/>
          <p:cNvSpPr txBox="1"/>
          <p:nvPr/>
        </p:nvSpPr>
        <p:spPr>
          <a:xfrm>
            <a:off x="6896496" y="5367120"/>
            <a:ext cx="418704" cy="646331"/>
          </a:xfrm>
          <a:prstGeom prst="rect">
            <a:avLst/>
          </a:prstGeom>
          <a:noFill/>
        </p:spPr>
        <p:txBody>
          <a:bodyPr wrap="none" rtlCol="0">
            <a:spAutoFit/>
          </a:bodyPr>
          <a:lstStyle/>
          <a:p>
            <a:r>
              <a:rPr lang="en-US" sz="3600" b="1" dirty="0"/>
              <a:t>7</a:t>
            </a:r>
          </a:p>
        </p:txBody>
      </p:sp>
      <p:sp>
        <p:nvSpPr>
          <p:cNvPr id="83" name="Rectangle 82"/>
          <p:cNvSpPr/>
          <p:nvPr/>
        </p:nvSpPr>
        <p:spPr>
          <a:xfrm>
            <a:off x="7467600" y="540385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TextBox 83"/>
          <p:cNvSpPr txBox="1"/>
          <p:nvPr/>
        </p:nvSpPr>
        <p:spPr>
          <a:xfrm>
            <a:off x="7582296" y="5367120"/>
            <a:ext cx="418704" cy="646331"/>
          </a:xfrm>
          <a:prstGeom prst="rect">
            <a:avLst/>
          </a:prstGeom>
          <a:noFill/>
        </p:spPr>
        <p:txBody>
          <a:bodyPr wrap="none" rtlCol="0">
            <a:spAutoFit/>
          </a:bodyPr>
          <a:lstStyle/>
          <a:p>
            <a:r>
              <a:rPr lang="en-US" sz="3600" b="1" dirty="0"/>
              <a:t>2</a:t>
            </a:r>
          </a:p>
        </p:txBody>
      </p:sp>
      <p:sp>
        <p:nvSpPr>
          <p:cNvPr id="85" name="Rectangle 84"/>
          <p:cNvSpPr/>
          <p:nvPr/>
        </p:nvSpPr>
        <p:spPr>
          <a:xfrm>
            <a:off x="8153400" y="540385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TextBox 85"/>
          <p:cNvSpPr txBox="1"/>
          <p:nvPr/>
        </p:nvSpPr>
        <p:spPr>
          <a:xfrm>
            <a:off x="8268096" y="5367120"/>
            <a:ext cx="418704" cy="646331"/>
          </a:xfrm>
          <a:prstGeom prst="rect">
            <a:avLst/>
          </a:prstGeom>
          <a:noFill/>
        </p:spPr>
        <p:txBody>
          <a:bodyPr wrap="none" rtlCol="0">
            <a:spAutoFit/>
          </a:bodyPr>
          <a:lstStyle/>
          <a:p>
            <a:r>
              <a:rPr lang="en-US" sz="3600" b="1" dirty="0"/>
              <a:t>4</a:t>
            </a:r>
          </a:p>
        </p:txBody>
      </p:sp>
      <p:cxnSp>
        <p:nvCxnSpPr>
          <p:cNvPr id="91" name="Elbow Connector 90"/>
          <p:cNvCxnSpPr/>
          <p:nvPr/>
        </p:nvCxnSpPr>
        <p:spPr>
          <a:xfrm rot="5400000">
            <a:off x="4041711" y="4750247"/>
            <a:ext cx="12700" cy="641874"/>
          </a:xfrm>
          <a:prstGeom prst="bentConnector3">
            <a:avLst>
              <a:gd name="adj1" fmla="val 1800000"/>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a:off x="4724400" y="5943600"/>
            <a:ext cx="0" cy="304800"/>
          </a:xfrm>
          <a:prstGeom prst="line">
            <a:avLst/>
          </a:prstGeom>
        </p:spPr>
        <p:style>
          <a:lnRef idx="2">
            <a:schemeClr val="dk1"/>
          </a:lnRef>
          <a:fillRef idx="0">
            <a:schemeClr val="dk1"/>
          </a:fillRef>
          <a:effectRef idx="1">
            <a:schemeClr val="dk1"/>
          </a:effectRef>
          <a:fontRef idx="minor">
            <a:schemeClr val="tx1"/>
          </a:fontRef>
        </p:style>
      </p:cxnSp>
      <p:sp>
        <p:nvSpPr>
          <p:cNvPr id="97" name="TextBox 96"/>
          <p:cNvSpPr txBox="1"/>
          <p:nvPr/>
        </p:nvSpPr>
        <p:spPr>
          <a:xfrm>
            <a:off x="3810000" y="5955268"/>
            <a:ext cx="867930" cy="369332"/>
          </a:xfrm>
          <a:prstGeom prst="rect">
            <a:avLst/>
          </a:prstGeom>
          <a:noFill/>
        </p:spPr>
        <p:txBody>
          <a:bodyPr wrap="none" rtlCol="0">
            <a:spAutoFit/>
          </a:bodyPr>
          <a:lstStyle/>
          <a:p>
            <a:pPr algn="r"/>
            <a:r>
              <a:rPr lang="en-US" b="1" dirty="0"/>
              <a:t>Sorted </a:t>
            </a:r>
          </a:p>
        </p:txBody>
      </p:sp>
      <p:sp>
        <p:nvSpPr>
          <p:cNvPr id="98" name="TextBox 97"/>
          <p:cNvSpPr txBox="1"/>
          <p:nvPr/>
        </p:nvSpPr>
        <p:spPr>
          <a:xfrm>
            <a:off x="4800601" y="5955268"/>
            <a:ext cx="1074333" cy="369332"/>
          </a:xfrm>
          <a:prstGeom prst="rect">
            <a:avLst/>
          </a:prstGeom>
          <a:noFill/>
        </p:spPr>
        <p:txBody>
          <a:bodyPr wrap="none" rtlCol="0">
            <a:spAutoFit/>
          </a:bodyPr>
          <a:lstStyle/>
          <a:p>
            <a:r>
              <a:rPr lang="en-US" b="1" dirty="0"/>
              <a:t>Unsorted </a:t>
            </a:r>
          </a:p>
        </p:txBody>
      </p:sp>
    </p:spTree>
    <p:extLst>
      <p:ext uri="{BB962C8B-B14F-4D97-AF65-F5344CB8AC3E}">
        <p14:creationId xmlns:p14="http://schemas.microsoft.com/office/powerpoint/2010/main" val="97223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70"/>
                                        </p:tgtEl>
                                        <p:attrNameLst>
                                          <p:attrName>style.visibility</p:attrName>
                                        </p:attrNameLst>
                                      </p:cBhvr>
                                      <p:to>
                                        <p:strVal val="visible"/>
                                      </p:to>
                                    </p:set>
                                    <p:animEffect transition="in" filter="wipe(left)">
                                      <p:cBhvr>
                                        <p:cTn id="133" dur="500"/>
                                        <p:tgtEl>
                                          <p:spTgt spid="70"/>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2" fill="hold" nodeType="click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wipe(right)">
                                      <p:cBhvr>
                                        <p:cTn id="138" dur="500"/>
                                        <p:tgtEl>
                                          <p:spTgt spid="91"/>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3"/>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0"/>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8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8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8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8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6"/>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96"/>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97"/>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 grpId="0"/>
      <p:bldP spid="9" grpId="0"/>
      <p:bldP spid="10" grpId="0" animBg="1"/>
      <p:bldP spid="12" grpId="0" animBg="1"/>
      <p:bldP spid="13" grpId="0"/>
      <p:bldP spid="14" grpId="0" animBg="1"/>
      <p:bldP spid="15" grpId="0"/>
      <p:bldP spid="16" grpId="0" animBg="1"/>
      <p:bldP spid="17" grpId="0"/>
      <p:bldP spid="18" grpId="0" animBg="1"/>
      <p:bldP spid="19" grpId="0"/>
      <p:bldP spid="20" grpId="0" animBg="1"/>
      <p:bldP spid="21" grpId="0"/>
      <p:bldP spid="22" grpId="0" animBg="1"/>
      <p:bldP spid="23" grpId="0"/>
      <p:bldP spid="24" grpId="0" animBg="1"/>
      <p:bldP spid="25" grpId="0"/>
      <p:bldP spid="26" grpId="0" animBg="1"/>
      <p:bldP spid="27" grpId="0"/>
      <p:bldP spid="28" grpId="0" animBg="1"/>
      <p:bldP spid="29" grpId="0"/>
      <p:bldP spid="30" grpId="0" animBg="1"/>
      <p:bldP spid="31" grpId="0"/>
      <p:bldP spid="32" grpId="0" animBg="1"/>
      <p:bldP spid="33" grpId="0"/>
      <p:bldP spid="34" grpId="0" animBg="1"/>
      <p:bldP spid="35" grpId="0"/>
      <p:bldP spid="36" grpId="0" animBg="1"/>
      <p:bldP spid="37" grpId="0"/>
      <p:bldP spid="38" grpId="0" animBg="1"/>
      <p:bldP spid="39" grpId="0"/>
      <p:bldP spid="40" grpId="0" animBg="1"/>
      <p:bldP spid="41" grpId="0"/>
      <p:bldP spid="42" grpId="0" animBg="1"/>
      <p:bldP spid="43" grpId="0"/>
      <p:bldP spid="45" grpId="0"/>
      <p:bldP spid="46" grpId="0" animBg="1"/>
      <p:bldP spid="47" grpId="0"/>
      <p:bldP spid="48" grpId="0" animBg="1"/>
      <p:bldP spid="49" grpId="0"/>
      <p:bldP spid="50" grpId="0" animBg="1"/>
      <p:bldP spid="51" grpId="0"/>
      <p:bldP spid="52" grpId="0" animBg="1"/>
      <p:bldP spid="53" grpId="0"/>
      <p:bldP spid="54" grpId="0" animBg="1"/>
      <p:bldP spid="55" grpId="0"/>
      <p:bldP spid="56" grpId="0" animBg="1"/>
      <p:bldP spid="57" grpId="0"/>
      <p:bldP spid="58" grpId="0" animBg="1"/>
      <p:bldP spid="11" grpId="0"/>
      <p:bldP spid="61" grpId="0"/>
      <p:bldP spid="62" grpId="0"/>
      <p:bldP spid="64" grpId="0"/>
      <p:bldP spid="71" grpId="0" animBg="1"/>
      <p:bldP spid="72" grpId="0" animBg="1"/>
      <p:bldP spid="73" grpId="0"/>
      <p:bldP spid="74" grpId="0"/>
      <p:bldP spid="75" grpId="0" animBg="1"/>
      <p:bldP spid="76" grpId="0"/>
      <p:bldP spid="77" grpId="0" animBg="1"/>
      <p:bldP spid="78" grpId="0"/>
      <p:bldP spid="79" grpId="0" animBg="1"/>
      <p:bldP spid="80" grpId="0"/>
      <p:bldP spid="81" grpId="0" animBg="1"/>
      <p:bldP spid="82" grpId="0"/>
      <p:bldP spid="83" grpId="0" animBg="1"/>
      <p:bldP spid="84" grpId="0"/>
      <p:bldP spid="85" grpId="0" animBg="1"/>
      <p:bldP spid="86" grpId="0"/>
      <p:bldP spid="97" grpId="0"/>
      <p:bldP spid="9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Example Cont.</a:t>
            </a:r>
          </a:p>
        </p:txBody>
      </p:sp>
      <p:sp>
        <p:nvSpPr>
          <p:cNvPr id="21" name="TextBox 20"/>
          <p:cNvSpPr txBox="1"/>
          <p:nvPr/>
        </p:nvSpPr>
        <p:spPr>
          <a:xfrm>
            <a:off x="1765900" y="990601"/>
            <a:ext cx="8368701" cy="430887"/>
          </a:xfrm>
          <a:prstGeom prst="rect">
            <a:avLst/>
          </a:prstGeom>
          <a:noFill/>
        </p:spPr>
        <p:txBody>
          <a:bodyPr wrap="none" rtlCol="0">
            <a:spAutoFit/>
          </a:bodyPr>
          <a:lstStyle/>
          <a:p>
            <a:r>
              <a:rPr lang="en-US" sz="2200" b="1" dirty="0"/>
              <a:t>Pass - 3 : Select Third record and Insert at proper place in sorted array</a:t>
            </a:r>
          </a:p>
        </p:txBody>
      </p:sp>
      <p:sp>
        <p:nvSpPr>
          <p:cNvPr id="30" name="Rectangle 29"/>
          <p:cNvSpPr/>
          <p:nvPr/>
        </p:nvSpPr>
        <p:spPr>
          <a:xfrm>
            <a:off x="4038600" y="1746250"/>
            <a:ext cx="685800" cy="533400"/>
          </a:xfrm>
          <a:prstGeom prst="rect">
            <a:avLst/>
          </a:prstGeom>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Rectangle 30"/>
          <p:cNvSpPr/>
          <p:nvPr/>
        </p:nvSpPr>
        <p:spPr>
          <a:xfrm>
            <a:off x="3352800" y="174625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TextBox 31"/>
          <p:cNvSpPr txBox="1"/>
          <p:nvPr/>
        </p:nvSpPr>
        <p:spPr>
          <a:xfrm>
            <a:off x="3511422" y="1709520"/>
            <a:ext cx="418704" cy="646331"/>
          </a:xfrm>
          <a:prstGeom prst="rect">
            <a:avLst/>
          </a:prstGeom>
          <a:noFill/>
        </p:spPr>
        <p:txBody>
          <a:bodyPr wrap="none" rtlCol="0">
            <a:spAutoFit/>
          </a:bodyPr>
          <a:lstStyle/>
          <a:p>
            <a:r>
              <a:rPr lang="en-US" sz="3600" b="1" dirty="0"/>
              <a:t>5</a:t>
            </a:r>
          </a:p>
        </p:txBody>
      </p:sp>
      <p:sp>
        <p:nvSpPr>
          <p:cNvPr id="33" name="TextBox 32"/>
          <p:cNvSpPr txBox="1"/>
          <p:nvPr/>
        </p:nvSpPr>
        <p:spPr>
          <a:xfrm>
            <a:off x="4153296" y="1709520"/>
            <a:ext cx="418704" cy="646331"/>
          </a:xfrm>
          <a:prstGeom prst="rect">
            <a:avLst/>
          </a:prstGeom>
          <a:noFill/>
        </p:spPr>
        <p:txBody>
          <a:bodyPr wrap="none" rtlCol="0">
            <a:spAutoFit/>
          </a:bodyPr>
          <a:lstStyle/>
          <a:p>
            <a:r>
              <a:rPr lang="en-US" sz="3600" b="1" dirty="0"/>
              <a:t>6</a:t>
            </a:r>
          </a:p>
        </p:txBody>
      </p:sp>
      <p:sp>
        <p:nvSpPr>
          <p:cNvPr id="34" name="Rectangle 33"/>
          <p:cNvSpPr/>
          <p:nvPr/>
        </p:nvSpPr>
        <p:spPr>
          <a:xfrm>
            <a:off x="4724400" y="1746250"/>
            <a:ext cx="685800" cy="53340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p:cNvSpPr txBox="1"/>
          <p:nvPr/>
        </p:nvSpPr>
        <p:spPr>
          <a:xfrm>
            <a:off x="4839096" y="1709520"/>
            <a:ext cx="418704" cy="646331"/>
          </a:xfrm>
          <a:prstGeom prst="rect">
            <a:avLst/>
          </a:prstGeom>
          <a:noFill/>
        </p:spPr>
        <p:txBody>
          <a:bodyPr wrap="none" rtlCol="0">
            <a:spAutoFit/>
          </a:bodyPr>
          <a:lstStyle/>
          <a:p>
            <a:r>
              <a:rPr lang="en-US" sz="3600" b="1" dirty="0"/>
              <a:t>3</a:t>
            </a:r>
          </a:p>
        </p:txBody>
      </p:sp>
      <p:sp>
        <p:nvSpPr>
          <p:cNvPr id="36" name="Rectangle 35"/>
          <p:cNvSpPr/>
          <p:nvPr/>
        </p:nvSpPr>
        <p:spPr>
          <a:xfrm>
            <a:off x="5410200" y="174625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TextBox 36"/>
          <p:cNvSpPr txBox="1"/>
          <p:nvPr/>
        </p:nvSpPr>
        <p:spPr>
          <a:xfrm>
            <a:off x="5524896" y="1709520"/>
            <a:ext cx="418704" cy="646331"/>
          </a:xfrm>
          <a:prstGeom prst="rect">
            <a:avLst/>
          </a:prstGeom>
          <a:noFill/>
        </p:spPr>
        <p:txBody>
          <a:bodyPr wrap="none" rtlCol="0">
            <a:spAutoFit/>
          </a:bodyPr>
          <a:lstStyle/>
          <a:p>
            <a:r>
              <a:rPr lang="en-US" sz="3600" b="1" dirty="0"/>
              <a:t>1</a:t>
            </a:r>
          </a:p>
        </p:txBody>
      </p:sp>
      <p:sp>
        <p:nvSpPr>
          <p:cNvPr id="38" name="Rectangle 37"/>
          <p:cNvSpPr/>
          <p:nvPr/>
        </p:nvSpPr>
        <p:spPr>
          <a:xfrm>
            <a:off x="6096000" y="174625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TextBox 38"/>
          <p:cNvSpPr txBox="1"/>
          <p:nvPr/>
        </p:nvSpPr>
        <p:spPr>
          <a:xfrm>
            <a:off x="6210696" y="1709520"/>
            <a:ext cx="418704" cy="646331"/>
          </a:xfrm>
          <a:prstGeom prst="rect">
            <a:avLst/>
          </a:prstGeom>
          <a:noFill/>
        </p:spPr>
        <p:txBody>
          <a:bodyPr wrap="none" rtlCol="0">
            <a:spAutoFit/>
          </a:bodyPr>
          <a:lstStyle/>
          <a:p>
            <a:r>
              <a:rPr lang="en-US" sz="3600" b="1" dirty="0"/>
              <a:t>8</a:t>
            </a:r>
          </a:p>
        </p:txBody>
      </p:sp>
      <p:sp>
        <p:nvSpPr>
          <p:cNvPr id="40" name="Rectangle 39"/>
          <p:cNvSpPr/>
          <p:nvPr/>
        </p:nvSpPr>
        <p:spPr>
          <a:xfrm>
            <a:off x="6781800" y="174625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TextBox 40"/>
          <p:cNvSpPr txBox="1"/>
          <p:nvPr/>
        </p:nvSpPr>
        <p:spPr>
          <a:xfrm>
            <a:off x="6896496" y="1709520"/>
            <a:ext cx="418704" cy="646331"/>
          </a:xfrm>
          <a:prstGeom prst="rect">
            <a:avLst/>
          </a:prstGeom>
          <a:noFill/>
        </p:spPr>
        <p:txBody>
          <a:bodyPr wrap="none" rtlCol="0">
            <a:spAutoFit/>
          </a:bodyPr>
          <a:lstStyle/>
          <a:p>
            <a:r>
              <a:rPr lang="en-US" sz="3600" b="1" dirty="0"/>
              <a:t>7</a:t>
            </a:r>
          </a:p>
        </p:txBody>
      </p:sp>
      <p:sp>
        <p:nvSpPr>
          <p:cNvPr id="42" name="Rectangle 41"/>
          <p:cNvSpPr/>
          <p:nvPr/>
        </p:nvSpPr>
        <p:spPr>
          <a:xfrm>
            <a:off x="7467600" y="174625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TextBox 42"/>
          <p:cNvSpPr txBox="1"/>
          <p:nvPr/>
        </p:nvSpPr>
        <p:spPr>
          <a:xfrm>
            <a:off x="7582296" y="1709520"/>
            <a:ext cx="418704" cy="646331"/>
          </a:xfrm>
          <a:prstGeom prst="rect">
            <a:avLst/>
          </a:prstGeom>
          <a:noFill/>
        </p:spPr>
        <p:txBody>
          <a:bodyPr wrap="none" rtlCol="0">
            <a:spAutoFit/>
          </a:bodyPr>
          <a:lstStyle/>
          <a:p>
            <a:r>
              <a:rPr lang="en-US" sz="3600" b="1" dirty="0"/>
              <a:t>2</a:t>
            </a:r>
          </a:p>
        </p:txBody>
      </p:sp>
      <p:sp>
        <p:nvSpPr>
          <p:cNvPr id="44" name="Rectangle 43"/>
          <p:cNvSpPr/>
          <p:nvPr/>
        </p:nvSpPr>
        <p:spPr>
          <a:xfrm>
            <a:off x="8153400" y="174625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p:cNvSpPr txBox="1"/>
          <p:nvPr/>
        </p:nvSpPr>
        <p:spPr>
          <a:xfrm>
            <a:off x="8268096" y="1709520"/>
            <a:ext cx="418704" cy="646331"/>
          </a:xfrm>
          <a:prstGeom prst="rect">
            <a:avLst/>
          </a:prstGeom>
          <a:noFill/>
        </p:spPr>
        <p:txBody>
          <a:bodyPr wrap="none" rtlCol="0">
            <a:spAutoFit/>
          </a:bodyPr>
          <a:lstStyle/>
          <a:p>
            <a:r>
              <a:rPr lang="en-US" sz="3600" b="1" dirty="0"/>
              <a:t>4</a:t>
            </a:r>
          </a:p>
        </p:txBody>
      </p:sp>
      <p:cxnSp>
        <p:nvCxnSpPr>
          <p:cNvPr id="49" name="Elbow Connector 48"/>
          <p:cNvCxnSpPr/>
          <p:nvPr/>
        </p:nvCxnSpPr>
        <p:spPr>
          <a:xfrm rot="16200000" flipH="1">
            <a:off x="4905962" y="1394825"/>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2" name="Elbow Connector 51"/>
          <p:cNvCxnSpPr/>
          <p:nvPr/>
        </p:nvCxnSpPr>
        <p:spPr>
          <a:xfrm rot="16200000" flipH="1">
            <a:off x="4125109" y="1399588"/>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4" name="Elbow Connector 53"/>
          <p:cNvCxnSpPr/>
          <p:nvPr/>
        </p:nvCxnSpPr>
        <p:spPr>
          <a:xfrm rot="5400000">
            <a:off x="4384611" y="1628513"/>
            <a:ext cx="12700" cy="1327674"/>
          </a:xfrm>
          <a:prstGeom prst="bentConnector3">
            <a:avLst>
              <a:gd name="adj1" fmla="val 1800000"/>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55" name="Rectangle 54"/>
          <p:cNvSpPr/>
          <p:nvPr/>
        </p:nvSpPr>
        <p:spPr>
          <a:xfrm>
            <a:off x="4038600" y="2856131"/>
            <a:ext cx="685800" cy="533400"/>
          </a:xfrm>
          <a:prstGeom prst="rect">
            <a:avLst/>
          </a:prstGeom>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Rectangle 55"/>
          <p:cNvSpPr/>
          <p:nvPr/>
        </p:nvSpPr>
        <p:spPr>
          <a:xfrm>
            <a:off x="3352800" y="28561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7" name="TextBox 56"/>
          <p:cNvSpPr txBox="1"/>
          <p:nvPr/>
        </p:nvSpPr>
        <p:spPr>
          <a:xfrm>
            <a:off x="3511422" y="2819401"/>
            <a:ext cx="418704" cy="646331"/>
          </a:xfrm>
          <a:prstGeom prst="rect">
            <a:avLst/>
          </a:prstGeom>
          <a:noFill/>
        </p:spPr>
        <p:txBody>
          <a:bodyPr wrap="none" rtlCol="0">
            <a:spAutoFit/>
          </a:bodyPr>
          <a:lstStyle/>
          <a:p>
            <a:r>
              <a:rPr lang="en-US" sz="3600" b="1" dirty="0"/>
              <a:t>3</a:t>
            </a:r>
          </a:p>
        </p:txBody>
      </p:sp>
      <p:sp>
        <p:nvSpPr>
          <p:cNvPr id="58" name="TextBox 57"/>
          <p:cNvSpPr txBox="1"/>
          <p:nvPr/>
        </p:nvSpPr>
        <p:spPr>
          <a:xfrm>
            <a:off x="4153296" y="2819401"/>
            <a:ext cx="418704" cy="646331"/>
          </a:xfrm>
          <a:prstGeom prst="rect">
            <a:avLst/>
          </a:prstGeom>
          <a:noFill/>
        </p:spPr>
        <p:txBody>
          <a:bodyPr wrap="none" rtlCol="0">
            <a:spAutoFit/>
          </a:bodyPr>
          <a:lstStyle/>
          <a:p>
            <a:r>
              <a:rPr lang="en-US" sz="3600" b="1" dirty="0"/>
              <a:t>5</a:t>
            </a:r>
          </a:p>
        </p:txBody>
      </p:sp>
      <p:sp>
        <p:nvSpPr>
          <p:cNvPr id="59" name="Rectangle 58"/>
          <p:cNvSpPr/>
          <p:nvPr/>
        </p:nvSpPr>
        <p:spPr>
          <a:xfrm>
            <a:off x="4724400" y="28561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0" name="TextBox 59"/>
          <p:cNvSpPr txBox="1"/>
          <p:nvPr/>
        </p:nvSpPr>
        <p:spPr>
          <a:xfrm>
            <a:off x="4839096" y="2819401"/>
            <a:ext cx="418704" cy="646331"/>
          </a:xfrm>
          <a:prstGeom prst="rect">
            <a:avLst/>
          </a:prstGeom>
          <a:noFill/>
        </p:spPr>
        <p:txBody>
          <a:bodyPr wrap="none" rtlCol="0">
            <a:spAutoFit/>
          </a:bodyPr>
          <a:lstStyle/>
          <a:p>
            <a:r>
              <a:rPr lang="en-US" sz="3600" b="1" dirty="0"/>
              <a:t>6</a:t>
            </a:r>
          </a:p>
        </p:txBody>
      </p:sp>
      <p:sp>
        <p:nvSpPr>
          <p:cNvPr id="61" name="Rectangle 60"/>
          <p:cNvSpPr/>
          <p:nvPr/>
        </p:nvSpPr>
        <p:spPr>
          <a:xfrm>
            <a:off x="5410200" y="28561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TextBox 61"/>
          <p:cNvSpPr txBox="1"/>
          <p:nvPr/>
        </p:nvSpPr>
        <p:spPr>
          <a:xfrm>
            <a:off x="5524896" y="2819401"/>
            <a:ext cx="418704" cy="646331"/>
          </a:xfrm>
          <a:prstGeom prst="rect">
            <a:avLst/>
          </a:prstGeom>
          <a:noFill/>
        </p:spPr>
        <p:txBody>
          <a:bodyPr wrap="none" rtlCol="0">
            <a:spAutoFit/>
          </a:bodyPr>
          <a:lstStyle/>
          <a:p>
            <a:r>
              <a:rPr lang="en-US" sz="3600" b="1" dirty="0"/>
              <a:t>1</a:t>
            </a:r>
          </a:p>
        </p:txBody>
      </p:sp>
      <p:sp>
        <p:nvSpPr>
          <p:cNvPr id="63" name="Rectangle 62"/>
          <p:cNvSpPr/>
          <p:nvPr/>
        </p:nvSpPr>
        <p:spPr>
          <a:xfrm>
            <a:off x="6096000" y="28561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TextBox 63"/>
          <p:cNvSpPr txBox="1"/>
          <p:nvPr/>
        </p:nvSpPr>
        <p:spPr>
          <a:xfrm>
            <a:off x="6210696" y="2819401"/>
            <a:ext cx="418704" cy="646331"/>
          </a:xfrm>
          <a:prstGeom prst="rect">
            <a:avLst/>
          </a:prstGeom>
          <a:noFill/>
        </p:spPr>
        <p:txBody>
          <a:bodyPr wrap="none" rtlCol="0">
            <a:spAutoFit/>
          </a:bodyPr>
          <a:lstStyle/>
          <a:p>
            <a:r>
              <a:rPr lang="en-US" sz="3600" b="1" dirty="0"/>
              <a:t>8</a:t>
            </a:r>
          </a:p>
        </p:txBody>
      </p:sp>
      <p:sp>
        <p:nvSpPr>
          <p:cNvPr id="65" name="Rectangle 64"/>
          <p:cNvSpPr/>
          <p:nvPr/>
        </p:nvSpPr>
        <p:spPr>
          <a:xfrm>
            <a:off x="6781800" y="28561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TextBox 65"/>
          <p:cNvSpPr txBox="1"/>
          <p:nvPr/>
        </p:nvSpPr>
        <p:spPr>
          <a:xfrm>
            <a:off x="6896496" y="2819401"/>
            <a:ext cx="418704" cy="646331"/>
          </a:xfrm>
          <a:prstGeom prst="rect">
            <a:avLst/>
          </a:prstGeom>
          <a:noFill/>
        </p:spPr>
        <p:txBody>
          <a:bodyPr wrap="none" rtlCol="0">
            <a:spAutoFit/>
          </a:bodyPr>
          <a:lstStyle/>
          <a:p>
            <a:r>
              <a:rPr lang="en-US" sz="3600" b="1" dirty="0"/>
              <a:t>7</a:t>
            </a:r>
          </a:p>
        </p:txBody>
      </p:sp>
      <p:sp>
        <p:nvSpPr>
          <p:cNvPr id="67" name="Rectangle 66"/>
          <p:cNvSpPr/>
          <p:nvPr/>
        </p:nvSpPr>
        <p:spPr>
          <a:xfrm>
            <a:off x="7467600" y="28561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TextBox 67"/>
          <p:cNvSpPr txBox="1"/>
          <p:nvPr/>
        </p:nvSpPr>
        <p:spPr>
          <a:xfrm>
            <a:off x="7582296" y="2819401"/>
            <a:ext cx="418704" cy="646331"/>
          </a:xfrm>
          <a:prstGeom prst="rect">
            <a:avLst/>
          </a:prstGeom>
          <a:noFill/>
        </p:spPr>
        <p:txBody>
          <a:bodyPr wrap="none" rtlCol="0">
            <a:spAutoFit/>
          </a:bodyPr>
          <a:lstStyle/>
          <a:p>
            <a:r>
              <a:rPr lang="en-US" sz="3600" b="1" dirty="0"/>
              <a:t>2</a:t>
            </a:r>
          </a:p>
        </p:txBody>
      </p:sp>
      <p:sp>
        <p:nvSpPr>
          <p:cNvPr id="69" name="Rectangle 68"/>
          <p:cNvSpPr/>
          <p:nvPr/>
        </p:nvSpPr>
        <p:spPr>
          <a:xfrm>
            <a:off x="8153400" y="28561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TextBox 69"/>
          <p:cNvSpPr txBox="1"/>
          <p:nvPr/>
        </p:nvSpPr>
        <p:spPr>
          <a:xfrm>
            <a:off x="8268096" y="2819401"/>
            <a:ext cx="418704" cy="646331"/>
          </a:xfrm>
          <a:prstGeom prst="rect">
            <a:avLst/>
          </a:prstGeom>
          <a:noFill/>
        </p:spPr>
        <p:txBody>
          <a:bodyPr wrap="none" rtlCol="0">
            <a:spAutoFit/>
          </a:bodyPr>
          <a:lstStyle/>
          <a:p>
            <a:r>
              <a:rPr lang="en-US" sz="3600" b="1" dirty="0"/>
              <a:t>4</a:t>
            </a:r>
          </a:p>
        </p:txBody>
      </p:sp>
      <p:cxnSp>
        <p:nvCxnSpPr>
          <p:cNvPr id="72" name="Straight Connector 71"/>
          <p:cNvCxnSpPr/>
          <p:nvPr/>
        </p:nvCxnSpPr>
        <p:spPr>
          <a:xfrm>
            <a:off x="5410200" y="3352800"/>
            <a:ext cx="0" cy="304800"/>
          </a:xfrm>
          <a:prstGeom prst="line">
            <a:avLst/>
          </a:prstGeom>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4495800" y="3364468"/>
            <a:ext cx="867930" cy="369332"/>
          </a:xfrm>
          <a:prstGeom prst="rect">
            <a:avLst/>
          </a:prstGeom>
          <a:noFill/>
        </p:spPr>
        <p:txBody>
          <a:bodyPr wrap="none" rtlCol="0">
            <a:spAutoFit/>
          </a:bodyPr>
          <a:lstStyle/>
          <a:p>
            <a:pPr algn="r"/>
            <a:r>
              <a:rPr lang="en-US" b="1" dirty="0"/>
              <a:t>Sorted </a:t>
            </a:r>
          </a:p>
        </p:txBody>
      </p:sp>
      <p:sp>
        <p:nvSpPr>
          <p:cNvPr id="74" name="TextBox 73"/>
          <p:cNvSpPr txBox="1"/>
          <p:nvPr/>
        </p:nvSpPr>
        <p:spPr>
          <a:xfrm>
            <a:off x="5486401" y="3364468"/>
            <a:ext cx="1074333" cy="369332"/>
          </a:xfrm>
          <a:prstGeom prst="rect">
            <a:avLst/>
          </a:prstGeom>
          <a:noFill/>
        </p:spPr>
        <p:txBody>
          <a:bodyPr wrap="none" rtlCol="0">
            <a:spAutoFit/>
          </a:bodyPr>
          <a:lstStyle/>
          <a:p>
            <a:r>
              <a:rPr lang="en-US" b="1" dirty="0"/>
              <a:t>Unsorted </a:t>
            </a:r>
          </a:p>
        </p:txBody>
      </p:sp>
      <p:cxnSp>
        <p:nvCxnSpPr>
          <p:cNvPr id="75" name="Straight Connector 74"/>
          <p:cNvCxnSpPr/>
          <p:nvPr/>
        </p:nvCxnSpPr>
        <p:spPr>
          <a:xfrm>
            <a:off x="1562100" y="3805535"/>
            <a:ext cx="88773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1745060" y="3805536"/>
            <a:ext cx="8389541" cy="430887"/>
          </a:xfrm>
          <a:prstGeom prst="rect">
            <a:avLst/>
          </a:prstGeom>
          <a:noFill/>
        </p:spPr>
        <p:txBody>
          <a:bodyPr wrap="none" rtlCol="0">
            <a:spAutoFit/>
          </a:bodyPr>
          <a:lstStyle/>
          <a:p>
            <a:r>
              <a:rPr lang="en-US" sz="2200" b="1" dirty="0"/>
              <a:t>Pass - 4 : Select Forth record and Insert at proper place in sorted array</a:t>
            </a:r>
          </a:p>
        </p:txBody>
      </p:sp>
      <p:sp>
        <p:nvSpPr>
          <p:cNvPr id="79" name="Rectangle 78"/>
          <p:cNvSpPr/>
          <p:nvPr/>
        </p:nvSpPr>
        <p:spPr>
          <a:xfrm>
            <a:off x="4038600" y="4648200"/>
            <a:ext cx="685800" cy="533400"/>
          </a:xfrm>
          <a:prstGeom prst="rect">
            <a:avLst/>
          </a:prstGeom>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0" name="Rectangle 79"/>
          <p:cNvSpPr/>
          <p:nvPr/>
        </p:nvSpPr>
        <p:spPr>
          <a:xfrm>
            <a:off x="3352800" y="464820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1" name="TextBox 80"/>
          <p:cNvSpPr txBox="1"/>
          <p:nvPr/>
        </p:nvSpPr>
        <p:spPr>
          <a:xfrm>
            <a:off x="3511422" y="4611470"/>
            <a:ext cx="418704" cy="646331"/>
          </a:xfrm>
          <a:prstGeom prst="rect">
            <a:avLst/>
          </a:prstGeom>
          <a:noFill/>
        </p:spPr>
        <p:txBody>
          <a:bodyPr wrap="none" rtlCol="0">
            <a:spAutoFit/>
          </a:bodyPr>
          <a:lstStyle/>
          <a:p>
            <a:r>
              <a:rPr lang="en-US" sz="3600" b="1" dirty="0"/>
              <a:t>3</a:t>
            </a:r>
          </a:p>
        </p:txBody>
      </p:sp>
      <p:sp>
        <p:nvSpPr>
          <p:cNvPr id="82" name="TextBox 81"/>
          <p:cNvSpPr txBox="1"/>
          <p:nvPr/>
        </p:nvSpPr>
        <p:spPr>
          <a:xfrm>
            <a:off x="4153296" y="4611470"/>
            <a:ext cx="418704" cy="646331"/>
          </a:xfrm>
          <a:prstGeom prst="rect">
            <a:avLst/>
          </a:prstGeom>
          <a:noFill/>
        </p:spPr>
        <p:txBody>
          <a:bodyPr wrap="none" rtlCol="0">
            <a:spAutoFit/>
          </a:bodyPr>
          <a:lstStyle/>
          <a:p>
            <a:r>
              <a:rPr lang="en-US" sz="3600" b="1" dirty="0"/>
              <a:t>5</a:t>
            </a:r>
          </a:p>
        </p:txBody>
      </p:sp>
      <p:sp>
        <p:nvSpPr>
          <p:cNvPr id="83" name="Rectangle 82"/>
          <p:cNvSpPr/>
          <p:nvPr/>
        </p:nvSpPr>
        <p:spPr>
          <a:xfrm>
            <a:off x="4724400" y="464820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4" name="TextBox 83"/>
          <p:cNvSpPr txBox="1"/>
          <p:nvPr/>
        </p:nvSpPr>
        <p:spPr>
          <a:xfrm>
            <a:off x="4839096" y="4611470"/>
            <a:ext cx="418704" cy="646331"/>
          </a:xfrm>
          <a:prstGeom prst="rect">
            <a:avLst/>
          </a:prstGeom>
          <a:noFill/>
        </p:spPr>
        <p:txBody>
          <a:bodyPr wrap="none" rtlCol="0">
            <a:spAutoFit/>
          </a:bodyPr>
          <a:lstStyle/>
          <a:p>
            <a:r>
              <a:rPr lang="en-US" sz="3600" b="1" dirty="0"/>
              <a:t>6</a:t>
            </a:r>
          </a:p>
        </p:txBody>
      </p:sp>
      <p:sp>
        <p:nvSpPr>
          <p:cNvPr id="85" name="Rectangle 84"/>
          <p:cNvSpPr/>
          <p:nvPr/>
        </p:nvSpPr>
        <p:spPr>
          <a:xfrm>
            <a:off x="5410200" y="4648200"/>
            <a:ext cx="685800" cy="53340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6" name="TextBox 85"/>
          <p:cNvSpPr txBox="1"/>
          <p:nvPr/>
        </p:nvSpPr>
        <p:spPr>
          <a:xfrm>
            <a:off x="5524896" y="4611470"/>
            <a:ext cx="418704" cy="646331"/>
          </a:xfrm>
          <a:prstGeom prst="rect">
            <a:avLst/>
          </a:prstGeom>
          <a:noFill/>
        </p:spPr>
        <p:txBody>
          <a:bodyPr wrap="none" rtlCol="0">
            <a:spAutoFit/>
          </a:bodyPr>
          <a:lstStyle/>
          <a:p>
            <a:r>
              <a:rPr lang="en-US" sz="3600" b="1" dirty="0"/>
              <a:t>1</a:t>
            </a:r>
          </a:p>
        </p:txBody>
      </p:sp>
      <p:sp>
        <p:nvSpPr>
          <p:cNvPr id="87" name="Rectangle 86"/>
          <p:cNvSpPr/>
          <p:nvPr/>
        </p:nvSpPr>
        <p:spPr>
          <a:xfrm>
            <a:off x="6096000" y="46482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TextBox 87"/>
          <p:cNvSpPr txBox="1"/>
          <p:nvPr/>
        </p:nvSpPr>
        <p:spPr>
          <a:xfrm>
            <a:off x="6210696" y="4611470"/>
            <a:ext cx="418704" cy="646331"/>
          </a:xfrm>
          <a:prstGeom prst="rect">
            <a:avLst/>
          </a:prstGeom>
          <a:noFill/>
        </p:spPr>
        <p:txBody>
          <a:bodyPr wrap="none" rtlCol="0">
            <a:spAutoFit/>
          </a:bodyPr>
          <a:lstStyle/>
          <a:p>
            <a:r>
              <a:rPr lang="en-US" sz="3600" b="1" dirty="0"/>
              <a:t>8</a:t>
            </a:r>
          </a:p>
        </p:txBody>
      </p:sp>
      <p:sp>
        <p:nvSpPr>
          <p:cNvPr id="89" name="Rectangle 88"/>
          <p:cNvSpPr/>
          <p:nvPr/>
        </p:nvSpPr>
        <p:spPr>
          <a:xfrm>
            <a:off x="6781800" y="46482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TextBox 89"/>
          <p:cNvSpPr txBox="1"/>
          <p:nvPr/>
        </p:nvSpPr>
        <p:spPr>
          <a:xfrm>
            <a:off x="6896496" y="4611470"/>
            <a:ext cx="418704" cy="646331"/>
          </a:xfrm>
          <a:prstGeom prst="rect">
            <a:avLst/>
          </a:prstGeom>
          <a:noFill/>
        </p:spPr>
        <p:txBody>
          <a:bodyPr wrap="none" rtlCol="0">
            <a:spAutoFit/>
          </a:bodyPr>
          <a:lstStyle/>
          <a:p>
            <a:r>
              <a:rPr lang="en-US" sz="3600" b="1" dirty="0"/>
              <a:t>7</a:t>
            </a:r>
          </a:p>
        </p:txBody>
      </p:sp>
      <p:sp>
        <p:nvSpPr>
          <p:cNvPr id="91" name="Rectangle 90"/>
          <p:cNvSpPr/>
          <p:nvPr/>
        </p:nvSpPr>
        <p:spPr>
          <a:xfrm>
            <a:off x="7467600" y="46482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TextBox 91"/>
          <p:cNvSpPr txBox="1"/>
          <p:nvPr/>
        </p:nvSpPr>
        <p:spPr>
          <a:xfrm>
            <a:off x="7582296" y="4611470"/>
            <a:ext cx="418704" cy="646331"/>
          </a:xfrm>
          <a:prstGeom prst="rect">
            <a:avLst/>
          </a:prstGeom>
          <a:noFill/>
        </p:spPr>
        <p:txBody>
          <a:bodyPr wrap="none" rtlCol="0">
            <a:spAutoFit/>
          </a:bodyPr>
          <a:lstStyle/>
          <a:p>
            <a:r>
              <a:rPr lang="en-US" sz="3600" b="1" dirty="0"/>
              <a:t>2</a:t>
            </a:r>
          </a:p>
        </p:txBody>
      </p:sp>
      <p:sp>
        <p:nvSpPr>
          <p:cNvPr id="93" name="Rectangle 92"/>
          <p:cNvSpPr/>
          <p:nvPr/>
        </p:nvSpPr>
        <p:spPr>
          <a:xfrm>
            <a:off x="8153400" y="46482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TextBox 93"/>
          <p:cNvSpPr txBox="1"/>
          <p:nvPr/>
        </p:nvSpPr>
        <p:spPr>
          <a:xfrm>
            <a:off x="8268096" y="4611470"/>
            <a:ext cx="418704" cy="646331"/>
          </a:xfrm>
          <a:prstGeom prst="rect">
            <a:avLst/>
          </a:prstGeom>
          <a:noFill/>
        </p:spPr>
        <p:txBody>
          <a:bodyPr wrap="none" rtlCol="0">
            <a:spAutoFit/>
          </a:bodyPr>
          <a:lstStyle/>
          <a:p>
            <a:r>
              <a:rPr lang="en-US" sz="3600" b="1" dirty="0"/>
              <a:t>4</a:t>
            </a:r>
          </a:p>
        </p:txBody>
      </p:sp>
      <p:cxnSp>
        <p:nvCxnSpPr>
          <p:cNvPr id="95" name="Elbow Connector 94"/>
          <p:cNvCxnSpPr/>
          <p:nvPr/>
        </p:nvCxnSpPr>
        <p:spPr>
          <a:xfrm rot="16200000" flipH="1">
            <a:off x="5572909" y="4292499"/>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96" name="Elbow Connector 95"/>
          <p:cNvCxnSpPr/>
          <p:nvPr/>
        </p:nvCxnSpPr>
        <p:spPr>
          <a:xfrm rot="16200000" flipH="1">
            <a:off x="4753562" y="4292499"/>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97" name="Elbow Connector 96"/>
          <p:cNvCxnSpPr/>
          <p:nvPr/>
        </p:nvCxnSpPr>
        <p:spPr>
          <a:xfrm rot="16200000" flipH="1">
            <a:off x="3915362" y="4292499"/>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99" name="Elbow Connector 98"/>
          <p:cNvCxnSpPr/>
          <p:nvPr/>
        </p:nvCxnSpPr>
        <p:spPr>
          <a:xfrm rot="5400000">
            <a:off x="4727511" y="4176113"/>
            <a:ext cx="12700" cy="2013474"/>
          </a:xfrm>
          <a:prstGeom prst="bentConnector3">
            <a:avLst>
              <a:gd name="adj1" fmla="val 1800000"/>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00" name="Rectangle 99"/>
          <p:cNvSpPr/>
          <p:nvPr/>
        </p:nvSpPr>
        <p:spPr>
          <a:xfrm>
            <a:off x="4038600" y="5599331"/>
            <a:ext cx="685800" cy="533400"/>
          </a:xfrm>
          <a:prstGeom prst="rect">
            <a:avLst/>
          </a:prstGeom>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1" name="Rectangle 100"/>
          <p:cNvSpPr/>
          <p:nvPr/>
        </p:nvSpPr>
        <p:spPr>
          <a:xfrm>
            <a:off x="3352800" y="55993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2" name="TextBox 101"/>
          <p:cNvSpPr txBox="1"/>
          <p:nvPr/>
        </p:nvSpPr>
        <p:spPr>
          <a:xfrm>
            <a:off x="3511422" y="5562601"/>
            <a:ext cx="418704" cy="646331"/>
          </a:xfrm>
          <a:prstGeom prst="rect">
            <a:avLst/>
          </a:prstGeom>
          <a:noFill/>
        </p:spPr>
        <p:txBody>
          <a:bodyPr wrap="none" rtlCol="0">
            <a:spAutoFit/>
          </a:bodyPr>
          <a:lstStyle/>
          <a:p>
            <a:r>
              <a:rPr lang="en-US" sz="3600" b="1" dirty="0"/>
              <a:t>1</a:t>
            </a:r>
          </a:p>
        </p:txBody>
      </p:sp>
      <p:sp>
        <p:nvSpPr>
          <p:cNvPr id="103" name="TextBox 102"/>
          <p:cNvSpPr txBox="1"/>
          <p:nvPr/>
        </p:nvSpPr>
        <p:spPr>
          <a:xfrm>
            <a:off x="4153296" y="5562601"/>
            <a:ext cx="418704" cy="646331"/>
          </a:xfrm>
          <a:prstGeom prst="rect">
            <a:avLst/>
          </a:prstGeom>
          <a:noFill/>
        </p:spPr>
        <p:txBody>
          <a:bodyPr wrap="none" rtlCol="0">
            <a:spAutoFit/>
          </a:bodyPr>
          <a:lstStyle/>
          <a:p>
            <a:r>
              <a:rPr lang="en-US" sz="3600" b="1" dirty="0"/>
              <a:t>3</a:t>
            </a:r>
          </a:p>
        </p:txBody>
      </p:sp>
      <p:sp>
        <p:nvSpPr>
          <p:cNvPr id="104" name="Rectangle 103"/>
          <p:cNvSpPr/>
          <p:nvPr/>
        </p:nvSpPr>
        <p:spPr>
          <a:xfrm>
            <a:off x="4724400" y="55993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5" name="TextBox 104"/>
          <p:cNvSpPr txBox="1"/>
          <p:nvPr/>
        </p:nvSpPr>
        <p:spPr>
          <a:xfrm>
            <a:off x="4839096" y="5562601"/>
            <a:ext cx="418704" cy="646331"/>
          </a:xfrm>
          <a:prstGeom prst="rect">
            <a:avLst/>
          </a:prstGeom>
          <a:noFill/>
        </p:spPr>
        <p:txBody>
          <a:bodyPr wrap="none" rtlCol="0">
            <a:spAutoFit/>
          </a:bodyPr>
          <a:lstStyle/>
          <a:p>
            <a:r>
              <a:rPr lang="en-US" sz="3600" b="1" dirty="0"/>
              <a:t>5</a:t>
            </a:r>
          </a:p>
        </p:txBody>
      </p:sp>
      <p:sp>
        <p:nvSpPr>
          <p:cNvPr id="106" name="Rectangle 105"/>
          <p:cNvSpPr/>
          <p:nvPr/>
        </p:nvSpPr>
        <p:spPr>
          <a:xfrm>
            <a:off x="5410200" y="55993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7" name="TextBox 106"/>
          <p:cNvSpPr txBox="1"/>
          <p:nvPr/>
        </p:nvSpPr>
        <p:spPr>
          <a:xfrm>
            <a:off x="5524896" y="5562601"/>
            <a:ext cx="418704" cy="646331"/>
          </a:xfrm>
          <a:prstGeom prst="rect">
            <a:avLst/>
          </a:prstGeom>
          <a:noFill/>
        </p:spPr>
        <p:txBody>
          <a:bodyPr wrap="none" rtlCol="0">
            <a:spAutoFit/>
          </a:bodyPr>
          <a:lstStyle/>
          <a:p>
            <a:r>
              <a:rPr lang="en-US" sz="3600" b="1" dirty="0"/>
              <a:t>6</a:t>
            </a:r>
          </a:p>
        </p:txBody>
      </p:sp>
      <p:sp>
        <p:nvSpPr>
          <p:cNvPr id="108" name="Rectangle 107"/>
          <p:cNvSpPr/>
          <p:nvPr/>
        </p:nvSpPr>
        <p:spPr>
          <a:xfrm>
            <a:off x="6096000" y="55993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TextBox 108"/>
          <p:cNvSpPr txBox="1"/>
          <p:nvPr/>
        </p:nvSpPr>
        <p:spPr>
          <a:xfrm>
            <a:off x="6210696" y="5562601"/>
            <a:ext cx="418704" cy="646331"/>
          </a:xfrm>
          <a:prstGeom prst="rect">
            <a:avLst/>
          </a:prstGeom>
          <a:noFill/>
        </p:spPr>
        <p:txBody>
          <a:bodyPr wrap="none" rtlCol="0">
            <a:spAutoFit/>
          </a:bodyPr>
          <a:lstStyle/>
          <a:p>
            <a:r>
              <a:rPr lang="en-US" sz="3600" b="1" dirty="0"/>
              <a:t>8</a:t>
            </a:r>
          </a:p>
        </p:txBody>
      </p:sp>
      <p:sp>
        <p:nvSpPr>
          <p:cNvPr id="110" name="Rectangle 109"/>
          <p:cNvSpPr/>
          <p:nvPr/>
        </p:nvSpPr>
        <p:spPr>
          <a:xfrm>
            <a:off x="6781800" y="55993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TextBox 110"/>
          <p:cNvSpPr txBox="1"/>
          <p:nvPr/>
        </p:nvSpPr>
        <p:spPr>
          <a:xfrm>
            <a:off x="6896496" y="5562601"/>
            <a:ext cx="418704" cy="646331"/>
          </a:xfrm>
          <a:prstGeom prst="rect">
            <a:avLst/>
          </a:prstGeom>
          <a:noFill/>
        </p:spPr>
        <p:txBody>
          <a:bodyPr wrap="none" rtlCol="0">
            <a:spAutoFit/>
          </a:bodyPr>
          <a:lstStyle/>
          <a:p>
            <a:r>
              <a:rPr lang="en-US" sz="3600" b="1" dirty="0"/>
              <a:t>7</a:t>
            </a:r>
          </a:p>
        </p:txBody>
      </p:sp>
      <p:sp>
        <p:nvSpPr>
          <p:cNvPr id="112" name="Rectangle 111"/>
          <p:cNvSpPr/>
          <p:nvPr/>
        </p:nvSpPr>
        <p:spPr>
          <a:xfrm>
            <a:off x="7467600" y="55993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p:cNvSpPr txBox="1"/>
          <p:nvPr/>
        </p:nvSpPr>
        <p:spPr>
          <a:xfrm>
            <a:off x="7582296" y="5562601"/>
            <a:ext cx="418704" cy="646331"/>
          </a:xfrm>
          <a:prstGeom prst="rect">
            <a:avLst/>
          </a:prstGeom>
          <a:noFill/>
        </p:spPr>
        <p:txBody>
          <a:bodyPr wrap="none" rtlCol="0">
            <a:spAutoFit/>
          </a:bodyPr>
          <a:lstStyle/>
          <a:p>
            <a:r>
              <a:rPr lang="en-US" sz="3600" b="1" dirty="0"/>
              <a:t>2</a:t>
            </a:r>
          </a:p>
        </p:txBody>
      </p:sp>
      <p:sp>
        <p:nvSpPr>
          <p:cNvPr id="114" name="Rectangle 113"/>
          <p:cNvSpPr/>
          <p:nvPr/>
        </p:nvSpPr>
        <p:spPr>
          <a:xfrm>
            <a:off x="8153400" y="55993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5" name="TextBox 114"/>
          <p:cNvSpPr txBox="1"/>
          <p:nvPr/>
        </p:nvSpPr>
        <p:spPr>
          <a:xfrm>
            <a:off x="8268096" y="5562601"/>
            <a:ext cx="418704" cy="646331"/>
          </a:xfrm>
          <a:prstGeom prst="rect">
            <a:avLst/>
          </a:prstGeom>
          <a:noFill/>
        </p:spPr>
        <p:txBody>
          <a:bodyPr wrap="none" rtlCol="0">
            <a:spAutoFit/>
          </a:bodyPr>
          <a:lstStyle/>
          <a:p>
            <a:r>
              <a:rPr lang="en-US" sz="3600" b="1" dirty="0"/>
              <a:t>4</a:t>
            </a:r>
          </a:p>
        </p:txBody>
      </p:sp>
      <p:cxnSp>
        <p:nvCxnSpPr>
          <p:cNvPr id="116" name="Straight Connector 115"/>
          <p:cNvCxnSpPr/>
          <p:nvPr/>
        </p:nvCxnSpPr>
        <p:spPr>
          <a:xfrm>
            <a:off x="6099350" y="6103620"/>
            <a:ext cx="0" cy="304800"/>
          </a:xfrm>
          <a:prstGeom prst="line">
            <a:avLst/>
          </a:prstGeom>
        </p:spPr>
        <p:style>
          <a:lnRef idx="2">
            <a:schemeClr val="dk1"/>
          </a:lnRef>
          <a:fillRef idx="0">
            <a:schemeClr val="dk1"/>
          </a:fillRef>
          <a:effectRef idx="1">
            <a:schemeClr val="dk1"/>
          </a:effectRef>
          <a:fontRef idx="minor">
            <a:schemeClr val="tx1"/>
          </a:fontRef>
        </p:style>
      </p:cxnSp>
      <p:sp>
        <p:nvSpPr>
          <p:cNvPr id="117" name="TextBox 116"/>
          <p:cNvSpPr txBox="1"/>
          <p:nvPr/>
        </p:nvSpPr>
        <p:spPr>
          <a:xfrm>
            <a:off x="5184950" y="6115288"/>
            <a:ext cx="867930" cy="369332"/>
          </a:xfrm>
          <a:prstGeom prst="rect">
            <a:avLst/>
          </a:prstGeom>
          <a:noFill/>
        </p:spPr>
        <p:txBody>
          <a:bodyPr wrap="none" rtlCol="0">
            <a:spAutoFit/>
          </a:bodyPr>
          <a:lstStyle/>
          <a:p>
            <a:pPr algn="r"/>
            <a:r>
              <a:rPr lang="en-US" b="1" dirty="0"/>
              <a:t>Sorted </a:t>
            </a:r>
          </a:p>
        </p:txBody>
      </p:sp>
      <p:sp>
        <p:nvSpPr>
          <p:cNvPr id="118" name="TextBox 117"/>
          <p:cNvSpPr txBox="1"/>
          <p:nvPr/>
        </p:nvSpPr>
        <p:spPr>
          <a:xfrm>
            <a:off x="6175551" y="6115288"/>
            <a:ext cx="1074333" cy="369332"/>
          </a:xfrm>
          <a:prstGeom prst="rect">
            <a:avLst/>
          </a:prstGeom>
          <a:noFill/>
        </p:spPr>
        <p:txBody>
          <a:bodyPr wrap="none" rtlCol="0">
            <a:spAutoFit/>
          </a:bodyPr>
          <a:lstStyle/>
          <a:p>
            <a:r>
              <a:rPr lang="en-US" b="1" dirty="0"/>
              <a:t>Unsorted </a:t>
            </a:r>
          </a:p>
        </p:txBody>
      </p:sp>
    </p:spTree>
    <p:extLst>
      <p:ext uri="{BB962C8B-B14F-4D97-AF65-F5344CB8AC3E}">
        <p14:creationId xmlns:p14="http://schemas.microsoft.com/office/powerpoint/2010/main" val="290664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left)">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right)">
                                      <p:cBhvr>
                                        <p:cTn id="55" dur="500"/>
                                        <p:tgtEl>
                                          <p:spTgt spid="5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1"/>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2"/>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4"/>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7"/>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8"/>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73"/>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72"/>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79"/>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80"/>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81"/>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82"/>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83"/>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8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8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8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87"/>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88"/>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89"/>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90"/>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91"/>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92"/>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93"/>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9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95"/>
                                        </p:tgtEl>
                                        <p:attrNameLst>
                                          <p:attrName>style.visibility</p:attrName>
                                        </p:attrNameLst>
                                      </p:cBhvr>
                                      <p:to>
                                        <p:strVal val="visible"/>
                                      </p:to>
                                    </p:set>
                                    <p:animEffect transition="in" filter="wipe(left)">
                                      <p:cBhvr>
                                        <p:cTn id="142" dur="500"/>
                                        <p:tgtEl>
                                          <p:spTgt spid="95"/>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96"/>
                                        </p:tgtEl>
                                        <p:attrNameLst>
                                          <p:attrName>style.visibility</p:attrName>
                                        </p:attrNameLst>
                                      </p:cBhvr>
                                      <p:to>
                                        <p:strVal val="visible"/>
                                      </p:to>
                                    </p:set>
                                    <p:animEffect transition="in" filter="wipe(left)">
                                      <p:cBhvr>
                                        <p:cTn id="147" dur="500"/>
                                        <p:tgtEl>
                                          <p:spTgt spid="96"/>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97"/>
                                        </p:tgtEl>
                                        <p:attrNameLst>
                                          <p:attrName>style.visibility</p:attrName>
                                        </p:attrNameLst>
                                      </p:cBhvr>
                                      <p:to>
                                        <p:strVal val="visible"/>
                                      </p:to>
                                    </p:set>
                                    <p:animEffect transition="in" filter="wipe(left)">
                                      <p:cBhvr>
                                        <p:cTn id="152" dur="500"/>
                                        <p:tgtEl>
                                          <p:spTgt spid="9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2" fill="hold" nodeType="clickEffect">
                                  <p:stCondLst>
                                    <p:cond delay="0"/>
                                  </p:stCondLst>
                                  <p:childTnLst>
                                    <p:set>
                                      <p:cBhvr>
                                        <p:cTn id="156" dur="1" fill="hold">
                                          <p:stCondLst>
                                            <p:cond delay="0"/>
                                          </p:stCondLst>
                                        </p:cTn>
                                        <p:tgtEl>
                                          <p:spTgt spid="99"/>
                                        </p:tgtEl>
                                        <p:attrNameLst>
                                          <p:attrName>style.visibility</p:attrName>
                                        </p:attrNameLst>
                                      </p:cBhvr>
                                      <p:to>
                                        <p:strVal val="visible"/>
                                      </p:to>
                                    </p:set>
                                    <p:animEffect transition="in" filter="wipe(right)">
                                      <p:cBhvr>
                                        <p:cTn id="157" dur="500"/>
                                        <p:tgtEl>
                                          <p:spTgt spid="99"/>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100"/>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101"/>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102"/>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103"/>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104"/>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105"/>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106"/>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107"/>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108"/>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109"/>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110"/>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11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112"/>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11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114"/>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15"/>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nodeType="clickEffect">
                                  <p:stCondLst>
                                    <p:cond delay="0"/>
                                  </p:stCondLst>
                                  <p:childTnLst>
                                    <p:set>
                                      <p:cBhvr>
                                        <p:cTn id="195" dur="1" fill="hold">
                                          <p:stCondLst>
                                            <p:cond delay="0"/>
                                          </p:stCondLst>
                                        </p:cTn>
                                        <p:tgtEl>
                                          <p:spTgt spid="116"/>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117"/>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0" grpId="0" animBg="1"/>
      <p:bldP spid="31" grpId="0" animBg="1"/>
      <p:bldP spid="32" grpId="0"/>
      <p:bldP spid="33" grpId="0"/>
      <p:bldP spid="34" grpId="0" animBg="1"/>
      <p:bldP spid="35" grpId="0"/>
      <p:bldP spid="36" grpId="0" animBg="1"/>
      <p:bldP spid="37" grpId="0"/>
      <p:bldP spid="38" grpId="0" animBg="1"/>
      <p:bldP spid="39" grpId="0"/>
      <p:bldP spid="40" grpId="0" animBg="1"/>
      <p:bldP spid="41" grpId="0"/>
      <p:bldP spid="42" grpId="0" animBg="1"/>
      <p:bldP spid="43" grpId="0"/>
      <p:bldP spid="44" grpId="0" animBg="1"/>
      <p:bldP spid="45" grpId="0"/>
      <p:bldP spid="55" grpId="0" animBg="1"/>
      <p:bldP spid="56" grpId="0" animBg="1"/>
      <p:bldP spid="57" grpId="0"/>
      <p:bldP spid="58" grpId="0"/>
      <p:bldP spid="59" grpId="0" animBg="1"/>
      <p:bldP spid="60" grpId="0"/>
      <p:bldP spid="61" grpId="0" animBg="1"/>
      <p:bldP spid="62" grpId="0"/>
      <p:bldP spid="63" grpId="0" animBg="1"/>
      <p:bldP spid="64" grpId="0"/>
      <p:bldP spid="65" grpId="0" animBg="1"/>
      <p:bldP spid="66" grpId="0"/>
      <p:bldP spid="67" grpId="0" animBg="1"/>
      <p:bldP spid="68" grpId="0"/>
      <p:bldP spid="69" grpId="0" animBg="1"/>
      <p:bldP spid="70" grpId="0"/>
      <p:bldP spid="73" grpId="0"/>
      <p:bldP spid="74" grpId="0"/>
      <p:bldP spid="76" grpId="0"/>
      <p:bldP spid="79" grpId="0" animBg="1"/>
      <p:bldP spid="80" grpId="0" animBg="1"/>
      <p:bldP spid="81" grpId="0"/>
      <p:bldP spid="82" grpId="0"/>
      <p:bldP spid="83" grpId="0" animBg="1"/>
      <p:bldP spid="84" grpId="0"/>
      <p:bldP spid="85" grpId="0" animBg="1"/>
      <p:bldP spid="86" grpId="0"/>
      <p:bldP spid="87" grpId="0" animBg="1"/>
      <p:bldP spid="88" grpId="0"/>
      <p:bldP spid="89" grpId="0" animBg="1"/>
      <p:bldP spid="90" grpId="0"/>
      <p:bldP spid="91" grpId="0" animBg="1"/>
      <p:bldP spid="92" grpId="0"/>
      <p:bldP spid="93" grpId="0" animBg="1"/>
      <p:bldP spid="94" grpId="0"/>
      <p:bldP spid="100" grpId="0" animBg="1"/>
      <p:bldP spid="101" grpId="0" animBg="1"/>
      <p:bldP spid="102" grpId="0"/>
      <p:bldP spid="103" grpId="0"/>
      <p:bldP spid="104" grpId="0" animBg="1"/>
      <p:bldP spid="105" grpId="0"/>
      <p:bldP spid="106" grpId="0" animBg="1"/>
      <p:bldP spid="107" grpId="0"/>
      <p:bldP spid="108" grpId="0" animBg="1"/>
      <p:bldP spid="109" grpId="0"/>
      <p:bldP spid="110" grpId="0" animBg="1"/>
      <p:bldP spid="111" grpId="0"/>
      <p:bldP spid="112" grpId="0" animBg="1"/>
      <p:bldP spid="113" grpId="0"/>
      <p:bldP spid="114" grpId="0" animBg="1"/>
      <p:bldP spid="115" grpId="0"/>
      <p:bldP spid="117" grpId="0"/>
      <p:bldP spid="11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Example Cont.</a:t>
            </a:r>
          </a:p>
        </p:txBody>
      </p:sp>
      <p:sp>
        <p:nvSpPr>
          <p:cNvPr id="44" name="Rectangle 43"/>
          <p:cNvSpPr/>
          <p:nvPr/>
        </p:nvSpPr>
        <p:spPr>
          <a:xfrm>
            <a:off x="4038600" y="1636931"/>
            <a:ext cx="685800" cy="533400"/>
          </a:xfrm>
          <a:prstGeom prst="rect">
            <a:avLst/>
          </a:prstGeom>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Rectangle 44"/>
          <p:cNvSpPr/>
          <p:nvPr/>
        </p:nvSpPr>
        <p:spPr>
          <a:xfrm>
            <a:off x="3352800" y="16369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TextBox 45"/>
          <p:cNvSpPr txBox="1"/>
          <p:nvPr/>
        </p:nvSpPr>
        <p:spPr>
          <a:xfrm>
            <a:off x="3511422" y="1600201"/>
            <a:ext cx="418704" cy="646331"/>
          </a:xfrm>
          <a:prstGeom prst="rect">
            <a:avLst/>
          </a:prstGeom>
          <a:noFill/>
        </p:spPr>
        <p:txBody>
          <a:bodyPr wrap="none" rtlCol="0">
            <a:spAutoFit/>
          </a:bodyPr>
          <a:lstStyle/>
          <a:p>
            <a:r>
              <a:rPr lang="en-US" sz="3600" b="1" dirty="0"/>
              <a:t>1</a:t>
            </a:r>
          </a:p>
        </p:txBody>
      </p:sp>
      <p:sp>
        <p:nvSpPr>
          <p:cNvPr id="47" name="TextBox 46"/>
          <p:cNvSpPr txBox="1"/>
          <p:nvPr/>
        </p:nvSpPr>
        <p:spPr>
          <a:xfrm>
            <a:off x="4153296" y="1600201"/>
            <a:ext cx="418704" cy="646331"/>
          </a:xfrm>
          <a:prstGeom prst="rect">
            <a:avLst/>
          </a:prstGeom>
          <a:noFill/>
        </p:spPr>
        <p:txBody>
          <a:bodyPr wrap="none" rtlCol="0">
            <a:spAutoFit/>
          </a:bodyPr>
          <a:lstStyle/>
          <a:p>
            <a:r>
              <a:rPr lang="en-US" sz="3600" b="1" dirty="0"/>
              <a:t>3</a:t>
            </a:r>
          </a:p>
        </p:txBody>
      </p:sp>
      <p:sp>
        <p:nvSpPr>
          <p:cNvPr id="48" name="Rectangle 47"/>
          <p:cNvSpPr/>
          <p:nvPr/>
        </p:nvSpPr>
        <p:spPr>
          <a:xfrm>
            <a:off x="4724400" y="16369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TextBox 48"/>
          <p:cNvSpPr txBox="1"/>
          <p:nvPr/>
        </p:nvSpPr>
        <p:spPr>
          <a:xfrm>
            <a:off x="4839096" y="1600201"/>
            <a:ext cx="418704" cy="646331"/>
          </a:xfrm>
          <a:prstGeom prst="rect">
            <a:avLst/>
          </a:prstGeom>
          <a:noFill/>
        </p:spPr>
        <p:txBody>
          <a:bodyPr wrap="none" rtlCol="0">
            <a:spAutoFit/>
          </a:bodyPr>
          <a:lstStyle/>
          <a:p>
            <a:r>
              <a:rPr lang="en-US" sz="3600" b="1" dirty="0"/>
              <a:t>5</a:t>
            </a:r>
          </a:p>
        </p:txBody>
      </p:sp>
      <p:sp>
        <p:nvSpPr>
          <p:cNvPr id="50" name="Rectangle 49"/>
          <p:cNvSpPr/>
          <p:nvPr/>
        </p:nvSpPr>
        <p:spPr>
          <a:xfrm>
            <a:off x="5410200" y="16369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 name="TextBox 50"/>
          <p:cNvSpPr txBox="1"/>
          <p:nvPr/>
        </p:nvSpPr>
        <p:spPr>
          <a:xfrm>
            <a:off x="5524896" y="1600201"/>
            <a:ext cx="418704" cy="646331"/>
          </a:xfrm>
          <a:prstGeom prst="rect">
            <a:avLst/>
          </a:prstGeom>
          <a:noFill/>
        </p:spPr>
        <p:txBody>
          <a:bodyPr wrap="none" rtlCol="0">
            <a:spAutoFit/>
          </a:bodyPr>
          <a:lstStyle/>
          <a:p>
            <a:r>
              <a:rPr lang="en-US" sz="3600" b="1" dirty="0"/>
              <a:t>6</a:t>
            </a:r>
          </a:p>
        </p:txBody>
      </p:sp>
      <p:sp>
        <p:nvSpPr>
          <p:cNvPr id="52" name="Rectangle 51"/>
          <p:cNvSpPr/>
          <p:nvPr/>
        </p:nvSpPr>
        <p:spPr>
          <a:xfrm>
            <a:off x="6096000" y="1636931"/>
            <a:ext cx="685800" cy="53340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3" name="TextBox 52"/>
          <p:cNvSpPr txBox="1"/>
          <p:nvPr/>
        </p:nvSpPr>
        <p:spPr>
          <a:xfrm>
            <a:off x="6210696" y="1600201"/>
            <a:ext cx="418704" cy="646331"/>
          </a:xfrm>
          <a:prstGeom prst="rect">
            <a:avLst/>
          </a:prstGeom>
          <a:noFill/>
        </p:spPr>
        <p:txBody>
          <a:bodyPr wrap="none" rtlCol="0">
            <a:spAutoFit/>
          </a:bodyPr>
          <a:lstStyle/>
          <a:p>
            <a:r>
              <a:rPr lang="en-US" sz="3600" b="1" dirty="0"/>
              <a:t>8</a:t>
            </a:r>
          </a:p>
        </p:txBody>
      </p:sp>
      <p:sp>
        <p:nvSpPr>
          <p:cNvPr id="54" name="Rectangle 53"/>
          <p:cNvSpPr/>
          <p:nvPr/>
        </p:nvSpPr>
        <p:spPr>
          <a:xfrm>
            <a:off x="6781800" y="16369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TextBox 54"/>
          <p:cNvSpPr txBox="1"/>
          <p:nvPr/>
        </p:nvSpPr>
        <p:spPr>
          <a:xfrm>
            <a:off x="6896496" y="1600201"/>
            <a:ext cx="418704" cy="646331"/>
          </a:xfrm>
          <a:prstGeom prst="rect">
            <a:avLst/>
          </a:prstGeom>
          <a:noFill/>
        </p:spPr>
        <p:txBody>
          <a:bodyPr wrap="none" rtlCol="0">
            <a:spAutoFit/>
          </a:bodyPr>
          <a:lstStyle/>
          <a:p>
            <a:r>
              <a:rPr lang="en-US" sz="3600" b="1" dirty="0"/>
              <a:t>7</a:t>
            </a:r>
          </a:p>
        </p:txBody>
      </p:sp>
      <p:sp>
        <p:nvSpPr>
          <p:cNvPr id="56" name="Rectangle 55"/>
          <p:cNvSpPr/>
          <p:nvPr/>
        </p:nvSpPr>
        <p:spPr>
          <a:xfrm>
            <a:off x="7467600" y="16369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TextBox 56"/>
          <p:cNvSpPr txBox="1"/>
          <p:nvPr/>
        </p:nvSpPr>
        <p:spPr>
          <a:xfrm>
            <a:off x="7582296" y="1600201"/>
            <a:ext cx="418704" cy="646331"/>
          </a:xfrm>
          <a:prstGeom prst="rect">
            <a:avLst/>
          </a:prstGeom>
          <a:noFill/>
        </p:spPr>
        <p:txBody>
          <a:bodyPr wrap="none" rtlCol="0">
            <a:spAutoFit/>
          </a:bodyPr>
          <a:lstStyle/>
          <a:p>
            <a:r>
              <a:rPr lang="en-US" sz="3600" b="1" dirty="0"/>
              <a:t>2</a:t>
            </a:r>
          </a:p>
        </p:txBody>
      </p:sp>
      <p:sp>
        <p:nvSpPr>
          <p:cNvPr id="58" name="Rectangle 57"/>
          <p:cNvSpPr/>
          <p:nvPr/>
        </p:nvSpPr>
        <p:spPr>
          <a:xfrm>
            <a:off x="8153400" y="16369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TextBox 58"/>
          <p:cNvSpPr txBox="1"/>
          <p:nvPr/>
        </p:nvSpPr>
        <p:spPr>
          <a:xfrm>
            <a:off x="8268096" y="1600201"/>
            <a:ext cx="418704" cy="646331"/>
          </a:xfrm>
          <a:prstGeom prst="rect">
            <a:avLst/>
          </a:prstGeom>
          <a:noFill/>
        </p:spPr>
        <p:txBody>
          <a:bodyPr wrap="none" rtlCol="0">
            <a:spAutoFit/>
          </a:bodyPr>
          <a:lstStyle/>
          <a:p>
            <a:r>
              <a:rPr lang="en-US" sz="3600" b="1" dirty="0"/>
              <a:t>4</a:t>
            </a:r>
          </a:p>
        </p:txBody>
      </p:sp>
      <p:sp>
        <p:nvSpPr>
          <p:cNvPr id="63" name="TextBox 62"/>
          <p:cNvSpPr txBox="1"/>
          <p:nvPr/>
        </p:nvSpPr>
        <p:spPr>
          <a:xfrm>
            <a:off x="1759974" y="990601"/>
            <a:ext cx="8298426" cy="430887"/>
          </a:xfrm>
          <a:prstGeom prst="rect">
            <a:avLst/>
          </a:prstGeom>
          <a:noFill/>
        </p:spPr>
        <p:txBody>
          <a:bodyPr wrap="none" rtlCol="0">
            <a:spAutoFit/>
          </a:bodyPr>
          <a:lstStyle/>
          <a:p>
            <a:r>
              <a:rPr lang="en-US" sz="2200" b="1" dirty="0"/>
              <a:t>Pass - 5 : Select Fifth record and Insert at proper place in sorted array</a:t>
            </a:r>
          </a:p>
        </p:txBody>
      </p:sp>
      <p:sp>
        <p:nvSpPr>
          <p:cNvPr id="64" name="Rectangle 63"/>
          <p:cNvSpPr/>
          <p:nvPr/>
        </p:nvSpPr>
        <p:spPr>
          <a:xfrm>
            <a:off x="4038600" y="2779931"/>
            <a:ext cx="685800" cy="533400"/>
          </a:xfrm>
          <a:prstGeom prst="rect">
            <a:avLst/>
          </a:prstGeom>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5" name="Rectangle 64"/>
          <p:cNvSpPr/>
          <p:nvPr/>
        </p:nvSpPr>
        <p:spPr>
          <a:xfrm>
            <a:off x="3352800" y="27799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6" name="TextBox 65"/>
          <p:cNvSpPr txBox="1"/>
          <p:nvPr/>
        </p:nvSpPr>
        <p:spPr>
          <a:xfrm>
            <a:off x="3511422" y="2743201"/>
            <a:ext cx="418704" cy="646331"/>
          </a:xfrm>
          <a:prstGeom prst="rect">
            <a:avLst/>
          </a:prstGeom>
          <a:noFill/>
        </p:spPr>
        <p:txBody>
          <a:bodyPr wrap="none" rtlCol="0">
            <a:spAutoFit/>
          </a:bodyPr>
          <a:lstStyle/>
          <a:p>
            <a:r>
              <a:rPr lang="en-US" sz="3600" b="1" dirty="0"/>
              <a:t>1</a:t>
            </a:r>
          </a:p>
        </p:txBody>
      </p:sp>
      <p:sp>
        <p:nvSpPr>
          <p:cNvPr id="67" name="TextBox 66"/>
          <p:cNvSpPr txBox="1"/>
          <p:nvPr/>
        </p:nvSpPr>
        <p:spPr>
          <a:xfrm>
            <a:off x="4153296" y="2743201"/>
            <a:ext cx="418704" cy="646331"/>
          </a:xfrm>
          <a:prstGeom prst="rect">
            <a:avLst/>
          </a:prstGeom>
          <a:noFill/>
        </p:spPr>
        <p:txBody>
          <a:bodyPr wrap="none" rtlCol="0">
            <a:spAutoFit/>
          </a:bodyPr>
          <a:lstStyle/>
          <a:p>
            <a:r>
              <a:rPr lang="en-US" sz="3600" b="1" dirty="0"/>
              <a:t>3</a:t>
            </a:r>
          </a:p>
        </p:txBody>
      </p:sp>
      <p:sp>
        <p:nvSpPr>
          <p:cNvPr id="68" name="Rectangle 67"/>
          <p:cNvSpPr/>
          <p:nvPr/>
        </p:nvSpPr>
        <p:spPr>
          <a:xfrm>
            <a:off x="4724400" y="27799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9" name="TextBox 68"/>
          <p:cNvSpPr txBox="1"/>
          <p:nvPr/>
        </p:nvSpPr>
        <p:spPr>
          <a:xfrm>
            <a:off x="4839096" y="2743201"/>
            <a:ext cx="418704" cy="646331"/>
          </a:xfrm>
          <a:prstGeom prst="rect">
            <a:avLst/>
          </a:prstGeom>
          <a:noFill/>
        </p:spPr>
        <p:txBody>
          <a:bodyPr wrap="none" rtlCol="0">
            <a:spAutoFit/>
          </a:bodyPr>
          <a:lstStyle/>
          <a:p>
            <a:r>
              <a:rPr lang="en-US" sz="3600" b="1" dirty="0"/>
              <a:t>5</a:t>
            </a:r>
          </a:p>
        </p:txBody>
      </p:sp>
      <p:sp>
        <p:nvSpPr>
          <p:cNvPr id="70" name="Rectangle 69"/>
          <p:cNvSpPr/>
          <p:nvPr/>
        </p:nvSpPr>
        <p:spPr>
          <a:xfrm>
            <a:off x="5410200" y="27799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1" name="TextBox 70"/>
          <p:cNvSpPr txBox="1"/>
          <p:nvPr/>
        </p:nvSpPr>
        <p:spPr>
          <a:xfrm>
            <a:off x="5524896" y="2743201"/>
            <a:ext cx="418704" cy="646331"/>
          </a:xfrm>
          <a:prstGeom prst="rect">
            <a:avLst/>
          </a:prstGeom>
          <a:noFill/>
        </p:spPr>
        <p:txBody>
          <a:bodyPr wrap="none" rtlCol="0">
            <a:spAutoFit/>
          </a:bodyPr>
          <a:lstStyle/>
          <a:p>
            <a:r>
              <a:rPr lang="en-US" sz="3600" b="1" dirty="0"/>
              <a:t>6</a:t>
            </a:r>
          </a:p>
        </p:txBody>
      </p:sp>
      <p:sp>
        <p:nvSpPr>
          <p:cNvPr id="72" name="Rectangle 71"/>
          <p:cNvSpPr/>
          <p:nvPr/>
        </p:nvSpPr>
        <p:spPr>
          <a:xfrm>
            <a:off x="6096000" y="27799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3" name="TextBox 72"/>
          <p:cNvSpPr txBox="1"/>
          <p:nvPr/>
        </p:nvSpPr>
        <p:spPr>
          <a:xfrm>
            <a:off x="6210696" y="2743201"/>
            <a:ext cx="418704" cy="646331"/>
          </a:xfrm>
          <a:prstGeom prst="rect">
            <a:avLst/>
          </a:prstGeom>
          <a:noFill/>
        </p:spPr>
        <p:txBody>
          <a:bodyPr wrap="none" rtlCol="0">
            <a:spAutoFit/>
          </a:bodyPr>
          <a:lstStyle/>
          <a:p>
            <a:r>
              <a:rPr lang="en-US" sz="3600" b="1" dirty="0"/>
              <a:t>8</a:t>
            </a:r>
          </a:p>
        </p:txBody>
      </p:sp>
      <p:sp>
        <p:nvSpPr>
          <p:cNvPr id="74" name="Rectangle 73"/>
          <p:cNvSpPr/>
          <p:nvPr/>
        </p:nvSpPr>
        <p:spPr>
          <a:xfrm>
            <a:off x="6781800" y="27799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TextBox 74"/>
          <p:cNvSpPr txBox="1"/>
          <p:nvPr/>
        </p:nvSpPr>
        <p:spPr>
          <a:xfrm>
            <a:off x="6896496" y="2743201"/>
            <a:ext cx="418704" cy="646331"/>
          </a:xfrm>
          <a:prstGeom prst="rect">
            <a:avLst/>
          </a:prstGeom>
          <a:noFill/>
        </p:spPr>
        <p:txBody>
          <a:bodyPr wrap="none" rtlCol="0">
            <a:spAutoFit/>
          </a:bodyPr>
          <a:lstStyle/>
          <a:p>
            <a:r>
              <a:rPr lang="en-US" sz="3600" b="1" dirty="0"/>
              <a:t>7</a:t>
            </a:r>
          </a:p>
        </p:txBody>
      </p:sp>
      <p:sp>
        <p:nvSpPr>
          <p:cNvPr id="76" name="Rectangle 75"/>
          <p:cNvSpPr/>
          <p:nvPr/>
        </p:nvSpPr>
        <p:spPr>
          <a:xfrm>
            <a:off x="7467600" y="27799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TextBox 76"/>
          <p:cNvSpPr txBox="1"/>
          <p:nvPr/>
        </p:nvSpPr>
        <p:spPr>
          <a:xfrm>
            <a:off x="7582296" y="2743201"/>
            <a:ext cx="418704" cy="646331"/>
          </a:xfrm>
          <a:prstGeom prst="rect">
            <a:avLst/>
          </a:prstGeom>
          <a:noFill/>
        </p:spPr>
        <p:txBody>
          <a:bodyPr wrap="none" rtlCol="0">
            <a:spAutoFit/>
          </a:bodyPr>
          <a:lstStyle/>
          <a:p>
            <a:r>
              <a:rPr lang="en-US" sz="3600" b="1" dirty="0"/>
              <a:t>2</a:t>
            </a:r>
          </a:p>
        </p:txBody>
      </p:sp>
      <p:sp>
        <p:nvSpPr>
          <p:cNvPr id="78" name="Rectangle 77"/>
          <p:cNvSpPr/>
          <p:nvPr/>
        </p:nvSpPr>
        <p:spPr>
          <a:xfrm>
            <a:off x="8153400" y="27799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TextBox 78"/>
          <p:cNvSpPr txBox="1"/>
          <p:nvPr/>
        </p:nvSpPr>
        <p:spPr>
          <a:xfrm>
            <a:off x="8268096" y="2743201"/>
            <a:ext cx="418704" cy="646331"/>
          </a:xfrm>
          <a:prstGeom prst="rect">
            <a:avLst/>
          </a:prstGeom>
          <a:noFill/>
        </p:spPr>
        <p:txBody>
          <a:bodyPr wrap="none" rtlCol="0">
            <a:spAutoFit/>
          </a:bodyPr>
          <a:lstStyle/>
          <a:p>
            <a:r>
              <a:rPr lang="en-US" sz="3600" b="1" dirty="0"/>
              <a:t>4</a:t>
            </a:r>
          </a:p>
        </p:txBody>
      </p:sp>
      <p:sp>
        <p:nvSpPr>
          <p:cNvPr id="80" name="TextBox 79"/>
          <p:cNvSpPr txBox="1"/>
          <p:nvPr/>
        </p:nvSpPr>
        <p:spPr>
          <a:xfrm>
            <a:off x="5029201" y="2286000"/>
            <a:ext cx="2276457" cy="369332"/>
          </a:xfrm>
          <a:prstGeom prst="rect">
            <a:avLst/>
          </a:prstGeom>
          <a:noFill/>
        </p:spPr>
        <p:txBody>
          <a:bodyPr wrap="none" rtlCol="0">
            <a:spAutoFit/>
          </a:bodyPr>
          <a:lstStyle/>
          <a:p>
            <a:r>
              <a:rPr lang="en-US" b="1" dirty="0"/>
              <a:t>8 is at proper position</a:t>
            </a:r>
          </a:p>
        </p:txBody>
      </p:sp>
      <p:cxnSp>
        <p:nvCxnSpPr>
          <p:cNvPr id="97" name="Straight Connector 96"/>
          <p:cNvCxnSpPr/>
          <p:nvPr/>
        </p:nvCxnSpPr>
        <p:spPr>
          <a:xfrm>
            <a:off x="1562100" y="3733800"/>
            <a:ext cx="88773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1736148" y="3733801"/>
            <a:ext cx="8398453" cy="430887"/>
          </a:xfrm>
          <a:prstGeom prst="rect">
            <a:avLst/>
          </a:prstGeom>
          <a:noFill/>
        </p:spPr>
        <p:txBody>
          <a:bodyPr wrap="none" rtlCol="0">
            <a:spAutoFit/>
          </a:bodyPr>
          <a:lstStyle/>
          <a:p>
            <a:r>
              <a:rPr lang="en-US" sz="2200" b="1" dirty="0"/>
              <a:t>Pass - 6 : Select Sixth Record and Insert at proper place in sorted array</a:t>
            </a:r>
          </a:p>
        </p:txBody>
      </p:sp>
      <p:sp>
        <p:nvSpPr>
          <p:cNvPr id="99" name="Rectangle 98"/>
          <p:cNvSpPr/>
          <p:nvPr/>
        </p:nvSpPr>
        <p:spPr>
          <a:xfrm>
            <a:off x="4038600" y="4572000"/>
            <a:ext cx="685800" cy="533400"/>
          </a:xfrm>
          <a:prstGeom prst="rect">
            <a:avLst/>
          </a:prstGeom>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0" name="Rectangle 99"/>
          <p:cNvSpPr/>
          <p:nvPr/>
        </p:nvSpPr>
        <p:spPr>
          <a:xfrm>
            <a:off x="3352800" y="457200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1" name="TextBox 100"/>
          <p:cNvSpPr txBox="1"/>
          <p:nvPr/>
        </p:nvSpPr>
        <p:spPr>
          <a:xfrm>
            <a:off x="3511422" y="4535270"/>
            <a:ext cx="418704" cy="646331"/>
          </a:xfrm>
          <a:prstGeom prst="rect">
            <a:avLst/>
          </a:prstGeom>
          <a:noFill/>
        </p:spPr>
        <p:txBody>
          <a:bodyPr wrap="none" rtlCol="0">
            <a:spAutoFit/>
          </a:bodyPr>
          <a:lstStyle/>
          <a:p>
            <a:r>
              <a:rPr lang="en-US" sz="3600" b="1" dirty="0"/>
              <a:t>1</a:t>
            </a:r>
          </a:p>
        </p:txBody>
      </p:sp>
      <p:sp>
        <p:nvSpPr>
          <p:cNvPr id="102" name="TextBox 101"/>
          <p:cNvSpPr txBox="1"/>
          <p:nvPr/>
        </p:nvSpPr>
        <p:spPr>
          <a:xfrm>
            <a:off x="4153296" y="4535270"/>
            <a:ext cx="418704" cy="646331"/>
          </a:xfrm>
          <a:prstGeom prst="rect">
            <a:avLst/>
          </a:prstGeom>
          <a:noFill/>
        </p:spPr>
        <p:txBody>
          <a:bodyPr wrap="none" rtlCol="0">
            <a:spAutoFit/>
          </a:bodyPr>
          <a:lstStyle/>
          <a:p>
            <a:r>
              <a:rPr lang="en-US" sz="3600" b="1" dirty="0"/>
              <a:t>3</a:t>
            </a:r>
          </a:p>
        </p:txBody>
      </p:sp>
      <p:sp>
        <p:nvSpPr>
          <p:cNvPr id="103" name="Rectangle 102"/>
          <p:cNvSpPr/>
          <p:nvPr/>
        </p:nvSpPr>
        <p:spPr>
          <a:xfrm>
            <a:off x="4724400" y="457200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4" name="TextBox 103"/>
          <p:cNvSpPr txBox="1"/>
          <p:nvPr/>
        </p:nvSpPr>
        <p:spPr>
          <a:xfrm>
            <a:off x="4839096" y="4535270"/>
            <a:ext cx="418704" cy="646331"/>
          </a:xfrm>
          <a:prstGeom prst="rect">
            <a:avLst/>
          </a:prstGeom>
          <a:noFill/>
        </p:spPr>
        <p:txBody>
          <a:bodyPr wrap="none" rtlCol="0">
            <a:spAutoFit/>
          </a:bodyPr>
          <a:lstStyle/>
          <a:p>
            <a:r>
              <a:rPr lang="en-US" sz="3600" b="1" dirty="0"/>
              <a:t>5</a:t>
            </a:r>
          </a:p>
        </p:txBody>
      </p:sp>
      <p:sp>
        <p:nvSpPr>
          <p:cNvPr id="105" name="Rectangle 104"/>
          <p:cNvSpPr/>
          <p:nvPr/>
        </p:nvSpPr>
        <p:spPr>
          <a:xfrm>
            <a:off x="5410200" y="457200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6" name="TextBox 105"/>
          <p:cNvSpPr txBox="1"/>
          <p:nvPr/>
        </p:nvSpPr>
        <p:spPr>
          <a:xfrm>
            <a:off x="5524896" y="4535270"/>
            <a:ext cx="418704" cy="646331"/>
          </a:xfrm>
          <a:prstGeom prst="rect">
            <a:avLst/>
          </a:prstGeom>
          <a:noFill/>
        </p:spPr>
        <p:txBody>
          <a:bodyPr wrap="none" rtlCol="0">
            <a:spAutoFit/>
          </a:bodyPr>
          <a:lstStyle/>
          <a:p>
            <a:r>
              <a:rPr lang="en-US" sz="3600" b="1" dirty="0"/>
              <a:t>6</a:t>
            </a:r>
          </a:p>
        </p:txBody>
      </p:sp>
      <p:sp>
        <p:nvSpPr>
          <p:cNvPr id="107" name="Rectangle 106"/>
          <p:cNvSpPr/>
          <p:nvPr/>
        </p:nvSpPr>
        <p:spPr>
          <a:xfrm>
            <a:off x="6096000" y="457200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8" name="TextBox 107"/>
          <p:cNvSpPr txBox="1"/>
          <p:nvPr/>
        </p:nvSpPr>
        <p:spPr>
          <a:xfrm>
            <a:off x="6210696" y="4535270"/>
            <a:ext cx="418704" cy="646331"/>
          </a:xfrm>
          <a:prstGeom prst="rect">
            <a:avLst/>
          </a:prstGeom>
          <a:noFill/>
        </p:spPr>
        <p:txBody>
          <a:bodyPr wrap="none" rtlCol="0">
            <a:spAutoFit/>
          </a:bodyPr>
          <a:lstStyle/>
          <a:p>
            <a:r>
              <a:rPr lang="en-US" sz="3600" b="1" dirty="0"/>
              <a:t>8</a:t>
            </a:r>
          </a:p>
        </p:txBody>
      </p:sp>
      <p:sp>
        <p:nvSpPr>
          <p:cNvPr id="109" name="Rectangle 108"/>
          <p:cNvSpPr/>
          <p:nvPr/>
        </p:nvSpPr>
        <p:spPr>
          <a:xfrm>
            <a:off x="6781800" y="4572000"/>
            <a:ext cx="685800" cy="533400"/>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0" name="TextBox 109"/>
          <p:cNvSpPr txBox="1"/>
          <p:nvPr/>
        </p:nvSpPr>
        <p:spPr>
          <a:xfrm>
            <a:off x="6896496" y="4535270"/>
            <a:ext cx="418704" cy="646331"/>
          </a:xfrm>
          <a:prstGeom prst="rect">
            <a:avLst/>
          </a:prstGeom>
          <a:noFill/>
        </p:spPr>
        <p:txBody>
          <a:bodyPr wrap="none" rtlCol="0">
            <a:spAutoFit/>
          </a:bodyPr>
          <a:lstStyle/>
          <a:p>
            <a:r>
              <a:rPr lang="en-US" sz="3600" b="1" dirty="0"/>
              <a:t>7</a:t>
            </a:r>
          </a:p>
        </p:txBody>
      </p:sp>
      <p:sp>
        <p:nvSpPr>
          <p:cNvPr id="111" name="Rectangle 110"/>
          <p:cNvSpPr/>
          <p:nvPr/>
        </p:nvSpPr>
        <p:spPr>
          <a:xfrm>
            <a:off x="7467600" y="4572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TextBox 111"/>
          <p:cNvSpPr txBox="1"/>
          <p:nvPr/>
        </p:nvSpPr>
        <p:spPr>
          <a:xfrm>
            <a:off x="7582296" y="4535270"/>
            <a:ext cx="418704" cy="646331"/>
          </a:xfrm>
          <a:prstGeom prst="rect">
            <a:avLst/>
          </a:prstGeom>
          <a:noFill/>
        </p:spPr>
        <p:txBody>
          <a:bodyPr wrap="none" rtlCol="0">
            <a:spAutoFit/>
          </a:bodyPr>
          <a:lstStyle/>
          <a:p>
            <a:r>
              <a:rPr lang="en-US" sz="3600" b="1" dirty="0"/>
              <a:t>2</a:t>
            </a:r>
          </a:p>
        </p:txBody>
      </p:sp>
      <p:sp>
        <p:nvSpPr>
          <p:cNvPr id="113" name="Rectangle 112"/>
          <p:cNvSpPr/>
          <p:nvPr/>
        </p:nvSpPr>
        <p:spPr>
          <a:xfrm>
            <a:off x="8153400" y="45720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4" name="TextBox 113"/>
          <p:cNvSpPr txBox="1"/>
          <p:nvPr/>
        </p:nvSpPr>
        <p:spPr>
          <a:xfrm>
            <a:off x="8268096" y="4535270"/>
            <a:ext cx="418704" cy="646331"/>
          </a:xfrm>
          <a:prstGeom prst="rect">
            <a:avLst/>
          </a:prstGeom>
          <a:noFill/>
        </p:spPr>
        <p:txBody>
          <a:bodyPr wrap="none" rtlCol="0">
            <a:spAutoFit/>
          </a:bodyPr>
          <a:lstStyle/>
          <a:p>
            <a:r>
              <a:rPr lang="en-US" sz="3600" b="1" dirty="0"/>
              <a:t>4</a:t>
            </a:r>
          </a:p>
        </p:txBody>
      </p:sp>
      <p:cxnSp>
        <p:nvCxnSpPr>
          <p:cNvPr id="115" name="Elbow Connector 114"/>
          <p:cNvCxnSpPr/>
          <p:nvPr/>
        </p:nvCxnSpPr>
        <p:spPr>
          <a:xfrm rot="16200000" flipH="1">
            <a:off x="6792109" y="4238040"/>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17" name="Elbow Connector 116"/>
          <p:cNvCxnSpPr/>
          <p:nvPr/>
        </p:nvCxnSpPr>
        <p:spPr>
          <a:xfrm rot="5400000">
            <a:off x="6762948" y="4768850"/>
            <a:ext cx="12700" cy="685800"/>
          </a:xfrm>
          <a:prstGeom prst="bentConnector3">
            <a:avLst>
              <a:gd name="adj1" fmla="val 2215386"/>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19" name="Rectangle 118"/>
          <p:cNvSpPr/>
          <p:nvPr/>
        </p:nvSpPr>
        <p:spPr>
          <a:xfrm>
            <a:off x="4038600" y="5556250"/>
            <a:ext cx="685800" cy="533400"/>
          </a:xfrm>
          <a:prstGeom prst="rect">
            <a:avLst/>
          </a:prstGeom>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0" name="Rectangle 119"/>
          <p:cNvSpPr/>
          <p:nvPr/>
        </p:nvSpPr>
        <p:spPr>
          <a:xfrm>
            <a:off x="3352800" y="555625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1" name="TextBox 120"/>
          <p:cNvSpPr txBox="1"/>
          <p:nvPr/>
        </p:nvSpPr>
        <p:spPr>
          <a:xfrm>
            <a:off x="3511422" y="5519520"/>
            <a:ext cx="418704" cy="646331"/>
          </a:xfrm>
          <a:prstGeom prst="rect">
            <a:avLst/>
          </a:prstGeom>
          <a:noFill/>
        </p:spPr>
        <p:txBody>
          <a:bodyPr wrap="none" rtlCol="0">
            <a:spAutoFit/>
          </a:bodyPr>
          <a:lstStyle/>
          <a:p>
            <a:r>
              <a:rPr lang="en-US" sz="3600" b="1" dirty="0"/>
              <a:t>1</a:t>
            </a:r>
          </a:p>
        </p:txBody>
      </p:sp>
      <p:sp>
        <p:nvSpPr>
          <p:cNvPr id="122" name="TextBox 121"/>
          <p:cNvSpPr txBox="1"/>
          <p:nvPr/>
        </p:nvSpPr>
        <p:spPr>
          <a:xfrm>
            <a:off x="4153296" y="5519520"/>
            <a:ext cx="418704" cy="646331"/>
          </a:xfrm>
          <a:prstGeom prst="rect">
            <a:avLst/>
          </a:prstGeom>
          <a:noFill/>
        </p:spPr>
        <p:txBody>
          <a:bodyPr wrap="none" rtlCol="0">
            <a:spAutoFit/>
          </a:bodyPr>
          <a:lstStyle/>
          <a:p>
            <a:r>
              <a:rPr lang="en-US" sz="3600" b="1" dirty="0"/>
              <a:t>3</a:t>
            </a:r>
          </a:p>
        </p:txBody>
      </p:sp>
      <p:sp>
        <p:nvSpPr>
          <p:cNvPr id="123" name="Rectangle 122"/>
          <p:cNvSpPr/>
          <p:nvPr/>
        </p:nvSpPr>
        <p:spPr>
          <a:xfrm>
            <a:off x="4724400" y="555625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4" name="TextBox 123"/>
          <p:cNvSpPr txBox="1"/>
          <p:nvPr/>
        </p:nvSpPr>
        <p:spPr>
          <a:xfrm>
            <a:off x="4839096" y="5519520"/>
            <a:ext cx="418704" cy="646331"/>
          </a:xfrm>
          <a:prstGeom prst="rect">
            <a:avLst/>
          </a:prstGeom>
          <a:noFill/>
        </p:spPr>
        <p:txBody>
          <a:bodyPr wrap="none" rtlCol="0">
            <a:spAutoFit/>
          </a:bodyPr>
          <a:lstStyle/>
          <a:p>
            <a:r>
              <a:rPr lang="en-US" sz="3600" b="1" dirty="0"/>
              <a:t>5</a:t>
            </a:r>
          </a:p>
        </p:txBody>
      </p:sp>
      <p:sp>
        <p:nvSpPr>
          <p:cNvPr id="125" name="Rectangle 124"/>
          <p:cNvSpPr/>
          <p:nvPr/>
        </p:nvSpPr>
        <p:spPr>
          <a:xfrm>
            <a:off x="5410200" y="555625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6" name="TextBox 125"/>
          <p:cNvSpPr txBox="1"/>
          <p:nvPr/>
        </p:nvSpPr>
        <p:spPr>
          <a:xfrm>
            <a:off x="5524896" y="5519520"/>
            <a:ext cx="418704" cy="646331"/>
          </a:xfrm>
          <a:prstGeom prst="rect">
            <a:avLst/>
          </a:prstGeom>
          <a:noFill/>
        </p:spPr>
        <p:txBody>
          <a:bodyPr wrap="none" rtlCol="0">
            <a:spAutoFit/>
          </a:bodyPr>
          <a:lstStyle/>
          <a:p>
            <a:r>
              <a:rPr lang="en-US" sz="3600" b="1" dirty="0"/>
              <a:t>6</a:t>
            </a:r>
          </a:p>
        </p:txBody>
      </p:sp>
      <p:sp>
        <p:nvSpPr>
          <p:cNvPr id="127" name="Rectangle 126"/>
          <p:cNvSpPr/>
          <p:nvPr/>
        </p:nvSpPr>
        <p:spPr>
          <a:xfrm>
            <a:off x="6096000" y="555625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8" name="TextBox 127"/>
          <p:cNvSpPr txBox="1"/>
          <p:nvPr/>
        </p:nvSpPr>
        <p:spPr>
          <a:xfrm>
            <a:off x="6210696" y="5519520"/>
            <a:ext cx="418704" cy="646331"/>
          </a:xfrm>
          <a:prstGeom prst="rect">
            <a:avLst/>
          </a:prstGeom>
          <a:noFill/>
        </p:spPr>
        <p:txBody>
          <a:bodyPr wrap="none" rtlCol="0">
            <a:spAutoFit/>
          </a:bodyPr>
          <a:lstStyle/>
          <a:p>
            <a:r>
              <a:rPr lang="en-US" sz="3600" b="1" dirty="0"/>
              <a:t>7</a:t>
            </a:r>
          </a:p>
        </p:txBody>
      </p:sp>
      <p:sp>
        <p:nvSpPr>
          <p:cNvPr id="129" name="Rectangle 128"/>
          <p:cNvSpPr/>
          <p:nvPr/>
        </p:nvSpPr>
        <p:spPr>
          <a:xfrm>
            <a:off x="6781800" y="555625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0" name="TextBox 129"/>
          <p:cNvSpPr txBox="1"/>
          <p:nvPr/>
        </p:nvSpPr>
        <p:spPr>
          <a:xfrm>
            <a:off x="6896496" y="5519520"/>
            <a:ext cx="418704" cy="646331"/>
          </a:xfrm>
          <a:prstGeom prst="rect">
            <a:avLst/>
          </a:prstGeom>
          <a:noFill/>
        </p:spPr>
        <p:txBody>
          <a:bodyPr wrap="none" rtlCol="0">
            <a:spAutoFit/>
          </a:bodyPr>
          <a:lstStyle/>
          <a:p>
            <a:r>
              <a:rPr lang="en-US" sz="3600" b="1" dirty="0"/>
              <a:t>8</a:t>
            </a:r>
          </a:p>
        </p:txBody>
      </p:sp>
      <p:sp>
        <p:nvSpPr>
          <p:cNvPr id="131" name="Rectangle 130"/>
          <p:cNvSpPr/>
          <p:nvPr/>
        </p:nvSpPr>
        <p:spPr>
          <a:xfrm>
            <a:off x="7467600" y="555625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2" name="TextBox 131"/>
          <p:cNvSpPr txBox="1"/>
          <p:nvPr/>
        </p:nvSpPr>
        <p:spPr>
          <a:xfrm>
            <a:off x="7582296" y="5519520"/>
            <a:ext cx="418704" cy="646331"/>
          </a:xfrm>
          <a:prstGeom prst="rect">
            <a:avLst/>
          </a:prstGeom>
          <a:noFill/>
        </p:spPr>
        <p:txBody>
          <a:bodyPr wrap="none" rtlCol="0">
            <a:spAutoFit/>
          </a:bodyPr>
          <a:lstStyle/>
          <a:p>
            <a:r>
              <a:rPr lang="en-US" sz="3600" b="1" dirty="0"/>
              <a:t>2</a:t>
            </a:r>
          </a:p>
        </p:txBody>
      </p:sp>
      <p:sp>
        <p:nvSpPr>
          <p:cNvPr id="133" name="Rectangle 132"/>
          <p:cNvSpPr/>
          <p:nvPr/>
        </p:nvSpPr>
        <p:spPr>
          <a:xfrm>
            <a:off x="8153400" y="555625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TextBox 133"/>
          <p:cNvSpPr txBox="1"/>
          <p:nvPr/>
        </p:nvSpPr>
        <p:spPr>
          <a:xfrm>
            <a:off x="8268096" y="5519520"/>
            <a:ext cx="418704" cy="646331"/>
          </a:xfrm>
          <a:prstGeom prst="rect">
            <a:avLst/>
          </a:prstGeom>
          <a:noFill/>
        </p:spPr>
        <p:txBody>
          <a:bodyPr wrap="none" rtlCol="0">
            <a:spAutoFit/>
          </a:bodyPr>
          <a:lstStyle/>
          <a:p>
            <a:r>
              <a:rPr lang="en-US" sz="3600" b="1" dirty="0"/>
              <a:t>4</a:t>
            </a:r>
          </a:p>
        </p:txBody>
      </p:sp>
      <p:cxnSp>
        <p:nvCxnSpPr>
          <p:cNvPr id="137" name="Straight Connector 136"/>
          <p:cNvCxnSpPr/>
          <p:nvPr/>
        </p:nvCxnSpPr>
        <p:spPr>
          <a:xfrm>
            <a:off x="7486190" y="6103620"/>
            <a:ext cx="0" cy="304800"/>
          </a:xfrm>
          <a:prstGeom prst="line">
            <a:avLst/>
          </a:prstGeom>
        </p:spPr>
        <p:style>
          <a:lnRef idx="2">
            <a:schemeClr val="dk1"/>
          </a:lnRef>
          <a:fillRef idx="0">
            <a:schemeClr val="dk1"/>
          </a:fillRef>
          <a:effectRef idx="1">
            <a:schemeClr val="dk1"/>
          </a:effectRef>
          <a:fontRef idx="minor">
            <a:schemeClr val="tx1"/>
          </a:fontRef>
        </p:style>
      </p:cxnSp>
      <p:sp>
        <p:nvSpPr>
          <p:cNvPr id="138" name="TextBox 137"/>
          <p:cNvSpPr txBox="1"/>
          <p:nvPr/>
        </p:nvSpPr>
        <p:spPr>
          <a:xfrm>
            <a:off x="6571790" y="6115288"/>
            <a:ext cx="867930" cy="369332"/>
          </a:xfrm>
          <a:prstGeom prst="rect">
            <a:avLst/>
          </a:prstGeom>
          <a:noFill/>
        </p:spPr>
        <p:txBody>
          <a:bodyPr wrap="none" rtlCol="0">
            <a:spAutoFit/>
          </a:bodyPr>
          <a:lstStyle/>
          <a:p>
            <a:pPr algn="r"/>
            <a:r>
              <a:rPr lang="en-US" b="1" dirty="0"/>
              <a:t>Sorted </a:t>
            </a:r>
          </a:p>
        </p:txBody>
      </p:sp>
      <p:sp>
        <p:nvSpPr>
          <p:cNvPr id="139" name="TextBox 138"/>
          <p:cNvSpPr txBox="1"/>
          <p:nvPr/>
        </p:nvSpPr>
        <p:spPr>
          <a:xfrm>
            <a:off x="7562391" y="6115288"/>
            <a:ext cx="1074333" cy="369332"/>
          </a:xfrm>
          <a:prstGeom prst="rect">
            <a:avLst/>
          </a:prstGeom>
          <a:noFill/>
        </p:spPr>
        <p:txBody>
          <a:bodyPr wrap="none" rtlCol="0">
            <a:spAutoFit/>
          </a:bodyPr>
          <a:lstStyle/>
          <a:p>
            <a:r>
              <a:rPr lang="en-US" b="1" dirty="0"/>
              <a:t>Unsorted </a:t>
            </a:r>
          </a:p>
        </p:txBody>
      </p:sp>
      <p:cxnSp>
        <p:nvCxnSpPr>
          <p:cNvPr id="140" name="Straight Connector 139"/>
          <p:cNvCxnSpPr/>
          <p:nvPr/>
        </p:nvCxnSpPr>
        <p:spPr>
          <a:xfrm>
            <a:off x="6781800" y="3314700"/>
            <a:ext cx="0" cy="304800"/>
          </a:xfrm>
          <a:prstGeom prst="line">
            <a:avLst/>
          </a:prstGeom>
        </p:spPr>
        <p:style>
          <a:lnRef idx="2">
            <a:schemeClr val="dk1"/>
          </a:lnRef>
          <a:fillRef idx="0">
            <a:schemeClr val="dk1"/>
          </a:fillRef>
          <a:effectRef idx="1">
            <a:schemeClr val="dk1"/>
          </a:effectRef>
          <a:fontRef idx="minor">
            <a:schemeClr val="tx1"/>
          </a:fontRef>
        </p:style>
      </p:cxnSp>
      <p:sp>
        <p:nvSpPr>
          <p:cNvPr id="141" name="TextBox 140"/>
          <p:cNvSpPr txBox="1"/>
          <p:nvPr/>
        </p:nvSpPr>
        <p:spPr>
          <a:xfrm>
            <a:off x="5867400" y="3326368"/>
            <a:ext cx="867930" cy="369332"/>
          </a:xfrm>
          <a:prstGeom prst="rect">
            <a:avLst/>
          </a:prstGeom>
          <a:noFill/>
        </p:spPr>
        <p:txBody>
          <a:bodyPr wrap="none" rtlCol="0">
            <a:spAutoFit/>
          </a:bodyPr>
          <a:lstStyle/>
          <a:p>
            <a:pPr algn="r"/>
            <a:r>
              <a:rPr lang="en-US" b="1" dirty="0"/>
              <a:t>Sorted </a:t>
            </a:r>
          </a:p>
        </p:txBody>
      </p:sp>
      <p:sp>
        <p:nvSpPr>
          <p:cNvPr id="142" name="TextBox 141"/>
          <p:cNvSpPr txBox="1"/>
          <p:nvPr/>
        </p:nvSpPr>
        <p:spPr>
          <a:xfrm>
            <a:off x="6858001" y="3326368"/>
            <a:ext cx="1074333" cy="369332"/>
          </a:xfrm>
          <a:prstGeom prst="rect">
            <a:avLst/>
          </a:prstGeom>
          <a:noFill/>
        </p:spPr>
        <p:txBody>
          <a:bodyPr wrap="none" rtlCol="0">
            <a:spAutoFit/>
          </a:bodyPr>
          <a:lstStyle/>
          <a:p>
            <a:r>
              <a:rPr lang="en-US" b="1" dirty="0"/>
              <a:t>Unsorted </a:t>
            </a:r>
          </a:p>
        </p:txBody>
      </p:sp>
    </p:spTree>
    <p:extLst>
      <p:ext uri="{BB962C8B-B14F-4D97-AF65-F5344CB8AC3E}">
        <p14:creationId xmlns:p14="http://schemas.microsoft.com/office/powerpoint/2010/main" val="124522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1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1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115"/>
                                        </p:tgtEl>
                                        <p:attrNameLst>
                                          <p:attrName>style.visibility</p:attrName>
                                        </p:attrNameLst>
                                      </p:cBhvr>
                                      <p:to>
                                        <p:strVal val="visible"/>
                                      </p:to>
                                    </p:set>
                                    <p:animEffect transition="in" filter="wipe(left)">
                                      <p:cBhvr>
                                        <p:cTn id="131" dur="500"/>
                                        <p:tgtEl>
                                          <p:spTgt spid="11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2" fill="hold" nodeType="clickEffect">
                                  <p:stCondLst>
                                    <p:cond delay="0"/>
                                  </p:stCondLst>
                                  <p:childTnLst>
                                    <p:set>
                                      <p:cBhvr>
                                        <p:cTn id="135" dur="1" fill="hold">
                                          <p:stCondLst>
                                            <p:cond delay="0"/>
                                          </p:stCondLst>
                                        </p:cTn>
                                        <p:tgtEl>
                                          <p:spTgt spid="117"/>
                                        </p:tgtEl>
                                        <p:attrNameLst>
                                          <p:attrName>style.visibility</p:attrName>
                                        </p:attrNameLst>
                                      </p:cBhvr>
                                      <p:to>
                                        <p:strVal val="visible"/>
                                      </p:to>
                                    </p:set>
                                    <p:animEffect transition="in" filter="wipe(right)">
                                      <p:cBhvr>
                                        <p:cTn id="136" dur="500"/>
                                        <p:tgtEl>
                                          <p:spTgt spid="117"/>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1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2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2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2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2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25"/>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26"/>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2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28"/>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29"/>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3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3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3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3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3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13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3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p:bldP spid="47" grpId="0"/>
      <p:bldP spid="48" grpId="0" animBg="1"/>
      <p:bldP spid="49" grpId="0"/>
      <p:bldP spid="50" grpId="0" animBg="1"/>
      <p:bldP spid="51" grpId="0"/>
      <p:bldP spid="52" grpId="0" animBg="1"/>
      <p:bldP spid="53" grpId="0"/>
      <p:bldP spid="54" grpId="0" animBg="1"/>
      <p:bldP spid="55" grpId="0"/>
      <p:bldP spid="56" grpId="0" animBg="1"/>
      <p:bldP spid="57" grpId="0"/>
      <p:bldP spid="58" grpId="0" animBg="1"/>
      <p:bldP spid="59" grpId="0"/>
      <p:bldP spid="63" grpId="0"/>
      <p:bldP spid="64" grpId="0" animBg="1"/>
      <p:bldP spid="65" grpId="0" animBg="1"/>
      <p:bldP spid="66" grpId="0"/>
      <p:bldP spid="67" grpId="0"/>
      <p:bldP spid="68" grpId="0" animBg="1"/>
      <p:bldP spid="69" grpId="0"/>
      <p:bldP spid="70" grpId="0" animBg="1"/>
      <p:bldP spid="71" grpId="0"/>
      <p:bldP spid="72" grpId="0" animBg="1"/>
      <p:bldP spid="73" grpId="0"/>
      <p:bldP spid="74" grpId="0" animBg="1"/>
      <p:bldP spid="75" grpId="0"/>
      <p:bldP spid="76" grpId="0" animBg="1"/>
      <p:bldP spid="77" grpId="0"/>
      <p:bldP spid="78" grpId="0" animBg="1"/>
      <p:bldP spid="79" grpId="0"/>
      <p:bldP spid="80" grpId="0"/>
      <p:bldP spid="98" grpId="0"/>
      <p:bldP spid="99" grpId="0" animBg="1"/>
      <p:bldP spid="100" grpId="0" animBg="1"/>
      <p:bldP spid="101" grpId="0"/>
      <p:bldP spid="102" grpId="0"/>
      <p:bldP spid="103" grpId="0" animBg="1"/>
      <p:bldP spid="104" grpId="0"/>
      <p:bldP spid="105" grpId="0" animBg="1"/>
      <p:bldP spid="106" grpId="0"/>
      <p:bldP spid="107" grpId="0" animBg="1"/>
      <p:bldP spid="108" grpId="0"/>
      <p:bldP spid="109" grpId="0" animBg="1"/>
      <p:bldP spid="110" grpId="0"/>
      <p:bldP spid="111" grpId="0" animBg="1"/>
      <p:bldP spid="112" grpId="0"/>
      <p:bldP spid="113" grpId="0" animBg="1"/>
      <p:bldP spid="114" grpId="0"/>
      <p:bldP spid="119" grpId="0" animBg="1"/>
      <p:bldP spid="120" grpId="0" animBg="1"/>
      <p:bldP spid="121" grpId="0"/>
      <p:bldP spid="122" grpId="0"/>
      <p:bldP spid="123" grpId="0" animBg="1"/>
      <p:bldP spid="124" grpId="0"/>
      <p:bldP spid="125" grpId="0" animBg="1"/>
      <p:bldP spid="126" grpId="0"/>
      <p:bldP spid="127" grpId="0" animBg="1"/>
      <p:bldP spid="128" grpId="0"/>
      <p:bldP spid="129" grpId="0" animBg="1"/>
      <p:bldP spid="130" grpId="0"/>
      <p:bldP spid="131" grpId="0" animBg="1"/>
      <p:bldP spid="132" grpId="0"/>
      <p:bldP spid="133" grpId="0" animBg="1"/>
      <p:bldP spid="134" grpId="0"/>
      <p:bldP spid="138" grpId="0"/>
      <p:bldP spid="139" grpId="0"/>
      <p:bldP spid="141" grpId="0"/>
      <p:bldP spid="14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Example Cont.</a:t>
            </a:r>
          </a:p>
        </p:txBody>
      </p:sp>
      <p:sp>
        <p:nvSpPr>
          <p:cNvPr id="20" name="TextBox 19"/>
          <p:cNvSpPr txBox="1"/>
          <p:nvPr/>
        </p:nvSpPr>
        <p:spPr>
          <a:xfrm>
            <a:off x="1368085" y="990601"/>
            <a:ext cx="8586774" cy="430887"/>
          </a:xfrm>
          <a:prstGeom prst="rect">
            <a:avLst/>
          </a:prstGeom>
          <a:noFill/>
        </p:spPr>
        <p:txBody>
          <a:bodyPr wrap="none" rtlCol="0">
            <a:spAutoFit/>
          </a:bodyPr>
          <a:lstStyle/>
          <a:p>
            <a:r>
              <a:rPr lang="en-US" sz="2200" b="1" dirty="0"/>
              <a:t>Pass - 7 : Select Seventh record and Insert at proper place in sorted array</a:t>
            </a:r>
          </a:p>
        </p:txBody>
      </p:sp>
      <p:sp>
        <p:nvSpPr>
          <p:cNvPr id="21" name="Rectangle 20"/>
          <p:cNvSpPr/>
          <p:nvPr/>
        </p:nvSpPr>
        <p:spPr>
          <a:xfrm>
            <a:off x="3646711" y="2779931"/>
            <a:ext cx="685800" cy="533400"/>
          </a:xfrm>
          <a:prstGeom prst="rect">
            <a:avLst/>
          </a:prstGeom>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Rectangle 21"/>
          <p:cNvSpPr/>
          <p:nvPr/>
        </p:nvSpPr>
        <p:spPr>
          <a:xfrm>
            <a:off x="2960911" y="27799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 name="TextBox 22"/>
          <p:cNvSpPr txBox="1"/>
          <p:nvPr/>
        </p:nvSpPr>
        <p:spPr>
          <a:xfrm>
            <a:off x="3119533" y="2743201"/>
            <a:ext cx="418704" cy="646331"/>
          </a:xfrm>
          <a:prstGeom prst="rect">
            <a:avLst/>
          </a:prstGeom>
          <a:noFill/>
        </p:spPr>
        <p:txBody>
          <a:bodyPr wrap="none" rtlCol="0">
            <a:spAutoFit/>
          </a:bodyPr>
          <a:lstStyle/>
          <a:p>
            <a:r>
              <a:rPr lang="en-US" sz="3600" b="1" dirty="0"/>
              <a:t>1</a:t>
            </a:r>
          </a:p>
        </p:txBody>
      </p:sp>
      <p:sp>
        <p:nvSpPr>
          <p:cNvPr id="24" name="TextBox 23"/>
          <p:cNvSpPr txBox="1"/>
          <p:nvPr/>
        </p:nvSpPr>
        <p:spPr>
          <a:xfrm>
            <a:off x="3761407" y="2743201"/>
            <a:ext cx="418704" cy="646331"/>
          </a:xfrm>
          <a:prstGeom prst="rect">
            <a:avLst/>
          </a:prstGeom>
          <a:noFill/>
        </p:spPr>
        <p:txBody>
          <a:bodyPr wrap="none" rtlCol="0">
            <a:spAutoFit/>
          </a:bodyPr>
          <a:lstStyle/>
          <a:p>
            <a:r>
              <a:rPr lang="en-US" sz="3600" b="1" dirty="0"/>
              <a:t>2</a:t>
            </a:r>
          </a:p>
        </p:txBody>
      </p:sp>
      <p:sp>
        <p:nvSpPr>
          <p:cNvPr id="25" name="Rectangle 24"/>
          <p:cNvSpPr/>
          <p:nvPr/>
        </p:nvSpPr>
        <p:spPr>
          <a:xfrm>
            <a:off x="4332511" y="27799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6" name="TextBox 25"/>
          <p:cNvSpPr txBox="1"/>
          <p:nvPr/>
        </p:nvSpPr>
        <p:spPr>
          <a:xfrm>
            <a:off x="4447207" y="2743201"/>
            <a:ext cx="418704" cy="646331"/>
          </a:xfrm>
          <a:prstGeom prst="rect">
            <a:avLst/>
          </a:prstGeom>
          <a:noFill/>
        </p:spPr>
        <p:txBody>
          <a:bodyPr wrap="none" rtlCol="0">
            <a:spAutoFit/>
          </a:bodyPr>
          <a:lstStyle/>
          <a:p>
            <a:r>
              <a:rPr lang="en-US" sz="3600" b="1" dirty="0"/>
              <a:t>3</a:t>
            </a:r>
          </a:p>
        </p:txBody>
      </p:sp>
      <p:sp>
        <p:nvSpPr>
          <p:cNvPr id="27" name="Rectangle 26"/>
          <p:cNvSpPr/>
          <p:nvPr/>
        </p:nvSpPr>
        <p:spPr>
          <a:xfrm>
            <a:off x="5018311" y="27799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TextBox 27"/>
          <p:cNvSpPr txBox="1"/>
          <p:nvPr/>
        </p:nvSpPr>
        <p:spPr>
          <a:xfrm>
            <a:off x="5133007" y="2743201"/>
            <a:ext cx="418704" cy="646331"/>
          </a:xfrm>
          <a:prstGeom prst="rect">
            <a:avLst/>
          </a:prstGeom>
          <a:noFill/>
        </p:spPr>
        <p:txBody>
          <a:bodyPr wrap="none" rtlCol="0">
            <a:spAutoFit/>
          </a:bodyPr>
          <a:lstStyle/>
          <a:p>
            <a:r>
              <a:rPr lang="en-US" sz="3600" b="1" dirty="0"/>
              <a:t>5</a:t>
            </a:r>
          </a:p>
        </p:txBody>
      </p:sp>
      <p:sp>
        <p:nvSpPr>
          <p:cNvPr id="29" name="Rectangle 28"/>
          <p:cNvSpPr/>
          <p:nvPr/>
        </p:nvSpPr>
        <p:spPr>
          <a:xfrm>
            <a:off x="5704111" y="27799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TextBox 29"/>
          <p:cNvSpPr txBox="1"/>
          <p:nvPr/>
        </p:nvSpPr>
        <p:spPr>
          <a:xfrm>
            <a:off x="5818807" y="2743201"/>
            <a:ext cx="418704" cy="646331"/>
          </a:xfrm>
          <a:prstGeom prst="rect">
            <a:avLst/>
          </a:prstGeom>
          <a:noFill/>
        </p:spPr>
        <p:txBody>
          <a:bodyPr wrap="none" rtlCol="0">
            <a:spAutoFit/>
          </a:bodyPr>
          <a:lstStyle/>
          <a:p>
            <a:r>
              <a:rPr lang="en-US" sz="3600" b="1" dirty="0"/>
              <a:t>6</a:t>
            </a:r>
          </a:p>
        </p:txBody>
      </p:sp>
      <p:sp>
        <p:nvSpPr>
          <p:cNvPr id="31" name="Rectangle 30"/>
          <p:cNvSpPr/>
          <p:nvPr/>
        </p:nvSpPr>
        <p:spPr>
          <a:xfrm>
            <a:off x="6389911" y="27799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TextBox 31"/>
          <p:cNvSpPr txBox="1"/>
          <p:nvPr/>
        </p:nvSpPr>
        <p:spPr>
          <a:xfrm>
            <a:off x="6504607" y="2743201"/>
            <a:ext cx="418704" cy="646331"/>
          </a:xfrm>
          <a:prstGeom prst="rect">
            <a:avLst/>
          </a:prstGeom>
          <a:noFill/>
        </p:spPr>
        <p:txBody>
          <a:bodyPr wrap="none" rtlCol="0">
            <a:spAutoFit/>
          </a:bodyPr>
          <a:lstStyle/>
          <a:p>
            <a:r>
              <a:rPr lang="en-US" sz="3600" b="1" dirty="0"/>
              <a:t>7</a:t>
            </a:r>
          </a:p>
        </p:txBody>
      </p:sp>
      <p:sp>
        <p:nvSpPr>
          <p:cNvPr id="33" name="Rectangle 32"/>
          <p:cNvSpPr/>
          <p:nvPr/>
        </p:nvSpPr>
        <p:spPr>
          <a:xfrm>
            <a:off x="7075711" y="27799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TextBox 33"/>
          <p:cNvSpPr txBox="1"/>
          <p:nvPr/>
        </p:nvSpPr>
        <p:spPr>
          <a:xfrm>
            <a:off x="7190407" y="2743201"/>
            <a:ext cx="418704" cy="646331"/>
          </a:xfrm>
          <a:prstGeom prst="rect">
            <a:avLst/>
          </a:prstGeom>
          <a:noFill/>
        </p:spPr>
        <p:txBody>
          <a:bodyPr wrap="none" rtlCol="0">
            <a:spAutoFit/>
          </a:bodyPr>
          <a:lstStyle/>
          <a:p>
            <a:r>
              <a:rPr lang="en-US" sz="3600" b="1" dirty="0"/>
              <a:t>8</a:t>
            </a:r>
          </a:p>
        </p:txBody>
      </p:sp>
      <p:sp>
        <p:nvSpPr>
          <p:cNvPr id="35" name="Rectangle 34"/>
          <p:cNvSpPr/>
          <p:nvPr/>
        </p:nvSpPr>
        <p:spPr>
          <a:xfrm>
            <a:off x="7761511" y="2779931"/>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TextBox 35"/>
          <p:cNvSpPr txBox="1"/>
          <p:nvPr/>
        </p:nvSpPr>
        <p:spPr>
          <a:xfrm>
            <a:off x="7876207" y="2743201"/>
            <a:ext cx="418704" cy="646331"/>
          </a:xfrm>
          <a:prstGeom prst="rect">
            <a:avLst/>
          </a:prstGeom>
          <a:noFill/>
        </p:spPr>
        <p:txBody>
          <a:bodyPr wrap="none" rtlCol="0">
            <a:spAutoFit/>
          </a:bodyPr>
          <a:lstStyle/>
          <a:p>
            <a:r>
              <a:rPr lang="en-US" sz="3600" b="1" dirty="0"/>
              <a:t>4</a:t>
            </a:r>
          </a:p>
        </p:txBody>
      </p:sp>
      <p:cxnSp>
        <p:nvCxnSpPr>
          <p:cNvPr id="38" name="Straight Connector 37"/>
          <p:cNvCxnSpPr/>
          <p:nvPr/>
        </p:nvCxnSpPr>
        <p:spPr>
          <a:xfrm>
            <a:off x="1170211" y="3733800"/>
            <a:ext cx="88773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1344259" y="3733801"/>
            <a:ext cx="8500019" cy="430887"/>
          </a:xfrm>
          <a:prstGeom prst="rect">
            <a:avLst/>
          </a:prstGeom>
          <a:noFill/>
        </p:spPr>
        <p:txBody>
          <a:bodyPr wrap="none" rtlCol="0">
            <a:spAutoFit/>
          </a:bodyPr>
          <a:lstStyle/>
          <a:p>
            <a:r>
              <a:rPr lang="en-US" sz="2200" b="1" dirty="0"/>
              <a:t>Pass - 8 : Select Eighth Record and Insert at proper place in sorted array</a:t>
            </a:r>
          </a:p>
        </p:txBody>
      </p:sp>
      <p:cxnSp>
        <p:nvCxnSpPr>
          <p:cNvPr id="40" name="Straight Connector 39"/>
          <p:cNvCxnSpPr/>
          <p:nvPr/>
        </p:nvCxnSpPr>
        <p:spPr>
          <a:xfrm>
            <a:off x="7767401" y="3314700"/>
            <a:ext cx="0" cy="304800"/>
          </a:xfrm>
          <a:prstGeom prst="line">
            <a:avLst/>
          </a:prstGeom>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6853001" y="3326368"/>
            <a:ext cx="867930" cy="369332"/>
          </a:xfrm>
          <a:prstGeom prst="rect">
            <a:avLst/>
          </a:prstGeom>
          <a:noFill/>
        </p:spPr>
        <p:txBody>
          <a:bodyPr wrap="none" rtlCol="0">
            <a:spAutoFit/>
          </a:bodyPr>
          <a:lstStyle/>
          <a:p>
            <a:pPr algn="r"/>
            <a:r>
              <a:rPr lang="en-US" b="1" dirty="0"/>
              <a:t>Sorted </a:t>
            </a:r>
          </a:p>
        </p:txBody>
      </p:sp>
      <p:sp>
        <p:nvSpPr>
          <p:cNvPr id="42" name="TextBox 41"/>
          <p:cNvSpPr txBox="1"/>
          <p:nvPr/>
        </p:nvSpPr>
        <p:spPr>
          <a:xfrm>
            <a:off x="7843602" y="3326368"/>
            <a:ext cx="1074333" cy="369332"/>
          </a:xfrm>
          <a:prstGeom prst="rect">
            <a:avLst/>
          </a:prstGeom>
          <a:noFill/>
        </p:spPr>
        <p:txBody>
          <a:bodyPr wrap="none" rtlCol="0">
            <a:spAutoFit/>
          </a:bodyPr>
          <a:lstStyle/>
          <a:p>
            <a:r>
              <a:rPr lang="en-US" b="1" dirty="0"/>
              <a:t>Unsorted </a:t>
            </a:r>
          </a:p>
        </p:txBody>
      </p:sp>
      <p:sp>
        <p:nvSpPr>
          <p:cNvPr id="43" name="Rectangle 42"/>
          <p:cNvSpPr/>
          <p:nvPr/>
        </p:nvSpPr>
        <p:spPr>
          <a:xfrm>
            <a:off x="3646711" y="1828800"/>
            <a:ext cx="685800" cy="533400"/>
          </a:xfrm>
          <a:prstGeom prst="rect">
            <a:avLst/>
          </a:prstGeom>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 name="Rectangle 43"/>
          <p:cNvSpPr/>
          <p:nvPr/>
        </p:nvSpPr>
        <p:spPr>
          <a:xfrm>
            <a:off x="2960911" y="182880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TextBox 44"/>
          <p:cNvSpPr txBox="1"/>
          <p:nvPr/>
        </p:nvSpPr>
        <p:spPr>
          <a:xfrm>
            <a:off x="3119533" y="1792070"/>
            <a:ext cx="418704" cy="646331"/>
          </a:xfrm>
          <a:prstGeom prst="rect">
            <a:avLst/>
          </a:prstGeom>
          <a:noFill/>
        </p:spPr>
        <p:txBody>
          <a:bodyPr wrap="none" rtlCol="0">
            <a:spAutoFit/>
          </a:bodyPr>
          <a:lstStyle/>
          <a:p>
            <a:r>
              <a:rPr lang="en-US" sz="3600" b="1" dirty="0"/>
              <a:t>1</a:t>
            </a:r>
          </a:p>
        </p:txBody>
      </p:sp>
      <p:sp>
        <p:nvSpPr>
          <p:cNvPr id="46" name="TextBox 45"/>
          <p:cNvSpPr txBox="1"/>
          <p:nvPr/>
        </p:nvSpPr>
        <p:spPr>
          <a:xfrm>
            <a:off x="3761407" y="1792070"/>
            <a:ext cx="418704" cy="646331"/>
          </a:xfrm>
          <a:prstGeom prst="rect">
            <a:avLst/>
          </a:prstGeom>
          <a:noFill/>
        </p:spPr>
        <p:txBody>
          <a:bodyPr wrap="none" rtlCol="0">
            <a:spAutoFit/>
          </a:bodyPr>
          <a:lstStyle/>
          <a:p>
            <a:r>
              <a:rPr lang="en-US" sz="3600" b="1" dirty="0"/>
              <a:t>3</a:t>
            </a:r>
          </a:p>
        </p:txBody>
      </p:sp>
      <p:sp>
        <p:nvSpPr>
          <p:cNvPr id="47" name="Rectangle 46"/>
          <p:cNvSpPr/>
          <p:nvPr/>
        </p:nvSpPr>
        <p:spPr>
          <a:xfrm>
            <a:off x="4332511" y="182880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 name="TextBox 47"/>
          <p:cNvSpPr txBox="1"/>
          <p:nvPr/>
        </p:nvSpPr>
        <p:spPr>
          <a:xfrm>
            <a:off x="4447207" y="1792070"/>
            <a:ext cx="418704" cy="646331"/>
          </a:xfrm>
          <a:prstGeom prst="rect">
            <a:avLst/>
          </a:prstGeom>
          <a:noFill/>
        </p:spPr>
        <p:txBody>
          <a:bodyPr wrap="none" rtlCol="0">
            <a:spAutoFit/>
          </a:bodyPr>
          <a:lstStyle/>
          <a:p>
            <a:r>
              <a:rPr lang="en-US" sz="3600" b="1" dirty="0"/>
              <a:t>5</a:t>
            </a:r>
          </a:p>
        </p:txBody>
      </p:sp>
      <p:sp>
        <p:nvSpPr>
          <p:cNvPr id="49" name="Rectangle 48"/>
          <p:cNvSpPr/>
          <p:nvPr/>
        </p:nvSpPr>
        <p:spPr>
          <a:xfrm>
            <a:off x="5018311" y="182880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 name="TextBox 49"/>
          <p:cNvSpPr txBox="1"/>
          <p:nvPr/>
        </p:nvSpPr>
        <p:spPr>
          <a:xfrm>
            <a:off x="5133007" y="1792070"/>
            <a:ext cx="418704" cy="646331"/>
          </a:xfrm>
          <a:prstGeom prst="rect">
            <a:avLst/>
          </a:prstGeom>
          <a:noFill/>
        </p:spPr>
        <p:txBody>
          <a:bodyPr wrap="none" rtlCol="0">
            <a:spAutoFit/>
          </a:bodyPr>
          <a:lstStyle/>
          <a:p>
            <a:r>
              <a:rPr lang="en-US" sz="3600" b="1" dirty="0"/>
              <a:t>6</a:t>
            </a:r>
          </a:p>
        </p:txBody>
      </p:sp>
      <p:sp>
        <p:nvSpPr>
          <p:cNvPr id="51" name="Rectangle 50"/>
          <p:cNvSpPr/>
          <p:nvPr/>
        </p:nvSpPr>
        <p:spPr>
          <a:xfrm>
            <a:off x="5704111" y="182880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TextBox 51"/>
          <p:cNvSpPr txBox="1"/>
          <p:nvPr/>
        </p:nvSpPr>
        <p:spPr>
          <a:xfrm>
            <a:off x="5818807" y="1792070"/>
            <a:ext cx="418704" cy="646331"/>
          </a:xfrm>
          <a:prstGeom prst="rect">
            <a:avLst/>
          </a:prstGeom>
          <a:noFill/>
        </p:spPr>
        <p:txBody>
          <a:bodyPr wrap="none" rtlCol="0">
            <a:spAutoFit/>
          </a:bodyPr>
          <a:lstStyle/>
          <a:p>
            <a:r>
              <a:rPr lang="en-US" sz="3600" b="1" dirty="0"/>
              <a:t>7</a:t>
            </a:r>
          </a:p>
        </p:txBody>
      </p:sp>
      <p:sp>
        <p:nvSpPr>
          <p:cNvPr id="53" name="Rectangle 52"/>
          <p:cNvSpPr/>
          <p:nvPr/>
        </p:nvSpPr>
        <p:spPr>
          <a:xfrm>
            <a:off x="6389911" y="1828800"/>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TextBox 53"/>
          <p:cNvSpPr txBox="1"/>
          <p:nvPr/>
        </p:nvSpPr>
        <p:spPr>
          <a:xfrm>
            <a:off x="6504607" y="1792070"/>
            <a:ext cx="418704" cy="646331"/>
          </a:xfrm>
          <a:prstGeom prst="rect">
            <a:avLst/>
          </a:prstGeom>
          <a:noFill/>
        </p:spPr>
        <p:txBody>
          <a:bodyPr wrap="none" rtlCol="0">
            <a:spAutoFit/>
          </a:bodyPr>
          <a:lstStyle/>
          <a:p>
            <a:r>
              <a:rPr lang="en-US" sz="3600" b="1" dirty="0"/>
              <a:t>8</a:t>
            </a:r>
          </a:p>
        </p:txBody>
      </p:sp>
      <p:sp>
        <p:nvSpPr>
          <p:cNvPr id="55" name="Rectangle 54"/>
          <p:cNvSpPr/>
          <p:nvPr/>
        </p:nvSpPr>
        <p:spPr>
          <a:xfrm>
            <a:off x="7075711" y="1828800"/>
            <a:ext cx="685800" cy="533400"/>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TextBox 55"/>
          <p:cNvSpPr txBox="1"/>
          <p:nvPr/>
        </p:nvSpPr>
        <p:spPr>
          <a:xfrm>
            <a:off x="7190407" y="1792070"/>
            <a:ext cx="418704" cy="646331"/>
          </a:xfrm>
          <a:prstGeom prst="rect">
            <a:avLst/>
          </a:prstGeom>
          <a:noFill/>
        </p:spPr>
        <p:txBody>
          <a:bodyPr wrap="none" rtlCol="0">
            <a:spAutoFit/>
          </a:bodyPr>
          <a:lstStyle/>
          <a:p>
            <a:r>
              <a:rPr lang="en-US" sz="3600" b="1" dirty="0"/>
              <a:t>2</a:t>
            </a:r>
          </a:p>
        </p:txBody>
      </p:sp>
      <p:sp>
        <p:nvSpPr>
          <p:cNvPr id="57" name="Rectangle 56"/>
          <p:cNvSpPr/>
          <p:nvPr/>
        </p:nvSpPr>
        <p:spPr>
          <a:xfrm>
            <a:off x="7761511" y="1828800"/>
            <a:ext cx="6858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TextBox 57"/>
          <p:cNvSpPr txBox="1"/>
          <p:nvPr/>
        </p:nvSpPr>
        <p:spPr>
          <a:xfrm>
            <a:off x="7876207" y="1792070"/>
            <a:ext cx="418704" cy="646331"/>
          </a:xfrm>
          <a:prstGeom prst="rect">
            <a:avLst/>
          </a:prstGeom>
          <a:noFill/>
        </p:spPr>
        <p:txBody>
          <a:bodyPr wrap="none" rtlCol="0">
            <a:spAutoFit/>
          </a:bodyPr>
          <a:lstStyle/>
          <a:p>
            <a:r>
              <a:rPr lang="en-US" sz="3600" b="1" dirty="0"/>
              <a:t>4</a:t>
            </a:r>
          </a:p>
        </p:txBody>
      </p:sp>
      <p:cxnSp>
        <p:nvCxnSpPr>
          <p:cNvPr id="59" name="Elbow Connector 58"/>
          <p:cNvCxnSpPr/>
          <p:nvPr/>
        </p:nvCxnSpPr>
        <p:spPr>
          <a:xfrm rot="16200000" flipH="1">
            <a:off x="7238421" y="1468527"/>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0" name="Elbow Connector 59"/>
          <p:cNvCxnSpPr/>
          <p:nvPr/>
        </p:nvCxnSpPr>
        <p:spPr>
          <a:xfrm rot="16200000" flipH="1">
            <a:off x="6460017" y="1458108"/>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1" name="Elbow Connector 60"/>
          <p:cNvCxnSpPr/>
          <p:nvPr/>
        </p:nvCxnSpPr>
        <p:spPr>
          <a:xfrm rot="16200000" flipH="1">
            <a:off x="5684369" y="1458108"/>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2" name="Elbow Connector 61"/>
          <p:cNvCxnSpPr/>
          <p:nvPr/>
        </p:nvCxnSpPr>
        <p:spPr>
          <a:xfrm rot="16200000" flipH="1">
            <a:off x="4917164" y="1458108"/>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3" name="Elbow Connector 62"/>
          <p:cNvCxnSpPr/>
          <p:nvPr/>
        </p:nvCxnSpPr>
        <p:spPr>
          <a:xfrm rot="16200000" flipH="1">
            <a:off x="4149476" y="1458108"/>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5" name="Elbow Connector 64"/>
          <p:cNvCxnSpPr/>
          <p:nvPr/>
        </p:nvCxnSpPr>
        <p:spPr>
          <a:xfrm rot="5400000">
            <a:off x="5685259" y="673431"/>
            <a:ext cx="12700" cy="3429000"/>
          </a:xfrm>
          <a:prstGeom prst="bentConnector3">
            <a:avLst>
              <a:gd name="adj1" fmla="val 1800000"/>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66" name="Rectangle 65"/>
          <p:cNvSpPr/>
          <p:nvPr/>
        </p:nvSpPr>
        <p:spPr>
          <a:xfrm>
            <a:off x="3646711" y="4456331"/>
            <a:ext cx="685800" cy="533400"/>
          </a:xfrm>
          <a:prstGeom prst="rect">
            <a:avLst/>
          </a:prstGeom>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7" name="Rectangle 66"/>
          <p:cNvSpPr/>
          <p:nvPr/>
        </p:nvSpPr>
        <p:spPr>
          <a:xfrm>
            <a:off x="2960911" y="44563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8" name="TextBox 67"/>
          <p:cNvSpPr txBox="1"/>
          <p:nvPr/>
        </p:nvSpPr>
        <p:spPr>
          <a:xfrm>
            <a:off x="3119533" y="4419601"/>
            <a:ext cx="418704" cy="646331"/>
          </a:xfrm>
          <a:prstGeom prst="rect">
            <a:avLst/>
          </a:prstGeom>
          <a:noFill/>
        </p:spPr>
        <p:txBody>
          <a:bodyPr wrap="none" rtlCol="0">
            <a:spAutoFit/>
          </a:bodyPr>
          <a:lstStyle/>
          <a:p>
            <a:r>
              <a:rPr lang="en-US" sz="3600" b="1" dirty="0"/>
              <a:t>1</a:t>
            </a:r>
          </a:p>
        </p:txBody>
      </p:sp>
      <p:sp>
        <p:nvSpPr>
          <p:cNvPr id="69" name="TextBox 68"/>
          <p:cNvSpPr txBox="1"/>
          <p:nvPr/>
        </p:nvSpPr>
        <p:spPr>
          <a:xfrm>
            <a:off x="3761407" y="4419601"/>
            <a:ext cx="418704" cy="646331"/>
          </a:xfrm>
          <a:prstGeom prst="rect">
            <a:avLst/>
          </a:prstGeom>
          <a:noFill/>
        </p:spPr>
        <p:txBody>
          <a:bodyPr wrap="none" rtlCol="0">
            <a:spAutoFit/>
          </a:bodyPr>
          <a:lstStyle/>
          <a:p>
            <a:r>
              <a:rPr lang="en-US" sz="3600" b="1" dirty="0"/>
              <a:t>2</a:t>
            </a:r>
          </a:p>
        </p:txBody>
      </p:sp>
      <p:sp>
        <p:nvSpPr>
          <p:cNvPr id="70" name="Rectangle 69"/>
          <p:cNvSpPr/>
          <p:nvPr/>
        </p:nvSpPr>
        <p:spPr>
          <a:xfrm>
            <a:off x="4332511" y="44563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1" name="TextBox 70"/>
          <p:cNvSpPr txBox="1"/>
          <p:nvPr/>
        </p:nvSpPr>
        <p:spPr>
          <a:xfrm>
            <a:off x="4447207" y="4419601"/>
            <a:ext cx="418704" cy="646331"/>
          </a:xfrm>
          <a:prstGeom prst="rect">
            <a:avLst/>
          </a:prstGeom>
          <a:noFill/>
        </p:spPr>
        <p:txBody>
          <a:bodyPr wrap="none" rtlCol="0">
            <a:spAutoFit/>
          </a:bodyPr>
          <a:lstStyle/>
          <a:p>
            <a:r>
              <a:rPr lang="en-US" sz="3600" b="1" dirty="0"/>
              <a:t>3</a:t>
            </a:r>
          </a:p>
        </p:txBody>
      </p:sp>
      <p:sp>
        <p:nvSpPr>
          <p:cNvPr id="72" name="Rectangle 71"/>
          <p:cNvSpPr/>
          <p:nvPr/>
        </p:nvSpPr>
        <p:spPr>
          <a:xfrm>
            <a:off x="5018311" y="44563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3" name="TextBox 72"/>
          <p:cNvSpPr txBox="1"/>
          <p:nvPr/>
        </p:nvSpPr>
        <p:spPr>
          <a:xfrm>
            <a:off x="5133007" y="4419601"/>
            <a:ext cx="418704" cy="646331"/>
          </a:xfrm>
          <a:prstGeom prst="rect">
            <a:avLst/>
          </a:prstGeom>
          <a:noFill/>
        </p:spPr>
        <p:txBody>
          <a:bodyPr wrap="none" rtlCol="0">
            <a:spAutoFit/>
          </a:bodyPr>
          <a:lstStyle/>
          <a:p>
            <a:r>
              <a:rPr lang="en-US" sz="3600" b="1" dirty="0"/>
              <a:t>5</a:t>
            </a:r>
          </a:p>
        </p:txBody>
      </p:sp>
      <p:sp>
        <p:nvSpPr>
          <p:cNvPr id="74" name="Rectangle 73"/>
          <p:cNvSpPr/>
          <p:nvPr/>
        </p:nvSpPr>
        <p:spPr>
          <a:xfrm>
            <a:off x="5704111" y="44563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5" name="TextBox 74"/>
          <p:cNvSpPr txBox="1"/>
          <p:nvPr/>
        </p:nvSpPr>
        <p:spPr>
          <a:xfrm>
            <a:off x="5818807" y="4419601"/>
            <a:ext cx="418704" cy="646331"/>
          </a:xfrm>
          <a:prstGeom prst="rect">
            <a:avLst/>
          </a:prstGeom>
          <a:noFill/>
        </p:spPr>
        <p:txBody>
          <a:bodyPr wrap="none" rtlCol="0">
            <a:spAutoFit/>
          </a:bodyPr>
          <a:lstStyle/>
          <a:p>
            <a:r>
              <a:rPr lang="en-US" sz="3600" b="1" dirty="0"/>
              <a:t>6</a:t>
            </a:r>
          </a:p>
        </p:txBody>
      </p:sp>
      <p:sp>
        <p:nvSpPr>
          <p:cNvPr id="76" name="Rectangle 75"/>
          <p:cNvSpPr/>
          <p:nvPr/>
        </p:nvSpPr>
        <p:spPr>
          <a:xfrm>
            <a:off x="6389911" y="44563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7" name="TextBox 76"/>
          <p:cNvSpPr txBox="1"/>
          <p:nvPr/>
        </p:nvSpPr>
        <p:spPr>
          <a:xfrm>
            <a:off x="6504607" y="4419601"/>
            <a:ext cx="418704" cy="646331"/>
          </a:xfrm>
          <a:prstGeom prst="rect">
            <a:avLst/>
          </a:prstGeom>
          <a:noFill/>
        </p:spPr>
        <p:txBody>
          <a:bodyPr wrap="none" rtlCol="0">
            <a:spAutoFit/>
          </a:bodyPr>
          <a:lstStyle/>
          <a:p>
            <a:r>
              <a:rPr lang="en-US" sz="3600" b="1" dirty="0"/>
              <a:t>7</a:t>
            </a:r>
          </a:p>
        </p:txBody>
      </p:sp>
      <p:sp>
        <p:nvSpPr>
          <p:cNvPr id="78" name="Rectangle 77"/>
          <p:cNvSpPr/>
          <p:nvPr/>
        </p:nvSpPr>
        <p:spPr>
          <a:xfrm>
            <a:off x="7075711" y="445633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9" name="TextBox 78"/>
          <p:cNvSpPr txBox="1"/>
          <p:nvPr/>
        </p:nvSpPr>
        <p:spPr>
          <a:xfrm>
            <a:off x="7190407" y="4419601"/>
            <a:ext cx="418704" cy="646331"/>
          </a:xfrm>
          <a:prstGeom prst="rect">
            <a:avLst/>
          </a:prstGeom>
          <a:noFill/>
        </p:spPr>
        <p:txBody>
          <a:bodyPr wrap="none" rtlCol="0">
            <a:spAutoFit/>
          </a:bodyPr>
          <a:lstStyle/>
          <a:p>
            <a:r>
              <a:rPr lang="en-US" sz="3600" b="1" dirty="0"/>
              <a:t>8</a:t>
            </a:r>
          </a:p>
        </p:txBody>
      </p:sp>
      <p:sp>
        <p:nvSpPr>
          <p:cNvPr id="80" name="Rectangle 79"/>
          <p:cNvSpPr/>
          <p:nvPr/>
        </p:nvSpPr>
        <p:spPr>
          <a:xfrm>
            <a:off x="7761511" y="4456331"/>
            <a:ext cx="685800" cy="533400"/>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TextBox 80"/>
          <p:cNvSpPr txBox="1"/>
          <p:nvPr/>
        </p:nvSpPr>
        <p:spPr>
          <a:xfrm>
            <a:off x="7876207" y="4419601"/>
            <a:ext cx="418704" cy="646331"/>
          </a:xfrm>
          <a:prstGeom prst="rect">
            <a:avLst/>
          </a:prstGeom>
          <a:noFill/>
        </p:spPr>
        <p:txBody>
          <a:bodyPr wrap="none" rtlCol="0">
            <a:spAutoFit/>
          </a:bodyPr>
          <a:lstStyle/>
          <a:p>
            <a:r>
              <a:rPr lang="en-US" sz="3600" b="1" dirty="0"/>
              <a:t>4</a:t>
            </a:r>
          </a:p>
        </p:txBody>
      </p:sp>
      <p:cxnSp>
        <p:nvCxnSpPr>
          <p:cNvPr id="83" name="Elbow Connector 82"/>
          <p:cNvCxnSpPr/>
          <p:nvPr/>
        </p:nvCxnSpPr>
        <p:spPr>
          <a:xfrm rot="16200000" flipH="1">
            <a:off x="7943073" y="4085640"/>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84" name="Elbow Connector 83"/>
          <p:cNvCxnSpPr/>
          <p:nvPr/>
        </p:nvCxnSpPr>
        <p:spPr>
          <a:xfrm rot="16200000" flipH="1">
            <a:off x="7188346" y="4085640"/>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85" name="Elbow Connector 84"/>
          <p:cNvCxnSpPr/>
          <p:nvPr/>
        </p:nvCxnSpPr>
        <p:spPr>
          <a:xfrm rot="16200000" flipH="1">
            <a:off x="6432136" y="4085640"/>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86" name="Elbow Connector 85"/>
          <p:cNvCxnSpPr/>
          <p:nvPr/>
        </p:nvCxnSpPr>
        <p:spPr>
          <a:xfrm rot="16200000" flipH="1">
            <a:off x="5670136" y="4085640"/>
            <a:ext cx="36731" cy="704652"/>
          </a:xfrm>
          <a:prstGeom prst="bentConnector3">
            <a:avLst>
              <a:gd name="adj1" fmla="val -622363"/>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92" name="Elbow Connector 91"/>
          <p:cNvCxnSpPr/>
          <p:nvPr/>
        </p:nvCxnSpPr>
        <p:spPr>
          <a:xfrm rot="5400000">
            <a:off x="6713959" y="3638187"/>
            <a:ext cx="12700" cy="2743200"/>
          </a:xfrm>
          <a:prstGeom prst="bentConnector3">
            <a:avLst>
              <a:gd name="adj1" fmla="val 1800000"/>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93" name="Rectangle 92"/>
          <p:cNvSpPr/>
          <p:nvPr/>
        </p:nvSpPr>
        <p:spPr>
          <a:xfrm>
            <a:off x="3646711" y="5592981"/>
            <a:ext cx="685800" cy="533400"/>
          </a:xfrm>
          <a:prstGeom prst="rect">
            <a:avLst/>
          </a:prstGeom>
          <a:ln>
            <a:solidFill>
              <a:schemeClr val="tx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4" name="Rectangle 93"/>
          <p:cNvSpPr/>
          <p:nvPr/>
        </p:nvSpPr>
        <p:spPr>
          <a:xfrm>
            <a:off x="2960911" y="559298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5" name="TextBox 94"/>
          <p:cNvSpPr txBox="1"/>
          <p:nvPr/>
        </p:nvSpPr>
        <p:spPr>
          <a:xfrm>
            <a:off x="3119533" y="5556251"/>
            <a:ext cx="418704" cy="646331"/>
          </a:xfrm>
          <a:prstGeom prst="rect">
            <a:avLst/>
          </a:prstGeom>
          <a:noFill/>
        </p:spPr>
        <p:txBody>
          <a:bodyPr wrap="none" rtlCol="0">
            <a:spAutoFit/>
          </a:bodyPr>
          <a:lstStyle/>
          <a:p>
            <a:r>
              <a:rPr lang="en-US" sz="3600" b="1" dirty="0"/>
              <a:t>1</a:t>
            </a:r>
          </a:p>
        </p:txBody>
      </p:sp>
      <p:sp>
        <p:nvSpPr>
          <p:cNvPr id="96" name="TextBox 95"/>
          <p:cNvSpPr txBox="1"/>
          <p:nvPr/>
        </p:nvSpPr>
        <p:spPr>
          <a:xfrm>
            <a:off x="3761407" y="5556251"/>
            <a:ext cx="418704" cy="646331"/>
          </a:xfrm>
          <a:prstGeom prst="rect">
            <a:avLst/>
          </a:prstGeom>
          <a:noFill/>
        </p:spPr>
        <p:txBody>
          <a:bodyPr wrap="none" rtlCol="0">
            <a:spAutoFit/>
          </a:bodyPr>
          <a:lstStyle/>
          <a:p>
            <a:r>
              <a:rPr lang="en-US" sz="3600" b="1" dirty="0"/>
              <a:t>2</a:t>
            </a:r>
          </a:p>
        </p:txBody>
      </p:sp>
      <p:sp>
        <p:nvSpPr>
          <p:cNvPr id="97" name="Rectangle 96"/>
          <p:cNvSpPr/>
          <p:nvPr/>
        </p:nvSpPr>
        <p:spPr>
          <a:xfrm>
            <a:off x="4332511" y="559298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8" name="TextBox 97"/>
          <p:cNvSpPr txBox="1"/>
          <p:nvPr/>
        </p:nvSpPr>
        <p:spPr>
          <a:xfrm>
            <a:off x="4447207" y="5556251"/>
            <a:ext cx="418704" cy="646331"/>
          </a:xfrm>
          <a:prstGeom prst="rect">
            <a:avLst/>
          </a:prstGeom>
          <a:noFill/>
        </p:spPr>
        <p:txBody>
          <a:bodyPr wrap="none" rtlCol="0">
            <a:spAutoFit/>
          </a:bodyPr>
          <a:lstStyle/>
          <a:p>
            <a:r>
              <a:rPr lang="en-US" sz="3600" b="1" dirty="0"/>
              <a:t>3</a:t>
            </a:r>
          </a:p>
        </p:txBody>
      </p:sp>
      <p:sp>
        <p:nvSpPr>
          <p:cNvPr id="99" name="Rectangle 98"/>
          <p:cNvSpPr/>
          <p:nvPr/>
        </p:nvSpPr>
        <p:spPr>
          <a:xfrm>
            <a:off x="5704111" y="559298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0" name="TextBox 99"/>
          <p:cNvSpPr txBox="1"/>
          <p:nvPr/>
        </p:nvSpPr>
        <p:spPr>
          <a:xfrm>
            <a:off x="5818807" y="5556251"/>
            <a:ext cx="418704" cy="646331"/>
          </a:xfrm>
          <a:prstGeom prst="rect">
            <a:avLst/>
          </a:prstGeom>
          <a:noFill/>
        </p:spPr>
        <p:txBody>
          <a:bodyPr wrap="none" rtlCol="0">
            <a:spAutoFit/>
          </a:bodyPr>
          <a:lstStyle/>
          <a:p>
            <a:r>
              <a:rPr lang="en-US" sz="3600" b="1" dirty="0"/>
              <a:t>5</a:t>
            </a:r>
          </a:p>
        </p:txBody>
      </p:sp>
      <p:sp>
        <p:nvSpPr>
          <p:cNvPr id="101" name="Rectangle 100"/>
          <p:cNvSpPr/>
          <p:nvPr/>
        </p:nvSpPr>
        <p:spPr>
          <a:xfrm>
            <a:off x="6389911" y="559298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2" name="TextBox 101"/>
          <p:cNvSpPr txBox="1"/>
          <p:nvPr/>
        </p:nvSpPr>
        <p:spPr>
          <a:xfrm>
            <a:off x="6504607" y="5556251"/>
            <a:ext cx="418704" cy="646331"/>
          </a:xfrm>
          <a:prstGeom prst="rect">
            <a:avLst/>
          </a:prstGeom>
          <a:noFill/>
        </p:spPr>
        <p:txBody>
          <a:bodyPr wrap="none" rtlCol="0">
            <a:spAutoFit/>
          </a:bodyPr>
          <a:lstStyle/>
          <a:p>
            <a:r>
              <a:rPr lang="en-US" sz="3600" b="1" dirty="0"/>
              <a:t>6</a:t>
            </a:r>
          </a:p>
        </p:txBody>
      </p:sp>
      <p:sp>
        <p:nvSpPr>
          <p:cNvPr id="103" name="Rectangle 102"/>
          <p:cNvSpPr/>
          <p:nvPr/>
        </p:nvSpPr>
        <p:spPr>
          <a:xfrm>
            <a:off x="7075711" y="559298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4" name="TextBox 103"/>
          <p:cNvSpPr txBox="1"/>
          <p:nvPr/>
        </p:nvSpPr>
        <p:spPr>
          <a:xfrm>
            <a:off x="7190407" y="5556251"/>
            <a:ext cx="418704" cy="646331"/>
          </a:xfrm>
          <a:prstGeom prst="rect">
            <a:avLst/>
          </a:prstGeom>
          <a:noFill/>
        </p:spPr>
        <p:txBody>
          <a:bodyPr wrap="none" rtlCol="0">
            <a:spAutoFit/>
          </a:bodyPr>
          <a:lstStyle/>
          <a:p>
            <a:r>
              <a:rPr lang="en-US" sz="3600" b="1" dirty="0"/>
              <a:t>7</a:t>
            </a:r>
          </a:p>
        </p:txBody>
      </p:sp>
      <p:sp>
        <p:nvSpPr>
          <p:cNvPr id="105" name="Rectangle 104"/>
          <p:cNvSpPr/>
          <p:nvPr/>
        </p:nvSpPr>
        <p:spPr>
          <a:xfrm>
            <a:off x="7761511" y="559298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6" name="TextBox 105"/>
          <p:cNvSpPr txBox="1"/>
          <p:nvPr/>
        </p:nvSpPr>
        <p:spPr>
          <a:xfrm>
            <a:off x="7876207" y="5556251"/>
            <a:ext cx="418704" cy="646331"/>
          </a:xfrm>
          <a:prstGeom prst="rect">
            <a:avLst/>
          </a:prstGeom>
          <a:noFill/>
        </p:spPr>
        <p:txBody>
          <a:bodyPr wrap="none" rtlCol="0">
            <a:spAutoFit/>
          </a:bodyPr>
          <a:lstStyle/>
          <a:p>
            <a:r>
              <a:rPr lang="en-US" sz="3600" b="1" dirty="0"/>
              <a:t>8</a:t>
            </a:r>
          </a:p>
        </p:txBody>
      </p:sp>
      <p:sp>
        <p:nvSpPr>
          <p:cNvPr id="107" name="Rectangle 106"/>
          <p:cNvSpPr/>
          <p:nvPr/>
        </p:nvSpPr>
        <p:spPr>
          <a:xfrm>
            <a:off x="5018311" y="5592981"/>
            <a:ext cx="685800" cy="533400"/>
          </a:xfrm>
          <a:prstGeom prst="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8" name="TextBox 107"/>
          <p:cNvSpPr txBox="1"/>
          <p:nvPr/>
        </p:nvSpPr>
        <p:spPr>
          <a:xfrm>
            <a:off x="5120109" y="5536516"/>
            <a:ext cx="418704" cy="646331"/>
          </a:xfrm>
          <a:prstGeom prst="rect">
            <a:avLst/>
          </a:prstGeom>
          <a:noFill/>
        </p:spPr>
        <p:txBody>
          <a:bodyPr wrap="none" rtlCol="0">
            <a:spAutoFit/>
          </a:bodyPr>
          <a:lstStyle/>
          <a:p>
            <a:r>
              <a:rPr lang="en-US" sz="3600" b="1" dirty="0"/>
              <a:t>4</a:t>
            </a:r>
          </a:p>
        </p:txBody>
      </p:sp>
      <p:cxnSp>
        <p:nvCxnSpPr>
          <p:cNvPr id="109" name="Straight Connector 108"/>
          <p:cNvCxnSpPr/>
          <p:nvPr/>
        </p:nvCxnSpPr>
        <p:spPr>
          <a:xfrm>
            <a:off x="8446851" y="6127750"/>
            <a:ext cx="0" cy="304800"/>
          </a:xfrm>
          <a:prstGeom prst="line">
            <a:avLst/>
          </a:prstGeom>
        </p:spPr>
        <p:style>
          <a:lnRef idx="2">
            <a:schemeClr val="dk1"/>
          </a:lnRef>
          <a:fillRef idx="0">
            <a:schemeClr val="dk1"/>
          </a:fillRef>
          <a:effectRef idx="1">
            <a:schemeClr val="dk1"/>
          </a:effectRef>
          <a:fontRef idx="minor">
            <a:schemeClr val="tx1"/>
          </a:fontRef>
        </p:style>
      </p:cxnSp>
      <p:sp>
        <p:nvSpPr>
          <p:cNvPr id="110" name="TextBox 109"/>
          <p:cNvSpPr txBox="1"/>
          <p:nvPr/>
        </p:nvSpPr>
        <p:spPr>
          <a:xfrm>
            <a:off x="7538801" y="6139418"/>
            <a:ext cx="867930" cy="369332"/>
          </a:xfrm>
          <a:prstGeom prst="rect">
            <a:avLst/>
          </a:prstGeom>
          <a:noFill/>
        </p:spPr>
        <p:txBody>
          <a:bodyPr wrap="none" rtlCol="0">
            <a:spAutoFit/>
          </a:bodyPr>
          <a:lstStyle/>
          <a:p>
            <a:pPr algn="r"/>
            <a:r>
              <a:rPr lang="en-US" b="1" dirty="0"/>
              <a:t>Sorted </a:t>
            </a:r>
          </a:p>
        </p:txBody>
      </p:sp>
      <p:sp>
        <p:nvSpPr>
          <p:cNvPr id="111" name="TextBox 110"/>
          <p:cNvSpPr txBox="1"/>
          <p:nvPr/>
        </p:nvSpPr>
        <p:spPr>
          <a:xfrm>
            <a:off x="8465902" y="6139418"/>
            <a:ext cx="1074333" cy="369332"/>
          </a:xfrm>
          <a:prstGeom prst="rect">
            <a:avLst/>
          </a:prstGeom>
          <a:noFill/>
        </p:spPr>
        <p:txBody>
          <a:bodyPr wrap="none" rtlCol="0">
            <a:spAutoFit/>
          </a:bodyPr>
          <a:lstStyle/>
          <a:p>
            <a:r>
              <a:rPr lang="en-US" b="1" dirty="0"/>
              <a:t>Unsorted </a:t>
            </a:r>
          </a:p>
        </p:txBody>
      </p:sp>
    </p:spTree>
    <p:extLst>
      <p:ext uri="{BB962C8B-B14F-4D97-AF65-F5344CB8AC3E}">
        <p14:creationId xmlns:p14="http://schemas.microsoft.com/office/powerpoint/2010/main" val="408996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wipe(left)">
                                      <p:cBhvr>
                                        <p:cTn id="45" dur="500"/>
                                        <p:tgtEl>
                                          <p:spTgt spid="5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left)">
                                      <p:cBhvr>
                                        <p:cTn id="50" dur="500"/>
                                        <p:tgtEl>
                                          <p:spTgt spid="6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lef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wipe(left)">
                                      <p:cBhvr>
                                        <p:cTn id="60" dur="500"/>
                                        <p:tgtEl>
                                          <p:spTgt spid="6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left)">
                                      <p:cBhvr>
                                        <p:cTn id="65" dur="500"/>
                                        <p:tgtEl>
                                          <p:spTgt spid="6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wipe(right)">
                                      <p:cBhvr>
                                        <p:cTn id="70" dur="500"/>
                                        <p:tgtEl>
                                          <p:spTgt spid="65"/>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nodeType="clickEffect">
                                  <p:stCondLst>
                                    <p:cond delay="0"/>
                                  </p:stCondLst>
                                  <p:childTnLst>
                                    <p:set>
                                      <p:cBhvr>
                                        <p:cTn id="156" dur="1" fill="hold">
                                          <p:stCondLst>
                                            <p:cond delay="0"/>
                                          </p:stCondLst>
                                        </p:cTn>
                                        <p:tgtEl>
                                          <p:spTgt spid="83"/>
                                        </p:tgtEl>
                                        <p:attrNameLst>
                                          <p:attrName>style.visibility</p:attrName>
                                        </p:attrNameLst>
                                      </p:cBhvr>
                                      <p:to>
                                        <p:strVal val="visible"/>
                                      </p:to>
                                    </p:set>
                                    <p:animEffect transition="in" filter="wipe(left)">
                                      <p:cBhvr>
                                        <p:cTn id="157" dur="500"/>
                                        <p:tgtEl>
                                          <p:spTgt spid="83"/>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nodeType="clickEffect">
                                  <p:stCondLst>
                                    <p:cond delay="0"/>
                                  </p:stCondLst>
                                  <p:childTnLst>
                                    <p:set>
                                      <p:cBhvr>
                                        <p:cTn id="161" dur="1" fill="hold">
                                          <p:stCondLst>
                                            <p:cond delay="0"/>
                                          </p:stCondLst>
                                        </p:cTn>
                                        <p:tgtEl>
                                          <p:spTgt spid="84"/>
                                        </p:tgtEl>
                                        <p:attrNameLst>
                                          <p:attrName>style.visibility</p:attrName>
                                        </p:attrNameLst>
                                      </p:cBhvr>
                                      <p:to>
                                        <p:strVal val="visible"/>
                                      </p:to>
                                    </p:set>
                                    <p:animEffect transition="in" filter="wipe(left)">
                                      <p:cBhvr>
                                        <p:cTn id="162" dur="500"/>
                                        <p:tgtEl>
                                          <p:spTgt spid="84"/>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nodeType="clickEffect">
                                  <p:stCondLst>
                                    <p:cond delay="0"/>
                                  </p:stCondLst>
                                  <p:childTnLst>
                                    <p:set>
                                      <p:cBhvr>
                                        <p:cTn id="166" dur="1" fill="hold">
                                          <p:stCondLst>
                                            <p:cond delay="0"/>
                                          </p:stCondLst>
                                        </p:cTn>
                                        <p:tgtEl>
                                          <p:spTgt spid="85"/>
                                        </p:tgtEl>
                                        <p:attrNameLst>
                                          <p:attrName>style.visibility</p:attrName>
                                        </p:attrNameLst>
                                      </p:cBhvr>
                                      <p:to>
                                        <p:strVal val="visible"/>
                                      </p:to>
                                    </p:set>
                                    <p:animEffect transition="in" filter="wipe(left)">
                                      <p:cBhvr>
                                        <p:cTn id="167" dur="500"/>
                                        <p:tgtEl>
                                          <p:spTgt spid="85"/>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86"/>
                                        </p:tgtEl>
                                        <p:attrNameLst>
                                          <p:attrName>style.visibility</p:attrName>
                                        </p:attrNameLst>
                                      </p:cBhvr>
                                      <p:to>
                                        <p:strVal val="visible"/>
                                      </p:to>
                                    </p:set>
                                    <p:animEffect transition="in" filter="wipe(left)">
                                      <p:cBhvr>
                                        <p:cTn id="172" dur="500"/>
                                        <p:tgtEl>
                                          <p:spTgt spid="86"/>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2" fill="hold" nodeType="clickEffect">
                                  <p:stCondLst>
                                    <p:cond delay="0"/>
                                  </p:stCondLst>
                                  <p:childTnLst>
                                    <p:set>
                                      <p:cBhvr>
                                        <p:cTn id="176" dur="1" fill="hold">
                                          <p:stCondLst>
                                            <p:cond delay="0"/>
                                          </p:stCondLst>
                                        </p:cTn>
                                        <p:tgtEl>
                                          <p:spTgt spid="92"/>
                                        </p:tgtEl>
                                        <p:attrNameLst>
                                          <p:attrName>style.visibility</p:attrName>
                                        </p:attrNameLst>
                                      </p:cBhvr>
                                      <p:to>
                                        <p:strVal val="visible"/>
                                      </p:to>
                                    </p:set>
                                    <p:animEffect transition="in" filter="wipe(right)">
                                      <p:cBhvr>
                                        <p:cTn id="177" dur="500"/>
                                        <p:tgtEl>
                                          <p:spTgt spid="92"/>
                                        </p:tgtEl>
                                      </p:cBhvr>
                                    </p:animEffec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93"/>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94"/>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95"/>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96"/>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97"/>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98"/>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99"/>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100"/>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101"/>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102"/>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104"/>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105"/>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106"/>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107"/>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108"/>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grpId="0" nodeType="clickEffect">
                                  <p:stCondLst>
                                    <p:cond delay="0"/>
                                  </p:stCondLst>
                                  <p:childTnLst>
                                    <p:set>
                                      <p:cBhvr>
                                        <p:cTn id="215" dur="1" fill="hold">
                                          <p:stCondLst>
                                            <p:cond delay="0"/>
                                          </p:stCondLst>
                                        </p:cTn>
                                        <p:tgtEl>
                                          <p:spTgt spid="110"/>
                                        </p:tgtEl>
                                        <p:attrNameLst>
                                          <p:attrName>style.visibility</p:attrName>
                                        </p:attrNameLst>
                                      </p:cBhvr>
                                      <p:to>
                                        <p:strVal val="visible"/>
                                      </p:to>
                                    </p:set>
                                  </p:childTnLst>
                                </p:cTn>
                              </p:par>
                              <p:par>
                                <p:cTn id="216" presetID="1" presetClass="entr" presetSubtype="0" fill="hold" nodeType="withEffect">
                                  <p:stCondLst>
                                    <p:cond delay="0"/>
                                  </p:stCondLst>
                                  <p:childTnLst>
                                    <p:set>
                                      <p:cBhvr>
                                        <p:cTn id="217" dur="1" fill="hold">
                                          <p:stCondLst>
                                            <p:cond delay="0"/>
                                          </p:stCondLst>
                                        </p:cTn>
                                        <p:tgtEl>
                                          <p:spTgt spid="109"/>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P spid="23" grpId="0"/>
      <p:bldP spid="24" grpId="0"/>
      <p:bldP spid="25" grpId="0" animBg="1"/>
      <p:bldP spid="26" grpId="0"/>
      <p:bldP spid="27" grpId="0" animBg="1"/>
      <p:bldP spid="28" grpId="0"/>
      <p:bldP spid="29" grpId="0" animBg="1"/>
      <p:bldP spid="30" grpId="0"/>
      <p:bldP spid="31" grpId="0" animBg="1"/>
      <p:bldP spid="32" grpId="0"/>
      <p:bldP spid="33" grpId="0" animBg="1"/>
      <p:bldP spid="34" grpId="0"/>
      <p:bldP spid="35" grpId="0" animBg="1"/>
      <p:bldP spid="36" grpId="0"/>
      <p:bldP spid="39" grpId="0"/>
      <p:bldP spid="41" grpId="0"/>
      <p:bldP spid="42" grpId="0"/>
      <p:bldP spid="43" grpId="0" animBg="1"/>
      <p:bldP spid="44" grpId="0" animBg="1"/>
      <p:bldP spid="45" grpId="0"/>
      <p:bldP spid="46" grpId="0"/>
      <p:bldP spid="47" grpId="0" animBg="1"/>
      <p:bldP spid="48" grpId="0"/>
      <p:bldP spid="49" grpId="0" animBg="1"/>
      <p:bldP spid="50" grpId="0"/>
      <p:bldP spid="51" grpId="0" animBg="1"/>
      <p:bldP spid="52" grpId="0"/>
      <p:bldP spid="53" grpId="0" animBg="1"/>
      <p:bldP spid="54" grpId="0"/>
      <p:bldP spid="55" grpId="0" animBg="1"/>
      <p:bldP spid="56" grpId="0"/>
      <p:bldP spid="57" grpId="0" animBg="1"/>
      <p:bldP spid="58" grpId="0"/>
      <p:bldP spid="66" grpId="0" animBg="1"/>
      <p:bldP spid="67" grpId="0" animBg="1"/>
      <p:bldP spid="68" grpId="0"/>
      <p:bldP spid="69" grpId="0"/>
      <p:bldP spid="70" grpId="0" animBg="1"/>
      <p:bldP spid="71" grpId="0"/>
      <p:bldP spid="72" grpId="0" animBg="1"/>
      <p:bldP spid="73" grpId="0"/>
      <p:bldP spid="74" grpId="0" animBg="1"/>
      <p:bldP spid="75" grpId="0"/>
      <p:bldP spid="76" grpId="0" animBg="1"/>
      <p:bldP spid="77" grpId="0"/>
      <p:bldP spid="78" grpId="0" animBg="1"/>
      <p:bldP spid="79" grpId="0"/>
      <p:bldP spid="80" grpId="0" animBg="1"/>
      <p:bldP spid="81" grpId="0"/>
      <p:bldP spid="93" grpId="0" animBg="1"/>
      <p:bldP spid="94" grpId="0" animBg="1"/>
      <p:bldP spid="95" grpId="0"/>
      <p:bldP spid="96" grpId="0"/>
      <p:bldP spid="97" grpId="0" animBg="1"/>
      <p:bldP spid="98" grpId="0"/>
      <p:bldP spid="99" grpId="0" animBg="1"/>
      <p:bldP spid="100" grpId="0"/>
      <p:bldP spid="101" grpId="0" animBg="1"/>
      <p:bldP spid="102" grpId="0"/>
      <p:bldP spid="103" grpId="0" animBg="1"/>
      <p:bldP spid="104" grpId="0"/>
      <p:bldP spid="105" grpId="0" animBg="1"/>
      <p:bldP spid="106" grpId="0"/>
      <p:bldP spid="107" grpId="0" animBg="1"/>
      <p:bldP spid="108" grpId="0"/>
      <p:bldP spid="110" grpId="0"/>
      <p:bldP spid="1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0471" y="868100"/>
            <a:ext cx="8611564" cy="5541844"/>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Insertion Sort (A,N)</a:t>
            </a:r>
          </a:p>
        </p:txBody>
      </p:sp>
      <p:sp>
        <p:nvSpPr>
          <p:cNvPr id="3" name="Content Placeholder 2"/>
          <p:cNvSpPr>
            <a:spLocks noGrp="1"/>
          </p:cNvSpPr>
          <p:nvPr>
            <p:ph idx="1"/>
          </p:nvPr>
        </p:nvSpPr>
        <p:spPr/>
        <p:txBody>
          <a:bodyPr/>
          <a:lstStyle/>
          <a:p>
            <a:pPr marL="0" indent="0">
              <a:lnSpc>
                <a:spcPct val="100000"/>
              </a:lnSpc>
              <a:buClr>
                <a:schemeClr val="tx2"/>
              </a:buClr>
              <a:buNone/>
            </a:pPr>
            <a:r>
              <a:rPr lang="en-US" dirty="0">
                <a:latin typeface="Consolas" pitchFamily="49" charset="0"/>
                <a:ea typeface="+mj-ea"/>
                <a:cs typeface="Consolas" pitchFamily="49" charset="0"/>
              </a:rPr>
              <a:t>i </a:t>
            </a:r>
            <a:r>
              <a:rPr lang="en-US" dirty="0">
                <a:latin typeface="Consolas" pitchFamily="49" charset="0"/>
                <a:ea typeface="+mj-ea"/>
                <a:cs typeface="Consolas" pitchFamily="49" charset="0"/>
                <a:sym typeface="Wingdings" pitchFamily="2" charset="2"/>
              </a:rPr>
              <a:t></a:t>
            </a:r>
            <a:r>
              <a:rPr lang="en-US" dirty="0">
                <a:latin typeface="Consolas" pitchFamily="49" charset="0"/>
                <a:ea typeface="+mj-ea"/>
                <a:cs typeface="Consolas" pitchFamily="49" charset="0"/>
              </a:rPr>
              <a:t> 1 </a:t>
            </a:r>
          </a:p>
          <a:p>
            <a:pPr marL="0" indent="0">
              <a:lnSpc>
                <a:spcPct val="100000"/>
              </a:lnSpc>
              <a:buClr>
                <a:schemeClr val="tx2"/>
              </a:buClr>
              <a:buNone/>
            </a:pPr>
            <a:r>
              <a:rPr lang="en-US" dirty="0">
                <a:latin typeface="Consolas" pitchFamily="49" charset="0"/>
                <a:ea typeface="+mj-ea"/>
                <a:cs typeface="Consolas" pitchFamily="49" charset="0"/>
              </a:rPr>
              <a:t>while i &lt; N</a:t>
            </a:r>
          </a:p>
          <a:p>
            <a:pPr marL="0" indent="0">
              <a:lnSpc>
                <a:spcPct val="100000"/>
              </a:lnSpc>
              <a:buNone/>
            </a:pPr>
            <a:r>
              <a:rPr lang="en-US" dirty="0">
                <a:latin typeface="Consolas" pitchFamily="49" charset="0"/>
                <a:ea typeface="+mj-ea"/>
                <a:cs typeface="Consolas" pitchFamily="49" charset="0"/>
              </a:rPr>
              <a:t>	key </a:t>
            </a:r>
            <a:r>
              <a:rPr lang="en-US" dirty="0">
                <a:latin typeface="Consolas" pitchFamily="49" charset="0"/>
                <a:ea typeface="+mj-ea"/>
                <a:cs typeface="Consolas" pitchFamily="49" charset="0"/>
                <a:sym typeface="Wingdings" pitchFamily="2" charset="2"/>
              </a:rPr>
              <a:t></a:t>
            </a:r>
            <a:r>
              <a:rPr lang="en-US" dirty="0">
                <a:latin typeface="Consolas" pitchFamily="49" charset="0"/>
                <a:ea typeface="+mj-ea"/>
                <a:cs typeface="Consolas" pitchFamily="49" charset="0"/>
              </a:rPr>
              <a:t> A[i]</a:t>
            </a:r>
          </a:p>
          <a:p>
            <a:pPr marL="0" indent="0">
              <a:lnSpc>
                <a:spcPct val="100000"/>
              </a:lnSpc>
              <a:buNone/>
            </a:pPr>
            <a:r>
              <a:rPr lang="en-US" dirty="0">
                <a:latin typeface="Consolas" pitchFamily="49" charset="0"/>
                <a:ea typeface="+mj-ea"/>
                <a:cs typeface="Consolas" pitchFamily="49" charset="0"/>
              </a:rPr>
              <a:t>	j </a:t>
            </a:r>
            <a:r>
              <a:rPr lang="en-US" dirty="0">
                <a:latin typeface="Consolas" pitchFamily="49" charset="0"/>
                <a:ea typeface="+mj-ea"/>
                <a:cs typeface="Consolas" pitchFamily="49" charset="0"/>
                <a:sym typeface="Wingdings" pitchFamily="2" charset="2"/>
              </a:rPr>
              <a:t> </a:t>
            </a:r>
            <a:r>
              <a:rPr lang="en-US" dirty="0">
                <a:latin typeface="Consolas" pitchFamily="49" charset="0"/>
                <a:ea typeface="+mj-ea"/>
                <a:cs typeface="Consolas" pitchFamily="49" charset="0"/>
              </a:rPr>
              <a:t>i-1</a:t>
            </a:r>
          </a:p>
          <a:p>
            <a:pPr marL="0" indent="0">
              <a:lnSpc>
                <a:spcPct val="100000"/>
              </a:lnSpc>
              <a:buNone/>
            </a:pPr>
            <a:r>
              <a:rPr lang="en-US" dirty="0">
                <a:latin typeface="Consolas" pitchFamily="49" charset="0"/>
                <a:ea typeface="+mj-ea"/>
                <a:cs typeface="Consolas" pitchFamily="49" charset="0"/>
              </a:rPr>
              <a:t>	while j &gt;= 0 and A[j] &gt; key</a:t>
            </a:r>
          </a:p>
          <a:p>
            <a:pPr marL="0" indent="0">
              <a:lnSpc>
                <a:spcPct val="100000"/>
              </a:lnSpc>
              <a:buNone/>
            </a:pPr>
            <a:r>
              <a:rPr lang="en-US" dirty="0">
                <a:latin typeface="Consolas" pitchFamily="49" charset="0"/>
                <a:ea typeface="+mj-ea"/>
                <a:cs typeface="Consolas" pitchFamily="49" charset="0"/>
              </a:rPr>
              <a:t>		A[j+1] </a:t>
            </a:r>
            <a:r>
              <a:rPr lang="en-US" dirty="0">
                <a:latin typeface="Consolas" pitchFamily="49" charset="0"/>
                <a:ea typeface="+mj-ea"/>
                <a:cs typeface="Consolas" pitchFamily="49" charset="0"/>
                <a:sym typeface="Wingdings" pitchFamily="2" charset="2"/>
              </a:rPr>
              <a:t></a:t>
            </a:r>
            <a:r>
              <a:rPr lang="en-US" dirty="0">
                <a:latin typeface="Consolas" pitchFamily="49" charset="0"/>
                <a:ea typeface="+mj-ea"/>
                <a:cs typeface="Consolas" pitchFamily="49" charset="0"/>
              </a:rPr>
              <a:t> A[j] </a:t>
            </a:r>
          </a:p>
          <a:p>
            <a:pPr marL="0" indent="0">
              <a:lnSpc>
                <a:spcPct val="100000"/>
              </a:lnSpc>
              <a:buNone/>
            </a:pPr>
            <a:r>
              <a:rPr lang="en-US" dirty="0">
                <a:latin typeface="Consolas" pitchFamily="49" charset="0"/>
                <a:ea typeface="+mj-ea"/>
                <a:cs typeface="Consolas" pitchFamily="49" charset="0"/>
              </a:rPr>
              <a:t>		j ← j - 1 </a:t>
            </a:r>
          </a:p>
          <a:p>
            <a:pPr marL="0" indent="0">
              <a:lnSpc>
                <a:spcPct val="100000"/>
              </a:lnSpc>
              <a:buNone/>
            </a:pPr>
            <a:r>
              <a:rPr lang="en-US" dirty="0">
                <a:latin typeface="Consolas" pitchFamily="49" charset="0"/>
                <a:ea typeface="+mj-ea"/>
                <a:cs typeface="Consolas" pitchFamily="49" charset="0"/>
              </a:rPr>
              <a:t>	end while </a:t>
            </a:r>
          </a:p>
          <a:p>
            <a:pPr marL="0" indent="0">
              <a:lnSpc>
                <a:spcPct val="100000"/>
              </a:lnSpc>
              <a:buNone/>
            </a:pPr>
            <a:r>
              <a:rPr lang="en-US" dirty="0">
                <a:latin typeface="Consolas" pitchFamily="49" charset="0"/>
                <a:ea typeface="+mj-ea"/>
                <a:cs typeface="Consolas" pitchFamily="49" charset="0"/>
              </a:rPr>
              <a:t>	A[j+1] </a:t>
            </a:r>
            <a:r>
              <a:rPr lang="en-US" dirty="0">
                <a:latin typeface="Consolas" pitchFamily="49" charset="0"/>
                <a:ea typeface="+mj-ea"/>
                <a:cs typeface="Consolas" pitchFamily="49" charset="0"/>
                <a:sym typeface="Wingdings" pitchFamily="2" charset="2"/>
              </a:rPr>
              <a:t> key</a:t>
            </a:r>
            <a:endParaRPr lang="en-US" dirty="0">
              <a:latin typeface="Consolas" pitchFamily="49" charset="0"/>
              <a:ea typeface="+mj-ea"/>
              <a:cs typeface="Consolas" pitchFamily="49" charset="0"/>
            </a:endParaRPr>
          </a:p>
          <a:p>
            <a:pPr marL="0" indent="0">
              <a:lnSpc>
                <a:spcPct val="100000"/>
              </a:lnSpc>
              <a:buNone/>
            </a:pPr>
            <a:r>
              <a:rPr lang="en-US" dirty="0">
                <a:latin typeface="Consolas" pitchFamily="49" charset="0"/>
                <a:ea typeface="+mj-ea"/>
                <a:cs typeface="Consolas" pitchFamily="49" charset="0"/>
              </a:rPr>
              <a:t>	i </a:t>
            </a:r>
            <a:r>
              <a:rPr lang="en-US" dirty="0">
                <a:latin typeface="Consolas" pitchFamily="49" charset="0"/>
                <a:ea typeface="+mj-ea"/>
                <a:cs typeface="Consolas" pitchFamily="49" charset="0"/>
                <a:sym typeface="Wingdings" pitchFamily="2" charset="2"/>
              </a:rPr>
              <a:t></a:t>
            </a:r>
            <a:r>
              <a:rPr lang="en-US" dirty="0">
                <a:latin typeface="Consolas" pitchFamily="49" charset="0"/>
                <a:ea typeface="+mj-ea"/>
                <a:cs typeface="Consolas" pitchFamily="49" charset="0"/>
              </a:rPr>
              <a:t> i + 1 </a:t>
            </a:r>
          </a:p>
          <a:p>
            <a:pPr marL="0" indent="0">
              <a:lnSpc>
                <a:spcPct val="100000"/>
              </a:lnSpc>
              <a:buNone/>
            </a:pPr>
            <a:r>
              <a:rPr lang="en-US" dirty="0">
                <a:latin typeface="Consolas" pitchFamily="49" charset="0"/>
                <a:ea typeface="+mj-ea"/>
                <a:cs typeface="Consolas" pitchFamily="49" charset="0"/>
              </a:rPr>
              <a:t>end while</a:t>
            </a:r>
          </a:p>
        </p:txBody>
      </p:sp>
    </p:spTree>
    <p:extLst>
      <p:ext uri="{BB962C8B-B14F-4D97-AF65-F5344CB8AC3E}">
        <p14:creationId xmlns:p14="http://schemas.microsoft.com/office/powerpoint/2010/main" val="224710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p:txBody>
          <a:bodyPr>
            <a:normAutofit/>
          </a:bodyPr>
          <a:lstStyle/>
          <a:p>
            <a:pPr>
              <a:buClr>
                <a:schemeClr val="tx1"/>
              </a:buClr>
            </a:pPr>
            <a:r>
              <a:rPr lang="en-US" b="1" dirty="0">
                <a:solidFill>
                  <a:srgbClr val="C00000"/>
                </a:solidFill>
              </a:rPr>
              <a:t>Quick sort </a:t>
            </a:r>
            <a:r>
              <a:rPr lang="en-US" dirty="0"/>
              <a:t>is a highly efficient sorting algorithm and is based on </a:t>
            </a:r>
            <a:r>
              <a:rPr lang="en-US" b="1" dirty="0">
                <a:solidFill>
                  <a:srgbClr val="C00000"/>
                </a:solidFill>
              </a:rPr>
              <a:t>partitioning</a:t>
            </a:r>
            <a:r>
              <a:rPr lang="en-US" b="1" dirty="0">
                <a:solidFill>
                  <a:srgbClr val="FF0000"/>
                </a:solidFill>
              </a:rPr>
              <a:t> </a:t>
            </a:r>
            <a:r>
              <a:rPr lang="en-US" b="1" dirty="0">
                <a:solidFill>
                  <a:srgbClr val="C00000"/>
                </a:solidFill>
              </a:rPr>
              <a:t>of array </a:t>
            </a:r>
            <a:r>
              <a:rPr lang="en-US" dirty="0"/>
              <a:t>of data into </a:t>
            </a:r>
            <a:r>
              <a:rPr lang="en-US" b="1" dirty="0">
                <a:solidFill>
                  <a:srgbClr val="C00000"/>
                </a:solidFill>
              </a:rPr>
              <a:t>smaller arrays</a:t>
            </a:r>
            <a:r>
              <a:rPr lang="en-US" dirty="0"/>
              <a:t>.</a:t>
            </a:r>
          </a:p>
          <a:p>
            <a:pPr>
              <a:buClr>
                <a:schemeClr val="tx1"/>
              </a:buClr>
            </a:pPr>
            <a:r>
              <a:rPr lang="en-US" dirty="0"/>
              <a:t>Quick Sort is </a:t>
            </a:r>
            <a:r>
              <a:rPr lang="en-US" b="1" dirty="0">
                <a:solidFill>
                  <a:srgbClr val="C00000"/>
                </a:solidFill>
              </a:rPr>
              <a:t>divide and conquer </a:t>
            </a:r>
            <a:r>
              <a:rPr lang="en-US" dirty="0"/>
              <a:t>algorithm.</a:t>
            </a:r>
          </a:p>
          <a:p>
            <a:pPr>
              <a:buClr>
                <a:schemeClr val="tx1"/>
              </a:buClr>
            </a:pPr>
            <a:r>
              <a:rPr lang="en-US" dirty="0"/>
              <a:t>At each step of the method, the goal is to place a particular record in its final position within the table, </a:t>
            </a:r>
          </a:p>
          <a:p>
            <a:pPr>
              <a:buClr>
                <a:schemeClr val="tx1"/>
              </a:buClr>
            </a:pPr>
            <a:r>
              <a:rPr lang="en-US" dirty="0"/>
              <a:t>In doing so all the records which precedes this record will have smaller keys, while all records that follows it have larger keys.</a:t>
            </a:r>
          </a:p>
          <a:p>
            <a:pPr>
              <a:buClr>
                <a:schemeClr val="tx1"/>
              </a:buClr>
            </a:pPr>
            <a:r>
              <a:rPr lang="en-US" dirty="0"/>
              <a:t>This particular records is </a:t>
            </a:r>
            <a:r>
              <a:rPr lang="en-US" dirty="0">
                <a:solidFill>
                  <a:srgbClr val="C00000"/>
                </a:solidFill>
              </a:rPr>
              <a:t>termed </a:t>
            </a:r>
            <a:r>
              <a:rPr lang="en-US" b="1" dirty="0">
                <a:solidFill>
                  <a:srgbClr val="C00000"/>
                </a:solidFill>
              </a:rPr>
              <a:t>pivot element</a:t>
            </a:r>
            <a:r>
              <a:rPr lang="en-US" dirty="0"/>
              <a:t>.</a:t>
            </a:r>
          </a:p>
          <a:p>
            <a:pPr>
              <a:buClr>
                <a:schemeClr val="tx1"/>
              </a:buClr>
            </a:pPr>
            <a:r>
              <a:rPr lang="en-US" dirty="0"/>
              <a:t>The same process can then be  applied to each of these </a:t>
            </a:r>
            <a:r>
              <a:rPr lang="en-US" dirty="0" err="1"/>
              <a:t>subtables</a:t>
            </a:r>
            <a:r>
              <a:rPr lang="en-US" dirty="0"/>
              <a:t> and repeated until all records are placed in their positions</a:t>
            </a:r>
          </a:p>
          <a:p>
            <a:pPr>
              <a:buClr>
                <a:schemeClr val="tx1"/>
              </a:buClr>
            </a:pPr>
            <a:endParaRPr lang="en-US" dirty="0"/>
          </a:p>
          <a:p>
            <a:pPr>
              <a:buClr>
                <a:schemeClr val="tx1"/>
              </a:buClr>
            </a:pPr>
            <a:endParaRPr lang="en-US" dirty="0"/>
          </a:p>
        </p:txBody>
      </p:sp>
    </p:spTree>
    <p:extLst>
      <p:ext uri="{BB962C8B-B14F-4D97-AF65-F5344CB8AC3E}">
        <p14:creationId xmlns:p14="http://schemas.microsoft.com/office/powerpoint/2010/main" val="114546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Hashing Data Structure</a:t>
            </a:r>
          </a:p>
        </p:txBody>
      </p:sp>
      <p:sp>
        <p:nvSpPr>
          <p:cNvPr id="3" name="Content Placeholder 2"/>
          <p:cNvSpPr>
            <a:spLocks noGrp="1"/>
          </p:cNvSpPr>
          <p:nvPr>
            <p:ph idx="1"/>
          </p:nvPr>
        </p:nvSpPr>
        <p:spPr/>
        <p:txBody>
          <a:bodyPr/>
          <a:lstStyle/>
          <a:p>
            <a:r>
              <a:rPr lang="en-US" dirty="0"/>
              <a:t>The basic idea is that the </a:t>
            </a:r>
            <a:r>
              <a:rPr lang="en-US" b="1" dirty="0">
                <a:solidFill>
                  <a:srgbClr val="C00000"/>
                </a:solidFill>
              </a:rPr>
              <a:t>records [elements]</a:t>
            </a:r>
            <a:r>
              <a:rPr lang="en-US" b="1" dirty="0">
                <a:solidFill>
                  <a:srgbClr val="FF0000"/>
                </a:solidFill>
              </a:rPr>
              <a:t> </a:t>
            </a:r>
            <a:r>
              <a:rPr lang="en-US" dirty="0"/>
              <a:t>are </a:t>
            </a:r>
            <a:r>
              <a:rPr lang="en-US" b="1" dirty="0">
                <a:solidFill>
                  <a:srgbClr val="C00000"/>
                </a:solidFill>
              </a:rPr>
              <a:t>partitioned</a:t>
            </a:r>
            <a:r>
              <a:rPr lang="en-US" dirty="0">
                <a:solidFill>
                  <a:srgbClr val="C00000"/>
                </a:solidFill>
              </a:rPr>
              <a:t> </a:t>
            </a:r>
            <a:r>
              <a:rPr lang="en-US" dirty="0"/>
              <a:t>into </a:t>
            </a:r>
            <a:r>
              <a:rPr lang="en-US" b="1" dirty="0">
                <a:solidFill>
                  <a:srgbClr val="C00000"/>
                </a:solidFill>
              </a:rPr>
              <a:t>B classes</a:t>
            </a:r>
            <a:r>
              <a:rPr lang="en-US" dirty="0"/>
              <a:t>, numbered 0,1,2 … B-1</a:t>
            </a:r>
          </a:p>
          <a:p>
            <a:r>
              <a:rPr lang="en-US" dirty="0"/>
              <a:t>A Hashing function </a:t>
            </a:r>
            <a:r>
              <a:rPr lang="en-US" b="1" dirty="0">
                <a:solidFill>
                  <a:srgbClr val="C00000"/>
                </a:solidFill>
              </a:rPr>
              <a:t>f(x)</a:t>
            </a:r>
            <a:r>
              <a:rPr lang="en-US" dirty="0"/>
              <a:t> maps a record with </a:t>
            </a:r>
            <a:r>
              <a:rPr lang="en-US" b="1" dirty="0">
                <a:solidFill>
                  <a:srgbClr val="C00000"/>
                </a:solidFill>
              </a:rPr>
              <a:t>key x</a:t>
            </a:r>
            <a:r>
              <a:rPr lang="en-US" dirty="0"/>
              <a:t> to an integer value between</a:t>
            </a:r>
            <a:r>
              <a:rPr lang="en-US" b="1" dirty="0">
                <a:solidFill>
                  <a:srgbClr val="FF0000"/>
                </a:solidFill>
              </a:rPr>
              <a:t> </a:t>
            </a:r>
            <a:r>
              <a:rPr lang="en-US" b="1" dirty="0">
                <a:solidFill>
                  <a:srgbClr val="C00000"/>
                </a:solidFill>
              </a:rPr>
              <a:t>0 and B-1</a:t>
            </a:r>
          </a:p>
          <a:p>
            <a:r>
              <a:rPr lang="en-US" dirty="0"/>
              <a:t>Each </a:t>
            </a:r>
            <a:r>
              <a:rPr lang="en-US" b="1" dirty="0">
                <a:solidFill>
                  <a:srgbClr val="C00000"/>
                </a:solidFill>
              </a:rPr>
              <a:t>bucket</a:t>
            </a:r>
            <a:r>
              <a:rPr lang="en-US" dirty="0">
                <a:solidFill>
                  <a:srgbClr val="FF0000"/>
                </a:solidFill>
              </a:rPr>
              <a:t> </a:t>
            </a:r>
            <a:r>
              <a:rPr lang="en-US" dirty="0"/>
              <a:t>in the </a:t>
            </a:r>
            <a:r>
              <a:rPr lang="en-US" b="1" dirty="0">
                <a:solidFill>
                  <a:srgbClr val="C00000"/>
                </a:solidFill>
              </a:rPr>
              <a:t>bucket table</a:t>
            </a:r>
            <a:r>
              <a:rPr lang="en-US" dirty="0">
                <a:solidFill>
                  <a:srgbClr val="C00000"/>
                </a:solidFill>
              </a:rPr>
              <a:t> </a:t>
            </a:r>
            <a:r>
              <a:rPr lang="en-US" dirty="0"/>
              <a:t>is the </a:t>
            </a:r>
            <a:r>
              <a:rPr lang="en-US" b="1" dirty="0">
                <a:solidFill>
                  <a:srgbClr val="C00000"/>
                </a:solidFill>
              </a:rPr>
              <a:t>head</a:t>
            </a:r>
            <a:r>
              <a:rPr lang="en-US" dirty="0">
                <a:solidFill>
                  <a:srgbClr val="C00000"/>
                </a:solidFill>
              </a:rPr>
              <a:t> </a:t>
            </a:r>
            <a:r>
              <a:rPr lang="en-US" dirty="0"/>
              <a:t>of the </a:t>
            </a:r>
            <a:r>
              <a:rPr lang="en-US" b="1" dirty="0">
                <a:solidFill>
                  <a:srgbClr val="C00000"/>
                </a:solidFill>
              </a:rPr>
              <a:t>linked list </a:t>
            </a:r>
            <a:r>
              <a:rPr lang="en-US" dirty="0"/>
              <a:t>of records mapped to that bucket</a:t>
            </a:r>
          </a:p>
        </p:txBody>
      </p:sp>
      <p:graphicFrame>
        <p:nvGraphicFramePr>
          <p:cNvPr id="4" name="Table 3"/>
          <p:cNvGraphicFramePr>
            <a:graphicFrameLocks noGrp="1"/>
          </p:cNvGraphicFramePr>
          <p:nvPr>
            <p:extLst>
              <p:ext uri="{D42A27DB-BD31-4B8C-83A1-F6EECF244321}">
                <p14:modId xmlns:p14="http://schemas.microsoft.com/office/powerpoint/2010/main" val="3572166526"/>
              </p:ext>
            </p:extLst>
          </p:nvPr>
        </p:nvGraphicFramePr>
        <p:xfrm>
          <a:off x="2057400" y="3884408"/>
          <a:ext cx="838200" cy="222504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tblGrid>
              <a:tr h="370840">
                <a:tc>
                  <a:txBody>
                    <a:bodyPr/>
                    <a:lstStyle/>
                    <a:p>
                      <a:r>
                        <a:rPr lang="en-US" dirty="0"/>
                        <a:t>0</a:t>
                      </a:r>
                    </a:p>
                  </a:txBody>
                  <a:tcPr/>
                </a:tc>
                <a:extLst>
                  <a:ext uri="{0D108BD9-81ED-4DB2-BD59-A6C34878D82A}">
                    <a16:rowId xmlns:a16="http://schemas.microsoft.com/office/drawing/2014/main" val="10000"/>
                  </a:ext>
                </a:extLst>
              </a:tr>
              <a:tr h="370840">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a:t>
                      </a:r>
                    </a:p>
                  </a:txBody>
                  <a:tcPr/>
                </a:tc>
                <a:extLst>
                  <a:ext uri="{0D108BD9-81ED-4DB2-BD59-A6C34878D82A}">
                    <a16:rowId xmlns:a16="http://schemas.microsoft.com/office/drawing/2014/main" val="10002"/>
                  </a:ext>
                </a:extLst>
              </a:tr>
              <a:tr h="370840">
                <a:tc>
                  <a:txBody>
                    <a:bodyPr/>
                    <a:lstStyle/>
                    <a:p>
                      <a:r>
                        <a:rPr lang="en-US" dirty="0"/>
                        <a:t>.</a:t>
                      </a:r>
                    </a:p>
                  </a:txBody>
                  <a:tcPr/>
                </a:tc>
                <a:extLst>
                  <a:ext uri="{0D108BD9-81ED-4DB2-BD59-A6C34878D82A}">
                    <a16:rowId xmlns:a16="http://schemas.microsoft.com/office/drawing/2014/main" val="10003"/>
                  </a:ext>
                </a:extLst>
              </a:tr>
              <a:tr h="370840">
                <a:tc>
                  <a:txBody>
                    <a:bodyPr/>
                    <a:lstStyle/>
                    <a:p>
                      <a:r>
                        <a:rPr lang="en-US" dirty="0"/>
                        <a:t>.</a:t>
                      </a:r>
                    </a:p>
                  </a:txBody>
                  <a:tcPr/>
                </a:tc>
                <a:extLst>
                  <a:ext uri="{0D108BD9-81ED-4DB2-BD59-A6C34878D82A}">
                    <a16:rowId xmlns:a16="http://schemas.microsoft.com/office/drawing/2014/main" val="10004"/>
                  </a:ext>
                </a:extLst>
              </a:tr>
              <a:tr h="370840">
                <a:tc>
                  <a:txBody>
                    <a:bodyPr/>
                    <a:lstStyle/>
                    <a:p>
                      <a:r>
                        <a:rPr lang="en-US" dirty="0"/>
                        <a:t>B-1</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1956653" y="3053926"/>
            <a:ext cx="1119922" cy="830997"/>
          </a:xfrm>
          <a:prstGeom prst="rect">
            <a:avLst/>
          </a:prstGeom>
          <a:noFill/>
        </p:spPr>
        <p:txBody>
          <a:bodyPr wrap="none" rtlCol="0">
            <a:spAutoFit/>
          </a:bodyPr>
          <a:lstStyle/>
          <a:p>
            <a:pPr algn="ctr"/>
            <a:r>
              <a:rPr lang="en-US" sz="2400" b="1" dirty="0">
                <a:solidFill>
                  <a:srgbClr val="C00000"/>
                </a:solidFill>
              </a:rPr>
              <a:t>Bucket </a:t>
            </a:r>
          </a:p>
          <a:p>
            <a:pPr algn="ctr"/>
            <a:r>
              <a:rPr lang="en-US" sz="2400" b="1" dirty="0">
                <a:solidFill>
                  <a:srgbClr val="C00000"/>
                </a:solidFill>
              </a:rPr>
              <a:t>Table</a:t>
            </a:r>
          </a:p>
        </p:txBody>
      </p:sp>
      <p:grpSp>
        <p:nvGrpSpPr>
          <p:cNvPr id="8" name="Group 7"/>
          <p:cNvGrpSpPr/>
          <p:nvPr/>
        </p:nvGrpSpPr>
        <p:grpSpPr>
          <a:xfrm>
            <a:off x="3200400" y="3956307"/>
            <a:ext cx="893824" cy="224136"/>
            <a:chOff x="1676400" y="3942859"/>
            <a:chExt cx="893824" cy="224136"/>
          </a:xfrm>
        </p:grpSpPr>
        <p:sp>
          <p:nvSpPr>
            <p:cNvPr id="6" name="Rectangle 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559152" y="3956306"/>
            <a:ext cx="893824" cy="224136"/>
            <a:chOff x="1676400" y="3942859"/>
            <a:chExt cx="893824" cy="224136"/>
          </a:xfrm>
        </p:grpSpPr>
        <p:sp>
          <p:nvSpPr>
            <p:cNvPr id="10" name="Rectangle 9"/>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6096000" y="3956306"/>
            <a:ext cx="893824" cy="224136"/>
            <a:chOff x="1676400" y="3942859"/>
            <a:chExt cx="893824" cy="224136"/>
          </a:xfrm>
        </p:grpSpPr>
        <p:sp>
          <p:nvSpPr>
            <p:cNvPr id="13" name="Rectangle 12"/>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Arrow Connector 33"/>
          <p:cNvCxnSpPr>
            <a:endCxn id="6" idx="1"/>
          </p:cNvCxnSpPr>
          <p:nvPr/>
        </p:nvCxnSpPr>
        <p:spPr>
          <a:xfrm>
            <a:off x="2895600" y="4068374"/>
            <a:ext cx="304800" cy="3"/>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7" idx="3"/>
            <a:endCxn id="10" idx="1"/>
          </p:cNvCxnSpPr>
          <p:nvPr/>
        </p:nvCxnSpPr>
        <p:spPr>
          <a:xfrm>
            <a:off x="4094224" y="4068375"/>
            <a:ext cx="464928"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11" idx="3"/>
            <a:endCxn id="13" idx="1"/>
          </p:cNvCxnSpPr>
          <p:nvPr/>
        </p:nvCxnSpPr>
        <p:spPr>
          <a:xfrm>
            <a:off x="5452976" y="4068375"/>
            <a:ext cx="643024"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14" idx="3"/>
          </p:cNvCxnSpPr>
          <p:nvPr/>
        </p:nvCxnSpPr>
        <p:spPr>
          <a:xfrm flipV="1">
            <a:off x="6989824" y="4068374"/>
            <a:ext cx="477776"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nvGrpSpPr>
          <p:cNvPr id="41" name="Group 40"/>
          <p:cNvGrpSpPr/>
          <p:nvPr/>
        </p:nvGrpSpPr>
        <p:grpSpPr>
          <a:xfrm>
            <a:off x="3200400" y="4323212"/>
            <a:ext cx="893824" cy="224136"/>
            <a:chOff x="1676400" y="3942859"/>
            <a:chExt cx="893824" cy="224136"/>
          </a:xfrm>
        </p:grpSpPr>
        <p:sp>
          <p:nvSpPr>
            <p:cNvPr id="42" name="Rectangle 4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4559152" y="4323211"/>
            <a:ext cx="893824" cy="224136"/>
            <a:chOff x="1676400" y="3942859"/>
            <a:chExt cx="893824" cy="224136"/>
          </a:xfrm>
        </p:grpSpPr>
        <p:sp>
          <p:nvSpPr>
            <p:cNvPr id="45" name="Rectangle 4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6096000" y="4323211"/>
            <a:ext cx="893824" cy="224136"/>
            <a:chOff x="1676400" y="3942859"/>
            <a:chExt cx="893824" cy="224136"/>
          </a:xfrm>
        </p:grpSpPr>
        <p:sp>
          <p:nvSpPr>
            <p:cNvPr id="48" name="Rectangle 4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Arrow Connector 49"/>
          <p:cNvCxnSpPr>
            <a:endCxn id="42" idx="1"/>
          </p:cNvCxnSpPr>
          <p:nvPr/>
        </p:nvCxnSpPr>
        <p:spPr>
          <a:xfrm>
            <a:off x="2895600" y="4435279"/>
            <a:ext cx="304800" cy="3"/>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a:stCxn id="43" idx="3"/>
            <a:endCxn id="45" idx="1"/>
          </p:cNvCxnSpPr>
          <p:nvPr/>
        </p:nvCxnSpPr>
        <p:spPr>
          <a:xfrm>
            <a:off x="4094224" y="4435280"/>
            <a:ext cx="464928"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a:stCxn id="46" idx="3"/>
            <a:endCxn id="48" idx="1"/>
          </p:cNvCxnSpPr>
          <p:nvPr/>
        </p:nvCxnSpPr>
        <p:spPr>
          <a:xfrm>
            <a:off x="5452976" y="4435280"/>
            <a:ext cx="643024"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a:stCxn id="49" idx="3"/>
          </p:cNvCxnSpPr>
          <p:nvPr/>
        </p:nvCxnSpPr>
        <p:spPr>
          <a:xfrm flipV="1">
            <a:off x="6989824" y="4435279"/>
            <a:ext cx="477776"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nvGrpSpPr>
          <p:cNvPr id="54" name="Group 53"/>
          <p:cNvGrpSpPr/>
          <p:nvPr/>
        </p:nvGrpSpPr>
        <p:grpSpPr>
          <a:xfrm>
            <a:off x="3200400" y="5790062"/>
            <a:ext cx="893824" cy="224136"/>
            <a:chOff x="1676400" y="3942859"/>
            <a:chExt cx="893824" cy="224136"/>
          </a:xfrm>
        </p:grpSpPr>
        <p:sp>
          <p:nvSpPr>
            <p:cNvPr id="55" name="Rectangle 5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559152" y="5790061"/>
            <a:ext cx="893824" cy="224136"/>
            <a:chOff x="1676400" y="3942859"/>
            <a:chExt cx="893824" cy="224136"/>
          </a:xfrm>
        </p:grpSpPr>
        <p:sp>
          <p:nvSpPr>
            <p:cNvPr id="58" name="Rectangle 5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6096000" y="5790061"/>
            <a:ext cx="893824" cy="224136"/>
            <a:chOff x="1676400" y="3942859"/>
            <a:chExt cx="893824" cy="224136"/>
          </a:xfrm>
        </p:grpSpPr>
        <p:sp>
          <p:nvSpPr>
            <p:cNvPr id="61" name="Rectangle 6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Arrow Connector 62"/>
          <p:cNvCxnSpPr>
            <a:endCxn id="55" idx="1"/>
          </p:cNvCxnSpPr>
          <p:nvPr/>
        </p:nvCxnSpPr>
        <p:spPr>
          <a:xfrm>
            <a:off x="2895600" y="5902129"/>
            <a:ext cx="304800" cy="3"/>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a:stCxn id="56" idx="3"/>
            <a:endCxn id="58" idx="1"/>
          </p:cNvCxnSpPr>
          <p:nvPr/>
        </p:nvCxnSpPr>
        <p:spPr>
          <a:xfrm>
            <a:off x="4094224" y="5902130"/>
            <a:ext cx="464928"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5" name="Straight Arrow Connector 64"/>
          <p:cNvCxnSpPr>
            <a:stCxn id="59" idx="3"/>
            <a:endCxn id="61" idx="1"/>
          </p:cNvCxnSpPr>
          <p:nvPr/>
        </p:nvCxnSpPr>
        <p:spPr>
          <a:xfrm>
            <a:off x="5452976" y="5902130"/>
            <a:ext cx="643024"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a:stCxn id="62" idx="3"/>
          </p:cNvCxnSpPr>
          <p:nvPr/>
        </p:nvCxnSpPr>
        <p:spPr>
          <a:xfrm flipV="1">
            <a:off x="6989824" y="5902129"/>
            <a:ext cx="477776"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67" name="TextBox 66"/>
          <p:cNvSpPr txBox="1"/>
          <p:nvPr/>
        </p:nvSpPr>
        <p:spPr>
          <a:xfrm>
            <a:off x="5104516" y="4930236"/>
            <a:ext cx="1690014" cy="369332"/>
          </a:xfrm>
          <a:prstGeom prst="rect">
            <a:avLst/>
          </a:prstGeom>
          <a:noFill/>
        </p:spPr>
        <p:txBody>
          <a:bodyPr wrap="none" rtlCol="0">
            <a:spAutoFit/>
          </a:bodyPr>
          <a:lstStyle/>
          <a:p>
            <a:r>
              <a:rPr lang="en-US" b="1" dirty="0">
                <a:solidFill>
                  <a:srgbClr val="C00000"/>
                </a:solidFill>
              </a:rPr>
              <a:t>List of Elements</a:t>
            </a:r>
          </a:p>
        </p:txBody>
      </p:sp>
      <p:sp>
        <p:nvSpPr>
          <p:cNvPr id="68" name="Rectangle 67"/>
          <p:cNvSpPr/>
          <p:nvPr/>
        </p:nvSpPr>
        <p:spPr>
          <a:xfrm>
            <a:off x="7883642" y="4547346"/>
            <a:ext cx="2507417" cy="941796"/>
          </a:xfrm>
          <a:prstGeom prst="rect">
            <a:avLst/>
          </a:prstGeom>
        </p:spPr>
        <p:txBody>
          <a:bodyPr wrap="none">
            <a:spAutoFit/>
          </a:bodyPr>
          <a:lstStyle/>
          <a:p>
            <a:pPr algn="ctr">
              <a:lnSpc>
                <a:spcPct val="115000"/>
              </a:lnSpc>
              <a:spcAft>
                <a:spcPts val="1000"/>
              </a:spcAft>
            </a:pPr>
            <a:r>
              <a:rPr lang="en-US" sz="2400" b="1" dirty="0">
                <a:latin typeface="Calibri" panose="020F0502020204030204" pitchFamily="34" charset="0"/>
                <a:ea typeface="Calibri" panose="020F0502020204030204" pitchFamily="34" charset="0"/>
                <a:cs typeface="Shruti" panose="020B0502040204020203" pitchFamily="34" charset="0"/>
              </a:rPr>
              <a:t>The open hashing </a:t>
            </a:r>
            <a:br>
              <a:rPr lang="en-US" sz="2400" b="1" dirty="0">
                <a:latin typeface="Calibri" panose="020F0502020204030204" pitchFamily="34" charset="0"/>
                <a:ea typeface="Calibri" panose="020F0502020204030204" pitchFamily="34" charset="0"/>
                <a:cs typeface="Shruti" panose="020B0502040204020203" pitchFamily="34" charset="0"/>
              </a:rPr>
            </a:br>
            <a:r>
              <a:rPr lang="en-US" sz="2400" b="1" dirty="0">
                <a:latin typeface="Calibri" panose="020F0502020204030204" pitchFamily="34" charset="0"/>
                <a:ea typeface="Calibri" panose="020F0502020204030204" pitchFamily="34" charset="0"/>
                <a:cs typeface="Shruti" panose="020B0502040204020203" pitchFamily="34" charset="0"/>
              </a:rPr>
              <a:t>data organization</a:t>
            </a:r>
            <a:endParaRPr lang="en-US" sz="2400" dirty="0">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35484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7" grpId="0"/>
      <p:bldP spid="6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p:txBody>
          <a:bodyPr/>
          <a:lstStyle/>
          <a:p>
            <a:r>
              <a:rPr lang="en-US" dirty="0"/>
              <a:t>There are many </a:t>
            </a:r>
            <a:r>
              <a:rPr lang="en-US" b="1" dirty="0">
                <a:solidFill>
                  <a:srgbClr val="C00000"/>
                </a:solidFill>
              </a:rPr>
              <a:t>different versions </a:t>
            </a:r>
            <a:r>
              <a:rPr lang="en-US" dirty="0"/>
              <a:t>of Quick Sort </a:t>
            </a:r>
            <a:r>
              <a:rPr lang="en-US" b="1" dirty="0">
                <a:solidFill>
                  <a:srgbClr val="C00000"/>
                </a:solidFill>
              </a:rPr>
              <a:t>that pick pivot</a:t>
            </a:r>
            <a:r>
              <a:rPr lang="en-US" dirty="0">
                <a:solidFill>
                  <a:srgbClr val="C00000"/>
                </a:solidFill>
              </a:rPr>
              <a:t> </a:t>
            </a:r>
            <a:r>
              <a:rPr lang="en-US" dirty="0"/>
              <a:t>in different ways.</a:t>
            </a:r>
          </a:p>
          <a:p>
            <a:pPr lvl="1"/>
            <a:r>
              <a:rPr lang="en-US" dirty="0"/>
              <a:t>Always</a:t>
            </a:r>
            <a:r>
              <a:rPr lang="en-US" b="1" dirty="0">
                <a:solidFill>
                  <a:srgbClr val="FF0000"/>
                </a:solidFill>
              </a:rPr>
              <a:t> </a:t>
            </a:r>
            <a:r>
              <a:rPr lang="en-US" dirty="0"/>
              <a:t>pick</a:t>
            </a:r>
            <a:r>
              <a:rPr lang="en-US" b="1" dirty="0">
                <a:solidFill>
                  <a:srgbClr val="FF0000"/>
                </a:solidFill>
              </a:rPr>
              <a:t> </a:t>
            </a:r>
            <a:r>
              <a:rPr lang="en-US" b="1" dirty="0">
                <a:solidFill>
                  <a:srgbClr val="C00000"/>
                </a:solidFill>
              </a:rPr>
              <a:t>first element as pivot</a:t>
            </a:r>
            <a:r>
              <a:rPr lang="en-US" dirty="0"/>
              <a:t>. (in our case we have consider this version).</a:t>
            </a:r>
          </a:p>
          <a:p>
            <a:pPr lvl="1"/>
            <a:r>
              <a:rPr lang="en-US" dirty="0"/>
              <a:t>Always pick</a:t>
            </a:r>
            <a:r>
              <a:rPr lang="en-US" b="1" dirty="0">
                <a:solidFill>
                  <a:srgbClr val="FF0000"/>
                </a:solidFill>
              </a:rPr>
              <a:t> </a:t>
            </a:r>
            <a:r>
              <a:rPr lang="en-US" b="1" dirty="0">
                <a:solidFill>
                  <a:srgbClr val="C00000"/>
                </a:solidFill>
              </a:rPr>
              <a:t>last element as pivot</a:t>
            </a:r>
            <a:r>
              <a:rPr lang="en-US" dirty="0"/>
              <a:t> (implemented below)</a:t>
            </a:r>
          </a:p>
          <a:p>
            <a:pPr lvl="1"/>
            <a:r>
              <a:rPr lang="en-US" dirty="0"/>
              <a:t>Pick a </a:t>
            </a:r>
            <a:r>
              <a:rPr lang="en-US" b="1" dirty="0">
                <a:solidFill>
                  <a:srgbClr val="C00000"/>
                </a:solidFill>
              </a:rPr>
              <a:t>random element as pivot</a:t>
            </a:r>
            <a:r>
              <a:rPr lang="en-US" dirty="0"/>
              <a:t>.</a:t>
            </a:r>
          </a:p>
          <a:p>
            <a:pPr lvl="1"/>
            <a:r>
              <a:rPr lang="en-US" dirty="0"/>
              <a:t>Pick </a:t>
            </a:r>
            <a:r>
              <a:rPr lang="en-US" b="1" dirty="0">
                <a:solidFill>
                  <a:srgbClr val="C00000"/>
                </a:solidFill>
              </a:rPr>
              <a:t>median as pivot</a:t>
            </a:r>
            <a:r>
              <a:rPr lang="en-US" dirty="0"/>
              <a:t>.</a:t>
            </a:r>
          </a:p>
          <a:p>
            <a:r>
              <a:rPr lang="en-US" dirty="0"/>
              <a:t>Quick sort partitions an array and then calls itself recursively twice to sort the two resulting sub arrays.</a:t>
            </a:r>
          </a:p>
          <a:p>
            <a:r>
              <a:rPr lang="en-US" dirty="0"/>
              <a:t>This algorithm is quite </a:t>
            </a:r>
            <a:r>
              <a:rPr lang="en-US" b="1" dirty="0">
                <a:solidFill>
                  <a:srgbClr val="C00000"/>
                </a:solidFill>
              </a:rPr>
              <a:t>efficient for large-sized data sets</a:t>
            </a:r>
          </a:p>
          <a:p>
            <a:r>
              <a:rPr lang="en-US" dirty="0"/>
              <a:t>Its average and </a:t>
            </a:r>
            <a:r>
              <a:rPr lang="en-US" b="1" dirty="0">
                <a:solidFill>
                  <a:srgbClr val="C00000"/>
                </a:solidFill>
              </a:rPr>
              <a:t>worst case complexity</a:t>
            </a:r>
            <a:r>
              <a:rPr lang="en-US" dirty="0"/>
              <a:t> are of</a:t>
            </a:r>
            <a:r>
              <a:rPr lang="en-US" b="1" dirty="0">
                <a:solidFill>
                  <a:srgbClr val="C00000"/>
                </a:solidFill>
              </a:rPr>
              <a:t> Ο(n</a:t>
            </a:r>
            <a:r>
              <a:rPr lang="en-US" b="1" baseline="30000" dirty="0">
                <a:solidFill>
                  <a:srgbClr val="C00000"/>
                </a:solidFill>
              </a:rPr>
              <a:t>2</a:t>
            </a:r>
            <a:r>
              <a:rPr lang="en-US" b="1" dirty="0">
                <a:solidFill>
                  <a:srgbClr val="C00000"/>
                </a:solidFill>
              </a:rPr>
              <a:t>)</a:t>
            </a:r>
            <a:r>
              <a:rPr lang="en-US" dirty="0"/>
              <a:t>, where n is the number of items.</a:t>
            </a:r>
          </a:p>
        </p:txBody>
      </p:sp>
    </p:spTree>
    <p:extLst>
      <p:ext uri="{BB962C8B-B14F-4D97-AF65-F5344CB8AC3E}">
        <p14:creationId xmlns:p14="http://schemas.microsoft.com/office/powerpoint/2010/main" val="418392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4" name="Rectangle 3"/>
          <p:cNvSpPr/>
          <p:nvPr/>
        </p:nvSpPr>
        <p:spPr>
          <a:xfrm>
            <a:off x="3505200" y="4981689"/>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5" name="Rectangle 4"/>
          <p:cNvSpPr/>
          <p:nvPr/>
        </p:nvSpPr>
        <p:spPr>
          <a:xfrm>
            <a:off x="4038600" y="498168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6" name="Rectangle 5"/>
          <p:cNvSpPr/>
          <p:nvPr/>
        </p:nvSpPr>
        <p:spPr>
          <a:xfrm>
            <a:off x="4579536" y="498168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74</a:t>
            </a:r>
          </a:p>
        </p:txBody>
      </p:sp>
      <p:sp>
        <p:nvSpPr>
          <p:cNvPr id="7" name="Rectangle 6"/>
          <p:cNvSpPr/>
          <p:nvPr/>
        </p:nvSpPr>
        <p:spPr>
          <a:xfrm>
            <a:off x="5112936" y="498168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11</a:t>
            </a:r>
          </a:p>
        </p:txBody>
      </p:sp>
      <p:sp>
        <p:nvSpPr>
          <p:cNvPr id="8" name="Rectangle 7"/>
          <p:cNvSpPr/>
          <p:nvPr/>
        </p:nvSpPr>
        <p:spPr>
          <a:xfrm>
            <a:off x="5646336" y="498168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9" name="Rectangle 8"/>
          <p:cNvSpPr/>
          <p:nvPr/>
        </p:nvSpPr>
        <p:spPr>
          <a:xfrm>
            <a:off x="6179736" y="498168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10" name="Rectangle 9"/>
          <p:cNvSpPr/>
          <p:nvPr/>
        </p:nvSpPr>
        <p:spPr>
          <a:xfrm>
            <a:off x="6713136" y="498168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11" name="Rectangle 10"/>
          <p:cNvSpPr/>
          <p:nvPr/>
        </p:nvSpPr>
        <p:spPr>
          <a:xfrm>
            <a:off x="7246536" y="498168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sp>
        <p:nvSpPr>
          <p:cNvPr id="12" name="Rectangle 11"/>
          <p:cNvSpPr/>
          <p:nvPr/>
        </p:nvSpPr>
        <p:spPr>
          <a:xfrm>
            <a:off x="3505200" y="457827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0</a:t>
            </a:r>
          </a:p>
        </p:txBody>
      </p:sp>
      <p:sp>
        <p:nvSpPr>
          <p:cNvPr id="13" name="Rectangle 12"/>
          <p:cNvSpPr/>
          <p:nvPr/>
        </p:nvSpPr>
        <p:spPr>
          <a:xfrm>
            <a:off x="4038600" y="457827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1</a:t>
            </a:r>
          </a:p>
        </p:txBody>
      </p:sp>
      <p:sp>
        <p:nvSpPr>
          <p:cNvPr id="14" name="Rectangle 13"/>
          <p:cNvSpPr/>
          <p:nvPr/>
        </p:nvSpPr>
        <p:spPr>
          <a:xfrm>
            <a:off x="4579536" y="457827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2</a:t>
            </a:r>
          </a:p>
        </p:txBody>
      </p:sp>
      <p:sp>
        <p:nvSpPr>
          <p:cNvPr id="15" name="Rectangle 14"/>
          <p:cNvSpPr/>
          <p:nvPr/>
        </p:nvSpPr>
        <p:spPr>
          <a:xfrm>
            <a:off x="5112936" y="457827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3</a:t>
            </a:r>
          </a:p>
        </p:txBody>
      </p:sp>
      <p:sp>
        <p:nvSpPr>
          <p:cNvPr id="16" name="Rectangle 15"/>
          <p:cNvSpPr/>
          <p:nvPr/>
        </p:nvSpPr>
        <p:spPr>
          <a:xfrm>
            <a:off x="5646336" y="457827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17" name="Rectangle 16"/>
          <p:cNvSpPr/>
          <p:nvPr/>
        </p:nvSpPr>
        <p:spPr>
          <a:xfrm>
            <a:off x="6179736" y="457827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18" name="Rectangle 17"/>
          <p:cNvSpPr/>
          <p:nvPr/>
        </p:nvSpPr>
        <p:spPr>
          <a:xfrm>
            <a:off x="6713136" y="457827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19" name="Rectangle 18"/>
          <p:cNvSpPr/>
          <p:nvPr/>
        </p:nvSpPr>
        <p:spPr>
          <a:xfrm>
            <a:off x="7246536" y="457827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25" name="Rectangle 24"/>
          <p:cNvSpPr/>
          <p:nvPr/>
        </p:nvSpPr>
        <p:spPr>
          <a:xfrm>
            <a:off x="7772400" y="498168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26" name="Rectangle 25"/>
          <p:cNvSpPr/>
          <p:nvPr/>
        </p:nvSpPr>
        <p:spPr>
          <a:xfrm>
            <a:off x="8305800" y="4981689"/>
            <a:ext cx="5334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27" name="Rectangle 26"/>
          <p:cNvSpPr/>
          <p:nvPr/>
        </p:nvSpPr>
        <p:spPr>
          <a:xfrm>
            <a:off x="7772400" y="457827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8</a:t>
            </a:r>
          </a:p>
        </p:txBody>
      </p:sp>
      <p:sp>
        <p:nvSpPr>
          <p:cNvPr id="28" name="Rectangle 27"/>
          <p:cNvSpPr/>
          <p:nvPr/>
        </p:nvSpPr>
        <p:spPr>
          <a:xfrm>
            <a:off x="8305800" y="4578277"/>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9</a:t>
            </a:r>
          </a:p>
        </p:txBody>
      </p:sp>
      <p:sp>
        <p:nvSpPr>
          <p:cNvPr id="51" name="TextBox 50"/>
          <p:cNvSpPr txBox="1"/>
          <p:nvPr/>
        </p:nvSpPr>
        <p:spPr>
          <a:xfrm>
            <a:off x="3561341" y="5748633"/>
            <a:ext cx="425117" cy="369332"/>
          </a:xfrm>
          <a:prstGeom prst="rect">
            <a:avLst/>
          </a:prstGeom>
          <a:noFill/>
        </p:spPr>
        <p:txBody>
          <a:bodyPr wrap="none" rtlCol="0">
            <a:spAutoFit/>
          </a:bodyPr>
          <a:lstStyle/>
          <a:p>
            <a:pPr algn="ctr"/>
            <a:r>
              <a:rPr lang="en-US" b="1" dirty="0"/>
              <a:t>LB</a:t>
            </a:r>
          </a:p>
        </p:txBody>
      </p:sp>
      <p:cxnSp>
        <p:nvCxnSpPr>
          <p:cNvPr id="53" name="Straight Arrow Connector 52"/>
          <p:cNvCxnSpPr>
            <a:stCxn id="51" idx="0"/>
            <a:endCxn id="4" idx="2"/>
          </p:cNvCxnSpPr>
          <p:nvPr/>
        </p:nvCxnSpPr>
        <p:spPr>
          <a:xfrm flipH="1" flipV="1">
            <a:off x="3771901" y="5362689"/>
            <a:ext cx="1999" cy="385944"/>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54" name="TextBox 53"/>
          <p:cNvSpPr txBox="1"/>
          <p:nvPr/>
        </p:nvSpPr>
        <p:spPr>
          <a:xfrm>
            <a:off x="8341497" y="5749081"/>
            <a:ext cx="445955" cy="369332"/>
          </a:xfrm>
          <a:prstGeom prst="rect">
            <a:avLst/>
          </a:prstGeom>
          <a:noFill/>
        </p:spPr>
        <p:txBody>
          <a:bodyPr wrap="none" rtlCol="0">
            <a:spAutoFit/>
          </a:bodyPr>
          <a:lstStyle/>
          <a:p>
            <a:pPr algn="ctr"/>
            <a:r>
              <a:rPr lang="en-US" b="1" dirty="0"/>
              <a:t>UB</a:t>
            </a:r>
          </a:p>
        </p:txBody>
      </p:sp>
      <p:cxnSp>
        <p:nvCxnSpPr>
          <p:cNvPr id="55" name="Straight Arrow Connector 54"/>
          <p:cNvCxnSpPr>
            <a:stCxn id="54" idx="0"/>
          </p:cNvCxnSpPr>
          <p:nvPr/>
        </p:nvCxnSpPr>
        <p:spPr>
          <a:xfrm flipH="1" flipV="1">
            <a:off x="8562476" y="5363137"/>
            <a:ext cx="1998" cy="385944"/>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3296381" y="3451414"/>
            <a:ext cx="933268" cy="646331"/>
          </a:xfrm>
          <a:prstGeom prst="rect">
            <a:avLst/>
          </a:prstGeom>
          <a:noFill/>
        </p:spPr>
        <p:txBody>
          <a:bodyPr wrap="none" rtlCol="0">
            <a:spAutoFit/>
          </a:bodyPr>
          <a:lstStyle/>
          <a:p>
            <a:pPr algn="ctr"/>
            <a:r>
              <a:rPr lang="en-US" b="1" dirty="0">
                <a:solidFill>
                  <a:srgbClr val="C00000"/>
                </a:solidFill>
              </a:rPr>
              <a:t>Pivot </a:t>
            </a:r>
          </a:p>
          <a:p>
            <a:pPr algn="ctr"/>
            <a:r>
              <a:rPr lang="en-US" b="1" dirty="0">
                <a:solidFill>
                  <a:srgbClr val="C00000"/>
                </a:solidFill>
              </a:rPr>
              <a:t>Element</a:t>
            </a:r>
          </a:p>
        </p:txBody>
      </p:sp>
      <p:cxnSp>
        <p:nvCxnSpPr>
          <p:cNvPr id="20" name="Straight Arrow Connector 19"/>
          <p:cNvCxnSpPr>
            <a:stCxn id="30" idx="2"/>
            <a:endCxn id="12" idx="0"/>
          </p:cNvCxnSpPr>
          <p:nvPr/>
        </p:nvCxnSpPr>
        <p:spPr>
          <a:xfrm>
            <a:off x="3763016" y="4097745"/>
            <a:ext cx="8885" cy="480533"/>
          </a:xfrm>
          <a:prstGeom prst="straightConnector1">
            <a:avLst/>
          </a:prstGeom>
          <a:ln w="28575">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336000" y="789381"/>
            <a:ext cx="11520000" cy="461665"/>
          </a:xfrm>
          <a:prstGeom prst="rect">
            <a:avLst/>
          </a:prstGeom>
          <a:ln>
            <a:solidFill>
              <a:srgbClr val="B84742"/>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400" dirty="0"/>
              <a:t>Sort Following Array using Quick Sort Algorithm</a:t>
            </a:r>
          </a:p>
        </p:txBody>
      </p:sp>
      <p:sp>
        <p:nvSpPr>
          <p:cNvPr id="21" name="Rectangle 20"/>
          <p:cNvSpPr/>
          <p:nvPr/>
        </p:nvSpPr>
        <p:spPr>
          <a:xfrm>
            <a:off x="336000" y="1401217"/>
            <a:ext cx="11520000" cy="830997"/>
          </a:xfrm>
          <a:prstGeom prst="rect">
            <a:avLst/>
          </a:prstGeom>
          <a:ln>
            <a:solidFill>
              <a:schemeClr val="bg1">
                <a:lumMod val="85000"/>
              </a:schemeClr>
            </a:solidFill>
          </a:ln>
        </p:spPr>
        <p:txBody>
          <a:bodyPr wrap="square">
            <a:spAutoFit/>
          </a:bodyPr>
          <a:lstStyle/>
          <a:p>
            <a:pPr algn="just"/>
            <a:r>
              <a:rPr lang="en-US" sz="2400" dirty="0"/>
              <a:t>We are considering </a:t>
            </a:r>
            <a:r>
              <a:rPr lang="en-US" sz="2400" b="1" dirty="0">
                <a:solidFill>
                  <a:srgbClr val="C00000"/>
                </a:solidFill>
              </a:rPr>
              <a:t>first element as pivot element</a:t>
            </a:r>
            <a:r>
              <a:rPr lang="en-US" sz="2400" dirty="0"/>
              <a:t>, so </a:t>
            </a:r>
            <a:r>
              <a:rPr lang="en-US" sz="2400" b="1" dirty="0">
                <a:solidFill>
                  <a:srgbClr val="C00000"/>
                </a:solidFill>
              </a:rPr>
              <a:t>Lower bound </a:t>
            </a:r>
            <a:r>
              <a:rPr lang="en-US" sz="2400" dirty="0"/>
              <a:t>is </a:t>
            </a:r>
            <a:r>
              <a:rPr lang="en-US" sz="2400" b="1" dirty="0">
                <a:solidFill>
                  <a:srgbClr val="C00000"/>
                </a:solidFill>
              </a:rPr>
              <a:t>First Index </a:t>
            </a:r>
            <a:r>
              <a:rPr lang="en-US" sz="2400" dirty="0"/>
              <a:t>and </a:t>
            </a:r>
            <a:r>
              <a:rPr lang="en-US" sz="2400" b="1" dirty="0">
                <a:solidFill>
                  <a:srgbClr val="C00000"/>
                </a:solidFill>
              </a:rPr>
              <a:t>Upper bound </a:t>
            </a:r>
            <a:r>
              <a:rPr lang="en-US" sz="2400" dirty="0"/>
              <a:t>is </a:t>
            </a:r>
            <a:r>
              <a:rPr lang="en-US" sz="2400" b="1" dirty="0">
                <a:solidFill>
                  <a:srgbClr val="C00000"/>
                </a:solidFill>
              </a:rPr>
              <a:t>Last Index</a:t>
            </a:r>
          </a:p>
        </p:txBody>
      </p:sp>
      <p:sp>
        <p:nvSpPr>
          <p:cNvPr id="22" name="Rectangle 21"/>
          <p:cNvSpPr/>
          <p:nvPr/>
        </p:nvSpPr>
        <p:spPr>
          <a:xfrm>
            <a:off x="336000" y="2391817"/>
            <a:ext cx="11520000" cy="830997"/>
          </a:xfrm>
          <a:prstGeom prst="rect">
            <a:avLst/>
          </a:prstGeom>
          <a:ln>
            <a:solidFill>
              <a:schemeClr val="bg1">
                <a:lumMod val="85000"/>
              </a:schemeClr>
            </a:solidFill>
          </a:ln>
        </p:spPr>
        <p:txBody>
          <a:bodyPr wrap="square">
            <a:spAutoFit/>
          </a:bodyPr>
          <a:lstStyle/>
          <a:p>
            <a:pPr algn="just"/>
            <a:r>
              <a:rPr lang="en-US" sz="2400" dirty="0"/>
              <a:t>We need to find our proper position of Pivot element in sorted array and perform same operations recursively  for two sub array</a:t>
            </a:r>
          </a:p>
        </p:txBody>
      </p:sp>
    </p:spTree>
    <p:extLst>
      <p:ext uri="{BB962C8B-B14F-4D97-AF65-F5344CB8AC3E}">
        <p14:creationId xmlns:p14="http://schemas.microsoft.com/office/powerpoint/2010/main" val="16237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5" grpId="0" animBg="1"/>
      <p:bldP spid="26" grpId="0" animBg="1"/>
      <p:bldP spid="27" grpId="0" animBg="1"/>
      <p:bldP spid="28" grpId="0" animBg="1"/>
      <p:bldP spid="51" grpId="0"/>
      <p:bldP spid="54" grpId="0"/>
      <p:bldP spid="30" grpId="0"/>
      <p:bldP spid="3" grpId="0" animBg="1"/>
      <p:bldP spid="21" grpId="0" animBg="1"/>
      <p:bldP spid="2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4" name="Rectangle 3"/>
          <p:cNvSpPr/>
          <p:nvPr/>
        </p:nvSpPr>
        <p:spPr>
          <a:xfrm>
            <a:off x="4800600" y="14702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5" name="Rectangle 4"/>
          <p:cNvSpPr/>
          <p:nvPr/>
        </p:nvSpPr>
        <p:spPr>
          <a:xfrm>
            <a:off x="5334000"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6" name="Rectangle 5"/>
          <p:cNvSpPr/>
          <p:nvPr/>
        </p:nvSpPr>
        <p:spPr>
          <a:xfrm>
            <a:off x="5874936"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74</a:t>
            </a:r>
          </a:p>
        </p:txBody>
      </p:sp>
      <p:sp>
        <p:nvSpPr>
          <p:cNvPr id="7" name="Rectangle 6"/>
          <p:cNvSpPr/>
          <p:nvPr/>
        </p:nvSpPr>
        <p:spPr>
          <a:xfrm>
            <a:off x="6408336"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11</a:t>
            </a:r>
          </a:p>
        </p:txBody>
      </p:sp>
      <p:sp>
        <p:nvSpPr>
          <p:cNvPr id="8" name="Rectangle 7"/>
          <p:cNvSpPr/>
          <p:nvPr/>
        </p:nvSpPr>
        <p:spPr>
          <a:xfrm>
            <a:off x="6941736"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9" name="Rectangle 8"/>
          <p:cNvSpPr/>
          <p:nvPr/>
        </p:nvSpPr>
        <p:spPr>
          <a:xfrm>
            <a:off x="7475136"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10" name="Rectangle 9"/>
          <p:cNvSpPr/>
          <p:nvPr/>
        </p:nvSpPr>
        <p:spPr>
          <a:xfrm>
            <a:off x="8008536"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11" name="Rectangle 10"/>
          <p:cNvSpPr/>
          <p:nvPr/>
        </p:nvSpPr>
        <p:spPr>
          <a:xfrm>
            <a:off x="8541936"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sp>
        <p:nvSpPr>
          <p:cNvPr id="12" name="Rectangle 11"/>
          <p:cNvSpPr/>
          <p:nvPr/>
        </p:nvSpPr>
        <p:spPr>
          <a:xfrm>
            <a:off x="4800600"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0</a:t>
            </a:r>
          </a:p>
        </p:txBody>
      </p:sp>
      <p:sp>
        <p:nvSpPr>
          <p:cNvPr id="13" name="Rectangle 12"/>
          <p:cNvSpPr/>
          <p:nvPr/>
        </p:nvSpPr>
        <p:spPr>
          <a:xfrm>
            <a:off x="5334000"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1</a:t>
            </a:r>
          </a:p>
        </p:txBody>
      </p:sp>
      <p:sp>
        <p:nvSpPr>
          <p:cNvPr id="14" name="Rectangle 13"/>
          <p:cNvSpPr/>
          <p:nvPr/>
        </p:nvSpPr>
        <p:spPr>
          <a:xfrm>
            <a:off x="5874936"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2</a:t>
            </a:r>
          </a:p>
        </p:txBody>
      </p:sp>
      <p:sp>
        <p:nvSpPr>
          <p:cNvPr id="15" name="Rectangle 14"/>
          <p:cNvSpPr/>
          <p:nvPr/>
        </p:nvSpPr>
        <p:spPr>
          <a:xfrm>
            <a:off x="6408336"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3</a:t>
            </a:r>
          </a:p>
        </p:txBody>
      </p:sp>
      <p:sp>
        <p:nvSpPr>
          <p:cNvPr id="16" name="Rectangle 15"/>
          <p:cNvSpPr/>
          <p:nvPr/>
        </p:nvSpPr>
        <p:spPr>
          <a:xfrm>
            <a:off x="6941736"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17" name="Rectangle 16"/>
          <p:cNvSpPr/>
          <p:nvPr/>
        </p:nvSpPr>
        <p:spPr>
          <a:xfrm>
            <a:off x="7475136"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18" name="Rectangle 17"/>
          <p:cNvSpPr/>
          <p:nvPr/>
        </p:nvSpPr>
        <p:spPr>
          <a:xfrm>
            <a:off x="8008536"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19" name="Rectangle 18"/>
          <p:cNvSpPr/>
          <p:nvPr/>
        </p:nvSpPr>
        <p:spPr>
          <a:xfrm>
            <a:off x="8541936"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20" name="Rectangle 19"/>
          <p:cNvSpPr/>
          <p:nvPr/>
        </p:nvSpPr>
        <p:spPr>
          <a:xfrm>
            <a:off x="9067800"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21" name="Rectangle 20"/>
          <p:cNvSpPr/>
          <p:nvPr/>
        </p:nvSpPr>
        <p:spPr>
          <a:xfrm>
            <a:off x="9601200" y="14702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22" name="Rectangle 21"/>
          <p:cNvSpPr/>
          <p:nvPr/>
        </p:nvSpPr>
        <p:spPr>
          <a:xfrm>
            <a:off x="9067800"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8</a:t>
            </a:r>
          </a:p>
        </p:txBody>
      </p:sp>
      <p:sp>
        <p:nvSpPr>
          <p:cNvPr id="23" name="Rectangle 22"/>
          <p:cNvSpPr/>
          <p:nvPr/>
        </p:nvSpPr>
        <p:spPr>
          <a:xfrm>
            <a:off x="9601200" y="1066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9</a:t>
            </a:r>
          </a:p>
        </p:txBody>
      </p:sp>
      <p:sp>
        <p:nvSpPr>
          <p:cNvPr id="24" name="TextBox 23"/>
          <p:cNvSpPr txBox="1"/>
          <p:nvPr/>
        </p:nvSpPr>
        <p:spPr>
          <a:xfrm>
            <a:off x="147918" y="823858"/>
            <a:ext cx="4528801" cy="5632311"/>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pt-BR" sz="2000" dirty="0">
                <a:latin typeface="Consolas" pitchFamily="49" charset="0"/>
                <a:cs typeface="Consolas" pitchFamily="49" charset="0"/>
              </a:rPr>
              <a:t>FLAG </a:t>
            </a:r>
            <a:r>
              <a:rPr lang="pt-BR" sz="2000" dirty="0">
                <a:latin typeface="Consolas" pitchFamily="49" charset="0"/>
                <a:cs typeface="Consolas" pitchFamily="49" charset="0"/>
                <a:sym typeface="Wingdings" panose="05000000000000000000" pitchFamily="2" charset="2"/>
              </a:rPr>
              <a:t> true</a:t>
            </a:r>
          </a:p>
          <a:p>
            <a:r>
              <a:rPr lang="pt-BR" sz="2000" b="1" dirty="0">
                <a:latin typeface="Consolas" pitchFamily="49" charset="0"/>
                <a:cs typeface="Consolas" pitchFamily="49" charset="0"/>
                <a:sym typeface="Wingdings" panose="05000000000000000000" pitchFamily="2" charset="2"/>
              </a:rPr>
              <a:t>IF   </a:t>
            </a:r>
            <a:r>
              <a:rPr lang="pt-BR" sz="2000" dirty="0">
                <a:latin typeface="Consolas" pitchFamily="49" charset="0"/>
                <a:cs typeface="Consolas" pitchFamily="49" charset="0"/>
                <a:sym typeface="Wingdings" panose="05000000000000000000" pitchFamily="2" charset="2"/>
              </a:rPr>
              <a:t>LB &lt; UB</a:t>
            </a:r>
          </a:p>
          <a:p>
            <a:r>
              <a:rPr lang="pt-BR" sz="2000" b="1" dirty="0">
                <a:latin typeface="Consolas" pitchFamily="49" charset="0"/>
                <a:cs typeface="Consolas" pitchFamily="49" charset="0"/>
                <a:sym typeface="Wingdings" panose="05000000000000000000" pitchFamily="2" charset="2"/>
              </a:rPr>
              <a:t>Then </a:t>
            </a:r>
          </a:p>
          <a:p>
            <a:r>
              <a:rPr lang="pt-BR" sz="2000" b="1" dirty="0">
                <a:latin typeface="Consolas" pitchFamily="49" charset="0"/>
                <a:cs typeface="Consolas" pitchFamily="49" charset="0"/>
                <a:sym typeface="Wingdings" panose="05000000000000000000" pitchFamily="2" charset="2"/>
              </a:rPr>
              <a:t>  </a:t>
            </a:r>
            <a:r>
              <a:rPr lang="pt-BR" sz="2000" dirty="0">
                <a:latin typeface="Consolas" pitchFamily="49" charset="0"/>
                <a:cs typeface="Consolas" pitchFamily="49" charset="0"/>
                <a:sym typeface="Wingdings" panose="05000000000000000000" pitchFamily="2" charset="2"/>
              </a:rPr>
              <a:t>I  LB</a:t>
            </a:r>
          </a:p>
          <a:p>
            <a:r>
              <a:rPr lang="pt-BR" sz="2000" dirty="0">
                <a:latin typeface="Consolas" pitchFamily="49" charset="0"/>
                <a:cs typeface="Consolas" pitchFamily="49" charset="0"/>
                <a:sym typeface="Wingdings" panose="05000000000000000000" pitchFamily="2" charset="2"/>
              </a:rPr>
              <a:t>  J  UB + 1</a:t>
            </a:r>
          </a:p>
          <a:p>
            <a:r>
              <a:rPr lang="pt-BR" sz="2000" dirty="0">
                <a:latin typeface="Consolas" pitchFamily="49" charset="0"/>
                <a:cs typeface="Consolas" pitchFamily="49" charset="0"/>
                <a:sym typeface="Wingdings" panose="05000000000000000000" pitchFamily="2" charset="2"/>
              </a:rPr>
              <a:t>  KEY  K[LB]</a:t>
            </a:r>
          </a:p>
          <a:p>
            <a:r>
              <a:rPr lang="pt-BR" sz="2000" b="1" dirty="0">
                <a:solidFill>
                  <a:srgbClr val="C00000"/>
                </a:solidFill>
                <a:latin typeface="Consolas" pitchFamily="49" charset="0"/>
                <a:cs typeface="Consolas" pitchFamily="49" charset="0"/>
                <a:sym typeface="Wingdings" panose="05000000000000000000" pitchFamily="2" charset="2"/>
              </a:rPr>
              <a:t>  Repeat While FLAG = true</a:t>
            </a:r>
          </a:p>
          <a:p>
            <a:r>
              <a:rPr lang="pt-BR" sz="2000" dirty="0">
                <a:latin typeface="Consolas" pitchFamily="49" charset="0"/>
                <a:cs typeface="Consolas" pitchFamily="49" charset="0"/>
                <a:sym typeface="Wingdings" panose="05000000000000000000" pitchFamily="2" charset="2"/>
              </a:rPr>
              <a:t>     I  I+1</a:t>
            </a:r>
          </a:p>
          <a:p>
            <a:r>
              <a:rPr lang="pt-BR" sz="2000" dirty="0">
                <a:latin typeface="Consolas" pitchFamily="49" charset="0"/>
                <a:cs typeface="Consolas" pitchFamily="49" charset="0"/>
                <a:sym typeface="Wingdings" panose="05000000000000000000" pitchFamily="2" charset="2"/>
              </a:rPr>
              <a:t>     </a:t>
            </a:r>
            <a:r>
              <a:rPr lang="pt-BR" sz="2000" b="1" dirty="0">
                <a:latin typeface="Consolas" pitchFamily="49" charset="0"/>
                <a:cs typeface="Consolas" pitchFamily="49" charset="0"/>
                <a:sym typeface="Wingdings" panose="05000000000000000000" pitchFamily="2" charset="2"/>
              </a:rPr>
              <a:t>Repeat While K[I] &lt; KEY</a:t>
            </a:r>
          </a:p>
          <a:p>
            <a:r>
              <a:rPr lang="pt-BR" sz="2000" dirty="0">
                <a:latin typeface="Consolas" pitchFamily="49" charset="0"/>
                <a:cs typeface="Consolas" pitchFamily="49" charset="0"/>
                <a:sym typeface="Wingdings" panose="05000000000000000000" pitchFamily="2" charset="2"/>
              </a:rPr>
              <a:t>       I  I + 1</a:t>
            </a:r>
          </a:p>
          <a:p>
            <a:r>
              <a:rPr lang="pt-BR" sz="2000" dirty="0">
                <a:latin typeface="Consolas" pitchFamily="49" charset="0"/>
                <a:cs typeface="Consolas" pitchFamily="49" charset="0"/>
                <a:sym typeface="Wingdings" panose="05000000000000000000" pitchFamily="2" charset="2"/>
              </a:rPr>
              <a:t>     J  J – 1</a:t>
            </a:r>
          </a:p>
          <a:p>
            <a:r>
              <a:rPr lang="pt-BR" sz="2000" dirty="0">
                <a:latin typeface="Consolas" pitchFamily="49" charset="0"/>
                <a:cs typeface="Consolas" pitchFamily="49" charset="0"/>
                <a:sym typeface="Wingdings" panose="05000000000000000000" pitchFamily="2" charset="2"/>
              </a:rPr>
              <a:t>     </a:t>
            </a:r>
            <a:r>
              <a:rPr lang="pt-BR" sz="2000" b="1" dirty="0">
                <a:latin typeface="Consolas" pitchFamily="49" charset="0"/>
                <a:cs typeface="Consolas" pitchFamily="49" charset="0"/>
                <a:sym typeface="Wingdings" panose="05000000000000000000" pitchFamily="2" charset="2"/>
              </a:rPr>
              <a:t>Repeat While K[J] &gt; KEY</a:t>
            </a:r>
          </a:p>
          <a:p>
            <a:r>
              <a:rPr lang="pt-BR" sz="2000" dirty="0">
                <a:latin typeface="Consolas" pitchFamily="49" charset="0"/>
                <a:cs typeface="Consolas" pitchFamily="49" charset="0"/>
                <a:sym typeface="Wingdings" panose="05000000000000000000" pitchFamily="2" charset="2"/>
              </a:rPr>
              <a:t>       J  J – 1</a:t>
            </a:r>
          </a:p>
          <a:p>
            <a:r>
              <a:rPr lang="pt-BR" sz="2000" dirty="0">
                <a:latin typeface="Consolas" pitchFamily="49" charset="0"/>
                <a:cs typeface="Consolas" pitchFamily="49" charset="0"/>
                <a:sym typeface="Wingdings" panose="05000000000000000000" pitchFamily="2" charset="2"/>
              </a:rPr>
              <a:t>     IF   I&lt;J</a:t>
            </a:r>
          </a:p>
          <a:p>
            <a:r>
              <a:rPr lang="pt-BR" sz="2000" dirty="0">
                <a:latin typeface="Consolas" pitchFamily="49" charset="0"/>
                <a:cs typeface="Consolas" pitchFamily="49" charset="0"/>
                <a:sym typeface="Wingdings" panose="05000000000000000000" pitchFamily="2" charset="2"/>
              </a:rPr>
              <a:t>     Then K[I] --- K[J]</a:t>
            </a:r>
          </a:p>
          <a:p>
            <a:r>
              <a:rPr lang="pt-BR" sz="2000" dirty="0">
                <a:latin typeface="Consolas" pitchFamily="49" charset="0"/>
                <a:cs typeface="Consolas" pitchFamily="49" charset="0"/>
                <a:sym typeface="Wingdings" panose="05000000000000000000" pitchFamily="2" charset="2"/>
              </a:rPr>
              <a:t>     Else FLAG  FALSE</a:t>
            </a:r>
          </a:p>
          <a:p>
            <a:r>
              <a:rPr lang="pt-BR" sz="2000" dirty="0">
                <a:latin typeface="Consolas" pitchFamily="49" charset="0"/>
                <a:cs typeface="Consolas" pitchFamily="49" charset="0"/>
                <a:sym typeface="Wingdings" panose="05000000000000000000" pitchFamily="2" charset="2"/>
              </a:rPr>
              <a:t>     </a:t>
            </a:r>
          </a:p>
          <a:p>
            <a:r>
              <a:rPr lang="pt-BR" sz="2000" dirty="0">
                <a:latin typeface="Consolas" pitchFamily="49" charset="0"/>
                <a:cs typeface="Consolas" pitchFamily="49" charset="0"/>
                <a:sym typeface="Wingdings" panose="05000000000000000000" pitchFamily="2" charset="2"/>
              </a:rPr>
              <a:t>   K[LB] --- K[J]</a:t>
            </a:r>
            <a:endParaRPr lang="pt-BR" sz="2000" dirty="0">
              <a:latin typeface="Consolas" pitchFamily="49" charset="0"/>
              <a:cs typeface="Consolas" pitchFamily="49" charset="0"/>
            </a:endParaRPr>
          </a:p>
        </p:txBody>
      </p:sp>
      <p:sp>
        <p:nvSpPr>
          <p:cNvPr id="25" name="TextBox 24"/>
          <p:cNvSpPr txBox="1"/>
          <p:nvPr/>
        </p:nvSpPr>
        <p:spPr>
          <a:xfrm>
            <a:off x="4676719" y="4692157"/>
            <a:ext cx="1481496" cy="369332"/>
          </a:xfrm>
          <a:prstGeom prst="rect">
            <a:avLst/>
          </a:prstGeom>
          <a:noFill/>
        </p:spPr>
        <p:txBody>
          <a:bodyPr wrap="none" rtlCol="0">
            <a:spAutoFit/>
          </a:bodyPr>
          <a:lstStyle/>
          <a:p>
            <a:r>
              <a:rPr lang="en-US" b="1" dirty="0"/>
              <a:t>LB = 0, UB = 9</a:t>
            </a:r>
          </a:p>
        </p:txBody>
      </p:sp>
      <p:sp>
        <p:nvSpPr>
          <p:cNvPr id="27" name="TextBox 26"/>
          <p:cNvSpPr txBox="1"/>
          <p:nvPr/>
        </p:nvSpPr>
        <p:spPr>
          <a:xfrm>
            <a:off x="4676719" y="5073157"/>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I=</a:t>
            </a:r>
          </a:p>
        </p:txBody>
      </p:sp>
      <p:sp>
        <p:nvSpPr>
          <p:cNvPr id="28" name="TextBox 27"/>
          <p:cNvSpPr txBox="1"/>
          <p:nvPr/>
        </p:nvSpPr>
        <p:spPr>
          <a:xfrm>
            <a:off x="4977037" y="5073157"/>
            <a:ext cx="381000" cy="369332"/>
          </a:xfrm>
          <a:prstGeom prst="rect">
            <a:avLst/>
          </a:prstGeom>
          <a:noFill/>
        </p:spPr>
        <p:txBody>
          <a:bodyPr wrap="square" rtlCol="0">
            <a:spAutoFit/>
          </a:bodyPr>
          <a:lstStyle/>
          <a:p>
            <a:pPr algn="ctr"/>
            <a:r>
              <a:rPr lang="en-US" b="1" dirty="0"/>
              <a:t>0</a:t>
            </a:r>
          </a:p>
        </p:txBody>
      </p:sp>
      <p:sp>
        <p:nvSpPr>
          <p:cNvPr id="29" name="TextBox 28"/>
          <p:cNvSpPr txBox="1"/>
          <p:nvPr/>
        </p:nvSpPr>
        <p:spPr>
          <a:xfrm>
            <a:off x="4676719" y="5371625"/>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J=</a:t>
            </a:r>
          </a:p>
        </p:txBody>
      </p:sp>
      <p:sp>
        <p:nvSpPr>
          <p:cNvPr id="30" name="TextBox 29"/>
          <p:cNvSpPr txBox="1"/>
          <p:nvPr/>
        </p:nvSpPr>
        <p:spPr>
          <a:xfrm>
            <a:off x="4977037" y="5371625"/>
            <a:ext cx="482980" cy="369332"/>
          </a:xfrm>
          <a:prstGeom prst="rect">
            <a:avLst/>
          </a:prstGeom>
          <a:noFill/>
        </p:spPr>
        <p:txBody>
          <a:bodyPr wrap="square" rtlCol="0">
            <a:spAutoFit/>
          </a:bodyPr>
          <a:lstStyle/>
          <a:p>
            <a:pPr algn="ctr"/>
            <a:r>
              <a:rPr lang="en-US" b="1" dirty="0"/>
              <a:t>10</a:t>
            </a:r>
          </a:p>
        </p:txBody>
      </p:sp>
      <p:sp>
        <p:nvSpPr>
          <p:cNvPr id="31" name="TextBox 30"/>
          <p:cNvSpPr txBox="1"/>
          <p:nvPr/>
        </p:nvSpPr>
        <p:spPr>
          <a:xfrm>
            <a:off x="6344729" y="4700178"/>
            <a:ext cx="998991" cy="369332"/>
          </a:xfrm>
          <a:prstGeom prst="rect">
            <a:avLst/>
          </a:prstGeom>
          <a:noFill/>
        </p:spPr>
        <p:txBody>
          <a:bodyPr wrap="none" rtlCol="0">
            <a:spAutoFit/>
          </a:bodyPr>
          <a:lstStyle/>
          <a:p>
            <a:r>
              <a:rPr lang="en-US" b="1" dirty="0"/>
              <a:t>KEY = 42</a:t>
            </a:r>
          </a:p>
        </p:txBody>
      </p:sp>
      <p:grpSp>
        <p:nvGrpSpPr>
          <p:cNvPr id="35" name="Group 34"/>
          <p:cNvGrpSpPr/>
          <p:nvPr/>
        </p:nvGrpSpPr>
        <p:grpSpPr>
          <a:xfrm>
            <a:off x="4901517" y="1754960"/>
            <a:ext cx="311304" cy="443173"/>
            <a:chOff x="3701591" y="1754959"/>
            <a:chExt cx="311304" cy="443173"/>
          </a:xfrm>
        </p:grpSpPr>
        <p:sp>
          <p:nvSpPr>
            <p:cNvPr id="32" name="TextBox 31"/>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I</a:t>
              </a:r>
            </a:p>
          </p:txBody>
        </p:sp>
        <p:cxnSp>
          <p:nvCxnSpPr>
            <p:cNvPr id="33" name="Straight Arrow Connector 32"/>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grpSp>
        <p:nvGrpSpPr>
          <p:cNvPr id="36" name="Group 35"/>
          <p:cNvGrpSpPr/>
          <p:nvPr/>
        </p:nvGrpSpPr>
        <p:grpSpPr>
          <a:xfrm>
            <a:off x="10204296" y="1812100"/>
            <a:ext cx="311304" cy="443173"/>
            <a:chOff x="3701591" y="1754959"/>
            <a:chExt cx="311304" cy="443173"/>
          </a:xfrm>
        </p:grpSpPr>
        <p:sp>
          <p:nvSpPr>
            <p:cNvPr id="37" name="TextBox 36"/>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J</a:t>
              </a:r>
            </a:p>
          </p:txBody>
        </p:sp>
        <p:cxnSp>
          <p:nvCxnSpPr>
            <p:cNvPr id="38" name="Straight Arrow Connector 37"/>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sp>
        <p:nvSpPr>
          <p:cNvPr id="39" name="TextBox 38"/>
          <p:cNvSpPr txBox="1"/>
          <p:nvPr/>
        </p:nvSpPr>
        <p:spPr>
          <a:xfrm>
            <a:off x="4676719" y="5691145"/>
            <a:ext cx="787780" cy="369332"/>
          </a:xfrm>
          <a:prstGeom prst="rect">
            <a:avLst/>
          </a:prstGeom>
          <a:noFill/>
        </p:spPr>
        <p:txBody>
          <a:bodyPr wrap="none" rtlCol="0">
            <a:spAutoFit/>
          </a:bodyPr>
          <a:lstStyle/>
          <a:p>
            <a:r>
              <a:rPr lang="en-US" b="1" dirty="0"/>
              <a:t>FLAG=</a:t>
            </a:r>
          </a:p>
        </p:txBody>
      </p:sp>
      <p:sp>
        <p:nvSpPr>
          <p:cNvPr id="40" name="TextBox 39"/>
          <p:cNvSpPr txBox="1"/>
          <p:nvPr/>
        </p:nvSpPr>
        <p:spPr>
          <a:xfrm>
            <a:off x="5331942" y="5681899"/>
            <a:ext cx="556563" cy="369332"/>
          </a:xfrm>
          <a:prstGeom prst="rect">
            <a:avLst/>
          </a:prstGeom>
          <a:noFill/>
        </p:spPr>
        <p:txBody>
          <a:bodyPr wrap="none" rtlCol="0">
            <a:spAutoFit/>
          </a:bodyPr>
          <a:lstStyle/>
          <a:p>
            <a:r>
              <a:rPr lang="en-US" b="1" dirty="0"/>
              <a:t>true</a:t>
            </a:r>
          </a:p>
        </p:txBody>
      </p:sp>
      <p:sp>
        <p:nvSpPr>
          <p:cNvPr id="41" name="Rectangle 40"/>
          <p:cNvSpPr/>
          <p:nvPr/>
        </p:nvSpPr>
        <p:spPr>
          <a:xfrm>
            <a:off x="4800600" y="26894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42" name="Rectangle 41"/>
          <p:cNvSpPr/>
          <p:nvPr/>
        </p:nvSpPr>
        <p:spPr>
          <a:xfrm>
            <a:off x="5334000"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43" name="Rectangle 42"/>
          <p:cNvSpPr/>
          <p:nvPr/>
        </p:nvSpPr>
        <p:spPr>
          <a:xfrm>
            <a:off x="5874936"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74</a:t>
            </a:r>
          </a:p>
        </p:txBody>
      </p:sp>
      <p:sp>
        <p:nvSpPr>
          <p:cNvPr id="44" name="Rectangle 43"/>
          <p:cNvSpPr/>
          <p:nvPr/>
        </p:nvSpPr>
        <p:spPr>
          <a:xfrm>
            <a:off x="6408336"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11</a:t>
            </a:r>
          </a:p>
        </p:txBody>
      </p:sp>
      <p:sp>
        <p:nvSpPr>
          <p:cNvPr id="45" name="Rectangle 44"/>
          <p:cNvSpPr/>
          <p:nvPr/>
        </p:nvSpPr>
        <p:spPr>
          <a:xfrm>
            <a:off x="6941736"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46" name="Rectangle 45"/>
          <p:cNvSpPr/>
          <p:nvPr/>
        </p:nvSpPr>
        <p:spPr>
          <a:xfrm>
            <a:off x="7475136"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47" name="Rectangle 46"/>
          <p:cNvSpPr/>
          <p:nvPr/>
        </p:nvSpPr>
        <p:spPr>
          <a:xfrm>
            <a:off x="8008536"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48" name="Rectangle 47"/>
          <p:cNvSpPr/>
          <p:nvPr/>
        </p:nvSpPr>
        <p:spPr>
          <a:xfrm>
            <a:off x="8541936"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sp>
        <p:nvSpPr>
          <p:cNvPr id="49" name="Rectangle 48"/>
          <p:cNvSpPr/>
          <p:nvPr/>
        </p:nvSpPr>
        <p:spPr>
          <a:xfrm>
            <a:off x="9067800"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50" name="Rectangle 49"/>
          <p:cNvSpPr/>
          <p:nvPr/>
        </p:nvSpPr>
        <p:spPr>
          <a:xfrm>
            <a:off x="9601200" y="26894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grpSp>
        <p:nvGrpSpPr>
          <p:cNvPr id="51" name="Group 50"/>
          <p:cNvGrpSpPr/>
          <p:nvPr/>
        </p:nvGrpSpPr>
        <p:grpSpPr>
          <a:xfrm>
            <a:off x="5445048" y="2979812"/>
            <a:ext cx="311304" cy="443173"/>
            <a:chOff x="3701591" y="1754959"/>
            <a:chExt cx="311304" cy="443173"/>
          </a:xfrm>
        </p:grpSpPr>
        <p:sp>
          <p:nvSpPr>
            <p:cNvPr id="52" name="TextBox 51"/>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I</a:t>
              </a:r>
            </a:p>
          </p:txBody>
        </p:sp>
        <p:cxnSp>
          <p:nvCxnSpPr>
            <p:cNvPr id="53" name="Straight Arrow Connector 52"/>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grpSp>
        <p:nvGrpSpPr>
          <p:cNvPr id="54" name="Group 53"/>
          <p:cNvGrpSpPr/>
          <p:nvPr/>
        </p:nvGrpSpPr>
        <p:grpSpPr>
          <a:xfrm>
            <a:off x="9726431" y="2976958"/>
            <a:ext cx="311304" cy="443173"/>
            <a:chOff x="3701591" y="1754959"/>
            <a:chExt cx="311304" cy="443173"/>
          </a:xfrm>
        </p:grpSpPr>
        <p:sp>
          <p:nvSpPr>
            <p:cNvPr id="55" name="TextBox 54"/>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J</a:t>
              </a:r>
            </a:p>
          </p:txBody>
        </p:sp>
        <p:cxnSp>
          <p:nvCxnSpPr>
            <p:cNvPr id="56" name="Straight Arrow Connector 55"/>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sp>
        <p:nvSpPr>
          <p:cNvPr id="57" name="Rectangle 56"/>
          <p:cNvSpPr/>
          <p:nvPr/>
        </p:nvSpPr>
        <p:spPr>
          <a:xfrm>
            <a:off x="5874936" y="2689412"/>
            <a:ext cx="533400" cy="2823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36</a:t>
            </a:r>
          </a:p>
        </p:txBody>
      </p:sp>
      <p:sp>
        <p:nvSpPr>
          <p:cNvPr id="58" name="Rectangle 57"/>
          <p:cNvSpPr/>
          <p:nvPr/>
        </p:nvSpPr>
        <p:spPr>
          <a:xfrm>
            <a:off x="8541936" y="2689412"/>
            <a:ext cx="533400" cy="2823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74</a:t>
            </a:r>
          </a:p>
        </p:txBody>
      </p:sp>
      <p:sp>
        <p:nvSpPr>
          <p:cNvPr id="59" name="Freeform 58"/>
          <p:cNvSpPr/>
          <p:nvPr/>
        </p:nvSpPr>
        <p:spPr>
          <a:xfrm flipV="1">
            <a:off x="6125183" y="2427058"/>
            <a:ext cx="2690100" cy="244806"/>
          </a:xfrm>
          <a:custGeom>
            <a:avLst/>
            <a:gdLst>
              <a:gd name="connsiteX0" fmla="*/ 0 w 2743200"/>
              <a:gd name="connsiteY0" fmla="*/ 0 h 204281"/>
              <a:gd name="connsiteX1" fmla="*/ 0 w 2743200"/>
              <a:gd name="connsiteY1" fmla="*/ 204281 h 204281"/>
              <a:gd name="connsiteX2" fmla="*/ 2743200 w 2743200"/>
              <a:gd name="connsiteY2" fmla="*/ 204281 h 204281"/>
              <a:gd name="connsiteX3" fmla="*/ 2743200 w 2743200"/>
              <a:gd name="connsiteY3" fmla="*/ 0 h 204281"/>
            </a:gdLst>
            <a:ahLst/>
            <a:cxnLst>
              <a:cxn ang="0">
                <a:pos x="connsiteX0" y="connsiteY0"/>
              </a:cxn>
              <a:cxn ang="0">
                <a:pos x="connsiteX1" y="connsiteY1"/>
              </a:cxn>
              <a:cxn ang="0">
                <a:pos x="connsiteX2" y="connsiteY2"/>
              </a:cxn>
              <a:cxn ang="0">
                <a:pos x="connsiteX3" y="connsiteY3"/>
              </a:cxn>
            </a:cxnLst>
            <a:rect l="l" t="t" r="r" b="b"/>
            <a:pathLst>
              <a:path w="2743200" h="204281">
                <a:moveTo>
                  <a:pt x="0" y="0"/>
                </a:moveTo>
                <a:lnTo>
                  <a:pt x="0" y="204281"/>
                </a:lnTo>
                <a:lnTo>
                  <a:pt x="2743200" y="204281"/>
                </a:lnTo>
                <a:lnTo>
                  <a:pt x="2743200" y="0"/>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0" name="TextBox 59"/>
          <p:cNvSpPr txBox="1"/>
          <p:nvPr/>
        </p:nvSpPr>
        <p:spPr>
          <a:xfrm>
            <a:off x="7172331" y="2381656"/>
            <a:ext cx="642227" cy="338554"/>
          </a:xfrm>
          <a:prstGeom prst="rect">
            <a:avLst/>
          </a:prstGeom>
          <a:noFill/>
        </p:spPr>
        <p:txBody>
          <a:bodyPr wrap="none" rtlCol="0">
            <a:spAutoFit/>
          </a:bodyPr>
          <a:lstStyle/>
          <a:p>
            <a:pPr algn="ctr"/>
            <a:r>
              <a:rPr lang="en-US" sz="1600" b="1" dirty="0">
                <a:solidFill>
                  <a:srgbClr val="C00000"/>
                </a:solidFill>
              </a:rPr>
              <a:t>Swap</a:t>
            </a:r>
          </a:p>
        </p:txBody>
      </p:sp>
      <p:sp>
        <p:nvSpPr>
          <p:cNvPr id="61" name="Rectangle 60"/>
          <p:cNvSpPr/>
          <p:nvPr/>
        </p:nvSpPr>
        <p:spPr>
          <a:xfrm>
            <a:off x="4800600" y="3922639"/>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62" name="Rectangle 61"/>
          <p:cNvSpPr/>
          <p:nvPr/>
        </p:nvSpPr>
        <p:spPr>
          <a:xfrm>
            <a:off x="5334000"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63" name="Rectangle 62"/>
          <p:cNvSpPr/>
          <p:nvPr/>
        </p:nvSpPr>
        <p:spPr>
          <a:xfrm>
            <a:off x="5874936"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sp>
        <p:nvSpPr>
          <p:cNvPr id="64" name="Rectangle 63"/>
          <p:cNvSpPr/>
          <p:nvPr/>
        </p:nvSpPr>
        <p:spPr>
          <a:xfrm>
            <a:off x="6408336"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11</a:t>
            </a:r>
          </a:p>
        </p:txBody>
      </p:sp>
      <p:sp>
        <p:nvSpPr>
          <p:cNvPr id="65" name="Rectangle 64"/>
          <p:cNvSpPr/>
          <p:nvPr/>
        </p:nvSpPr>
        <p:spPr>
          <a:xfrm>
            <a:off x="6941736"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66" name="Rectangle 65"/>
          <p:cNvSpPr/>
          <p:nvPr/>
        </p:nvSpPr>
        <p:spPr>
          <a:xfrm>
            <a:off x="7475136"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67" name="Rectangle 66"/>
          <p:cNvSpPr/>
          <p:nvPr/>
        </p:nvSpPr>
        <p:spPr>
          <a:xfrm>
            <a:off x="8008536"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68" name="Rectangle 67"/>
          <p:cNvSpPr/>
          <p:nvPr/>
        </p:nvSpPr>
        <p:spPr>
          <a:xfrm>
            <a:off x="8541936"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74</a:t>
            </a:r>
          </a:p>
        </p:txBody>
      </p:sp>
      <p:sp>
        <p:nvSpPr>
          <p:cNvPr id="69" name="Rectangle 68"/>
          <p:cNvSpPr/>
          <p:nvPr/>
        </p:nvSpPr>
        <p:spPr>
          <a:xfrm>
            <a:off x="9067800"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70" name="Rectangle 69"/>
          <p:cNvSpPr/>
          <p:nvPr/>
        </p:nvSpPr>
        <p:spPr>
          <a:xfrm>
            <a:off x="9601200"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grpSp>
        <p:nvGrpSpPr>
          <p:cNvPr id="71" name="Group 70"/>
          <p:cNvGrpSpPr/>
          <p:nvPr/>
        </p:nvGrpSpPr>
        <p:grpSpPr>
          <a:xfrm>
            <a:off x="5954298" y="4205028"/>
            <a:ext cx="311304" cy="443173"/>
            <a:chOff x="3701591" y="1754959"/>
            <a:chExt cx="311304" cy="443173"/>
          </a:xfrm>
        </p:grpSpPr>
        <p:sp>
          <p:nvSpPr>
            <p:cNvPr id="72" name="TextBox 71"/>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I</a:t>
              </a:r>
            </a:p>
          </p:txBody>
        </p:sp>
        <p:cxnSp>
          <p:nvCxnSpPr>
            <p:cNvPr id="73" name="Straight Arrow Connector 72"/>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grpSp>
        <p:nvGrpSpPr>
          <p:cNvPr id="74" name="Group 73"/>
          <p:cNvGrpSpPr/>
          <p:nvPr/>
        </p:nvGrpSpPr>
        <p:grpSpPr>
          <a:xfrm>
            <a:off x="8652984" y="4205028"/>
            <a:ext cx="311304" cy="443173"/>
            <a:chOff x="3701591" y="1754959"/>
            <a:chExt cx="311304" cy="443173"/>
          </a:xfrm>
        </p:grpSpPr>
        <p:sp>
          <p:nvSpPr>
            <p:cNvPr id="75" name="TextBox 74"/>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J</a:t>
              </a:r>
            </a:p>
          </p:txBody>
        </p:sp>
        <p:cxnSp>
          <p:nvCxnSpPr>
            <p:cNvPr id="76" name="Straight Arrow Connector 75"/>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sp>
        <p:nvSpPr>
          <p:cNvPr id="80" name="Rectangle 79"/>
          <p:cNvSpPr/>
          <p:nvPr/>
        </p:nvSpPr>
        <p:spPr>
          <a:xfrm>
            <a:off x="6408336" y="3922639"/>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81" name="Rectangle 80"/>
          <p:cNvSpPr/>
          <p:nvPr/>
        </p:nvSpPr>
        <p:spPr>
          <a:xfrm>
            <a:off x="4800600" y="3922639"/>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11</a:t>
            </a:r>
          </a:p>
        </p:txBody>
      </p:sp>
      <p:sp>
        <p:nvSpPr>
          <p:cNvPr id="82" name="Freeform 81"/>
          <p:cNvSpPr/>
          <p:nvPr/>
        </p:nvSpPr>
        <p:spPr>
          <a:xfrm flipV="1">
            <a:off x="5032468" y="3671407"/>
            <a:ext cx="1673133" cy="244806"/>
          </a:xfrm>
          <a:custGeom>
            <a:avLst/>
            <a:gdLst>
              <a:gd name="connsiteX0" fmla="*/ 0 w 2743200"/>
              <a:gd name="connsiteY0" fmla="*/ 0 h 204281"/>
              <a:gd name="connsiteX1" fmla="*/ 0 w 2743200"/>
              <a:gd name="connsiteY1" fmla="*/ 204281 h 204281"/>
              <a:gd name="connsiteX2" fmla="*/ 2743200 w 2743200"/>
              <a:gd name="connsiteY2" fmla="*/ 204281 h 204281"/>
              <a:gd name="connsiteX3" fmla="*/ 2743200 w 2743200"/>
              <a:gd name="connsiteY3" fmla="*/ 0 h 204281"/>
            </a:gdLst>
            <a:ahLst/>
            <a:cxnLst>
              <a:cxn ang="0">
                <a:pos x="connsiteX0" y="connsiteY0"/>
              </a:cxn>
              <a:cxn ang="0">
                <a:pos x="connsiteX1" y="connsiteY1"/>
              </a:cxn>
              <a:cxn ang="0">
                <a:pos x="connsiteX2" y="connsiteY2"/>
              </a:cxn>
              <a:cxn ang="0">
                <a:pos x="connsiteX3" y="connsiteY3"/>
              </a:cxn>
            </a:cxnLst>
            <a:rect l="l" t="t" r="r" b="b"/>
            <a:pathLst>
              <a:path w="2743200" h="204281">
                <a:moveTo>
                  <a:pt x="0" y="0"/>
                </a:moveTo>
                <a:lnTo>
                  <a:pt x="0" y="204281"/>
                </a:lnTo>
                <a:lnTo>
                  <a:pt x="2743200" y="204281"/>
                </a:lnTo>
                <a:lnTo>
                  <a:pt x="2743200" y="0"/>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3" name="TextBox 82"/>
          <p:cNvSpPr txBox="1"/>
          <p:nvPr/>
        </p:nvSpPr>
        <p:spPr>
          <a:xfrm>
            <a:off x="5550056" y="3621256"/>
            <a:ext cx="642227" cy="338554"/>
          </a:xfrm>
          <a:prstGeom prst="rect">
            <a:avLst/>
          </a:prstGeom>
          <a:noFill/>
        </p:spPr>
        <p:txBody>
          <a:bodyPr wrap="none" rtlCol="0">
            <a:spAutoFit/>
          </a:bodyPr>
          <a:lstStyle/>
          <a:p>
            <a:pPr algn="ctr"/>
            <a:r>
              <a:rPr lang="en-US" sz="1600" b="1" dirty="0">
                <a:solidFill>
                  <a:srgbClr val="C00000"/>
                </a:solidFill>
              </a:rPr>
              <a:t>Swap</a:t>
            </a:r>
          </a:p>
        </p:txBody>
      </p:sp>
    </p:spTree>
    <p:extLst>
      <p:ext uri="{BB962C8B-B14F-4D97-AF65-F5344CB8AC3E}">
        <p14:creationId xmlns:p14="http://schemas.microsoft.com/office/powerpoint/2010/main" val="394050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63" presetClass="path" presetSubtype="0" accel="50000" decel="50000" fill="hold" nodeType="clickEffect">
                                  <p:stCondLst>
                                    <p:cond delay="0"/>
                                  </p:stCondLst>
                                  <p:childTnLst>
                                    <p:animMotion origin="layout" path="M 5E-6 3.33333E-6 L 0.04571 3.33333E-6 " pathEditMode="relative" rAng="0" ptsTypes="AA">
                                      <p:cBhvr>
                                        <p:cTn id="106" dur="2000" fill="hold"/>
                                        <p:tgtEl>
                                          <p:spTgt spid="51"/>
                                        </p:tgtEl>
                                        <p:attrNameLst>
                                          <p:attrName>ppt_x</p:attrName>
                                          <p:attrName>ppt_y</p:attrName>
                                        </p:attrNameLst>
                                      </p:cBhvr>
                                      <p:rCtr x="2279" y="0"/>
                                    </p:animMotion>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35" presetClass="path" presetSubtype="0" accel="50000" decel="50000" fill="hold" nodeType="clickEffect">
                                  <p:stCondLst>
                                    <p:cond delay="0"/>
                                  </p:stCondLst>
                                  <p:childTnLst>
                                    <p:animMotion origin="layout" path="M 3.125E-6 -3.7037E-6 L -0.04492 -3.7037E-6 " pathEditMode="relative" rAng="0" ptsTypes="AA">
                                      <p:cBhvr>
                                        <p:cTn id="114" dur="2000" fill="hold"/>
                                        <p:tgtEl>
                                          <p:spTgt spid="54"/>
                                        </p:tgtEl>
                                        <p:attrNameLst>
                                          <p:attrName>ppt_x</p:attrName>
                                          <p:attrName>ppt_y</p:attrName>
                                        </p:attrNameLst>
                                      </p:cBhvr>
                                      <p:rCtr x="-2096" y="0"/>
                                    </p:animMotion>
                                  </p:childTnLst>
                                </p:cTn>
                              </p:par>
                            </p:childTnLst>
                          </p:cTn>
                        </p:par>
                      </p:childTnLst>
                    </p:cTn>
                  </p:par>
                  <p:par>
                    <p:cTn id="115" fill="hold">
                      <p:stCondLst>
                        <p:cond delay="indefinite"/>
                      </p:stCondLst>
                      <p:childTnLst>
                        <p:par>
                          <p:cTn id="116" fill="hold">
                            <p:stCondLst>
                              <p:cond delay="0"/>
                            </p:stCondLst>
                            <p:childTnLst>
                              <p:par>
                                <p:cTn id="117" presetID="35" presetClass="path" presetSubtype="0" accel="50000" decel="50000" fill="hold" nodeType="clickEffect">
                                  <p:stCondLst>
                                    <p:cond delay="0"/>
                                  </p:stCondLst>
                                  <p:childTnLst>
                                    <p:animMotion origin="layout" path="M -0.04492 -3.7037E-6 L -0.0875 -3.7037E-6 " pathEditMode="relative" rAng="0" ptsTypes="AA">
                                      <p:cBhvr>
                                        <p:cTn id="118" dur="2000" fill="hold"/>
                                        <p:tgtEl>
                                          <p:spTgt spid="54"/>
                                        </p:tgtEl>
                                        <p:attrNameLst>
                                          <p:attrName>ppt_x</p:attrName>
                                          <p:attrName>ppt_y</p:attrName>
                                        </p:attrNameLst>
                                      </p:cBhvr>
                                      <p:rCtr x="-2135"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4"/>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8"/>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6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4"/>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63" presetClass="path" presetSubtype="0" accel="50000" decel="50000" fill="hold" nodeType="clickEffect">
                                  <p:stCondLst>
                                    <p:cond delay="0"/>
                                  </p:stCondLst>
                                  <p:childTnLst>
                                    <p:animMotion origin="layout" path="M -1.875E-6 -3.7037E-7 L 0.0474 -3.7037E-7 " pathEditMode="relative" rAng="0" ptsTypes="AA">
                                      <p:cBhvr>
                                        <p:cTn id="162" dur="2000" fill="hold"/>
                                        <p:tgtEl>
                                          <p:spTgt spid="71"/>
                                        </p:tgtEl>
                                        <p:attrNameLst>
                                          <p:attrName>ppt_x</p:attrName>
                                          <p:attrName>ppt_y</p:attrName>
                                        </p:attrNameLst>
                                      </p:cBhvr>
                                      <p:rCtr x="2370" y="0"/>
                                    </p:animMotion>
                                  </p:childTnLst>
                                </p:cTn>
                              </p:par>
                            </p:childTnLst>
                          </p:cTn>
                        </p:par>
                      </p:childTnLst>
                    </p:cTn>
                  </p:par>
                  <p:par>
                    <p:cTn id="163" fill="hold">
                      <p:stCondLst>
                        <p:cond delay="indefinite"/>
                      </p:stCondLst>
                      <p:childTnLst>
                        <p:par>
                          <p:cTn id="164" fill="hold">
                            <p:stCondLst>
                              <p:cond delay="0"/>
                            </p:stCondLst>
                            <p:childTnLst>
                              <p:par>
                                <p:cTn id="165" presetID="63" presetClass="path" presetSubtype="0" accel="50000" decel="50000" fill="hold" nodeType="clickEffect">
                                  <p:stCondLst>
                                    <p:cond delay="0"/>
                                  </p:stCondLst>
                                  <p:childTnLst>
                                    <p:animMotion origin="layout" path="M 0.0474 -3.7037E-7 L 0.08998 -3.7037E-7 " pathEditMode="relative" rAng="0" ptsTypes="AA">
                                      <p:cBhvr>
                                        <p:cTn id="166" dur="2000" fill="hold"/>
                                        <p:tgtEl>
                                          <p:spTgt spid="71"/>
                                        </p:tgtEl>
                                        <p:attrNameLst>
                                          <p:attrName>ppt_x</p:attrName>
                                          <p:attrName>ppt_y</p:attrName>
                                        </p:attrNameLst>
                                      </p:cBhvr>
                                      <p:rCtr x="2057" y="0"/>
                                    </p:animMotion>
                                  </p:childTnLst>
                                </p:cTn>
                              </p:par>
                            </p:childTnLst>
                          </p:cTn>
                        </p:par>
                      </p:childTnLst>
                    </p:cTn>
                  </p:par>
                  <p:par>
                    <p:cTn id="167" fill="hold">
                      <p:stCondLst>
                        <p:cond delay="indefinite"/>
                      </p:stCondLst>
                      <p:childTnLst>
                        <p:par>
                          <p:cTn id="168" fill="hold">
                            <p:stCondLst>
                              <p:cond delay="0"/>
                            </p:stCondLst>
                            <p:childTnLst>
                              <p:par>
                                <p:cTn id="169" presetID="35" presetClass="path" presetSubtype="0" accel="50000" decel="50000" fill="hold" nodeType="clickEffect">
                                  <p:stCondLst>
                                    <p:cond delay="0"/>
                                  </p:stCondLst>
                                  <p:childTnLst>
                                    <p:animMotion origin="layout" path="M -0.00274 -3.7037E-7 L -0.04258 -3.7037E-7 " pathEditMode="relative" rAng="0" ptsTypes="AA">
                                      <p:cBhvr>
                                        <p:cTn id="170" dur="2000" fill="hold"/>
                                        <p:tgtEl>
                                          <p:spTgt spid="74"/>
                                        </p:tgtEl>
                                        <p:attrNameLst>
                                          <p:attrName>ppt_x</p:attrName>
                                          <p:attrName>ppt_y</p:attrName>
                                        </p:attrNameLst>
                                      </p:cBhvr>
                                      <p:rCtr x="-1797" y="0"/>
                                    </p:animMotion>
                                  </p:childTnLst>
                                </p:cTn>
                              </p:par>
                            </p:childTnLst>
                          </p:cTn>
                        </p:par>
                      </p:childTnLst>
                    </p:cTn>
                  </p:par>
                  <p:par>
                    <p:cTn id="171" fill="hold">
                      <p:stCondLst>
                        <p:cond delay="indefinite"/>
                      </p:stCondLst>
                      <p:childTnLst>
                        <p:par>
                          <p:cTn id="172" fill="hold">
                            <p:stCondLst>
                              <p:cond delay="0"/>
                            </p:stCondLst>
                            <p:childTnLst>
                              <p:par>
                                <p:cTn id="173" presetID="35" presetClass="path" presetSubtype="0" accel="50000" decel="50000" fill="hold" nodeType="clickEffect">
                                  <p:stCondLst>
                                    <p:cond delay="0"/>
                                  </p:stCondLst>
                                  <p:childTnLst>
                                    <p:animMotion origin="layout" path="M -0.04258 -3.7037E-7 L -0.08671 -3.7037E-7 " pathEditMode="relative" rAng="0" ptsTypes="AA">
                                      <p:cBhvr>
                                        <p:cTn id="174" dur="2000" fill="hold"/>
                                        <p:tgtEl>
                                          <p:spTgt spid="74"/>
                                        </p:tgtEl>
                                        <p:attrNameLst>
                                          <p:attrName>ppt_x</p:attrName>
                                          <p:attrName>ppt_y</p:attrName>
                                        </p:attrNameLst>
                                      </p:cBhvr>
                                      <p:rCtr x="-1953" y="0"/>
                                    </p:animMotion>
                                  </p:childTnLst>
                                </p:cTn>
                              </p:par>
                            </p:childTnLst>
                          </p:cTn>
                        </p:par>
                      </p:childTnLst>
                    </p:cTn>
                  </p:par>
                  <p:par>
                    <p:cTn id="175" fill="hold">
                      <p:stCondLst>
                        <p:cond delay="indefinite"/>
                      </p:stCondLst>
                      <p:childTnLst>
                        <p:par>
                          <p:cTn id="176" fill="hold">
                            <p:stCondLst>
                              <p:cond delay="0"/>
                            </p:stCondLst>
                            <p:childTnLst>
                              <p:par>
                                <p:cTn id="177" presetID="35" presetClass="path" presetSubtype="0" accel="50000" decel="50000" fill="hold" nodeType="clickEffect">
                                  <p:stCondLst>
                                    <p:cond delay="0"/>
                                  </p:stCondLst>
                                  <p:childTnLst>
                                    <p:animMotion origin="layout" path="M -0.08672 -3.7037E-7 L -0.13425 -3.7037E-7 " pathEditMode="relative" rAng="0" ptsTypes="AA">
                                      <p:cBhvr>
                                        <p:cTn id="178" dur="2000" fill="hold"/>
                                        <p:tgtEl>
                                          <p:spTgt spid="74"/>
                                        </p:tgtEl>
                                        <p:attrNameLst>
                                          <p:attrName>ppt_x</p:attrName>
                                          <p:attrName>ppt_y</p:attrName>
                                        </p:attrNameLst>
                                      </p:cBhvr>
                                      <p:rCtr x="-2383" y="0"/>
                                    </p:animMotion>
                                  </p:childTnLst>
                                </p:cTn>
                              </p:par>
                            </p:childTnLst>
                          </p:cTn>
                        </p:par>
                      </p:childTnLst>
                    </p:cTn>
                  </p:par>
                  <p:par>
                    <p:cTn id="179" fill="hold">
                      <p:stCondLst>
                        <p:cond delay="indefinite"/>
                      </p:stCondLst>
                      <p:childTnLst>
                        <p:par>
                          <p:cTn id="180" fill="hold">
                            <p:stCondLst>
                              <p:cond delay="0"/>
                            </p:stCondLst>
                            <p:childTnLst>
                              <p:par>
                                <p:cTn id="181" presetID="35" presetClass="path" presetSubtype="0" accel="50000" decel="50000" fill="hold" nodeType="clickEffect">
                                  <p:stCondLst>
                                    <p:cond delay="0"/>
                                  </p:stCondLst>
                                  <p:childTnLst>
                                    <p:animMotion origin="layout" path="M -0.13138 -3.7037E-7 L -0.17396 2.96296E-6 " pathEditMode="relative" rAng="0" ptsTypes="AA">
                                      <p:cBhvr>
                                        <p:cTn id="182" dur="2000" fill="hold"/>
                                        <p:tgtEl>
                                          <p:spTgt spid="74"/>
                                        </p:tgtEl>
                                        <p:attrNameLst>
                                          <p:attrName>ppt_x</p:attrName>
                                          <p:attrName>ppt_y</p:attrName>
                                        </p:attrNameLst>
                                      </p:cBhvr>
                                      <p:rCtr x="-2057" y="-116"/>
                                    </p:animMotion>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83"/>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81"/>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7" grpId="0"/>
      <p:bldP spid="28" grpId="0"/>
      <p:bldP spid="29" grpId="0"/>
      <p:bldP spid="30" grpId="0"/>
      <p:bldP spid="31" grpId="0"/>
      <p:bldP spid="39" grpId="0"/>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7" grpId="0" animBg="1"/>
      <p:bldP spid="58" grpId="0" animBg="1"/>
      <p:bldP spid="59" grpId="0" animBg="1"/>
      <p:bldP spid="60" grpId="0"/>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80" grpId="0" animBg="1"/>
      <p:bldP spid="81" grpId="0" animBg="1"/>
      <p:bldP spid="82" grpId="0" animBg="1"/>
      <p:bldP spid="8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4" name="TextBox 3"/>
          <p:cNvSpPr txBox="1"/>
          <p:nvPr/>
        </p:nvSpPr>
        <p:spPr>
          <a:xfrm>
            <a:off x="116114" y="861641"/>
            <a:ext cx="4560605" cy="5632311"/>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pt-BR" sz="2000" dirty="0">
                <a:latin typeface="Consolas" pitchFamily="49" charset="0"/>
                <a:cs typeface="Consolas" pitchFamily="49" charset="0"/>
              </a:rPr>
              <a:t>FLAG </a:t>
            </a:r>
            <a:r>
              <a:rPr lang="pt-BR" sz="2000" dirty="0">
                <a:latin typeface="Consolas" pitchFamily="49" charset="0"/>
                <a:cs typeface="Consolas" pitchFamily="49" charset="0"/>
                <a:sym typeface="Wingdings" panose="05000000000000000000" pitchFamily="2" charset="2"/>
              </a:rPr>
              <a:t> true</a:t>
            </a:r>
          </a:p>
          <a:p>
            <a:r>
              <a:rPr lang="pt-BR" sz="2000" b="1" dirty="0">
                <a:latin typeface="Consolas" pitchFamily="49" charset="0"/>
                <a:cs typeface="Consolas" pitchFamily="49" charset="0"/>
                <a:sym typeface="Wingdings" panose="05000000000000000000" pitchFamily="2" charset="2"/>
              </a:rPr>
              <a:t>IF   </a:t>
            </a:r>
            <a:r>
              <a:rPr lang="pt-BR" sz="2000" dirty="0">
                <a:latin typeface="Consolas" pitchFamily="49" charset="0"/>
                <a:cs typeface="Consolas" pitchFamily="49" charset="0"/>
                <a:sym typeface="Wingdings" panose="05000000000000000000" pitchFamily="2" charset="2"/>
              </a:rPr>
              <a:t>LB &lt; UB</a:t>
            </a:r>
          </a:p>
          <a:p>
            <a:r>
              <a:rPr lang="pt-BR" sz="2000" b="1" dirty="0">
                <a:latin typeface="Consolas" pitchFamily="49" charset="0"/>
                <a:cs typeface="Consolas" pitchFamily="49" charset="0"/>
                <a:sym typeface="Wingdings" panose="05000000000000000000" pitchFamily="2" charset="2"/>
              </a:rPr>
              <a:t>Then </a:t>
            </a:r>
          </a:p>
          <a:p>
            <a:r>
              <a:rPr lang="pt-BR" sz="2000" b="1" dirty="0">
                <a:latin typeface="Consolas" pitchFamily="49" charset="0"/>
                <a:cs typeface="Consolas" pitchFamily="49" charset="0"/>
                <a:sym typeface="Wingdings" panose="05000000000000000000" pitchFamily="2" charset="2"/>
              </a:rPr>
              <a:t>  </a:t>
            </a:r>
            <a:r>
              <a:rPr lang="pt-BR" sz="2000" dirty="0">
                <a:latin typeface="Consolas" pitchFamily="49" charset="0"/>
                <a:cs typeface="Consolas" pitchFamily="49" charset="0"/>
                <a:sym typeface="Wingdings" panose="05000000000000000000" pitchFamily="2" charset="2"/>
              </a:rPr>
              <a:t>I  LB</a:t>
            </a:r>
          </a:p>
          <a:p>
            <a:r>
              <a:rPr lang="pt-BR" sz="2000" dirty="0">
                <a:latin typeface="Consolas" pitchFamily="49" charset="0"/>
                <a:cs typeface="Consolas" pitchFamily="49" charset="0"/>
                <a:sym typeface="Wingdings" panose="05000000000000000000" pitchFamily="2" charset="2"/>
              </a:rPr>
              <a:t>  J  UB + 1</a:t>
            </a:r>
          </a:p>
          <a:p>
            <a:r>
              <a:rPr lang="pt-BR" sz="2000" dirty="0">
                <a:latin typeface="Consolas" pitchFamily="49" charset="0"/>
                <a:cs typeface="Consolas" pitchFamily="49" charset="0"/>
                <a:sym typeface="Wingdings" panose="05000000000000000000" pitchFamily="2" charset="2"/>
              </a:rPr>
              <a:t>  KEY  K[LB]</a:t>
            </a:r>
          </a:p>
          <a:p>
            <a:r>
              <a:rPr lang="pt-BR" sz="2000" b="1" dirty="0">
                <a:solidFill>
                  <a:srgbClr val="C00000"/>
                </a:solidFill>
                <a:latin typeface="Consolas" pitchFamily="49" charset="0"/>
                <a:cs typeface="Consolas" pitchFamily="49" charset="0"/>
                <a:sym typeface="Wingdings" panose="05000000000000000000" pitchFamily="2" charset="2"/>
              </a:rPr>
              <a:t>  Repeat While FLAG = true</a:t>
            </a:r>
          </a:p>
          <a:p>
            <a:r>
              <a:rPr lang="pt-BR" sz="2000" dirty="0">
                <a:latin typeface="Consolas" pitchFamily="49" charset="0"/>
                <a:cs typeface="Consolas" pitchFamily="49" charset="0"/>
                <a:sym typeface="Wingdings" panose="05000000000000000000" pitchFamily="2" charset="2"/>
              </a:rPr>
              <a:t>     I  I+1</a:t>
            </a:r>
          </a:p>
          <a:p>
            <a:r>
              <a:rPr lang="pt-BR" sz="2000" dirty="0">
                <a:latin typeface="Consolas" pitchFamily="49" charset="0"/>
                <a:cs typeface="Consolas" pitchFamily="49" charset="0"/>
                <a:sym typeface="Wingdings" panose="05000000000000000000" pitchFamily="2" charset="2"/>
              </a:rPr>
              <a:t>     </a:t>
            </a:r>
            <a:r>
              <a:rPr lang="pt-BR" sz="2000" b="1" dirty="0">
                <a:latin typeface="Consolas" pitchFamily="49" charset="0"/>
                <a:cs typeface="Consolas" pitchFamily="49" charset="0"/>
                <a:sym typeface="Wingdings" panose="05000000000000000000" pitchFamily="2" charset="2"/>
              </a:rPr>
              <a:t>Repeat While K[I] &lt; KEY</a:t>
            </a:r>
          </a:p>
          <a:p>
            <a:r>
              <a:rPr lang="pt-BR" sz="2000" dirty="0">
                <a:latin typeface="Consolas" pitchFamily="49" charset="0"/>
                <a:cs typeface="Consolas" pitchFamily="49" charset="0"/>
                <a:sym typeface="Wingdings" panose="05000000000000000000" pitchFamily="2" charset="2"/>
              </a:rPr>
              <a:t>       I  I + 1</a:t>
            </a:r>
          </a:p>
          <a:p>
            <a:r>
              <a:rPr lang="pt-BR" sz="2000" dirty="0">
                <a:latin typeface="Consolas" pitchFamily="49" charset="0"/>
                <a:cs typeface="Consolas" pitchFamily="49" charset="0"/>
                <a:sym typeface="Wingdings" panose="05000000000000000000" pitchFamily="2" charset="2"/>
              </a:rPr>
              <a:t>     J  J – 1</a:t>
            </a:r>
          </a:p>
          <a:p>
            <a:r>
              <a:rPr lang="pt-BR" sz="2000" dirty="0">
                <a:latin typeface="Consolas" pitchFamily="49" charset="0"/>
                <a:cs typeface="Consolas" pitchFamily="49" charset="0"/>
                <a:sym typeface="Wingdings" panose="05000000000000000000" pitchFamily="2" charset="2"/>
              </a:rPr>
              <a:t>     </a:t>
            </a:r>
            <a:r>
              <a:rPr lang="pt-BR" sz="2000" b="1" dirty="0">
                <a:latin typeface="Consolas" pitchFamily="49" charset="0"/>
                <a:cs typeface="Consolas" pitchFamily="49" charset="0"/>
                <a:sym typeface="Wingdings" panose="05000000000000000000" pitchFamily="2" charset="2"/>
              </a:rPr>
              <a:t>Repeat While K[J] &gt; KEY</a:t>
            </a:r>
          </a:p>
          <a:p>
            <a:r>
              <a:rPr lang="pt-BR" sz="2000" dirty="0">
                <a:latin typeface="Consolas" pitchFamily="49" charset="0"/>
                <a:cs typeface="Consolas" pitchFamily="49" charset="0"/>
                <a:sym typeface="Wingdings" panose="05000000000000000000" pitchFamily="2" charset="2"/>
              </a:rPr>
              <a:t>       J  J – 1</a:t>
            </a:r>
          </a:p>
          <a:p>
            <a:r>
              <a:rPr lang="pt-BR" sz="2000" dirty="0">
                <a:latin typeface="Consolas" pitchFamily="49" charset="0"/>
                <a:cs typeface="Consolas" pitchFamily="49" charset="0"/>
                <a:sym typeface="Wingdings" panose="05000000000000000000" pitchFamily="2" charset="2"/>
              </a:rPr>
              <a:t>     IF   I&lt;J</a:t>
            </a:r>
          </a:p>
          <a:p>
            <a:r>
              <a:rPr lang="pt-BR" sz="2000" dirty="0">
                <a:latin typeface="Consolas" pitchFamily="49" charset="0"/>
                <a:cs typeface="Consolas" pitchFamily="49" charset="0"/>
                <a:sym typeface="Wingdings" panose="05000000000000000000" pitchFamily="2" charset="2"/>
              </a:rPr>
              <a:t>     Then K[I] --- K[J]</a:t>
            </a:r>
          </a:p>
          <a:p>
            <a:r>
              <a:rPr lang="pt-BR" sz="2000" dirty="0">
                <a:latin typeface="Consolas" pitchFamily="49" charset="0"/>
                <a:cs typeface="Consolas" pitchFamily="49" charset="0"/>
                <a:sym typeface="Wingdings" panose="05000000000000000000" pitchFamily="2" charset="2"/>
              </a:rPr>
              <a:t>     Else FLAG  FALSE</a:t>
            </a:r>
          </a:p>
          <a:p>
            <a:r>
              <a:rPr lang="pt-BR" sz="2000" dirty="0">
                <a:latin typeface="Consolas" pitchFamily="49" charset="0"/>
                <a:cs typeface="Consolas" pitchFamily="49" charset="0"/>
                <a:sym typeface="Wingdings" panose="05000000000000000000" pitchFamily="2" charset="2"/>
              </a:rPr>
              <a:t>     </a:t>
            </a:r>
          </a:p>
          <a:p>
            <a:r>
              <a:rPr lang="pt-BR" sz="2000" dirty="0">
                <a:latin typeface="Consolas" pitchFamily="49" charset="0"/>
                <a:cs typeface="Consolas" pitchFamily="49" charset="0"/>
                <a:sym typeface="Wingdings" panose="05000000000000000000" pitchFamily="2" charset="2"/>
              </a:rPr>
              <a:t>   K[LB] --- K[J]</a:t>
            </a:r>
            <a:endParaRPr lang="pt-BR" sz="2000" dirty="0">
              <a:latin typeface="Consolas" pitchFamily="49" charset="0"/>
              <a:cs typeface="Consolas" pitchFamily="49" charset="0"/>
            </a:endParaRPr>
          </a:p>
        </p:txBody>
      </p:sp>
      <p:sp>
        <p:nvSpPr>
          <p:cNvPr id="5" name="Rectangle 4"/>
          <p:cNvSpPr/>
          <p:nvPr/>
        </p:nvSpPr>
        <p:spPr>
          <a:xfrm>
            <a:off x="5124674" y="21102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11</a:t>
            </a:r>
          </a:p>
        </p:txBody>
      </p:sp>
      <p:sp>
        <p:nvSpPr>
          <p:cNvPr id="6" name="Rectangle 5"/>
          <p:cNvSpPr/>
          <p:nvPr/>
        </p:nvSpPr>
        <p:spPr>
          <a:xfrm>
            <a:off x="5658074" y="21102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7" name="Rectangle 6"/>
          <p:cNvSpPr/>
          <p:nvPr/>
        </p:nvSpPr>
        <p:spPr>
          <a:xfrm>
            <a:off x="6199010" y="21102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sp>
        <p:nvSpPr>
          <p:cNvPr id="8" name="Rectangle 7"/>
          <p:cNvSpPr/>
          <p:nvPr/>
        </p:nvSpPr>
        <p:spPr>
          <a:xfrm>
            <a:off x="6732410" y="21102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9" name="Rectangle 8"/>
          <p:cNvSpPr/>
          <p:nvPr/>
        </p:nvSpPr>
        <p:spPr>
          <a:xfrm>
            <a:off x="7265810" y="21102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10" name="Rectangle 9"/>
          <p:cNvSpPr/>
          <p:nvPr/>
        </p:nvSpPr>
        <p:spPr>
          <a:xfrm>
            <a:off x="7799210" y="21102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11" name="Rectangle 10"/>
          <p:cNvSpPr/>
          <p:nvPr/>
        </p:nvSpPr>
        <p:spPr>
          <a:xfrm>
            <a:off x="8332610" y="21102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12" name="Rectangle 11"/>
          <p:cNvSpPr/>
          <p:nvPr/>
        </p:nvSpPr>
        <p:spPr>
          <a:xfrm>
            <a:off x="8866010" y="21102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74</a:t>
            </a:r>
          </a:p>
        </p:txBody>
      </p:sp>
      <p:sp>
        <p:nvSpPr>
          <p:cNvPr id="13" name="Rectangle 12"/>
          <p:cNvSpPr/>
          <p:nvPr/>
        </p:nvSpPr>
        <p:spPr>
          <a:xfrm>
            <a:off x="5124674" y="1706886"/>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0</a:t>
            </a:r>
          </a:p>
        </p:txBody>
      </p:sp>
      <p:sp>
        <p:nvSpPr>
          <p:cNvPr id="14" name="Rectangle 13"/>
          <p:cNvSpPr/>
          <p:nvPr/>
        </p:nvSpPr>
        <p:spPr>
          <a:xfrm>
            <a:off x="5658074" y="1706886"/>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1</a:t>
            </a:r>
          </a:p>
        </p:txBody>
      </p:sp>
      <p:sp>
        <p:nvSpPr>
          <p:cNvPr id="15" name="Rectangle 14"/>
          <p:cNvSpPr/>
          <p:nvPr/>
        </p:nvSpPr>
        <p:spPr>
          <a:xfrm>
            <a:off x="6199010" y="1706886"/>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2</a:t>
            </a:r>
          </a:p>
        </p:txBody>
      </p:sp>
      <p:sp>
        <p:nvSpPr>
          <p:cNvPr id="16" name="Rectangle 15"/>
          <p:cNvSpPr/>
          <p:nvPr/>
        </p:nvSpPr>
        <p:spPr>
          <a:xfrm>
            <a:off x="6732410" y="1706886"/>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3</a:t>
            </a:r>
          </a:p>
        </p:txBody>
      </p:sp>
      <p:sp>
        <p:nvSpPr>
          <p:cNvPr id="17" name="Rectangle 16"/>
          <p:cNvSpPr/>
          <p:nvPr/>
        </p:nvSpPr>
        <p:spPr>
          <a:xfrm>
            <a:off x="7265810" y="1706886"/>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18" name="Rectangle 17"/>
          <p:cNvSpPr/>
          <p:nvPr/>
        </p:nvSpPr>
        <p:spPr>
          <a:xfrm>
            <a:off x="7799210" y="1706886"/>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19" name="Rectangle 18"/>
          <p:cNvSpPr/>
          <p:nvPr/>
        </p:nvSpPr>
        <p:spPr>
          <a:xfrm>
            <a:off x="8332610" y="1706886"/>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20" name="Rectangle 19"/>
          <p:cNvSpPr/>
          <p:nvPr/>
        </p:nvSpPr>
        <p:spPr>
          <a:xfrm>
            <a:off x="8866010" y="1706886"/>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21" name="Rectangle 20"/>
          <p:cNvSpPr/>
          <p:nvPr/>
        </p:nvSpPr>
        <p:spPr>
          <a:xfrm>
            <a:off x="9391874" y="21102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22" name="Rectangle 21"/>
          <p:cNvSpPr/>
          <p:nvPr/>
        </p:nvSpPr>
        <p:spPr>
          <a:xfrm>
            <a:off x="9925274" y="21102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23" name="Rectangle 22"/>
          <p:cNvSpPr/>
          <p:nvPr/>
        </p:nvSpPr>
        <p:spPr>
          <a:xfrm>
            <a:off x="9391874" y="1706886"/>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8</a:t>
            </a:r>
          </a:p>
        </p:txBody>
      </p:sp>
      <p:sp>
        <p:nvSpPr>
          <p:cNvPr id="24" name="Rectangle 23"/>
          <p:cNvSpPr/>
          <p:nvPr/>
        </p:nvSpPr>
        <p:spPr>
          <a:xfrm>
            <a:off x="9925274" y="1706886"/>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9</a:t>
            </a:r>
          </a:p>
        </p:txBody>
      </p:sp>
      <p:sp>
        <p:nvSpPr>
          <p:cNvPr id="25" name="TextBox 24"/>
          <p:cNvSpPr txBox="1"/>
          <p:nvPr/>
        </p:nvSpPr>
        <p:spPr>
          <a:xfrm>
            <a:off x="5178817" y="1219206"/>
            <a:ext cx="425117" cy="369332"/>
          </a:xfrm>
          <a:prstGeom prst="rect">
            <a:avLst/>
          </a:prstGeom>
          <a:noFill/>
        </p:spPr>
        <p:txBody>
          <a:bodyPr wrap="none" rtlCol="0">
            <a:spAutoFit/>
          </a:bodyPr>
          <a:lstStyle/>
          <a:p>
            <a:pPr algn="ctr"/>
            <a:r>
              <a:rPr lang="en-US" b="1" dirty="0"/>
              <a:t>LB</a:t>
            </a:r>
          </a:p>
        </p:txBody>
      </p:sp>
      <p:sp>
        <p:nvSpPr>
          <p:cNvPr id="26" name="TextBox 25"/>
          <p:cNvSpPr txBox="1"/>
          <p:nvPr/>
        </p:nvSpPr>
        <p:spPr>
          <a:xfrm>
            <a:off x="6216385" y="1219206"/>
            <a:ext cx="445955" cy="369332"/>
          </a:xfrm>
          <a:prstGeom prst="rect">
            <a:avLst/>
          </a:prstGeom>
          <a:noFill/>
        </p:spPr>
        <p:txBody>
          <a:bodyPr wrap="none" rtlCol="0">
            <a:spAutoFit/>
          </a:bodyPr>
          <a:lstStyle/>
          <a:p>
            <a:pPr algn="ctr"/>
            <a:r>
              <a:rPr lang="en-US" b="1" dirty="0"/>
              <a:t>UB</a:t>
            </a:r>
          </a:p>
        </p:txBody>
      </p:sp>
      <p:cxnSp>
        <p:nvCxnSpPr>
          <p:cNvPr id="28" name="Straight Connector 27"/>
          <p:cNvCxnSpPr/>
          <p:nvPr/>
        </p:nvCxnSpPr>
        <p:spPr>
          <a:xfrm flipV="1">
            <a:off x="6732410" y="1173486"/>
            <a:ext cx="0" cy="91440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7239000" y="1173486"/>
            <a:ext cx="0" cy="936812"/>
          </a:xfrm>
          <a:prstGeom prst="line">
            <a:avLst/>
          </a:prstGeom>
        </p:spPr>
        <p:style>
          <a:lnRef idx="2">
            <a:schemeClr val="dk1"/>
          </a:lnRef>
          <a:fillRef idx="0">
            <a:schemeClr val="dk1"/>
          </a:fillRef>
          <a:effectRef idx="1">
            <a:schemeClr val="dk1"/>
          </a:effectRef>
          <a:fontRef idx="minor">
            <a:schemeClr val="tx1"/>
          </a:fontRef>
        </p:style>
      </p:cxnSp>
      <p:sp>
        <p:nvSpPr>
          <p:cNvPr id="33" name="Rectangle 32"/>
          <p:cNvSpPr/>
          <p:nvPr/>
        </p:nvSpPr>
        <p:spPr>
          <a:xfrm>
            <a:off x="5105400" y="270176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11</a:t>
            </a:r>
          </a:p>
        </p:txBody>
      </p:sp>
      <p:sp>
        <p:nvSpPr>
          <p:cNvPr id="34" name="Rectangle 33"/>
          <p:cNvSpPr/>
          <p:nvPr/>
        </p:nvSpPr>
        <p:spPr>
          <a:xfrm>
            <a:off x="5638800" y="270176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35" name="Rectangle 34"/>
          <p:cNvSpPr/>
          <p:nvPr/>
        </p:nvSpPr>
        <p:spPr>
          <a:xfrm>
            <a:off x="6179736" y="270176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grpSp>
        <p:nvGrpSpPr>
          <p:cNvPr id="39" name="Group 38"/>
          <p:cNvGrpSpPr/>
          <p:nvPr/>
        </p:nvGrpSpPr>
        <p:grpSpPr>
          <a:xfrm>
            <a:off x="5215127" y="3006562"/>
            <a:ext cx="311304" cy="602827"/>
            <a:chOff x="3701591" y="1754960"/>
            <a:chExt cx="311304" cy="602827"/>
          </a:xfrm>
        </p:grpSpPr>
        <p:sp>
          <p:nvSpPr>
            <p:cNvPr id="40" name="TextBox 39"/>
            <p:cNvSpPr txBox="1"/>
            <p:nvPr/>
          </p:nvSpPr>
          <p:spPr>
            <a:xfrm>
              <a:off x="3701591" y="1988455"/>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I</a:t>
              </a:r>
            </a:p>
          </p:txBody>
        </p:sp>
        <p:cxnSp>
          <p:nvCxnSpPr>
            <p:cNvPr id="41" name="Straight Arrow Connector 40"/>
            <p:cNvCxnSpPr>
              <a:stCxn id="40" idx="0"/>
            </p:cNvCxnSpPr>
            <p:nvPr/>
          </p:nvCxnSpPr>
          <p:spPr>
            <a:xfrm flipV="1">
              <a:off x="3857243" y="1754960"/>
              <a:ext cx="0" cy="233495"/>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6811928" y="3006562"/>
            <a:ext cx="311304" cy="602828"/>
            <a:chOff x="3701591" y="1754960"/>
            <a:chExt cx="311304" cy="602828"/>
          </a:xfrm>
        </p:grpSpPr>
        <p:sp>
          <p:nvSpPr>
            <p:cNvPr id="43" name="TextBox 42"/>
            <p:cNvSpPr txBox="1"/>
            <p:nvPr/>
          </p:nvSpPr>
          <p:spPr>
            <a:xfrm>
              <a:off x="3701591" y="1988456"/>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J</a:t>
              </a:r>
            </a:p>
          </p:txBody>
        </p:sp>
        <p:cxnSp>
          <p:nvCxnSpPr>
            <p:cNvPr id="44" name="Straight Arrow Connector 43"/>
            <p:cNvCxnSpPr>
              <a:stCxn id="43" idx="0"/>
            </p:cNvCxnSpPr>
            <p:nvPr/>
          </p:nvCxnSpPr>
          <p:spPr>
            <a:xfrm flipV="1">
              <a:off x="3857243" y="1754960"/>
              <a:ext cx="0" cy="233496"/>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sp>
        <p:nvSpPr>
          <p:cNvPr id="45" name="Rectangle 44"/>
          <p:cNvSpPr/>
          <p:nvPr/>
        </p:nvSpPr>
        <p:spPr>
          <a:xfrm>
            <a:off x="5105400" y="2701760"/>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48" name="Rectangle 47"/>
          <p:cNvSpPr/>
          <p:nvPr/>
        </p:nvSpPr>
        <p:spPr>
          <a:xfrm>
            <a:off x="5105400" y="4131416"/>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49" name="Rectangle 48"/>
          <p:cNvSpPr/>
          <p:nvPr/>
        </p:nvSpPr>
        <p:spPr>
          <a:xfrm>
            <a:off x="5638800" y="4131416"/>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50" name="Rectangle 49"/>
          <p:cNvSpPr/>
          <p:nvPr/>
        </p:nvSpPr>
        <p:spPr>
          <a:xfrm>
            <a:off x="6179736" y="4131416"/>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sp>
        <p:nvSpPr>
          <p:cNvPr id="51" name="Rectangle 50"/>
          <p:cNvSpPr/>
          <p:nvPr/>
        </p:nvSpPr>
        <p:spPr>
          <a:xfrm>
            <a:off x="6713136" y="4131416"/>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52" name="Rectangle 51"/>
          <p:cNvSpPr/>
          <p:nvPr/>
        </p:nvSpPr>
        <p:spPr>
          <a:xfrm>
            <a:off x="7246536" y="4131416"/>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53" name="Rectangle 52"/>
          <p:cNvSpPr/>
          <p:nvPr/>
        </p:nvSpPr>
        <p:spPr>
          <a:xfrm>
            <a:off x="7779936" y="4131416"/>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54" name="Rectangle 53"/>
          <p:cNvSpPr/>
          <p:nvPr/>
        </p:nvSpPr>
        <p:spPr>
          <a:xfrm>
            <a:off x="8313336" y="4131416"/>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55" name="Rectangle 54"/>
          <p:cNvSpPr/>
          <p:nvPr/>
        </p:nvSpPr>
        <p:spPr>
          <a:xfrm>
            <a:off x="8846736" y="4131416"/>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74</a:t>
            </a:r>
          </a:p>
        </p:txBody>
      </p:sp>
      <p:sp>
        <p:nvSpPr>
          <p:cNvPr id="56" name="Rectangle 55"/>
          <p:cNvSpPr/>
          <p:nvPr/>
        </p:nvSpPr>
        <p:spPr>
          <a:xfrm>
            <a:off x="9372600" y="4131416"/>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57" name="Rectangle 56"/>
          <p:cNvSpPr/>
          <p:nvPr/>
        </p:nvSpPr>
        <p:spPr>
          <a:xfrm>
            <a:off x="9906000" y="4131416"/>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cxnSp>
        <p:nvCxnSpPr>
          <p:cNvPr id="59" name="Straight Connector 58"/>
          <p:cNvCxnSpPr/>
          <p:nvPr/>
        </p:nvCxnSpPr>
        <p:spPr>
          <a:xfrm>
            <a:off x="5029200" y="3619146"/>
            <a:ext cx="5410200"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flipV="1">
            <a:off x="5658074" y="3651804"/>
            <a:ext cx="0" cy="434788"/>
          </a:xfrm>
          <a:prstGeom prst="line">
            <a:avLst/>
          </a:prstGeom>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5712217" y="3688590"/>
            <a:ext cx="425117" cy="369332"/>
          </a:xfrm>
          <a:prstGeom prst="rect">
            <a:avLst/>
          </a:prstGeom>
          <a:noFill/>
        </p:spPr>
        <p:txBody>
          <a:bodyPr wrap="none" rtlCol="0">
            <a:spAutoFit/>
          </a:bodyPr>
          <a:lstStyle/>
          <a:p>
            <a:pPr algn="ctr"/>
            <a:r>
              <a:rPr lang="en-US" b="1" dirty="0"/>
              <a:t>LB</a:t>
            </a:r>
          </a:p>
        </p:txBody>
      </p:sp>
      <p:sp>
        <p:nvSpPr>
          <p:cNvPr id="63" name="TextBox 62"/>
          <p:cNvSpPr txBox="1"/>
          <p:nvPr/>
        </p:nvSpPr>
        <p:spPr>
          <a:xfrm>
            <a:off x="6242733" y="3682484"/>
            <a:ext cx="445955" cy="369332"/>
          </a:xfrm>
          <a:prstGeom prst="rect">
            <a:avLst/>
          </a:prstGeom>
          <a:noFill/>
        </p:spPr>
        <p:txBody>
          <a:bodyPr wrap="none" rtlCol="0">
            <a:spAutoFit/>
          </a:bodyPr>
          <a:lstStyle/>
          <a:p>
            <a:pPr algn="ctr"/>
            <a:r>
              <a:rPr lang="en-US" b="1" dirty="0"/>
              <a:t>UB</a:t>
            </a:r>
          </a:p>
        </p:txBody>
      </p:sp>
      <p:sp>
        <p:nvSpPr>
          <p:cNvPr id="64" name="Rectangle 63"/>
          <p:cNvSpPr/>
          <p:nvPr/>
        </p:nvSpPr>
        <p:spPr>
          <a:xfrm>
            <a:off x="5638800" y="4718604"/>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23</a:t>
            </a:r>
          </a:p>
        </p:txBody>
      </p:sp>
      <p:sp>
        <p:nvSpPr>
          <p:cNvPr id="65" name="Rectangle 64"/>
          <p:cNvSpPr/>
          <p:nvPr/>
        </p:nvSpPr>
        <p:spPr>
          <a:xfrm>
            <a:off x="6179736" y="4718604"/>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grpSp>
        <p:nvGrpSpPr>
          <p:cNvPr id="66" name="Group 65"/>
          <p:cNvGrpSpPr/>
          <p:nvPr/>
        </p:nvGrpSpPr>
        <p:grpSpPr>
          <a:xfrm>
            <a:off x="5769122" y="5023405"/>
            <a:ext cx="311304" cy="588313"/>
            <a:chOff x="3701591" y="1754959"/>
            <a:chExt cx="311304" cy="588313"/>
          </a:xfrm>
        </p:grpSpPr>
        <p:sp>
          <p:nvSpPr>
            <p:cNvPr id="67" name="TextBox 66"/>
            <p:cNvSpPr txBox="1"/>
            <p:nvPr/>
          </p:nvSpPr>
          <p:spPr>
            <a:xfrm>
              <a:off x="3701591" y="197394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I</a:t>
              </a:r>
            </a:p>
          </p:txBody>
        </p:sp>
        <p:cxnSp>
          <p:nvCxnSpPr>
            <p:cNvPr id="68" name="Straight Arrow Connector 67"/>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grpSp>
        <p:nvGrpSpPr>
          <p:cNvPr id="69" name="Group 68"/>
          <p:cNvGrpSpPr/>
          <p:nvPr/>
        </p:nvGrpSpPr>
        <p:grpSpPr>
          <a:xfrm>
            <a:off x="6775296" y="5023405"/>
            <a:ext cx="311304" cy="588313"/>
            <a:chOff x="3701591" y="1754959"/>
            <a:chExt cx="311304" cy="588313"/>
          </a:xfrm>
        </p:grpSpPr>
        <p:sp>
          <p:nvSpPr>
            <p:cNvPr id="70" name="TextBox 69"/>
            <p:cNvSpPr txBox="1"/>
            <p:nvPr/>
          </p:nvSpPr>
          <p:spPr>
            <a:xfrm>
              <a:off x="3701591" y="197394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J</a:t>
              </a:r>
            </a:p>
          </p:txBody>
        </p:sp>
        <p:cxnSp>
          <p:nvCxnSpPr>
            <p:cNvPr id="71" name="Straight Arrow Connector 70"/>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sp>
        <p:nvSpPr>
          <p:cNvPr id="72" name="Rectangle 71"/>
          <p:cNvSpPr/>
          <p:nvPr/>
        </p:nvSpPr>
        <p:spPr>
          <a:xfrm>
            <a:off x="5638800" y="4718604"/>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sp>
        <p:nvSpPr>
          <p:cNvPr id="73" name="Rectangle 72"/>
          <p:cNvSpPr/>
          <p:nvPr/>
        </p:nvSpPr>
        <p:spPr>
          <a:xfrm>
            <a:off x="5105400" y="612137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74" name="Rectangle 73"/>
          <p:cNvSpPr/>
          <p:nvPr/>
        </p:nvSpPr>
        <p:spPr>
          <a:xfrm>
            <a:off x="5638800" y="612137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sp>
        <p:nvSpPr>
          <p:cNvPr id="75" name="Rectangle 74"/>
          <p:cNvSpPr/>
          <p:nvPr/>
        </p:nvSpPr>
        <p:spPr>
          <a:xfrm>
            <a:off x="6179736" y="612137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36</a:t>
            </a:r>
          </a:p>
        </p:txBody>
      </p:sp>
      <p:sp>
        <p:nvSpPr>
          <p:cNvPr id="76" name="Rectangle 75"/>
          <p:cNvSpPr/>
          <p:nvPr/>
        </p:nvSpPr>
        <p:spPr>
          <a:xfrm>
            <a:off x="6713136" y="612137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77" name="Rectangle 76"/>
          <p:cNvSpPr/>
          <p:nvPr/>
        </p:nvSpPr>
        <p:spPr>
          <a:xfrm>
            <a:off x="7246536" y="612137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78" name="Rectangle 77"/>
          <p:cNvSpPr/>
          <p:nvPr/>
        </p:nvSpPr>
        <p:spPr>
          <a:xfrm>
            <a:off x="7779936" y="612137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79" name="Rectangle 78"/>
          <p:cNvSpPr/>
          <p:nvPr/>
        </p:nvSpPr>
        <p:spPr>
          <a:xfrm>
            <a:off x="8313336" y="612137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80" name="Rectangle 79"/>
          <p:cNvSpPr/>
          <p:nvPr/>
        </p:nvSpPr>
        <p:spPr>
          <a:xfrm>
            <a:off x="8846736" y="612137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74</a:t>
            </a:r>
          </a:p>
        </p:txBody>
      </p:sp>
      <p:sp>
        <p:nvSpPr>
          <p:cNvPr id="81" name="Rectangle 80"/>
          <p:cNvSpPr/>
          <p:nvPr/>
        </p:nvSpPr>
        <p:spPr>
          <a:xfrm>
            <a:off x="9372600" y="612137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82" name="Rectangle 81"/>
          <p:cNvSpPr/>
          <p:nvPr/>
        </p:nvSpPr>
        <p:spPr>
          <a:xfrm>
            <a:off x="9906000" y="612137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cxnSp>
        <p:nvCxnSpPr>
          <p:cNvPr id="83" name="Straight Connector 82"/>
          <p:cNvCxnSpPr/>
          <p:nvPr/>
        </p:nvCxnSpPr>
        <p:spPr>
          <a:xfrm>
            <a:off x="5029200" y="5611230"/>
            <a:ext cx="5410200" cy="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flipV="1">
            <a:off x="6186754" y="5814678"/>
            <a:ext cx="0" cy="250122"/>
          </a:xfrm>
          <a:prstGeom prst="line">
            <a:avLst/>
          </a:prstGeom>
        </p:spPr>
        <p:style>
          <a:lnRef idx="2">
            <a:schemeClr val="dk1"/>
          </a:lnRef>
          <a:fillRef idx="0">
            <a:schemeClr val="dk1"/>
          </a:fillRef>
          <a:effectRef idx="1">
            <a:schemeClr val="dk1"/>
          </a:effectRef>
          <a:fontRef idx="minor">
            <a:schemeClr val="tx1"/>
          </a:fontRef>
        </p:style>
      </p:cxnSp>
      <p:sp>
        <p:nvSpPr>
          <p:cNvPr id="85" name="TextBox 84"/>
          <p:cNvSpPr txBox="1"/>
          <p:nvPr/>
        </p:nvSpPr>
        <p:spPr>
          <a:xfrm>
            <a:off x="6258492" y="5630012"/>
            <a:ext cx="425117" cy="369332"/>
          </a:xfrm>
          <a:prstGeom prst="rect">
            <a:avLst/>
          </a:prstGeom>
          <a:noFill/>
        </p:spPr>
        <p:txBody>
          <a:bodyPr wrap="none" rtlCol="0">
            <a:spAutoFit/>
          </a:bodyPr>
          <a:lstStyle/>
          <a:p>
            <a:pPr algn="ctr"/>
            <a:r>
              <a:rPr lang="en-US" b="1" dirty="0"/>
              <a:t>LB</a:t>
            </a:r>
          </a:p>
        </p:txBody>
      </p:sp>
      <p:sp>
        <p:nvSpPr>
          <p:cNvPr id="86" name="TextBox 85"/>
          <p:cNvSpPr txBox="1"/>
          <p:nvPr/>
        </p:nvSpPr>
        <p:spPr>
          <a:xfrm>
            <a:off x="6262009" y="5828705"/>
            <a:ext cx="445955" cy="369332"/>
          </a:xfrm>
          <a:prstGeom prst="rect">
            <a:avLst/>
          </a:prstGeom>
          <a:noFill/>
        </p:spPr>
        <p:txBody>
          <a:bodyPr wrap="none" rtlCol="0">
            <a:spAutoFit/>
          </a:bodyPr>
          <a:lstStyle/>
          <a:p>
            <a:pPr algn="ctr"/>
            <a:r>
              <a:rPr lang="en-US" b="1" dirty="0"/>
              <a:t>UB</a:t>
            </a:r>
          </a:p>
        </p:txBody>
      </p:sp>
      <p:sp>
        <p:nvSpPr>
          <p:cNvPr id="88" name="Rectangle 87"/>
          <p:cNvSpPr/>
          <p:nvPr/>
        </p:nvSpPr>
        <p:spPr>
          <a:xfrm>
            <a:off x="6179736" y="612137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36</a:t>
            </a:r>
          </a:p>
        </p:txBody>
      </p:sp>
    </p:spTree>
    <p:extLst>
      <p:ext uri="{BB962C8B-B14F-4D97-AF65-F5344CB8AC3E}">
        <p14:creationId xmlns:p14="http://schemas.microsoft.com/office/powerpoint/2010/main" val="375948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nodeType="clickEffect">
                                  <p:stCondLst>
                                    <p:cond delay="0"/>
                                  </p:stCondLst>
                                  <p:childTnLst>
                                    <p:animMotion origin="layout" path="M -4.79167E-6 -3.33333E-6 L 0.04284 -3.33333E-6 " pathEditMode="relative" rAng="0" ptsTypes="AA">
                                      <p:cBhvr>
                                        <p:cTn id="84" dur="2000" fill="hold"/>
                                        <p:tgtEl>
                                          <p:spTgt spid="39"/>
                                        </p:tgtEl>
                                        <p:attrNameLst>
                                          <p:attrName>ppt_x</p:attrName>
                                          <p:attrName>ppt_y</p:attrName>
                                        </p:attrNameLst>
                                      </p:cBhvr>
                                      <p:rCtr x="2135" y="0"/>
                                    </p:animMotion>
                                  </p:childTnLst>
                                </p:cTn>
                              </p:par>
                            </p:childTnLst>
                          </p:cTn>
                        </p:par>
                      </p:childTnLst>
                    </p:cTn>
                  </p:par>
                  <p:par>
                    <p:cTn id="85" fill="hold">
                      <p:stCondLst>
                        <p:cond delay="indefinite"/>
                      </p:stCondLst>
                      <p:childTnLst>
                        <p:par>
                          <p:cTn id="86" fill="hold">
                            <p:stCondLst>
                              <p:cond delay="0"/>
                            </p:stCondLst>
                            <p:childTnLst>
                              <p:par>
                                <p:cTn id="87" presetID="35" presetClass="path" presetSubtype="0" accel="50000" decel="50000" fill="hold" nodeType="clickEffect">
                                  <p:stCondLst>
                                    <p:cond delay="0"/>
                                  </p:stCondLst>
                                  <p:childTnLst>
                                    <p:animMotion origin="layout" path="M -0.00065 -3.33333E-6 L -0.04101 -3.33333E-6 " pathEditMode="relative" rAng="0" ptsTypes="AA">
                                      <p:cBhvr>
                                        <p:cTn id="88" dur="2000" fill="hold"/>
                                        <p:tgtEl>
                                          <p:spTgt spid="42"/>
                                        </p:tgtEl>
                                        <p:attrNameLst>
                                          <p:attrName>ppt_x</p:attrName>
                                          <p:attrName>ppt_y</p:attrName>
                                        </p:attrNameLst>
                                      </p:cBhvr>
                                      <p:rCtr x="-2018" y="0"/>
                                    </p:animMotion>
                                  </p:childTnLst>
                                </p:cTn>
                              </p:par>
                            </p:childTnLst>
                          </p:cTn>
                        </p:par>
                      </p:childTnLst>
                    </p:cTn>
                  </p:par>
                  <p:par>
                    <p:cTn id="89" fill="hold">
                      <p:stCondLst>
                        <p:cond delay="indefinite"/>
                      </p:stCondLst>
                      <p:childTnLst>
                        <p:par>
                          <p:cTn id="90" fill="hold">
                            <p:stCondLst>
                              <p:cond delay="0"/>
                            </p:stCondLst>
                            <p:childTnLst>
                              <p:par>
                                <p:cTn id="91" presetID="35" presetClass="path" presetSubtype="0" accel="50000" decel="50000" fill="hold" nodeType="clickEffect">
                                  <p:stCondLst>
                                    <p:cond delay="0"/>
                                  </p:stCondLst>
                                  <p:childTnLst>
                                    <p:animMotion origin="layout" path="M -0.04101 -3.33333E-6 L -0.08554 -3.33333E-6 " pathEditMode="relative" rAng="0" ptsTypes="AA">
                                      <p:cBhvr>
                                        <p:cTn id="92" dur="2000" fill="hold"/>
                                        <p:tgtEl>
                                          <p:spTgt spid="42"/>
                                        </p:tgtEl>
                                        <p:attrNameLst>
                                          <p:attrName>ppt_x</p:attrName>
                                          <p:attrName>ppt_y</p:attrName>
                                        </p:attrNameLst>
                                      </p:cBhvr>
                                      <p:rCtr x="-2227" y="0"/>
                                    </p:animMotion>
                                  </p:childTnLst>
                                </p:cTn>
                              </p:par>
                            </p:childTnLst>
                          </p:cTn>
                        </p:par>
                      </p:childTnLst>
                    </p:cTn>
                  </p:par>
                  <p:par>
                    <p:cTn id="93" fill="hold">
                      <p:stCondLst>
                        <p:cond delay="indefinite"/>
                      </p:stCondLst>
                      <p:childTnLst>
                        <p:par>
                          <p:cTn id="94" fill="hold">
                            <p:stCondLst>
                              <p:cond delay="0"/>
                            </p:stCondLst>
                            <p:childTnLst>
                              <p:par>
                                <p:cTn id="95" presetID="35" presetClass="path" presetSubtype="0" accel="50000" decel="50000" fill="hold" nodeType="clickEffect">
                                  <p:stCondLst>
                                    <p:cond delay="0"/>
                                  </p:stCondLst>
                                  <p:childTnLst>
                                    <p:animMotion origin="layout" path="M -0.08815 -3.33333E-6 L -0.13099 -3.33333E-6 " pathEditMode="relative" rAng="0" ptsTypes="AA">
                                      <p:cBhvr>
                                        <p:cTn id="96" dur="2000" fill="hold"/>
                                        <p:tgtEl>
                                          <p:spTgt spid="42"/>
                                        </p:tgtEl>
                                        <p:attrNameLst>
                                          <p:attrName>ppt_x</p:attrName>
                                          <p:attrName>ppt_y</p:attrName>
                                        </p:attrNameLst>
                                      </p:cBhvr>
                                      <p:rCtr x="-2279" y="0"/>
                                    </p:animMotion>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66"/>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6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2"/>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63" presetClass="path" presetSubtype="0" accel="50000" decel="50000" fill="hold" nodeType="clickEffect">
                                  <p:stCondLst>
                                    <p:cond delay="0"/>
                                  </p:stCondLst>
                                  <p:childTnLst>
                                    <p:animMotion origin="layout" path="M 2.5E-6 1.11111E-6 L 0.0444 1.11111E-6 " pathEditMode="relative" rAng="0" ptsTypes="AA">
                                      <p:cBhvr>
                                        <p:cTn id="154" dur="2000" fill="hold"/>
                                        <p:tgtEl>
                                          <p:spTgt spid="66"/>
                                        </p:tgtEl>
                                        <p:attrNameLst>
                                          <p:attrName>ppt_x</p:attrName>
                                          <p:attrName>ppt_y</p:attrName>
                                        </p:attrNameLst>
                                      </p:cBhvr>
                                      <p:rCtr x="2070" y="0"/>
                                    </p:animMotion>
                                  </p:childTnLst>
                                </p:cTn>
                              </p:par>
                            </p:childTnLst>
                          </p:cTn>
                        </p:par>
                      </p:childTnLst>
                    </p:cTn>
                  </p:par>
                  <p:par>
                    <p:cTn id="155" fill="hold">
                      <p:stCondLst>
                        <p:cond delay="indefinite"/>
                      </p:stCondLst>
                      <p:childTnLst>
                        <p:par>
                          <p:cTn id="156" fill="hold">
                            <p:stCondLst>
                              <p:cond delay="0"/>
                            </p:stCondLst>
                            <p:childTnLst>
                              <p:par>
                                <p:cTn id="157" presetID="35" presetClass="path" presetSubtype="0" accel="50000" decel="50000" fill="hold" nodeType="clickEffect">
                                  <p:stCondLst>
                                    <p:cond delay="0"/>
                                  </p:stCondLst>
                                  <p:childTnLst>
                                    <p:animMotion origin="layout" path="M 4.16667E-7 1.11111E-6 L -0.03815 1.11111E-6 " pathEditMode="relative" rAng="0" ptsTypes="AA">
                                      <p:cBhvr>
                                        <p:cTn id="158" dur="2000" fill="hold"/>
                                        <p:tgtEl>
                                          <p:spTgt spid="69"/>
                                        </p:tgtEl>
                                        <p:attrNameLst>
                                          <p:attrName>ppt_x</p:attrName>
                                          <p:attrName>ppt_y</p:attrName>
                                        </p:attrNameLst>
                                      </p:cBhvr>
                                      <p:rCtr x="-1914" y="0"/>
                                    </p:animMotion>
                                  </p:childTnLst>
                                </p:cTn>
                              </p:par>
                            </p:childTnLst>
                          </p:cTn>
                        </p:par>
                      </p:childTnLst>
                    </p:cTn>
                  </p:par>
                  <p:par>
                    <p:cTn id="159" fill="hold">
                      <p:stCondLst>
                        <p:cond delay="indefinite"/>
                      </p:stCondLst>
                      <p:childTnLst>
                        <p:par>
                          <p:cTn id="160" fill="hold">
                            <p:stCondLst>
                              <p:cond delay="0"/>
                            </p:stCondLst>
                            <p:childTnLst>
                              <p:par>
                                <p:cTn id="161" presetID="35" presetClass="path" presetSubtype="0" accel="50000" decel="50000" fill="hold" nodeType="clickEffect">
                                  <p:stCondLst>
                                    <p:cond delay="0"/>
                                  </p:stCondLst>
                                  <p:childTnLst>
                                    <p:animMotion origin="layout" path="M -0.03815 1.11111E-6 L -0.08255 1.11111E-6 " pathEditMode="relative" rAng="0" ptsTypes="AA">
                                      <p:cBhvr>
                                        <p:cTn id="162" dur="2000" fill="hold"/>
                                        <p:tgtEl>
                                          <p:spTgt spid="69"/>
                                        </p:tgtEl>
                                        <p:attrNameLst>
                                          <p:attrName>ppt_x</p:attrName>
                                          <p:attrName>ppt_y</p:attrName>
                                        </p:attrNameLst>
                                      </p:cBhvr>
                                      <p:rCtr x="-2227" y="0"/>
                                    </p:animMotion>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8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73"/>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7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75"/>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6"/>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77"/>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78"/>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79"/>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0"/>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81"/>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8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8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86"/>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33" grpId="0" animBg="1"/>
      <p:bldP spid="34" grpId="0" animBg="1"/>
      <p:bldP spid="35" grpId="0" animBg="1"/>
      <p:bldP spid="45"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62" grpId="0"/>
      <p:bldP spid="63" grpId="0"/>
      <p:bldP spid="64" grpId="0" animBg="1"/>
      <p:bldP spid="65"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5" grpId="0"/>
      <p:bldP spid="86" grpId="0"/>
      <p:bldP spid="8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4" name="TextBox 3"/>
          <p:cNvSpPr txBox="1"/>
          <p:nvPr/>
        </p:nvSpPr>
        <p:spPr>
          <a:xfrm>
            <a:off x="203200" y="838200"/>
            <a:ext cx="4473519" cy="5632311"/>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pt-BR" sz="2000" dirty="0">
                <a:latin typeface="Consolas" pitchFamily="49" charset="0"/>
                <a:cs typeface="Consolas" pitchFamily="49" charset="0"/>
              </a:rPr>
              <a:t>FLAG </a:t>
            </a:r>
            <a:r>
              <a:rPr lang="pt-BR" sz="2000" dirty="0">
                <a:latin typeface="Consolas" pitchFamily="49" charset="0"/>
                <a:cs typeface="Consolas" pitchFamily="49" charset="0"/>
                <a:sym typeface="Wingdings" panose="05000000000000000000" pitchFamily="2" charset="2"/>
              </a:rPr>
              <a:t> true</a:t>
            </a:r>
          </a:p>
          <a:p>
            <a:r>
              <a:rPr lang="pt-BR" sz="2000" b="1" dirty="0">
                <a:latin typeface="Consolas" pitchFamily="49" charset="0"/>
                <a:cs typeface="Consolas" pitchFamily="49" charset="0"/>
                <a:sym typeface="Wingdings" panose="05000000000000000000" pitchFamily="2" charset="2"/>
              </a:rPr>
              <a:t>IF   </a:t>
            </a:r>
            <a:r>
              <a:rPr lang="pt-BR" sz="2000" dirty="0">
                <a:latin typeface="Consolas" pitchFamily="49" charset="0"/>
                <a:cs typeface="Consolas" pitchFamily="49" charset="0"/>
                <a:sym typeface="Wingdings" panose="05000000000000000000" pitchFamily="2" charset="2"/>
              </a:rPr>
              <a:t>LB &lt; UB</a:t>
            </a:r>
          </a:p>
          <a:p>
            <a:r>
              <a:rPr lang="pt-BR" sz="2000" b="1" dirty="0">
                <a:latin typeface="Consolas" pitchFamily="49" charset="0"/>
                <a:cs typeface="Consolas" pitchFamily="49" charset="0"/>
                <a:sym typeface="Wingdings" panose="05000000000000000000" pitchFamily="2" charset="2"/>
              </a:rPr>
              <a:t>Then </a:t>
            </a:r>
          </a:p>
          <a:p>
            <a:r>
              <a:rPr lang="pt-BR" sz="2000" b="1" dirty="0">
                <a:latin typeface="Consolas" pitchFamily="49" charset="0"/>
                <a:cs typeface="Consolas" pitchFamily="49" charset="0"/>
                <a:sym typeface="Wingdings" panose="05000000000000000000" pitchFamily="2" charset="2"/>
              </a:rPr>
              <a:t>  </a:t>
            </a:r>
            <a:r>
              <a:rPr lang="pt-BR" sz="2000" dirty="0">
                <a:latin typeface="Consolas" pitchFamily="49" charset="0"/>
                <a:cs typeface="Consolas" pitchFamily="49" charset="0"/>
                <a:sym typeface="Wingdings" panose="05000000000000000000" pitchFamily="2" charset="2"/>
              </a:rPr>
              <a:t>I  LB</a:t>
            </a:r>
          </a:p>
          <a:p>
            <a:r>
              <a:rPr lang="pt-BR" sz="2000" dirty="0">
                <a:latin typeface="Consolas" pitchFamily="49" charset="0"/>
                <a:cs typeface="Consolas" pitchFamily="49" charset="0"/>
                <a:sym typeface="Wingdings" panose="05000000000000000000" pitchFamily="2" charset="2"/>
              </a:rPr>
              <a:t>  J  UB + 1</a:t>
            </a:r>
          </a:p>
          <a:p>
            <a:r>
              <a:rPr lang="pt-BR" sz="2000" dirty="0">
                <a:latin typeface="Consolas" pitchFamily="49" charset="0"/>
                <a:cs typeface="Consolas" pitchFamily="49" charset="0"/>
                <a:sym typeface="Wingdings" panose="05000000000000000000" pitchFamily="2" charset="2"/>
              </a:rPr>
              <a:t>  KEY  K[LB]</a:t>
            </a:r>
          </a:p>
          <a:p>
            <a:r>
              <a:rPr lang="pt-BR" sz="2000" b="1" dirty="0">
                <a:solidFill>
                  <a:srgbClr val="C00000"/>
                </a:solidFill>
                <a:latin typeface="Consolas" pitchFamily="49" charset="0"/>
                <a:cs typeface="Consolas" pitchFamily="49" charset="0"/>
                <a:sym typeface="Wingdings" panose="05000000000000000000" pitchFamily="2" charset="2"/>
              </a:rPr>
              <a:t>  Repeat While FLAG = true</a:t>
            </a:r>
          </a:p>
          <a:p>
            <a:r>
              <a:rPr lang="pt-BR" sz="2000" dirty="0">
                <a:latin typeface="Consolas" pitchFamily="49" charset="0"/>
                <a:cs typeface="Consolas" pitchFamily="49" charset="0"/>
                <a:sym typeface="Wingdings" panose="05000000000000000000" pitchFamily="2" charset="2"/>
              </a:rPr>
              <a:t>     I  I+1</a:t>
            </a:r>
          </a:p>
          <a:p>
            <a:r>
              <a:rPr lang="pt-BR" sz="2000" dirty="0">
                <a:latin typeface="Consolas" pitchFamily="49" charset="0"/>
                <a:cs typeface="Consolas" pitchFamily="49" charset="0"/>
                <a:sym typeface="Wingdings" panose="05000000000000000000" pitchFamily="2" charset="2"/>
              </a:rPr>
              <a:t>     </a:t>
            </a:r>
            <a:r>
              <a:rPr lang="pt-BR" sz="2000" b="1" dirty="0">
                <a:latin typeface="Consolas" pitchFamily="49" charset="0"/>
                <a:cs typeface="Consolas" pitchFamily="49" charset="0"/>
                <a:sym typeface="Wingdings" panose="05000000000000000000" pitchFamily="2" charset="2"/>
              </a:rPr>
              <a:t>Repeat While K[I] &lt; KEY</a:t>
            </a:r>
          </a:p>
          <a:p>
            <a:r>
              <a:rPr lang="pt-BR" sz="2000" dirty="0">
                <a:latin typeface="Consolas" pitchFamily="49" charset="0"/>
                <a:cs typeface="Consolas" pitchFamily="49" charset="0"/>
                <a:sym typeface="Wingdings" panose="05000000000000000000" pitchFamily="2" charset="2"/>
              </a:rPr>
              <a:t>       I  I + 1</a:t>
            </a:r>
          </a:p>
          <a:p>
            <a:r>
              <a:rPr lang="pt-BR" sz="2000" dirty="0">
                <a:latin typeface="Consolas" pitchFamily="49" charset="0"/>
                <a:cs typeface="Consolas" pitchFamily="49" charset="0"/>
                <a:sym typeface="Wingdings" panose="05000000000000000000" pitchFamily="2" charset="2"/>
              </a:rPr>
              <a:t>     J  J – 1</a:t>
            </a:r>
          </a:p>
          <a:p>
            <a:r>
              <a:rPr lang="pt-BR" sz="2000" dirty="0">
                <a:latin typeface="Consolas" pitchFamily="49" charset="0"/>
                <a:cs typeface="Consolas" pitchFamily="49" charset="0"/>
                <a:sym typeface="Wingdings" panose="05000000000000000000" pitchFamily="2" charset="2"/>
              </a:rPr>
              <a:t>     </a:t>
            </a:r>
            <a:r>
              <a:rPr lang="pt-BR" sz="2000" b="1" dirty="0">
                <a:latin typeface="Consolas" pitchFamily="49" charset="0"/>
                <a:cs typeface="Consolas" pitchFamily="49" charset="0"/>
                <a:sym typeface="Wingdings" panose="05000000000000000000" pitchFamily="2" charset="2"/>
              </a:rPr>
              <a:t>Repeat While K[J] &gt; KEY</a:t>
            </a:r>
          </a:p>
          <a:p>
            <a:r>
              <a:rPr lang="pt-BR" sz="2000" dirty="0">
                <a:latin typeface="Consolas" pitchFamily="49" charset="0"/>
                <a:cs typeface="Consolas" pitchFamily="49" charset="0"/>
                <a:sym typeface="Wingdings" panose="05000000000000000000" pitchFamily="2" charset="2"/>
              </a:rPr>
              <a:t>       J  J – 1</a:t>
            </a:r>
          </a:p>
          <a:p>
            <a:r>
              <a:rPr lang="pt-BR" sz="2000" dirty="0">
                <a:latin typeface="Consolas" pitchFamily="49" charset="0"/>
                <a:cs typeface="Consolas" pitchFamily="49" charset="0"/>
                <a:sym typeface="Wingdings" panose="05000000000000000000" pitchFamily="2" charset="2"/>
              </a:rPr>
              <a:t>     IF   I&lt;J</a:t>
            </a:r>
          </a:p>
          <a:p>
            <a:r>
              <a:rPr lang="pt-BR" sz="2000" dirty="0">
                <a:latin typeface="Consolas" pitchFamily="49" charset="0"/>
                <a:cs typeface="Consolas" pitchFamily="49" charset="0"/>
                <a:sym typeface="Wingdings" panose="05000000000000000000" pitchFamily="2" charset="2"/>
              </a:rPr>
              <a:t>     Then K[I] --- K[J]</a:t>
            </a:r>
          </a:p>
          <a:p>
            <a:r>
              <a:rPr lang="pt-BR" sz="2000" dirty="0">
                <a:latin typeface="Consolas" pitchFamily="49" charset="0"/>
                <a:cs typeface="Consolas" pitchFamily="49" charset="0"/>
                <a:sym typeface="Wingdings" panose="05000000000000000000" pitchFamily="2" charset="2"/>
              </a:rPr>
              <a:t>     Else FLAG  FALSE</a:t>
            </a:r>
          </a:p>
          <a:p>
            <a:r>
              <a:rPr lang="pt-BR" sz="2000" dirty="0">
                <a:latin typeface="Consolas" pitchFamily="49" charset="0"/>
                <a:cs typeface="Consolas" pitchFamily="49" charset="0"/>
                <a:sym typeface="Wingdings" panose="05000000000000000000" pitchFamily="2" charset="2"/>
              </a:rPr>
              <a:t>     </a:t>
            </a:r>
          </a:p>
          <a:p>
            <a:r>
              <a:rPr lang="pt-BR" sz="2000" dirty="0">
                <a:latin typeface="Consolas" pitchFamily="49" charset="0"/>
                <a:cs typeface="Consolas" pitchFamily="49" charset="0"/>
                <a:sym typeface="Wingdings" panose="05000000000000000000" pitchFamily="2" charset="2"/>
              </a:rPr>
              <a:t>   K[LB] --- K[J]</a:t>
            </a:r>
            <a:endParaRPr lang="pt-BR" sz="2000" dirty="0">
              <a:latin typeface="Consolas" pitchFamily="49" charset="0"/>
              <a:cs typeface="Consolas" pitchFamily="49" charset="0"/>
            </a:endParaRPr>
          </a:p>
        </p:txBody>
      </p:sp>
      <p:sp>
        <p:nvSpPr>
          <p:cNvPr id="5" name="Rectangle 4"/>
          <p:cNvSpPr/>
          <p:nvPr/>
        </p:nvSpPr>
        <p:spPr>
          <a:xfrm>
            <a:off x="5105400" y="16988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6" name="Rectangle 5"/>
          <p:cNvSpPr/>
          <p:nvPr/>
        </p:nvSpPr>
        <p:spPr>
          <a:xfrm>
            <a:off x="5638800" y="16988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sp>
        <p:nvSpPr>
          <p:cNvPr id="7" name="Rectangle 6"/>
          <p:cNvSpPr/>
          <p:nvPr/>
        </p:nvSpPr>
        <p:spPr>
          <a:xfrm>
            <a:off x="6179736" y="16988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36</a:t>
            </a:r>
          </a:p>
        </p:txBody>
      </p:sp>
      <p:sp>
        <p:nvSpPr>
          <p:cNvPr id="8" name="Rectangle 7"/>
          <p:cNvSpPr/>
          <p:nvPr/>
        </p:nvSpPr>
        <p:spPr>
          <a:xfrm>
            <a:off x="6713136" y="16988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9" name="Rectangle 8"/>
          <p:cNvSpPr/>
          <p:nvPr/>
        </p:nvSpPr>
        <p:spPr>
          <a:xfrm>
            <a:off x="7246536" y="1698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10" name="Rectangle 9"/>
          <p:cNvSpPr/>
          <p:nvPr/>
        </p:nvSpPr>
        <p:spPr>
          <a:xfrm>
            <a:off x="7779936" y="1698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11" name="Rectangle 10"/>
          <p:cNvSpPr/>
          <p:nvPr/>
        </p:nvSpPr>
        <p:spPr>
          <a:xfrm>
            <a:off x="8313336" y="1698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12" name="Rectangle 11"/>
          <p:cNvSpPr/>
          <p:nvPr/>
        </p:nvSpPr>
        <p:spPr>
          <a:xfrm>
            <a:off x="8846736" y="1698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13" name="Rectangle 12"/>
          <p:cNvSpPr/>
          <p:nvPr/>
        </p:nvSpPr>
        <p:spPr>
          <a:xfrm>
            <a:off x="9372600" y="1698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14" name="Rectangle 13"/>
          <p:cNvSpPr/>
          <p:nvPr/>
        </p:nvSpPr>
        <p:spPr>
          <a:xfrm>
            <a:off x="9906000" y="16988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19" name="Rectangle 18"/>
          <p:cNvSpPr/>
          <p:nvPr/>
        </p:nvSpPr>
        <p:spPr>
          <a:xfrm>
            <a:off x="7265810" y="128628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4</a:t>
            </a:r>
          </a:p>
        </p:txBody>
      </p:sp>
      <p:sp>
        <p:nvSpPr>
          <p:cNvPr id="20" name="Rectangle 19"/>
          <p:cNvSpPr/>
          <p:nvPr/>
        </p:nvSpPr>
        <p:spPr>
          <a:xfrm>
            <a:off x="7799210" y="128628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5</a:t>
            </a:r>
          </a:p>
        </p:txBody>
      </p:sp>
      <p:sp>
        <p:nvSpPr>
          <p:cNvPr id="21" name="Rectangle 20"/>
          <p:cNvSpPr/>
          <p:nvPr/>
        </p:nvSpPr>
        <p:spPr>
          <a:xfrm>
            <a:off x="8332610" y="128628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6</a:t>
            </a:r>
          </a:p>
        </p:txBody>
      </p:sp>
      <p:sp>
        <p:nvSpPr>
          <p:cNvPr id="22" name="Rectangle 21"/>
          <p:cNvSpPr/>
          <p:nvPr/>
        </p:nvSpPr>
        <p:spPr>
          <a:xfrm>
            <a:off x="8866010" y="128628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7</a:t>
            </a:r>
          </a:p>
        </p:txBody>
      </p:sp>
      <p:sp>
        <p:nvSpPr>
          <p:cNvPr id="23" name="Rectangle 22"/>
          <p:cNvSpPr/>
          <p:nvPr/>
        </p:nvSpPr>
        <p:spPr>
          <a:xfrm>
            <a:off x="9391874" y="128628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8</a:t>
            </a:r>
          </a:p>
        </p:txBody>
      </p:sp>
      <p:sp>
        <p:nvSpPr>
          <p:cNvPr id="24" name="Rectangle 23"/>
          <p:cNvSpPr/>
          <p:nvPr/>
        </p:nvSpPr>
        <p:spPr>
          <a:xfrm>
            <a:off x="9925274" y="128628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C00000"/>
                </a:solidFill>
              </a:rPr>
              <a:t>9</a:t>
            </a:r>
          </a:p>
        </p:txBody>
      </p:sp>
      <p:sp>
        <p:nvSpPr>
          <p:cNvPr id="25" name="TextBox 24"/>
          <p:cNvSpPr txBox="1"/>
          <p:nvPr/>
        </p:nvSpPr>
        <p:spPr>
          <a:xfrm>
            <a:off x="7319953" y="989024"/>
            <a:ext cx="425117" cy="369332"/>
          </a:xfrm>
          <a:prstGeom prst="rect">
            <a:avLst/>
          </a:prstGeom>
          <a:noFill/>
        </p:spPr>
        <p:txBody>
          <a:bodyPr wrap="none" rtlCol="0">
            <a:spAutoFit/>
          </a:bodyPr>
          <a:lstStyle/>
          <a:p>
            <a:pPr algn="ctr"/>
            <a:r>
              <a:rPr lang="en-US" b="1" dirty="0"/>
              <a:t>LB</a:t>
            </a:r>
          </a:p>
        </p:txBody>
      </p:sp>
      <p:sp>
        <p:nvSpPr>
          <p:cNvPr id="26" name="TextBox 25"/>
          <p:cNvSpPr txBox="1"/>
          <p:nvPr/>
        </p:nvSpPr>
        <p:spPr>
          <a:xfrm>
            <a:off x="9942429" y="937274"/>
            <a:ext cx="445955" cy="369332"/>
          </a:xfrm>
          <a:prstGeom prst="rect">
            <a:avLst/>
          </a:prstGeom>
          <a:noFill/>
        </p:spPr>
        <p:txBody>
          <a:bodyPr wrap="none" rtlCol="0">
            <a:spAutoFit/>
          </a:bodyPr>
          <a:lstStyle/>
          <a:p>
            <a:pPr algn="ctr"/>
            <a:r>
              <a:rPr lang="en-US" b="1" dirty="0"/>
              <a:t>UB</a:t>
            </a:r>
          </a:p>
        </p:txBody>
      </p:sp>
      <p:cxnSp>
        <p:nvCxnSpPr>
          <p:cNvPr id="27" name="Straight Connector 26"/>
          <p:cNvCxnSpPr/>
          <p:nvPr/>
        </p:nvCxnSpPr>
        <p:spPr>
          <a:xfrm flipV="1">
            <a:off x="7246536" y="1066800"/>
            <a:ext cx="0" cy="564930"/>
          </a:xfrm>
          <a:prstGeom prst="line">
            <a:avLst/>
          </a:prstGeom>
        </p:spPr>
        <p:style>
          <a:lnRef idx="2">
            <a:schemeClr val="dk1"/>
          </a:lnRef>
          <a:fillRef idx="0">
            <a:schemeClr val="dk1"/>
          </a:fillRef>
          <a:effectRef idx="1">
            <a:schemeClr val="dk1"/>
          </a:effectRef>
          <a:fontRef idx="minor">
            <a:schemeClr val="tx1"/>
          </a:fontRef>
        </p:style>
      </p:cxnSp>
      <p:sp>
        <p:nvSpPr>
          <p:cNvPr id="29" name="Rectangle 28"/>
          <p:cNvSpPr/>
          <p:nvPr/>
        </p:nvSpPr>
        <p:spPr>
          <a:xfrm>
            <a:off x="6172200" y="25908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30" name="Rectangle 29"/>
          <p:cNvSpPr/>
          <p:nvPr/>
        </p:nvSpPr>
        <p:spPr>
          <a:xfrm>
            <a:off x="6705600" y="25908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31" name="Rectangle 30"/>
          <p:cNvSpPr/>
          <p:nvPr/>
        </p:nvSpPr>
        <p:spPr>
          <a:xfrm>
            <a:off x="7239000" y="25908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32" name="Rectangle 31"/>
          <p:cNvSpPr/>
          <p:nvPr/>
        </p:nvSpPr>
        <p:spPr>
          <a:xfrm>
            <a:off x="7772400" y="25908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33" name="Rectangle 32"/>
          <p:cNvSpPr/>
          <p:nvPr/>
        </p:nvSpPr>
        <p:spPr>
          <a:xfrm>
            <a:off x="8298264" y="25908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34" name="Rectangle 33"/>
          <p:cNvSpPr/>
          <p:nvPr/>
        </p:nvSpPr>
        <p:spPr>
          <a:xfrm>
            <a:off x="8831664" y="25908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grpSp>
        <p:nvGrpSpPr>
          <p:cNvPr id="35" name="Group 34"/>
          <p:cNvGrpSpPr/>
          <p:nvPr/>
        </p:nvGrpSpPr>
        <p:grpSpPr>
          <a:xfrm>
            <a:off x="6287235" y="2906642"/>
            <a:ext cx="311304" cy="443173"/>
            <a:chOff x="3701591" y="1754959"/>
            <a:chExt cx="311304" cy="443173"/>
          </a:xfrm>
        </p:grpSpPr>
        <p:sp>
          <p:nvSpPr>
            <p:cNvPr id="36" name="TextBox 35"/>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I</a:t>
              </a:r>
            </a:p>
          </p:txBody>
        </p:sp>
        <p:cxnSp>
          <p:nvCxnSpPr>
            <p:cNvPr id="37" name="Straight Arrow Connector 36"/>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grpSp>
        <p:nvGrpSpPr>
          <p:cNvPr id="38" name="Group 37"/>
          <p:cNvGrpSpPr/>
          <p:nvPr/>
        </p:nvGrpSpPr>
        <p:grpSpPr>
          <a:xfrm>
            <a:off x="9518496" y="2906642"/>
            <a:ext cx="311304" cy="443173"/>
            <a:chOff x="3701591" y="1754959"/>
            <a:chExt cx="311304" cy="443173"/>
          </a:xfrm>
        </p:grpSpPr>
        <p:sp>
          <p:nvSpPr>
            <p:cNvPr id="39" name="TextBox 38"/>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J</a:t>
              </a:r>
            </a:p>
          </p:txBody>
        </p:sp>
        <p:cxnSp>
          <p:nvCxnSpPr>
            <p:cNvPr id="40" name="Straight Arrow Connector 39"/>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sp>
        <p:nvSpPr>
          <p:cNvPr id="41" name="Rectangle 40"/>
          <p:cNvSpPr/>
          <p:nvPr/>
        </p:nvSpPr>
        <p:spPr>
          <a:xfrm>
            <a:off x="6172200" y="2590800"/>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65</a:t>
            </a:r>
          </a:p>
        </p:txBody>
      </p:sp>
      <p:sp>
        <p:nvSpPr>
          <p:cNvPr id="42" name="Rectangle 41"/>
          <p:cNvSpPr/>
          <p:nvPr/>
        </p:nvSpPr>
        <p:spPr>
          <a:xfrm>
            <a:off x="6705600" y="2590800"/>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65</a:t>
            </a:r>
          </a:p>
        </p:txBody>
      </p:sp>
      <p:sp>
        <p:nvSpPr>
          <p:cNvPr id="43" name="Rectangle 42"/>
          <p:cNvSpPr/>
          <p:nvPr/>
        </p:nvSpPr>
        <p:spPr>
          <a:xfrm>
            <a:off x="6172200" y="2590800"/>
            <a:ext cx="533400" cy="2823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58</a:t>
            </a:r>
          </a:p>
        </p:txBody>
      </p:sp>
      <p:sp>
        <p:nvSpPr>
          <p:cNvPr id="44" name="Freeform 43"/>
          <p:cNvSpPr/>
          <p:nvPr/>
        </p:nvSpPr>
        <p:spPr>
          <a:xfrm flipV="1">
            <a:off x="6464802" y="2303107"/>
            <a:ext cx="516191" cy="271046"/>
          </a:xfrm>
          <a:custGeom>
            <a:avLst/>
            <a:gdLst>
              <a:gd name="connsiteX0" fmla="*/ 0 w 2743200"/>
              <a:gd name="connsiteY0" fmla="*/ 0 h 204281"/>
              <a:gd name="connsiteX1" fmla="*/ 0 w 2743200"/>
              <a:gd name="connsiteY1" fmla="*/ 204281 h 204281"/>
              <a:gd name="connsiteX2" fmla="*/ 2743200 w 2743200"/>
              <a:gd name="connsiteY2" fmla="*/ 204281 h 204281"/>
              <a:gd name="connsiteX3" fmla="*/ 2743200 w 2743200"/>
              <a:gd name="connsiteY3" fmla="*/ 0 h 204281"/>
            </a:gdLst>
            <a:ahLst/>
            <a:cxnLst>
              <a:cxn ang="0">
                <a:pos x="connsiteX0" y="connsiteY0"/>
              </a:cxn>
              <a:cxn ang="0">
                <a:pos x="connsiteX1" y="connsiteY1"/>
              </a:cxn>
              <a:cxn ang="0">
                <a:pos x="connsiteX2" y="connsiteY2"/>
              </a:cxn>
              <a:cxn ang="0">
                <a:pos x="connsiteX3" y="connsiteY3"/>
              </a:cxn>
            </a:cxnLst>
            <a:rect l="l" t="t" r="r" b="b"/>
            <a:pathLst>
              <a:path w="2743200" h="204281">
                <a:moveTo>
                  <a:pt x="0" y="0"/>
                </a:moveTo>
                <a:lnTo>
                  <a:pt x="0" y="204281"/>
                </a:lnTo>
                <a:lnTo>
                  <a:pt x="2743200" y="204281"/>
                </a:lnTo>
                <a:lnTo>
                  <a:pt x="2743200" y="0"/>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5" name="TextBox 44"/>
          <p:cNvSpPr txBox="1"/>
          <p:nvPr/>
        </p:nvSpPr>
        <p:spPr>
          <a:xfrm>
            <a:off x="6400801" y="2001878"/>
            <a:ext cx="642227" cy="338554"/>
          </a:xfrm>
          <a:prstGeom prst="rect">
            <a:avLst/>
          </a:prstGeom>
          <a:noFill/>
        </p:spPr>
        <p:txBody>
          <a:bodyPr wrap="none" rtlCol="0">
            <a:spAutoFit/>
          </a:bodyPr>
          <a:lstStyle/>
          <a:p>
            <a:pPr algn="ctr"/>
            <a:r>
              <a:rPr lang="en-US" sz="1600" b="1" dirty="0">
                <a:solidFill>
                  <a:srgbClr val="C00000"/>
                </a:solidFill>
              </a:rPr>
              <a:t>Swap</a:t>
            </a:r>
          </a:p>
        </p:txBody>
      </p:sp>
      <p:sp>
        <p:nvSpPr>
          <p:cNvPr id="46" name="Rectangle 45"/>
          <p:cNvSpPr/>
          <p:nvPr/>
        </p:nvSpPr>
        <p:spPr>
          <a:xfrm>
            <a:off x="6179736" y="36576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48" name="Rectangle 47"/>
          <p:cNvSpPr/>
          <p:nvPr/>
        </p:nvSpPr>
        <p:spPr>
          <a:xfrm>
            <a:off x="7246536" y="36576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49" name="Rectangle 48"/>
          <p:cNvSpPr/>
          <p:nvPr/>
        </p:nvSpPr>
        <p:spPr>
          <a:xfrm>
            <a:off x="7779936" y="36576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50" name="Rectangle 49"/>
          <p:cNvSpPr/>
          <p:nvPr/>
        </p:nvSpPr>
        <p:spPr>
          <a:xfrm>
            <a:off x="8305800" y="36576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51" name="Rectangle 50"/>
          <p:cNvSpPr/>
          <p:nvPr/>
        </p:nvSpPr>
        <p:spPr>
          <a:xfrm>
            <a:off x="8839200" y="36576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58" name="Rectangle 57"/>
          <p:cNvSpPr/>
          <p:nvPr/>
        </p:nvSpPr>
        <p:spPr>
          <a:xfrm>
            <a:off x="6179736" y="3657600"/>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65</a:t>
            </a:r>
          </a:p>
        </p:txBody>
      </p:sp>
      <p:sp>
        <p:nvSpPr>
          <p:cNvPr id="63" name="Rectangle 62"/>
          <p:cNvSpPr/>
          <p:nvPr/>
        </p:nvSpPr>
        <p:spPr>
          <a:xfrm>
            <a:off x="6179736" y="3657600"/>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58</a:t>
            </a:r>
          </a:p>
        </p:txBody>
      </p:sp>
      <p:sp>
        <p:nvSpPr>
          <p:cNvPr id="64" name="Rectangle 63"/>
          <p:cNvSpPr/>
          <p:nvPr/>
        </p:nvSpPr>
        <p:spPr>
          <a:xfrm>
            <a:off x="6705600" y="3657600"/>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65</a:t>
            </a:r>
          </a:p>
        </p:txBody>
      </p:sp>
      <p:sp>
        <p:nvSpPr>
          <p:cNvPr id="65" name="Rectangle 64"/>
          <p:cNvSpPr/>
          <p:nvPr/>
        </p:nvSpPr>
        <p:spPr>
          <a:xfrm>
            <a:off x="5105400" y="4670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66" name="Rectangle 65"/>
          <p:cNvSpPr/>
          <p:nvPr/>
        </p:nvSpPr>
        <p:spPr>
          <a:xfrm>
            <a:off x="5638800" y="4670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sp>
        <p:nvSpPr>
          <p:cNvPr id="67" name="Rectangle 66"/>
          <p:cNvSpPr/>
          <p:nvPr/>
        </p:nvSpPr>
        <p:spPr>
          <a:xfrm>
            <a:off x="6179736" y="4670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36</a:t>
            </a:r>
          </a:p>
        </p:txBody>
      </p:sp>
      <p:sp>
        <p:nvSpPr>
          <p:cNvPr id="68" name="Rectangle 67"/>
          <p:cNvSpPr/>
          <p:nvPr/>
        </p:nvSpPr>
        <p:spPr>
          <a:xfrm>
            <a:off x="6713136" y="4670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69" name="Rectangle 68"/>
          <p:cNvSpPr/>
          <p:nvPr/>
        </p:nvSpPr>
        <p:spPr>
          <a:xfrm>
            <a:off x="7239000" y="4670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65</a:t>
            </a:r>
          </a:p>
        </p:txBody>
      </p:sp>
      <p:sp>
        <p:nvSpPr>
          <p:cNvPr id="70" name="Rectangle 69"/>
          <p:cNvSpPr/>
          <p:nvPr/>
        </p:nvSpPr>
        <p:spPr>
          <a:xfrm>
            <a:off x="7772400" y="4670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65</a:t>
            </a:r>
          </a:p>
        </p:txBody>
      </p:sp>
      <p:sp>
        <p:nvSpPr>
          <p:cNvPr id="71" name="Rectangle 70"/>
          <p:cNvSpPr/>
          <p:nvPr/>
        </p:nvSpPr>
        <p:spPr>
          <a:xfrm>
            <a:off x="8305800" y="4670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72" name="Rectangle 71"/>
          <p:cNvSpPr/>
          <p:nvPr/>
        </p:nvSpPr>
        <p:spPr>
          <a:xfrm>
            <a:off x="8839200" y="4670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73" name="Rectangle 72"/>
          <p:cNvSpPr/>
          <p:nvPr/>
        </p:nvSpPr>
        <p:spPr>
          <a:xfrm>
            <a:off x="9365064" y="4670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74" name="Rectangle 73"/>
          <p:cNvSpPr/>
          <p:nvPr/>
        </p:nvSpPr>
        <p:spPr>
          <a:xfrm>
            <a:off x="9898464" y="4670612"/>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75" name="Rectangle 74"/>
          <p:cNvSpPr/>
          <p:nvPr/>
        </p:nvSpPr>
        <p:spPr>
          <a:xfrm>
            <a:off x="7239000" y="4670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65</a:t>
            </a:r>
          </a:p>
        </p:txBody>
      </p:sp>
      <p:sp>
        <p:nvSpPr>
          <p:cNvPr id="76" name="Rectangle 75"/>
          <p:cNvSpPr/>
          <p:nvPr/>
        </p:nvSpPr>
        <p:spPr>
          <a:xfrm>
            <a:off x="7239000" y="4670612"/>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58</a:t>
            </a:r>
          </a:p>
        </p:txBody>
      </p:sp>
      <p:sp>
        <p:nvSpPr>
          <p:cNvPr id="78" name="TextBox 77"/>
          <p:cNvSpPr txBox="1"/>
          <p:nvPr/>
        </p:nvSpPr>
        <p:spPr>
          <a:xfrm>
            <a:off x="6226343" y="3124200"/>
            <a:ext cx="425117" cy="369332"/>
          </a:xfrm>
          <a:prstGeom prst="rect">
            <a:avLst/>
          </a:prstGeom>
          <a:noFill/>
        </p:spPr>
        <p:txBody>
          <a:bodyPr wrap="none" rtlCol="0">
            <a:spAutoFit/>
          </a:bodyPr>
          <a:lstStyle/>
          <a:p>
            <a:pPr algn="ctr"/>
            <a:r>
              <a:rPr lang="en-US" b="1" dirty="0"/>
              <a:t>LB</a:t>
            </a:r>
          </a:p>
        </p:txBody>
      </p:sp>
      <p:sp>
        <p:nvSpPr>
          <p:cNvPr id="79" name="TextBox 78"/>
          <p:cNvSpPr txBox="1"/>
          <p:nvPr/>
        </p:nvSpPr>
        <p:spPr>
          <a:xfrm>
            <a:off x="6231222" y="3344173"/>
            <a:ext cx="445955" cy="369332"/>
          </a:xfrm>
          <a:prstGeom prst="rect">
            <a:avLst/>
          </a:prstGeom>
          <a:noFill/>
        </p:spPr>
        <p:txBody>
          <a:bodyPr wrap="none" rtlCol="0">
            <a:spAutoFit/>
          </a:bodyPr>
          <a:lstStyle/>
          <a:p>
            <a:pPr algn="ctr"/>
            <a:r>
              <a:rPr lang="en-US" b="1" dirty="0"/>
              <a:t>UB</a:t>
            </a:r>
          </a:p>
        </p:txBody>
      </p:sp>
      <p:sp>
        <p:nvSpPr>
          <p:cNvPr id="80" name="Rectangle 79"/>
          <p:cNvSpPr/>
          <p:nvPr/>
        </p:nvSpPr>
        <p:spPr>
          <a:xfrm>
            <a:off x="6179736" y="3657600"/>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58</a:t>
            </a:r>
          </a:p>
        </p:txBody>
      </p:sp>
      <p:sp>
        <p:nvSpPr>
          <p:cNvPr id="81" name="TextBox 80"/>
          <p:cNvSpPr txBox="1"/>
          <p:nvPr/>
        </p:nvSpPr>
        <p:spPr>
          <a:xfrm>
            <a:off x="8379217" y="4267200"/>
            <a:ext cx="425117" cy="369332"/>
          </a:xfrm>
          <a:prstGeom prst="rect">
            <a:avLst/>
          </a:prstGeom>
          <a:noFill/>
        </p:spPr>
        <p:txBody>
          <a:bodyPr wrap="none" rtlCol="0">
            <a:spAutoFit/>
          </a:bodyPr>
          <a:lstStyle/>
          <a:p>
            <a:pPr algn="ctr"/>
            <a:r>
              <a:rPr lang="en-US" b="1" dirty="0"/>
              <a:t>LB</a:t>
            </a:r>
          </a:p>
        </p:txBody>
      </p:sp>
      <p:sp>
        <p:nvSpPr>
          <p:cNvPr id="82" name="TextBox 81"/>
          <p:cNvSpPr txBox="1"/>
          <p:nvPr/>
        </p:nvSpPr>
        <p:spPr>
          <a:xfrm>
            <a:off x="9915619" y="4267200"/>
            <a:ext cx="445955" cy="369332"/>
          </a:xfrm>
          <a:prstGeom prst="rect">
            <a:avLst/>
          </a:prstGeom>
          <a:noFill/>
        </p:spPr>
        <p:txBody>
          <a:bodyPr wrap="none" rtlCol="0">
            <a:spAutoFit/>
          </a:bodyPr>
          <a:lstStyle/>
          <a:p>
            <a:pPr algn="ctr"/>
            <a:r>
              <a:rPr lang="en-US" b="1" dirty="0"/>
              <a:t>UB</a:t>
            </a:r>
          </a:p>
        </p:txBody>
      </p:sp>
      <p:cxnSp>
        <p:nvCxnSpPr>
          <p:cNvPr id="83" name="Straight Connector 82"/>
          <p:cNvCxnSpPr/>
          <p:nvPr/>
        </p:nvCxnSpPr>
        <p:spPr>
          <a:xfrm flipV="1">
            <a:off x="8305800" y="4331732"/>
            <a:ext cx="0" cy="273374"/>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5920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4.375E-6 1.48148E-6 L 0.04322 1.48148E-6 " pathEditMode="relative" rAng="0" ptsTypes="AA">
                                      <p:cBhvr>
                                        <p:cTn id="78" dur="2000" fill="hold"/>
                                        <p:tgtEl>
                                          <p:spTgt spid="35"/>
                                        </p:tgtEl>
                                        <p:attrNameLst>
                                          <p:attrName>ppt_x</p:attrName>
                                          <p:attrName>ppt_y</p:attrName>
                                        </p:attrNameLst>
                                      </p:cBhvr>
                                      <p:rCtr x="2148"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04322 1.48148E-6 L 0.08528 1.48148E-6 " pathEditMode="relative" rAng="0" ptsTypes="AA">
                                      <p:cBhvr>
                                        <p:cTn id="82" dur="2000" fill="hold"/>
                                        <p:tgtEl>
                                          <p:spTgt spid="35"/>
                                        </p:tgtEl>
                                        <p:attrNameLst>
                                          <p:attrName>ppt_x</p:attrName>
                                          <p:attrName>ppt_y</p:attrName>
                                        </p:attrNameLst>
                                      </p:cBhvr>
                                      <p:rCtr x="1797" y="0"/>
                                    </p:animMotion>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nodeType="clickEffect">
                                  <p:stCondLst>
                                    <p:cond delay="0"/>
                                  </p:stCondLst>
                                  <p:childTnLst>
                                    <p:animMotion origin="layout" path="M 9.62229E-17 1.48148E-6 L -0.0474 1.48148E-6 " pathEditMode="relative" rAng="0" ptsTypes="AA">
                                      <p:cBhvr>
                                        <p:cTn id="86" dur="2000" fill="hold"/>
                                        <p:tgtEl>
                                          <p:spTgt spid="38"/>
                                        </p:tgtEl>
                                        <p:attrNameLst>
                                          <p:attrName>ppt_x</p:attrName>
                                          <p:attrName>ppt_y</p:attrName>
                                        </p:attrNameLst>
                                      </p:cBhvr>
                                      <p:rCtr x="-2383" y="0"/>
                                    </p:animMotion>
                                  </p:childTnLst>
                                </p:cTn>
                              </p:par>
                            </p:childTnLst>
                          </p:cTn>
                        </p:par>
                      </p:childTnLst>
                    </p:cTn>
                  </p:par>
                  <p:par>
                    <p:cTn id="87" fill="hold">
                      <p:stCondLst>
                        <p:cond delay="indefinite"/>
                      </p:stCondLst>
                      <p:childTnLst>
                        <p:par>
                          <p:cTn id="88" fill="hold">
                            <p:stCondLst>
                              <p:cond delay="0"/>
                            </p:stCondLst>
                            <p:childTnLst>
                              <p:par>
                                <p:cTn id="89" presetID="35" presetClass="path" presetSubtype="0" accel="50000" decel="50000" fill="hold" nodeType="clickEffect">
                                  <p:stCondLst>
                                    <p:cond delay="0"/>
                                  </p:stCondLst>
                                  <p:childTnLst>
                                    <p:animMotion origin="layout" path="M -0.0474 1.48148E-6 L -0.08919 1.48148E-6 " pathEditMode="relative" rAng="0" ptsTypes="AA">
                                      <p:cBhvr>
                                        <p:cTn id="90" dur="2000" fill="hold"/>
                                        <p:tgtEl>
                                          <p:spTgt spid="38"/>
                                        </p:tgtEl>
                                        <p:attrNameLst>
                                          <p:attrName>ppt_x</p:attrName>
                                          <p:attrName>ppt_y</p:attrName>
                                        </p:attrNameLst>
                                      </p:cBhvr>
                                      <p:rCtr x="-1719" y="0"/>
                                    </p:animMotion>
                                  </p:childTnLst>
                                </p:cTn>
                              </p:par>
                            </p:childTnLst>
                          </p:cTn>
                        </p:par>
                      </p:childTnLst>
                    </p:cTn>
                  </p:par>
                  <p:par>
                    <p:cTn id="91" fill="hold">
                      <p:stCondLst>
                        <p:cond delay="indefinite"/>
                      </p:stCondLst>
                      <p:childTnLst>
                        <p:par>
                          <p:cTn id="92" fill="hold">
                            <p:stCondLst>
                              <p:cond delay="0"/>
                            </p:stCondLst>
                            <p:childTnLst>
                              <p:par>
                                <p:cTn id="93" presetID="35" presetClass="path" presetSubtype="0" accel="50000" decel="50000" fill="hold" nodeType="clickEffect">
                                  <p:stCondLst>
                                    <p:cond delay="0"/>
                                  </p:stCondLst>
                                  <p:childTnLst>
                                    <p:animMotion origin="layout" path="M -0.08919 1.48148E-6 L -0.13203 1.48148E-6 " pathEditMode="relative" rAng="0" ptsTypes="AA">
                                      <p:cBhvr>
                                        <p:cTn id="94" dur="2000" fill="hold"/>
                                        <p:tgtEl>
                                          <p:spTgt spid="38"/>
                                        </p:tgtEl>
                                        <p:attrNameLst>
                                          <p:attrName>ppt_x</p:attrName>
                                          <p:attrName>ppt_y</p:attrName>
                                        </p:attrNameLst>
                                      </p:cBhvr>
                                      <p:rCtr x="-2148" y="0"/>
                                    </p:animMotion>
                                  </p:childTnLst>
                                </p:cTn>
                              </p:par>
                            </p:childTnLst>
                          </p:cTn>
                        </p:par>
                      </p:childTnLst>
                    </p:cTn>
                  </p:par>
                  <p:par>
                    <p:cTn id="95" fill="hold">
                      <p:stCondLst>
                        <p:cond delay="indefinite"/>
                      </p:stCondLst>
                      <p:childTnLst>
                        <p:par>
                          <p:cTn id="96" fill="hold">
                            <p:stCondLst>
                              <p:cond delay="0"/>
                            </p:stCondLst>
                            <p:childTnLst>
                              <p:par>
                                <p:cTn id="97" presetID="35" presetClass="path" presetSubtype="0" accel="50000" decel="50000" fill="hold" nodeType="clickEffect">
                                  <p:stCondLst>
                                    <p:cond delay="0"/>
                                  </p:stCondLst>
                                  <p:childTnLst>
                                    <p:animMotion origin="layout" path="M -0.13203 1.48148E-6 L -0.1776 1.48148E-6 " pathEditMode="relative" rAng="0" ptsTypes="AA">
                                      <p:cBhvr>
                                        <p:cTn id="98" dur="2000" fill="hold"/>
                                        <p:tgtEl>
                                          <p:spTgt spid="38"/>
                                        </p:tgtEl>
                                        <p:attrNameLst>
                                          <p:attrName>ppt_x</p:attrName>
                                          <p:attrName>ppt_y</p:attrName>
                                        </p:attrNameLst>
                                      </p:cBhvr>
                                      <p:rCtr x="-2070" y="0"/>
                                    </p:animMotion>
                                  </p:childTnLst>
                                </p:cTn>
                              </p:par>
                            </p:childTnLst>
                          </p:cTn>
                        </p:par>
                      </p:childTnLst>
                    </p:cTn>
                  </p:par>
                  <p:par>
                    <p:cTn id="99" fill="hold">
                      <p:stCondLst>
                        <p:cond delay="indefinite"/>
                      </p:stCondLst>
                      <p:childTnLst>
                        <p:par>
                          <p:cTn id="100" fill="hold">
                            <p:stCondLst>
                              <p:cond delay="0"/>
                            </p:stCondLst>
                            <p:childTnLst>
                              <p:par>
                                <p:cTn id="101" presetID="35" presetClass="path" presetSubtype="0" accel="50000" decel="50000" fill="hold" nodeType="clickEffect">
                                  <p:stCondLst>
                                    <p:cond delay="0"/>
                                  </p:stCondLst>
                                  <p:childTnLst>
                                    <p:animMotion origin="layout" path="M -0.17982 1.48148E-6 L -0.21628 1.48148E-6 " pathEditMode="relative" rAng="0" ptsTypes="AA">
                                      <p:cBhvr>
                                        <p:cTn id="102" dur="2000" fill="hold"/>
                                        <p:tgtEl>
                                          <p:spTgt spid="38"/>
                                        </p:tgtEl>
                                        <p:attrNameLst>
                                          <p:attrName>ppt_x</p:attrName>
                                          <p:attrName>ppt_y</p:attrName>
                                        </p:attrNameLst>
                                      </p:cBhvr>
                                      <p:rCtr x="-1823" y="0"/>
                                    </p:animMotion>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8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6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6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6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6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0"/>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7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76"/>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83"/>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9" grpId="0" animBg="1"/>
      <p:bldP spid="20" grpId="0" animBg="1"/>
      <p:bldP spid="21" grpId="0" animBg="1"/>
      <p:bldP spid="22" grpId="0" animBg="1"/>
      <p:bldP spid="23" grpId="0" animBg="1"/>
      <p:bldP spid="24" grpId="0" animBg="1"/>
      <p:bldP spid="25" grpId="0"/>
      <p:bldP spid="26" grpId="0"/>
      <p:bldP spid="29" grpId="0" animBg="1"/>
      <p:bldP spid="30" grpId="0" animBg="1"/>
      <p:bldP spid="31" grpId="0" animBg="1"/>
      <p:bldP spid="32" grpId="0" animBg="1"/>
      <p:bldP spid="33" grpId="0" animBg="1"/>
      <p:bldP spid="34" grpId="0" animBg="1"/>
      <p:bldP spid="41" grpId="0" animBg="1"/>
      <p:bldP spid="42" grpId="0" animBg="1"/>
      <p:bldP spid="43" grpId="0" animBg="1"/>
      <p:bldP spid="44" grpId="0" animBg="1"/>
      <p:bldP spid="45" grpId="0"/>
      <p:bldP spid="46" grpId="0" animBg="1"/>
      <p:bldP spid="48" grpId="0" animBg="1"/>
      <p:bldP spid="49" grpId="0" animBg="1"/>
      <p:bldP spid="50" grpId="0" animBg="1"/>
      <p:bldP spid="51" grpId="0" animBg="1"/>
      <p:bldP spid="58"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8" grpId="0"/>
      <p:bldP spid="79" grpId="0"/>
      <p:bldP spid="80" grpId="0" animBg="1"/>
      <p:bldP spid="81" grpId="0"/>
      <p:bldP spid="8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grpSp>
        <p:nvGrpSpPr>
          <p:cNvPr id="4" name="Group 3"/>
          <p:cNvGrpSpPr/>
          <p:nvPr/>
        </p:nvGrpSpPr>
        <p:grpSpPr>
          <a:xfrm>
            <a:off x="7433786" y="2181837"/>
            <a:ext cx="311304" cy="443173"/>
            <a:chOff x="3701591" y="1754959"/>
            <a:chExt cx="311304" cy="443173"/>
          </a:xfrm>
        </p:grpSpPr>
        <p:sp>
          <p:nvSpPr>
            <p:cNvPr id="5" name="TextBox 4"/>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I</a:t>
              </a:r>
            </a:p>
          </p:txBody>
        </p:sp>
        <p:cxnSp>
          <p:nvCxnSpPr>
            <p:cNvPr id="6" name="Straight Arrow Connector 5"/>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sp>
        <p:nvSpPr>
          <p:cNvPr id="7" name="Freeform 6"/>
          <p:cNvSpPr/>
          <p:nvPr/>
        </p:nvSpPr>
        <p:spPr>
          <a:xfrm flipV="1">
            <a:off x="7593758" y="2563327"/>
            <a:ext cx="1058304" cy="271046"/>
          </a:xfrm>
          <a:custGeom>
            <a:avLst/>
            <a:gdLst>
              <a:gd name="connsiteX0" fmla="*/ 0 w 2743200"/>
              <a:gd name="connsiteY0" fmla="*/ 0 h 204281"/>
              <a:gd name="connsiteX1" fmla="*/ 0 w 2743200"/>
              <a:gd name="connsiteY1" fmla="*/ 204281 h 204281"/>
              <a:gd name="connsiteX2" fmla="*/ 2743200 w 2743200"/>
              <a:gd name="connsiteY2" fmla="*/ 204281 h 204281"/>
              <a:gd name="connsiteX3" fmla="*/ 2743200 w 2743200"/>
              <a:gd name="connsiteY3" fmla="*/ 0 h 204281"/>
            </a:gdLst>
            <a:ahLst/>
            <a:cxnLst>
              <a:cxn ang="0">
                <a:pos x="connsiteX0" y="connsiteY0"/>
              </a:cxn>
              <a:cxn ang="0">
                <a:pos x="connsiteX1" y="connsiteY1"/>
              </a:cxn>
              <a:cxn ang="0">
                <a:pos x="connsiteX2" y="connsiteY2"/>
              </a:cxn>
              <a:cxn ang="0">
                <a:pos x="connsiteX3" y="connsiteY3"/>
              </a:cxn>
            </a:cxnLst>
            <a:rect l="l" t="t" r="r" b="b"/>
            <a:pathLst>
              <a:path w="2743200" h="204281">
                <a:moveTo>
                  <a:pt x="0" y="0"/>
                </a:moveTo>
                <a:lnTo>
                  <a:pt x="0" y="204281"/>
                </a:lnTo>
                <a:lnTo>
                  <a:pt x="2743200" y="204281"/>
                </a:lnTo>
                <a:lnTo>
                  <a:pt x="2743200" y="0"/>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 name="TextBox 7"/>
          <p:cNvSpPr txBox="1"/>
          <p:nvPr/>
        </p:nvSpPr>
        <p:spPr>
          <a:xfrm>
            <a:off x="7800029" y="2495831"/>
            <a:ext cx="642227" cy="338554"/>
          </a:xfrm>
          <a:prstGeom prst="rect">
            <a:avLst/>
          </a:prstGeom>
          <a:noFill/>
        </p:spPr>
        <p:txBody>
          <a:bodyPr wrap="none" rtlCol="0">
            <a:spAutoFit/>
          </a:bodyPr>
          <a:lstStyle/>
          <a:p>
            <a:pPr algn="ctr"/>
            <a:r>
              <a:rPr lang="en-US" sz="1600" b="1" dirty="0">
                <a:solidFill>
                  <a:srgbClr val="C00000"/>
                </a:solidFill>
              </a:rPr>
              <a:t>Swap</a:t>
            </a:r>
          </a:p>
        </p:txBody>
      </p:sp>
      <p:sp>
        <p:nvSpPr>
          <p:cNvPr id="9" name="Rectangle 8"/>
          <p:cNvSpPr/>
          <p:nvPr/>
        </p:nvSpPr>
        <p:spPr>
          <a:xfrm>
            <a:off x="7313884" y="18337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10" name="Rectangle 9"/>
          <p:cNvSpPr/>
          <p:nvPr/>
        </p:nvSpPr>
        <p:spPr>
          <a:xfrm>
            <a:off x="7848600" y="18337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11" name="Rectangle 10"/>
          <p:cNvSpPr/>
          <p:nvPr/>
        </p:nvSpPr>
        <p:spPr>
          <a:xfrm>
            <a:off x="8374464" y="18337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12" name="Rectangle 11"/>
          <p:cNvSpPr/>
          <p:nvPr/>
        </p:nvSpPr>
        <p:spPr>
          <a:xfrm>
            <a:off x="8907864" y="18337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grpSp>
        <p:nvGrpSpPr>
          <p:cNvPr id="13" name="Group 12"/>
          <p:cNvGrpSpPr/>
          <p:nvPr/>
        </p:nvGrpSpPr>
        <p:grpSpPr>
          <a:xfrm>
            <a:off x="9593580" y="2181837"/>
            <a:ext cx="311304" cy="443173"/>
            <a:chOff x="3701591" y="1754959"/>
            <a:chExt cx="311304" cy="443173"/>
          </a:xfrm>
        </p:grpSpPr>
        <p:sp>
          <p:nvSpPr>
            <p:cNvPr id="14" name="TextBox 13"/>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J</a:t>
              </a:r>
            </a:p>
          </p:txBody>
        </p:sp>
        <p:cxnSp>
          <p:nvCxnSpPr>
            <p:cNvPr id="15" name="Straight Arrow Connector 14"/>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sp>
        <p:nvSpPr>
          <p:cNvPr id="16" name="TextBox 15"/>
          <p:cNvSpPr txBox="1"/>
          <p:nvPr/>
        </p:nvSpPr>
        <p:spPr>
          <a:xfrm>
            <a:off x="139700" y="914400"/>
            <a:ext cx="4537019" cy="5632311"/>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pt-BR" sz="2000" dirty="0">
                <a:latin typeface="Consolas" pitchFamily="49" charset="0"/>
                <a:cs typeface="Consolas" pitchFamily="49" charset="0"/>
              </a:rPr>
              <a:t>FLAG </a:t>
            </a:r>
            <a:r>
              <a:rPr lang="pt-BR" sz="2000" dirty="0">
                <a:latin typeface="Consolas" pitchFamily="49" charset="0"/>
                <a:cs typeface="Consolas" pitchFamily="49" charset="0"/>
                <a:sym typeface="Wingdings" panose="05000000000000000000" pitchFamily="2" charset="2"/>
              </a:rPr>
              <a:t> true</a:t>
            </a:r>
          </a:p>
          <a:p>
            <a:r>
              <a:rPr lang="pt-BR" sz="2000" b="1" dirty="0">
                <a:latin typeface="Consolas" pitchFamily="49" charset="0"/>
                <a:cs typeface="Consolas" pitchFamily="49" charset="0"/>
                <a:sym typeface="Wingdings" panose="05000000000000000000" pitchFamily="2" charset="2"/>
              </a:rPr>
              <a:t>IF   </a:t>
            </a:r>
            <a:r>
              <a:rPr lang="pt-BR" sz="2000" dirty="0">
                <a:latin typeface="Consolas" pitchFamily="49" charset="0"/>
                <a:cs typeface="Consolas" pitchFamily="49" charset="0"/>
                <a:sym typeface="Wingdings" panose="05000000000000000000" pitchFamily="2" charset="2"/>
              </a:rPr>
              <a:t>LB &lt; UB</a:t>
            </a:r>
          </a:p>
          <a:p>
            <a:r>
              <a:rPr lang="pt-BR" sz="2000" b="1" dirty="0">
                <a:latin typeface="Consolas" pitchFamily="49" charset="0"/>
                <a:cs typeface="Consolas" pitchFamily="49" charset="0"/>
                <a:sym typeface="Wingdings" panose="05000000000000000000" pitchFamily="2" charset="2"/>
              </a:rPr>
              <a:t>Then </a:t>
            </a:r>
          </a:p>
          <a:p>
            <a:r>
              <a:rPr lang="pt-BR" sz="2000" b="1" dirty="0">
                <a:latin typeface="Consolas" pitchFamily="49" charset="0"/>
                <a:cs typeface="Consolas" pitchFamily="49" charset="0"/>
                <a:sym typeface="Wingdings" panose="05000000000000000000" pitchFamily="2" charset="2"/>
              </a:rPr>
              <a:t>  </a:t>
            </a:r>
            <a:r>
              <a:rPr lang="pt-BR" sz="2000" dirty="0">
                <a:latin typeface="Consolas" pitchFamily="49" charset="0"/>
                <a:cs typeface="Consolas" pitchFamily="49" charset="0"/>
                <a:sym typeface="Wingdings" panose="05000000000000000000" pitchFamily="2" charset="2"/>
              </a:rPr>
              <a:t>I  LB</a:t>
            </a:r>
          </a:p>
          <a:p>
            <a:r>
              <a:rPr lang="pt-BR" sz="2000" dirty="0">
                <a:latin typeface="Consolas" pitchFamily="49" charset="0"/>
                <a:cs typeface="Consolas" pitchFamily="49" charset="0"/>
                <a:sym typeface="Wingdings" panose="05000000000000000000" pitchFamily="2" charset="2"/>
              </a:rPr>
              <a:t>  J  UB + 1</a:t>
            </a:r>
          </a:p>
          <a:p>
            <a:r>
              <a:rPr lang="pt-BR" sz="2000" dirty="0">
                <a:latin typeface="Consolas" pitchFamily="49" charset="0"/>
                <a:cs typeface="Consolas" pitchFamily="49" charset="0"/>
                <a:sym typeface="Wingdings" panose="05000000000000000000" pitchFamily="2" charset="2"/>
              </a:rPr>
              <a:t>  KEY  K[LB]</a:t>
            </a:r>
          </a:p>
          <a:p>
            <a:r>
              <a:rPr lang="pt-BR" sz="2000" b="1" dirty="0">
                <a:solidFill>
                  <a:srgbClr val="C00000"/>
                </a:solidFill>
                <a:latin typeface="Consolas" pitchFamily="49" charset="0"/>
                <a:cs typeface="Consolas" pitchFamily="49" charset="0"/>
                <a:sym typeface="Wingdings" panose="05000000000000000000" pitchFamily="2" charset="2"/>
              </a:rPr>
              <a:t>  Repeat While FLAG = true</a:t>
            </a:r>
          </a:p>
          <a:p>
            <a:r>
              <a:rPr lang="pt-BR" sz="2000" dirty="0">
                <a:latin typeface="Consolas" pitchFamily="49" charset="0"/>
                <a:cs typeface="Consolas" pitchFamily="49" charset="0"/>
                <a:sym typeface="Wingdings" panose="05000000000000000000" pitchFamily="2" charset="2"/>
              </a:rPr>
              <a:t>     I  I+1</a:t>
            </a:r>
          </a:p>
          <a:p>
            <a:r>
              <a:rPr lang="pt-BR" sz="2000" dirty="0">
                <a:latin typeface="Consolas" pitchFamily="49" charset="0"/>
                <a:cs typeface="Consolas" pitchFamily="49" charset="0"/>
                <a:sym typeface="Wingdings" panose="05000000000000000000" pitchFamily="2" charset="2"/>
              </a:rPr>
              <a:t>     </a:t>
            </a:r>
            <a:r>
              <a:rPr lang="pt-BR" sz="2000" b="1" dirty="0">
                <a:latin typeface="Consolas" pitchFamily="49" charset="0"/>
                <a:cs typeface="Consolas" pitchFamily="49" charset="0"/>
                <a:sym typeface="Wingdings" panose="05000000000000000000" pitchFamily="2" charset="2"/>
              </a:rPr>
              <a:t>Repeat While K[I] &lt; KEY</a:t>
            </a:r>
          </a:p>
          <a:p>
            <a:r>
              <a:rPr lang="pt-BR" sz="2000" dirty="0">
                <a:latin typeface="Consolas" pitchFamily="49" charset="0"/>
                <a:cs typeface="Consolas" pitchFamily="49" charset="0"/>
                <a:sym typeface="Wingdings" panose="05000000000000000000" pitchFamily="2" charset="2"/>
              </a:rPr>
              <a:t>       I  I + 1</a:t>
            </a:r>
          </a:p>
          <a:p>
            <a:r>
              <a:rPr lang="pt-BR" sz="2000" dirty="0">
                <a:latin typeface="Consolas" pitchFamily="49" charset="0"/>
                <a:cs typeface="Consolas" pitchFamily="49" charset="0"/>
                <a:sym typeface="Wingdings" panose="05000000000000000000" pitchFamily="2" charset="2"/>
              </a:rPr>
              <a:t>     J  J – 1</a:t>
            </a:r>
          </a:p>
          <a:p>
            <a:r>
              <a:rPr lang="pt-BR" sz="2000" dirty="0">
                <a:latin typeface="Consolas" pitchFamily="49" charset="0"/>
                <a:cs typeface="Consolas" pitchFamily="49" charset="0"/>
                <a:sym typeface="Wingdings" panose="05000000000000000000" pitchFamily="2" charset="2"/>
              </a:rPr>
              <a:t>     </a:t>
            </a:r>
            <a:r>
              <a:rPr lang="pt-BR" sz="2000" b="1" dirty="0">
                <a:latin typeface="Consolas" pitchFamily="49" charset="0"/>
                <a:cs typeface="Consolas" pitchFamily="49" charset="0"/>
                <a:sym typeface="Wingdings" panose="05000000000000000000" pitchFamily="2" charset="2"/>
              </a:rPr>
              <a:t>Repeat While K[J] &gt; KEY</a:t>
            </a:r>
          </a:p>
          <a:p>
            <a:r>
              <a:rPr lang="pt-BR" sz="2000" dirty="0">
                <a:latin typeface="Consolas" pitchFamily="49" charset="0"/>
                <a:cs typeface="Consolas" pitchFamily="49" charset="0"/>
                <a:sym typeface="Wingdings" panose="05000000000000000000" pitchFamily="2" charset="2"/>
              </a:rPr>
              <a:t>       J  J – 1</a:t>
            </a:r>
          </a:p>
          <a:p>
            <a:r>
              <a:rPr lang="pt-BR" sz="2000" dirty="0">
                <a:latin typeface="Consolas" pitchFamily="49" charset="0"/>
                <a:cs typeface="Consolas" pitchFamily="49" charset="0"/>
                <a:sym typeface="Wingdings" panose="05000000000000000000" pitchFamily="2" charset="2"/>
              </a:rPr>
              <a:t>     IF   I&lt;J</a:t>
            </a:r>
          </a:p>
          <a:p>
            <a:r>
              <a:rPr lang="pt-BR" sz="2000" dirty="0">
                <a:latin typeface="Consolas" pitchFamily="49" charset="0"/>
                <a:cs typeface="Consolas" pitchFamily="49" charset="0"/>
                <a:sym typeface="Wingdings" panose="05000000000000000000" pitchFamily="2" charset="2"/>
              </a:rPr>
              <a:t>     Then K[I] --- K[J]</a:t>
            </a:r>
          </a:p>
          <a:p>
            <a:r>
              <a:rPr lang="pt-BR" sz="2000" dirty="0">
                <a:latin typeface="Consolas" pitchFamily="49" charset="0"/>
                <a:cs typeface="Consolas" pitchFamily="49" charset="0"/>
                <a:sym typeface="Wingdings" panose="05000000000000000000" pitchFamily="2" charset="2"/>
              </a:rPr>
              <a:t>     Else FLAG  FALSE</a:t>
            </a:r>
          </a:p>
          <a:p>
            <a:r>
              <a:rPr lang="pt-BR" sz="2000" dirty="0">
                <a:latin typeface="Consolas" pitchFamily="49" charset="0"/>
                <a:cs typeface="Consolas" pitchFamily="49" charset="0"/>
                <a:sym typeface="Wingdings" panose="05000000000000000000" pitchFamily="2" charset="2"/>
              </a:rPr>
              <a:t>     </a:t>
            </a:r>
          </a:p>
          <a:p>
            <a:r>
              <a:rPr lang="pt-BR" sz="2000" dirty="0">
                <a:latin typeface="Consolas" pitchFamily="49" charset="0"/>
                <a:cs typeface="Consolas" pitchFamily="49" charset="0"/>
                <a:sym typeface="Wingdings" panose="05000000000000000000" pitchFamily="2" charset="2"/>
              </a:rPr>
              <a:t>   K[LB] --- K[J]</a:t>
            </a:r>
            <a:endParaRPr lang="pt-BR" sz="2000" dirty="0">
              <a:latin typeface="Consolas" pitchFamily="49" charset="0"/>
              <a:cs typeface="Consolas" pitchFamily="49" charset="0"/>
            </a:endParaRPr>
          </a:p>
        </p:txBody>
      </p:sp>
      <p:sp>
        <p:nvSpPr>
          <p:cNvPr id="17" name="TextBox 16"/>
          <p:cNvSpPr txBox="1"/>
          <p:nvPr/>
        </p:nvSpPr>
        <p:spPr>
          <a:xfrm>
            <a:off x="8951587" y="1201786"/>
            <a:ext cx="445955" cy="369332"/>
          </a:xfrm>
          <a:prstGeom prst="rect">
            <a:avLst/>
          </a:prstGeom>
          <a:noFill/>
        </p:spPr>
        <p:txBody>
          <a:bodyPr wrap="none" rtlCol="0">
            <a:spAutoFit/>
          </a:bodyPr>
          <a:lstStyle/>
          <a:p>
            <a:pPr algn="ctr"/>
            <a:r>
              <a:rPr lang="en-US" b="1" dirty="0"/>
              <a:t>UB</a:t>
            </a:r>
          </a:p>
        </p:txBody>
      </p:sp>
      <p:sp>
        <p:nvSpPr>
          <p:cNvPr id="18" name="TextBox 17"/>
          <p:cNvSpPr txBox="1"/>
          <p:nvPr/>
        </p:nvSpPr>
        <p:spPr>
          <a:xfrm>
            <a:off x="7326387" y="1277986"/>
            <a:ext cx="425117" cy="369332"/>
          </a:xfrm>
          <a:prstGeom prst="rect">
            <a:avLst/>
          </a:prstGeom>
          <a:noFill/>
        </p:spPr>
        <p:txBody>
          <a:bodyPr wrap="none" rtlCol="0">
            <a:spAutoFit/>
          </a:bodyPr>
          <a:lstStyle/>
          <a:p>
            <a:pPr algn="ctr"/>
            <a:r>
              <a:rPr lang="en-US" b="1" dirty="0"/>
              <a:t>LB</a:t>
            </a:r>
          </a:p>
        </p:txBody>
      </p:sp>
      <p:sp>
        <p:nvSpPr>
          <p:cNvPr id="19" name="Rectangle 18"/>
          <p:cNvSpPr/>
          <p:nvPr/>
        </p:nvSpPr>
        <p:spPr>
          <a:xfrm>
            <a:off x="7313884" y="18337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94</a:t>
            </a:r>
          </a:p>
        </p:txBody>
      </p:sp>
      <p:sp>
        <p:nvSpPr>
          <p:cNvPr id="20" name="Rectangle 19"/>
          <p:cNvSpPr/>
          <p:nvPr/>
        </p:nvSpPr>
        <p:spPr>
          <a:xfrm>
            <a:off x="8374464" y="1833798"/>
            <a:ext cx="533400" cy="2823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87</a:t>
            </a:r>
          </a:p>
        </p:txBody>
      </p:sp>
      <p:sp>
        <p:nvSpPr>
          <p:cNvPr id="21" name="Rectangle 20"/>
          <p:cNvSpPr/>
          <p:nvPr/>
        </p:nvSpPr>
        <p:spPr>
          <a:xfrm>
            <a:off x="8907864" y="1833798"/>
            <a:ext cx="533400" cy="2823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99</a:t>
            </a:r>
          </a:p>
        </p:txBody>
      </p:sp>
      <p:sp>
        <p:nvSpPr>
          <p:cNvPr id="22" name="Rectangle 21"/>
          <p:cNvSpPr/>
          <p:nvPr/>
        </p:nvSpPr>
        <p:spPr>
          <a:xfrm>
            <a:off x="7315200" y="28243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94</a:t>
            </a:r>
          </a:p>
        </p:txBody>
      </p:sp>
      <p:sp>
        <p:nvSpPr>
          <p:cNvPr id="23" name="Rectangle 22"/>
          <p:cNvSpPr/>
          <p:nvPr/>
        </p:nvSpPr>
        <p:spPr>
          <a:xfrm>
            <a:off x="7849916" y="28243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24" name="Rectangle 23"/>
          <p:cNvSpPr/>
          <p:nvPr/>
        </p:nvSpPr>
        <p:spPr>
          <a:xfrm>
            <a:off x="8375780" y="28243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25" name="Rectangle 24"/>
          <p:cNvSpPr/>
          <p:nvPr/>
        </p:nvSpPr>
        <p:spPr>
          <a:xfrm>
            <a:off x="8909180" y="28243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26" name="Rectangle 25"/>
          <p:cNvSpPr/>
          <p:nvPr/>
        </p:nvSpPr>
        <p:spPr>
          <a:xfrm>
            <a:off x="7315200" y="2824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94</a:t>
            </a:r>
          </a:p>
        </p:txBody>
      </p:sp>
      <p:grpSp>
        <p:nvGrpSpPr>
          <p:cNvPr id="29" name="Group 28"/>
          <p:cNvGrpSpPr/>
          <p:nvPr/>
        </p:nvGrpSpPr>
        <p:grpSpPr>
          <a:xfrm>
            <a:off x="8485512" y="3140867"/>
            <a:ext cx="311304" cy="443173"/>
            <a:chOff x="3701591" y="1754959"/>
            <a:chExt cx="311304" cy="443173"/>
          </a:xfrm>
        </p:grpSpPr>
        <p:sp>
          <p:nvSpPr>
            <p:cNvPr id="30" name="TextBox 29"/>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I</a:t>
              </a:r>
            </a:p>
          </p:txBody>
        </p:sp>
        <p:cxnSp>
          <p:nvCxnSpPr>
            <p:cNvPr id="31" name="Straight Arrow Connector 30"/>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grpSp>
        <p:nvGrpSpPr>
          <p:cNvPr id="32" name="Group 31"/>
          <p:cNvGrpSpPr/>
          <p:nvPr/>
        </p:nvGrpSpPr>
        <p:grpSpPr>
          <a:xfrm>
            <a:off x="9046056" y="3140867"/>
            <a:ext cx="311304" cy="443173"/>
            <a:chOff x="3701591" y="1754959"/>
            <a:chExt cx="311304" cy="443173"/>
          </a:xfrm>
        </p:grpSpPr>
        <p:sp>
          <p:nvSpPr>
            <p:cNvPr id="33" name="TextBox 32"/>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J</a:t>
              </a:r>
            </a:p>
          </p:txBody>
        </p:sp>
        <p:cxnSp>
          <p:nvCxnSpPr>
            <p:cNvPr id="34" name="Straight Arrow Connector 33"/>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sp>
        <p:nvSpPr>
          <p:cNvPr id="37" name="Rectangle 36"/>
          <p:cNvSpPr/>
          <p:nvPr/>
        </p:nvSpPr>
        <p:spPr>
          <a:xfrm>
            <a:off x="7315200" y="28243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40" name="Rectangle 39"/>
          <p:cNvSpPr/>
          <p:nvPr/>
        </p:nvSpPr>
        <p:spPr>
          <a:xfrm>
            <a:off x="8375780" y="2824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94</a:t>
            </a:r>
          </a:p>
        </p:txBody>
      </p:sp>
      <p:sp>
        <p:nvSpPr>
          <p:cNvPr id="41" name="Freeform 40"/>
          <p:cNvSpPr/>
          <p:nvPr/>
        </p:nvSpPr>
        <p:spPr>
          <a:xfrm flipV="1">
            <a:off x="8619096" y="1518984"/>
            <a:ext cx="601104" cy="271046"/>
          </a:xfrm>
          <a:custGeom>
            <a:avLst/>
            <a:gdLst>
              <a:gd name="connsiteX0" fmla="*/ 0 w 2743200"/>
              <a:gd name="connsiteY0" fmla="*/ 0 h 204281"/>
              <a:gd name="connsiteX1" fmla="*/ 0 w 2743200"/>
              <a:gd name="connsiteY1" fmla="*/ 204281 h 204281"/>
              <a:gd name="connsiteX2" fmla="*/ 2743200 w 2743200"/>
              <a:gd name="connsiteY2" fmla="*/ 204281 h 204281"/>
              <a:gd name="connsiteX3" fmla="*/ 2743200 w 2743200"/>
              <a:gd name="connsiteY3" fmla="*/ 0 h 204281"/>
            </a:gdLst>
            <a:ahLst/>
            <a:cxnLst>
              <a:cxn ang="0">
                <a:pos x="connsiteX0" y="connsiteY0"/>
              </a:cxn>
              <a:cxn ang="0">
                <a:pos x="connsiteX1" y="connsiteY1"/>
              </a:cxn>
              <a:cxn ang="0">
                <a:pos x="connsiteX2" y="connsiteY2"/>
              </a:cxn>
              <a:cxn ang="0">
                <a:pos x="connsiteX3" y="connsiteY3"/>
              </a:cxn>
            </a:cxnLst>
            <a:rect l="l" t="t" r="r" b="b"/>
            <a:pathLst>
              <a:path w="2743200" h="204281">
                <a:moveTo>
                  <a:pt x="0" y="0"/>
                </a:moveTo>
                <a:lnTo>
                  <a:pt x="0" y="204281"/>
                </a:lnTo>
                <a:lnTo>
                  <a:pt x="2743200" y="204281"/>
                </a:lnTo>
                <a:lnTo>
                  <a:pt x="2743200" y="0"/>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2" name="TextBox 41"/>
          <p:cNvSpPr txBox="1"/>
          <p:nvPr/>
        </p:nvSpPr>
        <p:spPr>
          <a:xfrm>
            <a:off x="8619097" y="1462857"/>
            <a:ext cx="642227" cy="338554"/>
          </a:xfrm>
          <a:prstGeom prst="rect">
            <a:avLst/>
          </a:prstGeom>
          <a:noFill/>
          <a:ln w="28575">
            <a:noFill/>
          </a:ln>
        </p:spPr>
        <p:txBody>
          <a:bodyPr wrap="none" rtlCol="0">
            <a:spAutoFit/>
          </a:bodyPr>
          <a:lstStyle/>
          <a:p>
            <a:pPr algn="ctr"/>
            <a:r>
              <a:rPr lang="en-US" sz="1600" b="1" dirty="0">
                <a:solidFill>
                  <a:srgbClr val="C00000"/>
                </a:solidFill>
              </a:rPr>
              <a:t>Swap</a:t>
            </a:r>
          </a:p>
        </p:txBody>
      </p:sp>
      <p:sp>
        <p:nvSpPr>
          <p:cNvPr id="43" name="Freeform 42"/>
          <p:cNvSpPr/>
          <p:nvPr/>
        </p:nvSpPr>
        <p:spPr>
          <a:xfrm flipV="1">
            <a:off x="7450720" y="4063438"/>
            <a:ext cx="626481" cy="271046"/>
          </a:xfrm>
          <a:custGeom>
            <a:avLst/>
            <a:gdLst>
              <a:gd name="connsiteX0" fmla="*/ 0 w 2743200"/>
              <a:gd name="connsiteY0" fmla="*/ 0 h 204281"/>
              <a:gd name="connsiteX1" fmla="*/ 0 w 2743200"/>
              <a:gd name="connsiteY1" fmla="*/ 204281 h 204281"/>
              <a:gd name="connsiteX2" fmla="*/ 2743200 w 2743200"/>
              <a:gd name="connsiteY2" fmla="*/ 204281 h 204281"/>
              <a:gd name="connsiteX3" fmla="*/ 2743200 w 2743200"/>
              <a:gd name="connsiteY3" fmla="*/ 0 h 204281"/>
            </a:gdLst>
            <a:ahLst/>
            <a:cxnLst>
              <a:cxn ang="0">
                <a:pos x="connsiteX0" y="connsiteY0"/>
              </a:cxn>
              <a:cxn ang="0">
                <a:pos x="connsiteX1" y="connsiteY1"/>
              </a:cxn>
              <a:cxn ang="0">
                <a:pos x="connsiteX2" y="connsiteY2"/>
              </a:cxn>
              <a:cxn ang="0">
                <a:pos x="connsiteX3" y="connsiteY3"/>
              </a:cxn>
            </a:cxnLst>
            <a:rect l="l" t="t" r="r" b="b"/>
            <a:pathLst>
              <a:path w="2743200" h="204281">
                <a:moveTo>
                  <a:pt x="0" y="0"/>
                </a:moveTo>
                <a:lnTo>
                  <a:pt x="0" y="204281"/>
                </a:lnTo>
                <a:lnTo>
                  <a:pt x="2743200" y="204281"/>
                </a:lnTo>
                <a:lnTo>
                  <a:pt x="2743200" y="0"/>
                </a:lnTo>
              </a:path>
            </a:pathLst>
          </a:custGeom>
          <a:ln w="28575">
            <a:solidFill>
              <a:srgbClr val="B84742"/>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7454367" y="4018951"/>
            <a:ext cx="642227" cy="338554"/>
          </a:xfrm>
          <a:prstGeom prst="rect">
            <a:avLst/>
          </a:prstGeom>
          <a:noFill/>
        </p:spPr>
        <p:txBody>
          <a:bodyPr wrap="none" rtlCol="0">
            <a:spAutoFit/>
          </a:bodyPr>
          <a:lstStyle/>
          <a:p>
            <a:pPr algn="ctr"/>
            <a:r>
              <a:rPr lang="en-US" sz="1600" b="1" dirty="0">
                <a:solidFill>
                  <a:srgbClr val="C00000"/>
                </a:solidFill>
              </a:rPr>
              <a:t>Swap</a:t>
            </a:r>
          </a:p>
        </p:txBody>
      </p:sp>
      <p:sp>
        <p:nvSpPr>
          <p:cNvPr id="46" name="Rectangle 45"/>
          <p:cNvSpPr/>
          <p:nvPr/>
        </p:nvSpPr>
        <p:spPr>
          <a:xfrm>
            <a:off x="7773716" y="43483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50" name="Rectangle 49"/>
          <p:cNvSpPr/>
          <p:nvPr/>
        </p:nvSpPr>
        <p:spPr>
          <a:xfrm>
            <a:off x="7239000" y="43483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87</a:t>
            </a:r>
          </a:p>
        </p:txBody>
      </p:sp>
      <p:sp>
        <p:nvSpPr>
          <p:cNvPr id="52" name="TextBox 51"/>
          <p:cNvSpPr txBox="1"/>
          <p:nvPr/>
        </p:nvSpPr>
        <p:spPr>
          <a:xfrm>
            <a:off x="7805405" y="3563986"/>
            <a:ext cx="445955" cy="369332"/>
          </a:xfrm>
          <a:prstGeom prst="rect">
            <a:avLst/>
          </a:prstGeom>
          <a:noFill/>
        </p:spPr>
        <p:txBody>
          <a:bodyPr wrap="none" rtlCol="0">
            <a:spAutoFit/>
          </a:bodyPr>
          <a:lstStyle/>
          <a:p>
            <a:pPr algn="ctr"/>
            <a:r>
              <a:rPr lang="en-US" b="1" dirty="0"/>
              <a:t>UB</a:t>
            </a:r>
          </a:p>
        </p:txBody>
      </p:sp>
      <p:sp>
        <p:nvSpPr>
          <p:cNvPr id="53" name="TextBox 52"/>
          <p:cNvSpPr txBox="1"/>
          <p:nvPr/>
        </p:nvSpPr>
        <p:spPr>
          <a:xfrm>
            <a:off x="7270274" y="3563986"/>
            <a:ext cx="425117" cy="369332"/>
          </a:xfrm>
          <a:prstGeom prst="rect">
            <a:avLst/>
          </a:prstGeom>
          <a:noFill/>
        </p:spPr>
        <p:txBody>
          <a:bodyPr wrap="none" rtlCol="0">
            <a:spAutoFit/>
          </a:bodyPr>
          <a:lstStyle/>
          <a:p>
            <a:pPr algn="ctr"/>
            <a:r>
              <a:rPr lang="en-US" b="1" dirty="0"/>
              <a:t>LB</a:t>
            </a:r>
          </a:p>
        </p:txBody>
      </p:sp>
      <p:grpSp>
        <p:nvGrpSpPr>
          <p:cNvPr id="54" name="Group 53"/>
          <p:cNvGrpSpPr/>
          <p:nvPr/>
        </p:nvGrpSpPr>
        <p:grpSpPr>
          <a:xfrm>
            <a:off x="7327179" y="4658398"/>
            <a:ext cx="311304" cy="443173"/>
            <a:chOff x="3701591" y="1754959"/>
            <a:chExt cx="311304" cy="443173"/>
          </a:xfrm>
        </p:grpSpPr>
        <p:sp>
          <p:nvSpPr>
            <p:cNvPr id="55" name="TextBox 54"/>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I</a:t>
              </a:r>
            </a:p>
          </p:txBody>
        </p:sp>
        <p:cxnSp>
          <p:nvCxnSpPr>
            <p:cNvPr id="56" name="Straight Arrow Connector 55"/>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grpSp>
        <p:nvGrpSpPr>
          <p:cNvPr id="57" name="Group 56"/>
          <p:cNvGrpSpPr/>
          <p:nvPr/>
        </p:nvGrpSpPr>
        <p:grpSpPr>
          <a:xfrm>
            <a:off x="8395819" y="4658398"/>
            <a:ext cx="311304" cy="443173"/>
            <a:chOff x="3701591" y="1754959"/>
            <a:chExt cx="311304" cy="443173"/>
          </a:xfrm>
        </p:grpSpPr>
        <p:sp>
          <p:nvSpPr>
            <p:cNvPr id="58" name="TextBox 57"/>
            <p:cNvSpPr txBox="1"/>
            <p:nvPr/>
          </p:nvSpPr>
          <p:spPr>
            <a:xfrm>
              <a:off x="3701591" y="1828800"/>
              <a:ext cx="311304" cy="369332"/>
            </a:xfrm>
            <a:prstGeom prst="rect">
              <a:avLst/>
            </a:prstGeom>
            <a:noFill/>
          </p:spPr>
          <p:txBody>
            <a:bodyPr wrap="none" rtlCol="0">
              <a:spAutoFit/>
            </a:bodyPr>
            <a:lstStyle/>
            <a:p>
              <a:pPr algn="ctr"/>
              <a:r>
                <a:rPr lang="en-US" b="1" dirty="0">
                  <a:latin typeface="Consolas" panose="020B0609020204030204" pitchFamily="49" charset="0"/>
                  <a:cs typeface="Consolas" panose="020B0609020204030204" pitchFamily="49" charset="0"/>
                </a:rPr>
                <a:t>J</a:t>
              </a:r>
            </a:p>
          </p:txBody>
        </p:sp>
        <p:cxnSp>
          <p:nvCxnSpPr>
            <p:cNvPr id="59" name="Straight Arrow Connector 58"/>
            <p:cNvCxnSpPr/>
            <p:nvPr/>
          </p:nvCxnSpPr>
          <p:spPr>
            <a:xfrm flipV="1">
              <a:off x="3857243" y="1754959"/>
              <a:ext cx="0" cy="15004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sp>
        <p:nvSpPr>
          <p:cNvPr id="60" name="Rectangle 59"/>
          <p:cNvSpPr/>
          <p:nvPr/>
        </p:nvSpPr>
        <p:spPr>
          <a:xfrm>
            <a:off x="7239000" y="4348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87</a:t>
            </a:r>
          </a:p>
        </p:txBody>
      </p:sp>
      <p:sp>
        <p:nvSpPr>
          <p:cNvPr id="61" name="Rectangle 60"/>
          <p:cNvSpPr/>
          <p:nvPr/>
        </p:nvSpPr>
        <p:spPr>
          <a:xfrm>
            <a:off x="7239000" y="43483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62" name="Rectangle 61"/>
          <p:cNvSpPr/>
          <p:nvPr/>
        </p:nvSpPr>
        <p:spPr>
          <a:xfrm>
            <a:off x="7773716" y="4348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87</a:t>
            </a:r>
          </a:p>
        </p:txBody>
      </p:sp>
      <p:cxnSp>
        <p:nvCxnSpPr>
          <p:cNvPr id="27" name="Straight Connector 26"/>
          <p:cNvCxnSpPr/>
          <p:nvPr/>
        </p:nvCxnSpPr>
        <p:spPr>
          <a:xfrm>
            <a:off x="4826000" y="3563986"/>
            <a:ext cx="6840000" cy="0"/>
          </a:xfrm>
          <a:prstGeom prst="line">
            <a:avLst/>
          </a:prstGeom>
        </p:spPr>
        <p:style>
          <a:lnRef idx="1">
            <a:schemeClr val="dk1"/>
          </a:lnRef>
          <a:fillRef idx="0">
            <a:schemeClr val="dk1"/>
          </a:fillRef>
          <a:effectRef idx="0">
            <a:schemeClr val="dk1"/>
          </a:effectRef>
          <a:fontRef idx="minor">
            <a:schemeClr val="tx1"/>
          </a:fontRef>
        </p:style>
      </p:cxnSp>
      <p:sp>
        <p:nvSpPr>
          <p:cNvPr id="63" name="Rectangle 62"/>
          <p:cNvSpPr/>
          <p:nvPr/>
        </p:nvSpPr>
        <p:spPr>
          <a:xfrm>
            <a:off x="8839200" y="43483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64" name="Rectangle 63"/>
          <p:cNvSpPr/>
          <p:nvPr/>
        </p:nvSpPr>
        <p:spPr>
          <a:xfrm>
            <a:off x="8305800" y="4348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94</a:t>
            </a:r>
          </a:p>
        </p:txBody>
      </p:sp>
      <p:cxnSp>
        <p:nvCxnSpPr>
          <p:cNvPr id="35" name="Straight Connector 34"/>
          <p:cNvCxnSpPr/>
          <p:nvPr/>
        </p:nvCxnSpPr>
        <p:spPr>
          <a:xfrm>
            <a:off x="8305800" y="3658155"/>
            <a:ext cx="0" cy="577334"/>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a:off x="4826000" y="5240386"/>
            <a:ext cx="6840000" cy="0"/>
          </a:xfrm>
          <a:prstGeom prst="line">
            <a:avLst/>
          </a:prstGeom>
        </p:spPr>
        <p:style>
          <a:lnRef idx="1">
            <a:schemeClr val="dk1"/>
          </a:lnRef>
          <a:fillRef idx="0">
            <a:schemeClr val="dk1"/>
          </a:fillRef>
          <a:effectRef idx="0">
            <a:schemeClr val="dk1"/>
          </a:effectRef>
          <a:fontRef idx="minor">
            <a:schemeClr val="tx1"/>
          </a:fontRef>
        </p:style>
      </p:cxnSp>
      <p:sp>
        <p:nvSpPr>
          <p:cNvPr id="66" name="Rectangle 65"/>
          <p:cNvSpPr/>
          <p:nvPr/>
        </p:nvSpPr>
        <p:spPr>
          <a:xfrm>
            <a:off x="8509000" y="58723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72</a:t>
            </a:r>
          </a:p>
        </p:txBody>
      </p:sp>
      <p:sp>
        <p:nvSpPr>
          <p:cNvPr id="67" name="Rectangle 66"/>
          <p:cNvSpPr/>
          <p:nvPr/>
        </p:nvSpPr>
        <p:spPr>
          <a:xfrm>
            <a:off x="9043716" y="5872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87</a:t>
            </a:r>
          </a:p>
        </p:txBody>
      </p:sp>
      <p:sp>
        <p:nvSpPr>
          <p:cNvPr id="68" name="Rectangle 67"/>
          <p:cNvSpPr/>
          <p:nvPr/>
        </p:nvSpPr>
        <p:spPr>
          <a:xfrm>
            <a:off x="10109200" y="5872398"/>
            <a:ext cx="533400" cy="2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99</a:t>
            </a:r>
          </a:p>
        </p:txBody>
      </p:sp>
      <p:sp>
        <p:nvSpPr>
          <p:cNvPr id="69" name="Rectangle 68"/>
          <p:cNvSpPr/>
          <p:nvPr/>
        </p:nvSpPr>
        <p:spPr>
          <a:xfrm>
            <a:off x="9575800" y="5872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94</a:t>
            </a:r>
          </a:p>
        </p:txBody>
      </p:sp>
      <p:grpSp>
        <p:nvGrpSpPr>
          <p:cNvPr id="38" name="Group 37"/>
          <p:cNvGrpSpPr/>
          <p:nvPr/>
        </p:nvGrpSpPr>
        <p:grpSpPr>
          <a:xfrm>
            <a:off x="8537797" y="5284321"/>
            <a:ext cx="445955" cy="633927"/>
            <a:chOff x="5743796" y="4996934"/>
            <a:chExt cx="445955" cy="633927"/>
          </a:xfrm>
        </p:grpSpPr>
        <p:sp>
          <p:nvSpPr>
            <p:cNvPr id="70" name="TextBox 69"/>
            <p:cNvSpPr txBox="1"/>
            <p:nvPr/>
          </p:nvSpPr>
          <p:spPr>
            <a:xfrm>
              <a:off x="5754216" y="4996934"/>
              <a:ext cx="425117" cy="369332"/>
            </a:xfrm>
            <a:prstGeom prst="rect">
              <a:avLst/>
            </a:prstGeom>
            <a:noFill/>
          </p:spPr>
          <p:txBody>
            <a:bodyPr wrap="none" rtlCol="0">
              <a:spAutoFit/>
            </a:bodyPr>
            <a:lstStyle/>
            <a:p>
              <a:pPr algn="ctr"/>
              <a:r>
                <a:rPr lang="en-US" b="1" dirty="0"/>
                <a:t>LB</a:t>
              </a:r>
            </a:p>
          </p:txBody>
        </p:sp>
        <p:sp>
          <p:nvSpPr>
            <p:cNvPr id="71" name="TextBox 70"/>
            <p:cNvSpPr txBox="1"/>
            <p:nvPr/>
          </p:nvSpPr>
          <p:spPr>
            <a:xfrm>
              <a:off x="5743796" y="5261529"/>
              <a:ext cx="445955" cy="369332"/>
            </a:xfrm>
            <a:prstGeom prst="rect">
              <a:avLst/>
            </a:prstGeom>
            <a:noFill/>
          </p:spPr>
          <p:txBody>
            <a:bodyPr wrap="none" rtlCol="0">
              <a:spAutoFit/>
            </a:bodyPr>
            <a:lstStyle/>
            <a:p>
              <a:pPr algn="ctr"/>
              <a:r>
                <a:rPr lang="en-US" b="1" dirty="0"/>
                <a:t>UB</a:t>
              </a:r>
            </a:p>
          </p:txBody>
        </p:sp>
      </p:grpSp>
      <p:cxnSp>
        <p:nvCxnSpPr>
          <p:cNvPr id="72" name="Straight Connector 71"/>
          <p:cNvCxnSpPr/>
          <p:nvPr/>
        </p:nvCxnSpPr>
        <p:spPr>
          <a:xfrm>
            <a:off x="9042400" y="5392786"/>
            <a:ext cx="0" cy="424934"/>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10109200" y="5392786"/>
            <a:ext cx="0" cy="424934"/>
          </a:xfrm>
          <a:prstGeom prst="line">
            <a:avLst/>
          </a:prstGeom>
        </p:spPr>
        <p:style>
          <a:lnRef idx="2">
            <a:schemeClr val="dk1"/>
          </a:lnRef>
          <a:fillRef idx="0">
            <a:schemeClr val="dk1"/>
          </a:fillRef>
          <a:effectRef idx="1">
            <a:schemeClr val="dk1"/>
          </a:effectRef>
          <a:fontRef idx="minor">
            <a:schemeClr val="tx1"/>
          </a:fontRef>
        </p:style>
      </p:cxnSp>
      <p:grpSp>
        <p:nvGrpSpPr>
          <p:cNvPr id="39" name="Group 38"/>
          <p:cNvGrpSpPr/>
          <p:nvPr/>
        </p:nvGrpSpPr>
        <p:grpSpPr>
          <a:xfrm>
            <a:off x="10184519" y="5260439"/>
            <a:ext cx="445955" cy="633927"/>
            <a:chOff x="7390518" y="4973052"/>
            <a:chExt cx="445955" cy="633927"/>
          </a:xfrm>
        </p:grpSpPr>
        <p:sp>
          <p:nvSpPr>
            <p:cNvPr id="74" name="TextBox 73"/>
            <p:cNvSpPr txBox="1"/>
            <p:nvPr/>
          </p:nvSpPr>
          <p:spPr>
            <a:xfrm>
              <a:off x="7400938" y="4973052"/>
              <a:ext cx="425117" cy="369332"/>
            </a:xfrm>
            <a:prstGeom prst="rect">
              <a:avLst/>
            </a:prstGeom>
            <a:noFill/>
          </p:spPr>
          <p:txBody>
            <a:bodyPr wrap="none" rtlCol="0">
              <a:spAutoFit/>
            </a:bodyPr>
            <a:lstStyle/>
            <a:p>
              <a:pPr algn="ctr"/>
              <a:r>
                <a:rPr lang="en-US" b="1" dirty="0"/>
                <a:t>LB</a:t>
              </a:r>
            </a:p>
          </p:txBody>
        </p:sp>
        <p:sp>
          <p:nvSpPr>
            <p:cNvPr id="75" name="TextBox 74"/>
            <p:cNvSpPr txBox="1"/>
            <p:nvPr/>
          </p:nvSpPr>
          <p:spPr>
            <a:xfrm>
              <a:off x="7390518" y="5237647"/>
              <a:ext cx="445955" cy="369332"/>
            </a:xfrm>
            <a:prstGeom prst="rect">
              <a:avLst/>
            </a:prstGeom>
            <a:noFill/>
          </p:spPr>
          <p:txBody>
            <a:bodyPr wrap="none" rtlCol="0">
              <a:spAutoFit/>
            </a:bodyPr>
            <a:lstStyle/>
            <a:p>
              <a:pPr algn="ctr"/>
              <a:r>
                <a:rPr lang="en-US" b="1" dirty="0"/>
                <a:t>UB</a:t>
              </a:r>
            </a:p>
          </p:txBody>
        </p:sp>
      </p:grpSp>
      <p:sp>
        <p:nvSpPr>
          <p:cNvPr id="78" name="Rectangle 77"/>
          <p:cNvSpPr/>
          <p:nvPr/>
        </p:nvSpPr>
        <p:spPr>
          <a:xfrm>
            <a:off x="8509000" y="5872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72</a:t>
            </a:r>
          </a:p>
        </p:txBody>
      </p:sp>
      <p:sp>
        <p:nvSpPr>
          <p:cNvPr id="79" name="Rectangle 78"/>
          <p:cNvSpPr/>
          <p:nvPr/>
        </p:nvSpPr>
        <p:spPr>
          <a:xfrm>
            <a:off x="10109200" y="5872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99</a:t>
            </a:r>
          </a:p>
        </p:txBody>
      </p:sp>
      <p:sp>
        <p:nvSpPr>
          <p:cNvPr id="80" name="Rectangle 79"/>
          <p:cNvSpPr/>
          <p:nvPr/>
        </p:nvSpPr>
        <p:spPr>
          <a:xfrm>
            <a:off x="5308600" y="5872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81" name="Rectangle 80"/>
          <p:cNvSpPr/>
          <p:nvPr/>
        </p:nvSpPr>
        <p:spPr>
          <a:xfrm>
            <a:off x="5842000" y="5872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sp>
        <p:nvSpPr>
          <p:cNvPr id="82" name="Rectangle 81"/>
          <p:cNvSpPr/>
          <p:nvPr/>
        </p:nvSpPr>
        <p:spPr>
          <a:xfrm>
            <a:off x="6382936" y="5872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36</a:t>
            </a:r>
          </a:p>
        </p:txBody>
      </p:sp>
      <p:sp>
        <p:nvSpPr>
          <p:cNvPr id="83" name="Rectangle 82"/>
          <p:cNvSpPr/>
          <p:nvPr/>
        </p:nvSpPr>
        <p:spPr>
          <a:xfrm>
            <a:off x="6916336" y="5872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42</a:t>
            </a:r>
          </a:p>
        </p:txBody>
      </p:sp>
      <p:sp>
        <p:nvSpPr>
          <p:cNvPr id="85" name="Rectangle 84"/>
          <p:cNvSpPr/>
          <p:nvPr/>
        </p:nvSpPr>
        <p:spPr>
          <a:xfrm>
            <a:off x="7975600" y="5872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65</a:t>
            </a:r>
          </a:p>
        </p:txBody>
      </p:sp>
      <p:sp>
        <p:nvSpPr>
          <p:cNvPr id="87" name="Rectangle 86"/>
          <p:cNvSpPr/>
          <p:nvPr/>
        </p:nvSpPr>
        <p:spPr>
          <a:xfrm>
            <a:off x="7442200" y="5872398"/>
            <a:ext cx="533400" cy="2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58</a:t>
            </a:r>
          </a:p>
        </p:txBody>
      </p:sp>
    </p:spTree>
    <p:extLst>
      <p:ext uri="{BB962C8B-B14F-4D97-AF65-F5344CB8AC3E}">
        <p14:creationId xmlns:p14="http://schemas.microsoft.com/office/powerpoint/2010/main" val="138000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nodeType="clickEffect">
                                  <p:stCondLst>
                                    <p:cond delay="0"/>
                                  </p:stCondLst>
                                  <p:childTnLst>
                                    <p:animMotion origin="layout" path="M 3.95833E-6 -4.81481E-6 L 0.04244 -4.81481E-6 " pathEditMode="relative" rAng="0" ptsTypes="AA">
                                      <p:cBhvr>
                                        <p:cTn id="38" dur="2000" fill="hold"/>
                                        <p:tgtEl>
                                          <p:spTgt spid="4"/>
                                        </p:tgtEl>
                                        <p:attrNameLst>
                                          <p:attrName>ppt_x</p:attrName>
                                          <p:attrName>ppt_y</p:attrName>
                                        </p:attrNameLst>
                                      </p:cBhvr>
                                      <p:rCtr x="2122" y="0"/>
                                    </p:animMotion>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nodeType="clickEffect">
                                  <p:stCondLst>
                                    <p:cond delay="0"/>
                                  </p:stCondLst>
                                  <p:childTnLst>
                                    <p:animMotion origin="layout" path="M 0.04245 -4.81481E-6 L 0.08606 -4.81481E-6 " pathEditMode="relative" rAng="0" ptsTypes="AA">
                                      <p:cBhvr>
                                        <p:cTn id="42" dur="2000" fill="hold"/>
                                        <p:tgtEl>
                                          <p:spTgt spid="4"/>
                                        </p:tgtEl>
                                        <p:attrNameLst>
                                          <p:attrName>ppt_x</p:attrName>
                                          <p:attrName>ppt_y</p:attrName>
                                        </p:attrNameLst>
                                      </p:cBhvr>
                                      <p:rCtr x="2227" y="0"/>
                                    </p:animMotion>
                                  </p:childTnLst>
                                </p:cTn>
                              </p:par>
                            </p:childTnLst>
                          </p:cTn>
                        </p:par>
                      </p:childTnLst>
                    </p:cTn>
                  </p:par>
                  <p:par>
                    <p:cTn id="43" fill="hold">
                      <p:stCondLst>
                        <p:cond delay="indefinite"/>
                      </p:stCondLst>
                      <p:childTnLst>
                        <p:par>
                          <p:cTn id="44" fill="hold">
                            <p:stCondLst>
                              <p:cond delay="0"/>
                            </p:stCondLst>
                            <p:childTnLst>
                              <p:par>
                                <p:cTn id="45" presetID="35" presetClass="path" presetSubtype="0" accel="50000" decel="50000" fill="hold" nodeType="clickEffect">
                                  <p:stCondLst>
                                    <p:cond delay="0"/>
                                  </p:stCondLst>
                                  <p:childTnLst>
                                    <p:animMotion origin="layout" path="M 6.25E-7 -4.81481E-6 L -0.04336 -4.81481E-6 " pathEditMode="relative" rAng="0" ptsTypes="AA">
                                      <p:cBhvr>
                                        <p:cTn id="46" dur="2000" fill="hold"/>
                                        <p:tgtEl>
                                          <p:spTgt spid="13"/>
                                        </p:tgtEl>
                                        <p:attrNameLst>
                                          <p:attrName>ppt_x</p:attrName>
                                          <p:attrName>ppt_y</p:attrName>
                                        </p:attrNameLst>
                                      </p:cBhvr>
                                      <p:rCtr x="-2174" y="0"/>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nodeType="clickEffect">
                                  <p:stCondLst>
                                    <p:cond delay="0"/>
                                  </p:stCondLst>
                                  <p:childTnLst>
                                    <p:animMotion origin="layout" path="M -3.95833E-6 3.7037E-7 L 0.04597 3.7037E-7 " pathEditMode="relative" rAng="0" ptsTypes="AA">
                                      <p:cBhvr>
                                        <p:cTn id="84" dur="2000" fill="hold"/>
                                        <p:tgtEl>
                                          <p:spTgt spid="29"/>
                                        </p:tgtEl>
                                        <p:attrNameLst>
                                          <p:attrName>ppt_x</p:attrName>
                                          <p:attrName>ppt_y</p:attrName>
                                        </p:attrNameLst>
                                      </p:cBhvr>
                                      <p:rCtr x="2292" y="0"/>
                                    </p:animMotion>
                                  </p:childTnLst>
                                </p:cTn>
                              </p:par>
                            </p:childTnLst>
                          </p:cTn>
                        </p:par>
                      </p:childTnLst>
                    </p:cTn>
                  </p:par>
                  <p:par>
                    <p:cTn id="85" fill="hold">
                      <p:stCondLst>
                        <p:cond delay="indefinite"/>
                      </p:stCondLst>
                      <p:childTnLst>
                        <p:par>
                          <p:cTn id="86" fill="hold">
                            <p:stCondLst>
                              <p:cond delay="0"/>
                            </p:stCondLst>
                            <p:childTnLst>
                              <p:par>
                                <p:cTn id="87" presetID="35" presetClass="path" presetSubtype="0" accel="50000" decel="50000" fill="hold" nodeType="clickEffect">
                                  <p:stCondLst>
                                    <p:cond delay="0"/>
                                  </p:stCondLst>
                                  <p:childTnLst>
                                    <p:animMotion origin="layout" path="M 2.5E-6 3.7037E-7 L -0.04597 3.7037E-7 " pathEditMode="relative" rAng="0" ptsTypes="AA">
                                      <p:cBhvr>
                                        <p:cTn id="88" dur="2000" fill="hold"/>
                                        <p:tgtEl>
                                          <p:spTgt spid="32"/>
                                        </p:tgtEl>
                                        <p:attrNameLst>
                                          <p:attrName>ppt_x</p:attrName>
                                          <p:attrName>ppt_y</p:attrName>
                                        </p:attrNameLst>
                                      </p:cBhvr>
                                      <p:rCtr x="-2031" y="0"/>
                                    </p:animMotion>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63" presetClass="path" presetSubtype="0" accel="50000" decel="50000" fill="hold" nodeType="clickEffect">
                                  <p:stCondLst>
                                    <p:cond delay="0"/>
                                  </p:stCondLst>
                                  <p:childTnLst>
                                    <p:animMotion origin="layout" path="M -2.08333E-6 4.07407E-6 L 0.04623 4.07407E-6 " pathEditMode="relative" rAng="0" ptsTypes="AA">
                                      <p:cBhvr>
                                        <p:cTn id="138" dur="2000" fill="hold"/>
                                        <p:tgtEl>
                                          <p:spTgt spid="54"/>
                                        </p:tgtEl>
                                        <p:attrNameLst>
                                          <p:attrName>ppt_x</p:attrName>
                                          <p:attrName>ppt_y</p:attrName>
                                        </p:attrNameLst>
                                      </p:cBhvr>
                                      <p:rCtr x="2305" y="0"/>
                                    </p:animMotion>
                                  </p:childTnLst>
                                </p:cTn>
                              </p:par>
                            </p:childTnLst>
                          </p:cTn>
                        </p:par>
                      </p:childTnLst>
                    </p:cTn>
                  </p:par>
                  <p:par>
                    <p:cTn id="139" fill="hold">
                      <p:stCondLst>
                        <p:cond delay="indefinite"/>
                      </p:stCondLst>
                      <p:childTnLst>
                        <p:par>
                          <p:cTn id="140" fill="hold">
                            <p:stCondLst>
                              <p:cond delay="0"/>
                            </p:stCondLst>
                            <p:childTnLst>
                              <p:par>
                                <p:cTn id="141" presetID="63" presetClass="path" presetSubtype="0" accel="50000" decel="50000" fill="hold" nodeType="clickEffect">
                                  <p:stCondLst>
                                    <p:cond delay="0"/>
                                  </p:stCondLst>
                                  <p:childTnLst>
                                    <p:animMotion origin="layout" path="M 0.04623 4.07407E-6 L 0.08763 4.07407E-6 " pathEditMode="relative" rAng="0" ptsTypes="AA">
                                      <p:cBhvr>
                                        <p:cTn id="142" dur="2000" fill="hold"/>
                                        <p:tgtEl>
                                          <p:spTgt spid="54"/>
                                        </p:tgtEl>
                                        <p:attrNameLst>
                                          <p:attrName>ppt_x</p:attrName>
                                          <p:attrName>ppt_y</p:attrName>
                                        </p:attrNameLst>
                                      </p:cBhvr>
                                      <p:rCtr x="2057" y="0"/>
                                    </p:animMotion>
                                  </p:childTnLst>
                                </p:cTn>
                              </p:par>
                            </p:childTnLst>
                          </p:cTn>
                        </p:par>
                      </p:childTnLst>
                    </p:cTn>
                  </p:par>
                  <p:par>
                    <p:cTn id="143" fill="hold">
                      <p:stCondLst>
                        <p:cond delay="indefinite"/>
                      </p:stCondLst>
                      <p:childTnLst>
                        <p:par>
                          <p:cTn id="144" fill="hold">
                            <p:stCondLst>
                              <p:cond delay="0"/>
                            </p:stCondLst>
                            <p:childTnLst>
                              <p:par>
                                <p:cTn id="145" presetID="35" presetClass="path" presetSubtype="0" accel="50000" decel="50000" fill="hold" nodeType="clickEffect">
                                  <p:stCondLst>
                                    <p:cond delay="0"/>
                                  </p:stCondLst>
                                  <p:childTnLst>
                                    <p:animMotion origin="layout" path="M 3.61111E-6 4.07407E-6 L -0.04358 4.07407E-6 " pathEditMode="relative" rAng="0" ptsTypes="AA">
                                      <p:cBhvr>
                                        <p:cTn id="146" dur="2000" fill="hold"/>
                                        <p:tgtEl>
                                          <p:spTgt spid="57"/>
                                        </p:tgtEl>
                                        <p:attrNameLst>
                                          <p:attrName>ppt_x</p:attrName>
                                          <p:attrName>ppt_y</p:attrName>
                                        </p:attrNameLst>
                                      </p:cBhvr>
                                      <p:rCtr x="-3021" y="0"/>
                                    </p:animMotion>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62"/>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6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6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66"/>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6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68"/>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69"/>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22" presetClass="entr" presetSubtype="4" fill="hold" nodeType="clickEffect">
                                  <p:stCondLst>
                                    <p:cond delay="0"/>
                                  </p:stCondLst>
                                  <p:childTnLst>
                                    <p:set>
                                      <p:cBhvr>
                                        <p:cTn id="178" dur="1" fill="hold">
                                          <p:stCondLst>
                                            <p:cond delay="0"/>
                                          </p:stCondLst>
                                        </p:cTn>
                                        <p:tgtEl>
                                          <p:spTgt spid="72"/>
                                        </p:tgtEl>
                                        <p:attrNameLst>
                                          <p:attrName>style.visibility</p:attrName>
                                        </p:attrNameLst>
                                      </p:cBhvr>
                                      <p:to>
                                        <p:strVal val="visible"/>
                                      </p:to>
                                    </p:set>
                                    <p:animEffect transition="in" filter="wipe(down)">
                                      <p:cBhvr>
                                        <p:cTn id="179" dur="500"/>
                                        <p:tgtEl>
                                          <p:spTgt spid="72"/>
                                        </p:tgtEl>
                                      </p:cBhvr>
                                    </p:animEffec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nodeType="clickEffect">
                                  <p:stCondLst>
                                    <p:cond delay="0"/>
                                  </p:stCondLst>
                                  <p:childTnLst>
                                    <p:set>
                                      <p:cBhvr>
                                        <p:cTn id="183" dur="1" fill="hold">
                                          <p:stCondLst>
                                            <p:cond delay="0"/>
                                          </p:stCondLst>
                                        </p:cTn>
                                        <p:tgtEl>
                                          <p:spTgt spid="38"/>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78"/>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ipe(down)">
                                      <p:cBhvr>
                                        <p:cTn id="192" dur="500"/>
                                        <p:tgtEl>
                                          <p:spTgt spid="73"/>
                                        </p:tgtEl>
                                      </p:cBhvr>
                                    </p:animEffec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39"/>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7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80"/>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81"/>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82"/>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83"/>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85"/>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P spid="11" grpId="0" animBg="1"/>
      <p:bldP spid="12" grpId="0" animBg="1"/>
      <p:bldP spid="16" grpId="0" animBg="1"/>
      <p:bldP spid="17" grpId="0"/>
      <p:bldP spid="18" grpId="0"/>
      <p:bldP spid="19" grpId="0" animBg="1"/>
      <p:bldP spid="20" grpId="0" animBg="1"/>
      <p:bldP spid="21" grpId="0" animBg="1"/>
      <p:bldP spid="22" grpId="0" animBg="1"/>
      <p:bldP spid="23" grpId="0" animBg="1"/>
      <p:bldP spid="24" grpId="0" animBg="1"/>
      <p:bldP spid="25" grpId="0" animBg="1"/>
      <p:bldP spid="26" grpId="0" animBg="1"/>
      <p:bldP spid="37" grpId="0" animBg="1"/>
      <p:bldP spid="40" grpId="0" animBg="1"/>
      <p:bldP spid="41" grpId="0" animBg="1"/>
      <p:bldP spid="42" grpId="0"/>
      <p:bldP spid="43" grpId="0" animBg="1"/>
      <p:bldP spid="44" grpId="0"/>
      <p:bldP spid="46" grpId="0" animBg="1"/>
      <p:bldP spid="50" grpId="0" animBg="1"/>
      <p:bldP spid="52" grpId="0"/>
      <p:bldP spid="53" grpId="0"/>
      <p:bldP spid="60" grpId="0" animBg="1"/>
      <p:bldP spid="61" grpId="0" animBg="1"/>
      <p:bldP spid="62" grpId="0" animBg="1"/>
      <p:bldP spid="63" grpId="0" animBg="1"/>
      <p:bldP spid="64" grpId="0" animBg="1"/>
      <p:bldP spid="66" grpId="0" animBg="1"/>
      <p:bldP spid="67" grpId="0" animBg="1"/>
      <p:bldP spid="68" grpId="0" animBg="1"/>
      <p:bldP spid="69" grpId="0" animBg="1"/>
      <p:bldP spid="78" grpId="0" animBg="1"/>
      <p:bldP spid="79" grpId="0" animBg="1"/>
      <p:bldP spid="80" grpId="0" animBg="1"/>
      <p:bldP spid="81" grpId="0" animBg="1"/>
      <p:bldP spid="82" grpId="0" animBg="1"/>
      <p:bldP spid="83" grpId="0" animBg="1"/>
      <p:bldP spid="85" grpId="0" animBg="1"/>
      <p:bldP spid="8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QUICK_SORT(K,LB,UB)</a:t>
            </a:r>
          </a:p>
        </p:txBody>
      </p:sp>
      <p:sp>
        <p:nvSpPr>
          <p:cNvPr id="4" name="TextBox 3"/>
          <p:cNvSpPr txBox="1"/>
          <p:nvPr/>
        </p:nvSpPr>
        <p:spPr>
          <a:xfrm>
            <a:off x="278791" y="849923"/>
            <a:ext cx="5760000" cy="535531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pt-BR" dirty="0">
                <a:latin typeface="Consolas" pitchFamily="49" charset="0"/>
                <a:cs typeface="Consolas" pitchFamily="49" charset="0"/>
              </a:rPr>
              <a:t>1. [Initialize]</a:t>
            </a:r>
          </a:p>
          <a:p>
            <a:r>
              <a:rPr lang="pt-BR" dirty="0">
                <a:latin typeface="Consolas" pitchFamily="49" charset="0"/>
                <a:cs typeface="Consolas" pitchFamily="49" charset="0"/>
              </a:rPr>
              <a:t>   FLAG </a:t>
            </a:r>
            <a:r>
              <a:rPr lang="pt-BR" dirty="0">
                <a:latin typeface="Consolas" pitchFamily="49" charset="0"/>
                <a:cs typeface="Consolas" pitchFamily="49" charset="0"/>
                <a:sym typeface="Wingdings" panose="05000000000000000000" pitchFamily="2" charset="2"/>
              </a:rPr>
              <a:t> true</a:t>
            </a:r>
          </a:p>
          <a:p>
            <a:r>
              <a:rPr lang="pt-BR" dirty="0">
                <a:latin typeface="Consolas" pitchFamily="49" charset="0"/>
                <a:cs typeface="Consolas" pitchFamily="49" charset="0"/>
                <a:sym typeface="Wingdings" panose="05000000000000000000" pitchFamily="2" charset="2"/>
              </a:rPr>
              <a:t>2. [Perform Sort]</a:t>
            </a:r>
          </a:p>
          <a:p>
            <a:r>
              <a:rPr lang="pt-BR" dirty="0">
                <a:latin typeface="Consolas" pitchFamily="49" charset="0"/>
                <a:cs typeface="Consolas" pitchFamily="49" charset="0"/>
                <a:sym typeface="Wingdings" panose="05000000000000000000" pitchFamily="2" charset="2"/>
              </a:rPr>
              <a:t>   IF   LB &lt; UB</a:t>
            </a:r>
          </a:p>
          <a:p>
            <a:r>
              <a:rPr lang="pt-BR" dirty="0">
                <a:latin typeface="Consolas" pitchFamily="49" charset="0"/>
                <a:cs typeface="Consolas" pitchFamily="49" charset="0"/>
                <a:sym typeface="Wingdings" panose="05000000000000000000" pitchFamily="2" charset="2"/>
              </a:rPr>
              <a:t>   Then I  LB</a:t>
            </a:r>
          </a:p>
          <a:p>
            <a:r>
              <a:rPr lang="pt-BR" dirty="0">
                <a:latin typeface="Consolas" pitchFamily="49" charset="0"/>
                <a:cs typeface="Consolas" pitchFamily="49" charset="0"/>
                <a:sym typeface="Wingdings" panose="05000000000000000000" pitchFamily="2" charset="2"/>
              </a:rPr>
              <a:t>        J  UB + 1</a:t>
            </a:r>
          </a:p>
          <a:p>
            <a:r>
              <a:rPr lang="pt-BR" dirty="0">
                <a:latin typeface="Consolas" pitchFamily="49" charset="0"/>
                <a:cs typeface="Consolas" pitchFamily="49" charset="0"/>
                <a:sym typeface="Wingdings" panose="05000000000000000000" pitchFamily="2" charset="2"/>
              </a:rPr>
              <a:t>        KEY  K[LB]</a:t>
            </a:r>
          </a:p>
          <a:p>
            <a:r>
              <a:rPr lang="pt-BR" b="1" dirty="0">
                <a:latin typeface="Consolas" pitchFamily="49" charset="0"/>
                <a:cs typeface="Consolas" pitchFamily="49" charset="0"/>
                <a:sym typeface="Wingdings" panose="05000000000000000000" pitchFamily="2" charset="2"/>
              </a:rPr>
              <a:t>        </a:t>
            </a:r>
            <a:r>
              <a:rPr lang="pt-BR" b="1" dirty="0">
                <a:solidFill>
                  <a:srgbClr val="C00000"/>
                </a:solidFill>
                <a:latin typeface="Consolas" pitchFamily="49" charset="0"/>
                <a:cs typeface="Consolas" pitchFamily="49" charset="0"/>
                <a:sym typeface="Wingdings" panose="05000000000000000000" pitchFamily="2" charset="2"/>
              </a:rPr>
              <a:t>Repeat While FLAG = true</a:t>
            </a:r>
          </a:p>
          <a:p>
            <a:r>
              <a:rPr lang="pt-BR" dirty="0">
                <a:latin typeface="Consolas" pitchFamily="49" charset="0"/>
                <a:cs typeface="Consolas" pitchFamily="49" charset="0"/>
                <a:sym typeface="Wingdings" panose="05000000000000000000" pitchFamily="2" charset="2"/>
              </a:rPr>
              <a:t>          I  I+1</a:t>
            </a:r>
          </a:p>
          <a:p>
            <a:r>
              <a:rPr lang="pt-BR" dirty="0">
                <a:latin typeface="Consolas" pitchFamily="49" charset="0"/>
                <a:cs typeface="Consolas" pitchFamily="49" charset="0"/>
                <a:sym typeface="Wingdings" panose="05000000000000000000" pitchFamily="2" charset="2"/>
              </a:rPr>
              <a:t>          </a:t>
            </a:r>
            <a:r>
              <a:rPr lang="pt-BR" b="1" dirty="0">
                <a:latin typeface="Consolas" pitchFamily="49" charset="0"/>
                <a:cs typeface="Consolas" pitchFamily="49" charset="0"/>
                <a:sym typeface="Wingdings" panose="05000000000000000000" pitchFamily="2" charset="2"/>
              </a:rPr>
              <a:t>Repeat While K[I] &lt; KEY</a:t>
            </a:r>
          </a:p>
          <a:p>
            <a:r>
              <a:rPr lang="pt-BR" dirty="0">
                <a:latin typeface="Consolas" pitchFamily="49" charset="0"/>
                <a:cs typeface="Consolas" pitchFamily="49" charset="0"/>
                <a:sym typeface="Wingdings" panose="05000000000000000000" pitchFamily="2" charset="2"/>
              </a:rPr>
              <a:t>              I  I + 1</a:t>
            </a:r>
          </a:p>
          <a:p>
            <a:r>
              <a:rPr lang="pt-BR" dirty="0">
                <a:latin typeface="Consolas" pitchFamily="49" charset="0"/>
                <a:cs typeface="Consolas" pitchFamily="49" charset="0"/>
                <a:sym typeface="Wingdings" panose="05000000000000000000" pitchFamily="2" charset="2"/>
              </a:rPr>
              <a:t>          J  J – 1</a:t>
            </a:r>
          </a:p>
          <a:p>
            <a:r>
              <a:rPr lang="pt-BR" b="1" dirty="0">
                <a:latin typeface="Consolas" pitchFamily="49" charset="0"/>
                <a:cs typeface="Consolas" pitchFamily="49" charset="0"/>
                <a:sym typeface="Wingdings" panose="05000000000000000000" pitchFamily="2" charset="2"/>
              </a:rPr>
              <a:t>          Repeat While K[J] &gt; KEY</a:t>
            </a:r>
          </a:p>
          <a:p>
            <a:r>
              <a:rPr lang="pt-BR" dirty="0">
                <a:latin typeface="Consolas" pitchFamily="49" charset="0"/>
                <a:cs typeface="Consolas" pitchFamily="49" charset="0"/>
                <a:sym typeface="Wingdings" panose="05000000000000000000" pitchFamily="2" charset="2"/>
              </a:rPr>
              <a:t>              J  J – 1</a:t>
            </a:r>
          </a:p>
          <a:p>
            <a:r>
              <a:rPr lang="pt-BR" dirty="0">
                <a:latin typeface="Consolas" pitchFamily="49" charset="0"/>
                <a:cs typeface="Consolas" pitchFamily="49" charset="0"/>
                <a:sym typeface="Wingdings" panose="05000000000000000000" pitchFamily="2" charset="2"/>
              </a:rPr>
              <a:t>          </a:t>
            </a:r>
            <a:r>
              <a:rPr lang="pt-BR" b="1" dirty="0">
                <a:latin typeface="Consolas" pitchFamily="49" charset="0"/>
                <a:cs typeface="Consolas" pitchFamily="49" charset="0"/>
                <a:sym typeface="Wingdings" panose="05000000000000000000" pitchFamily="2" charset="2"/>
              </a:rPr>
              <a:t>IF   I&lt;J</a:t>
            </a:r>
          </a:p>
          <a:p>
            <a:r>
              <a:rPr lang="pt-BR" dirty="0">
                <a:latin typeface="Consolas" pitchFamily="49" charset="0"/>
                <a:cs typeface="Consolas" pitchFamily="49" charset="0"/>
                <a:sym typeface="Wingdings" panose="05000000000000000000" pitchFamily="2" charset="2"/>
              </a:rPr>
              <a:t>          Then K[I] --- K[J]</a:t>
            </a:r>
          </a:p>
          <a:p>
            <a:r>
              <a:rPr lang="pt-BR" dirty="0">
                <a:latin typeface="Consolas" pitchFamily="49" charset="0"/>
                <a:cs typeface="Consolas" pitchFamily="49" charset="0"/>
                <a:sym typeface="Wingdings" panose="05000000000000000000" pitchFamily="2" charset="2"/>
              </a:rPr>
              <a:t>          Else FLAG  FALSE</a:t>
            </a:r>
          </a:p>
          <a:p>
            <a:r>
              <a:rPr lang="pt-BR" dirty="0">
                <a:latin typeface="Consolas" pitchFamily="49" charset="0"/>
                <a:cs typeface="Consolas" pitchFamily="49" charset="0"/>
                <a:sym typeface="Wingdings" panose="05000000000000000000" pitchFamily="2" charset="2"/>
              </a:rPr>
              <a:t>        </a:t>
            </a:r>
            <a:br>
              <a:rPr lang="pt-BR" dirty="0">
                <a:latin typeface="Consolas" pitchFamily="49" charset="0"/>
                <a:cs typeface="Consolas" pitchFamily="49" charset="0"/>
                <a:sym typeface="Wingdings" panose="05000000000000000000" pitchFamily="2" charset="2"/>
              </a:rPr>
            </a:br>
            <a:r>
              <a:rPr lang="pt-BR" dirty="0">
                <a:solidFill>
                  <a:srgbClr val="C00000"/>
                </a:solidFill>
                <a:latin typeface="Consolas" pitchFamily="49" charset="0"/>
                <a:cs typeface="Consolas" pitchFamily="49" charset="0"/>
                <a:sym typeface="Wingdings" panose="05000000000000000000" pitchFamily="2" charset="2"/>
              </a:rPr>
              <a:t>        </a:t>
            </a:r>
            <a:r>
              <a:rPr lang="pt-BR" b="1" dirty="0">
                <a:solidFill>
                  <a:srgbClr val="C00000"/>
                </a:solidFill>
                <a:latin typeface="Consolas" pitchFamily="49" charset="0"/>
                <a:cs typeface="Consolas" pitchFamily="49" charset="0"/>
                <a:sym typeface="Wingdings" panose="05000000000000000000" pitchFamily="2" charset="2"/>
              </a:rPr>
              <a:t>K[LB] --- K[J]</a:t>
            </a:r>
            <a:endParaRPr lang="pt-BR" b="1" dirty="0">
              <a:solidFill>
                <a:srgbClr val="C00000"/>
              </a:solidFill>
              <a:latin typeface="Consolas" pitchFamily="49" charset="0"/>
              <a:cs typeface="Consolas" pitchFamily="49" charset="0"/>
            </a:endParaRPr>
          </a:p>
        </p:txBody>
      </p:sp>
      <p:sp>
        <p:nvSpPr>
          <p:cNvPr id="5" name="TextBox 4"/>
          <p:cNvSpPr txBox="1"/>
          <p:nvPr/>
        </p:nvSpPr>
        <p:spPr>
          <a:xfrm>
            <a:off x="6153210" y="849923"/>
            <a:ext cx="5760000" cy="147732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pt-BR" dirty="0">
                <a:latin typeface="Consolas" pitchFamily="49" charset="0"/>
                <a:cs typeface="Consolas" pitchFamily="49" charset="0"/>
              </a:rPr>
              <a:t> </a:t>
            </a:r>
            <a:r>
              <a:rPr lang="pt-BR" dirty="0">
                <a:solidFill>
                  <a:srgbClr val="C00000"/>
                </a:solidFill>
                <a:latin typeface="Consolas" pitchFamily="49" charset="0"/>
                <a:cs typeface="Consolas" pitchFamily="49" charset="0"/>
              </a:rPr>
              <a:t>CALL QUICK_SORT(K,LB, J-1)</a:t>
            </a:r>
          </a:p>
          <a:p>
            <a:r>
              <a:rPr lang="pt-BR" dirty="0">
                <a:solidFill>
                  <a:srgbClr val="C00000"/>
                </a:solidFill>
                <a:latin typeface="Consolas" pitchFamily="49" charset="0"/>
                <a:cs typeface="Consolas" pitchFamily="49" charset="0"/>
              </a:rPr>
              <a:t> CALL QUICK_SORT(K,J+1, UB)</a:t>
            </a:r>
          </a:p>
          <a:p>
            <a:endParaRPr lang="pt-BR" dirty="0">
              <a:latin typeface="Consolas" pitchFamily="49" charset="0"/>
              <a:cs typeface="Consolas" pitchFamily="49" charset="0"/>
            </a:endParaRPr>
          </a:p>
          <a:p>
            <a:r>
              <a:rPr lang="pt-BR">
                <a:latin typeface="Consolas" pitchFamily="49" charset="0"/>
                <a:cs typeface="Consolas" pitchFamily="49" charset="0"/>
                <a:sym typeface="Wingdings" panose="05000000000000000000" pitchFamily="2" charset="2"/>
              </a:rPr>
              <a:t>3</a:t>
            </a:r>
            <a:r>
              <a:rPr lang="pt-BR" dirty="0">
                <a:latin typeface="Consolas" pitchFamily="49" charset="0"/>
                <a:cs typeface="Consolas" pitchFamily="49" charset="0"/>
                <a:sym typeface="Wingdings" panose="05000000000000000000" pitchFamily="2" charset="2"/>
              </a:rPr>
              <a:t>. [Finished]</a:t>
            </a:r>
          </a:p>
          <a:p>
            <a:r>
              <a:rPr lang="pt-BR" b="1" dirty="0">
                <a:latin typeface="Consolas" pitchFamily="49" charset="0"/>
                <a:cs typeface="Consolas" pitchFamily="49" charset="0"/>
              </a:rPr>
              <a:t> Return</a:t>
            </a:r>
            <a:endParaRPr lang="pt-BR" dirty="0">
              <a:latin typeface="Consolas" pitchFamily="49" charset="0"/>
              <a:cs typeface="Consolas" pitchFamily="49" charset="0"/>
            </a:endParaRPr>
          </a:p>
        </p:txBody>
      </p:sp>
    </p:spTree>
    <p:extLst>
      <p:ext uri="{BB962C8B-B14F-4D97-AF65-F5344CB8AC3E}">
        <p14:creationId xmlns:p14="http://schemas.microsoft.com/office/powerpoint/2010/main" val="3547785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pPr>
              <a:buClr>
                <a:srgbClr val="B84742"/>
              </a:buClr>
            </a:pPr>
            <a:r>
              <a:rPr lang="en-US" dirty="0"/>
              <a:t>The </a:t>
            </a:r>
            <a:r>
              <a:rPr lang="en-US" b="1" dirty="0">
                <a:solidFill>
                  <a:srgbClr val="C00000"/>
                </a:solidFill>
              </a:rPr>
              <a:t>operation of sorting </a:t>
            </a:r>
            <a:r>
              <a:rPr lang="en-US" dirty="0"/>
              <a:t>is closely related to </a:t>
            </a:r>
            <a:r>
              <a:rPr lang="en-US" b="1" dirty="0">
                <a:solidFill>
                  <a:srgbClr val="C00000"/>
                </a:solidFill>
              </a:rPr>
              <a:t>process of merging</a:t>
            </a:r>
          </a:p>
          <a:p>
            <a:pPr>
              <a:buClr>
                <a:srgbClr val="B84742"/>
              </a:buClr>
            </a:pPr>
            <a:r>
              <a:rPr lang="en-US" dirty="0"/>
              <a:t>Merge Sort is a </a:t>
            </a:r>
            <a:r>
              <a:rPr lang="en-US" b="1" dirty="0">
                <a:solidFill>
                  <a:srgbClr val="C00000"/>
                </a:solidFill>
              </a:rPr>
              <a:t>divide and conquer algorithm</a:t>
            </a:r>
          </a:p>
          <a:p>
            <a:pPr>
              <a:buClr>
                <a:srgbClr val="B84742"/>
              </a:buClr>
            </a:pPr>
            <a:r>
              <a:rPr lang="en-US" dirty="0"/>
              <a:t>It is based on the </a:t>
            </a:r>
            <a:r>
              <a:rPr lang="en-US" b="1" dirty="0">
                <a:solidFill>
                  <a:srgbClr val="C00000"/>
                </a:solidFill>
              </a:rPr>
              <a:t>idea of breaking down a list into several sub-lists </a:t>
            </a:r>
            <a:r>
              <a:rPr lang="en-US" dirty="0"/>
              <a:t>until each sub list consists of a </a:t>
            </a:r>
            <a:r>
              <a:rPr lang="en-US" b="1" dirty="0">
                <a:solidFill>
                  <a:srgbClr val="C00000"/>
                </a:solidFill>
              </a:rPr>
              <a:t>single element</a:t>
            </a:r>
          </a:p>
          <a:p>
            <a:pPr>
              <a:buClr>
                <a:srgbClr val="B84742"/>
              </a:buClr>
            </a:pPr>
            <a:r>
              <a:rPr lang="en-US" b="1" dirty="0">
                <a:solidFill>
                  <a:srgbClr val="C00000"/>
                </a:solidFill>
              </a:rPr>
              <a:t>Merging those sub lists </a:t>
            </a:r>
            <a:r>
              <a:rPr lang="en-US" dirty="0"/>
              <a:t>in a manner that results into a sorted list</a:t>
            </a:r>
          </a:p>
          <a:p>
            <a:pPr>
              <a:buClr>
                <a:srgbClr val="B84742"/>
              </a:buClr>
            </a:pPr>
            <a:r>
              <a:rPr lang="en-US" b="1" dirty="0"/>
              <a:t>Procedure</a:t>
            </a:r>
          </a:p>
          <a:p>
            <a:pPr lvl="1">
              <a:buClr>
                <a:srgbClr val="B84742"/>
              </a:buClr>
            </a:pPr>
            <a:r>
              <a:rPr lang="en-US" b="1" dirty="0">
                <a:solidFill>
                  <a:srgbClr val="C00000"/>
                </a:solidFill>
              </a:rPr>
              <a:t>Divide</a:t>
            </a:r>
            <a:r>
              <a:rPr lang="en-US" dirty="0">
                <a:solidFill>
                  <a:srgbClr val="C00000"/>
                </a:solidFill>
              </a:rPr>
              <a:t> </a:t>
            </a:r>
            <a:r>
              <a:rPr lang="en-US" dirty="0"/>
              <a:t>the unsorted </a:t>
            </a:r>
            <a:r>
              <a:rPr lang="en-US" b="1" dirty="0">
                <a:solidFill>
                  <a:srgbClr val="C00000"/>
                </a:solidFill>
              </a:rPr>
              <a:t>list into N sub </a:t>
            </a:r>
            <a:r>
              <a:rPr lang="en-US" dirty="0"/>
              <a:t>lists, </a:t>
            </a:r>
            <a:r>
              <a:rPr lang="en-US" b="1" dirty="0"/>
              <a:t>each containing 1 element</a:t>
            </a:r>
          </a:p>
          <a:p>
            <a:pPr lvl="1">
              <a:buClr>
                <a:srgbClr val="B84742"/>
              </a:buClr>
            </a:pPr>
            <a:r>
              <a:rPr lang="en-US" dirty="0"/>
              <a:t>Take </a:t>
            </a:r>
            <a:r>
              <a:rPr lang="en-US" b="1" dirty="0">
                <a:solidFill>
                  <a:srgbClr val="C00000"/>
                </a:solidFill>
              </a:rPr>
              <a:t>adjacent pairs </a:t>
            </a:r>
            <a:r>
              <a:rPr lang="en-US" dirty="0"/>
              <a:t>of two singleton lists and </a:t>
            </a:r>
            <a:r>
              <a:rPr lang="en-US" b="1" dirty="0">
                <a:solidFill>
                  <a:srgbClr val="C00000"/>
                </a:solidFill>
              </a:rPr>
              <a:t>merge them </a:t>
            </a:r>
            <a:r>
              <a:rPr lang="en-US" dirty="0"/>
              <a:t>to form a </a:t>
            </a:r>
            <a:r>
              <a:rPr lang="en-US" b="1" dirty="0">
                <a:solidFill>
                  <a:srgbClr val="C00000"/>
                </a:solidFill>
              </a:rPr>
              <a:t>list of 2 elements</a:t>
            </a:r>
            <a:r>
              <a:rPr lang="en-US" dirty="0"/>
              <a:t>. N will now convert into N/2 lists of size 2</a:t>
            </a:r>
          </a:p>
          <a:p>
            <a:pPr lvl="1">
              <a:buClr>
                <a:srgbClr val="B84742"/>
              </a:buClr>
            </a:pPr>
            <a:r>
              <a:rPr lang="en-US" dirty="0"/>
              <a:t>Repeat the process till a single sorted list of obtained</a:t>
            </a:r>
          </a:p>
          <a:p>
            <a:pPr>
              <a:buClr>
                <a:srgbClr val="B84742"/>
              </a:buClr>
            </a:pPr>
            <a:r>
              <a:rPr lang="en-US" dirty="0"/>
              <a:t>Time complexity is </a:t>
            </a:r>
            <a:r>
              <a:rPr lang="en-US" b="1" dirty="0">
                <a:solidFill>
                  <a:srgbClr val="C00000"/>
                </a:solidFill>
              </a:rPr>
              <a:t>O(n log n)</a:t>
            </a:r>
          </a:p>
          <a:p>
            <a:endParaRPr lang="en-US" dirty="0"/>
          </a:p>
        </p:txBody>
      </p:sp>
    </p:spTree>
    <p:extLst>
      <p:ext uri="{BB962C8B-B14F-4D97-AF65-F5344CB8AC3E}">
        <p14:creationId xmlns:p14="http://schemas.microsoft.com/office/powerpoint/2010/main" val="63774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Merge Sort</a:t>
            </a:r>
            <a:endParaRPr lang="en-US" dirty="0"/>
          </a:p>
        </p:txBody>
      </p:sp>
      <p:graphicFrame>
        <p:nvGraphicFramePr>
          <p:cNvPr id="4" name="Table 3"/>
          <p:cNvGraphicFramePr>
            <a:graphicFrameLocks noGrp="1"/>
          </p:cNvGraphicFramePr>
          <p:nvPr/>
        </p:nvGraphicFramePr>
        <p:xfrm>
          <a:off x="3505200" y="1345582"/>
          <a:ext cx="5249336" cy="457200"/>
        </p:xfrm>
        <a:graphic>
          <a:graphicData uri="http://schemas.openxmlformats.org/drawingml/2006/table">
            <a:tbl>
              <a:tblPr firstRow="1" bandRow="1">
                <a:tableStyleId>{5940675A-B579-460E-94D1-54222C63F5DA}</a:tableStyleId>
              </a:tblPr>
              <a:tblGrid>
                <a:gridCol w="656167">
                  <a:extLst>
                    <a:ext uri="{9D8B030D-6E8A-4147-A177-3AD203B41FA5}">
                      <a16:colId xmlns:a16="http://schemas.microsoft.com/office/drawing/2014/main" val="20000"/>
                    </a:ext>
                  </a:extLst>
                </a:gridCol>
                <a:gridCol w="656167">
                  <a:extLst>
                    <a:ext uri="{9D8B030D-6E8A-4147-A177-3AD203B41FA5}">
                      <a16:colId xmlns:a16="http://schemas.microsoft.com/office/drawing/2014/main" val="20001"/>
                    </a:ext>
                  </a:extLst>
                </a:gridCol>
                <a:gridCol w="656167">
                  <a:extLst>
                    <a:ext uri="{9D8B030D-6E8A-4147-A177-3AD203B41FA5}">
                      <a16:colId xmlns:a16="http://schemas.microsoft.com/office/drawing/2014/main" val="20002"/>
                    </a:ext>
                  </a:extLst>
                </a:gridCol>
                <a:gridCol w="656167">
                  <a:extLst>
                    <a:ext uri="{9D8B030D-6E8A-4147-A177-3AD203B41FA5}">
                      <a16:colId xmlns:a16="http://schemas.microsoft.com/office/drawing/2014/main" val="20003"/>
                    </a:ext>
                  </a:extLst>
                </a:gridCol>
                <a:gridCol w="656167">
                  <a:extLst>
                    <a:ext uri="{9D8B030D-6E8A-4147-A177-3AD203B41FA5}">
                      <a16:colId xmlns:a16="http://schemas.microsoft.com/office/drawing/2014/main" val="20004"/>
                    </a:ext>
                  </a:extLst>
                </a:gridCol>
                <a:gridCol w="656167">
                  <a:extLst>
                    <a:ext uri="{9D8B030D-6E8A-4147-A177-3AD203B41FA5}">
                      <a16:colId xmlns:a16="http://schemas.microsoft.com/office/drawing/2014/main" val="20005"/>
                    </a:ext>
                  </a:extLst>
                </a:gridCol>
                <a:gridCol w="656167">
                  <a:extLst>
                    <a:ext uri="{9D8B030D-6E8A-4147-A177-3AD203B41FA5}">
                      <a16:colId xmlns:a16="http://schemas.microsoft.com/office/drawing/2014/main" val="20006"/>
                    </a:ext>
                  </a:extLst>
                </a:gridCol>
                <a:gridCol w="656167">
                  <a:extLst>
                    <a:ext uri="{9D8B030D-6E8A-4147-A177-3AD203B41FA5}">
                      <a16:colId xmlns:a16="http://schemas.microsoft.com/office/drawing/2014/main" val="20007"/>
                    </a:ext>
                  </a:extLst>
                </a:gridCol>
              </a:tblGrid>
              <a:tr h="370840">
                <a:tc>
                  <a:txBody>
                    <a:bodyPr/>
                    <a:lstStyle/>
                    <a:p>
                      <a:pPr algn="ctr"/>
                      <a:r>
                        <a:rPr lang="en-US" sz="2400" dirty="0"/>
                        <a:t>724</a:t>
                      </a:r>
                    </a:p>
                  </a:txBody>
                  <a:tcPr/>
                </a:tc>
                <a:tc>
                  <a:txBody>
                    <a:bodyPr/>
                    <a:lstStyle/>
                    <a:p>
                      <a:pPr algn="ctr"/>
                      <a:r>
                        <a:rPr lang="en-US" sz="2400" dirty="0"/>
                        <a:t>521</a:t>
                      </a:r>
                    </a:p>
                  </a:txBody>
                  <a:tcPr/>
                </a:tc>
                <a:tc>
                  <a:txBody>
                    <a:bodyPr/>
                    <a:lstStyle/>
                    <a:p>
                      <a:pPr algn="ctr"/>
                      <a:r>
                        <a:rPr lang="en-US" sz="2400" dirty="0"/>
                        <a:t>2</a:t>
                      </a:r>
                    </a:p>
                  </a:txBody>
                  <a:tcPr/>
                </a:tc>
                <a:tc>
                  <a:txBody>
                    <a:bodyPr/>
                    <a:lstStyle/>
                    <a:p>
                      <a:pPr algn="ctr"/>
                      <a:r>
                        <a:rPr lang="en-US" sz="2400" dirty="0"/>
                        <a:t>98</a:t>
                      </a:r>
                    </a:p>
                  </a:txBody>
                  <a:tcPr/>
                </a:tc>
                <a:tc>
                  <a:txBody>
                    <a:bodyPr/>
                    <a:lstStyle/>
                    <a:p>
                      <a:pPr algn="ctr"/>
                      <a:r>
                        <a:rPr lang="en-US" sz="2400" dirty="0"/>
                        <a:t>529</a:t>
                      </a:r>
                    </a:p>
                  </a:txBody>
                  <a:tcPr/>
                </a:tc>
                <a:tc>
                  <a:txBody>
                    <a:bodyPr/>
                    <a:lstStyle/>
                    <a:p>
                      <a:pPr algn="ctr"/>
                      <a:r>
                        <a:rPr lang="en-US" sz="2400" dirty="0"/>
                        <a:t>31</a:t>
                      </a:r>
                    </a:p>
                  </a:txBody>
                  <a:tcPr/>
                </a:tc>
                <a:tc>
                  <a:txBody>
                    <a:bodyPr/>
                    <a:lstStyle/>
                    <a:p>
                      <a:pPr algn="ctr"/>
                      <a:r>
                        <a:rPr lang="en-US" sz="2400" dirty="0"/>
                        <a:t>189</a:t>
                      </a:r>
                    </a:p>
                  </a:txBody>
                  <a:tcPr/>
                </a:tc>
                <a:tc>
                  <a:txBody>
                    <a:bodyPr/>
                    <a:lstStyle/>
                    <a:p>
                      <a:pPr algn="ctr"/>
                      <a:r>
                        <a:rPr lang="en-IN" sz="2400" dirty="0"/>
                        <a:t>451</a:t>
                      </a:r>
                      <a:endParaRPr lang="en-US" sz="2400" dirty="0"/>
                    </a:p>
                  </a:txBody>
                  <a:tcPr/>
                </a:tc>
                <a:extLst>
                  <a:ext uri="{0D108BD9-81ED-4DB2-BD59-A6C34878D82A}">
                    <a16:rowId xmlns:a16="http://schemas.microsoft.com/office/drawing/2014/main" val="10000"/>
                  </a:ext>
                </a:extLst>
              </a:tr>
            </a:tbl>
          </a:graphicData>
        </a:graphic>
      </p:graphicFrame>
      <p:sp>
        <p:nvSpPr>
          <p:cNvPr id="5" name="TextBox 4"/>
          <p:cNvSpPr txBox="1"/>
          <p:nvPr/>
        </p:nvSpPr>
        <p:spPr>
          <a:xfrm>
            <a:off x="5073124" y="883918"/>
            <a:ext cx="2045753" cy="461665"/>
          </a:xfrm>
          <a:prstGeom prst="rect">
            <a:avLst/>
          </a:prstGeom>
          <a:noFill/>
        </p:spPr>
        <p:txBody>
          <a:bodyPr wrap="none" rtlCol="0">
            <a:spAutoFit/>
          </a:bodyPr>
          <a:lstStyle/>
          <a:p>
            <a:pPr algn="ctr"/>
            <a:r>
              <a:rPr lang="en-US" sz="2400" b="1" dirty="0"/>
              <a:t>Unsorted Array</a:t>
            </a:r>
          </a:p>
        </p:txBody>
      </p:sp>
      <p:graphicFrame>
        <p:nvGraphicFramePr>
          <p:cNvPr id="6" name="Table 5"/>
          <p:cNvGraphicFramePr>
            <a:graphicFrameLocks noGrp="1"/>
          </p:cNvGraphicFramePr>
          <p:nvPr/>
        </p:nvGraphicFramePr>
        <p:xfrm>
          <a:off x="3500964" y="1874517"/>
          <a:ext cx="5249336" cy="370840"/>
        </p:xfrm>
        <a:graphic>
          <a:graphicData uri="http://schemas.openxmlformats.org/drawingml/2006/table">
            <a:tbl>
              <a:tblPr firstRow="1" bandRow="1">
                <a:tableStyleId>{5940675A-B579-460E-94D1-54222C63F5DA}</a:tableStyleId>
              </a:tblPr>
              <a:tblGrid>
                <a:gridCol w="656167">
                  <a:extLst>
                    <a:ext uri="{9D8B030D-6E8A-4147-A177-3AD203B41FA5}">
                      <a16:colId xmlns:a16="http://schemas.microsoft.com/office/drawing/2014/main" val="20000"/>
                    </a:ext>
                  </a:extLst>
                </a:gridCol>
                <a:gridCol w="656167">
                  <a:extLst>
                    <a:ext uri="{9D8B030D-6E8A-4147-A177-3AD203B41FA5}">
                      <a16:colId xmlns:a16="http://schemas.microsoft.com/office/drawing/2014/main" val="20001"/>
                    </a:ext>
                  </a:extLst>
                </a:gridCol>
                <a:gridCol w="656167">
                  <a:extLst>
                    <a:ext uri="{9D8B030D-6E8A-4147-A177-3AD203B41FA5}">
                      <a16:colId xmlns:a16="http://schemas.microsoft.com/office/drawing/2014/main" val="20002"/>
                    </a:ext>
                  </a:extLst>
                </a:gridCol>
                <a:gridCol w="656167">
                  <a:extLst>
                    <a:ext uri="{9D8B030D-6E8A-4147-A177-3AD203B41FA5}">
                      <a16:colId xmlns:a16="http://schemas.microsoft.com/office/drawing/2014/main" val="20003"/>
                    </a:ext>
                  </a:extLst>
                </a:gridCol>
                <a:gridCol w="656167">
                  <a:extLst>
                    <a:ext uri="{9D8B030D-6E8A-4147-A177-3AD203B41FA5}">
                      <a16:colId xmlns:a16="http://schemas.microsoft.com/office/drawing/2014/main" val="20004"/>
                    </a:ext>
                  </a:extLst>
                </a:gridCol>
                <a:gridCol w="656167">
                  <a:extLst>
                    <a:ext uri="{9D8B030D-6E8A-4147-A177-3AD203B41FA5}">
                      <a16:colId xmlns:a16="http://schemas.microsoft.com/office/drawing/2014/main" val="20005"/>
                    </a:ext>
                  </a:extLst>
                </a:gridCol>
                <a:gridCol w="656167">
                  <a:extLst>
                    <a:ext uri="{9D8B030D-6E8A-4147-A177-3AD203B41FA5}">
                      <a16:colId xmlns:a16="http://schemas.microsoft.com/office/drawing/2014/main" val="20006"/>
                    </a:ext>
                  </a:extLst>
                </a:gridCol>
                <a:gridCol w="656167">
                  <a:extLst>
                    <a:ext uri="{9D8B030D-6E8A-4147-A177-3AD203B41FA5}">
                      <a16:colId xmlns:a16="http://schemas.microsoft.com/office/drawing/2014/main" val="20007"/>
                    </a:ext>
                  </a:extLst>
                </a:gridCol>
              </a:tblGrid>
              <a:tr h="370840">
                <a:tc>
                  <a:txBody>
                    <a:bodyPr/>
                    <a:lstStyle/>
                    <a:p>
                      <a:pPr algn="ctr"/>
                      <a:r>
                        <a:rPr lang="en-IN" sz="1800" b="1" dirty="0">
                          <a:solidFill>
                            <a:srgbClr val="C00000"/>
                          </a:solidFill>
                        </a:rPr>
                        <a:t>0</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1</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2</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3</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4</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5</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6</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b="1" dirty="0">
                          <a:solidFill>
                            <a:srgbClr val="C00000"/>
                          </a:solidFill>
                        </a:rPr>
                        <a:t>7</a:t>
                      </a:r>
                      <a:endParaRPr lang="en-US" sz="1800" b="1" dirty="0">
                        <a:solidFill>
                          <a:srgbClr val="C0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8" name="Straight Connector 7"/>
          <p:cNvCxnSpPr/>
          <p:nvPr/>
        </p:nvCxnSpPr>
        <p:spPr>
          <a:xfrm>
            <a:off x="1752600" y="2420617"/>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048000" y="35509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sp>
        <p:nvSpPr>
          <p:cNvPr id="10" name="Rectangle 9"/>
          <p:cNvSpPr/>
          <p:nvPr/>
        </p:nvSpPr>
        <p:spPr>
          <a:xfrm>
            <a:off x="3810000" y="35509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11" name="Rectangle 10"/>
          <p:cNvSpPr/>
          <p:nvPr/>
        </p:nvSpPr>
        <p:spPr>
          <a:xfrm>
            <a:off x="4572000" y="35509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12" name="Rectangle 11"/>
          <p:cNvSpPr/>
          <p:nvPr/>
        </p:nvSpPr>
        <p:spPr>
          <a:xfrm>
            <a:off x="5334000" y="35509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sp>
        <p:nvSpPr>
          <p:cNvPr id="13" name="Rectangle 12"/>
          <p:cNvSpPr/>
          <p:nvPr/>
        </p:nvSpPr>
        <p:spPr>
          <a:xfrm>
            <a:off x="6096000" y="35509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sp>
        <p:nvSpPr>
          <p:cNvPr id="14" name="Rectangle 13"/>
          <p:cNvSpPr/>
          <p:nvPr/>
        </p:nvSpPr>
        <p:spPr>
          <a:xfrm>
            <a:off x="6858000" y="35509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15" name="Rectangle 14"/>
          <p:cNvSpPr/>
          <p:nvPr/>
        </p:nvSpPr>
        <p:spPr>
          <a:xfrm>
            <a:off x="7620000" y="35509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16" name="Rectangle 15"/>
          <p:cNvSpPr/>
          <p:nvPr/>
        </p:nvSpPr>
        <p:spPr>
          <a:xfrm>
            <a:off x="8382000" y="35509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sp>
        <p:nvSpPr>
          <p:cNvPr id="17" name="Rectangle 16"/>
          <p:cNvSpPr/>
          <p:nvPr/>
        </p:nvSpPr>
        <p:spPr>
          <a:xfrm>
            <a:off x="3048000" y="30937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0</a:t>
            </a:r>
            <a:endParaRPr lang="en-US" sz="2400" b="1" dirty="0">
              <a:solidFill>
                <a:srgbClr val="C00000"/>
              </a:solidFill>
            </a:endParaRPr>
          </a:p>
        </p:txBody>
      </p:sp>
      <p:sp>
        <p:nvSpPr>
          <p:cNvPr id="18" name="Rectangle 17"/>
          <p:cNvSpPr/>
          <p:nvPr/>
        </p:nvSpPr>
        <p:spPr>
          <a:xfrm>
            <a:off x="3810000" y="30937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1</a:t>
            </a:r>
            <a:endParaRPr lang="en-US" sz="2400" b="1" dirty="0">
              <a:solidFill>
                <a:srgbClr val="C00000"/>
              </a:solidFill>
            </a:endParaRPr>
          </a:p>
        </p:txBody>
      </p:sp>
      <p:sp>
        <p:nvSpPr>
          <p:cNvPr id="19" name="Rectangle 18"/>
          <p:cNvSpPr/>
          <p:nvPr/>
        </p:nvSpPr>
        <p:spPr>
          <a:xfrm>
            <a:off x="4572000" y="30937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2</a:t>
            </a:r>
            <a:endParaRPr lang="en-US" sz="2400" b="1" dirty="0">
              <a:solidFill>
                <a:srgbClr val="C00000"/>
              </a:solidFill>
            </a:endParaRPr>
          </a:p>
        </p:txBody>
      </p:sp>
      <p:sp>
        <p:nvSpPr>
          <p:cNvPr id="20" name="Rectangle 19"/>
          <p:cNvSpPr/>
          <p:nvPr/>
        </p:nvSpPr>
        <p:spPr>
          <a:xfrm>
            <a:off x="5334000" y="30937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3</a:t>
            </a:r>
            <a:endParaRPr lang="en-US" sz="2400" b="1" dirty="0">
              <a:solidFill>
                <a:srgbClr val="C00000"/>
              </a:solidFill>
            </a:endParaRPr>
          </a:p>
        </p:txBody>
      </p:sp>
      <p:sp>
        <p:nvSpPr>
          <p:cNvPr id="21" name="Rectangle 20"/>
          <p:cNvSpPr/>
          <p:nvPr/>
        </p:nvSpPr>
        <p:spPr>
          <a:xfrm>
            <a:off x="6096000" y="30937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4</a:t>
            </a:r>
            <a:endParaRPr lang="en-US" sz="2400" b="1" dirty="0">
              <a:solidFill>
                <a:srgbClr val="C00000"/>
              </a:solidFill>
            </a:endParaRPr>
          </a:p>
        </p:txBody>
      </p:sp>
      <p:sp>
        <p:nvSpPr>
          <p:cNvPr id="22" name="Rectangle 21"/>
          <p:cNvSpPr/>
          <p:nvPr/>
        </p:nvSpPr>
        <p:spPr>
          <a:xfrm>
            <a:off x="6858000" y="30937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5</a:t>
            </a:r>
            <a:endParaRPr lang="en-US" sz="2400" b="1" dirty="0">
              <a:solidFill>
                <a:srgbClr val="C00000"/>
              </a:solidFill>
            </a:endParaRPr>
          </a:p>
        </p:txBody>
      </p:sp>
      <p:sp>
        <p:nvSpPr>
          <p:cNvPr id="23" name="Rectangle 22"/>
          <p:cNvSpPr/>
          <p:nvPr/>
        </p:nvSpPr>
        <p:spPr>
          <a:xfrm>
            <a:off x="7620000" y="30937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6</a:t>
            </a:r>
            <a:endParaRPr lang="en-US" sz="2400" b="1" dirty="0">
              <a:solidFill>
                <a:srgbClr val="C00000"/>
              </a:solidFill>
            </a:endParaRPr>
          </a:p>
        </p:txBody>
      </p:sp>
      <p:sp>
        <p:nvSpPr>
          <p:cNvPr id="24" name="Rectangle 23"/>
          <p:cNvSpPr/>
          <p:nvPr/>
        </p:nvSpPr>
        <p:spPr>
          <a:xfrm>
            <a:off x="8382000" y="30937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7</a:t>
            </a:r>
            <a:endParaRPr lang="en-US" sz="2400" b="1" dirty="0">
              <a:solidFill>
                <a:srgbClr val="C00000"/>
              </a:solidFill>
            </a:endParaRPr>
          </a:p>
        </p:txBody>
      </p:sp>
      <p:sp>
        <p:nvSpPr>
          <p:cNvPr id="25" name="Rectangle 24"/>
          <p:cNvSpPr/>
          <p:nvPr/>
        </p:nvSpPr>
        <p:spPr>
          <a:xfrm>
            <a:off x="1751124" y="2604251"/>
            <a:ext cx="5410200" cy="369332"/>
          </a:xfrm>
          <a:prstGeom prst="rect">
            <a:avLst/>
          </a:prstGeom>
        </p:spPr>
        <p:txBody>
          <a:bodyPr wrap="square">
            <a:spAutoFit/>
          </a:bodyPr>
          <a:lstStyle/>
          <a:p>
            <a:r>
              <a:rPr lang="en-IN" b="1" dirty="0"/>
              <a:t>Step 1: Split the selected array (as evenly as possible)</a:t>
            </a:r>
            <a:endParaRPr lang="en-US" b="1" dirty="0"/>
          </a:p>
        </p:txBody>
      </p:sp>
      <p:sp>
        <p:nvSpPr>
          <p:cNvPr id="26" name="Rectangle 25"/>
          <p:cNvSpPr/>
          <p:nvPr/>
        </p:nvSpPr>
        <p:spPr>
          <a:xfrm>
            <a:off x="2057400" y="47701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sp>
        <p:nvSpPr>
          <p:cNvPr id="27" name="Rectangle 26"/>
          <p:cNvSpPr/>
          <p:nvPr/>
        </p:nvSpPr>
        <p:spPr>
          <a:xfrm>
            <a:off x="2819400" y="47701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28" name="Rectangle 27"/>
          <p:cNvSpPr/>
          <p:nvPr/>
        </p:nvSpPr>
        <p:spPr>
          <a:xfrm>
            <a:off x="3581400" y="47701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29" name="Rectangle 28"/>
          <p:cNvSpPr/>
          <p:nvPr/>
        </p:nvSpPr>
        <p:spPr>
          <a:xfrm>
            <a:off x="4343400" y="47701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sp>
        <p:nvSpPr>
          <p:cNvPr id="30" name="Rectangle 29"/>
          <p:cNvSpPr/>
          <p:nvPr/>
        </p:nvSpPr>
        <p:spPr>
          <a:xfrm>
            <a:off x="2057400" y="51765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0</a:t>
            </a:r>
            <a:endParaRPr lang="en-US" sz="2400" b="1" dirty="0">
              <a:solidFill>
                <a:srgbClr val="C00000"/>
              </a:solidFill>
            </a:endParaRPr>
          </a:p>
        </p:txBody>
      </p:sp>
      <p:sp>
        <p:nvSpPr>
          <p:cNvPr id="31" name="Rectangle 30"/>
          <p:cNvSpPr/>
          <p:nvPr/>
        </p:nvSpPr>
        <p:spPr>
          <a:xfrm>
            <a:off x="2819400" y="51765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1</a:t>
            </a:r>
            <a:endParaRPr lang="en-US" sz="2400" b="1" dirty="0">
              <a:solidFill>
                <a:srgbClr val="C00000"/>
              </a:solidFill>
            </a:endParaRPr>
          </a:p>
        </p:txBody>
      </p:sp>
      <p:sp>
        <p:nvSpPr>
          <p:cNvPr id="32" name="Rectangle 31"/>
          <p:cNvSpPr/>
          <p:nvPr/>
        </p:nvSpPr>
        <p:spPr>
          <a:xfrm>
            <a:off x="3581400" y="51765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2</a:t>
            </a:r>
            <a:endParaRPr lang="en-US" sz="2400" b="1" dirty="0">
              <a:solidFill>
                <a:srgbClr val="C00000"/>
              </a:solidFill>
            </a:endParaRPr>
          </a:p>
        </p:txBody>
      </p:sp>
      <p:sp>
        <p:nvSpPr>
          <p:cNvPr id="33" name="Rectangle 32"/>
          <p:cNvSpPr/>
          <p:nvPr/>
        </p:nvSpPr>
        <p:spPr>
          <a:xfrm>
            <a:off x="4343400" y="51765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3</a:t>
            </a:r>
            <a:endParaRPr lang="en-US" sz="2400" b="1" dirty="0">
              <a:solidFill>
                <a:srgbClr val="C00000"/>
              </a:solidFill>
            </a:endParaRPr>
          </a:p>
        </p:txBody>
      </p:sp>
      <p:sp>
        <p:nvSpPr>
          <p:cNvPr id="34" name="Rectangle 33"/>
          <p:cNvSpPr/>
          <p:nvPr/>
        </p:nvSpPr>
        <p:spPr>
          <a:xfrm>
            <a:off x="7162800" y="47701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sp>
        <p:nvSpPr>
          <p:cNvPr id="35" name="Rectangle 34"/>
          <p:cNvSpPr/>
          <p:nvPr/>
        </p:nvSpPr>
        <p:spPr>
          <a:xfrm>
            <a:off x="7924800" y="47701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36" name="Rectangle 35"/>
          <p:cNvSpPr/>
          <p:nvPr/>
        </p:nvSpPr>
        <p:spPr>
          <a:xfrm>
            <a:off x="8686800" y="47701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37" name="Rectangle 36"/>
          <p:cNvSpPr/>
          <p:nvPr/>
        </p:nvSpPr>
        <p:spPr>
          <a:xfrm>
            <a:off x="9448800" y="4770117"/>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sp>
        <p:nvSpPr>
          <p:cNvPr id="38" name="Rectangle 37"/>
          <p:cNvSpPr/>
          <p:nvPr/>
        </p:nvSpPr>
        <p:spPr>
          <a:xfrm>
            <a:off x="7162800" y="51765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0</a:t>
            </a:r>
            <a:endParaRPr lang="en-US" sz="2400" b="1" dirty="0">
              <a:solidFill>
                <a:srgbClr val="C00000"/>
              </a:solidFill>
            </a:endParaRPr>
          </a:p>
        </p:txBody>
      </p:sp>
      <p:sp>
        <p:nvSpPr>
          <p:cNvPr id="39" name="Rectangle 38"/>
          <p:cNvSpPr/>
          <p:nvPr/>
        </p:nvSpPr>
        <p:spPr>
          <a:xfrm>
            <a:off x="7924800" y="51765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1</a:t>
            </a:r>
            <a:endParaRPr lang="en-US" sz="2400" b="1" dirty="0">
              <a:solidFill>
                <a:srgbClr val="C00000"/>
              </a:solidFill>
            </a:endParaRPr>
          </a:p>
        </p:txBody>
      </p:sp>
      <p:sp>
        <p:nvSpPr>
          <p:cNvPr id="40" name="Rectangle 39"/>
          <p:cNvSpPr/>
          <p:nvPr/>
        </p:nvSpPr>
        <p:spPr>
          <a:xfrm>
            <a:off x="8686800" y="51765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2</a:t>
            </a:r>
            <a:endParaRPr lang="en-US" sz="2400" b="1" dirty="0">
              <a:solidFill>
                <a:srgbClr val="C00000"/>
              </a:solidFill>
            </a:endParaRPr>
          </a:p>
        </p:txBody>
      </p:sp>
      <p:sp>
        <p:nvSpPr>
          <p:cNvPr id="41" name="Rectangle 40"/>
          <p:cNvSpPr/>
          <p:nvPr/>
        </p:nvSpPr>
        <p:spPr>
          <a:xfrm>
            <a:off x="9448800" y="5176517"/>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3</a:t>
            </a:r>
            <a:endParaRPr lang="en-US" sz="2400" b="1" dirty="0">
              <a:solidFill>
                <a:srgbClr val="C00000"/>
              </a:solidFill>
            </a:endParaRPr>
          </a:p>
        </p:txBody>
      </p:sp>
      <p:cxnSp>
        <p:nvCxnSpPr>
          <p:cNvPr id="43" name="Straight Arrow Connector 42"/>
          <p:cNvCxnSpPr/>
          <p:nvPr/>
        </p:nvCxnSpPr>
        <p:spPr>
          <a:xfrm flipH="1">
            <a:off x="3581400" y="3931917"/>
            <a:ext cx="2514600" cy="762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6096000" y="3931917"/>
            <a:ext cx="2590800" cy="762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7925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up)">
                                      <p:cBhvr>
                                        <p:cTn id="58" dur="500"/>
                                        <p:tgtEl>
                                          <p:spTgt spid="43"/>
                                        </p:tgtEl>
                                      </p:cBhvr>
                                    </p:animEffect>
                                  </p:childTnLst>
                                </p:cTn>
                              </p:par>
                              <p:par>
                                <p:cTn id="59" presetID="22" presetClass="entr" presetSubtype="1"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up)">
                                      <p:cBhvr>
                                        <p:cTn id="61" dur="500"/>
                                        <p:tgtEl>
                                          <p:spTgt spid="4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5"/>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6"/>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9"/>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Merge Sort</a:t>
            </a:r>
            <a:endParaRPr lang="en-US" dirty="0"/>
          </a:p>
        </p:txBody>
      </p:sp>
      <p:sp>
        <p:nvSpPr>
          <p:cNvPr id="4" name="Rectangle 3"/>
          <p:cNvSpPr/>
          <p:nvPr/>
        </p:nvSpPr>
        <p:spPr>
          <a:xfrm>
            <a:off x="1737312" y="1066800"/>
            <a:ext cx="7384009" cy="369332"/>
          </a:xfrm>
          <a:prstGeom prst="rect">
            <a:avLst/>
          </a:prstGeom>
        </p:spPr>
        <p:txBody>
          <a:bodyPr wrap="none">
            <a:spAutoFit/>
          </a:bodyPr>
          <a:lstStyle/>
          <a:p>
            <a:r>
              <a:rPr lang="en-US" b="1" dirty="0"/>
              <a:t>Step: Select the left </a:t>
            </a:r>
            <a:r>
              <a:rPr lang="en-US" b="1" dirty="0" err="1"/>
              <a:t>subarray</a:t>
            </a:r>
            <a:r>
              <a:rPr lang="en-US" b="1" dirty="0"/>
              <a:t>, </a:t>
            </a:r>
            <a:r>
              <a:rPr lang="en-IN" b="1" dirty="0"/>
              <a:t>Split the selected array (as evenly as possible)</a:t>
            </a:r>
          </a:p>
        </p:txBody>
      </p:sp>
      <p:sp>
        <p:nvSpPr>
          <p:cNvPr id="5" name="Rectangle 4"/>
          <p:cNvSpPr/>
          <p:nvPr/>
        </p:nvSpPr>
        <p:spPr>
          <a:xfrm>
            <a:off x="2286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sp>
        <p:nvSpPr>
          <p:cNvPr id="6" name="Rectangle 5"/>
          <p:cNvSpPr/>
          <p:nvPr/>
        </p:nvSpPr>
        <p:spPr>
          <a:xfrm>
            <a:off x="3048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7" name="Rectangle 6"/>
          <p:cNvSpPr/>
          <p:nvPr/>
        </p:nvSpPr>
        <p:spPr>
          <a:xfrm>
            <a:off x="3810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8" name="Rectangle 7"/>
          <p:cNvSpPr/>
          <p:nvPr/>
        </p:nvSpPr>
        <p:spPr>
          <a:xfrm>
            <a:off x="4572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sp>
        <p:nvSpPr>
          <p:cNvPr id="9" name="Rectangle 8"/>
          <p:cNvSpPr/>
          <p:nvPr/>
        </p:nvSpPr>
        <p:spPr>
          <a:xfrm>
            <a:off x="2286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0</a:t>
            </a:r>
            <a:endParaRPr lang="en-US" sz="2400" b="1" dirty="0">
              <a:solidFill>
                <a:srgbClr val="C00000"/>
              </a:solidFill>
            </a:endParaRPr>
          </a:p>
        </p:txBody>
      </p:sp>
      <p:sp>
        <p:nvSpPr>
          <p:cNvPr id="10" name="Rectangle 9"/>
          <p:cNvSpPr/>
          <p:nvPr/>
        </p:nvSpPr>
        <p:spPr>
          <a:xfrm>
            <a:off x="3048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1</a:t>
            </a:r>
            <a:endParaRPr lang="en-US" sz="2400" b="1" dirty="0">
              <a:solidFill>
                <a:srgbClr val="C00000"/>
              </a:solidFill>
            </a:endParaRPr>
          </a:p>
        </p:txBody>
      </p:sp>
      <p:sp>
        <p:nvSpPr>
          <p:cNvPr id="11" name="Rectangle 10"/>
          <p:cNvSpPr/>
          <p:nvPr/>
        </p:nvSpPr>
        <p:spPr>
          <a:xfrm>
            <a:off x="3810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2</a:t>
            </a:r>
            <a:endParaRPr lang="en-US" sz="2400" b="1" dirty="0">
              <a:solidFill>
                <a:srgbClr val="C00000"/>
              </a:solidFill>
            </a:endParaRPr>
          </a:p>
        </p:txBody>
      </p:sp>
      <p:sp>
        <p:nvSpPr>
          <p:cNvPr id="12" name="Rectangle 11"/>
          <p:cNvSpPr/>
          <p:nvPr/>
        </p:nvSpPr>
        <p:spPr>
          <a:xfrm>
            <a:off x="4572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3</a:t>
            </a:r>
            <a:endParaRPr lang="en-US" sz="2400" b="1" dirty="0">
              <a:solidFill>
                <a:srgbClr val="C00000"/>
              </a:solidFill>
            </a:endParaRPr>
          </a:p>
        </p:txBody>
      </p:sp>
      <p:sp>
        <p:nvSpPr>
          <p:cNvPr id="13" name="Rectangle 12"/>
          <p:cNvSpPr/>
          <p:nvPr/>
        </p:nvSpPr>
        <p:spPr>
          <a:xfrm>
            <a:off x="7239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sp>
        <p:nvSpPr>
          <p:cNvPr id="14" name="Rectangle 13"/>
          <p:cNvSpPr/>
          <p:nvPr/>
        </p:nvSpPr>
        <p:spPr>
          <a:xfrm>
            <a:off x="8001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15" name="Rectangle 14"/>
          <p:cNvSpPr/>
          <p:nvPr/>
        </p:nvSpPr>
        <p:spPr>
          <a:xfrm>
            <a:off x="8763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16" name="Rectangle 15"/>
          <p:cNvSpPr/>
          <p:nvPr/>
        </p:nvSpPr>
        <p:spPr>
          <a:xfrm>
            <a:off x="9525000" y="17526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sp>
        <p:nvSpPr>
          <p:cNvPr id="17" name="Rectangle 16"/>
          <p:cNvSpPr/>
          <p:nvPr/>
        </p:nvSpPr>
        <p:spPr>
          <a:xfrm>
            <a:off x="7239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0</a:t>
            </a:r>
            <a:endParaRPr lang="en-US" sz="2400" b="1" dirty="0">
              <a:solidFill>
                <a:srgbClr val="C00000"/>
              </a:solidFill>
            </a:endParaRPr>
          </a:p>
        </p:txBody>
      </p:sp>
      <p:sp>
        <p:nvSpPr>
          <p:cNvPr id="18" name="Rectangle 17"/>
          <p:cNvSpPr/>
          <p:nvPr/>
        </p:nvSpPr>
        <p:spPr>
          <a:xfrm>
            <a:off x="8001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1</a:t>
            </a:r>
            <a:endParaRPr lang="en-US" sz="2400" b="1" dirty="0">
              <a:solidFill>
                <a:srgbClr val="C00000"/>
              </a:solidFill>
            </a:endParaRPr>
          </a:p>
        </p:txBody>
      </p:sp>
      <p:sp>
        <p:nvSpPr>
          <p:cNvPr id="19" name="Rectangle 18"/>
          <p:cNvSpPr/>
          <p:nvPr/>
        </p:nvSpPr>
        <p:spPr>
          <a:xfrm>
            <a:off x="8763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2</a:t>
            </a:r>
            <a:endParaRPr lang="en-US" sz="2400" b="1" dirty="0">
              <a:solidFill>
                <a:srgbClr val="C00000"/>
              </a:solidFill>
            </a:endParaRPr>
          </a:p>
        </p:txBody>
      </p:sp>
      <p:sp>
        <p:nvSpPr>
          <p:cNvPr id="20" name="Rectangle 19"/>
          <p:cNvSpPr/>
          <p:nvPr/>
        </p:nvSpPr>
        <p:spPr>
          <a:xfrm>
            <a:off x="9525000" y="13462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C00000"/>
                </a:solidFill>
              </a:rPr>
              <a:t>3</a:t>
            </a:r>
            <a:endParaRPr lang="en-US" sz="2400" b="1" dirty="0">
              <a:solidFill>
                <a:srgbClr val="C00000"/>
              </a:solidFill>
            </a:endParaRPr>
          </a:p>
        </p:txBody>
      </p:sp>
      <p:sp>
        <p:nvSpPr>
          <p:cNvPr id="22" name="Rectangle 21"/>
          <p:cNvSpPr/>
          <p:nvPr/>
        </p:nvSpPr>
        <p:spPr>
          <a:xfrm>
            <a:off x="19812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sp>
        <p:nvSpPr>
          <p:cNvPr id="23" name="Rectangle 22"/>
          <p:cNvSpPr/>
          <p:nvPr/>
        </p:nvSpPr>
        <p:spPr>
          <a:xfrm>
            <a:off x="27432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24" name="Rectangle 23"/>
          <p:cNvSpPr/>
          <p:nvPr/>
        </p:nvSpPr>
        <p:spPr>
          <a:xfrm>
            <a:off x="19812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400" b="1" dirty="0">
                <a:solidFill>
                  <a:srgbClr val="C00000"/>
                </a:solidFill>
              </a:rPr>
              <a:t>0</a:t>
            </a:r>
            <a:endParaRPr lang="en-US" sz="2400" b="1" dirty="0">
              <a:solidFill>
                <a:srgbClr val="C00000"/>
              </a:solidFill>
            </a:endParaRPr>
          </a:p>
        </p:txBody>
      </p:sp>
      <p:sp>
        <p:nvSpPr>
          <p:cNvPr id="25" name="Rectangle 24"/>
          <p:cNvSpPr/>
          <p:nvPr/>
        </p:nvSpPr>
        <p:spPr>
          <a:xfrm>
            <a:off x="27432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400" b="1" dirty="0">
                <a:solidFill>
                  <a:srgbClr val="C00000"/>
                </a:solidFill>
              </a:rPr>
              <a:t>1</a:t>
            </a:r>
            <a:endParaRPr lang="en-US" sz="2400" b="1" dirty="0">
              <a:solidFill>
                <a:srgbClr val="C00000"/>
              </a:solidFill>
            </a:endParaRPr>
          </a:p>
        </p:txBody>
      </p:sp>
      <p:sp>
        <p:nvSpPr>
          <p:cNvPr id="26" name="Rectangle 25"/>
          <p:cNvSpPr/>
          <p:nvPr/>
        </p:nvSpPr>
        <p:spPr>
          <a:xfrm>
            <a:off x="40386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27" name="Rectangle 26"/>
          <p:cNvSpPr/>
          <p:nvPr/>
        </p:nvSpPr>
        <p:spPr>
          <a:xfrm>
            <a:off x="48006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sp>
        <p:nvSpPr>
          <p:cNvPr id="28" name="Rectangle 27"/>
          <p:cNvSpPr/>
          <p:nvPr/>
        </p:nvSpPr>
        <p:spPr>
          <a:xfrm>
            <a:off x="40386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400" b="1" dirty="0">
                <a:solidFill>
                  <a:srgbClr val="C00000"/>
                </a:solidFill>
              </a:rPr>
              <a:t>0</a:t>
            </a:r>
            <a:endParaRPr lang="en-US" sz="2400" b="1" dirty="0">
              <a:solidFill>
                <a:srgbClr val="C00000"/>
              </a:solidFill>
            </a:endParaRPr>
          </a:p>
        </p:txBody>
      </p:sp>
      <p:sp>
        <p:nvSpPr>
          <p:cNvPr id="29" name="Rectangle 28"/>
          <p:cNvSpPr/>
          <p:nvPr/>
        </p:nvSpPr>
        <p:spPr>
          <a:xfrm>
            <a:off x="48006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400" b="1" dirty="0">
                <a:solidFill>
                  <a:srgbClr val="C00000"/>
                </a:solidFill>
              </a:rPr>
              <a:t>1</a:t>
            </a:r>
            <a:endParaRPr lang="en-US" sz="2400" b="1" dirty="0">
              <a:solidFill>
                <a:srgbClr val="C00000"/>
              </a:solidFill>
            </a:endParaRPr>
          </a:p>
        </p:txBody>
      </p:sp>
      <p:cxnSp>
        <p:nvCxnSpPr>
          <p:cNvPr id="31" name="Straight Arrow Connector 30"/>
          <p:cNvCxnSpPr/>
          <p:nvPr/>
        </p:nvCxnSpPr>
        <p:spPr>
          <a:xfrm flipH="1">
            <a:off x="2743200" y="2133600"/>
            <a:ext cx="1066800"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3810000" y="2133600"/>
            <a:ext cx="990600"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4" name="Rectangle 33"/>
          <p:cNvSpPr/>
          <p:nvPr/>
        </p:nvSpPr>
        <p:spPr>
          <a:xfrm>
            <a:off x="16764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sp>
        <p:nvSpPr>
          <p:cNvPr id="35" name="Rectangle 34"/>
          <p:cNvSpPr/>
          <p:nvPr/>
        </p:nvSpPr>
        <p:spPr>
          <a:xfrm>
            <a:off x="16764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400" b="1" dirty="0">
                <a:solidFill>
                  <a:srgbClr val="C00000"/>
                </a:solidFill>
              </a:rPr>
              <a:t>0</a:t>
            </a:r>
            <a:endParaRPr lang="en-US" sz="2400" b="1" dirty="0">
              <a:solidFill>
                <a:srgbClr val="C00000"/>
              </a:solidFill>
            </a:endParaRPr>
          </a:p>
        </p:txBody>
      </p:sp>
      <p:sp>
        <p:nvSpPr>
          <p:cNvPr id="36" name="Rectangle 35"/>
          <p:cNvSpPr/>
          <p:nvPr/>
        </p:nvSpPr>
        <p:spPr>
          <a:xfrm>
            <a:off x="28956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37" name="Rectangle 36"/>
          <p:cNvSpPr/>
          <p:nvPr/>
        </p:nvSpPr>
        <p:spPr>
          <a:xfrm>
            <a:off x="28956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400" b="1" dirty="0">
                <a:solidFill>
                  <a:srgbClr val="C00000"/>
                </a:solidFill>
              </a:rPr>
              <a:t>0</a:t>
            </a:r>
            <a:endParaRPr lang="en-US" sz="2400" b="1" dirty="0">
              <a:solidFill>
                <a:srgbClr val="C00000"/>
              </a:solidFill>
            </a:endParaRPr>
          </a:p>
        </p:txBody>
      </p:sp>
      <p:sp>
        <p:nvSpPr>
          <p:cNvPr id="38" name="Rectangle 37"/>
          <p:cNvSpPr/>
          <p:nvPr/>
        </p:nvSpPr>
        <p:spPr>
          <a:xfrm>
            <a:off x="38100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39" name="Rectangle 38"/>
          <p:cNvSpPr/>
          <p:nvPr/>
        </p:nvSpPr>
        <p:spPr>
          <a:xfrm>
            <a:off x="38100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400" b="1" dirty="0">
                <a:solidFill>
                  <a:srgbClr val="C00000"/>
                </a:solidFill>
              </a:rPr>
              <a:t>0</a:t>
            </a:r>
            <a:endParaRPr lang="en-US" sz="2400" b="1" dirty="0">
              <a:solidFill>
                <a:srgbClr val="C00000"/>
              </a:solidFill>
            </a:endParaRPr>
          </a:p>
        </p:txBody>
      </p:sp>
      <p:sp>
        <p:nvSpPr>
          <p:cNvPr id="40" name="Rectangle 39"/>
          <p:cNvSpPr/>
          <p:nvPr/>
        </p:nvSpPr>
        <p:spPr>
          <a:xfrm>
            <a:off x="49530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sp>
        <p:nvSpPr>
          <p:cNvPr id="41" name="Rectangle 40"/>
          <p:cNvSpPr/>
          <p:nvPr/>
        </p:nvSpPr>
        <p:spPr>
          <a:xfrm>
            <a:off x="49530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400" b="1" dirty="0">
                <a:solidFill>
                  <a:srgbClr val="C00000"/>
                </a:solidFill>
              </a:rPr>
              <a:t>0</a:t>
            </a:r>
            <a:endParaRPr lang="en-US" sz="2400" b="1" dirty="0">
              <a:solidFill>
                <a:srgbClr val="C00000"/>
              </a:solidFill>
            </a:endParaRPr>
          </a:p>
        </p:txBody>
      </p:sp>
      <p:cxnSp>
        <p:nvCxnSpPr>
          <p:cNvPr id="43" name="Straight Arrow Connector 42"/>
          <p:cNvCxnSpPr/>
          <p:nvPr/>
        </p:nvCxnSpPr>
        <p:spPr>
          <a:xfrm flipH="1">
            <a:off x="2057400" y="3200400"/>
            <a:ext cx="685800"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2743200" y="3200400"/>
            <a:ext cx="533400"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flipH="1">
            <a:off x="4114800" y="3200400"/>
            <a:ext cx="685800"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p:nvPr/>
        </p:nvCxnSpPr>
        <p:spPr>
          <a:xfrm>
            <a:off x="4800600" y="3200400"/>
            <a:ext cx="533400"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1" name="Rectangle 50"/>
          <p:cNvSpPr/>
          <p:nvPr/>
        </p:nvSpPr>
        <p:spPr>
          <a:xfrm>
            <a:off x="19812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52" name="Rectangle 51"/>
          <p:cNvSpPr/>
          <p:nvPr/>
        </p:nvSpPr>
        <p:spPr>
          <a:xfrm>
            <a:off x="27432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sp>
        <p:nvSpPr>
          <p:cNvPr id="53" name="Rectangle 52"/>
          <p:cNvSpPr/>
          <p:nvPr/>
        </p:nvSpPr>
        <p:spPr>
          <a:xfrm>
            <a:off x="40386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54" name="Rectangle 53"/>
          <p:cNvSpPr/>
          <p:nvPr/>
        </p:nvSpPr>
        <p:spPr>
          <a:xfrm>
            <a:off x="48006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cxnSp>
        <p:nvCxnSpPr>
          <p:cNvPr id="56" name="Straight Arrow Connector 55"/>
          <p:cNvCxnSpPr>
            <a:stCxn id="34" idx="2"/>
          </p:cNvCxnSpPr>
          <p:nvPr/>
        </p:nvCxnSpPr>
        <p:spPr>
          <a:xfrm>
            <a:off x="2057400" y="4267200"/>
            <a:ext cx="68580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stCxn id="36" idx="2"/>
          </p:cNvCxnSpPr>
          <p:nvPr/>
        </p:nvCxnSpPr>
        <p:spPr>
          <a:xfrm flipH="1">
            <a:off x="2743200" y="4267200"/>
            <a:ext cx="53340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a:stCxn id="38" idx="2"/>
          </p:cNvCxnSpPr>
          <p:nvPr/>
        </p:nvCxnSpPr>
        <p:spPr>
          <a:xfrm>
            <a:off x="4191000" y="4267200"/>
            <a:ext cx="60960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a:stCxn id="40" idx="2"/>
          </p:cNvCxnSpPr>
          <p:nvPr/>
        </p:nvCxnSpPr>
        <p:spPr>
          <a:xfrm flipH="1">
            <a:off x="4800600" y="4267200"/>
            <a:ext cx="53340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3" name="Rectangle 62"/>
          <p:cNvSpPr/>
          <p:nvPr/>
        </p:nvSpPr>
        <p:spPr>
          <a:xfrm>
            <a:off x="2260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64" name="Rectangle 63"/>
          <p:cNvSpPr/>
          <p:nvPr/>
        </p:nvSpPr>
        <p:spPr>
          <a:xfrm>
            <a:off x="3022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sp>
        <p:nvSpPr>
          <p:cNvPr id="65" name="Rectangle 64"/>
          <p:cNvSpPr/>
          <p:nvPr/>
        </p:nvSpPr>
        <p:spPr>
          <a:xfrm>
            <a:off x="3784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66" name="Rectangle 65"/>
          <p:cNvSpPr/>
          <p:nvPr/>
        </p:nvSpPr>
        <p:spPr>
          <a:xfrm>
            <a:off x="4546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cxnSp>
        <p:nvCxnSpPr>
          <p:cNvPr id="68" name="Straight Arrow Connector 67"/>
          <p:cNvCxnSpPr/>
          <p:nvPr/>
        </p:nvCxnSpPr>
        <p:spPr>
          <a:xfrm>
            <a:off x="2743200" y="4953000"/>
            <a:ext cx="104140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p:nvPr/>
        </p:nvCxnSpPr>
        <p:spPr>
          <a:xfrm flipH="1">
            <a:off x="3810000" y="4953000"/>
            <a:ext cx="99060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71" name="Rectangle 70"/>
          <p:cNvSpPr/>
          <p:nvPr/>
        </p:nvSpPr>
        <p:spPr>
          <a:xfrm>
            <a:off x="69342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sp>
        <p:nvSpPr>
          <p:cNvPr id="72" name="Rectangle 71"/>
          <p:cNvSpPr/>
          <p:nvPr/>
        </p:nvSpPr>
        <p:spPr>
          <a:xfrm>
            <a:off x="76962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73" name="Rectangle 72"/>
          <p:cNvSpPr/>
          <p:nvPr/>
        </p:nvSpPr>
        <p:spPr>
          <a:xfrm>
            <a:off x="69342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400" b="1" dirty="0">
                <a:solidFill>
                  <a:srgbClr val="C00000"/>
                </a:solidFill>
              </a:rPr>
              <a:t>0</a:t>
            </a:r>
            <a:endParaRPr lang="en-US" sz="2400" b="1" dirty="0">
              <a:solidFill>
                <a:srgbClr val="C00000"/>
              </a:solidFill>
            </a:endParaRPr>
          </a:p>
        </p:txBody>
      </p:sp>
      <p:sp>
        <p:nvSpPr>
          <p:cNvPr id="74" name="Rectangle 73"/>
          <p:cNvSpPr/>
          <p:nvPr/>
        </p:nvSpPr>
        <p:spPr>
          <a:xfrm>
            <a:off x="76962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400" b="1" dirty="0">
                <a:solidFill>
                  <a:srgbClr val="C00000"/>
                </a:solidFill>
              </a:rPr>
              <a:t>1</a:t>
            </a:r>
            <a:endParaRPr lang="en-US" sz="2400" b="1" dirty="0">
              <a:solidFill>
                <a:srgbClr val="C00000"/>
              </a:solidFill>
            </a:endParaRPr>
          </a:p>
        </p:txBody>
      </p:sp>
      <p:sp>
        <p:nvSpPr>
          <p:cNvPr id="75" name="Rectangle 74"/>
          <p:cNvSpPr/>
          <p:nvPr/>
        </p:nvSpPr>
        <p:spPr>
          <a:xfrm>
            <a:off x="89916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76" name="Rectangle 75"/>
          <p:cNvSpPr/>
          <p:nvPr/>
        </p:nvSpPr>
        <p:spPr>
          <a:xfrm>
            <a:off x="9753600" y="28194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sp>
        <p:nvSpPr>
          <p:cNvPr id="77" name="Rectangle 76"/>
          <p:cNvSpPr/>
          <p:nvPr/>
        </p:nvSpPr>
        <p:spPr>
          <a:xfrm>
            <a:off x="89916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400" b="1" dirty="0">
                <a:solidFill>
                  <a:srgbClr val="C00000"/>
                </a:solidFill>
              </a:rPr>
              <a:t>0</a:t>
            </a:r>
            <a:endParaRPr lang="en-US" sz="2400" b="1" dirty="0">
              <a:solidFill>
                <a:srgbClr val="C00000"/>
              </a:solidFill>
            </a:endParaRPr>
          </a:p>
        </p:txBody>
      </p:sp>
      <p:sp>
        <p:nvSpPr>
          <p:cNvPr id="78" name="Rectangle 77"/>
          <p:cNvSpPr/>
          <p:nvPr/>
        </p:nvSpPr>
        <p:spPr>
          <a:xfrm>
            <a:off x="9753600" y="24003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400" b="1" dirty="0">
                <a:solidFill>
                  <a:srgbClr val="C00000"/>
                </a:solidFill>
              </a:rPr>
              <a:t>1</a:t>
            </a:r>
            <a:endParaRPr lang="en-US" sz="2400" b="1" dirty="0">
              <a:solidFill>
                <a:srgbClr val="C00000"/>
              </a:solidFill>
            </a:endParaRPr>
          </a:p>
        </p:txBody>
      </p:sp>
      <p:cxnSp>
        <p:nvCxnSpPr>
          <p:cNvPr id="79" name="Straight Arrow Connector 78"/>
          <p:cNvCxnSpPr/>
          <p:nvPr/>
        </p:nvCxnSpPr>
        <p:spPr>
          <a:xfrm flipH="1">
            <a:off x="7696200" y="2133600"/>
            <a:ext cx="1066800"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p:nvPr/>
        </p:nvCxnSpPr>
        <p:spPr>
          <a:xfrm>
            <a:off x="8763000" y="2133600"/>
            <a:ext cx="990600"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1" name="Rectangle 80"/>
          <p:cNvSpPr/>
          <p:nvPr/>
        </p:nvSpPr>
        <p:spPr>
          <a:xfrm>
            <a:off x="66294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sp>
        <p:nvSpPr>
          <p:cNvPr id="82" name="Rectangle 81"/>
          <p:cNvSpPr/>
          <p:nvPr/>
        </p:nvSpPr>
        <p:spPr>
          <a:xfrm>
            <a:off x="66294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400" b="1" dirty="0">
                <a:solidFill>
                  <a:srgbClr val="C00000"/>
                </a:solidFill>
              </a:rPr>
              <a:t>0</a:t>
            </a:r>
            <a:endParaRPr lang="en-US" sz="2400" b="1" dirty="0">
              <a:solidFill>
                <a:srgbClr val="C00000"/>
              </a:solidFill>
            </a:endParaRPr>
          </a:p>
        </p:txBody>
      </p:sp>
      <p:sp>
        <p:nvSpPr>
          <p:cNvPr id="83" name="Rectangle 82"/>
          <p:cNvSpPr/>
          <p:nvPr/>
        </p:nvSpPr>
        <p:spPr>
          <a:xfrm>
            <a:off x="78486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84" name="Rectangle 83"/>
          <p:cNvSpPr/>
          <p:nvPr/>
        </p:nvSpPr>
        <p:spPr>
          <a:xfrm>
            <a:off x="78486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400" b="1" dirty="0">
                <a:solidFill>
                  <a:srgbClr val="C00000"/>
                </a:solidFill>
              </a:rPr>
              <a:t>0</a:t>
            </a:r>
            <a:endParaRPr lang="en-US" sz="2400" b="1" dirty="0">
              <a:solidFill>
                <a:srgbClr val="C00000"/>
              </a:solidFill>
            </a:endParaRPr>
          </a:p>
        </p:txBody>
      </p:sp>
      <p:sp>
        <p:nvSpPr>
          <p:cNvPr id="85" name="Rectangle 84"/>
          <p:cNvSpPr/>
          <p:nvPr/>
        </p:nvSpPr>
        <p:spPr>
          <a:xfrm>
            <a:off x="87630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86" name="Rectangle 85"/>
          <p:cNvSpPr/>
          <p:nvPr/>
        </p:nvSpPr>
        <p:spPr>
          <a:xfrm>
            <a:off x="87630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400" b="1" dirty="0">
                <a:solidFill>
                  <a:srgbClr val="C00000"/>
                </a:solidFill>
              </a:rPr>
              <a:t>0</a:t>
            </a:r>
            <a:endParaRPr lang="en-US" sz="2400" b="1" dirty="0">
              <a:solidFill>
                <a:srgbClr val="C00000"/>
              </a:solidFill>
            </a:endParaRPr>
          </a:p>
        </p:txBody>
      </p:sp>
      <p:sp>
        <p:nvSpPr>
          <p:cNvPr id="87" name="Rectangle 86"/>
          <p:cNvSpPr/>
          <p:nvPr/>
        </p:nvSpPr>
        <p:spPr>
          <a:xfrm>
            <a:off x="9829800" y="38862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sp>
        <p:nvSpPr>
          <p:cNvPr id="88" name="Rectangle 87"/>
          <p:cNvSpPr/>
          <p:nvPr/>
        </p:nvSpPr>
        <p:spPr>
          <a:xfrm>
            <a:off x="9829800" y="3479800"/>
            <a:ext cx="76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r"/>
            <a:r>
              <a:rPr lang="en-IN" sz="2400" b="1" dirty="0">
                <a:solidFill>
                  <a:srgbClr val="C00000"/>
                </a:solidFill>
              </a:rPr>
              <a:t>0</a:t>
            </a:r>
            <a:endParaRPr lang="en-US" sz="2400" b="1" dirty="0">
              <a:solidFill>
                <a:srgbClr val="C00000"/>
              </a:solidFill>
            </a:endParaRPr>
          </a:p>
        </p:txBody>
      </p:sp>
      <p:cxnSp>
        <p:nvCxnSpPr>
          <p:cNvPr id="89" name="Straight Arrow Connector 88"/>
          <p:cNvCxnSpPr/>
          <p:nvPr/>
        </p:nvCxnSpPr>
        <p:spPr>
          <a:xfrm flipH="1">
            <a:off x="7010400" y="3200400"/>
            <a:ext cx="685800"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0" name="Straight Arrow Connector 89"/>
          <p:cNvCxnSpPr/>
          <p:nvPr/>
        </p:nvCxnSpPr>
        <p:spPr>
          <a:xfrm>
            <a:off x="7696200" y="3200400"/>
            <a:ext cx="533400"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1" name="Straight Arrow Connector 90"/>
          <p:cNvCxnSpPr/>
          <p:nvPr/>
        </p:nvCxnSpPr>
        <p:spPr>
          <a:xfrm flipH="1">
            <a:off x="9067800" y="3200400"/>
            <a:ext cx="685800"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2" name="Straight Arrow Connector 91"/>
          <p:cNvCxnSpPr/>
          <p:nvPr/>
        </p:nvCxnSpPr>
        <p:spPr>
          <a:xfrm>
            <a:off x="9753600" y="3200400"/>
            <a:ext cx="533400"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93" name="Rectangle 92"/>
          <p:cNvSpPr/>
          <p:nvPr/>
        </p:nvSpPr>
        <p:spPr>
          <a:xfrm>
            <a:off x="69342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94" name="Rectangle 93"/>
          <p:cNvSpPr/>
          <p:nvPr/>
        </p:nvSpPr>
        <p:spPr>
          <a:xfrm>
            <a:off x="76962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sp>
        <p:nvSpPr>
          <p:cNvPr id="95" name="Rectangle 94"/>
          <p:cNvSpPr/>
          <p:nvPr/>
        </p:nvSpPr>
        <p:spPr>
          <a:xfrm>
            <a:off x="89916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96" name="Rectangle 95"/>
          <p:cNvSpPr/>
          <p:nvPr/>
        </p:nvSpPr>
        <p:spPr>
          <a:xfrm>
            <a:off x="9753600" y="45720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cxnSp>
        <p:nvCxnSpPr>
          <p:cNvPr id="97" name="Straight Arrow Connector 96"/>
          <p:cNvCxnSpPr>
            <a:stCxn id="81" idx="2"/>
          </p:cNvCxnSpPr>
          <p:nvPr/>
        </p:nvCxnSpPr>
        <p:spPr>
          <a:xfrm>
            <a:off x="7010400" y="4267200"/>
            <a:ext cx="68580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a:stCxn id="83" idx="2"/>
          </p:cNvCxnSpPr>
          <p:nvPr/>
        </p:nvCxnSpPr>
        <p:spPr>
          <a:xfrm flipH="1">
            <a:off x="7696200" y="4267200"/>
            <a:ext cx="53340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9" name="Straight Arrow Connector 98"/>
          <p:cNvCxnSpPr>
            <a:stCxn id="85" idx="2"/>
          </p:cNvCxnSpPr>
          <p:nvPr/>
        </p:nvCxnSpPr>
        <p:spPr>
          <a:xfrm>
            <a:off x="9144000" y="4267200"/>
            <a:ext cx="60960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00" name="Straight Arrow Connector 99"/>
          <p:cNvCxnSpPr>
            <a:stCxn id="87" idx="2"/>
          </p:cNvCxnSpPr>
          <p:nvPr/>
        </p:nvCxnSpPr>
        <p:spPr>
          <a:xfrm flipH="1">
            <a:off x="9677400" y="4267200"/>
            <a:ext cx="53340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1" name="Rectangle 100"/>
          <p:cNvSpPr/>
          <p:nvPr/>
        </p:nvSpPr>
        <p:spPr>
          <a:xfrm>
            <a:off x="7213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102" name="Rectangle 101"/>
          <p:cNvSpPr/>
          <p:nvPr/>
        </p:nvSpPr>
        <p:spPr>
          <a:xfrm>
            <a:off x="7975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103" name="Rectangle 102"/>
          <p:cNvSpPr/>
          <p:nvPr/>
        </p:nvSpPr>
        <p:spPr>
          <a:xfrm>
            <a:off x="8737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sp>
        <p:nvSpPr>
          <p:cNvPr id="104" name="Rectangle 103"/>
          <p:cNvSpPr/>
          <p:nvPr/>
        </p:nvSpPr>
        <p:spPr>
          <a:xfrm>
            <a:off x="9499600" y="5257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cxnSp>
        <p:nvCxnSpPr>
          <p:cNvPr id="105" name="Straight Arrow Connector 104"/>
          <p:cNvCxnSpPr/>
          <p:nvPr/>
        </p:nvCxnSpPr>
        <p:spPr>
          <a:xfrm>
            <a:off x="7696200" y="4953000"/>
            <a:ext cx="104140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06" name="Straight Arrow Connector 105"/>
          <p:cNvCxnSpPr/>
          <p:nvPr/>
        </p:nvCxnSpPr>
        <p:spPr>
          <a:xfrm flipH="1">
            <a:off x="8763000" y="4953000"/>
            <a:ext cx="99060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7" name="Rectangle 106"/>
          <p:cNvSpPr/>
          <p:nvPr/>
        </p:nvSpPr>
        <p:spPr>
          <a:xfrm>
            <a:off x="3124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2</a:t>
            </a:r>
            <a:endParaRPr lang="en-US" sz="2400" b="1" dirty="0"/>
          </a:p>
        </p:txBody>
      </p:sp>
      <p:sp>
        <p:nvSpPr>
          <p:cNvPr id="108" name="Rectangle 107"/>
          <p:cNvSpPr/>
          <p:nvPr/>
        </p:nvSpPr>
        <p:spPr>
          <a:xfrm>
            <a:off x="3886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31</a:t>
            </a:r>
            <a:endParaRPr lang="en-US" sz="2400" b="1" dirty="0"/>
          </a:p>
        </p:txBody>
      </p:sp>
      <p:sp>
        <p:nvSpPr>
          <p:cNvPr id="109" name="Rectangle 108"/>
          <p:cNvSpPr/>
          <p:nvPr/>
        </p:nvSpPr>
        <p:spPr>
          <a:xfrm>
            <a:off x="4648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98</a:t>
            </a:r>
            <a:endParaRPr lang="en-US" sz="2400" b="1" dirty="0"/>
          </a:p>
        </p:txBody>
      </p:sp>
      <p:sp>
        <p:nvSpPr>
          <p:cNvPr id="110" name="Rectangle 109"/>
          <p:cNvSpPr/>
          <p:nvPr/>
        </p:nvSpPr>
        <p:spPr>
          <a:xfrm>
            <a:off x="5410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189</a:t>
            </a:r>
            <a:endParaRPr lang="en-US" sz="2400" b="1" dirty="0"/>
          </a:p>
        </p:txBody>
      </p:sp>
      <p:sp>
        <p:nvSpPr>
          <p:cNvPr id="111" name="Rectangle 110"/>
          <p:cNvSpPr/>
          <p:nvPr/>
        </p:nvSpPr>
        <p:spPr>
          <a:xfrm>
            <a:off x="6172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451</a:t>
            </a:r>
            <a:endParaRPr lang="en-US" sz="2400" b="1" dirty="0"/>
          </a:p>
        </p:txBody>
      </p:sp>
      <p:sp>
        <p:nvSpPr>
          <p:cNvPr id="112" name="Rectangle 111"/>
          <p:cNvSpPr/>
          <p:nvPr/>
        </p:nvSpPr>
        <p:spPr>
          <a:xfrm>
            <a:off x="6934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521</a:t>
            </a:r>
            <a:endParaRPr lang="en-US" sz="2400" b="1" dirty="0"/>
          </a:p>
        </p:txBody>
      </p:sp>
      <p:sp>
        <p:nvSpPr>
          <p:cNvPr id="113" name="Rectangle 112"/>
          <p:cNvSpPr/>
          <p:nvPr/>
        </p:nvSpPr>
        <p:spPr>
          <a:xfrm>
            <a:off x="7696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529</a:t>
            </a:r>
            <a:endParaRPr lang="en-US" sz="2400" b="1" dirty="0"/>
          </a:p>
        </p:txBody>
      </p:sp>
      <p:sp>
        <p:nvSpPr>
          <p:cNvPr id="114" name="Rectangle 113"/>
          <p:cNvSpPr/>
          <p:nvPr/>
        </p:nvSpPr>
        <p:spPr>
          <a:xfrm>
            <a:off x="8458200" y="6019800"/>
            <a:ext cx="762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t>724</a:t>
            </a:r>
            <a:endParaRPr lang="en-US" sz="2400" b="1" dirty="0"/>
          </a:p>
        </p:txBody>
      </p:sp>
      <p:cxnSp>
        <p:nvCxnSpPr>
          <p:cNvPr id="116" name="Straight Arrow Connector 115"/>
          <p:cNvCxnSpPr/>
          <p:nvPr/>
        </p:nvCxnSpPr>
        <p:spPr>
          <a:xfrm>
            <a:off x="3784600" y="5638800"/>
            <a:ext cx="2387600"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18" name="Straight Arrow Connector 117"/>
          <p:cNvCxnSpPr/>
          <p:nvPr/>
        </p:nvCxnSpPr>
        <p:spPr>
          <a:xfrm flipH="1">
            <a:off x="6172200" y="5638800"/>
            <a:ext cx="2590800"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1881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up)">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up)">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par>
                                <p:cTn id="64" presetID="22" presetClass="entr" presetSubtype="1" fill="hold" nodeType="with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wipe(up)">
                                      <p:cBhvr>
                                        <p:cTn id="66" dur="500"/>
                                        <p:tgtEl>
                                          <p:spTgt spid="58"/>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up)">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wipe(up)">
                                      <p:cBhvr>
                                        <p:cTn id="92" dur="500"/>
                                        <p:tgtEl>
                                          <p:spTgt spid="49"/>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wipe(up)">
                                      <p:cBhvr>
                                        <p:cTn id="103" dur="500"/>
                                        <p:tgtEl>
                                          <p:spTgt spid="50"/>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nodeType="clickEffect">
                                  <p:stCondLst>
                                    <p:cond delay="0"/>
                                  </p:stCondLst>
                                  <p:childTnLst>
                                    <p:set>
                                      <p:cBhvr>
                                        <p:cTn id="113" dur="1" fill="hold">
                                          <p:stCondLst>
                                            <p:cond delay="0"/>
                                          </p:stCondLst>
                                        </p:cTn>
                                        <p:tgtEl>
                                          <p:spTgt spid="60"/>
                                        </p:tgtEl>
                                        <p:attrNameLst>
                                          <p:attrName>style.visibility</p:attrName>
                                        </p:attrNameLst>
                                      </p:cBhvr>
                                      <p:to>
                                        <p:strVal val="visible"/>
                                      </p:to>
                                    </p:set>
                                    <p:animEffect transition="in" filter="wipe(up)">
                                      <p:cBhvr>
                                        <p:cTn id="114" dur="500"/>
                                        <p:tgtEl>
                                          <p:spTgt spid="60"/>
                                        </p:tgtEl>
                                      </p:cBhvr>
                                    </p:animEffect>
                                  </p:childTnLst>
                                </p:cTn>
                              </p:par>
                              <p:par>
                                <p:cTn id="115" presetID="22" presetClass="entr" presetSubtype="1" fill="hold" nodeType="withEffect">
                                  <p:stCondLst>
                                    <p:cond delay="0"/>
                                  </p:stCondLst>
                                  <p:childTnLst>
                                    <p:set>
                                      <p:cBhvr>
                                        <p:cTn id="116" dur="1" fill="hold">
                                          <p:stCondLst>
                                            <p:cond delay="0"/>
                                          </p:stCondLst>
                                        </p:cTn>
                                        <p:tgtEl>
                                          <p:spTgt spid="62"/>
                                        </p:tgtEl>
                                        <p:attrNameLst>
                                          <p:attrName>style.visibility</p:attrName>
                                        </p:attrNameLst>
                                      </p:cBhvr>
                                      <p:to>
                                        <p:strVal val="visible"/>
                                      </p:to>
                                    </p:set>
                                    <p:animEffect transition="in" filter="wipe(up)">
                                      <p:cBhvr>
                                        <p:cTn id="117" dur="500"/>
                                        <p:tgtEl>
                                          <p:spTgt spid="62"/>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53"/>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4"/>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nodeType="click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wipe(up)">
                                      <p:cBhvr>
                                        <p:cTn id="128" dur="500"/>
                                        <p:tgtEl>
                                          <p:spTgt spid="68"/>
                                        </p:tgtEl>
                                      </p:cBhvr>
                                    </p:animEffect>
                                  </p:childTnLst>
                                </p:cTn>
                              </p:par>
                              <p:par>
                                <p:cTn id="129" presetID="22" presetClass="entr" presetSubtype="1" fill="hold" nodeType="with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wipe(up)">
                                      <p:cBhvr>
                                        <p:cTn id="131" dur="500"/>
                                        <p:tgtEl>
                                          <p:spTgt spid="70"/>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63"/>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65"/>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66"/>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17"/>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13"/>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18"/>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14"/>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19"/>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15"/>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20"/>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16"/>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1" fill="hold" nodeType="clickEffect">
                                  <p:stCondLst>
                                    <p:cond delay="0"/>
                                  </p:stCondLst>
                                  <p:childTnLst>
                                    <p:set>
                                      <p:cBhvr>
                                        <p:cTn id="163" dur="1" fill="hold">
                                          <p:stCondLst>
                                            <p:cond delay="0"/>
                                          </p:stCondLst>
                                        </p:cTn>
                                        <p:tgtEl>
                                          <p:spTgt spid="79"/>
                                        </p:tgtEl>
                                        <p:attrNameLst>
                                          <p:attrName>style.visibility</p:attrName>
                                        </p:attrNameLst>
                                      </p:cBhvr>
                                      <p:to>
                                        <p:strVal val="visible"/>
                                      </p:to>
                                    </p:set>
                                    <p:animEffect transition="in" filter="wipe(up)">
                                      <p:cBhvr>
                                        <p:cTn id="164" dur="500"/>
                                        <p:tgtEl>
                                          <p:spTgt spid="79"/>
                                        </p:tgtEl>
                                      </p:cBhvr>
                                    </p:animEffec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1"/>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7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7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22" presetClass="entr" presetSubtype="1" fill="hold" nodeType="clickEffect">
                                  <p:stCondLst>
                                    <p:cond delay="0"/>
                                  </p:stCondLst>
                                  <p:childTnLst>
                                    <p:set>
                                      <p:cBhvr>
                                        <p:cTn id="178" dur="1" fill="hold">
                                          <p:stCondLst>
                                            <p:cond delay="0"/>
                                          </p:stCondLst>
                                        </p:cTn>
                                        <p:tgtEl>
                                          <p:spTgt spid="89"/>
                                        </p:tgtEl>
                                        <p:attrNameLst>
                                          <p:attrName>style.visibility</p:attrName>
                                        </p:attrNameLst>
                                      </p:cBhvr>
                                      <p:to>
                                        <p:strVal val="visible"/>
                                      </p:to>
                                    </p:set>
                                    <p:animEffect transition="in" filter="wipe(up)">
                                      <p:cBhvr>
                                        <p:cTn id="179" dur="500"/>
                                        <p:tgtEl>
                                          <p:spTgt spid="89"/>
                                        </p:tgtEl>
                                      </p:cBhvr>
                                    </p:animEffec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82"/>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nodeType="clickEffect">
                                  <p:stCondLst>
                                    <p:cond delay="0"/>
                                  </p:stCondLst>
                                  <p:childTnLst>
                                    <p:set>
                                      <p:cBhvr>
                                        <p:cTn id="189" dur="1" fill="hold">
                                          <p:stCondLst>
                                            <p:cond delay="0"/>
                                          </p:stCondLst>
                                        </p:cTn>
                                        <p:tgtEl>
                                          <p:spTgt spid="90"/>
                                        </p:tgtEl>
                                        <p:attrNameLst>
                                          <p:attrName>style.visibility</p:attrName>
                                        </p:attrNameLst>
                                      </p:cBhvr>
                                      <p:to>
                                        <p:strVal val="visible"/>
                                      </p:to>
                                    </p:set>
                                    <p:animEffect transition="in" filter="wipe(up)">
                                      <p:cBhvr>
                                        <p:cTn id="190" dur="500"/>
                                        <p:tgtEl>
                                          <p:spTgt spid="90"/>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84"/>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83"/>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2" presetClass="entr" presetSubtype="1" fill="hold" nodeType="clickEffect">
                                  <p:stCondLst>
                                    <p:cond delay="0"/>
                                  </p:stCondLst>
                                  <p:childTnLst>
                                    <p:set>
                                      <p:cBhvr>
                                        <p:cTn id="200" dur="1" fill="hold">
                                          <p:stCondLst>
                                            <p:cond delay="0"/>
                                          </p:stCondLst>
                                        </p:cTn>
                                        <p:tgtEl>
                                          <p:spTgt spid="97"/>
                                        </p:tgtEl>
                                        <p:attrNameLst>
                                          <p:attrName>style.visibility</p:attrName>
                                        </p:attrNameLst>
                                      </p:cBhvr>
                                      <p:to>
                                        <p:strVal val="visible"/>
                                      </p:to>
                                    </p:set>
                                    <p:animEffect transition="in" filter="wipe(up)">
                                      <p:cBhvr>
                                        <p:cTn id="201" dur="500"/>
                                        <p:tgtEl>
                                          <p:spTgt spid="97"/>
                                        </p:tgtEl>
                                      </p:cBhvr>
                                    </p:animEffect>
                                  </p:childTnLst>
                                </p:cTn>
                              </p:par>
                              <p:par>
                                <p:cTn id="202" presetID="22" presetClass="entr" presetSubtype="1" fill="hold" nodeType="withEffect">
                                  <p:stCondLst>
                                    <p:cond delay="0"/>
                                  </p:stCondLst>
                                  <p:childTnLst>
                                    <p:set>
                                      <p:cBhvr>
                                        <p:cTn id="203" dur="1" fill="hold">
                                          <p:stCondLst>
                                            <p:cond delay="0"/>
                                          </p:stCondLst>
                                        </p:cTn>
                                        <p:tgtEl>
                                          <p:spTgt spid="98"/>
                                        </p:tgtEl>
                                        <p:attrNameLst>
                                          <p:attrName>style.visibility</p:attrName>
                                        </p:attrNameLst>
                                      </p:cBhvr>
                                      <p:to>
                                        <p:strVal val="visible"/>
                                      </p:to>
                                    </p:set>
                                    <p:animEffect transition="in" filter="wipe(up)">
                                      <p:cBhvr>
                                        <p:cTn id="204" dur="500"/>
                                        <p:tgtEl>
                                          <p:spTgt spid="98"/>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93"/>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94"/>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22" presetClass="entr" presetSubtype="1" fill="hold" nodeType="clickEffect">
                                  <p:stCondLst>
                                    <p:cond delay="0"/>
                                  </p:stCondLst>
                                  <p:childTnLst>
                                    <p:set>
                                      <p:cBhvr>
                                        <p:cTn id="214" dur="1" fill="hold">
                                          <p:stCondLst>
                                            <p:cond delay="0"/>
                                          </p:stCondLst>
                                        </p:cTn>
                                        <p:tgtEl>
                                          <p:spTgt spid="80"/>
                                        </p:tgtEl>
                                        <p:attrNameLst>
                                          <p:attrName>style.visibility</p:attrName>
                                        </p:attrNameLst>
                                      </p:cBhvr>
                                      <p:to>
                                        <p:strVal val="visible"/>
                                      </p:to>
                                    </p:set>
                                    <p:animEffect transition="in" filter="wipe(up)">
                                      <p:cBhvr>
                                        <p:cTn id="215" dur="500"/>
                                        <p:tgtEl>
                                          <p:spTgt spid="80"/>
                                        </p:tgtEl>
                                      </p:cBhvr>
                                    </p:animEffec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77"/>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75"/>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78"/>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76"/>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nodeType="clickEffect">
                                  <p:stCondLst>
                                    <p:cond delay="0"/>
                                  </p:stCondLst>
                                  <p:childTnLst>
                                    <p:set>
                                      <p:cBhvr>
                                        <p:cTn id="229" dur="1" fill="hold">
                                          <p:stCondLst>
                                            <p:cond delay="0"/>
                                          </p:stCondLst>
                                        </p:cTn>
                                        <p:tgtEl>
                                          <p:spTgt spid="91"/>
                                        </p:tgtEl>
                                        <p:attrNameLst>
                                          <p:attrName>style.visibility</p:attrName>
                                        </p:attrNameLst>
                                      </p:cBhvr>
                                      <p:to>
                                        <p:strVal val="visible"/>
                                      </p:to>
                                    </p:set>
                                    <p:animEffect transition="in" filter="wipe(up)">
                                      <p:cBhvr>
                                        <p:cTn id="230" dur="500"/>
                                        <p:tgtEl>
                                          <p:spTgt spid="91"/>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86"/>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85"/>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22" presetClass="entr" presetSubtype="1" fill="hold" nodeType="clickEffect">
                                  <p:stCondLst>
                                    <p:cond delay="0"/>
                                  </p:stCondLst>
                                  <p:childTnLst>
                                    <p:set>
                                      <p:cBhvr>
                                        <p:cTn id="240" dur="1" fill="hold">
                                          <p:stCondLst>
                                            <p:cond delay="0"/>
                                          </p:stCondLst>
                                        </p:cTn>
                                        <p:tgtEl>
                                          <p:spTgt spid="92"/>
                                        </p:tgtEl>
                                        <p:attrNameLst>
                                          <p:attrName>style.visibility</p:attrName>
                                        </p:attrNameLst>
                                      </p:cBhvr>
                                      <p:to>
                                        <p:strVal val="visible"/>
                                      </p:to>
                                    </p:set>
                                    <p:animEffect transition="in" filter="wipe(up)">
                                      <p:cBhvr>
                                        <p:cTn id="241" dur="500"/>
                                        <p:tgtEl>
                                          <p:spTgt spid="92"/>
                                        </p:tgtEl>
                                      </p:cBhvr>
                                    </p:animEffec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88"/>
                                        </p:tgtEl>
                                        <p:attrNameLst>
                                          <p:attrName>style.visibility</p:attrName>
                                        </p:attrNameLst>
                                      </p:cBhvr>
                                      <p:to>
                                        <p:strVal val="visible"/>
                                      </p:to>
                                    </p:set>
                                  </p:childTnLst>
                                </p:cTn>
                              </p:par>
                              <p:par>
                                <p:cTn id="246" presetID="1" presetClass="entr" presetSubtype="0" fill="hold" grpId="0" nodeType="withEffect">
                                  <p:stCondLst>
                                    <p:cond delay="0"/>
                                  </p:stCondLst>
                                  <p:childTnLst>
                                    <p:set>
                                      <p:cBhvr>
                                        <p:cTn id="247" dur="1" fill="hold">
                                          <p:stCondLst>
                                            <p:cond delay="0"/>
                                          </p:stCondLst>
                                        </p:cTn>
                                        <p:tgtEl>
                                          <p:spTgt spid="87"/>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22" presetClass="entr" presetSubtype="1" fill="hold" nodeType="clickEffect">
                                  <p:stCondLst>
                                    <p:cond delay="0"/>
                                  </p:stCondLst>
                                  <p:childTnLst>
                                    <p:set>
                                      <p:cBhvr>
                                        <p:cTn id="251" dur="1" fill="hold">
                                          <p:stCondLst>
                                            <p:cond delay="0"/>
                                          </p:stCondLst>
                                        </p:cTn>
                                        <p:tgtEl>
                                          <p:spTgt spid="99"/>
                                        </p:tgtEl>
                                        <p:attrNameLst>
                                          <p:attrName>style.visibility</p:attrName>
                                        </p:attrNameLst>
                                      </p:cBhvr>
                                      <p:to>
                                        <p:strVal val="visible"/>
                                      </p:to>
                                    </p:set>
                                    <p:animEffect transition="in" filter="wipe(up)">
                                      <p:cBhvr>
                                        <p:cTn id="252" dur="500"/>
                                        <p:tgtEl>
                                          <p:spTgt spid="99"/>
                                        </p:tgtEl>
                                      </p:cBhvr>
                                    </p:animEffect>
                                  </p:childTnLst>
                                </p:cTn>
                              </p:par>
                              <p:par>
                                <p:cTn id="253" presetID="22" presetClass="entr" presetSubtype="1" fill="hold" nodeType="withEffect">
                                  <p:stCondLst>
                                    <p:cond delay="0"/>
                                  </p:stCondLst>
                                  <p:childTnLst>
                                    <p:set>
                                      <p:cBhvr>
                                        <p:cTn id="254" dur="1" fill="hold">
                                          <p:stCondLst>
                                            <p:cond delay="0"/>
                                          </p:stCondLst>
                                        </p:cTn>
                                        <p:tgtEl>
                                          <p:spTgt spid="100"/>
                                        </p:tgtEl>
                                        <p:attrNameLst>
                                          <p:attrName>style.visibility</p:attrName>
                                        </p:attrNameLst>
                                      </p:cBhvr>
                                      <p:to>
                                        <p:strVal val="visible"/>
                                      </p:to>
                                    </p:set>
                                    <p:animEffect transition="in" filter="wipe(up)">
                                      <p:cBhvr>
                                        <p:cTn id="255" dur="500"/>
                                        <p:tgtEl>
                                          <p:spTgt spid="100"/>
                                        </p:tgtEl>
                                      </p:cBhvr>
                                    </p:animEffec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95"/>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9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22" presetClass="entr" presetSubtype="1" fill="hold" nodeType="clickEffect">
                                  <p:stCondLst>
                                    <p:cond delay="0"/>
                                  </p:stCondLst>
                                  <p:childTnLst>
                                    <p:set>
                                      <p:cBhvr>
                                        <p:cTn id="265" dur="1" fill="hold">
                                          <p:stCondLst>
                                            <p:cond delay="0"/>
                                          </p:stCondLst>
                                        </p:cTn>
                                        <p:tgtEl>
                                          <p:spTgt spid="105"/>
                                        </p:tgtEl>
                                        <p:attrNameLst>
                                          <p:attrName>style.visibility</p:attrName>
                                        </p:attrNameLst>
                                      </p:cBhvr>
                                      <p:to>
                                        <p:strVal val="visible"/>
                                      </p:to>
                                    </p:set>
                                    <p:animEffect transition="in" filter="wipe(up)">
                                      <p:cBhvr>
                                        <p:cTn id="266" dur="500"/>
                                        <p:tgtEl>
                                          <p:spTgt spid="105"/>
                                        </p:tgtEl>
                                      </p:cBhvr>
                                    </p:animEffect>
                                  </p:childTnLst>
                                </p:cTn>
                              </p:par>
                              <p:par>
                                <p:cTn id="267" presetID="22" presetClass="entr" presetSubtype="1" fill="hold" nodeType="withEffect">
                                  <p:stCondLst>
                                    <p:cond delay="0"/>
                                  </p:stCondLst>
                                  <p:childTnLst>
                                    <p:set>
                                      <p:cBhvr>
                                        <p:cTn id="268" dur="1" fill="hold">
                                          <p:stCondLst>
                                            <p:cond delay="0"/>
                                          </p:stCondLst>
                                        </p:cTn>
                                        <p:tgtEl>
                                          <p:spTgt spid="106"/>
                                        </p:tgtEl>
                                        <p:attrNameLst>
                                          <p:attrName>style.visibility</p:attrName>
                                        </p:attrNameLst>
                                      </p:cBhvr>
                                      <p:to>
                                        <p:strVal val="visible"/>
                                      </p:to>
                                    </p:set>
                                    <p:animEffect transition="in" filter="wipe(up)">
                                      <p:cBhvr>
                                        <p:cTn id="269" dur="500"/>
                                        <p:tgtEl>
                                          <p:spTgt spid="106"/>
                                        </p:tgtEl>
                                      </p:cBhvr>
                                    </p:animEffect>
                                  </p:childTnLst>
                                </p:cTn>
                              </p:par>
                            </p:childTnLst>
                          </p:cTn>
                        </p:par>
                      </p:childTnLst>
                    </p:cTn>
                  </p:par>
                  <p:par>
                    <p:cTn id="270" fill="hold">
                      <p:stCondLst>
                        <p:cond delay="indefinite"/>
                      </p:stCondLst>
                      <p:childTnLst>
                        <p:par>
                          <p:cTn id="271" fill="hold">
                            <p:stCondLst>
                              <p:cond delay="0"/>
                            </p:stCondLst>
                            <p:childTnLst>
                              <p:par>
                                <p:cTn id="272" presetID="1" presetClass="entr" presetSubtype="0" fill="hold" grpId="0" nodeType="clickEffect">
                                  <p:stCondLst>
                                    <p:cond delay="0"/>
                                  </p:stCondLst>
                                  <p:childTnLst>
                                    <p:set>
                                      <p:cBhvr>
                                        <p:cTn id="273" dur="1" fill="hold">
                                          <p:stCondLst>
                                            <p:cond delay="0"/>
                                          </p:stCondLst>
                                        </p:cTn>
                                        <p:tgtEl>
                                          <p:spTgt spid="101"/>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102"/>
                                        </p:tgtEl>
                                        <p:attrNameLst>
                                          <p:attrName>style.visibility</p:attrName>
                                        </p:attrNameLst>
                                      </p:cBhvr>
                                      <p:to>
                                        <p:strVal val="visible"/>
                                      </p:to>
                                    </p:set>
                                  </p:childTnLst>
                                </p:cTn>
                              </p:par>
                              <p:par>
                                <p:cTn id="276" presetID="1"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childTnLst>
                                </p:cTn>
                              </p:par>
                              <p:par>
                                <p:cTn id="278" presetID="1" presetClass="entr" presetSubtype="0" fill="hold" grpId="0" nodeType="withEffect">
                                  <p:stCondLst>
                                    <p:cond delay="0"/>
                                  </p:stCondLst>
                                  <p:childTnLst>
                                    <p:set>
                                      <p:cBhvr>
                                        <p:cTn id="279" dur="1" fill="hold">
                                          <p:stCondLst>
                                            <p:cond delay="0"/>
                                          </p:stCondLst>
                                        </p:cTn>
                                        <p:tgtEl>
                                          <p:spTgt spid="104"/>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22" presetClass="entr" presetSubtype="1" fill="hold" nodeType="clickEffect">
                                  <p:stCondLst>
                                    <p:cond delay="0"/>
                                  </p:stCondLst>
                                  <p:childTnLst>
                                    <p:set>
                                      <p:cBhvr>
                                        <p:cTn id="283" dur="1" fill="hold">
                                          <p:stCondLst>
                                            <p:cond delay="0"/>
                                          </p:stCondLst>
                                        </p:cTn>
                                        <p:tgtEl>
                                          <p:spTgt spid="116"/>
                                        </p:tgtEl>
                                        <p:attrNameLst>
                                          <p:attrName>style.visibility</p:attrName>
                                        </p:attrNameLst>
                                      </p:cBhvr>
                                      <p:to>
                                        <p:strVal val="visible"/>
                                      </p:to>
                                    </p:set>
                                    <p:animEffect transition="in" filter="wipe(up)">
                                      <p:cBhvr>
                                        <p:cTn id="284" dur="500"/>
                                        <p:tgtEl>
                                          <p:spTgt spid="116"/>
                                        </p:tgtEl>
                                      </p:cBhvr>
                                    </p:animEffect>
                                  </p:childTnLst>
                                </p:cTn>
                              </p:par>
                              <p:par>
                                <p:cTn id="285" presetID="22" presetClass="entr" presetSubtype="1" fill="hold" nodeType="withEffect">
                                  <p:stCondLst>
                                    <p:cond delay="0"/>
                                  </p:stCondLst>
                                  <p:childTnLst>
                                    <p:set>
                                      <p:cBhvr>
                                        <p:cTn id="286" dur="1" fill="hold">
                                          <p:stCondLst>
                                            <p:cond delay="0"/>
                                          </p:stCondLst>
                                        </p:cTn>
                                        <p:tgtEl>
                                          <p:spTgt spid="118"/>
                                        </p:tgtEl>
                                        <p:attrNameLst>
                                          <p:attrName>style.visibility</p:attrName>
                                        </p:attrNameLst>
                                      </p:cBhvr>
                                      <p:to>
                                        <p:strVal val="visible"/>
                                      </p:to>
                                    </p:set>
                                    <p:animEffect transition="in" filter="wipe(up)">
                                      <p:cBhvr>
                                        <p:cTn id="287" dur="500"/>
                                        <p:tgtEl>
                                          <p:spTgt spid="118"/>
                                        </p:tgtEl>
                                      </p:cBhvr>
                                    </p:animEffect>
                                  </p:childTnLst>
                                </p:cTn>
                              </p:par>
                            </p:childTnLst>
                          </p:cTn>
                        </p:par>
                      </p:childTnLst>
                    </p:cTn>
                  </p:par>
                  <p:par>
                    <p:cTn id="288" fill="hold">
                      <p:stCondLst>
                        <p:cond delay="indefinite"/>
                      </p:stCondLst>
                      <p:childTnLst>
                        <p:par>
                          <p:cTn id="289" fill="hold">
                            <p:stCondLst>
                              <p:cond delay="0"/>
                            </p:stCondLst>
                            <p:childTnLst>
                              <p:par>
                                <p:cTn id="290" presetID="1" presetClass="entr" presetSubtype="0" fill="hold" grpId="0" nodeType="clickEffect">
                                  <p:stCondLst>
                                    <p:cond delay="0"/>
                                  </p:stCondLst>
                                  <p:childTnLst>
                                    <p:set>
                                      <p:cBhvr>
                                        <p:cTn id="291" dur="1" fill="hold">
                                          <p:stCondLst>
                                            <p:cond delay="0"/>
                                          </p:stCondLst>
                                        </p:cTn>
                                        <p:tgtEl>
                                          <p:spTgt spid="107"/>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108"/>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109"/>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110"/>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111"/>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112"/>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113"/>
                                        </p:tgtEl>
                                        <p:attrNameLst>
                                          <p:attrName>style.visibility</p:attrName>
                                        </p:attrNameLst>
                                      </p:cBhvr>
                                      <p:to>
                                        <p:strVal val="visible"/>
                                      </p:to>
                                    </p:set>
                                  </p:childTnLst>
                                </p:cTn>
                              </p:par>
                              <p:par>
                                <p:cTn id="304" presetID="1" presetClass="entr" presetSubtype="0" fill="hold" grpId="0" nodeType="withEffect">
                                  <p:stCondLst>
                                    <p:cond delay="0"/>
                                  </p:stCondLst>
                                  <p:childTnLst>
                                    <p:set>
                                      <p:cBhvr>
                                        <p:cTn id="305"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P spid="26" grpId="0" animBg="1"/>
      <p:bldP spid="27" grpId="0" animBg="1"/>
      <p:bldP spid="28" grpId="0" animBg="1"/>
      <p:bldP spid="29" grpId="0" animBg="1"/>
      <p:bldP spid="34" grpId="0" animBg="1"/>
      <p:bldP spid="35" grpId="0" animBg="1"/>
      <p:bldP spid="36" grpId="0" animBg="1"/>
      <p:bldP spid="37" grpId="0" animBg="1"/>
      <p:bldP spid="38" grpId="0" animBg="1"/>
      <p:bldP spid="39" grpId="0" animBg="1"/>
      <p:bldP spid="40" grpId="0" animBg="1"/>
      <p:bldP spid="41" grpId="0" animBg="1"/>
      <p:bldP spid="51" grpId="0" animBg="1"/>
      <p:bldP spid="52" grpId="0" animBg="1"/>
      <p:bldP spid="53" grpId="0" animBg="1"/>
      <p:bldP spid="54" grpId="0" animBg="1"/>
      <p:bldP spid="63" grpId="0" animBg="1"/>
      <p:bldP spid="64" grpId="0" animBg="1"/>
      <p:bldP spid="65" grpId="0" animBg="1"/>
      <p:bldP spid="66" grpId="0" animBg="1"/>
      <p:bldP spid="71" grpId="0" animBg="1"/>
      <p:bldP spid="72" grpId="0" animBg="1"/>
      <p:bldP spid="73" grpId="0" animBg="1"/>
      <p:bldP spid="74" grpId="0" animBg="1"/>
      <p:bldP spid="75" grpId="0" animBg="1"/>
      <p:bldP spid="76" grpId="0" animBg="1"/>
      <p:bldP spid="77" grpId="0" animBg="1"/>
      <p:bldP spid="78" grpId="0" animBg="1"/>
      <p:bldP spid="81" grpId="0" animBg="1"/>
      <p:bldP spid="82" grpId="0" animBg="1"/>
      <p:bldP spid="83" grpId="0" animBg="1"/>
      <p:bldP spid="84" grpId="0" animBg="1"/>
      <p:bldP spid="85" grpId="0" animBg="1"/>
      <p:bldP spid="86" grpId="0" animBg="1"/>
      <p:bldP spid="87" grpId="0" animBg="1"/>
      <p:bldP spid="88" grpId="0" animBg="1"/>
      <p:bldP spid="93" grpId="0" animBg="1"/>
      <p:bldP spid="94" grpId="0" animBg="1"/>
      <p:bldP spid="95" grpId="0" animBg="1"/>
      <p:bldP spid="96" grpId="0" animBg="1"/>
      <p:bldP spid="101" grpId="0" animBg="1"/>
      <p:bldP spid="102" grpId="0" animBg="1"/>
      <p:bldP spid="103" grpId="0" animBg="1"/>
      <p:bldP spid="104" grpId="0" animBg="1"/>
      <p:bldP spid="107" grpId="0" animBg="1"/>
      <p:bldP spid="108" grpId="0" animBg="1"/>
      <p:bldP spid="109" grpId="0" animBg="1"/>
      <p:bldP spid="110" grpId="0" animBg="1"/>
      <p:bldP spid="111" grpId="0" animBg="1"/>
      <p:bldP spid="112" grpId="0" animBg="1"/>
      <p:bldP spid="113" grpId="0" animBg="1"/>
      <p:bldP spid="1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Hashing Data Structure</a:t>
            </a:r>
          </a:p>
        </p:txBody>
      </p:sp>
      <p:sp>
        <p:nvSpPr>
          <p:cNvPr id="3" name="Content Placeholder 2"/>
          <p:cNvSpPr>
            <a:spLocks noGrp="1"/>
          </p:cNvSpPr>
          <p:nvPr>
            <p:ph idx="1"/>
          </p:nvPr>
        </p:nvSpPr>
        <p:spPr>
          <a:xfrm>
            <a:off x="131180" y="863444"/>
            <a:ext cx="9402785" cy="5590565"/>
          </a:xfrm>
        </p:spPr>
        <p:txBody>
          <a:bodyPr/>
          <a:lstStyle/>
          <a:p>
            <a:r>
              <a:rPr lang="en-US" dirty="0"/>
              <a:t>A closed hash table </a:t>
            </a:r>
            <a:r>
              <a:rPr lang="en-US" b="1" dirty="0">
                <a:solidFill>
                  <a:srgbClr val="C00000"/>
                </a:solidFill>
              </a:rPr>
              <a:t>keeps the elements in the bucket</a:t>
            </a:r>
            <a:r>
              <a:rPr lang="en-US" dirty="0">
                <a:solidFill>
                  <a:srgbClr val="C00000"/>
                </a:solidFill>
              </a:rPr>
              <a:t> </a:t>
            </a:r>
            <a:r>
              <a:rPr lang="en-US" dirty="0"/>
              <a:t>itself.</a:t>
            </a:r>
          </a:p>
          <a:p>
            <a:r>
              <a:rPr lang="en-US" dirty="0"/>
              <a:t>Only </a:t>
            </a:r>
            <a:r>
              <a:rPr lang="en-US" b="1" dirty="0">
                <a:solidFill>
                  <a:srgbClr val="C00000"/>
                </a:solidFill>
              </a:rPr>
              <a:t>one element can be put</a:t>
            </a:r>
            <a:r>
              <a:rPr lang="en-US" b="1" dirty="0">
                <a:solidFill>
                  <a:srgbClr val="FF0000"/>
                </a:solidFill>
              </a:rPr>
              <a:t> </a:t>
            </a:r>
            <a:r>
              <a:rPr lang="en-US" dirty="0"/>
              <a:t>in the bucket.</a:t>
            </a:r>
          </a:p>
          <a:p>
            <a:r>
              <a:rPr lang="en-US" dirty="0"/>
              <a:t>If we </a:t>
            </a:r>
            <a:r>
              <a:rPr lang="en-US" b="1" dirty="0">
                <a:solidFill>
                  <a:srgbClr val="C00000"/>
                </a:solidFill>
              </a:rPr>
              <a:t>try to place an element</a:t>
            </a:r>
            <a:r>
              <a:rPr lang="en-US" b="1" dirty="0">
                <a:solidFill>
                  <a:srgbClr val="FF0000"/>
                </a:solidFill>
              </a:rPr>
              <a:t> </a:t>
            </a:r>
            <a:r>
              <a:rPr lang="en-US" dirty="0"/>
              <a:t>in the bucket and find </a:t>
            </a:r>
            <a:r>
              <a:rPr lang="en-US" b="1" dirty="0">
                <a:solidFill>
                  <a:srgbClr val="C00000"/>
                </a:solidFill>
              </a:rPr>
              <a:t>it already holds</a:t>
            </a:r>
            <a:r>
              <a:rPr lang="en-US" b="1" dirty="0">
                <a:solidFill>
                  <a:srgbClr val="FF0000"/>
                </a:solidFill>
              </a:rPr>
              <a:t> </a:t>
            </a:r>
            <a:r>
              <a:rPr lang="en-US" dirty="0"/>
              <a:t>an element, then we say that a </a:t>
            </a:r>
            <a:r>
              <a:rPr lang="en-US" b="1" dirty="0">
                <a:solidFill>
                  <a:srgbClr val="C00000"/>
                </a:solidFill>
              </a:rPr>
              <a:t>collision</a:t>
            </a:r>
            <a:r>
              <a:rPr lang="en-US" dirty="0">
                <a:solidFill>
                  <a:srgbClr val="C00000"/>
                </a:solidFill>
              </a:rPr>
              <a:t> </a:t>
            </a:r>
            <a:r>
              <a:rPr lang="en-US" dirty="0"/>
              <a:t>has </a:t>
            </a:r>
            <a:r>
              <a:rPr lang="en-US" b="1" dirty="0">
                <a:solidFill>
                  <a:srgbClr val="C00000"/>
                </a:solidFill>
              </a:rPr>
              <a:t>occurred</a:t>
            </a:r>
            <a:r>
              <a:rPr lang="en-US" dirty="0"/>
              <a:t>.</a:t>
            </a:r>
          </a:p>
          <a:p>
            <a:r>
              <a:rPr lang="en-US" dirty="0"/>
              <a:t>In </a:t>
            </a:r>
            <a:r>
              <a:rPr lang="en-US" b="1" dirty="0">
                <a:solidFill>
                  <a:srgbClr val="C00000"/>
                </a:solidFill>
              </a:rPr>
              <a:t>case of collision</a:t>
            </a:r>
            <a:r>
              <a:rPr lang="en-US" dirty="0"/>
              <a:t>, the element should be </a:t>
            </a:r>
            <a:r>
              <a:rPr lang="en-US" b="1" dirty="0">
                <a:solidFill>
                  <a:srgbClr val="C00000"/>
                </a:solidFill>
              </a:rPr>
              <a:t>rehashed</a:t>
            </a:r>
            <a:r>
              <a:rPr lang="en-US" dirty="0">
                <a:solidFill>
                  <a:srgbClr val="C00000"/>
                </a:solidFill>
              </a:rPr>
              <a:t> </a:t>
            </a:r>
            <a:r>
              <a:rPr lang="en-US" dirty="0"/>
              <a:t>to alternate empty location within the bucket table.</a:t>
            </a:r>
          </a:p>
          <a:p>
            <a:r>
              <a:rPr lang="en-US" dirty="0"/>
              <a:t>In closed hashing, collision handling is a very important issue.</a:t>
            </a:r>
          </a:p>
        </p:txBody>
      </p:sp>
      <p:graphicFrame>
        <p:nvGraphicFramePr>
          <p:cNvPr id="4" name="Table 3"/>
          <p:cNvGraphicFramePr>
            <a:graphicFrameLocks noGrp="1"/>
          </p:cNvGraphicFramePr>
          <p:nvPr>
            <p:extLst>
              <p:ext uri="{D42A27DB-BD31-4B8C-83A1-F6EECF244321}">
                <p14:modId xmlns:p14="http://schemas.microsoft.com/office/powerpoint/2010/main" val="1221996621"/>
              </p:ext>
            </p:extLst>
          </p:nvPr>
        </p:nvGraphicFramePr>
        <p:xfrm>
          <a:off x="10430434" y="1109831"/>
          <a:ext cx="838200" cy="2743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tblGrid>
              <a:tr h="370840">
                <a:tc>
                  <a:txBody>
                    <a:bodyPr/>
                    <a:lstStyle/>
                    <a:p>
                      <a:pPr algn="ctr"/>
                      <a:r>
                        <a:rPr lang="en-US" sz="2400" dirty="0"/>
                        <a:t>A</a:t>
                      </a:r>
                    </a:p>
                  </a:txBody>
                  <a:tcPr/>
                </a:tc>
                <a:extLst>
                  <a:ext uri="{0D108BD9-81ED-4DB2-BD59-A6C34878D82A}">
                    <a16:rowId xmlns:a16="http://schemas.microsoft.com/office/drawing/2014/main" val="10000"/>
                  </a:ext>
                </a:extLst>
              </a:tr>
              <a:tr h="370840">
                <a:tc>
                  <a:txBody>
                    <a:bodyPr/>
                    <a:lstStyle/>
                    <a:p>
                      <a:pPr algn="ctr"/>
                      <a:endParaRPr lang="en-US" sz="2400" dirty="0"/>
                    </a:p>
                  </a:txBody>
                  <a:tcPr/>
                </a:tc>
                <a:extLst>
                  <a:ext uri="{0D108BD9-81ED-4DB2-BD59-A6C34878D82A}">
                    <a16:rowId xmlns:a16="http://schemas.microsoft.com/office/drawing/2014/main" val="10001"/>
                  </a:ext>
                </a:extLst>
              </a:tr>
              <a:tr h="370840">
                <a:tc>
                  <a:txBody>
                    <a:bodyPr/>
                    <a:lstStyle/>
                    <a:p>
                      <a:pPr algn="ctr"/>
                      <a:r>
                        <a:rPr lang="en-US" sz="2400" dirty="0"/>
                        <a:t>C</a:t>
                      </a:r>
                    </a:p>
                  </a:txBody>
                  <a:tcPr/>
                </a:tc>
                <a:extLst>
                  <a:ext uri="{0D108BD9-81ED-4DB2-BD59-A6C34878D82A}">
                    <a16:rowId xmlns:a16="http://schemas.microsoft.com/office/drawing/2014/main" val="10002"/>
                  </a:ext>
                </a:extLst>
              </a:tr>
              <a:tr h="370840">
                <a:tc>
                  <a:txBody>
                    <a:bodyPr/>
                    <a:lstStyle/>
                    <a:p>
                      <a:pPr algn="ctr"/>
                      <a:endParaRPr lang="en-US" sz="2400" dirty="0"/>
                    </a:p>
                  </a:txBody>
                  <a:tcPr/>
                </a:tc>
                <a:extLst>
                  <a:ext uri="{0D108BD9-81ED-4DB2-BD59-A6C34878D82A}">
                    <a16:rowId xmlns:a16="http://schemas.microsoft.com/office/drawing/2014/main" val="10003"/>
                  </a:ext>
                </a:extLst>
              </a:tr>
              <a:tr h="370840">
                <a:tc>
                  <a:txBody>
                    <a:bodyPr/>
                    <a:lstStyle/>
                    <a:p>
                      <a:pPr algn="ctr"/>
                      <a:endParaRPr lang="en-US" sz="2400" dirty="0"/>
                    </a:p>
                  </a:txBody>
                  <a:tcPr/>
                </a:tc>
                <a:extLst>
                  <a:ext uri="{0D108BD9-81ED-4DB2-BD59-A6C34878D82A}">
                    <a16:rowId xmlns:a16="http://schemas.microsoft.com/office/drawing/2014/main" val="10004"/>
                  </a:ext>
                </a:extLst>
              </a:tr>
              <a:tr h="370840">
                <a:tc>
                  <a:txBody>
                    <a:bodyPr/>
                    <a:lstStyle/>
                    <a:p>
                      <a:pPr algn="ctr"/>
                      <a:r>
                        <a:rPr lang="en-US" sz="2400" dirty="0"/>
                        <a:t>B</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61335789"/>
              </p:ext>
            </p:extLst>
          </p:nvPr>
        </p:nvGraphicFramePr>
        <p:xfrm>
          <a:off x="9973234" y="1109831"/>
          <a:ext cx="381000" cy="27432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tblGrid>
              <a:tr h="370840">
                <a:tc>
                  <a:txBody>
                    <a:bodyPr/>
                    <a:lstStyle/>
                    <a:p>
                      <a:pPr algn="ctr"/>
                      <a:r>
                        <a:rPr lang="en-US" sz="2400" dirty="0">
                          <a:solidFill>
                            <a:srgbClr val="C00000"/>
                          </a:solidFill>
                        </a:rPr>
                        <a:t>0</a:t>
                      </a:r>
                    </a:p>
                  </a:txBody>
                  <a:tcPr/>
                </a:tc>
                <a:extLst>
                  <a:ext uri="{0D108BD9-81ED-4DB2-BD59-A6C34878D82A}">
                    <a16:rowId xmlns:a16="http://schemas.microsoft.com/office/drawing/2014/main" val="10000"/>
                  </a:ext>
                </a:extLst>
              </a:tr>
              <a:tr h="370840">
                <a:tc>
                  <a:txBody>
                    <a:bodyPr/>
                    <a:lstStyle/>
                    <a:p>
                      <a:pPr algn="ctr"/>
                      <a:r>
                        <a:rPr lang="en-US" sz="2400" dirty="0">
                          <a:solidFill>
                            <a:srgbClr val="C00000"/>
                          </a:solidFill>
                        </a:rPr>
                        <a:t>1</a:t>
                      </a:r>
                    </a:p>
                  </a:txBody>
                  <a:tcPr/>
                </a:tc>
                <a:extLst>
                  <a:ext uri="{0D108BD9-81ED-4DB2-BD59-A6C34878D82A}">
                    <a16:rowId xmlns:a16="http://schemas.microsoft.com/office/drawing/2014/main" val="10001"/>
                  </a:ext>
                </a:extLst>
              </a:tr>
              <a:tr h="370840">
                <a:tc>
                  <a:txBody>
                    <a:bodyPr/>
                    <a:lstStyle/>
                    <a:p>
                      <a:pPr algn="ctr"/>
                      <a:r>
                        <a:rPr lang="en-US" sz="2400" dirty="0">
                          <a:solidFill>
                            <a:srgbClr val="C00000"/>
                          </a:solidFill>
                        </a:rPr>
                        <a:t>2</a:t>
                      </a:r>
                    </a:p>
                  </a:txBody>
                  <a:tcPr/>
                </a:tc>
                <a:extLst>
                  <a:ext uri="{0D108BD9-81ED-4DB2-BD59-A6C34878D82A}">
                    <a16:rowId xmlns:a16="http://schemas.microsoft.com/office/drawing/2014/main" val="10002"/>
                  </a:ext>
                </a:extLst>
              </a:tr>
              <a:tr h="370840">
                <a:tc>
                  <a:txBody>
                    <a:bodyPr/>
                    <a:lstStyle/>
                    <a:p>
                      <a:pPr algn="ctr"/>
                      <a:r>
                        <a:rPr lang="en-US" sz="2400" dirty="0">
                          <a:solidFill>
                            <a:srgbClr val="C00000"/>
                          </a:solidFill>
                        </a:rPr>
                        <a:t>3</a:t>
                      </a:r>
                    </a:p>
                  </a:txBody>
                  <a:tcPr/>
                </a:tc>
                <a:extLst>
                  <a:ext uri="{0D108BD9-81ED-4DB2-BD59-A6C34878D82A}">
                    <a16:rowId xmlns:a16="http://schemas.microsoft.com/office/drawing/2014/main" val="10003"/>
                  </a:ext>
                </a:extLst>
              </a:tr>
              <a:tr h="370840">
                <a:tc>
                  <a:txBody>
                    <a:bodyPr/>
                    <a:lstStyle/>
                    <a:p>
                      <a:pPr algn="ctr"/>
                      <a:r>
                        <a:rPr lang="en-US" sz="2400" dirty="0">
                          <a:solidFill>
                            <a:srgbClr val="C00000"/>
                          </a:solidFill>
                        </a:rPr>
                        <a:t>4</a:t>
                      </a:r>
                    </a:p>
                  </a:txBody>
                  <a:tcPr/>
                </a:tc>
                <a:extLst>
                  <a:ext uri="{0D108BD9-81ED-4DB2-BD59-A6C34878D82A}">
                    <a16:rowId xmlns:a16="http://schemas.microsoft.com/office/drawing/2014/main" val="10004"/>
                  </a:ext>
                </a:extLst>
              </a:tr>
              <a:tr h="370840">
                <a:tc>
                  <a:txBody>
                    <a:bodyPr/>
                    <a:lstStyle/>
                    <a:p>
                      <a:pPr algn="ctr"/>
                      <a:r>
                        <a:rPr lang="en-US" sz="2400" dirty="0">
                          <a:solidFill>
                            <a:srgbClr val="C00000"/>
                          </a:solidFill>
                        </a:rPr>
                        <a:t>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935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7" name="Content Placeholder 4"/>
          <p:cNvSpPr txBox="1">
            <a:spLocks/>
          </p:cNvSpPr>
          <p:nvPr/>
        </p:nvSpPr>
        <p:spPr>
          <a:xfrm>
            <a:off x="203370" y="926429"/>
            <a:ext cx="11334913" cy="394467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vert="horz" wrap="square" lIns="91440" tIns="45720" rIns="91440" bIns="45720" rtlCol="0">
            <a:spAutoFit/>
          </a:bodyPr>
          <a:lstStyle>
            <a:lvl1pPr marL="265113" indent="-265113" algn="just" defTabSz="914400" rtl="0" eaLnBrk="1" latinLnBrk="0" hangingPunct="1">
              <a:lnSpc>
                <a:spcPct val="114000"/>
              </a:lnSpc>
              <a:spcBef>
                <a:spcPts val="1000"/>
              </a:spcBef>
              <a:buClr>
                <a:schemeClr val="accent6"/>
              </a:buClr>
              <a:buFont typeface="Wingdings 3" panose="05040102010807070707" pitchFamily="18" charset="2"/>
              <a:buChar char=""/>
              <a:defRPr sz="2400" kern="1200">
                <a:solidFill>
                  <a:schemeClr val="tx1"/>
                </a:solidFill>
                <a:latin typeface="+mj-lt"/>
                <a:ea typeface="+mj-ea"/>
                <a:cs typeface="+mj-cs"/>
              </a:defRPr>
            </a:lvl1pPr>
            <a:lvl2pPr marL="809625" indent="-352425" algn="just" defTabSz="914400" rtl="0" eaLnBrk="1" latinLnBrk="0" hangingPunct="1">
              <a:lnSpc>
                <a:spcPct val="114000"/>
              </a:lnSpc>
              <a:spcBef>
                <a:spcPts val="1000"/>
              </a:spcBef>
              <a:buClr>
                <a:schemeClr val="accent6"/>
              </a:buClr>
              <a:buFont typeface="Wingdings 3" panose="05040102010807070707" pitchFamily="18" charset="2"/>
              <a:buChar char=""/>
              <a:defRPr sz="2000" kern="1200">
                <a:solidFill>
                  <a:schemeClr val="tx1"/>
                </a:solidFill>
                <a:latin typeface="+mj-lt"/>
                <a:ea typeface="+mj-ea"/>
                <a:cs typeface="+mj-cs"/>
              </a:defRPr>
            </a:lvl2pPr>
            <a:lvl3pPr marL="1143000" indent="-228600" algn="just" defTabSz="914400" rtl="0" eaLnBrk="1" latinLnBrk="0" hangingPunct="1">
              <a:lnSpc>
                <a:spcPct val="114000"/>
              </a:lnSpc>
              <a:spcBef>
                <a:spcPts val="1000"/>
              </a:spcBef>
              <a:buClr>
                <a:schemeClr val="accent6"/>
              </a:buClr>
              <a:buFont typeface="Wingdings" panose="05000000000000000000" pitchFamily="2" charset="2"/>
              <a:buChar char="§"/>
              <a:defRPr sz="1800" kern="1200">
                <a:solidFill>
                  <a:schemeClr val="tx1"/>
                </a:solidFill>
                <a:latin typeface="+mj-lt"/>
                <a:ea typeface="+mj-ea"/>
                <a:cs typeface="+mj-cs"/>
              </a:defRPr>
            </a:lvl3pPr>
            <a:lvl4pPr marL="16002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j-lt"/>
                <a:ea typeface="+mj-ea"/>
                <a:cs typeface="+mj-cs"/>
              </a:defRPr>
            </a:lvl4pPr>
            <a:lvl5pPr marL="20574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j-cs"/>
              </a:defRPr>
            </a:lvl9pPr>
          </a:lstStyle>
          <a:p>
            <a:pPr marL="0" indent="0">
              <a:lnSpc>
                <a:spcPct val="100000"/>
              </a:lnSpc>
              <a:buFont typeface="Wingdings 3" panose="05040102010807070707" pitchFamily="18" charset="2"/>
              <a:buNone/>
            </a:pPr>
            <a:r>
              <a:rPr lang="en-IN" b="1" dirty="0">
                <a:solidFill>
                  <a:srgbClr val="C00000"/>
                </a:solidFill>
                <a:latin typeface="Consolas" pitchFamily="49" charset="0"/>
                <a:cs typeface="Consolas" pitchFamily="49" charset="0"/>
              </a:rPr>
              <a:t>Algorithm: </a:t>
            </a:r>
            <a:r>
              <a:rPr lang="en-IN" b="1" dirty="0" err="1">
                <a:solidFill>
                  <a:srgbClr val="C00000"/>
                </a:solidFill>
                <a:latin typeface="Consolas" pitchFamily="49" charset="0"/>
                <a:cs typeface="Consolas" pitchFamily="49" charset="0"/>
              </a:rPr>
              <a:t>mergesort</a:t>
            </a:r>
            <a:r>
              <a:rPr lang="en-IN" b="1" dirty="0">
                <a:solidFill>
                  <a:srgbClr val="C00000"/>
                </a:solidFill>
                <a:latin typeface="Consolas" pitchFamily="49" charset="0"/>
                <a:cs typeface="Consolas" pitchFamily="49" charset="0"/>
              </a:rPr>
              <a:t>(low, high)</a:t>
            </a:r>
          </a:p>
          <a:p>
            <a:pPr marL="514350" indent="-514350">
              <a:lnSpc>
                <a:spcPct val="100000"/>
              </a:lnSpc>
              <a:buFont typeface="+mj-lt"/>
              <a:buAutoNum type="arabicPeriod"/>
            </a:pPr>
            <a:r>
              <a:rPr lang="en-IN" b="1" dirty="0">
                <a:latin typeface="Consolas" pitchFamily="49" charset="0"/>
                <a:cs typeface="Consolas" pitchFamily="49" charset="0"/>
              </a:rPr>
              <a:t>global array </a:t>
            </a:r>
            <a:r>
              <a:rPr lang="en-IN" dirty="0">
                <a:latin typeface="Consolas" pitchFamily="49" charset="0"/>
                <a:cs typeface="Consolas" pitchFamily="49" charset="0"/>
              </a:rPr>
              <a:t>a[low : high]; [having high-low+1 elements]</a:t>
            </a:r>
          </a:p>
          <a:p>
            <a:pPr marL="514350" indent="-514350">
              <a:lnSpc>
                <a:spcPct val="100000"/>
              </a:lnSpc>
              <a:buFont typeface="+mj-lt"/>
              <a:buAutoNum type="arabicPeriod"/>
            </a:pPr>
            <a:r>
              <a:rPr lang="en-IN" b="1" dirty="0">
                <a:latin typeface="Consolas" pitchFamily="49" charset="0"/>
                <a:cs typeface="Consolas" pitchFamily="49" charset="0"/>
              </a:rPr>
              <a:t>if </a:t>
            </a:r>
            <a:r>
              <a:rPr lang="en-IN" dirty="0">
                <a:latin typeface="Consolas" pitchFamily="49" charset="0"/>
                <a:cs typeface="Consolas" pitchFamily="49" charset="0"/>
              </a:rPr>
              <a:t>low &lt; high </a:t>
            </a:r>
            <a:r>
              <a:rPr lang="en-IN" b="1" dirty="0">
                <a:latin typeface="Consolas" pitchFamily="49" charset="0"/>
                <a:cs typeface="Consolas" pitchFamily="49" charset="0"/>
              </a:rPr>
              <a:t>then</a:t>
            </a:r>
          </a:p>
          <a:p>
            <a:pPr marL="514350" indent="-514350">
              <a:lnSpc>
                <a:spcPct val="100000"/>
              </a:lnSpc>
              <a:buFont typeface="+mj-lt"/>
              <a:buAutoNum type="arabicPeriod"/>
            </a:pPr>
            <a:r>
              <a:rPr lang="en-IN" dirty="0">
                <a:latin typeface="Consolas" pitchFamily="49" charset="0"/>
                <a:cs typeface="Consolas" pitchFamily="49" charset="0"/>
              </a:rPr>
              <a:t>  mid = floor((low + high)/2);</a:t>
            </a:r>
          </a:p>
          <a:p>
            <a:pPr marL="514350" indent="-514350">
              <a:lnSpc>
                <a:spcPct val="100000"/>
              </a:lnSpc>
              <a:buFont typeface="+mj-lt"/>
              <a:buAutoNum type="arabicPeriod"/>
            </a:pPr>
            <a:r>
              <a:rPr lang="en-IN" dirty="0">
                <a:latin typeface="Consolas" pitchFamily="49" charset="0"/>
                <a:cs typeface="Consolas" pitchFamily="49" charset="0"/>
              </a:rPr>
              <a:t>  </a:t>
            </a:r>
            <a:r>
              <a:rPr lang="en-IN" dirty="0" err="1">
                <a:latin typeface="Consolas" pitchFamily="49" charset="0"/>
                <a:cs typeface="Consolas" pitchFamily="49" charset="0"/>
              </a:rPr>
              <a:t>mergesort</a:t>
            </a:r>
            <a:r>
              <a:rPr lang="en-IN" dirty="0">
                <a:latin typeface="Consolas" pitchFamily="49" charset="0"/>
                <a:cs typeface="Consolas" pitchFamily="49" charset="0"/>
              </a:rPr>
              <a:t>(low, mid);</a:t>
            </a:r>
          </a:p>
          <a:p>
            <a:pPr marL="514350" indent="-514350">
              <a:lnSpc>
                <a:spcPct val="100000"/>
              </a:lnSpc>
              <a:buFont typeface="+mj-lt"/>
              <a:buAutoNum type="arabicPeriod"/>
            </a:pPr>
            <a:r>
              <a:rPr lang="en-IN" dirty="0">
                <a:latin typeface="Consolas" pitchFamily="49" charset="0"/>
                <a:cs typeface="Consolas" pitchFamily="49" charset="0"/>
              </a:rPr>
              <a:t>  </a:t>
            </a:r>
            <a:r>
              <a:rPr lang="en-IN" dirty="0" err="1">
                <a:latin typeface="Consolas" pitchFamily="49" charset="0"/>
                <a:cs typeface="Consolas" pitchFamily="49" charset="0"/>
              </a:rPr>
              <a:t>mergesort</a:t>
            </a:r>
            <a:r>
              <a:rPr lang="en-IN" dirty="0">
                <a:latin typeface="Consolas" pitchFamily="49" charset="0"/>
                <a:cs typeface="Consolas" pitchFamily="49" charset="0"/>
              </a:rPr>
              <a:t>(mid+1, high);</a:t>
            </a:r>
          </a:p>
          <a:p>
            <a:pPr marL="514350" indent="-514350">
              <a:lnSpc>
                <a:spcPct val="100000"/>
              </a:lnSpc>
              <a:buFont typeface="+mj-lt"/>
              <a:buAutoNum type="arabicPeriod"/>
            </a:pPr>
            <a:r>
              <a:rPr lang="en-IN" dirty="0">
                <a:latin typeface="Consolas" pitchFamily="49" charset="0"/>
                <a:cs typeface="Consolas" pitchFamily="49" charset="0"/>
              </a:rPr>
              <a:t>  merge(low, mid, high);</a:t>
            </a:r>
          </a:p>
          <a:p>
            <a:pPr marL="514350" indent="-514350">
              <a:lnSpc>
                <a:spcPct val="100000"/>
              </a:lnSpc>
              <a:buFont typeface="+mj-lt"/>
              <a:buAutoNum type="arabicPeriod"/>
            </a:pPr>
            <a:r>
              <a:rPr lang="en-IN" b="1" dirty="0">
                <a:latin typeface="Consolas" pitchFamily="49" charset="0"/>
                <a:cs typeface="Consolas" pitchFamily="49" charset="0"/>
              </a:rPr>
              <a:t>end</a:t>
            </a:r>
          </a:p>
        </p:txBody>
      </p:sp>
    </p:spTree>
    <p:extLst>
      <p:ext uri="{BB962C8B-B14F-4D97-AF65-F5344CB8AC3E}">
        <p14:creationId xmlns:p14="http://schemas.microsoft.com/office/powerpoint/2010/main" val="189059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a:xfrm>
            <a:off x="131178" y="11997"/>
            <a:ext cx="8543590" cy="6555641"/>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vert="horz" wrap="square" lIns="91440" tIns="45720" rIns="91440" bIns="45720" rtlCol="0">
            <a:spAutoFit/>
          </a:bodyPr>
          <a:lstStyle>
            <a:lvl1pPr marL="265113" indent="-265113" algn="just" defTabSz="914400" rtl="0" eaLnBrk="1" latinLnBrk="0" hangingPunct="1">
              <a:lnSpc>
                <a:spcPct val="114000"/>
              </a:lnSpc>
              <a:spcBef>
                <a:spcPts val="1000"/>
              </a:spcBef>
              <a:buClr>
                <a:schemeClr val="accent6"/>
              </a:buClr>
              <a:buFont typeface="Wingdings 3" panose="05040102010807070707" pitchFamily="18" charset="2"/>
              <a:buChar char=""/>
              <a:defRPr sz="2400" kern="1200">
                <a:solidFill>
                  <a:schemeClr val="tx1"/>
                </a:solidFill>
                <a:latin typeface="+mj-lt"/>
                <a:ea typeface="+mj-ea"/>
                <a:cs typeface="+mj-cs"/>
              </a:defRPr>
            </a:lvl1pPr>
            <a:lvl2pPr marL="809625" indent="-352425" algn="just" defTabSz="914400" rtl="0" eaLnBrk="1" latinLnBrk="0" hangingPunct="1">
              <a:lnSpc>
                <a:spcPct val="114000"/>
              </a:lnSpc>
              <a:spcBef>
                <a:spcPts val="1000"/>
              </a:spcBef>
              <a:buClr>
                <a:schemeClr val="accent6"/>
              </a:buClr>
              <a:buFont typeface="Wingdings 3" panose="05040102010807070707" pitchFamily="18" charset="2"/>
              <a:buChar char=""/>
              <a:defRPr sz="2000" kern="1200">
                <a:solidFill>
                  <a:schemeClr val="tx1"/>
                </a:solidFill>
                <a:latin typeface="+mj-lt"/>
                <a:ea typeface="+mj-ea"/>
                <a:cs typeface="+mj-cs"/>
              </a:defRPr>
            </a:lvl2pPr>
            <a:lvl3pPr marL="1143000" indent="-228600" algn="just" defTabSz="914400" rtl="0" eaLnBrk="1" latinLnBrk="0" hangingPunct="1">
              <a:lnSpc>
                <a:spcPct val="114000"/>
              </a:lnSpc>
              <a:spcBef>
                <a:spcPts val="1000"/>
              </a:spcBef>
              <a:buClr>
                <a:schemeClr val="accent6"/>
              </a:buClr>
              <a:buFont typeface="Wingdings" panose="05000000000000000000" pitchFamily="2" charset="2"/>
              <a:buChar char="§"/>
              <a:defRPr sz="1800" kern="1200">
                <a:solidFill>
                  <a:schemeClr val="tx1"/>
                </a:solidFill>
                <a:latin typeface="+mj-lt"/>
                <a:ea typeface="+mj-ea"/>
                <a:cs typeface="+mj-cs"/>
              </a:defRPr>
            </a:lvl3pPr>
            <a:lvl4pPr marL="16002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j-lt"/>
                <a:ea typeface="+mj-ea"/>
                <a:cs typeface="+mj-cs"/>
              </a:defRPr>
            </a:lvl4pPr>
            <a:lvl5pPr marL="20574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j-cs"/>
              </a:defRPr>
            </a:lvl9pPr>
          </a:lstStyle>
          <a:p>
            <a:pPr marL="0" indent="0">
              <a:lnSpc>
                <a:spcPct val="100000"/>
              </a:lnSpc>
              <a:spcBef>
                <a:spcPts val="600"/>
              </a:spcBef>
              <a:buFont typeface="Wingdings 3" panose="05040102010807070707" pitchFamily="18" charset="2"/>
              <a:buNone/>
            </a:pPr>
            <a:r>
              <a:rPr lang="en-IN" sz="2000" b="1" dirty="0">
                <a:solidFill>
                  <a:srgbClr val="C00000"/>
                </a:solidFill>
                <a:latin typeface="Consolas" pitchFamily="49" charset="0"/>
                <a:cs typeface="Consolas" pitchFamily="49" charset="0"/>
              </a:rPr>
              <a:t>Algorithm: merge(low, mid, high)</a:t>
            </a:r>
          </a:p>
          <a:p>
            <a:pPr marL="457200" indent="-457200">
              <a:lnSpc>
                <a:spcPct val="100000"/>
              </a:lnSpc>
              <a:spcBef>
                <a:spcPts val="600"/>
              </a:spcBef>
              <a:buFont typeface="+mj-lt"/>
              <a:buAutoNum type="arabicPeriod"/>
            </a:pPr>
            <a:r>
              <a:rPr lang="en-IN" sz="2000" b="1" dirty="0">
                <a:latin typeface="Consolas" pitchFamily="49" charset="0"/>
                <a:cs typeface="Consolas" pitchFamily="49" charset="0"/>
              </a:rPr>
              <a:t>global array </a:t>
            </a:r>
            <a:r>
              <a:rPr lang="en-IN" sz="2000" dirty="0">
                <a:latin typeface="Consolas" pitchFamily="49" charset="0"/>
                <a:cs typeface="Consolas" pitchFamily="49" charset="0"/>
              </a:rPr>
              <a:t>a[low : high];</a:t>
            </a:r>
          </a:p>
          <a:p>
            <a:pPr marL="457200" indent="-457200">
              <a:lnSpc>
                <a:spcPct val="100000"/>
              </a:lnSpc>
              <a:spcBef>
                <a:spcPts val="600"/>
              </a:spcBef>
              <a:buFont typeface="+mj-lt"/>
              <a:buAutoNum type="arabicPeriod"/>
            </a:pPr>
            <a:r>
              <a:rPr lang="en-IN" sz="2000" b="1" dirty="0">
                <a:latin typeface="Consolas" pitchFamily="49" charset="0"/>
                <a:cs typeface="Consolas" pitchFamily="49" charset="0"/>
              </a:rPr>
              <a:t>local integer</a:t>
            </a:r>
            <a:r>
              <a:rPr lang="en-IN" sz="2000" dirty="0">
                <a:latin typeface="Consolas" pitchFamily="49" charset="0"/>
                <a:cs typeface="Consolas" pitchFamily="49" charset="0"/>
              </a:rPr>
              <a:t> h, i, j, k;</a:t>
            </a:r>
          </a:p>
          <a:p>
            <a:pPr marL="457200" indent="-457200">
              <a:lnSpc>
                <a:spcPct val="100000"/>
              </a:lnSpc>
              <a:spcBef>
                <a:spcPts val="600"/>
              </a:spcBef>
              <a:buFont typeface="+mj-lt"/>
              <a:buAutoNum type="arabicPeriod"/>
            </a:pPr>
            <a:r>
              <a:rPr lang="en-IN" sz="2000" b="1" dirty="0">
                <a:latin typeface="Consolas" pitchFamily="49" charset="0"/>
                <a:cs typeface="Consolas" pitchFamily="49" charset="0"/>
              </a:rPr>
              <a:t>local array </a:t>
            </a:r>
            <a:r>
              <a:rPr lang="en-IN" sz="2000" dirty="0">
                <a:latin typeface="Consolas" pitchFamily="49" charset="0"/>
                <a:cs typeface="Consolas" pitchFamily="49" charset="0"/>
              </a:rPr>
              <a:t>b[low : high];</a:t>
            </a:r>
          </a:p>
          <a:p>
            <a:pPr marL="457200" indent="-457200">
              <a:lnSpc>
                <a:spcPct val="100000"/>
              </a:lnSpc>
              <a:spcBef>
                <a:spcPts val="600"/>
              </a:spcBef>
              <a:buFont typeface="+mj-lt"/>
              <a:buAutoNum type="arabicPeriod"/>
            </a:pPr>
            <a:r>
              <a:rPr lang="en-IN" sz="2000" dirty="0">
                <a:latin typeface="Consolas" pitchFamily="49" charset="0"/>
                <a:cs typeface="Consolas" pitchFamily="49" charset="0"/>
              </a:rPr>
              <a:t>h </a:t>
            </a:r>
            <a:r>
              <a:rPr lang="en-IN" sz="2000" dirty="0">
                <a:latin typeface="Consolas" pitchFamily="49" charset="0"/>
                <a:cs typeface="Consolas" pitchFamily="49" charset="0"/>
                <a:sym typeface="Wingdings" pitchFamily="2" charset="2"/>
              </a:rPr>
              <a:t> low;</a:t>
            </a:r>
          </a:p>
          <a:p>
            <a:pPr marL="457200" indent="-457200">
              <a:lnSpc>
                <a:spcPct val="100000"/>
              </a:lnSpc>
              <a:spcBef>
                <a:spcPts val="600"/>
              </a:spcBef>
              <a:buFont typeface="+mj-lt"/>
              <a:buAutoNum type="arabicPeriod"/>
            </a:pPr>
            <a:r>
              <a:rPr lang="en-IN" sz="2000" dirty="0">
                <a:latin typeface="Consolas" pitchFamily="49" charset="0"/>
                <a:cs typeface="Consolas" pitchFamily="49" charset="0"/>
                <a:sym typeface="Wingdings" pitchFamily="2" charset="2"/>
              </a:rPr>
              <a:t>i  low;</a:t>
            </a:r>
          </a:p>
          <a:p>
            <a:pPr marL="457200" indent="-457200">
              <a:lnSpc>
                <a:spcPct val="100000"/>
              </a:lnSpc>
              <a:spcBef>
                <a:spcPts val="600"/>
              </a:spcBef>
              <a:buFont typeface="+mj-lt"/>
              <a:buAutoNum type="arabicPeriod"/>
            </a:pPr>
            <a:r>
              <a:rPr lang="en-IN" sz="2000" dirty="0">
                <a:latin typeface="Consolas" pitchFamily="49" charset="0"/>
                <a:cs typeface="Consolas" pitchFamily="49" charset="0"/>
                <a:sym typeface="Wingdings" pitchFamily="2" charset="2"/>
              </a:rPr>
              <a:t>j  mid+1</a:t>
            </a:r>
            <a:endParaRPr lang="en-IN" sz="2000" dirty="0">
              <a:latin typeface="Consolas" pitchFamily="49" charset="0"/>
              <a:cs typeface="Consolas" pitchFamily="49" charset="0"/>
            </a:endParaRPr>
          </a:p>
          <a:p>
            <a:pPr marL="457200" indent="-457200">
              <a:lnSpc>
                <a:spcPct val="100000"/>
              </a:lnSpc>
              <a:spcBef>
                <a:spcPts val="600"/>
              </a:spcBef>
              <a:buFont typeface="+mj-lt"/>
              <a:buAutoNum type="arabicPeriod"/>
            </a:pPr>
            <a:r>
              <a:rPr lang="en-IN" sz="2000" b="1" dirty="0">
                <a:latin typeface="Consolas" pitchFamily="49" charset="0"/>
                <a:cs typeface="Consolas" pitchFamily="49" charset="0"/>
              </a:rPr>
              <a:t>while </a:t>
            </a:r>
            <a:r>
              <a:rPr lang="en-IN" sz="2000" dirty="0">
                <a:latin typeface="Consolas" pitchFamily="49" charset="0"/>
                <a:cs typeface="Consolas" pitchFamily="49" charset="0"/>
              </a:rPr>
              <a:t>h &lt;= mid </a:t>
            </a:r>
            <a:r>
              <a:rPr lang="en-IN" sz="2000" b="1" dirty="0">
                <a:latin typeface="Consolas" pitchFamily="49" charset="0"/>
                <a:cs typeface="Consolas" pitchFamily="49" charset="0"/>
              </a:rPr>
              <a:t>and </a:t>
            </a:r>
            <a:r>
              <a:rPr lang="en-IN" sz="2000" dirty="0">
                <a:latin typeface="Consolas" pitchFamily="49" charset="0"/>
                <a:cs typeface="Consolas" pitchFamily="49" charset="0"/>
              </a:rPr>
              <a:t>j &lt;= high </a:t>
            </a:r>
            <a:r>
              <a:rPr lang="en-IN" sz="2000" b="1" dirty="0">
                <a:latin typeface="Consolas" pitchFamily="49" charset="0"/>
                <a:cs typeface="Consolas" pitchFamily="49" charset="0"/>
              </a:rPr>
              <a:t>do</a:t>
            </a:r>
          </a:p>
          <a:p>
            <a:pPr marL="457200" indent="-457200">
              <a:lnSpc>
                <a:spcPct val="100000"/>
              </a:lnSpc>
              <a:spcBef>
                <a:spcPts val="600"/>
              </a:spcBef>
              <a:buFont typeface="+mj-lt"/>
              <a:buAutoNum type="arabicPeriod"/>
            </a:pPr>
            <a:r>
              <a:rPr lang="en-IN" sz="2000" dirty="0">
                <a:latin typeface="Consolas" pitchFamily="49" charset="0"/>
                <a:cs typeface="Consolas" pitchFamily="49" charset="0"/>
              </a:rPr>
              <a:t>  </a:t>
            </a:r>
            <a:r>
              <a:rPr lang="en-IN" sz="2000" b="1" dirty="0">
                <a:latin typeface="Consolas" pitchFamily="49" charset="0"/>
                <a:cs typeface="Consolas" pitchFamily="49" charset="0"/>
              </a:rPr>
              <a:t>if</a:t>
            </a:r>
            <a:r>
              <a:rPr lang="en-IN" sz="2000" dirty="0">
                <a:latin typeface="Consolas" pitchFamily="49" charset="0"/>
                <a:cs typeface="Consolas" pitchFamily="49" charset="0"/>
              </a:rPr>
              <a:t> a[h] &lt;= a[j] </a:t>
            </a:r>
            <a:r>
              <a:rPr lang="en-IN" sz="2000" b="1" dirty="0">
                <a:latin typeface="Consolas" pitchFamily="49" charset="0"/>
                <a:cs typeface="Consolas" pitchFamily="49" charset="0"/>
              </a:rPr>
              <a:t>then</a:t>
            </a:r>
            <a:r>
              <a:rPr lang="en-IN" sz="2000" dirty="0">
                <a:latin typeface="Consolas" pitchFamily="49" charset="0"/>
                <a:cs typeface="Consolas" pitchFamily="49" charset="0"/>
              </a:rPr>
              <a:t> </a:t>
            </a:r>
          </a:p>
          <a:p>
            <a:pPr marL="457200" indent="-457200">
              <a:lnSpc>
                <a:spcPct val="100000"/>
              </a:lnSpc>
              <a:spcBef>
                <a:spcPts val="600"/>
              </a:spcBef>
              <a:buFont typeface="+mj-lt"/>
              <a:buAutoNum type="arabicPeriod"/>
            </a:pPr>
            <a:r>
              <a:rPr lang="en-IN" sz="2000" dirty="0">
                <a:latin typeface="Consolas" pitchFamily="49" charset="0"/>
                <a:cs typeface="Consolas" pitchFamily="49" charset="0"/>
              </a:rPr>
              <a:t>      b[i] </a:t>
            </a:r>
            <a:r>
              <a:rPr lang="en-IN" sz="2000" dirty="0">
                <a:latin typeface="Consolas" pitchFamily="49" charset="0"/>
                <a:cs typeface="Consolas" pitchFamily="49" charset="0"/>
                <a:sym typeface="Wingdings" pitchFamily="2" charset="2"/>
              </a:rPr>
              <a:t> a[h];</a:t>
            </a:r>
          </a:p>
          <a:p>
            <a:pPr marL="457200" indent="-457200">
              <a:lnSpc>
                <a:spcPct val="100000"/>
              </a:lnSpc>
              <a:spcBef>
                <a:spcPts val="600"/>
              </a:spcBef>
              <a:buFont typeface="+mj-lt"/>
              <a:buAutoNum type="arabicPeriod"/>
            </a:pPr>
            <a:r>
              <a:rPr lang="en-IN" sz="2000" dirty="0">
                <a:latin typeface="Consolas" pitchFamily="49" charset="0"/>
                <a:cs typeface="Consolas" pitchFamily="49" charset="0"/>
                <a:sym typeface="Wingdings" pitchFamily="2" charset="2"/>
              </a:rPr>
              <a:t>	   h  h+1</a:t>
            </a:r>
          </a:p>
          <a:p>
            <a:pPr marL="457200" indent="-457200">
              <a:lnSpc>
                <a:spcPct val="100000"/>
              </a:lnSpc>
              <a:spcBef>
                <a:spcPts val="600"/>
              </a:spcBef>
              <a:buFont typeface="+mj-lt"/>
              <a:buAutoNum type="arabicPeriod"/>
            </a:pPr>
            <a:r>
              <a:rPr lang="en-IN" sz="2000" dirty="0">
                <a:latin typeface="Consolas" pitchFamily="49" charset="0"/>
                <a:cs typeface="Consolas" pitchFamily="49" charset="0"/>
                <a:sym typeface="Wingdings" pitchFamily="2" charset="2"/>
              </a:rPr>
              <a:t>  </a:t>
            </a:r>
            <a:r>
              <a:rPr lang="en-IN" sz="2000" b="1" dirty="0">
                <a:latin typeface="Consolas" pitchFamily="49" charset="0"/>
                <a:cs typeface="Consolas" pitchFamily="49" charset="0"/>
                <a:sym typeface="Wingdings" pitchFamily="2" charset="2"/>
              </a:rPr>
              <a:t>else</a:t>
            </a:r>
          </a:p>
          <a:p>
            <a:pPr marL="457200" indent="-457200">
              <a:lnSpc>
                <a:spcPct val="100000"/>
              </a:lnSpc>
              <a:spcBef>
                <a:spcPts val="600"/>
              </a:spcBef>
              <a:buFont typeface="+mj-lt"/>
              <a:buAutoNum type="arabicPeriod"/>
            </a:pPr>
            <a:r>
              <a:rPr lang="en-IN" sz="2000" dirty="0">
                <a:latin typeface="Consolas" pitchFamily="49" charset="0"/>
                <a:cs typeface="Consolas" pitchFamily="49" charset="0"/>
              </a:rPr>
              <a:t>	   b[i] </a:t>
            </a:r>
            <a:r>
              <a:rPr lang="en-IN" sz="2000" dirty="0">
                <a:latin typeface="Consolas" pitchFamily="49" charset="0"/>
                <a:cs typeface="Consolas" pitchFamily="49" charset="0"/>
                <a:sym typeface="Wingdings" pitchFamily="2" charset="2"/>
              </a:rPr>
              <a:t> a[j];</a:t>
            </a:r>
          </a:p>
          <a:p>
            <a:pPr marL="457200" indent="-457200">
              <a:lnSpc>
                <a:spcPct val="100000"/>
              </a:lnSpc>
              <a:spcBef>
                <a:spcPts val="600"/>
              </a:spcBef>
              <a:buFont typeface="+mj-lt"/>
              <a:buAutoNum type="arabicPeriod"/>
            </a:pPr>
            <a:r>
              <a:rPr lang="en-IN" sz="2000" dirty="0">
                <a:latin typeface="Consolas" pitchFamily="49" charset="0"/>
                <a:cs typeface="Consolas" pitchFamily="49" charset="0"/>
                <a:sym typeface="Wingdings" pitchFamily="2" charset="2"/>
              </a:rPr>
              <a:t>	   j  j+1</a:t>
            </a:r>
          </a:p>
          <a:p>
            <a:pPr marL="457200" indent="-457200">
              <a:lnSpc>
                <a:spcPct val="100000"/>
              </a:lnSpc>
              <a:spcBef>
                <a:spcPts val="600"/>
              </a:spcBef>
              <a:buFont typeface="+mj-lt"/>
              <a:buAutoNum type="arabicPeriod"/>
            </a:pPr>
            <a:r>
              <a:rPr lang="en-IN" sz="2000" dirty="0">
                <a:latin typeface="Consolas" pitchFamily="49" charset="0"/>
                <a:cs typeface="Consolas" pitchFamily="49" charset="0"/>
              </a:rPr>
              <a:t>  </a:t>
            </a:r>
            <a:r>
              <a:rPr lang="en-IN" sz="2000" b="1" dirty="0">
                <a:latin typeface="Consolas" pitchFamily="49" charset="0"/>
                <a:cs typeface="Consolas" pitchFamily="49" charset="0"/>
              </a:rPr>
              <a:t>end</a:t>
            </a:r>
          </a:p>
          <a:p>
            <a:pPr marL="457200" indent="-457200">
              <a:lnSpc>
                <a:spcPct val="100000"/>
              </a:lnSpc>
              <a:spcBef>
                <a:spcPts val="600"/>
              </a:spcBef>
              <a:buFont typeface="+mj-lt"/>
              <a:buAutoNum type="arabicPeriod"/>
            </a:pPr>
            <a:r>
              <a:rPr lang="en-IN" sz="2000" dirty="0">
                <a:latin typeface="Consolas" pitchFamily="49" charset="0"/>
                <a:cs typeface="Consolas" pitchFamily="49" charset="0"/>
              </a:rPr>
              <a:t>  i </a:t>
            </a:r>
            <a:r>
              <a:rPr lang="en-IN" sz="2000" dirty="0">
                <a:latin typeface="Consolas" pitchFamily="49" charset="0"/>
                <a:cs typeface="Consolas" pitchFamily="49" charset="0"/>
                <a:sym typeface="Wingdings" pitchFamily="2" charset="2"/>
              </a:rPr>
              <a:t> i+1</a:t>
            </a:r>
            <a:endParaRPr lang="en-IN" sz="2000" dirty="0">
              <a:latin typeface="Consolas" pitchFamily="49" charset="0"/>
              <a:cs typeface="Consolas" pitchFamily="49" charset="0"/>
            </a:endParaRPr>
          </a:p>
          <a:p>
            <a:pPr marL="457200" indent="-457200">
              <a:lnSpc>
                <a:spcPct val="100000"/>
              </a:lnSpc>
              <a:spcBef>
                <a:spcPts val="600"/>
              </a:spcBef>
              <a:buFont typeface="+mj-lt"/>
              <a:buAutoNum type="arabicPeriod"/>
            </a:pPr>
            <a:r>
              <a:rPr lang="en-IN" sz="2000" b="1" dirty="0">
                <a:latin typeface="Consolas" pitchFamily="49" charset="0"/>
                <a:cs typeface="Consolas" pitchFamily="49" charset="0"/>
              </a:rPr>
              <a:t>end</a:t>
            </a:r>
          </a:p>
        </p:txBody>
      </p:sp>
    </p:spTree>
    <p:extLst>
      <p:ext uri="{BB962C8B-B14F-4D97-AF65-F5344CB8AC3E}">
        <p14:creationId xmlns:p14="http://schemas.microsoft.com/office/powerpoint/2010/main" val="211907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a:xfrm>
            <a:off x="131178" y="192477"/>
            <a:ext cx="8543590" cy="617092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vert="horz" wrap="square" lIns="91440" tIns="45720" rIns="91440" bIns="45720" rtlCol="0">
            <a:spAutoFit/>
          </a:bodyPr>
          <a:lstStyle>
            <a:lvl1pPr marL="265113" indent="-265113" algn="just" defTabSz="914400" rtl="0" eaLnBrk="1" latinLnBrk="0" hangingPunct="1">
              <a:lnSpc>
                <a:spcPct val="114000"/>
              </a:lnSpc>
              <a:spcBef>
                <a:spcPts val="1000"/>
              </a:spcBef>
              <a:buClr>
                <a:schemeClr val="accent6"/>
              </a:buClr>
              <a:buFont typeface="Wingdings 3" panose="05040102010807070707" pitchFamily="18" charset="2"/>
              <a:buChar char=""/>
              <a:defRPr sz="2400" kern="1200">
                <a:solidFill>
                  <a:schemeClr val="tx1"/>
                </a:solidFill>
                <a:latin typeface="+mj-lt"/>
                <a:ea typeface="+mj-ea"/>
                <a:cs typeface="+mj-cs"/>
              </a:defRPr>
            </a:lvl1pPr>
            <a:lvl2pPr marL="809625" indent="-352425" algn="just" defTabSz="914400" rtl="0" eaLnBrk="1" latinLnBrk="0" hangingPunct="1">
              <a:lnSpc>
                <a:spcPct val="114000"/>
              </a:lnSpc>
              <a:spcBef>
                <a:spcPts val="1000"/>
              </a:spcBef>
              <a:buClr>
                <a:schemeClr val="accent6"/>
              </a:buClr>
              <a:buFont typeface="Wingdings 3" panose="05040102010807070707" pitchFamily="18" charset="2"/>
              <a:buChar char=""/>
              <a:defRPr sz="2000" kern="1200">
                <a:solidFill>
                  <a:schemeClr val="tx1"/>
                </a:solidFill>
                <a:latin typeface="+mj-lt"/>
                <a:ea typeface="+mj-ea"/>
                <a:cs typeface="+mj-cs"/>
              </a:defRPr>
            </a:lvl2pPr>
            <a:lvl3pPr marL="1143000" indent="-228600" algn="just" defTabSz="914400" rtl="0" eaLnBrk="1" latinLnBrk="0" hangingPunct="1">
              <a:lnSpc>
                <a:spcPct val="114000"/>
              </a:lnSpc>
              <a:spcBef>
                <a:spcPts val="1000"/>
              </a:spcBef>
              <a:buClr>
                <a:schemeClr val="accent6"/>
              </a:buClr>
              <a:buFont typeface="Wingdings" panose="05000000000000000000" pitchFamily="2" charset="2"/>
              <a:buChar char="§"/>
              <a:defRPr sz="1800" kern="1200">
                <a:solidFill>
                  <a:schemeClr val="tx1"/>
                </a:solidFill>
                <a:latin typeface="+mj-lt"/>
                <a:ea typeface="+mj-ea"/>
                <a:cs typeface="+mj-cs"/>
              </a:defRPr>
            </a:lvl3pPr>
            <a:lvl4pPr marL="16002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j-lt"/>
                <a:ea typeface="+mj-ea"/>
                <a:cs typeface="+mj-cs"/>
              </a:defRPr>
            </a:lvl4pPr>
            <a:lvl5pPr marL="20574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j-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j-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j-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j-cs"/>
              </a:defRPr>
            </a:lvl9pPr>
          </a:lstStyle>
          <a:p>
            <a:pPr marL="457200" indent="-457200">
              <a:lnSpc>
                <a:spcPct val="100000"/>
              </a:lnSpc>
              <a:spcBef>
                <a:spcPts val="600"/>
              </a:spcBef>
              <a:buFont typeface="+mj-lt"/>
              <a:buAutoNum type="arabicPeriod" startAt="17"/>
            </a:pPr>
            <a:r>
              <a:rPr lang="en-IN" sz="2000" b="1" dirty="0">
                <a:latin typeface="Consolas" pitchFamily="49" charset="0"/>
                <a:cs typeface="Consolas" pitchFamily="49" charset="0"/>
              </a:rPr>
              <a:t>[ we should handle any remaining elements]</a:t>
            </a:r>
            <a:endParaRPr lang="en-IN" sz="2000" dirty="0">
              <a:latin typeface="Consolas" pitchFamily="49" charset="0"/>
              <a:cs typeface="Consolas" pitchFamily="49" charset="0"/>
            </a:endParaRPr>
          </a:p>
          <a:p>
            <a:pPr marL="457200" indent="-457200">
              <a:lnSpc>
                <a:spcPct val="100000"/>
              </a:lnSpc>
              <a:spcBef>
                <a:spcPts val="600"/>
              </a:spcBef>
              <a:buFont typeface="+mj-lt"/>
              <a:buAutoNum type="arabicPeriod" startAt="17"/>
            </a:pPr>
            <a:r>
              <a:rPr lang="en-IN" sz="2000" b="1" dirty="0">
                <a:latin typeface="Consolas" pitchFamily="49" charset="0"/>
                <a:cs typeface="Consolas" pitchFamily="49" charset="0"/>
              </a:rPr>
              <a:t>if</a:t>
            </a:r>
            <a:r>
              <a:rPr lang="en-IN" sz="2000" dirty="0">
                <a:latin typeface="Consolas" pitchFamily="49" charset="0"/>
                <a:cs typeface="Consolas" pitchFamily="49" charset="0"/>
              </a:rPr>
              <a:t> h &gt; mid </a:t>
            </a:r>
            <a:r>
              <a:rPr lang="en-IN" sz="2000" b="1" dirty="0">
                <a:latin typeface="Consolas" pitchFamily="49" charset="0"/>
                <a:cs typeface="Consolas" pitchFamily="49" charset="0"/>
              </a:rPr>
              <a:t>then</a:t>
            </a:r>
            <a:r>
              <a:rPr lang="en-IN" sz="2000" dirty="0">
                <a:latin typeface="Consolas" pitchFamily="49" charset="0"/>
                <a:cs typeface="Consolas" pitchFamily="49" charset="0"/>
              </a:rPr>
              <a:t> </a:t>
            </a:r>
          </a:p>
          <a:p>
            <a:pPr marL="457200" indent="-457200">
              <a:lnSpc>
                <a:spcPct val="100000"/>
              </a:lnSpc>
              <a:spcBef>
                <a:spcPts val="600"/>
              </a:spcBef>
              <a:buFont typeface="+mj-lt"/>
              <a:buAutoNum type="arabicPeriod" startAt="17"/>
            </a:pPr>
            <a:r>
              <a:rPr lang="en-IN" sz="2000" dirty="0">
                <a:latin typeface="Consolas" pitchFamily="49" charset="0"/>
                <a:cs typeface="Consolas" pitchFamily="49" charset="0"/>
              </a:rPr>
              <a:t>	</a:t>
            </a:r>
            <a:r>
              <a:rPr lang="en-IN" sz="2000" b="1" dirty="0">
                <a:latin typeface="Consolas" pitchFamily="49" charset="0"/>
                <a:cs typeface="Consolas" pitchFamily="49" charset="0"/>
              </a:rPr>
              <a:t>for</a:t>
            </a:r>
            <a:r>
              <a:rPr lang="en-IN" sz="2000" dirty="0">
                <a:latin typeface="Consolas" pitchFamily="49" charset="0"/>
                <a:cs typeface="Consolas" pitchFamily="49" charset="0"/>
              </a:rPr>
              <a:t> k </a:t>
            </a:r>
            <a:r>
              <a:rPr lang="en-IN" sz="2000" dirty="0">
                <a:latin typeface="Consolas" pitchFamily="49" charset="0"/>
                <a:cs typeface="Consolas" pitchFamily="49" charset="0"/>
                <a:sym typeface="Wingdings" pitchFamily="2" charset="2"/>
              </a:rPr>
              <a:t> j to high </a:t>
            </a:r>
            <a:r>
              <a:rPr lang="en-IN" sz="2000" b="1" dirty="0">
                <a:latin typeface="Consolas" pitchFamily="49" charset="0"/>
                <a:cs typeface="Consolas" pitchFamily="49" charset="0"/>
                <a:sym typeface="Wingdings" pitchFamily="2" charset="2"/>
              </a:rPr>
              <a:t>do</a:t>
            </a:r>
            <a:endParaRPr lang="en-IN" sz="2000" b="1" dirty="0">
              <a:latin typeface="Consolas" pitchFamily="49" charset="0"/>
              <a:cs typeface="Consolas" pitchFamily="49" charset="0"/>
            </a:endParaRPr>
          </a:p>
          <a:p>
            <a:pPr marL="457200" indent="-457200">
              <a:lnSpc>
                <a:spcPct val="100000"/>
              </a:lnSpc>
              <a:spcBef>
                <a:spcPts val="600"/>
              </a:spcBef>
              <a:buFont typeface="+mj-lt"/>
              <a:buAutoNum type="arabicPeriod" startAt="17"/>
            </a:pPr>
            <a:r>
              <a:rPr lang="en-IN" sz="2000" dirty="0">
                <a:latin typeface="Consolas" pitchFamily="49" charset="0"/>
                <a:cs typeface="Consolas" pitchFamily="49" charset="0"/>
              </a:rPr>
              <a:t>		b[i] </a:t>
            </a:r>
            <a:r>
              <a:rPr lang="en-IN" sz="2000" dirty="0">
                <a:latin typeface="Consolas" pitchFamily="49" charset="0"/>
                <a:cs typeface="Consolas" pitchFamily="49" charset="0"/>
                <a:sym typeface="Wingdings" pitchFamily="2" charset="2"/>
              </a:rPr>
              <a:t> a[k];</a:t>
            </a:r>
          </a:p>
          <a:p>
            <a:pPr marL="457200" indent="-457200">
              <a:lnSpc>
                <a:spcPct val="100000"/>
              </a:lnSpc>
              <a:spcBef>
                <a:spcPts val="600"/>
              </a:spcBef>
              <a:buFont typeface="+mj-lt"/>
              <a:buAutoNum type="arabicPeriod" startAt="17"/>
            </a:pPr>
            <a:r>
              <a:rPr lang="en-IN" sz="2000" dirty="0">
                <a:latin typeface="Consolas" pitchFamily="49" charset="0"/>
                <a:cs typeface="Consolas" pitchFamily="49" charset="0"/>
                <a:sym typeface="Wingdings" pitchFamily="2" charset="2"/>
              </a:rPr>
              <a:t>		i  i+1;</a:t>
            </a:r>
          </a:p>
          <a:p>
            <a:pPr marL="457200" indent="-457200">
              <a:lnSpc>
                <a:spcPct val="100000"/>
              </a:lnSpc>
              <a:spcBef>
                <a:spcPts val="600"/>
              </a:spcBef>
              <a:buFont typeface="+mj-lt"/>
              <a:buAutoNum type="arabicPeriod" startAt="17"/>
            </a:pPr>
            <a:r>
              <a:rPr lang="en-IN" sz="2000" dirty="0">
                <a:latin typeface="Consolas" pitchFamily="49" charset="0"/>
                <a:cs typeface="Consolas" pitchFamily="49" charset="0"/>
                <a:sym typeface="Wingdings" pitchFamily="2" charset="2"/>
              </a:rPr>
              <a:t>	</a:t>
            </a:r>
            <a:r>
              <a:rPr lang="en-IN" sz="2000" b="1" dirty="0">
                <a:latin typeface="Consolas" pitchFamily="49" charset="0"/>
                <a:cs typeface="Consolas" pitchFamily="49" charset="0"/>
                <a:sym typeface="Wingdings" pitchFamily="2" charset="2"/>
              </a:rPr>
              <a:t>end</a:t>
            </a:r>
            <a:r>
              <a:rPr lang="en-IN" sz="2000" dirty="0">
                <a:latin typeface="Consolas" pitchFamily="49" charset="0"/>
                <a:cs typeface="Consolas" pitchFamily="49" charset="0"/>
                <a:sym typeface="Wingdings" pitchFamily="2" charset="2"/>
              </a:rPr>
              <a:t> </a:t>
            </a:r>
            <a:endParaRPr lang="en-IN" sz="2000" dirty="0">
              <a:latin typeface="Consolas" pitchFamily="49" charset="0"/>
              <a:cs typeface="Consolas" pitchFamily="49" charset="0"/>
            </a:endParaRPr>
          </a:p>
          <a:p>
            <a:pPr marL="457200" indent="-457200">
              <a:lnSpc>
                <a:spcPct val="100000"/>
              </a:lnSpc>
              <a:spcBef>
                <a:spcPts val="600"/>
              </a:spcBef>
              <a:buFont typeface="+mj-lt"/>
              <a:buAutoNum type="arabicPeriod" startAt="17"/>
            </a:pPr>
            <a:r>
              <a:rPr lang="en-IN" sz="2000" b="1" dirty="0">
                <a:latin typeface="Consolas" pitchFamily="49" charset="0"/>
                <a:cs typeface="Consolas" pitchFamily="49" charset="0"/>
              </a:rPr>
              <a:t>else</a:t>
            </a:r>
          </a:p>
          <a:p>
            <a:pPr marL="457200" indent="-457200">
              <a:lnSpc>
                <a:spcPct val="100000"/>
              </a:lnSpc>
              <a:spcBef>
                <a:spcPts val="600"/>
              </a:spcBef>
              <a:buFont typeface="+mj-lt"/>
              <a:buAutoNum type="arabicPeriod" startAt="17"/>
            </a:pPr>
            <a:r>
              <a:rPr lang="en-IN" sz="2000" dirty="0">
                <a:latin typeface="Consolas" pitchFamily="49" charset="0"/>
                <a:cs typeface="Consolas" pitchFamily="49" charset="0"/>
              </a:rPr>
              <a:t>	</a:t>
            </a:r>
            <a:r>
              <a:rPr lang="en-IN" sz="2000" b="1" dirty="0">
                <a:latin typeface="Consolas" pitchFamily="49" charset="0"/>
                <a:cs typeface="Consolas" pitchFamily="49" charset="0"/>
              </a:rPr>
              <a:t>for</a:t>
            </a:r>
            <a:r>
              <a:rPr lang="en-IN" sz="2000" dirty="0">
                <a:latin typeface="Consolas" pitchFamily="49" charset="0"/>
                <a:cs typeface="Consolas" pitchFamily="49" charset="0"/>
              </a:rPr>
              <a:t> k </a:t>
            </a:r>
            <a:r>
              <a:rPr lang="en-IN" sz="2000" dirty="0">
                <a:latin typeface="Consolas" pitchFamily="49" charset="0"/>
                <a:cs typeface="Consolas" pitchFamily="49" charset="0"/>
                <a:sym typeface="Wingdings" pitchFamily="2" charset="2"/>
              </a:rPr>
              <a:t> h to mid </a:t>
            </a:r>
            <a:r>
              <a:rPr lang="en-IN" sz="2000" b="1" dirty="0">
                <a:latin typeface="Consolas" pitchFamily="49" charset="0"/>
                <a:cs typeface="Consolas" pitchFamily="49" charset="0"/>
                <a:sym typeface="Wingdings" pitchFamily="2" charset="2"/>
              </a:rPr>
              <a:t>do</a:t>
            </a:r>
            <a:endParaRPr lang="en-IN" sz="2000" b="1" dirty="0">
              <a:latin typeface="Consolas" pitchFamily="49" charset="0"/>
              <a:cs typeface="Consolas" pitchFamily="49" charset="0"/>
            </a:endParaRPr>
          </a:p>
          <a:p>
            <a:pPr marL="457200" indent="-457200">
              <a:lnSpc>
                <a:spcPct val="100000"/>
              </a:lnSpc>
              <a:spcBef>
                <a:spcPts val="600"/>
              </a:spcBef>
              <a:buFont typeface="+mj-lt"/>
              <a:buAutoNum type="arabicPeriod" startAt="17"/>
            </a:pPr>
            <a:r>
              <a:rPr lang="en-IN" sz="2000" dirty="0">
                <a:latin typeface="Consolas" pitchFamily="49" charset="0"/>
                <a:cs typeface="Consolas" pitchFamily="49" charset="0"/>
              </a:rPr>
              <a:t>  		b[i] </a:t>
            </a:r>
            <a:r>
              <a:rPr lang="en-IN" sz="2000" dirty="0">
                <a:latin typeface="Consolas" pitchFamily="49" charset="0"/>
                <a:cs typeface="Consolas" pitchFamily="49" charset="0"/>
                <a:sym typeface="Wingdings" pitchFamily="2" charset="2"/>
              </a:rPr>
              <a:t> a[k];</a:t>
            </a:r>
          </a:p>
          <a:p>
            <a:pPr marL="457200" indent="-457200">
              <a:lnSpc>
                <a:spcPct val="100000"/>
              </a:lnSpc>
              <a:spcBef>
                <a:spcPts val="600"/>
              </a:spcBef>
              <a:buFont typeface="+mj-lt"/>
              <a:buAutoNum type="arabicPeriod" startAt="17"/>
            </a:pPr>
            <a:r>
              <a:rPr lang="en-IN" sz="2000" dirty="0">
                <a:latin typeface="Consolas" pitchFamily="49" charset="0"/>
                <a:cs typeface="Consolas" pitchFamily="49" charset="0"/>
                <a:sym typeface="Wingdings" pitchFamily="2" charset="2"/>
              </a:rPr>
              <a:t>		i  i+1;</a:t>
            </a:r>
          </a:p>
          <a:p>
            <a:pPr marL="457200" indent="-457200">
              <a:lnSpc>
                <a:spcPct val="100000"/>
              </a:lnSpc>
              <a:spcBef>
                <a:spcPts val="600"/>
              </a:spcBef>
              <a:buFont typeface="+mj-lt"/>
              <a:buAutoNum type="arabicPeriod" startAt="17"/>
            </a:pPr>
            <a:r>
              <a:rPr lang="en-IN" sz="2000" dirty="0">
                <a:latin typeface="Consolas" pitchFamily="49" charset="0"/>
                <a:cs typeface="Consolas" pitchFamily="49" charset="0"/>
                <a:sym typeface="Wingdings" pitchFamily="2" charset="2"/>
              </a:rPr>
              <a:t>   </a:t>
            </a:r>
            <a:r>
              <a:rPr lang="en-IN" sz="2000" b="1" dirty="0">
                <a:latin typeface="Consolas" pitchFamily="49" charset="0"/>
                <a:cs typeface="Consolas" pitchFamily="49" charset="0"/>
                <a:sym typeface="Wingdings" pitchFamily="2" charset="2"/>
              </a:rPr>
              <a:t>end</a:t>
            </a:r>
          </a:p>
          <a:p>
            <a:pPr marL="457200" indent="-457200">
              <a:lnSpc>
                <a:spcPct val="100000"/>
              </a:lnSpc>
              <a:spcBef>
                <a:spcPts val="600"/>
              </a:spcBef>
              <a:buFont typeface="+mj-lt"/>
              <a:buAutoNum type="arabicPeriod" startAt="17"/>
            </a:pPr>
            <a:r>
              <a:rPr lang="en-IN" sz="2000" b="1" dirty="0">
                <a:latin typeface="Consolas" pitchFamily="49" charset="0"/>
                <a:cs typeface="Consolas" pitchFamily="49" charset="0"/>
                <a:sym typeface="Wingdings" pitchFamily="2" charset="2"/>
              </a:rPr>
              <a:t>end</a:t>
            </a:r>
          </a:p>
          <a:p>
            <a:pPr marL="457200" indent="-457200">
              <a:lnSpc>
                <a:spcPct val="100000"/>
              </a:lnSpc>
              <a:spcBef>
                <a:spcPts val="600"/>
              </a:spcBef>
              <a:buFont typeface="+mj-lt"/>
              <a:buAutoNum type="arabicPeriod" startAt="17"/>
            </a:pPr>
            <a:r>
              <a:rPr lang="en-IN" sz="2000" dirty="0">
                <a:latin typeface="Consolas" pitchFamily="49" charset="0"/>
                <a:cs typeface="Consolas" pitchFamily="49" charset="0"/>
              </a:rPr>
              <a:t>[copy merged array back to a[] ]</a:t>
            </a:r>
            <a:endParaRPr lang="en-IN" sz="2000" dirty="0">
              <a:latin typeface="Consolas" pitchFamily="49" charset="0"/>
              <a:cs typeface="Consolas" pitchFamily="49" charset="0"/>
              <a:sym typeface="Wingdings" pitchFamily="2" charset="2"/>
            </a:endParaRPr>
          </a:p>
          <a:p>
            <a:pPr marL="457200" indent="-457200">
              <a:lnSpc>
                <a:spcPct val="100000"/>
              </a:lnSpc>
              <a:spcBef>
                <a:spcPts val="600"/>
              </a:spcBef>
              <a:buFont typeface="+mj-lt"/>
              <a:buAutoNum type="arabicPeriod" startAt="17"/>
            </a:pPr>
            <a:r>
              <a:rPr lang="en-IN" sz="2000" b="1" dirty="0">
                <a:latin typeface="Consolas" pitchFamily="49" charset="0"/>
                <a:cs typeface="Consolas" pitchFamily="49" charset="0"/>
                <a:sym typeface="Wingdings" pitchFamily="2" charset="2"/>
              </a:rPr>
              <a:t>for</a:t>
            </a:r>
            <a:r>
              <a:rPr lang="en-IN" sz="2000" dirty="0">
                <a:latin typeface="Consolas" pitchFamily="49" charset="0"/>
                <a:cs typeface="Consolas" pitchFamily="49" charset="0"/>
                <a:sym typeface="Wingdings" pitchFamily="2" charset="2"/>
              </a:rPr>
              <a:t> k  low to high </a:t>
            </a:r>
            <a:r>
              <a:rPr lang="en-IN" sz="2000" b="1" dirty="0">
                <a:latin typeface="Consolas" pitchFamily="49" charset="0"/>
                <a:cs typeface="Consolas" pitchFamily="49" charset="0"/>
                <a:sym typeface="Wingdings" pitchFamily="2" charset="2"/>
              </a:rPr>
              <a:t>do</a:t>
            </a:r>
          </a:p>
          <a:p>
            <a:pPr marL="457200" indent="-457200">
              <a:lnSpc>
                <a:spcPct val="100000"/>
              </a:lnSpc>
              <a:spcBef>
                <a:spcPts val="600"/>
              </a:spcBef>
              <a:buFont typeface="+mj-lt"/>
              <a:buAutoNum type="arabicPeriod" startAt="17"/>
            </a:pPr>
            <a:r>
              <a:rPr lang="en-IN" sz="2000" dirty="0">
                <a:latin typeface="Consolas" pitchFamily="49" charset="0"/>
                <a:cs typeface="Consolas" pitchFamily="49" charset="0"/>
              </a:rPr>
              <a:t>	a[k] </a:t>
            </a:r>
            <a:r>
              <a:rPr lang="en-IN" sz="2000" dirty="0">
                <a:latin typeface="Consolas" pitchFamily="49" charset="0"/>
                <a:cs typeface="Consolas" pitchFamily="49" charset="0"/>
                <a:sym typeface="Wingdings" pitchFamily="2" charset="2"/>
              </a:rPr>
              <a:t> b[k];</a:t>
            </a:r>
            <a:endParaRPr lang="en-IN" sz="2000" dirty="0">
              <a:latin typeface="Consolas" pitchFamily="49" charset="0"/>
              <a:cs typeface="Consolas" pitchFamily="49" charset="0"/>
            </a:endParaRPr>
          </a:p>
          <a:p>
            <a:pPr marL="457200" indent="-457200">
              <a:lnSpc>
                <a:spcPct val="100000"/>
              </a:lnSpc>
              <a:spcBef>
                <a:spcPts val="600"/>
              </a:spcBef>
              <a:buFont typeface="+mj-lt"/>
              <a:buAutoNum type="arabicPeriod" startAt="17"/>
            </a:pPr>
            <a:r>
              <a:rPr lang="en-IN" sz="2000" b="1" dirty="0">
                <a:latin typeface="Consolas" pitchFamily="49" charset="0"/>
                <a:cs typeface="Consolas" pitchFamily="49" charset="0"/>
              </a:rPr>
              <a:t>end</a:t>
            </a:r>
          </a:p>
        </p:txBody>
      </p:sp>
    </p:spTree>
    <p:extLst>
      <p:ext uri="{BB962C8B-B14F-4D97-AF65-F5344CB8AC3E}">
        <p14:creationId xmlns:p14="http://schemas.microsoft.com/office/powerpoint/2010/main" val="339987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a:t>
            </a:r>
          </a:p>
        </p:txBody>
      </p:sp>
      <p:sp>
        <p:nvSpPr>
          <p:cNvPr id="3" name="Content Placeholder 2"/>
          <p:cNvSpPr>
            <a:spLocks noGrp="1"/>
          </p:cNvSpPr>
          <p:nvPr>
            <p:ph idx="1"/>
          </p:nvPr>
        </p:nvSpPr>
        <p:spPr/>
        <p:txBody>
          <a:bodyPr/>
          <a:lstStyle/>
          <a:p>
            <a:r>
              <a:rPr lang="en-US" dirty="0"/>
              <a:t>Heap sort is a </a:t>
            </a:r>
            <a:r>
              <a:rPr lang="en-US" dirty="0">
                <a:solidFill>
                  <a:schemeClr val="accent6"/>
                </a:solidFill>
              </a:rPr>
              <a:t>comparison-based</a:t>
            </a:r>
            <a:r>
              <a:rPr lang="en-US" dirty="0"/>
              <a:t> sorting algorithm.</a:t>
            </a:r>
          </a:p>
          <a:p>
            <a:r>
              <a:rPr lang="en-US" dirty="0"/>
              <a:t>It is known for its efficiency and is particularly </a:t>
            </a:r>
            <a:r>
              <a:rPr lang="en-US" b="1" dirty="0"/>
              <a:t>suited</a:t>
            </a:r>
            <a:r>
              <a:rPr lang="en-US" dirty="0"/>
              <a:t> for </a:t>
            </a:r>
            <a:r>
              <a:rPr lang="en-US" dirty="0">
                <a:solidFill>
                  <a:schemeClr val="accent6"/>
                </a:solidFill>
              </a:rPr>
              <a:t>large datasets</a:t>
            </a:r>
            <a:r>
              <a:rPr lang="en-US" dirty="0"/>
              <a:t>.</a:t>
            </a:r>
          </a:p>
          <a:p>
            <a:r>
              <a:rPr lang="en-US" dirty="0"/>
              <a:t>Heap sort </a:t>
            </a:r>
            <a:r>
              <a:rPr lang="en-US" b="1" dirty="0"/>
              <a:t>uses</a:t>
            </a:r>
            <a:r>
              <a:rPr lang="en-US" dirty="0"/>
              <a:t> a </a:t>
            </a:r>
            <a:r>
              <a:rPr lang="en-US" dirty="0">
                <a:solidFill>
                  <a:schemeClr val="accent6"/>
                </a:solidFill>
              </a:rPr>
              <a:t>data structure </a:t>
            </a:r>
            <a:r>
              <a:rPr lang="en-US" dirty="0"/>
              <a:t>called a </a:t>
            </a:r>
            <a:r>
              <a:rPr lang="en-US" dirty="0">
                <a:solidFill>
                  <a:schemeClr val="accent6"/>
                </a:solidFill>
              </a:rPr>
              <a:t>binary heap</a:t>
            </a:r>
            <a:r>
              <a:rPr lang="en-US" dirty="0"/>
              <a:t>.</a:t>
            </a:r>
          </a:p>
          <a:p>
            <a:r>
              <a:rPr lang="en-US" b="1" dirty="0"/>
              <a:t>Space complexity</a:t>
            </a:r>
            <a:r>
              <a:rPr lang="en-US" dirty="0"/>
              <a:t> is </a:t>
            </a:r>
            <a:r>
              <a:rPr lang="en-US" dirty="0">
                <a:solidFill>
                  <a:schemeClr val="accent6"/>
                </a:solidFill>
              </a:rPr>
              <a:t>O(1)</a:t>
            </a:r>
          </a:p>
          <a:p>
            <a:r>
              <a:rPr lang="en-US" dirty="0"/>
              <a:t>The </a:t>
            </a:r>
            <a:r>
              <a:rPr lang="en-US" b="1" dirty="0"/>
              <a:t>time complexity</a:t>
            </a:r>
            <a:r>
              <a:rPr lang="en-US" dirty="0"/>
              <a:t> of heap sort is</a:t>
            </a:r>
            <a:r>
              <a:rPr lang="en-US" dirty="0">
                <a:solidFill>
                  <a:schemeClr val="accent6"/>
                </a:solidFill>
              </a:rPr>
              <a:t> O(n log n)</a:t>
            </a:r>
            <a:r>
              <a:rPr lang="en-US" dirty="0"/>
              <a:t> in</a:t>
            </a:r>
            <a:r>
              <a:rPr lang="en-US" b="1" dirty="0"/>
              <a:t> all three cases</a:t>
            </a:r>
            <a:r>
              <a:rPr lang="en-US" dirty="0"/>
              <a:t> (best case, average case, and worst case).</a:t>
            </a:r>
          </a:p>
        </p:txBody>
      </p:sp>
    </p:spTree>
    <p:extLst>
      <p:ext uri="{BB962C8B-B14F-4D97-AF65-F5344CB8AC3E}">
        <p14:creationId xmlns:p14="http://schemas.microsoft.com/office/powerpoint/2010/main" val="257618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Heap?</a:t>
            </a:r>
          </a:p>
        </p:txBody>
      </p:sp>
      <p:sp>
        <p:nvSpPr>
          <p:cNvPr id="3" name="Content Placeholder 2"/>
          <p:cNvSpPr>
            <a:spLocks noGrp="1"/>
          </p:cNvSpPr>
          <p:nvPr>
            <p:ph idx="1"/>
          </p:nvPr>
        </p:nvSpPr>
        <p:spPr/>
        <p:txBody>
          <a:bodyPr/>
          <a:lstStyle/>
          <a:p>
            <a:pPr fontAlgn="base"/>
            <a:r>
              <a:rPr lang="en-US" dirty="0"/>
              <a:t>It is a data structure which is a </a:t>
            </a:r>
            <a:r>
              <a:rPr lang="en-US" b="1" dirty="0"/>
              <a:t>complete binary tree</a:t>
            </a:r>
          </a:p>
          <a:p>
            <a:pPr fontAlgn="base"/>
            <a:r>
              <a:rPr lang="en-US" dirty="0"/>
              <a:t>All the </a:t>
            </a:r>
            <a:r>
              <a:rPr lang="en-US" b="1" dirty="0"/>
              <a:t>levels are completely filled except the last level</a:t>
            </a:r>
          </a:p>
          <a:p>
            <a:pPr fontAlgn="base"/>
            <a:r>
              <a:rPr lang="en-US" dirty="0"/>
              <a:t>Heap has some order of values to be maintained between parents and their children</a:t>
            </a:r>
          </a:p>
          <a:p>
            <a:pPr fontAlgn="base"/>
            <a:r>
              <a:rPr lang="en-US" dirty="0"/>
              <a:t>There are 2 variations of heap possible</a:t>
            </a:r>
          </a:p>
          <a:p>
            <a:pPr lvl="1" fontAlgn="base"/>
            <a:r>
              <a:rPr lang="en-US" b="1" dirty="0"/>
              <a:t>MIN HEAP</a:t>
            </a:r>
          </a:p>
          <a:p>
            <a:pPr lvl="2" fontAlgn="base"/>
            <a:r>
              <a:rPr lang="en-US" dirty="0"/>
              <a:t>Here the </a:t>
            </a:r>
            <a:r>
              <a:rPr lang="en-US" b="1" dirty="0"/>
              <a:t>value of parent is always less</a:t>
            </a:r>
            <a:r>
              <a:rPr lang="en-US" dirty="0"/>
              <a:t> than the value of its children</a:t>
            </a:r>
          </a:p>
          <a:p>
            <a:pPr lvl="2" fontAlgn="base"/>
            <a:r>
              <a:rPr lang="en-US" dirty="0"/>
              <a:t>Hence root will be the minimum in the entire heap</a:t>
            </a:r>
          </a:p>
          <a:p>
            <a:pPr lvl="1" fontAlgn="base"/>
            <a:r>
              <a:rPr lang="en-US" b="1" dirty="0"/>
              <a:t>MAX HEAP</a:t>
            </a:r>
          </a:p>
          <a:p>
            <a:pPr lvl="2" fontAlgn="base"/>
            <a:r>
              <a:rPr lang="en-US" dirty="0"/>
              <a:t>Here the </a:t>
            </a:r>
            <a:r>
              <a:rPr lang="en-US" b="1" dirty="0"/>
              <a:t>value of parent is always more </a:t>
            </a:r>
            <a:r>
              <a:rPr lang="en-US" dirty="0"/>
              <a:t>than the value of its children</a:t>
            </a:r>
          </a:p>
          <a:p>
            <a:pPr lvl="2" fontAlgn="base"/>
            <a:r>
              <a:rPr lang="en-US" dirty="0"/>
              <a:t>Hence root will be the maximum in the entire heap</a:t>
            </a:r>
          </a:p>
        </p:txBody>
      </p:sp>
      <p:pic>
        <p:nvPicPr>
          <p:cNvPr id="5" name="Picture 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782386" y="3246602"/>
            <a:ext cx="2278435" cy="2278435"/>
          </a:xfrm>
          <a:prstGeom prst="rect">
            <a:avLst/>
          </a:prstGeom>
          <a:ln>
            <a:noFill/>
          </a:ln>
        </p:spPr>
      </p:pic>
    </p:spTree>
    <p:extLst>
      <p:ext uri="{BB962C8B-B14F-4D97-AF65-F5344CB8AC3E}">
        <p14:creationId xmlns:p14="http://schemas.microsoft.com/office/powerpoint/2010/main" val="19691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Heap sort?</a:t>
            </a:r>
          </a:p>
        </p:txBody>
      </p:sp>
      <p:sp>
        <p:nvSpPr>
          <p:cNvPr id="3" name="Content Placeholder 2"/>
          <p:cNvSpPr>
            <a:spLocks noGrp="1"/>
          </p:cNvSpPr>
          <p:nvPr>
            <p:ph idx="1"/>
          </p:nvPr>
        </p:nvSpPr>
        <p:spPr/>
        <p:txBody>
          <a:bodyPr/>
          <a:lstStyle/>
          <a:p>
            <a:pPr fontAlgn="base"/>
            <a:r>
              <a:rPr lang="en-US" dirty="0"/>
              <a:t>It is one of the efficient sorting algorithm based on heap data structure</a:t>
            </a:r>
          </a:p>
          <a:p>
            <a:pPr fontAlgn="base"/>
            <a:r>
              <a:rPr lang="en-US" dirty="0"/>
              <a:t>Here the given array to be sorted is assumed to be a heap</a:t>
            </a:r>
          </a:p>
          <a:p>
            <a:pPr fontAlgn="base"/>
            <a:r>
              <a:rPr lang="en-US" dirty="0"/>
              <a:t>So for i</a:t>
            </a:r>
            <a:r>
              <a:rPr lang="en-US" baseline="30000" dirty="0"/>
              <a:t>th</a:t>
            </a:r>
            <a:r>
              <a:rPr lang="en-US" dirty="0"/>
              <a:t> index</a:t>
            </a:r>
          </a:p>
          <a:p>
            <a:pPr lvl="1" fontAlgn="base"/>
            <a:r>
              <a:rPr lang="en-US" dirty="0"/>
              <a:t>The </a:t>
            </a:r>
            <a:r>
              <a:rPr lang="en-US" b="1" dirty="0"/>
              <a:t>left child </a:t>
            </a:r>
            <a:r>
              <a:rPr lang="en-US" dirty="0"/>
              <a:t>will become the element present at the </a:t>
            </a:r>
            <a:r>
              <a:rPr lang="en-US" b="1" dirty="0"/>
              <a:t>2*i+1</a:t>
            </a:r>
            <a:r>
              <a:rPr lang="en-US" dirty="0"/>
              <a:t> index in the array</a:t>
            </a:r>
          </a:p>
          <a:p>
            <a:pPr lvl="1" fontAlgn="base"/>
            <a:r>
              <a:rPr lang="en-US" dirty="0"/>
              <a:t>The </a:t>
            </a:r>
            <a:r>
              <a:rPr lang="en-US" b="1" dirty="0"/>
              <a:t>right child </a:t>
            </a:r>
            <a:r>
              <a:rPr lang="en-US" dirty="0"/>
              <a:t>will become the element present at the </a:t>
            </a:r>
            <a:r>
              <a:rPr lang="en-US" b="1" dirty="0"/>
              <a:t>2*i+2</a:t>
            </a:r>
            <a:r>
              <a:rPr lang="en-US" dirty="0"/>
              <a:t>  index in the array</a:t>
            </a:r>
          </a:p>
          <a:p>
            <a:pPr lvl="1" fontAlgn="base"/>
            <a:r>
              <a:rPr lang="en-US" dirty="0"/>
              <a:t>Parent of the i</a:t>
            </a:r>
            <a:r>
              <a:rPr lang="en-US" baseline="30000" dirty="0"/>
              <a:t>th</a:t>
            </a:r>
            <a:r>
              <a:rPr lang="en-US" dirty="0"/>
              <a:t> index will be element present at </a:t>
            </a:r>
            <a:r>
              <a:rPr lang="en-US" b="1" dirty="0"/>
              <a:t>(i-1)/2 </a:t>
            </a:r>
            <a:r>
              <a:rPr lang="en-US" dirty="0"/>
              <a:t>index in the array</a:t>
            </a:r>
          </a:p>
          <a:p>
            <a:pPr marL="0" indent="0">
              <a:buNone/>
            </a:pPr>
            <a:r>
              <a:rPr lang="en-US" dirty="0"/>
              <a:t/>
            </a:r>
            <a:br>
              <a:rPr lang="en-US" dirty="0"/>
            </a:br>
            <a:endParaRPr lang="en-US" dirty="0"/>
          </a:p>
        </p:txBody>
      </p:sp>
      <p:pic>
        <p:nvPicPr>
          <p:cNvPr id="5" name="Picture 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782386" y="3246602"/>
            <a:ext cx="2278435" cy="2278435"/>
          </a:xfrm>
          <a:prstGeom prst="rect">
            <a:avLst/>
          </a:prstGeom>
          <a:ln>
            <a:noFill/>
          </a:ln>
        </p:spPr>
      </p:pic>
    </p:spTree>
    <p:extLst>
      <p:ext uri="{BB962C8B-B14F-4D97-AF65-F5344CB8AC3E}">
        <p14:creationId xmlns:p14="http://schemas.microsoft.com/office/powerpoint/2010/main" val="137830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 y="2916936"/>
            <a:ext cx="9564624" cy="342900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What is Heap sort?</a:t>
            </a:r>
          </a:p>
        </p:txBody>
      </p:sp>
      <p:sp>
        <p:nvSpPr>
          <p:cNvPr id="3" name="Content Placeholder 2"/>
          <p:cNvSpPr>
            <a:spLocks noGrp="1"/>
          </p:cNvSpPr>
          <p:nvPr>
            <p:ph idx="1"/>
          </p:nvPr>
        </p:nvSpPr>
        <p:spPr/>
        <p:txBody>
          <a:bodyPr/>
          <a:lstStyle/>
          <a:p>
            <a:pPr algn="l" fontAlgn="base"/>
            <a:r>
              <a:rPr lang="en-US" dirty="0"/>
              <a:t>There are 2 major operations which are responsible for maintaining the heap</a:t>
            </a:r>
          </a:p>
          <a:p>
            <a:pPr marL="457200" indent="-457200" algn="l" fontAlgn="base">
              <a:buFont typeface="+mj-lt"/>
              <a:buAutoNum type="arabicPeriod"/>
            </a:pPr>
            <a:r>
              <a:rPr lang="en-US" b="1" dirty="0" err="1"/>
              <a:t>Heapify</a:t>
            </a:r>
            <a:r>
              <a:rPr lang="en-US" b="1" dirty="0"/>
              <a:t>:</a:t>
            </a:r>
          </a:p>
          <a:p>
            <a:pPr lvl="1" fontAlgn="base"/>
            <a:r>
              <a:rPr lang="en-US" dirty="0"/>
              <a:t>If we are dealing with the max heap, it will find the index having max value among the node and its children</a:t>
            </a:r>
          </a:p>
          <a:p>
            <a:pPr lvl="1" fontAlgn="base"/>
            <a:r>
              <a:rPr lang="en-US" dirty="0"/>
              <a:t>If the index holding max value is not the parent, it will </a:t>
            </a:r>
            <a:r>
              <a:rPr lang="en-US" dirty="0" err="1"/>
              <a:t>wap</a:t>
            </a:r>
            <a:r>
              <a:rPr lang="en-US" dirty="0"/>
              <a:t> the parent with the child having the max value</a:t>
            </a:r>
          </a:p>
          <a:p>
            <a:pPr marL="457200" lvl="1" indent="0" algn="l" fontAlgn="base">
              <a:buNone/>
            </a:pPr>
            <a:r>
              <a:rPr lang="en-US" b="1" dirty="0" err="1"/>
              <a:t>heapify</a:t>
            </a:r>
            <a:r>
              <a:rPr lang="en-US" b="1" dirty="0"/>
              <a:t>(</a:t>
            </a:r>
            <a:r>
              <a:rPr lang="en-US" b="1" dirty="0" err="1"/>
              <a:t>arr</a:t>
            </a:r>
            <a:r>
              <a:rPr lang="en-US" b="1" dirty="0"/>
              <a:t> , n, i)</a:t>
            </a:r>
          </a:p>
          <a:p>
            <a:pPr marL="457200" lvl="1" indent="0" algn="l" fontAlgn="base">
              <a:buNone/>
            </a:pPr>
            <a:r>
              <a:rPr lang="en-US" dirty="0"/>
              <a:t>	</a:t>
            </a:r>
            <a:r>
              <a:rPr lang="en-US" dirty="0" err="1"/>
              <a:t>leftChild</a:t>
            </a:r>
            <a:r>
              <a:rPr lang="en-US" dirty="0"/>
              <a:t> = </a:t>
            </a:r>
            <a:r>
              <a:rPr lang="en-US" dirty="0" err="1"/>
              <a:t>arr</a:t>
            </a:r>
            <a:r>
              <a:rPr lang="en-US" dirty="0"/>
              <a:t> [2*i + 1];</a:t>
            </a:r>
          </a:p>
          <a:p>
            <a:pPr marL="457200" lvl="1" indent="0" algn="l" fontAlgn="base">
              <a:buNone/>
            </a:pPr>
            <a:r>
              <a:rPr lang="en-US" dirty="0"/>
              <a:t>	</a:t>
            </a:r>
            <a:r>
              <a:rPr lang="en-US" dirty="0" err="1"/>
              <a:t>rightChild</a:t>
            </a:r>
            <a:r>
              <a:rPr lang="en-US" dirty="0"/>
              <a:t> = </a:t>
            </a:r>
            <a:r>
              <a:rPr lang="en-US" dirty="0" err="1"/>
              <a:t>arr</a:t>
            </a:r>
            <a:r>
              <a:rPr lang="en-US" dirty="0"/>
              <a:t> [2*i + 2];</a:t>
            </a:r>
          </a:p>
          <a:p>
            <a:pPr marL="457200" lvl="1" indent="0" algn="l" fontAlgn="base">
              <a:buNone/>
            </a:pPr>
            <a:r>
              <a:rPr lang="en-US" dirty="0"/>
              <a:t>    	</a:t>
            </a:r>
            <a:r>
              <a:rPr lang="en-US" dirty="0" err="1"/>
              <a:t>maxIndex</a:t>
            </a:r>
            <a:r>
              <a:rPr lang="en-US" dirty="0"/>
              <a:t> = max( </a:t>
            </a:r>
            <a:r>
              <a:rPr lang="en-US" dirty="0" err="1"/>
              <a:t>arr</a:t>
            </a:r>
            <a:r>
              <a:rPr lang="en-US" dirty="0"/>
              <a:t>[i], </a:t>
            </a:r>
            <a:r>
              <a:rPr lang="en-US" dirty="0" err="1"/>
              <a:t>leftChild</a:t>
            </a:r>
            <a:r>
              <a:rPr lang="en-US" dirty="0"/>
              <a:t>, </a:t>
            </a:r>
            <a:r>
              <a:rPr lang="en-US" dirty="0" err="1"/>
              <a:t>rightChild</a:t>
            </a:r>
            <a:r>
              <a:rPr lang="en-US" dirty="0"/>
              <a:t>)</a:t>
            </a:r>
          </a:p>
          <a:p>
            <a:pPr marL="457200" lvl="1" indent="0" algn="l" fontAlgn="base">
              <a:buNone/>
            </a:pPr>
            <a:r>
              <a:rPr lang="en-US" dirty="0"/>
              <a:t>    	if(i != </a:t>
            </a:r>
            <a:r>
              <a:rPr lang="en-US" dirty="0" err="1"/>
              <a:t>maxIndex</a:t>
            </a:r>
            <a:r>
              <a:rPr lang="en-US" dirty="0"/>
              <a:t>)</a:t>
            </a:r>
          </a:p>
          <a:p>
            <a:pPr marL="457200" lvl="1" indent="0" algn="l" fontAlgn="base">
              <a:buNone/>
            </a:pPr>
            <a:r>
              <a:rPr lang="en-US" dirty="0"/>
              <a:t>          		swap(</a:t>
            </a:r>
            <a:r>
              <a:rPr lang="en-US" dirty="0" err="1"/>
              <a:t>arr</a:t>
            </a:r>
            <a:r>
              <a:rPr lang="en-US" dirty="0"/>
              <a:t>[i], </a:t>
            </a:r>
            <a:r>
              <a:rPr lang="en-US" dirty="0" err="1"/>
              <a:t>arr</a:t>
            </a:r>
            <a:r>
              <a:rPr lang="en-US" dirty="0"/>
              <a:t>[</a:t>
            </a:r>
            <a:r>
              <a:rPr lang="en-US" dirty="0" err="1"/>
              <a:t>maxIndex</a:t>
            </a:r>
            <a:r>
              <a:rPr lang="en-US" dirty="0"/>
              <a:t>])</a:t>
            </a:r>
          </a:p>
          <a:p>
            <a:pPr marL="457200" lvl="1" indent="0" algn="l" fontAlgn="base">
              <a:buNone/>
            </a:pPr>
            <a:r>
              <a:rPr lang="en-US" dirty="0"/>
              <a:t>			</a:t>
            </a:r>
            <a:r>
              <a:rPr lang="en-US" dirty="0" err="1"/>
              <a:t>heapify</a:t>
            </a:r>
            <a:r>
              <a:rPr lang="en-US" dirty="0"/>
              <a:t>(</a:t>
            </a:r>
            <a:r>
              <a:rPr lang="en-US" dirty="0" err="1"/>
              <a:t>arr</a:t>
            </a:r>
            <a:r>
              <a:rPr lang="en-US" dirty="0"/>
              <a:t>, n, </a:t>
            </a:r>
            <a:r>
              <a:rPr lang="en-US" dirty="0" err="1"/>
              <a:t>maxIndex</a:t>
            </a:r>
            <a:r>
              <a:rPr lang="en-US" dirty="0"/>
              <a:t>) //</a:t>
            </a:r>
            <a:r>
              <a:rPr lang="en-US" dirty="0" err="1"/>
              <a:t>heapify</a:t>
            </a:r>
            <a:r>
              <a:rPr lang="en-US" dirty="0"/>
              <a:t> the affected sub-tree recursively</a:t>
            </a:r>
            <a:br>
              <a:rPr lang="en-US" dirty="0"/>
            </a:br>
            <a:endParaRPr lang="en-US" dirty="0"/>
          </a:p>
        </p:txBody>
      </p:sp>
      <p:pic>
        <p:nvPicPr>
          <p:cNvPr id="5" name="Picture 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782386" y="3539210"/>
            <a:ext cx="2278435" cy="2278435"/>
          </a:xfrm>
          <a:prstGeom prst="rect">
            <a:avLst/>
          </a:prstGeom>
          <a:ln>
            <a:noFill/>
          </a:ln>
        </p:spPr>
      </p:pic>
    </p:spTree>
    <p:extLst>
      <p:ext uri="{BB962C8B-B14F-4D97-AF65-F5344CB8AC3E}">
        <p14:creationId xmlns:p14="http://schemas.microsoft.com/office/powerpoint/2010/main" val="116778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 y="3739896"/>
            <a:ext cx="4736592" cy="1645920"/>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What is Heap sort?</a:t>
            </a:r>
          </a:p>
        </p:txBody>
      </p:sp>
      <p:sp>
        <p:nvSpPr>
          <p:cNvPr id="3" name="Content Placeholder 2"/>
          <p:cNvSpPr>
            <a:spLocks noGrp="1"/>
          </p:cNvSpPr>
          <p:nvPr>
            <p:ph idx="1"/>
          </p:nvPr>
        </p:nvSpPr>
        <p:spPr/>
        <p:txBody>
          <a:bodyPr/>
          <a:lstStyle/>
          <a:p>
            <a:pPr algn="l" fontAlgn="base"/>
            <a:r>
              <a:rPr lang="en-US" dirty="0"/>
              <a:t>There are 2 major operations which are responsible for maintaining the heap</a:t>
            </a:r>
          </a:p>
          <a:p>
            <a:pPr marL="457200" indent="-457200" algn="l" fontAlgn="base">
              <a:buFont typeface="+mj-lt"/>
              <a:buAutoNum type="arabicPeriod" startAt="2"/>
            </a:pPr>
            <a:r>
              <a:rPr lang="en-US" b="1" dirty="0"/>
              <a:t>Build MAXHEAP or MINHEAP:</a:t>
            </a:r>
          </a:p>
          <a:p>
            <a:pPr lvl="1" fontAlgn="base"/>
            <a:r>
              <a:rPr lang="en-US" dirty="0"/>
              <a:t>This is the first function which is called to build the heap</a:t>
            </a:r>
          </a:p>
          <a:p>
            <a:pPr lvl="1" fontAlgn="base"/>
            <a:r>
              <a:rPr lang="en-US" dirty="0"/>
              <a:t>It </a:t>
            </a:r>
            <a:r>
              <a:rPr lang="en-US" b="1" dirty="0"/>
              <a:t>starts from the last parent </a:t>
            </a:r>
            <a:r>
              <a:rPr lang="en-US" dirty="0"/>
              <a:t>in the tree because that is the first instance where the order may get disturbed</a:t>
            </a:r>
          </a:p>
          <a:p>
            <a:pPr lvl="1" fontAlgn="base"/>
            <a:r>
              <a:rPr lang="en-US" dirty="0"/>
              <a:t>So it iterates from </a:t>
            </a:r>
            <a:r>
              <a:rPr lang="en-US" b="1" dirty="0"/>
              <a:t>i=n/2-1 to 0 </a:t>
            </a:r>
            <a:r>
              <a:rPr lang="en-US" dirty="0"/>
              <a:t>and call </a:t>
            </a:r>
            <a:r>
              <a:rPr lang="en-US" dirty="0" err="1"/>
              <a:t>heapify</a:t>
            </a:r>
            <a:r>
              <a:rPr lang="en-US" dirty="0"/>
              <a:t> on every parent</a:t>
            </a:r>
          </a:p>
          <a:p>
            <a:pPr marL="457200" lvl="1" indent="0" algn="l" fontAlgn="base">
              <a:buNone/>
            </a:pPr>
            <a:endParaRPr lang="nn-NO" dirty="0"/>
          </a:p>
          <a:p>
            <a:pPr marL="457200" lvl="1" indent="0" algn="l" fontAlgn="base">
              <a:buNone/>
            </a:pPr>
            <a:r>
              <a:rPr lang="nn-NO" dirty="0"/>
              <a:t>buildMaxHeap(arr)</a:t>
            </a:r>
          </a:p>
          <a:p>
            <a:pPr marL="457200" lvl="1" indent="0" algn="l" fontAlgn="base">
              <a:buNone/>
            </a:pPr>
            <a:r>
              <a:rPr lang="nn-NO" dirty="0"/>
              <a:t>	for(int i = n / 2 - 1; i &gt;= 0; i--)</a:t>
            </a:r>
          </a:p>
          <a:p>
            <a:pPr marL="457200" lvl="1" indent="0" algn="l" fontAlgn="base">
              <a:buNone/>
            </a:pPr>
            <a:r>
              <a:rPr lang="nn-NO" dirty="0"/>
              <a:t>     		 heapify(arr, n,  i);</a:t>
            </a:r>
            <a:r>
              <a:rPr lang="en-US" dirty="0"/>
              <a:t/>
            </a:r>
            <a:br>
              <a:rPr lang="en-US" dirty="0"/>
            </a:br>
            <a:endParaRPr lang="en-US" dirty="0"/>
          </a:p>
        </p:txBody>
      </p:sp>
      <p:pic>
        <p:nvPicPr>
          <p:cNvPr id="5" name="Picture 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782386" y="3246602"/>
            <a:ext cx="2278435" cy="2278435"/>
          </a:xfrm>
          <a:prstGeom prst="rect">
            <a:avLst/>
          </a:prstGeom>
          <a:ln>
            <a:noFill/>
          </a:ln>
        </p:spPr>
      </p:pic>
    </p:spTree>
    <p:extLst>
      <p:ext uri="{BB962C8B-B14F-4D97-AF65-F5344CB8AC3E}">
        <p14:creationId xmlns:p14="http://schemas.microsoft.com/office/powerpoint/2010/main" val="395772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Heap?</a:t>
            </a:r>
          </a:p>
        </p:txBody>
      </p:sp>
      <p:sp>
        <p:nvSpPr>
          <p:cNvPr id="3" name="Content Placeholder 2"/>
          <p:cNvSpPr>
            <a:spLocks noGrp="1"/>
          </p:cNvSpPr>
          <p:nvPr>
            <p:ph idx="1"/>
          </p:nvPr>
        </p:nvSpPr>
        <p:spPr/>
        <p:txBody>
          <a:bodyPr/>
          <a:lstStyle/>
          <a:p>
            <a:pPr fontAlgn="base"/>
            <a:r>
              <a:rPr lang="en-US" dirty="0"/>
              <a:t>In </a:t>
            </a:r>
            <a:r>
              <a:rPr lang="en-US" dirty="0" err="1"/>
              <a:t>Heapsort</a:t>
            </a:r>
            <a:r>
              <a:rPr lang="en-US" dirty="0"/>
              <a:t>, we deal with </a:t>
            </a:r>
            <a:r>
              <a:rPr lang="en-US" dirty="0" err="1"/>
              <a:t>Maxheap</a:t>
            </a:r>
            <a:r>
              <a:rPr lang="en-US" dirty="0"/>
              <a:t>.</a:t>
            </a:r>
          </a:p>
          <a:p>
            <a:pPr fontAlgn="base"/>
            <a:r>
              <a:rPr lang="en-US" dirty="0"/>
              <a:t>As we know root will have the max value possible in the heap, we will swap it with the last element in the heap and reduce the heap size by 1.</a:t>
            </a:r>
          </a:p>
          <a:p>
            <a:pPr fontAlgn="base"/>
            <a:r>
              <a:rPr lang="en-US" dirty="0"/>
              <a:t>Heap size is the variable that maintains the total number of elements to be considered in the heap</a:t>
            </a:r>
          </a:p>
          <a:p>
            <a:pPr fontAlgn="base"/>
            <a:r>
              <a:rPr lang="en-US" dirty="0"/>
              <a:t>Then we call downward </a:t>
            </a:r>
            <a:r>
              <a:rPr lang="en-US" dirty="0" err="1"/>
              <a:t>heapify</a:t>
            </a:r>
            <a:r>
              <a:rPr lang="en-US" dirty="0"/>
              <a:t> on the root. It starts from setting the relationship between the root n d its children. If either of the children was maximum then </a:t>
            </a:r>
            <a:r>
              <a:rPr lang="en-US" dirty="0" err="1"/>
              <a:t>heapify</a:t>
            </a:r>
            <a:r>
              <a:rPr lang="en-US" dirty="0"/>
              <a:t> is called on it.</a:t>
            </a:r>
          </a:p>
        </p:txBody>
      </p:sp>
    </p:spTree>
    <p:extLst>
      <p:ext uri="{BB962C8B-B14F-4D97-AF65-F5344CB8AC3E}">
        <p14:creationId xmlns:p14="http://schemas.microsoft.com/office/powerpoint/2010/main" val="290673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 y="832104"/>
            <a:ext cx="6163056" cy="4306824"/>
          </a:xfrm>
          <a:prstGeom prst="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a:t>What is Heap sort?</a:t>
            </a:r>
          </a:p>
        </p:txBody>
      </p:sp>
      <p:sp>
        <p:nvSpPr>
          <p:cNvPr id="3" name="Content Placeholder 2"/>
          <p:cNvSpPr>
            <a:spLocks noGrp="1"/>
          </p:cNvSpPr>
          <p:nvPr>
            <p:ph idx="1"/>
          </p:nvPr>
        </p:nvSpPr>
        <p:spPr/>
        <p:txBody>
          <a:bodyPr/>
          <a:lstStyle/>
          <a:p>
            <a:pPr marL="457200" lvl="1" indent="0" algn="l" fontAlgn="base">
              <a:lnSpc>
                <a:spcPct val="100000"/>
              </a:lnSpc>
              <a:buNone/>
            </a:pPr>
            <a:r>
              <a:rPr lang="en-US" b="1" dirty="0" err="1"/>
              <a:t>Heapsort</a:t>
            </a:r>
            <a:r>
              <a:rPr lang="en-US" b="1" dirty="0"/>
              <a:t>(</a:t>
            </a:r>
            <a:r>
              <a:rPr lang="en-US" b="1" dirty="0" err="1"/>
              <a:t>arr</a:t>
            </a:r>
            <a:r>
              <a:rPr lang="en-US" b="1" dirty="0"/>
              <a:t>)</a:t>
            </a:r>
          </a:p>
          <a:p>
            <a:pPr marL="457200" lvl="1" indent="0" algn="l" fontAlgn="base">
              <a:lnSpc>
                <a:spcPct val="100000"/>
              </a:lnSpc>
              <a:buNone/>
            </a:pPr>
            <a:r>
              <a:rPr lang="en-US" b="1" dirty="0"/>
              <a:t>{</a:t>
            </a:r>
          </a:p>
          <a:p>
            <a:pPr marL="457200" lvl="1" indent="0" algn="l" fontAlgn="base">
              <a:lnSpc>
                <a:spcPct val="100000"/>
              </a:lnSpc>
              <a:buNone/>
            </a:pPr>
            <a:r>
              <a:rPr lang="en-US" dirty="0"/>
              <a:t>	</a:t>
            </a:r>
            <a:r>
              <a:rPr lang="en-US" b="1" dirty="0" err="1"/>
              <a:t>buildMaxHeap</a:t>
            </a:r>
            <a:r>
              <a:rPr lang="en-US" b="1" dirty="0"/>
              <a:t>(</a:t>
            </a:r>
            <a:r>
              <a:rPr lang="en-US" b="1" dirty="0" err="1"/>
              <a:t>arr</a:t>
            </a:r>
            <a:r>
              <a:rPr lang="en-US" b="1" dirty="0"/>
              <a:t>)</a:t>
            </a:r>
          </a:p>
          <a:p>
            <a:pPr marL="457200" lvl="1" indent="0" algn="l" fontAlgn="base">
              <a:lnSpc>
                <a:spcPct val="100000"/>
              </a:lnSpc>
              <a:buNone/>
            </a:pPr>
            <a:r>
              <a:rPr lang="en-US" dirty="0"/>
              <a:t>	for (int i = n - 1; i &gt;= 0; i--)</a:t>
            </a:r>
          </a:p>
          <a:p>
            <a:pPr marL="457200" lvl="1" indent="0" algn="l" fontAlgn="base">
              <a:lnSpc>
                <a:spcPct val="100000"/>
              </a:lnSpc>
              <a:buNone/>
            </a:pPr>
            <a:r>
              <a:rPr lang="en-US" dirty="0"/>
              <a:t>	 {</a:t>
            </a:r>
          </a:p>
          <a:p>
            <a:pPr marL="457200" lvl="1" indent="0" algn="l" fontAlgn="base">
              <a:lnSpc>
                <a:spcPct val="100000"/>
              </a:lnSpc>
              <a:buNone/>
            </a:pPr>
            <a:r>
              <a:rPr lang="en-US" dirty="0"/>
              <a:t>	 	swap(&amp;</a:t>
            </a:r>
            <a:r>
              <a:rPr lang="en-US" dirty="0" err="1"/>
              <a:t>arr</a:t>
            </a:r>
            <a:r>
              <a:rPr lang="en-US" dirty="0"/>
              <a:t>[0], &amp;</a:t>
            </a:r>
            <a:r>
              <a:rPr lang="en-US" dirty="0" err="1"/>
              <a:t>arr</a:t>
            </a:r>
            <a:r>
              <a:rPr lang="en-US" dirty="0"/>
              <a:t>[i]);</a:t>
            </a:r>
          </a:p>
          <a:p>
            <a:pPr marL="457200" lvl="1" indent="0" algn="l" fontAlgn="base">
              <a:lnSpc>
                <a:spcPct val="100000"/>
              </a:lnSpc>
              <a:buNone/>
            </a:pPr>
            <a:r>
              <a:rPr lang="en-US" dirty="0"/>
              <a:t>	  	</a:t>
            </a:r>
            <a:r>
              <a:rPr lang="en-US" b="1" dirty="0" err="1"/>
              <a:t>heapify</a:t>
            </a:r>
            <a:r>
              <a:rPr lang="en-US" b="1" dirty="0"/>
              <a:t>(arr,i,0);</a:t>
            </a:r>
          </a:p>
          <a:p>
            <a:pPr marL="457200" lvl="1" indent="0" algn="l" fontAlgn="base">
              <a:lnSpc>
                <a:spcPct val="100000"/>
              </a:lnSpc>
              <a:buNone/>
            </a:pPr>
            <a:r>
              <a:rPr lang="en-US" dirty="0"/>
              <a:t>  	}</a:t>
            </a:r>
          </a:p>
          <a:p>
            <a:pPr marL="457200" lvl="1" indent="0" algn="l" fontAlgn="base">
              <a:lnSpc>
                <a:spcPct val="100000"/>
              </a:lnSpc>
              <a:buNone/>
            </a:pPr>
            <a:r>
              <a:rPr lang="en-US" dirty="0"/>
              <a:t>}</a:t>
            </a:r>
            <a:br>
              <a:rPr lang="en-US" dirty="0"/>
            </a:br>
            <a:endParaRPr lang="en-US" dirty="0"/>
          </a:p>
        </p:txBody>
      </p:sp>
      <p:pic>
        <p:nvPicPr>
          <p:cNvPr id="5" name="Picture 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782386" y="3246602"/>
            <a:ext cx="2278435" cy="2278435"/>
          </a:xfrm>
          <a:prstGeom prst="rect">
            <a:avLst/>
          </a:prstGeom>
          <a:ln>
            <a:noFill/>
          </a:ln>
        </p:spPr>
      </p:pic>
    </p:spTree>
    <p:extLst>
      <p:ext uri="{BB962C8B-B14F-4D97-AF65-F5344CB8AC3E}">
        <p14:creationId xmlns:p14="http://schemas.microsoft.com/office/powerpoint/2010/main" val="313466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a:t>
            </a:r>
          </a:p>
        </p:txBody>
      </p:sp>
      <p:sp>
        <p:nvSpPr>
          <p:cNvPr id="3" name="Content Placeholder 2"/>
          <p:cNvSpPr>
            <a:spLocks noGrp="1"/>
          </p:cNvSpPr>
          <p:nvPr>
            <p:ph idx="1"/>
          </p:nvPr>
        </p:nvSpPr>
        <p:spPr>
          <a:xfrm>
            <a:off x="131180" y="769315"/>
            <a:ext cx="11929641" cy="5806297"/>
          </a:xfrm>
        </p:spPr>
        <p:txBody>
          <a:bodyPr/>
          <a:lstStyle/>
          <a:p>
            <a:pPr>
              <a:buClr>
                <a:srgbClr val="B84742"/>
              </a:buClr>
            </a:pPr>
            <a:r>
              <a:rPr lang="en-US" b="1" dirty="0">
                <a:solidFill>
                  <a:srgbClr val="C00000"/>
                </a:solidFill>
              </a:rPr>
              <a:t>Characteristics of a Good Hash Function </a:t>
            </a:r>
          </a:p>
          <a:p>
            <a:pPr lvl="1"/>
            <a:r>
              <a:rPr lang="en-US" dirty="0"/>
              <a:t>A good hash function avoids collisions.</a:t>
            </a:r>
          </a:p>
          <a:p>
            <a:pPr lvl="1"/>
            <a:r>
              <a:rPr lang="en-US" dirty="0"/>
              <a:t>A good hash function tends to spread keys evenly in the array. </a:t>
            </a:r>
          </a:p>
          <a:p>
            <a:pPr lvl="1">
              <a:buClr>
                <a:srgbClr val="B84742"/>
              </a:buClr>
            </a:pPr>
            <a:r>
              <a:rPr lang="en-US" dirty="0"/>
              <a:t>A good hash function is easy to compute.</a:t>
            </a:r>
          </a:p>
          <a:p>
            <a:pPr marL="457200" lvl="1" indent="0">
              <a:buClr>
                <a:srgbClr val="B84742"/>
              </a:buClr>
              <a:buNone/>
            </a:pPr>
            <a:endParaRPr lang="en-US" dirty="0"/>
          </a:p>
          <a:p>
            <a:pPr>
              <a:buClr>
                <a:srgbClr val="B84742"/>
              </a:buClr>
            </a:pPr>
            <a:r>
              <a:rPr lang="en-US" b="1" dirty="0">
                <a:solidFill>
                  <a:srgbClr val="C00000"/>
                </a:solidFill>
              </a:rPr>
              <a:t>Different hashing functions</a:t>
            </a:r>
          </a:p>
          <a:p>
            <a:pPr marL="819150" lvl="1" indent="-457200">
              <a:buFont typeface="+mj-lt"/>
              <a:buAutoNum type="arabicPeriod"/>
            </a:pPr>
            <a:r>
              <a:rPr lang="en-US" dirty="0"/>
              <a:t>Division-Method</a:t>
            </a:r>
          </a:p>
          <a:p>
            <a:pPr marL="819150" lvl="1" indent="-457200">
              <a:buFont typeface="+mj-lt"/>
              <a:buAutoNum type="arabicPeriod"/>
            </a:pPr>
            <a:r>
              <a:rPr lang="en-US" dirty="0" err="1"/>
              <a:t>Midsquare</a:t>
            </a:r>
            <a:r>
              <a:rPr lang="en-US" dirty="0"/>
              <a:t> Method </a:t>
            </a:r>
          </a:p>
          <a:p>
            <a:pPr marL="819150" lvl="1" indent="-457200">
              <a:buFont typeface="+mj-lt"/>
              <a:buAutoNum type="arabicPeriod"/>
            </a:pPr>
            <a:r>
              <a:rPr lang="en-US" dirty="0"/>
              <a:t>Folding Method</a:t>
            </a:r>
          </a:p>
          <a:p>
            <a:pPr marL="819150" lvl="1" indent="-457200">
              <a:buFont typeface="+mj-lt"/>
              <a:buAutoNum type="arabicPeriod"/>
            </a:pPr>
            <a:r>
              <a:rPr lang="en-US" dirty="0"/>
              <a:t>Digit Analysis</a:t>
            </a:r>
          </a:p>
          <a:p>
            <a:pPr marL="819150" lvl="1" indent="-457200">
              <a:buFont typeface="+mj-lt"/>
              <a:buAutoNum type="arabicPeriod"/>
            </a:pPr>
            <a:r>
              <a:rPr lang="en-US" dirty="0"/>
              <a:t>Multiplicative Hashing</a:t>
            </a:r>
          </a:p>
          <a:p>
            <a:endParaRPr lang="en-US" dirty="0"/>
          </a:p>
        </p:txBody>
      </p:sp>
    </p:spTree>
    <p:extLst>
      <p:ext uri="{BB962C8B-B14F-4D97-AF65-F5344CB8AC3E}">
        <p14:creationId xmlns:p14="http://schemas.microsoft.com/office/powerpoint/2010/main" val="329849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69874"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8" name="Table 7"/>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𝟎</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𝟏</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𝟐</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𝟑</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rgbClr val="0066FF"/>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xmlns="" xmlns:a14="http://schemas.microsoft.com/office/drawing/2010/main" val="910974240"/>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 xmlns:a14="http://schemas.microsoft.com/office/drawing/2010/main" xmlns:a16="http://schemas.microsoft.com/office/drawing/2014/main" val="2172049402"/>
                        </a:ext>
                      </a:extLst>
                    </a:gridCol>
                    <a:gridCol w="706147">
                      <a:extLst>
                        <a:ext uri="{9D8B030D-6E8A-4147-A177-3AD203B41FA5}">
                          <a16:colId xmlns="" xmlns:a14="http://schemas.microsoft.com/office/drawing/2010/main" xmlns:a16="http://schemas.microsoft.com/office/drawing/2014/main" val="2777662976"/>
                        </a:ext>
                      </a:extLst>
                    </a:gridCol>
                    <a:gridCol w="636586">
                      <a:extLst>
                        <a:ext uri="{9D8B030D-6E8A-4147-A177-3AD203B41FA5}">
                          <a16:colId xmlns="" xmlns:a14="http://schemas.microsoft.com/office/drawing/2010/main" xmlns:a16="http://schemas.microsoft.com/office/drawing/2014/main" val="238642833"/>
                        </a:ext>
                      </a:extLst>
                    </a:gridCol>
                    <a:gridCol w="636586">
                      <a:extLst>
                        <a:ext uri="{9D8B030D-6E8A-4147-A177-3AD203B41FA5}">
                          <a16:colId xmlns="" xmlns:a14="http://schemas.microsoft.com/office/drawing/2010/main" xmlns:a16="http://schemas.microsoft.com/office/drawing/2014/main" val="1357123703"/>
                        </a:ext>
                      </a:extLst>
                    </a:gridCol>
                    <a:gridCol w="636586">
                      <a:extLst>
                        <a:ext uri="{9D8B030D-6E8A-4147-A177-3AD203B41FA5}">
                          <a16:colId xmlns="" xmlns:a14="http://schemas.microsoft.com/office/drawing/2010/main"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43" t="-6667" r="-405660" b="-2833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2241" t="-6667" r="-270690" b="-2833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214423" t="-6667" r="-201923" b="-2833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311429" t="-6667" r="-100000" b="-28333"/>
                          </a:stretch>
                        </a:blipFill>
                      </a:tcPr>
                    </a:tc>
                    <a:tc>
                      <a:txBody>
                        <a:bodyPr/>
                        <a:lstStyle/>
                        <a:p>
                          <a:pPr algn="ctr"/>
                          <a:r>
                            <a:rPr lang="en-US" sz="1800" dirty="0" smtClean="0">
                              <a:solidFill>
                                <a:srgbClr val="0066FF"/>
                              </a:solidFill>
                            </a:rPr>
                            <a:t>4</a:t>
                          </a:r>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4="http://schemas.microsoft.com/office/drawing/2010/main" xmlns:a16="http://schemas.microsoft.com/office/drawing/2014/main" val="2199224174"/>
                      </a:ext>
                    </a:extLst>
                  </a:tr>
                </a:tbl>
              </a:graphicData>
            </a:graphic>
          </p:graphicFrame>
        </mc:Fallback>
      </mc:AlternateContent>
      <p:sp>
        <p:nvSpPr>
          <p:cNvPr id="9" name="TextBox 8"/>
          <p:cNvSpPr txBox="1"/>
          <p:nvPr/>
        </p:nvSpPr>
        <p:spPr>
          <a:xfrm>
            <a:off x="609594" y="2303041"/>
            <a:ext cx="4049507" cy="400110"/>
          </a:xfrm>
          <a:prstGeom prst="rect">
            <a:avLst/>
          </a:prstGeom>
          <a:noFill/>
          <a:ln w="28575">
            <a:solidFill>
              <a:schemeClr val="tx1"/>
            </a:solidFill>
          </a:ln>
        </p:spPr>
        <p:txBody>
          <a:bodyPr wrap="none" rtlCol="0">
            <a:spAutoFit/>
          </a:bodyPr>
          <a:lstStyle/>
          <a:p>
            <a:r>
              <a:rPr lang="en-IN" sz="2000" b="1" dirty="0"/>
              <a:t>Step 1 : Create Complete Binary Tree </a:t>
            </a:r>
            <a:endParaRPr lang="en-US" sz="2000" b="1" dirty="0"/>
          </a:p>
        </p:txBody>
      </p:sp>
      <p:sp>
        <p:nvSpPr>
          <p:cNvPr id="10" name="Up Arrow 9"/>
          <p:cNvSpPr/>
          <p:nvPr/>
        </p:nvSpPr>
        <p:spPr>
          <a:xfrm>
            <a:off x="730616" y="3887917"/>
            <a:ext cx="304800" cy="369332"/>
          </a:xfrm>
          <a:prstGeom prst="upArrow">
            <a:avLst/>
          </a:prstGeom>
          <a:noFill/>
          <a:ln w="190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95000"/>
                  </a:schemeClr>
                </a:solidFill>
              </a:rPr>
              <a:t>4</a:t>
            </a:r>
          </a:p>
        </p:txBody>
      </p:sp>
      <p:cxnSp>
        <p:nvCxnSpPr>
          <p:cNvPr id="12" name="Straight Connector 11"/>
          <p:cNvCxnSpPr>
            <a:stCxn id="11" idx="3"/>
            <a:endCxn id="13" idx="0"/>
          </p:cNvCxnSpPr>
          <p:nvPr/>
        </p:nvCxnSpPr>
        <p:spPr>
          <a:xfrm flipH="1">
            <a:off x="6518436" y="3138927"/>
            <a:ext cx="348127"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10</a:t>
            </a:r>
          </a:p>
        </p:txBody>
      </p:sp>
      <p:sp>
        <p:nvSpPr>
          <p:cNvPr id="14" name="Up Arrow 13"/>
          <p:cNvSpPr/>
          <p:nvPr/>
        </p:nvSpPr>
        <p:spPr>
          <a:xfrm>
            <a:off x="1420896" y="3887917"/>
            <a:ext cx="304800" cy="369332"/>
          </a:xfrm>
          <a:prstGeom prst="upArrow">
            <a:avLst/>
          </a:prstGeom>
          <a:noFill/>
          <a:ln w="190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1" idx="5"/>
            <a:endCxn id="16" idx="0"/>
          </p:cNvCxnSpPr>
          <p:nvPr/>
        </p:nvCxnSpPr>
        <p:spPr>
          <a:xfrm>
            <a:off x="7319167" y="3138927"/>
            <a:ext cx="383308"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82435"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95000"/>
                  </a:schemeClr>
                </a:solidFill>
              </a:rPr>
              <a:t>3</a:t>
            </a:r>
          </a:p>
        </p:txBody>
      </p:sp>
      <p:sp>
        <p:nvSpPr>
          <p:cNvPr id="20" name="Up Arrow 19"/>
          <p:cNvSpPr/>
          <p:nvPr/>
        </p:nvSpPr>
        <p:spPr>
          <a:xfrm>
            <a:off x="2125007" y="3887917"/>
            <a:ext cx="304800" cy="369332"/>
          </a:xfrm>
          <a:prstGeom prst="upArrow">
            <a:avLst/>
          </a:prstGeom>
          <a:noFill/>
          <a:ln w="190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3" idx="3"/>
            <a:endCxn id="22" idx="0"/>
          </p:cNvCxnSpPr>
          <p:nvPr/>
        </p:nvCxnSpPr>
        <p:spPr>
          <a:xfrm flipH="1">
            <a:off x="6048488" y="4106960"/>
            <a:ext cx="243646"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28448"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5</a:t>
            </a:r>
          </a:p>
        </p:txBody>
      </p:sp>
      <p:sp>
        <p:nvSpPr>
          <p:cNvPr id="30" name="Up Arrow 29"/>
          <p:cNvSpPr/>
          <p:nvPr/>
        </p:nvSpPr>
        <p:spPr>
          <a:xfrm>
            <a:off x="2720390" y="3887917"/>
            <a:ext cx="304800" cy="369332"/>
          </a:xfrm>
          <a:prstGeom prst="upArrow">
            <a:avLst/>
          </a:prstGeom>
          <a:noFill/>
          <a:ln w="190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13" idx="5"/>
            <a:endCxn id="32" idx="0"/>
          </p:cNvCxnSpPr>
          <p:nvPr/>
        </p:nvCxnSpPr>
        <p:spPr>
          <a:xfrm>
            <a:off x="6744738" y="4106960"/>
            <a:ext cx="299204"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723902"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37" name="TextBox 36"/>
          <p:cNvSpPr txBox="1"/>
          <p:nvPr/>
        </p:nvSpPr>
        <p:spPr>
          <a:xfrm>
            <a:off x="569874" y="4706468"/>
            <a:ext cx="3524794" cy="1200329"/>
          </a:xfrm>
          <a:prstGeom prst="rect">
            <a:avLst/>
          </a:prstGeom>
          <a:solidFill>
            <a:srgbClr val="FCE0EE"/>
          </a:solidFill>
        </p:spPr>
        <p:txBody>
          <a:bodyPr wrap="square" rtlCol="0">
            <a:spAutoFit/>
          </a:bodyPr>
          <a:lstStyle/>
          <a:p>
            <a:pPr algn="just"/>
            <a:r>
              <a:rPr lang="en-US" sz="2400" dirty="0">
                <a:solidFill>
                  <a:srgbClr val="A71160"/>
                </a:solidFill>
              </a:rPr>
              <a:t>Now, a binary tree is created and we have to convert it into a Heap.</a:t>
            </a:r>
          </a:p>
        </p:txBody>
      </p:sp>
    </p:spTree>
    <p:extLst>
      <p:ext uri="{BB962C8B-B14F-4D97-AF65-F5344CB8AC3E}">
        <p14:creationId xmlns:p14="http://schemas.microsoft.com/office/powerpoint/2010/main" val="426734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32"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ircle(ou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4.16667E-6 1.11022E-16 L 0.05664 0.00023 " pathEditMode="relative" rAng="0" ptsTypes="AA">
                                      <p:cBhvr>
                                        <p:cTn id="15" dur="2000" fill="hold"/>
                                        <p:tgtEl>
                                          <p:spTgt spid="10"/>
                                        </p:tgtEl>
                                        <p:attrNameLst>
                                          <p:attrName>ppt_x</p:attrName>
                                          <p:attrName>ppt_y</p:attrName>
                                        </p:attrNameLst>
                                      </p:cBhvr>
                                      <p:rCtr x="2826" y="0"/>
                                    </p:animMotion>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par>
                          <p:cTn id="20" fill="hold">
                            <p:stCondLst>
                              <p:cond delay="2500"/>
                            </p:stCondLst>
                            <p:childTnLst>
                              <p:par>
                                <p:cTn id="21" presetID="6" presetClass="entr" presetSubtype="3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ou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63" presetClass="path" presetSubtype="0" accel="50000" decel="50000" fill="hold" grpId="1" nodeType="withEffect">
                                  <p:stCondLst>
                                    <p:cond delay="0"/>
                                  </p:stCondLst>
                                  <p:childTnLst>
                                    <p:animMotion origin="layout" path="M 3.54167E-6 1.11022E-16 L 0.05664 0.00023 " pathEditMode="relative" rAng="0" ptsTypes="AA">
                                      <p:cBhvr>
                                        <p:cTn id="31" dur="2000" fill="hold"/>
                                        <p:tgtEl>
                                          <p:spTgt spid="14"/>
                                        </p:tgtEl>
                                        <p:attrNameLst>
                                          <p:attrName>ppt_x</p:attrName>
                                          <p:attrName>ppt_y</p:attrName>
                                        </p:attrNameLst>
                                      </p:cBhvr>
                                      <p:rCtr x="2826" y="0"/>
                                    </p:animMotion>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par>
                          <p:cTn id="36" fill="hold">
                            <p:stCondLst>
                              <p:cond delay="2500"/>
                            </p:stCondLst>
                            <p:childTnLst>
                              <p:par>
                                <p:cTn id="37" presetID="6" presetClass="entr" presetSubtype="32"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circle(out)">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2" nodeType="clickEffect">
                                  <p:stCondLst>
                                    <p:cond delay="0"/>
                                  </p:stCondLst>
                                  <p:childTnLst>
                                    <p:set>
                                      <p:cBhvr>
                                        <p:cTn id="43" dur="1" fill="hold">
                                          <p:stCondLst>
                                            <p:cond delay="0"/>
                                          </p:stCondLst>
                                        </p:cTn>
                                        <p:tgtEl>
                                          <p:spTgt spid="14"/>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par>
                                <p:cTn id="46" presetID="63" presetClass="path" presetSubtype="0" accel="50000" decel="50000" fill="hold" grpId="1" nodeType="withEffect">
                                  <p:stCondLst>
                                    <p:cond delay="0"/>
                                  </p:stCondLst>
                                  <p:childTnLst>
                                    <p:animMotion origin="layout" path="M 1.04167E-6 1.11022E-16 L 0.04818 0.00023 " pathEditMode="relative" rAng="0" ptsTypes="AA">
                                      <p:cBhvr>
                                        <p:cTn id="47" dur="2000" fill="hold"/>
                                        <p:tgtEl>
                                          <p:spTgt spid="20"/>
                                        </p:tgtEl>
                                        <p:attrNameLst>
                                          <p:attrName>ppt_x</p:attrName>
                                          <p:attrName>ppt_y</p:attrName>
                                        </p:attrNameLst>
                                      </p:cBhvr>
                                      <p:rCtr x="2409" y="0"/>
                                    </p:animMotion>
                                  </p:childTnLst>
                                </p:cTn>
                              </p:par>
                            </p:childTnLst>
                          </p:cTn>
                        </p:par>
                        <p:par>
                          <p:cTn id="48" fill="hold">
                            <p:stCondLst>
                              <p:cond delay="2000"/>
                            </p:stCondLst>
                            <p:childTnLst>
                              <p:par>
                                <p:cTn id="49" presetID="22" presetClass="entr" presetSubtype="1"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par>
                          <p:cTn id="52" fill="hold">
                            <p:stCondLst>
                              <p:cond delay="2500"/>
                            </p:stCondLst>
                            <p:childTnLst>
                              <p:par>
                                <p:cTn id="53" presetID="6" presetClass="entr" presetSubtype="32"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ircle(out)">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2" nodeType="clickEffect">
                                  <p:stCondLst>
                                    <p:cond delay="0"/>
                                  </p:stCondLst>
                                  <p:childTnLst>
                                    <p:set>
                                      <p:cBhvr>
                                        <p:cTn id="59" dur="1" fill="hold">
                                          <p:stCondLst>
                                            <p:cond delay="0"/>
                                          </p:stCondLst>
                                        </p:cTn>
                                        <p:tgtEl>
                                          <p:spTgt spid="20"/>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childTnLst>
                                </p:cTn>
                              </p:par>
                              <p:par>
                                <p:cTn id="62" presetID="63" presetClass="path" presetSubtype="0" accel="50000" decel="50000" fill="hold" grpId="1" nodeType="withEffect">
                                  <p:stCondLst>
                                    <p:cond delay="0"/>
                                  </p:stCondLst>
                                  <p:childTnLst>
                                    <p:animMotion origin="layout" path="M 2.91667E-6 1.11022E-16 L 0.04817 0.00023 " pathEditMode="relative" rAng="0" ptsTypes="AA">
                                      <p:cBhvr>
                                        <p:cTn id="63" dur="2000" fill="hold"/>
                                        <p:tgtEl>
                                          <p:spTgt spid="30"/>
                                        </p:tgtEl>
                                        <p:attrNameLst>
                                          <p:attrName>ppt_x</p:attrName>
                                          <p:attrName>ppt_y</p:attrName>
                                        </p:attrNameLst>
                                      </p:cBhvr>
                                      <p:rCtr x="2409" y="0"/>
                                    </p:animMotion>
                                  </p:childTnLst>
                                </p:cTn>
                              </p:par>
                            </p:childTnLst>
                          </p:cTn>
                        </p:par>
                        <p:par>
                          <p:cTn id="64" fill="hold">
                            <p:stCondLst>
                              <p:cond delay="2000"/>
                            </p:stCondLst>
                            <p:childTnLst>
                              <p:par>
                                <p:cTn id="65" presetID="22" presetClass="entr" presetSubtype="1"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up)">
                                      <p:cBhvr>
                                        <p:cTn id="67" dur="500"/>
                                        <p:tgtEl>
                                          <p:spTgt spid="31"/>
                                        </p:tgtEl>
                                      </p:cBhvr>
                                    </p:animEffect>
                                  </p:childTnLst>
                                </p:cTn>
                              </p:par>
                            </p:childTnLst>
                          </p:cTn>
                        </p:par>
                        <p:par>
                          <p:cTn id="68" fill="hold">
                            <p:stCondLst>
                              <p:cond delay="2500"/>
                            </p:stCondLst>
                            <p:childTnLst>
                              <p:par>
                                <p:cTn id="69" presetID="6" presetClass="entr" presetSubtype="32"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circle(out)">
                                      <p:cBhvr>
                                        <p:cTn id="71" dur="500"/>
                                        <p:tgtEl>
                                          <p:spTgt spid="32"/>
                                        </p:tgtEl>
                                      </p:cBhvr>
                                    </p:animEffect>
                                  </p:childTnLst>
                                </p:cTn>
                              </p:par>
                            </p:childTnLst>
                          </p:cTn>
                        </p:par>
                        <p:par>
                          <p:cTn id="72" fill="hold">
                            <p:stCondLst>
                              <p:cond delay="3000"/>
                            </p:stCondLst>
                            <p:childTnLst>
                              <p:par>
                                <p:cTn id="73" presetID="1" presetClass="exit" presetSubtype="0" fill="hold" grpId="2" nodeType="afterEffect">
                                  <p:stCondLst>
                                    <p:cond delay="0"/>
                                  </p:stCondLst>
                                  <p:childTnLst>
                                    <p:set>
                                      <p:cBhvr>
                                        <p:cTn id="74" dur="1" fill="hold">
                                          <p:stCondLst>
                                            <p:cond delay="0"/>
                                          </p:stCondLst>
                                        </p:cTn>
                                        <p:tgtEl>
                                          <p:spTgt spid="3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3" grpId="0" animBg="1"/>
      <p:bldP spid="14" grpId="0" animBg="1"/>
      <p:bldP spid="14" grpId="1" animBg="1"/>
      <p:bldP spid="14" grpId="2" animBg="1"/>
      <p:bldP spid="16" grpId="0" animBg="1"/>
      <p:bldP spid="20" grpId="0" animBg="1"/>
      <p:bldP spid="20" grpId="1" animBg="1"/>
      <p:bldP spid="20" grpId="2" animBg="1"/>
      <p:bldP spid="22" grpId="0" animBg="1"/>
      <p:bldP spid="30" grpId="0" animBg="1"/>
      <p:bldP spid="30" grpId="1" animBg="1"/>
      <p:bldP spid="30" grpId="2" animBg="1"/>
      <p:bldP spid="32" grpId="0" animBg="1"/>
      <p:bldP spid="3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69874"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95000"/>
                  </a:schemeClr>
                </a:solidFill>
              </a:rPr>
              <a:t>4</a:t>
            </a:r>
          </a:p>
        </p:txBody>
      </p:sp>
      <p:cxnSp>
        <p:nvCxnSpPr>
          <p:cNvPr id="12" name="Straight Connector 11"/>
          <p:cNvCxnSpPr>
            <a:stCxn id="11" idx="3"/>
            <a:endCxn id="13" idx="0"/>
          </p:cNvCxnSpPr>
          <p:nvPr/>
        </p:nvCxnSpPr>
        <p:spPr>
          <a:xfrm flipH="1">
            <a:off x="6518436" y="3138927"/>
            <a:ext cx="348127"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10</a:t>
            </a:r>
          </a:p>
        </p:txBody>
      </p:sp>
      <p:cxnSp>
        <p:nvCxnSpPr>
          <p:cNvPr id="15" name="Straight Connector 14"/>
          <p:cNvCxnSpPr>
            <a:stCxn id="11" idx="5"/>
            <a:endCxn id="16" idx="0"/>
          </p:cNvCxnSpPr>
          <p:nvPr/>
        </p:nvCxnSpPr>
        <p:spPr>
          <a:xfrm>
            <a:off x="7319167" y="3138927"/>
            <a:ext cx="383308"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82435"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95000"/>
                  </a:schemeClr>
                </a:solidFill>
              </a:rPr>
              <a:t>3</a:t>
            </a:r>
          </a:p>
        </p:txBody>
      </p:sp>
      <p:cxnSp>
        <p:nvCxnSpPr>
          <p:cNvPr id="21" name="Straight Connector 20"/>
          <p:cNvCxnSpPr>
            <a:stCxn id="13" idx="3"/>
            <a:endCxn id="22" idx="0"/>
          </p:cNvCxnSpPr>
          <p:nvPr/>
        </p:nvCxnSpPr>
        <p:spPr>
          <a:xfrm flipH="1">
            <a:off x="6048488" y="4106960"/>
            <a:ext cx="243646"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28448"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5</a:t>
            </a:r>
          </a:p>
        </p:txBody>
      </p:sp>
      <p:cxnSp>
        <p:nvCxnSpPr>
          <p:cNvPr id="31" name="Straight Connector 30"/>
          <p:cNvCxnSpPr>
            <a:stCxn id="13" idx="5"/>
            <a:endCxn id="32" idx="0"/>
          </p:cNvCxnSpPr>
          <p:nvPr/>
        </p:nvCxnSpPr>
        <p:spPr>
          <a:xfrm>
            <a:off x="6744738" y="4106960"/>
            <a:ext cx="299204"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723902"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25" name="TextBox 24"/>
          <p:cNvSpPr txBox="1"/>
          <p:nvPr/>
        </p:nvSpPr>
        <p:spPr>
          <a:xfrm>
            <a:off x="609594" y="2303041"/>
            <a:ext cx="2781531" cy="400110"/>
          </a:xfrm>
          <a:prstGeom prst="rect">
            <a:avLst/>
          </a:prstGeom>
          <a:noFill/>
          <a:ln w="28575">
            <a:solidFill>
              <a:schemeClr val="tx1"/>
            </a:solidFill>
          </a:ln>
        </p:spPr>
        <p:txBody>
          <a:bodyPr wrap="none" rtlCol="0">
            <a:spAutoFit/>
          </a:bodyPr>
          <a:lstStyle/>
          <a:p>
            <a:r>
              <a:rPr lang="en-IN" sz="2000" b="1" dirty="0"/>
              <a:t>Step 2 : Create Max Heap</a:t>
            </a:r>
            <a:endParaRPr lang="en-US" sz="2000" b="1" dirty="0"/>
          </a:p>
        </p:txBody>
      </p:sp>
      <p:sp>
        <p:nvSpPr>
          <p:cNvPr id="26" name="TextBox 25"/>
          <p:cNvSpPr txBox="1"/>
          <p:nvPr/>
        </p:nvSpPr>
        <p:spPr>
          <a:xfrm>
            <a:off x="569874" y="4706468"/>
            <a:ext cx="3524794" cy="1200329"/>
          </a:xfrm>
          <a:prstGeom prst="rect">
            <a:avLst/>
          </a:prstGeom>
          <a:solidFill>
            <a:srgbClr val="FCE0EE"/>
          </a:solidFill>
        </p:spPr>
        <p:txBody>
          <a:bodyPr wrap="square" rtlCol="0">
            <a:spAutoFit/>
          </a:bodyPr>
          <a:lstStyle/>
          <a:p>
            <a:pPr algn="just"/>
            <a:r>
              <a:rPr lang="en-US" sz="2400" dirty="0">
                <a:solidFill>
                  <a:srgbClr val="A71160"/>
                </a:solidFill>
              </a:rPr>
              <a:t>In a Max Heap, parent node is always greater than or equal to the child nodes.</a:t>
            </a:r>
          </a:p>
        </p:txBody>
      </p:sp>
      <p:sp>
        <p:nvSpPr>
          <p:cNvPr id="27" name="Freeform 11"/>
          <p:cNvSpPr>
            <a:spLocks/>
          </p:cNvSpPr>
          <p:nvPr/>
        </p:nvSpPr>
        <p:spPr bwMode="auto">
          <a:xfrm rot="221630">
            <a:off x="6332546" y="2922545"/>
            <a:ext cx="317782" cy="396079"/>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2"/>
          <p:cNvSpPr>
            <a:spLocks/>
          </p:cNvSpPr>
          <p:nvPr/>
        </p:nvSpPr>
        <p:spPr bwMode="auto">
          <a:xfrm>
            <a:off x="6866964" y="3281082"/>
            <a:ext cx="269875" cy="409575"/>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TextBox 33"/>
          <p:cNvSpPr txBox="1"/>
          <p:nvPr/>
        </p:nvSpPr>
        <p:spPr>
          <a:xfrm>
            <a:off x="9067800" y="2699267"/>
            <a:ext cx="2514600" cy="707886"/>
          </a:xfrm>
          <a:prstGeom prst="rect">
            <a:avLst/>
          </a:prstGeom>
          <a:noFill/>
        </p:spPr>
        <p:txBody>
          <a:bodyPr wrap="square" rtlCol="0">
            <a:spAutoFit/>
          </a:bodyPr>
          <a:lstStyle/>
          <a:p>
            <a:r>
              <a:rPr lang="en-US" sz="2000" b="1" dirty="0"/>
              <a:t>10 is greater than 4</a:t>
            </a:r>
          </a:p>
          <a:p>
            <a:r>
              <a:rPr lang="en-US" sz="2000" b="1" dirty="0"/>
              <a:t>So, swap 10 &amp; 4</a:t>
            </a:r>
          </a:p>
        </p:txBody>
      </p:sp>
      <p:sp>
        <p:nvSpPr>
          <p:cNvPr id="35" name="Freeform 34"/>
          <p:cNvSpPr/>
          <p:nvPr/>
        </p:nvSpPr>
        <p:spPr>
          <a:xfrm>
            <a:off x="874059" y="3870833"/>
            <a:ext cx="699247" cy="188258"/>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6" name="TextBox 35"/>
          <p:cNvSpPr txBox="1"/>
          <p:nvPr/>
        </p:nvSpPr>
        <p:spPr>
          <a:xfrm>
            <a:off x="820273" y="4030417"/>
            <a:ext cx="762000" cy="369332"/>
          </a:xfrm>
          <a:prstGeom prst="rect">
            <a:avLst/>
          </a:prstGeom>
          <a:noFill/>
        </p:spPr>
        <p:txBody>
          <a:bodyPr wrap="square" rtlCol="0">
            <a:spAutoFit/>
          </a:bodyPr>
          <a:lstStyle/>
          <a:p>
            <a:pPr algn="ctr"/>
            <a:r>
              <a:rPr lang="en-US" b="1" dirty="0">
                <a:solidFill>
                  <a:srgbClr val="0070C0"/>
                </a:solidFill>
              </a:rPr>
              <a:t>Swap</a:t>
            </a:r>
          </a:p>
        </p:txBody>
      </p:sp>
      <p:sp>
        <p:nvSpPr>
          <p:cNvPr id="39" name="TextBox 38"/>
          <p:cNvSpPr txBox="1"/>
          <p:nvPr/>
        </p:nvSpPr>
        <p:spPr>
          <a:xfrm>
            <a:off x="613955" y="3370217"/>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10</a:t>
            </a:r>
          </a:p>
        </p:txBody>
      </p:sp>
      <p:sp>
        <p:nvSpPr>
          <p:cNvPr id="40" name="TextBox 39"/>
          <p:cNvSpPr txBox="1"/>
          <p:nvPr/>
        </p:nvSpPr>
        <p:spPr>
          <a:xfrm>
            <a:off x="1249680" y="3365862"/>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4</a:t>
            </a:r>
          </a:p>
        </p:txBody>
      </p:sp>
      <mc:AlternateContent xmlns:mc="http://schemas.openxmlformats.org/markup-compatibility/2006" xmlns:a14="http://schemas.microsoft.com/office/drawing/2010/main">
        <mc:Choice Requires="a14">
          <p:graphicFrame>
            <p:nvGraphicFramePr>
              <p:cNvPr id="42" name="Table 41"/>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𝟎</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𝟏</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𝟐</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𝟑</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𝟒</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2" name="Table 41"/>
              <p:cNvGraphicFramePr>
                <a:graphicFrameLocks noGrp="1"/>
              </p:cNvGraphicFramePr>
              <p:nvPr>
                <p:extLst>
                  <p:ext uri="{D42A27DB-BD31-4B8C-83A1-F6EECF244321}">
                    <p14:modId xmlns:p14="http://schemas.microsoft.com/office/powerpoint/2010/main" xmlns="" xmlns:a14="http://schemas.microsoft.com/office/drawing/2010/main" val="2749450878"/>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 xmlns:a14="http://schemas.microsoft.com/office/drawing/2010/main" xmlns:a16="http://schemas.microsoft.com/office/drawing/2014/main" val="2172049402"/>
                        </a:ext>
                      </a:extLst>
                    </a:gridCol>
                    <a:gridCol w="706147">
                      <a:extLst>
                        <a:ext uri="{9D8B030D-6E8A-4147-A177-3AD203B41FA5}">
                          <a16:colId xmlns="" xmlns:a14="http://schemas.microsoft.com/office/drawing/2010/main" xmlns:a16="http://schemas.microsoft.com/office/drawing/2014/main" val="2777662976"/>
                        </a:ext>
                      </a:extLst>
                    </a:gridCol>
                    <a:gridCol w="636586">
                      <a:extLst>
                        <a:ext uri="{9D8B030D-6E8A-4147-A177-3AD203B41FA5}">
                          <a16:colId xmlns="" xmlns:a14="http://schemas.microsoft.com/office/drawing/2010/main" xmlns:a16="http://schemas.microsoft.com/office/drawing/2014/main" val="238642833"/>
                        </a:ext>
                      </a:extLst>
                    </a:gridCol>
                    <a:gridCol w="636586">
                      <a:extLst>
                        <a:ext uri="{9D8B030D-6E8A-4147-A177-3AD203B41FA5}">
                          <a16:colId xmlns="" xmlns:a14="http://schemas.microsoft.com/office/drawing/2010/main" xmlns:a16="http://schemas.microsoft.com/office/drawing/2014/main" val="1357123703"/>
                        </a:ext>
                      </a:extLst>
                    </a:gridCol>
                    <a:gridCol w="636586">
                      <a:extLst>
                        <a:ext uri="{9D8B030D-6E8A-4147-A177-3AD203B41FA5}">
                          <a16:colId xmlns="" xmlns:a14="http://schemas.microsoft.com/office/drawing/2010/main"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43" t="-1667" r="-40566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2241" t="-1667" r="-27069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214423" t="-1667" r="-201923"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311429" t="-1667" r="-10000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415385" t="-1667" r="-962" b="-1667"/>
                          </a:stretch>
                        </a:blipFill>
                      </a:tcPr>
                    </a:tc>
                    <a:extLst>
                      <a:ext uri="{0D108BD9-81ED-4DB2-BD59-A6C34878D82A}">
                        <a16:rowId xmlns="" xmlns:a14="http://schemas.microsoft.com/office/drawing/2010/main" xmlns:a16="http://schemas.microsoft.com/office/drawing/2014/main" val="2199224174"/>
                      </a:ext>
                    </a:extLst>
                  </a:tr>
                </a:tbl>
              </a:graphicData>
            </a:graphic>
          </p:graphicFrame>
        </mc:Fallback>
      </mc:AlternateContent>
      <p:sp>
        <p:nvSpPr>
          <p:cNvPr id="29" name="TextBox 28"/>
          <p:cNvSpPr txBox="1"/>
          <p:nvPr/>
        </p:nvSpPr>
        <p:spPr>
          <a:xfrm>
            <a:off x="6864265" y="2684025"/>
            <a:ext cx="457200" cy="400110"/>
          </a:xfrm>
          <a:prstGeom prst="rect">
            <a:avLst/>
          </a:prstGeom>
          <a:solidFill>
            <a:srgbClr val="002060"/>
          </a:solidFill>
        </p:spPr>
        <p:txBody>
          <a:bodyPr wrap="square" rtlCol="0">
            <a:spAutoFit/>
          </a:bodyPr>
          <a:lstStyle/>
          <a:p>
            <a:pPr algn="ctr"/>
            <a:r>
              <a:rPr lang="en-US" sz="2000" b="1" dirty="0">
                <a:solidFill>
                  <a:schemeClr val="accent5"/>
                </a:solidFill>
              </a:rPr>
              <a:t>10</a:t>
            </a:r>
          </a:p>
        </p:txBody>
      </p:sp>
      <p:sp>
        <p:nvSpPr>
          <p:cNvPr id="30" name="TextBox 29"/>
          <p:cNvSpPr txBox="1"/>
          <p:nvPr/>
        </p:nvSpPr>
        <p:spPr>
          <a:xfrm>
            <a:off x="6289836" y="3680603"/>
            <a:ext cx="457200" cy="400110"/>
          </a:xfrm>
          <a:prstGeom prst="rect">
            <a:avLst/>
          </a:prstGeom>
          <a:solidFill>
            <a:srgbClr val="002060"/>
          </a:solidFill>
        </p:spPr>
        <p:txBody>
          <a:bodyPr wrap="square" rtlCol="0">
            <a:spAutoFit/>
          </a:bodyPr>
          <a:lstStyle/>
          <a:p>
            <a:pPr algn="ctr"/>
            <a:r>
              <a:rPr lang="en-US" sz="2000" b="1" dirty="0">
                <a:solidFill>
                  <a:schemeClr val="accent5"/>
                </a:solidFill>
              </a:rPr>
              <a:t>4</a:t>
            </a:r>
          </a:p>
        </p:txBody>
      </p:sp>
    </p:spTree>
    <p:extLst>
      <p:ext uri="{BB962C8B-B14F-4D97-AF65-F5344CB8AC3E}">
        <p14:creationId xmlns:p14="http://schemas.microsoft.com/office/powerpoint/2010/main" val="426906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up)">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4" grpId="0"/>
      <p:bldP spid="35" grpId="0" animBg="1"/>
      <p:bldP spid="36" grpId="0"/>
      <p:bldP spid="39" grpId="0" animBg="1"/>
      <p:bldP spid="40" grpId="0" animBg="1"/>
      <p:bldP spid="29" grpId="0" animBg="1"/>
      <p:bldP spid="3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50818"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1" name="Straight Connector 20"/>
          <p:cNvCxnSpPr>
            <a:stCxn id="13" idx="3"/>
            <a:endCxn id="22" idx="0"/>
          </p:cNvCxnSpPr>
          <p:nvPr/>
        </p:nvCxnSpPr>
        <p:spPr>
          <a:xfrm flipH="1">
            <a:off x="6048488" y="4106960"/>
            <a:ext cx="243646"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10</a:t>
            </a:r>
          </a:p>
        </p:txBody>
      </p:sp>
      <p:cxnSp>
        <p:nvCxnSpPr>
          <p:cNvPr id="12" name="Straight Connector 11"/>
          <p:cNvCxnSpPr>
            <a:stCxn id="11" idx="3"/>
          </p:cNvCxnSpPr>
          <p:nvPr/>
        </p:nvCxnSpPr>
        <p:spPr>
          <a:xfrm flipH="1">
            <a:off x="6441141" y="3138927"/>
            <a:ext cx="425422" cy="51867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4</a:t>
            </a:r>
          </a:p>
        </p:txBody>
      </p:sp>
      <p:cxnSp>
        <p:nvCxnSpPr>
          <p:cNvPr id="15" name="Straight Connector 14"/>
          <p:cNvCxnSpPr>
            <a:stCxn id="11" idx="5"/>
            <a:endCxn id="16" idx="0"/>
          </p:cNvCxnSpPr>
          <p:nvPr/>
        </p:nvCxnSpPr>
        <p:spPr>
          <a:xfrm>
            <a:off x="7319167" y="3138927"/>
            <a:ext cx="383308"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82435"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3</a:t>
            </a:r>
          </a:p>
        </p:txBody>
      </p:sp>
      <p:cxnSp>
        <p:nvCxnSpPr>
          <p:cNvPr id="31" name="Straight Connector 30"/>
          <p:cNvCxnSpPr/>
          <p:nvPr/>
        </p:nvCxnSpPr>
        <p:spPr>
          <a:xfrm>
            <a:off x="6744738" y="4120407"/>
            <a:ext cx="299204"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28448"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5</a:t>
            </a:r>
          </a:p>
        </p:txBody>
      </p:sp>
      <p:sp>
        <p:nvSpPr>
          <p:cNvPr id="32" name="Oval 31"/>
          <p:cNvSpPr/>
          <p:nvPr/>
        </p:nvSpPr>
        <p:spPr>
          <a:xfrm>
            <a:off x="6723902"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24" name="TextBox 23"/>
          <p:cNvSpPr txBox="1"/>
          <p:nvPr/>
        </p:nvSpPr>
        <p:spPr>
          <a:xfrm>
            <a:off x="569874" y="4706468"/>
            <a:ext cx="3524794" cy="1200329"/>
          </a:xfrm>
          <a:prstGeom prst="rect">
            <a:avLst/>
          </a:prstGeom>
          <a:solidFill>
            <a:srgbClr val="FCE0EE"/>
          </a:solidFill>
        </p:spPr>
        <p:txBody>
          <a:bodyPr wrap="square" rtlCol="0">
            <a:spAutoFit/>
          </a:bodyPr>
          <a:lstStyle/>
          <a:p>
            <a:pPr algn="just"/>
            <a:r>
              <a:rPr lang="en-US" sz="2400" dirty="0">
                <a:solidFill>
                  <a:srgbClr val="A71160"/>
                </a:solidFill>
              </a:rPr>
              <a:t>In a Max Heap, parent node is always greater than or equal to the child nodes.</a:t>
            </a:r>
          </a:p>
        </p:txBody>
      </p:sp>
      <p:sp>
        <p:nvSpPr>
          <p:cNvPr id="25" name="TextBox 24"/>
          <p:cNvSpPr txBox="1"/>
          <p:nvPr/>
        </p:nvSpPr>
        <p:spPr>
          <a:xfrm>
            <a:off x="9067800" y="2699267"/>
            <a:ext cx="2514600" cy="707886"/>
          </a:xfrm>
          <a:prstGeom prst="rect">
            <a:avLst/>
          </a:prstGeom>
          <a:noFill/>
        </p:spPr>
        <p:txBody>
          <a:bodyPr wrap="square" rtlCol="0">
            <a:spAutoFit/>
          </a:bodyPr>
          <a:lstStyle/>
          <a:p>
            <a:r>
              <a:rPr lang="en-US" sz="2000" b="1" dirty="0"/>
              <a:t>5 is greater than 4</a:t>
            </a:r>
          </a:p>
          <a:p>
            <a:r>
              <a:rPr lang="en-US" sz="2000" b="1" dirty="0"/>
              <a:t>So, swap 5 &amp; 4</a:t>
            </a:r>
          </a:p>
        </p:txBody>
      </p:sp>
      <p:sp>
        <p:nvSpPr>
          <p:cNvPr id="26" name="Freeform 11"/>
          <p:cNvSpPr>
            <a:spLocks/>
          </p:cNvSpPr>
          <p:nvPr/>
        </p:nvSpPr>
        <p:spPr bwMode="auto">
          <a:xfrm rot="20912237">
            <a:off x="5788101" y="4145280"/>
            <a:ext cx="319927" cy="439114"/>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2"/>
          <p:cNvSpPr>
            <a:spLocks/>
          </p:cNvSpPr>
          <p:nvPr/>
        </p:nvSpPr>
        <p:spPr bwMode="auto">
          <a:xfrm>
            <a:off x="6307183" y="4297682"/>
            <a:ext cx="224245" cy="481840"/>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27"/>
          <p:cNvSpPr/>
          <p:nvPr/>
        </p:nvSpPr>
        <p:spPr>
          <a:xfrm>
            <a:off x="1515265" y="3892843"/>
            <a:ext cx="1236644" cy="167243"/>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9" name="TextBox 28"/>
          <p:cNvSpPr txBox="1"/>
          <p:nvPr/>
        </p:nvSpPr>
        <p:spPr>
          <a:xfrm>
            <a:off x="1707206" y="4014046"/>
            <a:ext cx="762000" cy="369332"/>
          </a:xfrm>
          <a:prstGeom prst="rect">
            <a:avLst/>
          </a:prstGeom>
          <a:noFill/>
        </p:spPr>
        <p:txBody>
          <a:bodyPr wrap="square" rtlCol="0">
            <a:spAutoFit/>
          </a:bodyPr>
          <a:lstStyle/>
          <a:p>
            <a:pPr algn="ctr"/>
            <a:r>
              <a:rPr lang="en-US" b="1" dirty="0">
                <a:solidFill>
                  <a:srgbClr val="0070C0"/>
                </a:solidFill>
              </a:rPr>
              <a:t>Swap</a:t>
            </a:r>
          </a:p>
        </p:txBody>
      </p:sp>
      <p:sp>
        <p:nvSpPr>
          <p:cNvPr id="35" name="TextBox 34"/>
          <p:cNvSpPr txBox="1"/>
          <p:nvPr/>
        </p:nvSpPr>
        <p:spPr>
          <a:xfrm>
            <a:off x="2542903" y="3352799"/>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4</a:t>
            </a:r>
          </a:p>
        </p:txBody>
      </p:sp>
      <p:sp>
        <p:nvSpPr>
          <p:cNvPr id="36" name="TextBox 35"/>
          <p:cNvSpPr txBox="1"/>
          <p:nvPr/>
        </p:nvSpPr>
        <p:spPr>
          <a:xfrm>
            <a:off x="1236617" y="3352799"/>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5</a:t>
            </a:r>
          </a:p>
        </p:txBody>
      </p:sp>
      <p:sp>
        <p:nvSpPr>
          <p:cNvPr id="37" name="Oval 36"/>
          <p:cNvSpPr/>
          <p:nvPr/>
        </p:nvSpPr>
        <p:spPr>
          <a:xfrm>
            <a:off x="6662057" y="2494586"/>
            <a:ext cx="822960" cy="82296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101119" y="3458851"/>
            <a:ext cx="822960" cy="82296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409112" y="5569750"/>
            <a:ext cx="2755174" cy="461665"/>
          </a:xfrm>
          <a:prstGeom prst="rect">
            <a:avLst/>
          </a:prstGeom>
          <a:noFill/>
          <a:ln>
            <a:solidFill>
              <a:schemeClr val="accent5"/>
            </a:solidFill>
          </a:ln>
        </p:spPr>
        <p:txBody>
          <a:bodyPr wrap="square" rtlCol="0">
            <a:spAutoFit/>
          </a:bodyPr>
          <a:lstStyle/>
          <a:p>
            <a:pPr algn="ctr"/>
            <a:r>
              <a:rPr lang="en-US" sz="2400" dirty="0">
                <a:solidFill>
                  <a:srgbClr val="A71160"/>
                </a:solidFill>
              </a:rPr>
              <a:t>Max Heap is created</a:t>
            </a:r>
          </a:p>
        </p:txBody>
      </p:sp>
      <p:sp>
        <p:nvSpPr>
          <p:cNvPr id="40" name="TextBox 39"/>
          <p:cNvSpPr txBox="1"/>
          <p:nvPr/>
        </p:nvSpPr>
        <p:spPr>
          <a:xfrm>
            <a:off x="609594" y="2303041"/>
            <a:ext cx="2781531" cy="400110"/>
          </a:xfrm>
          <a:prstGeom prst="rect">
            <a:avLst/>
          </a:prstGeom>
          <a:noFill/>
          <a:ln w="28575">
            <a:solidFill>
              <a:schemeClr val="tx1"/>
            </a:solidFill>
          </a:ln>
        </p:spPr>
        <p:txBody>
          <a:bodyPr wrap="none" rtlCol="0">
            <a:spAutoFit/>
          </a:bodyPr>
          <a:lstStyle/>
          <a:p>
            <a:r>
              <a:rPr lang="en-IN" sz="2000" b="1" dirty="0"/>
              <a:t>Step 2 : Create Max Heap</a:t>
            </a:r>
            <a:endParaRPr lang="en-US" sz="2000" b="1" dirty="0"/>
          </a:p>
        </p:txBody>
      </p:sp>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𝟎</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𝟏</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𝟐</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𝟑</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𝟒</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xmlns="" xmlns:a14="http://schemas.microsoft.com/office/drawing/2010/main" val="1689396734"/>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 xmlns:a14="http://schemas.microsoft.com/office/drawing/2010/main" xmlns:a16="http://schemas.microsoft.com/office/drawing/2014/main" val="2172049402"/>
                        </a:ext>
                      </a:extLst>
                    </a:gridCol>
                    <a:gridCol w="706147">
                      <a:extLst>
                        <a:ext uri="{9D8B030D-6E8A-4147-A177-3AD203B41FA5}">
                          <a16:colId xmlns="" xmlns:a14="http://schemas.microsoft.com/office/drawing/2010/main" xmlns:a16="http://schemas.microsoft.com/office/drawing/2014/main" val="2777662976"/>
                        </a:ext>
                      </a:extLst>
                    </a:gridCol>
                    <a:gridCol w="636586">
                      <a:extLst>
                        <a:ext uri="{9D8B030D-6E8A-4147-A177-3AD203B41FA5}">
                          <a16:colId xmlns="" xmlns:a14="http://schemas.microsoft.com/office/drawing/2010/main" xmlns:a16="http://schemas.microsoft.com/office/drawing/2014/main" val="238642833"/>
                        </a:ext>
                      </a:extLst>
                    </a:gridCol>
                    <a:gridCol w="636586">
                      <a:extLst>
                        <a:ext uri="{9D8B030D-6E8A-4147-A177-3AD203B41FA5}">
                          <a16:colId xmlns="" xmlns:a14="http://schemas.microsoft.com/office/drawing/2010/main" xmlns:a16="http://schemas.microsoft.com/office/drawing/2014/main" val="1357123703"/>
                        </a:ext>
                      </a:extLst>
                    </a:gridCol>
                    <a:gridCol w="636586">
                      <a:extLst>
                        <a:ext uri="{9D8B030D-6E8A-4147-A177-3AD203B41FA5}">
                          <a16:colId xmlns="" xmlns:a14="http://schemas.microsoft.com/office/drawing/2010/main"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43" t="-1667" r="-40566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2241" t="-1667" r="-27069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214423" t="-1667" r="-201923"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311429" t="-1667" r="-10000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415385" t="-1667" r="-962" b="-1667"/>
                          </a:stretch>
                        </a:blipFill>
                      </a:tcPr>
                    </a:tc>
                    <a:extLst>
                      <a:ext uri="{0D108BD9-81ED-4DB2-BD59-A6C34878D82A}">
                        <a16:rowId xmlns="" xmlns:a14="http://schemas.microsoft.com/office/drawing/2010/main" xmlns:a16="http://schemas.microsoft.com/office/drawing/2014/main" val="2199224174"/>
                      </a:ext>
                    </a:extLst>
                  </a:tr>
                </a:tbl>
              </a:graphicData>
            </a:graphic>
          </p:graphicFrame>
        </mc:Fallback>
      </mc:AlternateContent>
      <p:sp>
        <p:nvSpPr>
          <p:cNvPr id="42" name="TextBox 41"/>
          <p:cNvSpPr txBox="1"/>
          <p:nvPr/>
        </p:nvSpPr>
        <p:spPr>
          <a:xfrm>
            <a:off x="6289836" y="3680603"/>
            <a:ext cx="457200" cy="400110"/>
          </a:xfrm>
          <a:prstGeom prst="rect">
            <a:avLst/>
          </a:prstGeom>
          <a:solidFill>
            <a:srgbClr val="002060"/>
          </a:solidFill>
        </p:spPr>
        <p:txBody>
          <a:bodyPr wrap="square" rtlCol="0">
            <a:spAutoFit/>
          </a:bodyPr>
          <a:lstStyle/>
          <a:p>
            <a:pPr algn="ctr"/>
            <a:r>
              <a:rPr lang="en-US" sz="2000" b="1" dirty="0">
                <a:solidFill>
                  <a:schemeClr val="accent5"/>
                </a:solidFill>
              </a:rPr>
              <a:t>5</a:t>
            </a:r>
          </a:p>
        </p:txBody>
      </p:sp>
      <p:sp>
        <p:nvSpPr>
          <p:cNvPr id="43" name="TextBox 42"/>
          <p:cNvSpPr txBox="1"/>
          <p:nvPr/>
        </p:nvSpPr>
        <p:spPr>
          <a:xfrm>
            <a:off x="5819888" y="4877243"/>
            <a:ext cx="457200" cy="400110"/>
          </a:xfrm>
          <a:prstGeom prst="rect">
            <a:avLst/>
          </a:prstGeom>
          <a:solidFill>
            <a:srgbClr val="002060"/>
          </a:solidFill>
        </p:spPr>
        <p:txBody>
          <a:bodyPr wrap="square" rtlCol="0">
            <a:spAutoFit/>
          </a:bodyPr>
          <a:lstStyle/>
          <a:p>
            <a:pPr algn="ctr"/>
            <a:r>
              <a:rPr lang="en-US" sz="2000" b="1" dirty="0">
                <a:solidFill>
                  <a:schemeClr val="accent5"/>
                </a:solidFill>
              </a:rPr>
              <a:t>4</a:t>
            </a:r>
          </a:p>
        </p:txBody>
      </p:sp>
    </p:spTree>
    <p:extLst>
      <p:ext uri="{BB962C8B-B14F-4D97-AF65-F5344CB8AC3E}">
        <p14:creationId xmlns:p14="http://schemas.microsoft.com/office/powerpoint/2010/main" val="355825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heel(1)">
                                      <p:cBhvr>
                                        <p:cTn id="59" dur="2000"/>
                                        <p:tgtEl>
                                          <p:spTgt spid="37"/>
                                        </p:tgtEl>
                                      </p:cBhvr>
                                    </p:animEffect>
                                  </p:childTnLst>
                                </p:cTn>
                              </p:par>
                              <p:par>
                                <p:cTn id="60" presetID="21" presetClass="entr" presetSubtype="1"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heel(1)">
                                      <p:cBhvr>
                                        <p:cTn id="62" dur="20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animBg="1"/>
      <p:bldP spid="26" grpId="1" animBg="1"/>
      <p:bldP spid="27" grpId="0" animBg="1"/>
      <p:bldP spid="27" grpId="1" animBg="1"/>
      <p:bldP spid="28" grpId="0" animBg="1"/>
      <p:bldP spid="28" grpId="1" animBg="1"/>
      <p:bldP spid="29" grpId="0"/>
      <p:bldP spid="29" grpId="1"/>
      <p:bldP spid="35" grpId="0" animBg="1"/>
      <p:bldP spid="36" grpId="0" animBg="1"/>
      <p:bldP spid="37" grpId="0" animBg="1"/>
      <p:bldP spid="38" grpId="0" animBg="1"/>
      <p:bldP spid="39" grpId="0" animBg="1"/>
      <p:bldP spid="42" grpId="0" animBg="1"/>
      <p:bldP spid="4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11" idx="3"/>
            <a:endCxn id="13" idx="0"/>
          </p:cNvCxnSpPr>
          <p:nvPr/>
        </p:nvCxnSpPr>
        <p:spPr>
          <a:xfrm flipH="1">
            <a:off x="6518436" y="3138927"/>
            <a:ext cx="348127"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nvGraphicFramePr>
        <p:xfrm>
          <a:off x="537755"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5" name="Straight Connector 14"/>
          <p:cNvCxnSpPr>
            <a:stCxn id="11" idx="5"/>
            <a:endCxn id="16" idx="0"/>
          </p:cNvCxnSpPr>
          <p:nvPr/>
        </p:nvCxnSpPr>
        <p:spPr>
          <a:xfrm>
            <a:off x="7319167" y="3138927"/>
            <a:ext cx="383308"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10</a:t>
            </a:r>
          </a:p>
        </p:txBody>
      </p: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5</a:t>
            </a:r>
          </a:p>
        </p:txBody>
      </p:sp>
      <p:cxnSp>
        <p:nvCxnSpPr>
          <p:cNvPr id="31" name="Straight Connector 30"/>
          <p:cNvCxnSpPr/>
          <p:nvPr/>
        </p:nvCxnSpPr>
        <p:spPr>
          <a:xfrm>
            <a:off x="6705165" y="4121943"/>
            <a:ext cx="283964" cy="65029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82435"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3</a:t>
            </a:r>
          </a:p>
        </p:txBody>
      </p:sp>
      <p:cxnSp>
        <p:nvCxnSpPr>
          <p:cNvPr id="21" name="Straight Connector 20"/>
          <p:cNvCxnSpPr>
            <a:stCxn id="13" idx="3"/>
            <a:endCxn id="22" idx="0"/>
          </p:cNvCxnSpPr>
          <p:nvPr/>
        </p:nvCxnSpPr>
        <p:spPr>
          <a:xfrm flipH="1">
            <a:off x="6048488" y="4106960"/>
            <a:ext cx="243646"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28448"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4</a:t>
            </a:r>
          </a:p>
        </p:txBody>
      </p:sp>
      <p:sp>
        <p:nvSpPr>
          <p:cNvPr id="32" name="Oval 31"/>
          <p:cNvSpPr/>
          <p:nvPr/>
        </p:nvSpPr>
        <p:spPr>
          <a:xfrm>
            <a:off x="6723902"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24" name="TextBox 23"/>
          <p:cNvSpPr txBox="1"/>
          <p:nvPr/>
        </p:nvSpPr>
        <p:spPr>
          <a:xfrm>
            <a:off x="569874" y="4706468"/>
            <a:ext cx="3524794" cy="1200329"/>
          </a:xfrm>
          <a:prstGeom prst="rect">
            <a:avLst/>
          </a:prstGeom>
          <a:solidFill>
            <a:srgbClr val="FCE0EE"/>
          </a:solidFill>
        </p:spPr>
        <p:txBody>
          <a:bodyPr wrap="square" rtlCol="0">
            <a:spAutoFit/>
          </a:bodyPr>
          <a:lstStyle/>
          <a:p>
            <a:pPr marL="457200" indent="-457200" algn="just">
              <a:buAutoNum type="arabicPeriod"/>
            </a:pPr>
            <a:r>
              <a:rPr lang="en-US" sz="2400" dirty="0">
                <a:solidFill>
                  <a:srgbClr val="A71160"/>
                </a:solidFill>
              </a:rPr>
              <a:t>Swap the first and the last nodes and </a:t>
            </a:r>
          </a:p>
          <a:p>
            <a:pPr marL="457200" indent="-457200" algn="just">
              <a:buAutoNum type="arabicPeriod"/>
            </a:pPr>
            <a:r>
              <a:rPr lang="en-US" sz="2400" dirty="0">
                <a:solidFill>
                  <a:srgbClr val="A71160"/>
                </a:solidFill>
              </a:rPr>
              <a:t>Delete the last node.</a:t>
            </a:r>
          </a:p>
        </p:txBody>
      </p:sp>
      <p:sp>
        <p:nvSpPr>
          <p:cNvPr id="40" name="TextBox 39"/>
          <p:cNvSpPr txBox="1"/>
          <p:nvPr/>
        </p:nvSpPr>
        <p:spPr>
          <a:xfrm>
            <a:off x="609594" y="2303041"/>
            <a:ext cx="2690160" cy="400110"/>
          </a:xfrm>
          <a:prstGeom prst="rect">
            <a:avLst/>
          </a:prstGeom>
          <a:noFill/>
          <a:ln w="28575">
            <a:solidFill>
              <a:schemeClr val="tx1"/>
            </a:solidFill>
          </a:ln>
        </p:spPr>
        <p:txBody>
          <a:bodyPr wrap="none" rtlCol="0">
            <a:spAutoFit/>
          </a:bodyPr>
          <a:lstStyle/>
          <a:p>
            <a:r>
              <a:rPr lang="en-IN" sz="2000" b="1" dirty="0"/>
              <a:t>Step 3 : Apply Heap Sort</a:t>
            </a:r>
            <a:endParaRPr lang="en-US" sz="2000" b="1" dirty="0"/>
          </a:p>
        </p:txBody>
      </p:sp>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𝟎</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rgbClr val="0066FF"/>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𝟐</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𝟑</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𝟒</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xmlns="" xmlns:a14="http://schemas.microsoft.com/office/drawing/2010/main" val="1316715720"/>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 xmlns:a14="http://schemas.microsoft.com/office/drawing/2010/main" xmlns:a16="http://schemas.microsoft.com/office/drawing/2014/main" val="2172049402"/>
                        </a:ext>
                      </a:extLst>
                    </a:gridCol>
                    <a:gridCol w="706147">
                      <a:extLst>
                        <a:ext uri="{9D8B030D-6E8A-4147-A177-3AD203B41FA5}">
                          <a16:colId xmlns="" xmlns:a14="http://schemas.microsoft.com/office/drawing/2010/main" xmlns:a16="http://schemas.microsoft.com/office/drawing/2014/main" val="2777662976"/>
                        </a:ext>
                      </a:extLst>
                    </a:gridCol>
                    <a:gridCol w="636586">
                      <a:extLst>
                        <a:ext uri="{9D8B030D-6E8A-4147-A177-3AD203B41FA5}">
                          <a16:colId xmlns="" xmlns:a14="http://schemas.microsoft.com/office/drawing/2010/main" xmlns:a16="http://schemas.microsoft.com/office/drawing/2014/main" val="238642833"/>
                        </a:ext>
                      </a:extLst>
                    </a:gridCol>
                    <a:gridCol w="636586">
                      <a:extLst>
                        <a:ext uri="{9D8B030D-6E8A-4147-A177-3AD203B41FA5}">
                          <a16:colId xmlns="" xmlns:a14="http://schemas.microsoft.com/office/drawing/2010/main" xmlns:a16="http://schemas.microsoft.com/office/drawing/2014/main" val="1357123703"/>
                        </a:ext>
                      </a:extLst>
                    </a:gridCol>
                    <a:gridCol w="636586">
                      <a:extLst>
                        <a:ext uri="{9D8B030D-6E8A-4147-A177-3AD203B41FA5}">
                          <a16:colId xmlns="" xmlns:a14="http://schemas.microsoft.com/office/drawing/2010/main"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43" t="-6667" r="-405660" b="-28333"/>
                          </a:stretch>
                        </a:blipFill>
                      </a:tcPr>
                    </a:tc>
                    <a:tc>
                      <a:txBody>
                        <a:bodyPr/>
                        <a:lstStyle/>
                        <a:p>
                          <a:pPr algn="ctr"/>
                          <a:r>
                            <a:rPr lang="en-US" sz="1800" dirty="0" smtClean="0">
                              <a:solidFill>
                                <a:srgbClr val="0066FF"/>
                              </a:solidFill>
                            </a:rPr>
                            <a:t>1</a:t>
                          </a:r>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214423" t="-6667" r="-201923" b="-2833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311429" t="-6667" r="-100000" b="-2833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415385" t="-6667" r="-962" b="-28333"/>
                          </a:stretch>
                        </a:blipFill>
                      </a:tcPr>
                    </a:tc>
                    <a:extLst>
                      <a:ext uri="{0D108BD9-81ED-4DB2-BD59-A6C34878D82A}">
                        <a16:rowId xmlns="" xmlns:a14="http://schemas.microsoft.com/office/drawing/2010/main" xmlns:a16="http://schemas.microsoft.com/office/drawing/2014/main" val="2199224174"/>
                      </a:ext>
                    </a:extLst>
                  </a:tr>
                </a:tbl>
              </a:graphicData>
            </a:graphic>
          </p:graphicFrame>
        </mc:Fallback>
      </mc:AlternateContent>
      <p:sp>
        <p:nvSpPr>
          <p:cNvPr id="19" name="Freeform 18"/>
          <p:cNvSpPr/>
          <p:nvPr/>
        </p:nvSpPr>
        <p:spPr>
          <a:xfrm>
            <a:off x="873029" y="3898119"/>
            <a:ext cx="2590800" cy="175025"/>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0" name="TextBox 19"/>
          <p:cNvSpPr txBox="1"/>
          <p:nvPr/>
        </p:nvSpPr>
        <p:spPr>
          <a:xfrm>
            <a:off x="1733326" y="4053230"/>
            <a:ext cx="762000" cy="369332"/>
          </a:xfrm>
          <a:prstGeom prst="rect">
            <a:avLst/>
          </a:prstGeom>
          <a:noFill/>
        </p:spPr>
        <p:txBody>
          <a:bodyPr wrap="square" rtlCol="0">
            <a:spAutoFit/>
          </a:bodyPr>
          <a:lstStyle/>
          <a:p>
            <a:pPr algn="ctr"/>
            <a:r>
              <a:rPr lang="en-US" b="1" dirty="0">
                <a:solidFill>
                  <a:srgbClr val="0070C0"/>
                </a:solidFill>
              </a:rPr>
              <a:t>Swap</a:t>
            </a:r>
          </a:p>
        </p:txBody>
      </p:sp>
      <p:cxnSp>
        <p:nvCxnSpPr>
          <p:cNvPr id="8" name="Straight Arrow Connector 7"/>
          <p:cNvCxnSpPr/>
          <p:nvPr/>
        </p:nvCxnSpPr>
        <p:spPr>
          <a:xfrm>
            <a:off x="7105927" y="3297979"/>
            <a:ext cx="13329" cy="1378524"/>
          </a:xfrm>
          <a:prstGeom prst="straightConnector1">
            <a:avLst/>
          </a:prstGeom>
          <a:ln w="19050">
            <a:solidFill>
              <a:srgbClr val="ED524F"/>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99888" y="3366245"/>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10</a:t>
            </a:r>
          </a:p>
        </p:txBody>
      </p:sp>
      <p:sp>
        <p:nvSpPr>
          <p:cNvPr id="28" name="TextBox 27"/>
          <p:cNvSpPr txBox="1"/>
          <p:nvPr/>
        </p:nvSpPr>
        <p:spPr>
          <a:xfrm>
            <a:off x="604608" y="3366246"/>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
        <p:nvSpPr>
          <p:cNvPr id="29" name="TextBox 28"/>
          <p:cNvSpPr txBox="1"/>
          <p:nvPr/>
        </p:nvSpPr>
        <p:spPr>
          <a:xfrm>
            <a:off x="6864265" y="2684025"/>
            <a:ext cx="457200" cy="400110"/>
          </a:xfrm>
          <a:prstGeom prst="rect">
            <a:avLst/>
          </a:prstGeom>
          <a:solidFill>
            <a:srgbClr val="002060"/>
          </a:solidFill>
        </p:spPr>
        <p:txBody>
          <a:bodyPr wrap="square" rtlCol="0">
            <a:spAutoFit/>
          </a:bodyPr>
          <a:lstStyle/>
          <a:p>
            <a:pPr algn="ctr"/>
            <a:r>
              <a:rPr lang="en-US" sz="2000" b="1" dirty="0">
                <a:solidFill>
                  <a:schemeClr val="accent5"/>
                </a:solidFill>
              </a:rPr>
              <a:t>1</a:t>
            </a:r>
          </a:p>
        </p:txBody>
      </p:sp>
      <p:sp>
        <p:nvSpPr>
          <p:cNvPr id="30" name="TextBox 29"/>
          <p:cNvSpPr txBox="1"/>
          <p:nvPr/>
        </p:nvSpPr>
        <p:spPr>
          <a:xfrm>
            <a:off x="6815342" y="4877243"/>
            <a:ext cx="457200" cy="400110"/>
          </a:xfrm>
          <a:prstGeom prst="rect">
            <a:avLst/>
          </a:prstGeom>
          <a:solidFill>
            <a:srgbClr val="002060"/>
          </a:solidFill>
        </p:spPr>
        <p:txBody>
          <a:bodyPr wrap="square" rtlCol="0">
            <a:spAutoFit/>
          </a:bodyPr>
          <a:lstStyle/>
          <a:p>
            <a:pPr algn="ctr"/>
            <a:r>
              <a:rPr lang="en-US" sz="2000" b="1" dirty="0">
                <a:solidFill>
                  <a:schemeClr val="accent5"/>
                </a:solidFill>
              </a:rPr>
              <a:t>10</a:t>
            </a:r>
          </a:p>
        </p:txBody>
      </p:sp>
    </p:spTree>
    <p:extLst>
      <p:ext uri="{BB962C8B-B14F-4D97-AF65-F5344CB8AC3E}">
        <p14:creationId xmlns:p14="http://schemas.microsoft.com/office/powerpoint/2010/main" val="378962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1500"/>
                                        <p:tgtEl>
                                          <p:spTgt spid="19"/>
                                        </p:tgtEl>
                                      </p:cBhvr>
                                    </p:animEffect>
                                  </p:childTnLst>
                                </p:cTn>
                              </p:par>
                            </p:childTnLst>
                          </p:cTn>
                        </p:par>
                        <p:par>
                          <p:cTn id="20" fill="hold">
                            <p:stCondLst>
                              <p:cond delay="2000"/>
                            </p:stCondLst>
                            <p:childTnLst>
                              <p:par>
                                <p:cTn id="21" presetID="6" presetClass="entr" presetSubtype="3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out)">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4">
                                            <p:txEl>
                                              <p:pRg st="1" end="1"/>
                                            </p:txEl>
                                          </p:spTgt>
                                        </p:tgtEl>
                                        <p:attrNameLst>
                                          <p:attrName>style.visibility</p:attrName>
                                        </p:attrNameLst>
                                      </p:cBhvr>
                                      <p:to>
                                        <p:strVal val="visible"/>
                                      </p:to>
                                    </p:set>
                                    <p:animEffect transition="in" filter="fade">
                                      <p:cBhvr>
                                        <p:cTn id="46" dur="500"/>
                                        <p:tgtEl>
                                          <p:spTgt spid="24">
                                            <p:txEl>
                                              <p:pRg st="1" end="1"/>
                                            </p:txEl>
                                          </p:spTgt>
                                        </p:tgtEl>
                                      </p:cBhvr>
                                    </p:animEffect>
                                  </p:childTnLst>
                                </p:cTn>
                              </p:par>
                              <p:par>
                                <p:cTn id="47" presetID="14" presetClass="exit" presetSubtype="10" fill="hold" nodeType="withEffect">
                                  <p:stCondLst>
                                    <p:cond delay="0"/>
                                  </p:stCondLst>
                                  <p:childTnLst>
                                    <p:animEffect transition="out" filter="randombar(horizontal)">
                                      <p:cBhvr>
                                        <p:cTn id="48" dur="500"/>
                                        <p:tgtEl>
                                          <p:spTgt spid="31"/>
                                        </p:tgtEl>
                                      </p:cBhvr>
                                    </p:animEffect>
                                    <p:set>
                                      <p:cBhvr>
                                        <p:cTn id="49" dur="1" fill="hold">
                                          <p:stCondLst>
                                            <p:cond delay="499"/>
                                          </p:stCondLst>
                                        </p:cTn>
                                        <p:tgtEl>
                                          <p:spTgt spid="31"/>
                                        </p:tgtEl>
                                        <p:attrNameLst>
                                          <p:attrName>style.visibility</p:attrName>
                                        </p:attrNameLst>
                                      </p:cBhvr>
                                      <p:to>
                                        <p:strVal val="hidden"/>
                                      </p:to>
                                    </p:set>
                                  </p:childTnLst>
                                </p:cTn>
                              </p:par>
                            </p:childTnLst>
                          </p:cTn>
                        </p:par>
                        <p:par>
                          <p:cTn id="50" fill="hold">
                            <p:stCondLst>
                              <p:cond delay="500"/>
                            </p:stCondLst>
                            <p:childTnLst>
                              <p:par>
                                <p:cTn id="51" presetID="14" presetClass="exit" presetSubtype="10" fill="hold" nodeType="afterEffect">
                                  <p:stCondLst>
                                    <p:cond delay="0"/>
                                  </p:stCondLst>
                                  <p:childTnLst>
                                    <p:animEffect transition="out" filter="randombar(horizontal)">
                                      <p:cBhvr>
                                        <p:cTn id="52" dur="500"/>
                                        <p:tgtEl>
                                          <p:spTgt spid="8"/>
                                        </p:tgtEl>
                                      </p:cBhvr>
                                    </p:animEffect>
                                    <p:set>
                                      <p:cBhvr>
                                        <p:cTn id="53" dur="1" fill="hold">
                                          <p:stCondLst>
                                            <p:cond delay="499"/>
                                          </p:stCondLst>
                                        </p:cTn>
                                        <p:tgtEl>
                                          <p:spTgt spid="8"/>
                                        </p:tgtEl>
                                        <p:attrNameLst>
                                          <p:attrName>style.visibility</p:attrName>
                                        </p:attrNameLst>
                                      </p:cBhvr>
                                      <p:to>
                                        <p:strVal val="hidden"/>
                                      </p:to>
                                    </p:set>
                                  </p:childTnLst>
                                </p:cTn>
                              </p:par>
                              <p:par>
                                <p:cTn id="54" presetID="14" presetClass="exit" presetSubtype="10" fill="hold" grpId="1" nodeType="withEffect">
                                  <p:stCondLst>
                                    <p:cond delay="0"/>
                                  </p:stCondLst>
                                  <p:childTnLst>
                                    <p:animEffect transition="out" filter="randombar(horizontal)">
                                      <p:cBhvr>
                                        <p:cTn id="55" dur="500"/>
                                        <p:tgtEl>
                                          <p:spTgt spid="30"/>
                                        </p:tgtEl>
                                      </p:cBhvr>
                                    </p:animEffect>
                                    <p:set>
                                      <p:cBhvr>
                                        <p:cTn id="56" dur="1" fill="hold">
                                          <p:stCondLst>
                                            <p:cond delay="499"/>
                                          </p:stCondLst>
                                        </p:cTn>
                                        <p:tgtEl>
                                          <p:spTgt spid="30"/>
                                        </p:tgtEl>
                                        <p:attrNameLst>
                                          <p:attrName>style.visibility</p:attrName>
                                        </p:attrNameLst>
                                      </p:cBhvr>
                                      <p:to>
                                        <p:strVal val="hidden"/>
                                      </p:to>
                                    </p:set>
                                  </p:childTnLst>
                                </p:cTn>
                              </p:par>
                              <p:par>
                                <p:cTn id="57" presetID="14" presetClass="exit" presetSubtype="10" fill="hold" grpId="0" nodeType="withEffect">
                                  <p:stCondLst>
                                    <p:cond delay="0"/>
                                  </p:stCondLst>
                                  <p:childTnLst>
                                    <p:animEffect transition="out" filter="randombar(horizontal)">
                                      <p:cBhvr>
                                        <p:cTn id="58" dur="500"/>
                                        <p:tgtEl>
                                          <p:spTgt spid="32"/>
                                        </p:tgtEl>
                                      </p:cBhvr>
                                    </p:animEffect>
                                    <p:set>
                                      <p:cBhvr>
                                        <p:cTn id="59"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4" grpId="0" animBg="1"/>
      <p:bldP spid="19" grpId="0" animBg="1"/>
      <p:bldP spid="20" grpId="0"/>
      <p:bldP spid="27" grpId="0" animBg="1"/>
      <p:bldP spid="28" grpId="0" animBg="1"/>
      <p:bldP spid="29" grpId="0" animBg="1"/>
      <p:bldP spid="30" grpId="0" animBg="1"/>
      <p:bldP spid="30"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37755"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rgbClr val="C00000"/>
                          </a:solidFill>
                        </a:rPr>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cxnSp>
        <p:nvCxnSpPr>
          <p:cNvPr id="12" name="Straight Connector 11"/>
          <p:cNvCxnSpPr>
            <a:stCxn id="11" idx="3"/>
            <a:endCxn id="13" idx="0"/>
          </p:cNvCxnSpPr>
          <p:nvPr/>
        </p:nvCxnSpPr>
        <p:spPr>
          <a:xfrm flipH="1">
            <a:off x="6518436" y="3138927"/>
            <a:ext cx="348127"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5</a:t>
            </a:r>
          </a:p>
        </p:txBody>
      </p:sp>
      <p:cxnSp>
        <p:nvCxnSpPr>
          <p:cNvPr id="15" name="Straight Connector 14"/>
          <p:cNvCxnSpPr>
            <a:stCxn id="11" idx="5"/>
          </p:cNvCxnSpPr>
          <p:nvPr/>
        </p:nvCxnSpPr>
        <p:spPr>
          <a:xfrm>
            <a:off x="7319167" y="3138927"/>
            <a:ext cx="370245" cy="42976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82435"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95000"/>
                  </a:schemeClr>
                </a:solidFill>
              </a:rPr>
              <a:t>3</a:t>
            </a:r>
          </a:p>
        </p:txBody>
      </p:sp>
      <p:cxnSp>
        <p:nvCxnSpPr>
          <p:cNvPr id="21" name="Straight Connector 20"/>
          <p:cNvCxnSpPr>
            <a:stCxn id="13" idx="3"/>
            <a:endCxn id="22" idx="0"/>
          </p:cNvCxnSpPr>
          <p:nvPr/>
        </p:nvCxnSpPr>
        <p:spPr>
          <a:xfrm flipH="1">
            <a:off x="6048488" y="4106960"/>
            <a:ext cx="243646"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28448"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4</a:t>
            </a:r>
          </a:p>
        </p:txBody>
      </p:sp>
      <p:sp>
        <p:nvSpPr>
          <p:cNvPr id="40" name="TextBox 39"/>
          <p:cNvSpPr txBox="1"/>
          <p:nvPr/>
        </p:nvSpPr>
        <p:spPr>
          <a:xfrm>
            <a:off x="609594" y="2303041"/>
            <a:ext cx="2690160" cy="400110"/>
          </a:xfrm>
          <a:prstGeom prst="rect">
            <a:avLst/>
          </a:prstGeom>
          <a:noFill/>
          <a:ln w="28575">
            <a:solidFill>
              <a:schemeClr val="tx1"/>
            </a:solidFill>
          </a:ln>
        </p:spPr>
        <p:txBody>
          <a:bodyPr wrap="none" rtlCol="0">
            <a:spAutoFit/>
          </a:bodyPr>
          <a:lstStyle/>
          <a:p>
            <a:r>
              <a:rPr lang="en-IN" sz="2000" b="1" dirty="0"/>
              <a:t>Step 3 : Apply Heap Sort</a:t>
            </a:r>
            <a:endParaRPr lang="en-US" sz="2000" b="1" dirty="0"/>
          </a:p>
        </p:txBody>
      </p:sp>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𝟎</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𝟏</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𝟐</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𝟑</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𝟒</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xmlns="" xmlns:a14="http://schemas.microsoft.com/office/drawing/2010/main" val="830262578"/>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 xmlns:a14="http://schemas.microsoft.com/office/drawing/2010/main" xmlns:a16="http://schemas.microsoft.com/office/drawing/2014/main" val="2172049402"/>
                        </a:ext>
                      </a:extLst>
                    </a:gridCol>
                    <a:gridCol w="706147">
                      <a:extLst>
                        <a:ext uri="{9D8B030D-6E8A-4147-A177-3AD203B41FA5}">
                          <a16:colId xmlns="" xmlns:a14="http://schemas.microsoft.com/office/drawing/2010/main" xmlns:a16="http://schemas.microsoft.com/office/drawing/2014/main" val="2777662976"/>
                        </a:ext>
                      </a:extLst>
                    </a:gridCol>
                    <a:gridCol w="636586">
                      <a:extLst>
                        <a:ext uri="{9D8B030D-6E8A-4147-A177-3AD203B41FA5}">
                          <a16:colId xmlns="" xmlns:a14="http://schemas.microsoft.com/office/drawing/2010/main" xmlns:a16="http://schemas.microsoft.com/office/drawing/2014/main" val="238642833"/>
                        </a:ext>
                      </a:extLst>
                    </a:gridCol>
                    <a:gridCol w="636586">
                      <a:extLst>
                        <a:ext uri="{9D8B030D-6E8A-4147-A177-3AD203B41FA5}">
                          <a16:colId xmlns="" xmlns:a14="http://schemas.microsoft.com/office/drawing/2010/main" xmlns:a16="http://schemas.microsoft.com/office/drawing/2014/main" val="1357123703"/>
                        </a:ext>
                      </a:extLst>
                    </a:gridCol>
                    <a:gridCol w="636586">
                      <a:extLst>
                        <a:ext uri="{9D8B030D-6E8A-4147-A177-3AD203B41FA5}">
                          <a16:colId xmlns="" xmlns:a14="http://schemas.microsoft.com/office/drawing/2010/main"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43" t="-1667" r="-40566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2241" t="-1667" r="-27069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214423" t="-1667" r="-201923"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311429" t="-1667" r="-10000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415385" t="-1667" r="-962" b="-1667"/>
                          </a:stretch>
                        </a:blipFill>
                      </a:tcPr>
                    </a:tc>
                    <a:extLst>
                      <a:ext uri="{0D108BD9-81ED-4DB2-BD59-A6C34878D82A}">
                        <a16:rowId xmlns="" xmlns:a14="http://schemas.microsoft.com/office/drawing/2010/main" xmlns:a16="http://schemas.microsoft.com/office/drawing/2014/main" val="2199224174"/>
                      </a:ext>
                    </a:extLst>
                  </a:tr>
                </a:tbl>
              </a:graphicData>
            </a:graphic>
          </p:graphicFrame>
        </mc:Fallback>
      </mc:AlternateContent>
      <p:sp>
        <p:nvSpPr>
          <p:cNvPr id="27" name="TextBox 26"/>
          <p:cNvSpPr txBox="1"/>
          <p:nvPr/>
        </p:nvSpPr>
        <p:spPr>
          <a:xfrm>
            <a:off x="9067800" y="2699267"/>
            <a:ext cx="2514600" cy="1015663"/>
          </a:xfrm>
          <a:prstGeom prst="rect">
            <a:avLst/>
          </a:prstGeom>
          <a:noFill/>
        </p:spPr>
        <p:txBody>
          <a:bodyPr wrap="square" rtlCol="0">
            <a:spAutoFit/>
          </a:bodyPr>
          <a:lstStyle/>
          <a:p>
            <a:r>
              <a:rPr lang="en-US" sz="2000" b="1" dirty="0"/>
              <a:t>Max Heap Property is violated so, create a Max Heap again. </a:t>
            </a:r>
          </a:p>
        </p:txBody>
      </p:sp>
      <p:sp>
        <p:nvSpPr>
          <p:cNvPr id="28" name="Freeform 11"/>
          <p:cNvSpPr>
            <a:spLocks/>
          </p:cNvSpPr>
          <p:nvPr/>
        </p:nvSpPr>
        <p:spPr bwMode="auto">
          <a:xfrm>
            <a:off x="6301793" y="3015697"/>
            <a:ext cx="319927" cy="439114"/>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12"/>
          <p:cNvSpPr>
            <a:spLocks/>
          </p:cNvSpPr>
          <p:nvPr/>
        </p:nvSpPr>
        <p:spPr bwMode="auto">
          <a:xfrm>
            <a:off x="6824307" y="3292614"/>
            <a:ext cx="269875" cy="409575"/>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11"/>
          <p:cNvSpPr>
            <a:spLocks/>
          </p:cNvSpPr>
          <p:nvPr/>
        </p:nvSpPr>
        <p:spPr bwMode="auto">
          <a:xfrm rot="20912237">
            <a:off x="5801163" y="4145280"/>
            <a:ext cx="319927" cy="439114"/>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12"/>
          <p:cNvSpPr>
            <a:spLocks/>
          </p:cNvSpPr>
          <p:nvPr/>
        </p:nvSpPr>
        <p:spPr bwMode="auto">
          <a:xfrm>
            <a:off x="6294120" y="4317694"/>
            <a:ext cx="269875" cy="409575"/>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TextBox 37"/>
          <p:cNvSpPr txBox="1"/>
          <p:nvPr/>
        </p:nvSpPr>
        <p:spPr>
          <a:xfrm>
            <a:off x="1244689" y="3366246"/>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
        <p:nvSpPr>
          <p:cNvPr id="39" name="TextBox 38"/>
          <p:cNvSpPr txBox="1"/>
          <p:nvPr/>
        </p:nvSpPr>
        <p:spPr>
          <a:xfrm>
            <a:off x="604608" y="3366246"/>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5</a:t>
            </a:r>
          </a:p>
        </p:txBody>
      </p:sp>
      <p:sp>
        <p:nvSpPr>
          <p:cNvPr id="42" name="TextBox 41"/>
          <p:cNvSpPr txBox="1"/>
          <p:nvPr/>
        </p:nvSpPr>
        <p:spPr>
          <a:xfrm>
            <a:off x="2548156" y="3367657"/>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
        <p:nvSpPr>
          <p:cNvPr id="43" name="Freeform 42"/>
          <p:cNvSpPr/>
          <p:nvPr/>
        </p:nvSpPr>
        <p:spPr>
          <a:xfrm>
            <a:off x="874059" y="3870833"/>
            <a:ext cx="699247" cy="188258"/>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820273" y="4030417"/>
            <a:ext cx="762000" cy="369332"/>
          </a:xfrm>
          <a:prstGeom prst="rect">
            <a:avLst/>
          </a:prstGeom>
          <a:noFill/>
        </p:spPr>
        <p:txBody>
          <a:bodyPr wrap="square" rtlCol="0">
            <a:spAutoFit/>
          </a:bodyPr>
          <a:lstStyle/>
          <a:p>
            <a:pPr algn="ctr"/>
            <a:r>
              <a:rPr lang="en-US" b="1" dirty="0">
                <a:solidFill>
                  <a:srgbClr val="0070C0"/>
                </a:solidFill>
              </a:rPr>
              <a:t>Swap</a:t>
            </a:r>
          </a:p>
        </p:txBody>
      </p:sp>
      <p:sp>
        <p:nvSpPr>
          <p:cNvPr id="45" name="Freeform 44"/>
          <p:cNvSpPr/>
          <p:nvPr/>
        </p:nvSpPr>
        <p:spPr>
          <a:xfrm>
            <a:off x="1577789" y="3875313"/>
            <a:ext cx="1232646" cy="199145"/>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7" name="TextBox 46"/>
          <p:cNvSpPr txBox="1"/>
          <p:nvPr/>
        </p:nvSpPr>
        <p:spPr>
          <a:xfrm>
            <a:off x="1234826" y="3372141"/>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4</a:t>
            </a:r>
          </a:p>
        </p:txBody>
      </p:sp>
      <p:sp>
        <p:nvSpPr>
          <p:cNvPr id="46" name="TextBox 45"/>
          <p:cNvSpPr txBox="1"/>
          <p:nvPr/>
        </p:nvSpPr>
        <p:spPr>
          <a:xfrm>
            <a:off x="6864265" y="2684025"/>
            <a:ext cx="457200" cy="400110"/>
          </a:xfrm>
          <a:prstGeom prst="rect">
            <a:avLst/>
          </a:prstGeom>
          <a:solidFill>
            <a:srgbClr val="002060"/>
          </a:solidFill>
        </p:spPr>
        <p:txBody>
          <a:bodyPr wrap="square" rtlCol="0">
            <a:spAutoFit/>
          </a:bodyPr>
          <a:lstStyle/>
          <a:p>
            <a:pPr algn="ctr"/>
            <a:r>
              <a:rPr lang="en-US" sz="2000" b="1" dirty="0">
                <a:solidFill>
                  <a:schemeClr val="accent5"/>
                </a:solidFill>
              </a:rPr>
              <a:t>5</a:t>
            </a:r>
          </a:p>
        </p:txBody>
      </p:sp>
      <p:sp>
        <p:nvSpPr>
          <p:cNvPr id="48" name="TextBox 47"/>
          <p:cNvSpPr txBox="1"/>
          <p:nvPr/>
        </p:nvSpPr>
        <p:spPr>
          <a:xfrm>
            <a:off x="6289836" y="3680603"/>
            <a:ext cx="457200" cy="400110"/>
          </a:xfrm>
          <a:prstGeom prst="rect">
            <a:avLst/>
          </a:prstGeom>
          <a:solidFill>
            <a:srgbClr val="002060"/>
          </a:solidFill>
        </p:spPr>
        <p:txBody>
          <a:bodyPr wrap="square" rtlCol="0">
            <a:spAutoFit/>
          </a:bodyPr>
          <a:lstStyle/>
          <a:p>
            <a:pPr algn="ctr"/>
            <a:r>
              <a:rPr lang="en-US" sz="2000" b="1" dirty="0">
                <a:solidFill>
                  <a:schemeClr val="accent5"/>
                </a:solidFill>
              </a:rPr>
              <a:t>1</a:t>
            </a:r>
          </a:p>
        </p:txBody>
      </p:sp>
      <p:sp>
        <p:nvSpPr>
          <p:cNvPr id="49" name="TextBox 48"/>
          <p:cNvSpPr txBox="1"/>
          <p:nvPr/>
        </p:nvSpPr>
        <p:spPr>
          <a:xfrm>
            <a:off x="5819888" y="4877243"/>
            <a:ext cx="457200" cy="400110"/>
          </a:xfrm>
          <a:prstGeom prst="rect">
            <a:avLst/>
          </a:prstGeom>
          <a:solidFill>
            <a:srgbClr val="002060"/>
          </a:solidFill>
        </p:spPr>
        <p:txBody>
          <a:bodyPr wrap="square" rtlCol="0">
            <a:spAutoFit/>
          </a:bodyPr>
          <a:lstStyle/>
          <a:p>
            <a:pPr algn="ctr"/>
            <a:r>
              <a:rPr lang="en-US" sz="2000" b="1" dirty="0">
                <a:solidFill>
                  <a:schemeClr val="accent5"/>
                </a:solidFill>
              </a:rPr>
              <a:t>1</a:t>
            </a:r>
          </a:p>
        </p:txBody>
      </p:sp>
      <p:sp>
        <p:nvSpPr>
          <p:cNvPr id="50" name="TextBox 49"/>
          <p:cNvSpPr txBox="1"/>
          <p:nvPr/>
        </p:nvSpPr>
        <p:spPr>
          <a:xfrm>
            <a:off x="6289836" y="3680603"/>
            <a:ext cx="457200" cy="400110"/>
          </a:xfrm>
          <a:prstGeom prst="rect">
            <a:avLst/>
          </a:prstGeom>
          <a:solidFill>
            <a:srgbClr val="002060"/>
          </a:solidFill>
        </p:spPr>
        <p:txBody>
          <a:bodyPr wrap="square" rtlCol="0">
            <a:spAutoFit/>
          </a:bodyPr>
          <a:lstStyle/>
          <a:p>
            <a:pPr algn="ctr"/>
            <a:r>
              <a:rPr lang="en-US" sz="2000" b="1" dirty="0">
                <a:solidFill>
                  <a:schemeClr val="accent5"/>
                </a:solidFill>
              </a:rPr>
              <a:t>4</a:t>
            </a:r>
          </a:p>
        </p:txBody>
      </p:sp>
    </p:spTree>
    <p:extLst>
      <p:ext uri="{BB962C8B-B14F-4D97-AF65-F5344CB8AC3E}">
        <p14:creationId xmlns:p14="http://schemas.microsoft.com/office/powerpoint/2010/main" val="6307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down)">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9"/>
                                        </p:tgtEl>
                                        <p:attrNameLst>
                                          <p:attrName>style.visibility</p:attrName>
                                        </p:attrNameLst>
                                      </p:cBhvr>
                                      <p:to>
                                        <p:strVal val="hidden"/>
                                      </p:to>
                                    </p:set>
                                  </p:childTnLst>
                                </p:cTn>
                              </p:par>
                            </p:childTnLst>
                          </p:cTn>
                        </p:par>
                        <p:par>
                          <p:cTn id="31" fill="hold">
                            <p:stCondLst>
                              <p:cond delay="0"/>
                            </p:stCondLst>
                            <p:childTnLst>
                              <p:par>
                                <p:cTn id="32" presetID="10" presetClass="entr" presetSubtype="0" fill="hold" grpId="0"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500"/>
                                        <p:tgtEl>
                                          <p:spTgt spid="34"/>
                                        </p:tgtEl>
                                      </p:cBhvr>
                                    </p:animEffect>
                                  </p:child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up)">
                                      <p:cBhvr>
                                        <p:cTn id="56" dur="500"/>
                                        <p:tgtEl>
                                          <p:spTgt spid="35"/>
                                        </p:tgtEl>
                                      </p:cBhvr>
                                    </p:animEffec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grpId="1" nodeType="clickEffect">
                                  <p:stCondLst>
                                    <p:cond delay="0"/>
                                  </p:stCondLst>
                                  <p:childTnLst>
                                    <p:animMotion origin="layout" path="M 2.29167E-6 -3.33333E-6 L 0.08125 -0.00092 " pathEditMode="relative" rAng="0" ptsTypes="AA">
                                      <p:cBhvr>
                                        <p:cTn id="60" dur="2000" fill="hold"/>
                                        <p:tgtEl>
                                          <p:spTgt spid="44"/>
                                        </p:tgtEl>
                                        <p:attrNameLst>
                                          <p:attrName>ppt_x</p:attrName>
                                          <p:attrName>ppt_y</p:attrName>
                                        </p:attrNameLst>
                                      </p:cBhvr>
                                      <p:rCtr x="4062" y="-46"/>
                                    </p:animMotion>
                                  </p:childTnLst>
                                </p:cTn>
                              </p:par>
                              <p:par>
                                <p:cTn id="61" presetID="1" presetClass="exit" presetSubtype="0" fill="hold" grpId="1" nodeType="withEffect">
                                  <p:stCondLst>
                                    <p:cond delay="0"/>
                                  </p:stCondLst>
                                  <p:childTnLst>
                                    <p:set>
                                      <p:cBhvr>
                                        <p:cTn id="62" dur="1" fill="hold">
                                          <p:stCondLst>
                                            <p:cond delay="0"/>
                                          </p:stCondLst>
                                        </p:cTn>
                                        <p:tgtEl>
                                          <p:spTgt spid="43"/>
                                        </p:tgtEl>
                                        <p:attrNameLst>
                                          <p:attrName>style.visibility</p:attrName>
                                        </p:attrNameLst>
                                      </p:cBhvr>
                                      <p:to>
                                        <p:strVal val="hidden"/>
                                      </p:to>
                                    </p:set>
                                  </p:childTnLst>
                                </p:cTn>
                              </p:par>
                              <p:par>
                                <p:cTn id="63" presetID="22" presetClass="entr" presetSubtype="4"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down)">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500"/>
                                        <p:tgtEl>
                                          <p:spTgt spid="50"/>
                                        </p:tgtEl>
                                      </p:cBhvr>
                                    </p:animEffect>
                                  </p:childTnLst>
                                </p:cTn>
                              </p:par>
                            </p:childTnLst>
                          </p:cTn>
                        </p:par>
                        <p:par>
                          <p:cTn id="75" fill="hold">
                            <p:stCondLst>
                              <p:cond delay="1000"/>
                            </p:stCondLst>
                            <p:childTnLst>
                              <p:par>
                                <p:cTn id="76" presetID="1" presetClass="exit" presetSubtype="0" fill="hold" grpId="1" nodeType="afterEffect">
                                  <p:stCondLst>
                                    <p:cond delay="0"/>
                                  </p:stCondLst>
                                  <p:childTnLst>
                                    <p:set>
                                      <p:cBhvr>
                                        <p:cTn id="77" dur="1" fill="hold">
                                          <p:stCondLst>
                                            <p:cond delay="0"/>
                                          </p:stCondLst>
                                        </p:cTn>
                                        <p:tgtEl>
                                          <p:spTgt spid="35"/>
                                        </p:tgtEl>
                                        <p:attrNameLst>
                                          <p:attrName>style.visibility</p:attrName>
                                        </p:attrNameLst>
                                      </p:cBhvr>
                                      <p:to>
                                        <p:strVal val="hidden"/>
                                      </p:to>
                                    </p:set>
                                  </p:childTnLst>
                                </p:cTn>
                              </p:par>
                            </p:childTnLst>
                          </p:cTn>
                        </p:par>
                        <p:par>
                          <p:cTn id="78" fill="hold">
                            <p:stCondLst>
                              <p:cond delay="1000"/>
                            </p:stCondLst>
                            <p:childTnLst>
                              <p:par>
                                <p:cTn id="79" presetID="1" presetClass="exit" presetSubtype="0" fill="hold" grpId="1" nodeType="afterEffect">
                                  <p:stCondLst>
                                    <p:cond delay="0"/>
                                  </p:stCondLst>
                                  <p:childTnLst>
                                    <p:set>
                                      <p:cBhvr>
                                        <p:cTn id="80" dur="1" fill="hold">
                                          <p:stCondLst>
                                            <p:cond delay="0"/>
                                          </p:stCondLst>
                                        </p:cTn>
                                        <p:tgtEl>
                                          <p:spTgt spid="3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fade">
                                      <p:cBhvr>
                                        <p:cTn id="89" dur="500"/>
                                        <p:tgtEl>
                                          <p:spTgt spid="47"/>
                                        </p:tgtEl>
                                      </p:cBhvr>
                                    </p:animEffect>
                                  </p:childTnLst>
                                </p:cTn>
                              </p:par>
                            </p:childTnLst>
                          </p:cTn>
                        </p:par>
                        <p:par>
                          <p:cTn id="90" fill="hold">
                            <p:stCondLst>
                              <p:cond delay="1000"/>
                            </p:stCondLst>
                            <p:childTnLst>
                              <p:par>
                                <p:cTn id="91" presetID="1" presetClass="exit" presetSubtype="0" fill="hold" grpId="2" nodeType="after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par>
                          <p:cTn id="93" fill="hold">
                            <p:stCondLst>
                              <p:cond delay="1000"/>
                            </p:stCondLst>
                            <p:childTnLst>
                              <p:par>
                                <p:cTn id="94" presetID="1" presetClass="exit" presetSubtype="0" fill="hold" grpId="1"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8" grpId="1" animBg="1"/>
      <p:bldP spid="29" grpId="0" animBg="1"/>
      <p:bldP spid="29" grpId="1" animBg="1"/>
      <p:bldP spid="34" grpId="0" animBg="1"/>
      <p:bldP spid="34" grpId="1" animBg="1"/>
      <p:bldP spid="35" grpId="0" animBg="1"/>
      <p:bldP spid="35" grpId="1" animBg="1"/>
      <p:bldP spid="38" grpId="0" animBg="1"/>
      <p:bldP spid="39" grpId="0" animBg="1"/>
      <p:bldP spid="42" grpId="0" animBg="1"/>
      <p:bldP spid="43" grpId="0" animBg="1"/>
      <p:bldP spid="43" grpId="1" animBg="1"/>
      <p:bldP spid="44" grpId="0"/>
      <p:bldP spid="44" grpId="1"/>
      <p:bldP spid="44" grpId="2"/>
      <p:bldP spid="45" grpId="0" animBg="1"/>
      <p:bldP spid="45" grpId="1" animBg="1"/>
      <p:bldP spid="47" grpId="0" animBg="1"/>
      <p:bldP spid="46" grpId="0" animBg="1"/>
      <p:bldP spid="48" grpId="0" animBg="1"/>
      <p:bldP spid="49" grpId="0" animBg="1"/>
      <p:bldP spid="5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37755"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rgbClr val="C00000"/>
                          </a:solidFill>
                        </a:rPr>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5</a:t>
            </a:r>
          </a:p>
        </p:txBody>
      </p:sp>
      <p:cxnSp>
        <p:nvCxnSpPr>
          <p:cNvPr id="12" name="Straight Connector 11"/>
          <p:cNvCxnSpPr>
            <a:stCxn id="11" idx="3"/>
            <a:endCxn id="13" idx="0"/>
          </p:cNvCxnSpPr>
          <p:nvPr/>
        </p:nvCxnSpPr>
        <p:spPr>
          <a:xfrm flipH="1">
            <a:off x="6518436" y="3138927"/>
            <a:ext cx="348127"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4</a:t>
            </a:r>
          </a:p>
        </p:txBody>
      </p:sp>
      <p:cxnSp>
        <p:nvCxnSpPr>
          <p:cNvPr id="15" name="Straight Connector 14"/>
          <p:cNvCxnSpPr>
            <a:stCxn id="11" idx="5"/>
            <a:endCxn id="16" idx="0"/>
          </p:cNvCxnSpPr>
          <p:nvPr/>
        </p:nvCxnSpPr>
        <p:spPr>
          <a:xfrm>
            <a:off x="7319167" y="3138927"/>
            <a:ext cx="383308"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82435"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95000"/>
                  </a:schemeClr>
                </a:solidFill>
              </a:rPr>
              <a:t>3</a:t>
            </a:r>
          </a:p>
        </p:txBody>
      </p:sp>
      <p:cxnSp>
        <p:nvCxnSpPr>
          <p:cNvPr id="21" name="Straight Connector 20"/>
          <p:cNvCxnSpPr>
            <a:stCxn id="13" idx="3"/>
            <a:endCxn id="22" idx="0"/>
          </p:cNvCxnSpPr>
          <p:nvPr/>
        </p:nvCxnSpPr>
        <p:spPr>
          <a:xfrm flipH="1">
            <a:off x="6048488" y="4106960"/>
            <a:ext cx="243646" cy="65029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728448" y="475725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40" name="TextBox 39"/>
          <p:cNvSpPr txBox="1"/>
          <p:nvPr/>
        </p:nvSpPr>
        <p:spPr>
          <a:xfrm>
            <a:off x="609594" y="2303041"/>
            <a:ext cx="2690160" cy="400110"/>
          </a:xfrm>
          <a:prstGeom prst="rect">
            <a:avLst/>
          </a:prstGeom>
          <a:noFill/>
          <a:ln w="28575">
            <a:solidFill>
              <a:schemeClr val="tx1"/>
            </a:solidFill>
          </a:ln>
        </p:spPr>
        <p:txBody>
          <a:bodyPr wrap="none" rtlCol="0">
            <a:spAutoFit/>
          </a:bodyPr>
          <a:lstStyle/>
          <a:p>
            <a:r>
              <a:rPr lang="en-IN" sz="2000" b="1" dirty="0"/>
              <a:t>Step 3 : Apply Heap Sort</a:t>
            </a:r>
            <a:endParaRPr lang="en-US" sz="2000" b="1" dirty="0"/>
          </a:p>
        </p:txBody>
      </p:sp>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𝟎</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𝟏</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rgbClr val="0066FF"/>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𝟑</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𝟒</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xmlns="" xmlns:a14="http://schemas.microsoft.com/office/drawing/2010/main" val="2768169625"/>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 xmlns:a14="http://schemas.microsoft.com/office/drawing/2010/main" xmlns:a16="http://schemas.microsoft.com/office/drawing/2014/main" val="2172049402"/>
                        </a:ext>
                      </a:extLst>
                    </a:gridCol>
                    <a:gridCol w="706147">
                      <a:extLst>
                        <a:ext uri="{9D8B030D-6E8A-4147-A177-3AD203B41FA5}">
                          <a16:colId xmlns="" xmlns:a14="http://schemas.microsoft.com/office/drawing/2010/main" xmlns:a16="http://schemas.microsoft.com/office/drawing/2014/main" val="2777662976"/>
                        </a:ext>
                      </a:extLst>
                    </a:gridCol>
                    <a:gridCol w="636586">
                      <a:extLst>
                        <a:ext uri="{9D8B030D-6E8A-4147-A177-3AD203B41FA5}">
                          <a16:colId xmlns="" xmlns:a14="http://schemas.microsoft.com/office/drawing/2010/main" xmlns:a16="http://schemas.microsoft.com/office/drawing/2014/main" val="238642833"/>
                        </a:ext>
                      </a:extLst>
                    </a:gridCol>
                    <a:gridCol w="636586">
                      <a:extLst>
                        <a:ext uri="{9D8B030D-6E8A-4147-A177-3AD203B41FA5}">
                          <a16:colId xmlns="" xmlns:a14="http://schemas.microsoft.com/office/drawing/2010/main" xmlns:a16="http://schemas.microsoft.com/office/drawing/2014/main" val="1357123703"/>
                        </a:ext>
                      </a:extLst>
                    </a:gridCol>
                    <a:gridCol w="636586">
                      <a:extLst>
                        <a:ext uri="{9D8B030D-6E8A-4147-A177-3AD203B41FA5}">
                          <a16:colId xmlns="" xmlns:a14="http://schemas.microsoft.com/office/drawing/2010/main"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43" t="-6667" r="-405660" b="-2833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2241" t="-6667" r="-270690" b="-28333"/>
                          </a:stretch>
                        </a:blipFill>
                      </a:tcPr>
                    </a:tc>
                    <a:tc>
                      <a:txBody>
                        <a:bodyPr/>
                        <a:lstStyle/>
                        <a:p>
                          <a:pPr algn="ctr"/>
                          <a:r>
                            <a:rPr lang="en-US" sz="1800" dirty="0" smtClean="0">
                              <a:solidFill>
                                <a:srgbClr val="0066FF"/>
                              </a:solidFill>
                            </a:rPr>
                            <a:t>2</a:t>
                          </a:r>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311429" t="-6667" r="-100000" b="-28333"/>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415385" t="-6667" r="-962" b="-28333"/>
                          </a:stretch>
                        </a:blipFill>
                      </a:tcPr>
                    </a:tc>
                    <a:extLst>
                      <a:ext uri="{0D108BD9-81ED-4DB2-BD59-A6C34878D82A}">
                        <a16:rowId xmlns="" xmlns:a14="http://schemas.microsoft.com/office/drawing/2010/main" xmlns:a16="http://schemas.microsoft.com/office/drawing/2014/main" val="2199224174"/>
                      </a:ext>
                    </a:extLst>
                  </a:tr>
                </a:tbl>
              </a:graphicData>
            </a:graphic>
          </p:graphicFrame>
        </mc:Fallback>
      </mc:AlternateContent>
      <p:sp>
        <p:nvSpPr>
          <p:cNvPr id="27" name="TextBox 26"/>
          <p:cNvSpPr txBox="1"/>
          <p:nvPr/>
        </p:nvSpPr>
        <p:spPr>
          <a:xfrm>
            <a:off x="9067800" y="2699267"/>
            <a:ext cx="2514600" cy="400110"/>
          </a:xfrm>
          <a:prstGeom prst="rect">
            <a:avLst/>
          </a:prstGeom>
          <a:noFill/>
        </p:spPr>
        <p:txBody>
          <a:bodyPr wrap="square" rtlCol="0">
            <a:spAutoFit/>
          </a:bodyPr>
          <a:lstStyle/>
          <a:p>
            <a:r>
              <a:rPr lang="en-US" sz="2000" b="1" dirty="0"/>
              <a:t>Max Heap is created</a:t>
            </a:r>
          </a:p>
        </p:txBody>
      </p:sp>
      <p:sp>
        <p:nvSpPr>
          <p:cNvPr id="26" name="TextBox 25"/>
          <p:cNvSpPr txBox="1"/>
          <p:nvPr/>
        </p:nvSpPr>
        <p:spPr>
          <a:xfrm>
            <a:off x="569874" y="4706468"/>
            <a:ext cx="3524794" cy="1200329"/>
          </a:xfrm>
          <a:prstGeom prst="rect">
            <a:avLst/>
          </a:prstGeom>
          <a:solidFill>
            <a:srgbClr val="FCE0EE"/>
          </a:solidFill>
        </p:spPr>
        <p:txBody>
          <a:bodyPr wrap="square" rtlCol="0">
            <a:spAutoFit/>
          </a:bodyPr>
          <a:lstStyle/>
          <a:p>
            <a:pPr marL="457200" indent="-457200" algn="just">
              <a:buAutoNum type="arabicPeriod"/>
            </a:pPr>
            <a:r>
              <a:rPr lang="en-US" sz="2400" dirty="0">
                <a:solidFill>
                  <a:srgbClr val="A71160"/>
                </a:solidFill>
              </a:rPr>
              <a:t>Swap the first and the last nodes and </a:t>
            </a:r>
          </a:p>
          <a:p>
            <a:pPr marL="457200" indent="-457200" algn="just">
              <a:buAutoNum type="arabicPeriod"/>
            </a:pPr>
            <a:r>
              <a:rPr lang="en-US" sz="2400" dirty="0">
                <a:solidFill>
                  <a:srgbClr val="A71160"/>
                </a:solidFill>
              </a:rPr>
              <a:t>Delete the last node.</a:t>
            </a:r>
          </a:p>
        </p:txBody>
      </p:sp>
      <p:cxnSp>
        <p:nvCxnSpPr>
          <p:cNvPr id="8" name="Curved Connector 7"/>
          <p:cNvCxnSpPr/>
          <p:nvPr/>
        </p:nvCxnSpPr>
        <p:spPr>
          <a:xfrm rot="10800000" flipV="1">
            <a:off x="5486404" y="2831942"/>
            <a:ext cx="1071269" cy="1807292"/>
          </a:xfrm>
          <a:prstGeom prst="curvedConnector2">
            <a:avLst/>
          </a:prstGeom>
          <a:ln w="19050">
            <a:solidFill>
              <a:srgbClr val="ED524F"/>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47290" y="4082668"/>
            <a:ext cx="762000" cy="369332"/>
          </a:xfrm>
          <a:prstGeom prst="rect">
            <a:avLst/>
          </a:prstGeom>
          <a:noFill/>
        </p:spPr>
        <p:txBody>
          <a:bodyPr wrap="square" rtlCol="0">
            <a:spAutoFit/>
          </a:bodyPr>
          <a:lstStyle/>
          <a:p>
            <a:pPr algn="ctr"/>
            <a:r>
              <a:rPr lang="en-US" b="1" dirty="0">
                <a:solidFill>
                  <a:srgbClr val="0070C0"/>
                </a:solidFill>
              </a:rPr>
              <a:t>Swap</a:t>
            </a:r>
          </a:p>
        </p:txBody>
      </p:sp>
      <p:sp>
        <p:nvSpPr>
          <p:cNvPr id="39" name="Freeform 38"/>
          <p:cNvSpPr/>
          <p:nvPr/>
        </p:nvSpPr>
        <p:spPr>
          <a:xfrm>
            <a:off x="901337" y="3875313"/>
            <a:ext cx="1909098" cy="213361"/>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604608" y="3366246"/>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
        <p:nvSpPr>
          <p:cNvPr id="45" name="TextBox 44"/>
          <p:cNvSpPr txBox="1"/>
          <p:nvPr/>
        </p:nvSpPr>
        <p:spPr>
          <a:xfrm>
            <a:off x="2548156" y="3367657"/>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5</a:t>
            </a:r>
          </a:p>
        </p:txBody>
      </p:sp>
      <p:sp>
        <p:nvSpPr>
          <p:cNvPr id="46" name="TextBox 45"/>
          <p:cNvSpPr txBox="1"/>
          <p:nvPr/>
        </p:nvSpPr>
        <p:spPr>
          <a:xfrm>
            <a:off x="6864265" y="2684025"/>
            <a:ext cx="457200" cy="400110"/>
          </a:xfrm>
          <a:prstGeom prst="rect">
            <a:avLst/>
          </a:prstGeom>
          <a:solidFill>
            <a:srgbClr val="002060"/>
          </a:solidFill>
        </p:spPr>
        <p:txBody>
          <a:bodyPr wrap="square" rtlCol="0">
            <a:spAutoFit/>
          </a:bodyPr>
          <a:lstStyle/>
          <a:p>
            <a:pPr algn="ctr"/>
            <a:r>
              <a:rPr lang="en-US" sz="2000" b="1" dirty="0">
                <a:solidFill>
                  <a:schemeClr val="accent5"/>
                </a:solidFill>
              </a:rPr>
              <a:t>1</a:t>
            </a:r>
          </a:p>
        </p:txBody>
      </p:sp>
      <p:sp>
        <p:nvSpPr>
          <p:cNvPr id="47" name="TextBox 46"/>
          <p:cNvSpPr txBox="1"/>
          <p:nvPr/>
        </p:nvSpPr>
        <p:spPr>
          <a:xfrm>
            <a:off x="5819888" y="4877243"/>
            <a:ext cx="457200" cy="400110"/>
          </a:xfrm>
          <a:prstGeom prst="rect">
            <a:avLst/>
          </a:prstGeom>
          <a:solidFill>
            <a:srgbClr val="002060"/>
          </a:solidFill>
        </p:spPr>
        <p:txBody>
          <a:bodyPr wrap="square" rtlCol="0">
            <a:spAutoFit/>
          </a:bodyPr>
          <a:lstStyle/>
          <a:p>
            <a:pPr algn="ctr"/>
            <a:r>
              <a:rPr lang="en-US" sz="2000" b="1" dirty="0">
                <a:solidFill>
                  <a:schemeClr val="accent5"/>
                </a:solidFill>
              </a:rPr>
              <a:t>5</a:t>
            </a:r>
          </a:p>
        </p:txBody>
      </p:sp>
    </p:spTree>
    <p:extLst>
      <p:ext uri="{BB962C8B-B14F-4D97-AF65-F5344CB8AC3E}">
        <p14:creationId xmlns:p14="http://schemas.microsoft.com/office/powerpoint/2010/main" val="295887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animEffect transition="in" filter="fade">
                                      <p:cBhvr>
                                        <p:cTn id="15" dur="500"/>
                                        <p:tgtEl>
                                          <p:spTgt spid="26">
                                            <p:txEl>
                                              <p:pRg st="0" end="0"/>
                                            </p:txEl>
                                          </p:spTgt>
                                        </p:tgtEl>
                                      </p:cBhvr>
                                    </p:animEffect>
                                  </p:childTnLst>
                                </p:cTn>
                              </p:par>
                            </p:childTnLst>
                          </p:cTn>
                        </p:par>
                        <p:par>
                          <p:cTn id="16" fill="hold">
                            <p:stCondLst>
                              <p:cond delay="500"/>
                            </p:stCondLst>
                            <p:childTnLst>
                              <p:par>
                                <p:cTn id="17" presetID="6" presetClass="entr" presetSubtype="32"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out)">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down)">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6">
                                            <p:txEl>
                                              <p:pRg st="1" end="1"/>
                                            </p:txEl>
                                          </p:spTgt>
                                        </p:tgtEl>
                                        <p:attrNameLst>
                                          <p:attrName>style.visibility</p:attrName>
                                        </p:attrNameLst>
                                      </p:cBhvr>
                                      <p:to>
                                        <p:strVal val="visible"/>
                                      </p:to>
                                    </p:set>
                                    <p:animEffect transition="in" filter="fade">
                                      <p:cBhvr>
                                        <p:cTn id="50" dur="500"/>
                                        <p:tgtEl>
                                          <p:spTgt spid="26">
                                            <p:txEl>
                                              <p:pRg st="1" end="1"/>
                                            </p:txEl>
                                          </p:spTgt>
                                        </p:tgtEl>
                                      </p:cBhvr>
                                    </p:animEffect>
                                  </p:childTnLst>
                                </p:cTn>
                              </p:par>
                              <p:par>
                                <p:cTn id="51" presetID="14" presetClass="exit" presetSubtype="10" fill="hold" nodeType="withEffect">
                                  <p:stCondLst>
                                    <p:cond delay="0"/>
                                  </p:stCondLst>
                                  <p:childTnLst>
                                    <p:animEffect transition="out" filter="randombar(horizontal)">
                                      <p:cBhvr>
                                        <p:cTn id="52" dur="500"/>
                                        <p:tgtEl>
                                          <p:spTgt spid="21"/>
                                        </p:tgtEl>
                                      </p:cBhvr>
                                    </p:animEffect>
                                    <p:set>
                                      <p:cBhvr>
                                        <p:cTn id="53" dur="1" fill="hold">
                                          <p:stCondLst>
                                            <p:cond delay="499"/>
                                          </p:stCondLst>
                                        </p:cTn>
                                        <p:tgtEl>
                                          <p:spTgt spid="21"/>
                                        </p:tgtEl>
                                        <p:attrNameLst>
                                          <p:attrName>style.visibility</p:attrName>
                                        </p:attrNameLst>
                                      </p:cBhvr>
                                      <p:to>
                                        <p:strVal val="hidden"/>
                                      </p:to>
                                    </p:set>
                                  </p:childTnLst>
                                </p:cTn>
                              </p:par>
                              <p:par>
                                <p:cTn id="54" presetID="14" presetClass="exit" presetSubtype="10" fill="hold" grpId="1" nodeType="withEffect">
                                  <p:stCondLst>
                                    <p:cond delay="0"/>
                                  </p:stCondLst>
                                  <p:childTnLst>
                                    <p:animEffect transition="out" filter="randombar(horizontal)">
                                      <p:cBhvr>
                                        <p:cTn id="55" dur="500"/>
                                        <p:tgtEl>
                                          <p:spTgt spid="47"/>
                                        </p:tgtEl>
                                      </p:cBhvr>
                                    </p:animEffect>
                                    <p:set>
                                      <p:cBhvr>
                                        <p:cTn id="56" dur="1" fill="hold">
                                          <p:stCondLst>
                                            <p:cond delay="499"/>
                                          </p:stCondLst>
                                        </p:cTn>
                                        <p:tgtEl>
                                          <p:spTgt spid="47"/>
                                        </p:tgtEl>
                                        <p:attrNameLst>
                                          <p:attrName>style.visibility</p:attrName>
                                        </p:attrNameLst>
                                      </p:cBhvr>
                                      <p:to>
                                        <p:strVal val="hidden"/>
                                      </p:to>
                                    </p:set>
                                  </p:childTnLst>
                                </p:cTn>
                              </p:par>
                              <p:par>
                                <p:cTn id="57" presetID="14" presetClass="exit" presetSubtype="10" fill="hold" grpId="0" nodeType="withEffect">
                                  <p:stCondLst>
                                    <p:cond delay="0"/>
                                  </p:stCondLst>
                                  <p:childTnLst>
                                    <p:animEffect transition="out" filter="randombar(horizontal)">
                                      <p:cBhvr>
                                        <p:cTn id="58" dur="500"/>
                                        <p:tgtEl>
                                          <p:spTgt spid="22"/>
                                        </p:tgtEl>
                                      </p:cBhvr>
                                    </p:animEffect>
                                    <p:set>
                                      <p:cBhvr>
                                        <p:cTn id="59" dur="1" fill="hold">
                                          <p:stCondLst>
                                            <p:cond delay="499"/>
                                          </p:stCondLst>
                                        </p:cTn>
                                        <p:tgtEl>
                                          <p:spTgt spid="22"/>
                                        </p:tgtEl>
                                        <p:attrNameLst>
                                          <p:attrName>style.visibility</p:attrName>
                                        </p:attrNameLst>
                                      </p:cBhvr>
                                      <p:to>
                                        <p:strVal val="hidden"/>
                                      </p:to>
                                    </p:set>
                                  </p:childTnLst>
                                </p:cTn>
                              </p:par>
                            </p:childTnLst>
                          </p:cTn>
                        </p:par>
                        <p:par>
                          <p:cTn id="60" fill="hold">
                            <p:stCondLst>
                              <p:cond delay="500"/>
                            </p:stCondLst>
                            <p:childTnLst>
                              <p:par>
                                <p:cTn id="61" presetID="1" presetClass="exit" presetSubtype="0" fill="hold" grpId="1" nodeType="afterEffect">
                                  <p:stCondLst>
                                    <p:cond delay="0"/>
                                  </p:stCondLst>
                                  <p:childTnLst>
                                    <p:set>
                                      <p:cBhvr>
                                        <p:cTn id="62" dur="1" fill="hold">
                                          <p:stCondLst>
                                            <p:cond delay="0"/>
                                          </p:stCondLst>
                                        </p:cTn>
                                        <p:tgtEl>
                                          <p:spTgt spid="38"/>
                                        </p:tgtEl>
                                        <p:attrNameLst>
                                          <p:attrName>style.visibility</p:attrName>
                                        </p:attrNameLst>
                                      </p:cBhvr>
                                      <p:to>
                                        <p:strVal val="hidden"/>
                                      </p:to>
                                    </p:set>
                                  </p:childTnLst>
                                </p:cTn>
                              </p:par>
                            </p:childTnLst>
                          </p:cTn>
                        </p:par>
                        <p:par>
                          <p:cTn id="63" fill="hold">
                            <p:stCondLst>
                              <p:cond delay="500"/>
                            </p:stCondLst>
                            <p:childTnLst>
                              <p:par>
                                <p:cTn id="64" presetID="1" presetClass="exit" presetSubtype="0" fill="hold" grpId="1" nodeType="afterEffect">
                                  <p:stCondLst>
                                    <p:cond delay="0"/>
                                  </p:stCondLst>
                                  <p:childTnLst>
                                    <p:set>
                                      <p:cBhvr>
                                        <p:cTn id="65" dur="1" fill="hold">
                                          <p:stCondLst>
                                            <p:cond delay="0"/>
                                          </p:stCondLst>
                                        </p:cTn>
                                        <p:tgtEl>
                                          <p:spTgt spid="39"/>
                                        </p:tgtEl>
                                        <p:attrNameLst>
                                          <p:attrName>style.visibility</p:attrName>
                                        </p:attrNameLst>
                                      </p:cBhvr>
                                      <p:to>
                                        <p:strVal val="hidden"/>
                                      </p:to>
                                    </p:set>
                                  </p:childTnLst>
                                </p:cTn>
                              </p:par>
                            </p:childTnLst>
                          </p:cTn>
                        </p:par>
                        <p:par>
                          <p:cTn id="66" fill="hold">
                            <p:stCondLst>
                              <p:cond delay="500"/>
                            </p:stCondLst>
                            <p:childTnLst>
                              <p:par>
                                <p:cTn id="67" presetID="14" presetClass="exit" presetSubtype="10" fill="hold" nodeType="afterEffect">
                                  <p:stCondLst>
                                    <p:cond delay="0"/>
                                  </p:stCondLst>
                                  <p:childTnLst>
                                    <p:animEffect transition="out" filter="randombar(horizontal)">
                                      <p:cBhvr>
                                        <p:cTn id="68" dur="500"/>
                                        <p:tgtEl>
                                          <p:spTgt spid="8"/>
                                        </p:tgtEl>
                                      </p:cBhvr>
                                    </p:animEffect>
                                    <p:set>
                                      <p:cBhvr>
                                        <p:cTn id="6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p:bldP spid="26" grpId="0" animBg="1"/>
      <p:bldP spid="38" grpId="0"/>
      <p:bldP spid="38" grpId="1"/>
      <p:bldP spid="39" grpId="0" animBg="1"/>
      <p:bldP spid="39" grpId="1" animBg="1"/>
      <p:bldP spid="44" grpId="0" animBg="1"/>
      <p:bldP spid="45" grpId="0" animBg="1"/>
      <p:bldP spid="46" grpId="0" animBg="1"/>
      <p:bldP spid="47" grpId="0" animBg="1"/>
      <p:bldP spid="47"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37755"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rgbClr val="C00000"/>
                          </a:solidFill>
                        </a:rPr>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400" b="1" dirty="0">
                          <a:solidFill>
                            <a:srgbClr val="C00000"/>
                          </a:solidFill>
                        </a:rPr>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cxnSp>
        <p:nvCxnSpPr>
          <p:cNvPr id="12" name="Straight Connector 11"/>
          <p:cNvCxnSpPr>
            <a:stCxn id="11" idx="3"/>
            <a:endCxn id="13" idx="0"/>
          </p:cNvCxnSpPr>
          <p:nvPr/>
        </p:nvCxnSpPr>
        <p:spPr>
          <a:xfrm flipH="1">
            <a:off x="6518436" y="3138927"/>
            <a:ext cx="348127"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4</a:t>
            </a:r>
          </a:p>
        </p:txBody>
      </p:sp>
      <p:cxnSp>
        <p:nvCxnSpPr>
          <p:cNvPr id="15" name="Straight Connector 14"/>
          <p:cNvCxnSpPr>
            <a:stCxn id="11" idx="5"/>
            <a:endCxn id="16" idx="0"/>
          </p:cNvCxnSpPr>
          <p:nvPr/>
        </p:nvCxnSpPr>
        <p:spPr>
          <a:xfrm>
            <a:off x="7319167" y="3138927"/>
            <a:ext cx="383308"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382435"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95000"/>
                  </a:schemeClr>
                </a:solidFill>
              </a:rPr>
              <a:t>3</a:t>
            </a:r>
          </a:p>
        </p:txBody>
      </p:sp>
      <p:sp>
        <p:nvSpPr>
          <p:cNvPr id="40" name="TextBox 39"/>
          <p:cNvSpPr txBox="1"/>
          <p:nvPr/>
        </p:nvSpPr>
        <p:spPr>
          <a:xfrm>
            <a:off x="609594" y="2303041"/>
            <a:ext cx="2690160" cy="400110"/>
          </a:xfrm>
          <a:prstGeom prst="rect">
            <a:avLst/>
          </a:prstGeom>
          <a:noFill/>
          <a:ln w="28575">
            <a:solidFill>
              <a:schemeClr val="tx1"/>
            </a:solidFill>
          </a:ln>
        </p:spPr>
        <p:txBody>
          <a:bodyPr wrap="none" rtlCol="0">
            <a:spAutoFit/>
          </a:bodyPr>
          <a:lstStyle/>
          <a:p>
            <a:r>
              <a:rPr lang="en-IN" sz="2000" b="1" dirty="0"/>
              <a:t>Step 3 : Apply Heap Sort</a:t>
            </a:r>
            <a:endParaRPr lang="en-US" sz="2000" b="1" dirty="0"/>
          </a:p>
        </p:txBody>
      </p:sp>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𝟎</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𝟏</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𝟐</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𝟑</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𝟒</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xmlns="" xmlns:a14="http://schemas.microsoft.com/office/drawing/2010/main" val="4064259408"/>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 xmlns:a14="http://schemas.microsoft.com/office/drawing/2010/main" xmlns:a16="http://schemas.microsoft.com/office/drawing/2014/main" val="2172049402"/>
                        </a:ext>
                      </a:extLst>
                    </a:gridCol>
                    <a:gridCol w="706147">
                      <a:extLst>
                        <a:ext uri="{9D8B030D-6E8A-4147-A177-3AD203B41FA5}">
                          <a16:colId xmlns="" xmlns:a14="http://schemas.microsoft.com/office/drawing/2010/main" xmlns:a16="http://schemas.microsoft.com/office/drawing/2014/main" val="2777662976"/>
                        </a:ext>
                      </a:extLst>
                    </a:gridCol>
                    <a:gridCol w="636586">
                      <a:extLst>
                        <a:ext uri="{9D8B030D-6E8A-4147-A177-3AD203B41FA5}">
                          <a16:colId xmlns="" xmlns:a14="http://schemas.microsoft.com/office/drawing/2010/main" xmlns:a16="http://schemas.microsoft.com/office/drawing/2014/main" val="238642833"/>
                        </a:ext>
                      </a:extLst>
                    </a:gridCol>
                    <a:gridCol w="636586">
                      <a:extLst>
                        <a:ext uri="{9D8B030D-6E8A-4147-A177-3AD203B41FA5}">
                          <a16:colId xmlns="" xmlns:a14="http://schemas.microsoft.com/office/drawing/2010/main" xmlns:a16="http://schemas.microsoft.com/office/drawing/2014/main" val="1357123703"/>
                        </a:ext>
                      </a:extLst>
                    </a:gridCol>
                    <a:gridCol w="636586">
                      <a:extLst>
                        <a:ext uri="{9D8B030D-6E8A-4147-A177-3AD203B41FA5}">
                          <a16:colId xmlns="" xmlns:a14="http://schemas.microsoft.com/office/drawing/2010/main"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43" t="-1667" r="-40566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2241" t="-1667" r="-27069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214423" t="-1667" r="-201923"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311429" t="-1667" r="-10000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415385" t="-1667" r="-962" b="-1667"/>
                          </a:stretch>
                        </a:blipFill>
                      </a:tcPr>
                    </a:tc>
                    <a:extLst>
                      <a:ext uri="{0D108BD9-81ED-4DB2-BD59-A6C34878D82A}">
                        <a16:rowId xmlns="" xmlns:a14="http://schemas.microsoft.com/office/drawing/2010/main" xmlns:a16="http://schemas.microsoft.com/office/drawing/2014/main" val="2199224174"/>
                      </a:ext>
                    </a:extLst>
                  </a:tr>
                </a:tbl>
              </a:graphicData>
            </a:graphic>
          </p:graphicFrame>
        </mc:Fallback>
      </mc:AlternateContent>
      <p:sp>
        <p:nvSpPr>
          <p:cNvPr id="27" name="TextBox 26"/>
          <p:cNvSpPr txBox="1"/>
          <p:nvPr/>
        </p:nvSpPr>
        <p:spPr>
          <a:xfrm>
            <a:off x="9014011" y="2605138"/>
            <a:ext cx="2514600" cy="707886"/>
          </a:xfrm>
          <a:prstGeom prst="rect">
            <a:avLst/>
          </a:prstGeom>
          <a:noFill/>
        </p:spPr>
        <p:txBody>
          <a:bodyPr wrap="square" rtlCol="0">
            <a:spAutoFit/>
          </a:bodyPr>
          <a:lstStyle/>
          <a:p>
            <a:r>
              <a:rPr lang="en-US" sz="2000" b="1" dirty="0"/>
              <a:t>Create Max Heap again</a:t>
            </a:r>
          </a:p>
        </p:txBody>
      </p:sp>
      <p:sp>
        <p:nvSpPr>
          <p:cNvPr id="26" name="TextBox 25"/>
          <p:cNvSpPr txBox="1"/>
          <p:nvPr/>
        </p:nvSpPr>
        <p:spPr>
          <a:xfrm>
            <a:off x="569874" y="4706468"/>
            <a:ext cx="3524794" cy="1200329"/>
          </a:xfrm>
          <a:prstGeom prst="rect">
            <a:avLst/>
          </a:prstGeom>
          <a:solidFill>
            <a:srgbClr val="FCE0EE"/>
          </a:solidFill>
        </p:spPr>
        <p:txBody>
          <a:bodyPr wrap="square" rtlCol="0">
            <a:spAutoFit/>
          </a:bodyPr>
          <a:lstStyle/>
          <a:p>
            <a:pPr marL="457200" indent="-457200" algn="just">
              <a:buAutoNum type="arabicPeriod"/>
            </a:pPr>
            <a:r>
              <a:rPr lang="en-US" sz="2400" dirty="0">
                <a:solidFill>
                  <a:srgbClr val="A71160"/>
                </a:solidFill>
              </a:rPr>
              <a:t>Swap the first and the last nodes and </a:t>
            </a:r>
          </a:p>
          <a:p>
            <a:pPr marL="457200" indent="-457200" algn="just">
              <a:buAutoNum type="arabicPeriod"/>
            </a:pPr>
            <a:r>
              <a:rPr lang="en-US" sz="2400" dirty="0">
                <a:solidFill>
                  <a:srgbClr val="A71160"/>
                </a:solidFill>
              </a:rPr>
              <a:t>Delete the last node.</a:t>
            </a:r>
          </a:p>
        </p:txBody>
      </p:sp>
      <p:sp>
        <p:nvSpPr>
          <p:cNvPr id="44" name="TextBox 43"/>
          <p:cNvSpPr txBox="1"/>
          <p:nvPr/>
        </p:nvSpPr>
        <p:spPr>
          <a:xfrm>
            <a:off x="1250067" y="3366246"/>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
        <p:nvSpPr>
          <p:cNvPr id="45" name="TextBox 44"/>
          <p:cNvSpPr txBox="1"/>
          <p:nvPr/>
        </p:nvSpPr>
        <p:spPr>
          <a:xfrm>
            <a:off x="598332" y="3354210"/>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4</a:t>
            </a:r>
          </a:p>
        </p:txBody>
      </p:sp>
      <p:sp>
        <p:nvSpPr>
          <p:cNvPr id="25" name="Freeform 11"/>
          <p:cNvSpPr>
            <a:spLocks/>
          </p:cNvSpPr>
          <p:nvPr/>
        </p:nvSpPr>
        <p:spPr bwMode="auto">
          <a:xfrm>
            <a:off x="6302188" y="2987644"/>
            <a:ext cx="319927" cy="439114"/>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2"/>
          <p:cNvSpPr>
            <a:spLocks/>
          </p:cNvSpPr>
          <p:nvPr/>
        </p:nvSpPr>
        <p:spPr bwMode="auto">
          <a:xfrm>
            <a:off x="6799729" y="3240741"/>
            <a:ext cx="269875" cy="409575"/>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9"/>
          <p:cNvSpPr/>
          <p:nvPr/>
        </p:nvSpPr>
        <p:spPr>
          <a:xfrm>
            <a:off x="874059" y="3870833"/>
            <a:ext cx="699247" cy="188258"/>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820273" y="4030417"/>
            <a:ext cx="762000" cy="369332"/>
          </a:xfrm>
          <a:prstGeom prst="rect">
            <a:avLst/>
          </a:prstGeom>
          <a:noFill/>
        </p:spPr>
        <p:txBody>
          <a:bodyPr wrap="square" rtlCol="0">
            <a:spAutoFit/>
          </a:bodyPr>
          <a:lstStyle/>
          <a:p>
            <a:pPr algn="ctr"/>
            <a:r>
              <a:rPr lang="en-US" b="1" dirty="0">
                <a:solidFill>
                  <a:srgbClr val="0070C0"/>
                </a:solidFill>
              </a:rPr>
              <a:t>Swap</a:t>
            </a:r>
          </a:p>
        </p:txBody>
      </p:sp>
      <p:sp>
        <p:nvSpPr>
          <p:cNvPr id="35" name="TextBox 34"/>
          <p:cNvSpPr txBox="1"/>
          <p:nvPr/>
        </p:nvSpPr>
        <p:spPr>
          <a:xfrm>
            <a:off x="9014011" y="3452302"/>
            <a:ext cx="2514600" cy="400110"/>
          </a:xfrm>
          <a:prstGeom prst="rect">
            <a:avLst/>
          </a:prstGeom>
          <a:noFill/>
        </p:spPr>
        <p:txBody>
          <a:bodyPr wrap="square" rtlCol="0">
            <a:spAutoFit/>
          </a:bodyPr>
          <a:lstStyle/>
          <a:p>
            <a:r>
              <a:rPr lang="en-US" sz="2000" b="1" dirty="0"/>
              <a:t>Max Heap is created</a:t>
            </a:r>
          </a:p>
        </p:txBody>
      </p:sp>
      <p:sp>
        <p:nvSpPr>
          <p:cNvPr id="36" name="Freeform 17"/>
          <p:cNvSpPr>
            <a:spLocks/>
          </p:cNvSpPr>
          <p:nvPr/>
        </p:nvSpPr>
        <p:spPr bwMode="auto">
          <a:xfrm>
            <a:off x="7090942" y="3271907"/>
            <a:ext cx="312738" cy="412750"/>
          </a:xfrm>
          <a:custGeom>
            <a:avLst/>
            <a:gdLst>
              <a:gd name="T0" fmla="*/ 197 w 197"/>
              <a:gd name="T1" fmla="*/ 260 h 260"/>
              <a:gd name="T2" fmla="*/ 114 w 197"/>
              <a:gd name="T3" fmla="*/ 233 h 260"/>
              <a:gd name="T4" fmla="*/ 41 w 197"/>
              <a:gd name="T5" fmla="*/ 164 h 260"/>
              <a:gd name="T6" fmla="*/ 0 w 197"/>
              <a:gd name="T7" fmla="*/ 0 h 260"/>
              <a:gd name="T8" fmla="*/ 0 60000 65536"/>
              <a:gd name="T9" fmla="*/ 0 60000 65536"/>
              <a:gd name="T10" fmla="*/ 0 60000 65536"/>
              <a:gd name="T11" fmla="*/ 0 60000 65536"/>
              <a:gd name="T12" fmla="*/ 0 w 197"/>
              <a:gd name="T13" fmla="*/ 0 h 260"/>
              <a:gd name="T14" fmla="*/ 197 w 197"/>
              <a:gd name="T15" fmla="*/ 260 h 260"/>
            </a:gdLst>
            <a:ahLst/>
            <a:cxnLst>
              <a:cxn ang="T8">
                <a:pos x="T0" y="T1"/>
              </a:cxn>
              <a:cxn ang="T9">
                <a:pos x="T2" y="T3"/>
              </a:cxn>
              <a:cxn ang="T10">
                <a:pos x="T4" y="T5"/>
              </a:cxn>
              <a:cxn ang="T11">
                <a:pos x="T6" y="T7"/>
              </a:cxn>
            </a:cxnLst>
            <a:rect l="T12" t="T13" r="T14" b="T15"/>
            <a:pathLst>
              <a:path w="197" h="260">
                <a:moveTo>
                  <a:pt x="197" y="260"/>
                </a:moveTo>
                <a:cubicBezTo>
                  <a:pt x="183" y="256"/>
                  <a:pt x="140" y="249"/>
                  <a:pt x="114" y="233"/>
                </a:cubicBezTo>
                <a:cubicBezTo>
                  <a:pt x="88" y="217"/>
                  <a:pt x="60" y="203"/>
                  <a:pt x="41" y="164"/>
                </a:cubicBezTo>
                <a:cubicBezTo>
                  <a:pt x="22" y="125"/>
                  <a:pt x="9" y="34"/>
                  <a:pt x="0"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37" name="Freeform 18"/>
          <p:cNvSpPr>
            <a:spLocks/>
          </p:cNvSpPr>
          <p:nvPr/>
        </p:nvSpPr>
        <p:spPr bwMode="auto">
          <a:xfrm>
            <a:off x="7608128" y="3012517"/>
            <a:ext cx="249238" cy="449263"/>
          </a:xfrm>
          <a:custGeom>
            <a:avLst/>
            <a:gdLst>
              <a:gd name="T0" fmla="*/ 0 w 157"/>
              <a:gd name="T1" fmla="*/ 0 h 283"/>
              <a:gd name="T2" fmla="*/ 91 w 157"/>
              <a:gd name="T3" fmla="*/ 41 h 283"/>
              <a:gd name="T4" fmla="*/ 147 w 157"/>
              <a:gd name="T5" fmla="*/ 151 h 283"/>
              <a:gd name="T6" fmla="*/ 152 w 157"/>
              <a:gd name="T7" fmla="*/ 283 h 283"/>
              <a:gd name="T8" fmla="*/ 0 60000 65536"/>
              <a:gd name="T9" fmla="*/ 0 60000 65536"/>
              <a:gd name="T10" fmla="*/ 0 60000 65536"/>
              <a:gd name="T11" fmla="*/ 0 60000 65536"/>
              <a:gd name="T12" fmla="*/ 0 w 157"/>
              <a:gd name="T13" fmla="*/ 0 h 283"/>
              <a:gd name="T14" fmla="*/ 157 w 157"/>
              <a:gd name="T15" fmla="*/ 283 h 283"/>
            </a:gdLst>
            <a:ahLst/>
            <a:cxnLst>
              <a:cxn ang="T8">
                <a:pos x="T0" y="T1"/>
              </a:cxn>
              <a:cxn ang="T9">
                <a:pos x="T2" y="T3"/>
              </a:cxn>
              <a:cxn ang="T10">
                <a:pos x="T4" y="T5"/>
              </a:cxn>
              <a:cxn ang="T11">
                <a:pos x="T6" y="T7"/>
              </a:cxn>
            </a:cxnLst>
            <a:rect l="T12" t="T13" r="T14" b="T15"/>
            <a:pathLst>
              <a:path w="157" h="283">
                <a:moveTo>
                  <a:pt x="0" y="0"/>
                </a:moveTo>
                <a:cubicBezTo>
                  <a:pt x="15" y="7"/>
                  <a:pt x="67" y="16"/>
                  <a:pt x="91" y="41"/>
                </a:cubicBezTo>
                <a:cubicBezTo>
                  <a:pt x="115" y="66"/>
                  <a:pt x="137" y="111"/>
                  <a:pt x="147" y="151"/>
                </a:cubicBezTo>
                <a:cubicBezTo>
                  <a:pt x="157" y="191"/>
                  <a:pt x="151" y="256"/>
                  <a:pt x="152" y="283"/>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solidFill>
                <a:srgbClr val="FF0000"/>
              </a:solidFill>
            </a:endParaRPr>
          </a:p>
        </p:txBody>
      </p:sp>
      <p:sp>
        <p:nvSpPr>
          <p:cNvPr id="46" name="Freeform 45"/>
          <p:cNvSpPr/>
          <p:nvPr/>
        </p:nvSpPr>
        <p:spPr>
          <a:xfrm>
            <a:off x="882768" y="3879541"/>
            <a:ext cx="1259541" cy="183008"/>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 name="TextBox 2"/>
          <p:cNvSpPr txBox="1"/>
          <p:nvPr/>
        </p:nvSpPr>
        <p:spPr>
          <a:xfrm>
            <a:off x="6905584" y="2717074"/>
            <a:ext cx="418011" cy="400110"/>
          </a:xfrm>
          <a:prstGeom prst="rect">
            <a:avLst/>
          </a:prstGeom>
          <a:solidFill>
            <a:srgbClr val="002060"/>
          </a:solidFill>
        </p:spPr>
        <p:txBody>
          <a:bodyPr wrap="square" rtlCol="0">
            <a:spAutoFit/>
          </a:bodyPr>
          <a:lstStyle/>
          <a:p>
            <a:pPr algn="ctr"/>
            <a:r>
              <a:rPr lang="en-US" sz="2000" b="1" dirty="0">
                <a:solidFill>
                  <a:schemeClr val="accent5"/>
                </a:solidFill>
              </a:rPr>
              <a:t>4</a:t>
            </a:r>
          </a:p>
        </p:txBody>
      </p:sp>
      <p:sp>
        <p:nvSpPr>
          <p:cNvPr id="48" name="TextBox 47"/>
          <p:cNvSpPr txBox="1"/>
          <p:nvPr/>
        </p:nvSpPr>
        <p:spPr>
          <a:xfrm>
            <a:off x="7493470" y="3692434"/>
            <a:ext cx="418011" cy="400110"/>
          </a:xfrm>
          <a:prstGeom prst="rect">
            <a:avLst/>
          </a:prstGeom>
          <a:solidFill>
            <a:srgbClr val="002060"/>
          </a:solidFill>
        </p:spPr>
        <p:txBody>
          <a:bodyPr wrap="square" rtlCol="0">
            <a:spAutoFit/>
          </a:bodyPr>
          <a:lstStyle/>
          <a:p>
            <a:pPr algn="ctr"/>
            <a:r>
              <a:rPr lang="en-US" sz="2000" b="1" dirty="0">
                <a:solidFill>
                  <a:schemeClr val="accent5"/>
                </a:solidFill>
              </a:rPr>
              <a:t>4</a:t>
            </a:r>
          </a:p>
        </p:txBody>
      </p:sp>
      <p:sp>
        <p:nvSpPr>
          <p:cNvPr id="49" name="TextBox 48"/>
          <p:cNvSpPr txBox="1"/>
          <p:nvPr/>
        </p:nvSpPr>
        <p:spPr>
          <a:xfrm>
            <a:off x="6309431" y="3680603"/>
            <a:ext cx="418011" cy="400110"/>
          </a:xfrm>
          <a:prstGeom prst="rect">
            <a:avLst/>
          </a:prstGeom>
          <a:solidFill>
            <a:srgbClr val="002060"/>
          </a:solidFill>
        </p:spPr>
        <p:txBody>
          <a:bodyPr wrap="square" rtlCol="0">
            <a:spAutoFit/>
          </a:bodyPr>
          <a:lstStyle/>
          <a:p>
            <a:pPr algn="ctr"/>
            <a:r>
              <a:rPr lang="en-US" sz="2000" b="1" dirty="0">
                <a:solidFill>
                  <a:schemeClr val="accent5"/>
                </a:solidFill>
              </a:rPr>
              <a:t>1</a:t>
            </a:r>
          </a:p>
        </p:txBody>
      </p:sp>
      <p:sp>
        <p:nvSpPr>
          <p:cNvPr id="50" name="TextBox 49"/>
          <p:cNvSpPr txBox="1"/>
          <p:nvPr/>
        </p:nvSpPr>
        <p:spPr>
          <a:xfrm>
            <a:off x="6883860" y="2712570"/>
            <a:ext cx="418011" cy="400110"/>
          </a:xfrm>
          <a:prstGeom prst="rect">
            <a:avLst/>
          </a:prstGeom>
          <a:solidFill>
            <a:srgbClr val="002060"/>
          </a:solidFill>
        </p:spPr>
        <p:txBody>
          <a:bodyPr wrap="square" rtlCol="0">
            <a:spAutoFit/>
          </a:bodyPr>
          <a:lstStyle/>
          <a:p>
            <a:pPr algn="ctr"/>
            <a:r>
              <a:rPr lang="en-US" sz="2000" b="1" dirty="0">
                <a:solidFill>
                  <a:schemeClr val="accent5"/>
                </a:solidFill>
              </a:rPr>
              <a:t>3</a:t>
            </a:r>
          </a:p>
        </p:txBody>
      </p:sp>
      <p:sp>
        <p:nvSpPr>
          <p:cNvPr id="51" name="TextBox 50"/>
          <p:cNvSpPr txBox="1"/>
          <p:nvPr/>
        </p:nvSpPr>
        <p:spPr>
          <a:xfrm>
            <a:off x="1880285" y="3358693"/>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4</a:t>
            </a:r>
          </a:p>
        </p:txBody>
      </p:sp>
      <p:sp>
        <p:nvSpPr>
          <p:cNvPr id="52" name="TextBox 51"/>
          <p:cNvSpPr txBox="1"/>
          <p:nvPr/>
        </p:nvSpPr>
        <p:spPr>
          <a:xfrm>
            <a:off x="589367" y="3372140"/>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3</a:t>
            </a:r>
          </a:p>
        </p:txBody>
      </p:sp>
    </p:spTree>
    <p:extLst>
      <p:ext uri="{BB962C8B-B14F-4D97-AF65-F5344CB8AC3E}">
        <p14:creationId xmlns:p14="http://schemas.microsoft.com/office/powerpoint/2010/main" val="21020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up)">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down)">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7"/>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 presetClass="exit" presetSubtype="0" fill="hold" grpId="1" nodeType="withEffect">
                                  <p:stCondLst>
                                    <p:cond delay="0"/>
                                  </p:stCondLst>
                                  <p:childTnLst>
                                    <p:set>
                                      <p:cBhvr>
                                        <p:cTn id="51" dur="1" fill="hold">
                                          <p:stCondLst>
                                            <p:cond delay="0"/>
                                          </p:stCondLst>
                                        </p:cTn>
                                        <p:tgtEl>
                                          <p:spTgt spid="25"/>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28"/>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Effect transition="in" filter="fade">
                                      <p:cBhvr>
                                        <p:cTn id="61" dur="500"/>
                                        <p:tgtEl>
                                          <p:spTgt spid="26">
                                            <p:txEl>
                                              <p:pRg st="0" end="0"/>
                                            </p:txEl>
                                          </p:spTgt>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30"/>
                                        </p:tgtEl>
                                        <p:attrNameLst>
                                          <p:attrName>style.visibility</p:attrName>
                                        </p:attrNameLst>
                                      </p:cBhvr>
                                      <p:to>
                                        <p:strVal val="hidden"/>
                                      </p:to>
                                    </p:set>
                                  </p:childTnLst>
                                </p:cTn>
                              </p:par>
                              <p:par>
                                <p:cTn id="64" presetID="22" presetClass="entr" presetSubtype="4"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down)">
                                      <p:cBhvr>
                                        <p:cTn id="66" dur="500"/>
                                        <p:tgtEl>
                                          <p:spTgt spid="46"/>
                                        </p:tgtEl>
                                      </p:cBhvr>
                                    </p:animEffect>
                                  </p:childTnLst>
                                </p:cTn>
                              </p:par>
                              <p:par>
                                <p:cTn id="67" presetID="63" presetClass="path" presetSubtype="0" accel="50000" decel="50000" fill="hold" grpId="1" nodeType="withEffect">
                                  <p:stCondLst>
                                    <p:cond delay="0"/>
                                  </p:stCondLst>
                                  <p:childTnLst>
                                    <p:animMotion origin="layout" path="M 2.29167E-6 -3.33333E-6 L 0.03815 0.00301 " pathEditMode="relative" rAng="0" ptsTypes="AA">
                                      <p:cBhvr>
                                        <p:cTn id="68" dur="2000" fill="hold"/>
                                        <p:tgtEl>
                                          <p:spTgt spid="31"/>
                                        </p:tgtEl>
                                        <p:attrNameLst>
                                          <p:attrName>ppt_x</p:attrName>
                                          <p:attrName>ppt_y</p:attrName>
                                        </p:attrNameLst>
                                      </p:cBhvr>
                                      <p:rCtr x="1901" y="139"/>
                                    </p:animMotion>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up)">
                                      <p:cBhvr>
                                        <p:cTn id="73" dur="500"/>
                                        <p:tgtEl>
                                          <p:spTgt spid="37"/>
                                        </p:tgtEl>
                                      </p:cBhvr>
                                    </p:animEffect>
                                  </p:childTnLst>
                                </p:cTn>
                              </p:par>
                            </p:childTnLst>
                          </p:cTn>
                        </p:par>
                        <p:par>
                          <p:cTn id="74" fill="hold">
                            <p:stCondLst>
                              <p:cond delay="500"/>
                            </p:stCondLst>
                            <p:childTnLst>
                              <p:par>
                                <p:cTn id="75" presetID="22" presetClass="entr" presetSubtype="4"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wipe(down)">
                                      <p:cBhvr>
                                        <p:cTn id="77" dur="500"/>
                                        <p:tgtEl>
                                          <p:spTgt spid="3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500"/>
                                        <p:tgtEl>
                                          <p:spTgt spid="48"/>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50"/>
                                        </p:tgtEl>
                                        <p:attrNameLst>
                                          <p:attrName>style.visibility</p:attrName>
                                        </p:attrNameLst>
                                      </p:cBhvr>
                                      <p:to>
                                        <p:strVal val="visible"/>
                                      </p:to>
                                    </p:set>
                                    <p:animEffect transition="in" filter="fade">
                                      <p:cBhvr>
                                        <p:cTn id="86" dur="500"/>
                                        <p:tgtEl>
                                          <p:spTgt spid="5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fade">
                                      <p:cBhvr>
                                        <p:cTn id="91" dur="500"/>
                                        <p:tgtEl>
                                          <p:spTgt spid="51"/>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500"/>
                                        <p:tgtEl>
                                          <p:spTgt spid="5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6">
                                            <p:txEl>
                                              <p:pRg st="1" end="1"/>
                                            </p:txEl>
                                          </p:spTgt>
                                        </p:tgtEl>
                                        <p:attrNameLst>
                                          <p:attrName>style.visibility</p:attrName>
                                        </p:attrNameLst>
                                      </p:cBhvr>
                                      <p:to>
                                        <p:strVal val="visible"/>
                                      </p:to>
                                    </p:set>
                                    <p:animEffect transition="in" filter="fade">
                                      <p:cBhvr>
                                        <p:cTn id="100" dur="500"/>
                                        <p:tgtEl>
                                          <p:spTgt spid="26">
                                            <p:txEl>
                                              <p:pRg st="1" end="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4" presetClass="exit" presetSubtype="10" fill="hold" grpId="1" nodeType="clickEffect">
                                  <p:stCondLst>
                                    <p:cond delay="0"/>
                                  </p:stCondLst>
                                  <p:childTnLst>
                                    <p:animEffect transition="out" filter="randombar(horizontal)">
                                      <p:cBhvr>
                                        <p:cTn id="104" dur="500"/>
                                        <p:tgtEl>
                                          <p:spTgt spid="37"/>
                                        </p:tgtEl>
                                      </p:cBhvr>
                                    </p:animEffect>
                                    <p:set>
                                      <p:cBhvr>
                                        <p:cTn id="105" dur="1" fill="hold">
                                          <p:stCondLst>
                                            <p:cond delay="499"/>
                                          </p:stCondLst>
                                        </p:cTn>
                                        <p:tgtEl>
                                          <p:spTgt spid="37"/>
                                        </p:tgtEl>
                                        <p:attrNameLst>
                                          <p:attrName>style.visibility</p:attrName>
                                        </p:attrNameLst>
                                      </p:cBhvr>
                                      <p:to>
                                        <p:strVal val="hidden"/>
                                      </p:to>
                                    </p:set>
                                  </p:childTnLst>
                                </p:cTn>
                              </p:par>
                              <p:par>
                                <p:cTn id="106" presetID="14" presetClass="exit" presetSubtype="10" fill="hold" grpId="1" nodeType="withEffect">
                                  <p:stCondLst>
                                    <p:cond delay="0"/>
                                  </p:stCondLst>
                                  <p:childTnLst>
                                    <p:animEffect transition="out" filter="randombar(horizontal)">
                                      <p:cBhvr>
                                        <p:cTn id="107" dur="500"/>
                                        <p:tgtEl>
                                          <p:spTgt spid="36"/>
                                        </p:tgtEl>
                                      </p:cBhvr>
                                    </p:animEffect>
                                    <p:set>
                                      <p:cBhvr>
                                        <p:cTn id="108" dur="1" fill="hold">
                                          <p:stCondLst>
                                            <p:cond delay="499"/>
                                          </p:stCondLst>
                                        </p:cTn>
                                        <p:tgtEl>
                                          <p:spTgt spid="36"/>
                                        </p:tgtEl>
                                        <p:attrNameLst>
                                          <p:attrName>style.visibility</p:attrName>
                                        </p:attrNameLst>
                                      </p:cBhvr>
                                      <p:to>
                                        <p:strVal val="hidden"/>
                                      </p:to>
                                    </p:set>
                                  </p:childTnLst>
                                </p:cTn>
                              </p:par>
                              <p:par>
                                <p:cTn id="109" presetID="14" presetClass="exit" presetSubtype="10" fill="hold" grpId="1" nodeType="withEffect">
                                  <p:stCondLst>
                                    <p:cond delay="0"/>
                                  </p:stCondLst>
                                  <p:childTnLst>
                                    <p:animEffect transition="out" filter="randombar(horizontal)">
                                      <p:cBhvr>
                                        <p:cTn id="110" dur="500"/>
                                        <p:tgtEl>
                                          <p:spTgt spid="48"/>
                                        </p:tgtEl>
                                      </p:cBhvr>
                                    </p:animEffect>
                                    <p:set>
                                      <p:cBhvr>
                                        <p:cTn id="111" dur="1" fill="hold">
                                          <p:stCondLst>
                                            <p:cond delay="499"/>
                                          </p:stCondLst>
                                        </p:cTn>
                                        <p:tgtEl>
                                          <p:spTgt spid="48"/>
                                        </p:tgtEl>
                                        <p:attrNameLst>
                                          <p:attrName>style.visibility</p:attrName>
                                        </p:attrNameLst>
                                      </p:cBhvr>
                                      <p:to>
                                        <p:strVal val="hidden"/>
                                      </p:to>
                                    </p:set>
                                  </p:childTnLst>
                                </p:cTn>
                              </p:par>
                              <p:par>
                                <p:cTn id="112" presetID="14" presetClass="exit" presetSubtype="10" fill="hold" nodeType="withEffect">
                                  <p:stCondLst>
                                    <p:cond delay="0"/>
                                  </p:stCondLst>
                                  <p:childTnLst>
                                    <p:animEffect transition="out" filter="randombar(horizontal)">
                                      <p:cBhvr>
                                        <p:cTn id="113" dur="500"/>
                                        <p:tgtEl>
                                          <p:spTgt spid="15"/>
                                        </p:tgtEl>
                                      </p:cBhvr>
                                    </p:animEffect>
                                    <p:set>
                                      <p:cBhvr>
                                        <p:cTn id="114" dur="1" fill="hold">
                                          <p:stCondLst>
                                            <p:cond delay="499"/>
                                          </p:stCondLst>
                                        </p:cTn>
                                        <p:tgtEl>
                                          <p:spTgt spid="15"/>
                                        </p:tgtEl>
                                        <p:attrNameLst>
                                          <p:attrName>style.visibility</p:attrName>
                                        </p:attrNameLst>
                                      </p:cBhvr>
                                      <p:to>
                                        <p:strVal val="hidden"/>
                                      </p:to>
                                    </p:set>
                                  </p:childTnLst>
                                </p:cTn>
                              </p:par>
                              <p:par>
                                <p:cTn id="115" presetID="14" presetClass="exit" presetSubtype="10" fill="hold" grpId="0" nodeType="withEffect">
                                  <p:stCondLst>
                                    <p:cond delay="0"/>
                                  </p:stCondLst>
                                  <p:childTnLst>
                                    <p:animEffect transition="out" filter="randombar(horizontal)">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7" grpId="0"/>
      <p:bldP spid="27" grpId="1"/>
      <p:bldP spid="26" grpId="0" animBg="1"/>
      <p:bldP spid="44" grpId="0" animBg="1"/>
      <p:bldP spid="45" grpId="0" animBg="1"/>
      <p:bldP spid="25" grpId="0" animBg="1"/>
      <p:bldP spid="25" grpId="1" animBg="1"/>
      <p:bldP spid="28" grpId="0" animBg="1"/>
      <p:bldP spid="28" grpId="1" animBg="1"/>
      <p:bldP spid="30" grpId="0" animBg="1"/>
      <p:bldP spid="30" grpId="1" animBg="1"/>
      <p:bldP spid="31" grpId="0"/>
      <p:bldP spid="31" grpId="1"/>
      <p:bldP spid="35" grpId="0"/>
      <p:bldP spid="36" grpId="0" animBg="1"/>
      <p:bldP spid="36" grpId="1" animBg="1"/>
      <p:bldP spid="37" grpId="0" animBg="1"/>
      <p:bldP spid="37" grpId="1" animBg="1"/>
      <p:bldP spid="46" grpId="0" animBg="1"/>
      <p:bldP spid="3" grpId="0" animBg="1"/>
      <p:bldP spid="48" grpId="0" animBg="1"/>
      <p:bldP spid="48" grpId="1" animBg="1"/>
      <p:bldP spid="49" grpId="0" animBg="1"/>
      <p:bldP spid="50" grpId="0" animBg="1"/>
      <p:bldP spid="51" grpId="0" animBg="1"/>
      <p:bldP spid="5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37755"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rgbClr val="C00000"/>
                          </a:solidFill>
                        </a:rPr>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400" b="1" dirty="0">
                          <a:solidFill>
                            <a:srgbClr val="C00000"/>
                          </a:solidFill>
                        </a:rPr>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400" b="1" dirty="0">
                          <a:solidFill>
                            <a:srgbClr val="C00000"/>
                          </a:solidFill>
                        </a:rPr>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3</a:t>
            </a:r>
          </a:p>
        </p:txBody>
      </p:sp>
      <p:cxnSp>
        <p:nvCxnSpPr>
          <p:cNvPr id="12" name="Straight Connector 11"/>
          <p:cNvCxnSpPr>
            <a:stCxn id="11" idx="3"/>
            <a:endCxn id="13" idx="0"/>
          </p:cNvCxnSpPr>
          <p:nvPr/>
        </p:nvCxnSpPr>
        <p:spPr>
          <a:xfrm flipH="1">
            <a:off x="6518436" y="3138927"/>
            <a:ext cx="348127" cy="42169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198396" y="3560618"/>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40" name="TextBox 39"/>
          <p:cNvSpPr txBox="1"/>
          <p:nvPr/>
        </p:nvSpPr>
        <p:spPr>
          <a:xfrm>
            <a:off x="609594" y="2303041"/>
            <a:ext cx="2690160" cy="400110"/>
          </a:xfrm>
          <a:prstGeom prst="rect">
            <a:avLst/>
          </a:prstGeom>
          <a:noFill/>
          <a:ln w="28575">
            <a:solidFill>
              <a:schemeClr val="tx1"/>
            </a:solidFill>
          </a:ln>
        </p:spPr>
        <p:txBody>
          <a:bodyPr wrap="none" rtlCol="0">
            <a:spAutoFit/>
          </a:bodyPr>
          <a:lstStyle/>
          <a:p>
            <a:r>
              <a:rPr lang="en-IN" sz="2000" b="1" dirty="0"/>
              <a:t>Step 3 : Apply Heap Sort</a:t>
            </a:r>
            <a:endParaRPr lang="en-US" sz="2000" b="1" dirty="0"/>
          </a:p>
        </p:txBody>
      </p:sp>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𝟎</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𝟏</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𝟐</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𝟑</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𝟒</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xmlns="" xmlns:a14="http://schemas.microsoft.com/office/drawing/2010/main" val="2937232613"/>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 xmlns:a14="http://schemas.microsoft.com/office/drawing/2010/main" xmlns:a16="http://schemas.microsoft.com/office/drawing/2014/main" val="2172049402"/>
                        </a:ext>
                      </a:extLst>
                    </a:gridCol>
                    <a:gridCol w="706147">
                      <a:extLst>
                        <a:ext uri="{9D8B030D-6E8A-4147-A177-3AD203B41FA5}">
                          <a16:colId xmlns="" xmlns:a14="http://schemas.microsoft.com/office/drawing/2010/main" xmlns:a16="http://schemas.microsoft.com/office/drawing/2014/main" val="2777662976"/>
                        </a:ext>
                      </a:extLst>
                    </a:gridCol>
                    <a:gridCol w="636586">
                      <a:extLst>
                        <a:ext uri="{9D8B030D-6E8A-4147-A177-3AD203B41FA5}">
                          <a16:colId xmlns="" xmlns:a14="http://schemas.microsoft.com/office/drawing/2010/main" xmlns:a16="http://schemas.microsoft.com/office/drawing/2014/main" val="238642833"/>
                        </a:ext>
                      </a:extLst>
                    </a:gridCol>
                    <a:gridCol w="636586">
                      <a:extLst>
                        <a:ext uri="{9D8B030D-6E8A-4147-A177-3AD203B41FA5}">
                          <a16:colId xmlns="" xmlns:a14="http://schemas.microsoft.com/office/drawing/2010/main" xmlns:a16="http://schemas.microsoft.com/office/drawing/2014/main" val="1357123703"/>
                        </a:ext>
                      </a:extLst>
                    </a:gridCol>
                    <a:gridCol w="636586">
                      <a:extLst>
                        <a:ext uri="{9D8B030D-6E8A-4147-A177-3AD203B41FA5}">
                          <a16:colId xmlns="" xmlns:a14="http://schemas.microsoft.com/office/drawing/2010/main"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43" t="-1667" r="-40566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2241" t="-1667" r="-27069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214423" t="-1667" r="-201923"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311429" t="-1667" r="-10000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415385" t="-1667" r="-962" b="-1667"/>
                          </a:stretch>
                        </a:blipFill>
                      </a:tcPr>
                    </a:tc>
                    <a:extLst>
                      <a:ext uri="{0D108BD9-81ED-4DB2-BD59-A6C34878D82A}">
                        <a16:rowId xmlns="" xmlns:a14="http://schemas.microsoft.com/office/drawing/2010/main" xmlns:a16="http://schemas.microsoft.com/office/drawing/2014/main" val="2199224174"/>
                      </a:ext>
                    </a:extLst>
                  </a:tr>
                </a:tbl>
              </a:graphicData>
            </a:graphic>
          </p:graphicFrame>
        </mc:Fallback>
      </mc:AlternateContent>
      <p:sp>
        <p:nvSpPr>
          <p:cNvPr id="27" name="TextBox 26"/>
          <p:cNvSpPr txBox="1"/>
          <p:nvPr/>
        </p:nvSpPr>
        <p:spPr>
          <a:xfrm>
            <a:off x="9014011" y="2605138"/>
            <a:ext cx="2514600" cy="400110"/>
          </a:xfrm>
          <a:prstGeom prst="rect">
            <a:avLst/>
          </a:prstGeom>
          <a:noFill/>
        </p:spPr>
        <p:txBody>
          <a:bodyPr wrap="square" rtlCol="0">
            <a:spAutoFit/>
          </a:bodyPr>
          <a:lstStyle/>
          <a:p>
            <a:r>
              <a:rPr lang="en-US" sz="2000" b="1" dirty="0"/>
              <a:t>Already a Max Heap</a:t>
            </a:r>
          </a:p>
        </p:txBody>
      </p:sp>
      <p:sp>
        <p:nvSpPr>
          <p:cNvPr id="26" name="TextBox 25"/>
          <p:cNvSpPr txBox="1"/>
          <p:nvPr/>
        </p:nvSpPr>
        <p:spPr>
          <a:xfrm>
            <a:off x="569874" y="4706468"/>
            <a:ext cx="3524794" cy="1200329"/>
          </a:xfrm>
          <a:prstGeom prst="rect">
            <a:avLst/>
          </a:prstGeom>
          <a:solidFill>
            <a:srgbClr val="FCE0EE"/>
          </a:solidFill>
        </p:spPr>
        <p:txBody>
          <a:bodyPr wrap="square" rtlCol="0">
            <a:spAutoFit/>
          </a:bodyPr>
          <a:lstStyle/>
          <a:p>
            <a:pPr marL="457200" indent="-457200" algn="just">
              <a:buAutoNum type="arabicPeriod"/>
            </a:pPr>
            <a:r>
              <a:rPr lang="en-US" sz="2400" dirty="0">
                <a:solidFill>
                  <a:srgbClr val="A71160"/>
                </a:solidFill>
              </a:rPr>
              <a:t>Swap the first and the last nodes and </a:t>
            </a:r>
          </a:p>
          <a:p>
            <a:pPr marL="457200" indent="-457200" algn="just">
              <a:buAutoNum type="arabicPeriod"/>
            </a:pPr>
            <a:r>
              <a:rPr lang="en-US" sz="2400" dirty="0">
                <a:solidFill>
                  <a:srgbClr val="A71160"/>
                </a:solidFill>
              </a:rPr>
              <a:t>Delete the last node.</a:t>
            </a:r>
          </a:p>
        </p:txBody>
      </p:sp>
      <p:sp>
        <p:nvSpPr>
          <p:cNvPr id="25" name="Freeform 11"/>
          <p:cNvSpPr>
            <a:spLocks/>
          </p:cNvSpPr>
          <p:nvPr/>
        </p:nvSpPr>
        <p:spPr bwMode="auto">
          <a:xfrm>
            <a:off x="6302188" y="2987644"/>
            <a:ext cx="319927" cy="439114"/>
          </a:xfrm>
          <a:custGeom>
            <a:avLst/>
            <a:gdLst>
              <a:gd name="T0" fmla="*/ 0 w 162"/>
              <a:gd name="T1" fmla="*/ 264 h 264"/>
              <a:gd name="T2" fmla="*/ 30 w 162"/>
              <a:gd name="T3" fmla="*/ 162 h 264"/>
              <a:gd name="T4" fmla="*/ 90 w 162"/>
              <a:gd name="T5" fmla="*/ 66 h 264"/>
              <a:gd name="T6" fmla="*/ 162 w 162"/>
              <a:gd name="T7" fmla="*/ 0 h 264"/>
              <a:gd name="T8" fmla="*/ 0 60000 65536"/>
              <a:gd name="T9" fmla="*/ 0 60000 65536"/>
              <a:gd name="T10" fmla="*/ 0 60000 65536"/>
              <a:gd name="T11" fmla="*/ 0 60000 65536"/>
              <a:gd name="T12" fmla="*/ 0 w 162"/>
              <a:gd name="T13" fmla="*/ 0 h 264"/>
              <a:gd name="T14" fmla="*/ 162 w 162"/>
              <a:gd name="T15" fmla="*/ 264 h 264"/>
            </a:gdLst>
            <a:ahLst/>
            <a:cxnLst>
              <a:cxn ang="T8">
                <a:pos x="T0" y="T1"/>
              </a:cxn>
              <a:cxn ang="T9">
                <a:pos x="T2" y="T3"/>
              </a:cxn>
              <a:cxn ang="T10">
                <a:pos x="T4" y="T5"/>
              </a:cxn>
              <a:cxn ang="T11">
                <a:pos x="T6" y="T7"/>
              </a:cxn>
            </a:cxnLst>
            <a:rect l="T12" t="T13" r="T14" b="T15"/>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2"/>
          <p:cNvSpPr>
            <a:spLocks/>
          </p:cNvSpPr>
          <p:nvPr/>
        </p:nvSpPr>
        <p:spPr bwMode="auto">
          <a:xfrm>
            <a:off x="6799729" y="3240741"/>
            <a:ext cx="269875" cy="409575"/>
          </a:xfrm>
          <a:custGeom>
            <a:avLst/>
            <a:gdLst>
              <a:gd name="T0" fmla="*/ 156 w 170"/>
              <a:gd name="T1" fmla="*/ 0 h 258"/>
              <a:gd name="T2" fmla="*/ 144 w 170"/>
              <a:gd name="T3" fmla="*/ 126 h 258"/>
              <a:gd name="T4" fmla="*/ 0 w 170"/>
              <a:gd name="T5" fmla="*/ 258 h 258"/>
              <a:gd name="T6" fmla="*/ 0 60000 65536"/>
              <a:gd name="T7" fmla="*/ 0 60000 65536"/>
              <a:gd name="T8" fmla="*/ 0 60000 65536"/>
              <a:gd name="T9" fmla="*/ 0 w 170"/>
              <a:gd name="T10" fmla="*/ 0 h 258"/>
              <a:gd name="T11" fmla="*/ 170 w 170"/>
              <a:gd name="T12" fmla="*/ 258 h 258"/>
            </a:gdLst>
            <a:ahLst/>
            <a:cxnLst>
              <a:cxn ang="T6">
                <a:pos x="T0" y="T1"/>
              </a:cxn>
              <a:cxn ang="T7">
                <a:pos x="T2" y="T3"/>
              </a:cxn>
              <a:cxn ang="T8">
                <a:pos x="T4" y="T5"/>
              </a:cxn>
            </a:cxnLst>
            <a:rect l="T9" t="T10" r="T11" b="T12"/>
            <a:pathLst>
              <a:path w="170" h="258">
                <a:moveTo>
                  <a:pt x="156" y="0"/>
                </a:moveTo>
                <a:cubicBezTo>
                  <a:pt x="154" y="21"/>
                  <a:pt x="170" y="83"/>
                  <a:pt x="144" y="126"/>
                </a:cubicBezTo>
                <a:cubicBezTo>
                  <a:pt x="118" y="169"/>
                  <a:pt x="30" y="231"/>
                  <a:pt x="0" y="258"/>
                </a:cubicBezTo>
              </a:path>
            </a:pathLst>
          </a:custGeom>
          <a:noFill/>
          <a:ln w="15875" cap="flat" cmpd="sng">
            <a:solidFill>
              <a:srgbClr val="ED524F"/>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9"/>
          <p:cNvSpPr/>
          <p:nvPr/>
        </p:nvSpPr>
        <p:spPr>
          <a:xfrm>
            <a:off x="874059" y="3870833"/>
            <a:ext cx="699247" cy="188258"/>
          </a:xfrm>
          <a:custGeom>
            <a:avLst/>
            <a:gdLst>
              <a:gd name="connsiteX0" fmla="*/ 0 w 1636294"/>
              <a:gd name="connsiteY0" fmla="*/ 0 h 228600"/>
              <a:gd name="connsiteX1" fmla="*/ 0 w 1636294"/>
              <a:gd name="connsiteY1" fmla="*/ 228600 h 228600"/>
              <a:gd name="connsiteX2" fmla="*/ 1636294 w 1636294"/>
              <a:gd name="connsiteY2" fmla="*/ 228600 h 228600"/>
              <a:gd name="connsiteX3" fmla="*/ 1636294 w 1636294"/>
              <a:gd name="connsiteY3" fmla="*/ 36094 h 228600"/>
            </a:gdLst>
            <a:ahLst/>
            <a:cxnLst>
              <a:cxn ang="0">
                <a:pos x="connsiteX0" y="connsiteY0"/>
              </a:cxn>
              <a:cxn ang="0">
                <a:pos x="connsiteX1" y="connsiteY1"/>
              </a:cxn>
              <a:cxn ang="0">
                <a:pos x="connsiteX2" y="connsiteY2"/>
              </a:cxn>
              <a:cxn ang="0">
                <a:pos x="connsiteX3" y="connsiteY3"/>
              </a:cxn>
            </a:cxnLst>
            <a:rect l="l" t="t" r="r" b="b"/>
            <a:pathLst>
              <a:path w="1636294" h="228600">
                <a:moveTo>
                  <a:pt x="0" y="0"/>
                </a:moveTo>
                <a:lnTo>
                  <a:pt x="0" y="228600"/>
                </a:lnTo>
                <a:lnTo>
                  <a:pt x="1636294" y="228600"/>
                </a:lnTo>
                <a:lnTo>
                  <a:pt x="1636294" y="36094"/>
                </a:lnTo>
              </a:path>
            </a:pathLst>
          </a:custGeom>
          <a:ln w="19050">
            <a:solidFill>
              <a:srgbClr val="ED524F"/>
            </a:solidFill>
            <a:headEnd type="arrow"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820273" y="4030417"/>
            <a:ext cx="762000" cy="369332"/>
          </a:xfrm>
          <a:prstGeom prst="rect">
            <a:avLst/>
          </a:prstGeom>
          <a:noFill/>
        </p:spPr>
        <p:txBody>
          <a:bodyPr wrap="square" rtlCol="0">
            <a:spAutoFit/>
          </a:bodyPr>
          <a:lstStyle/>
          <a:p>
            <a:pPr algn="ctr"/>
            <a:r>
              <a:rPr lang="en-US" b="1" dirty="0">
                <a:solidFill>
                  <a:srgbClr val="0070C0"/>
                </a:solidFill>
              </a:rPr>
              <a:t>Swap</a:t>
            </a:r>
          </a:p>
        </p:txBody>
      </p:sp>
      <p:sp>
        <p:nvSpPr>
          <p:cNvPr id="49" name="TextBox 48"/>
          <p:cNvSpPr txBox="1"/>
          <p:nvPr/>
        </p:nvSpPr>
        <p:spPr>
          <a:xfrm>
            <a:off x="6883860" y="2712570"/>
            <a:ext cx="418011" cy="400110"/>
          </a:xfrm>
          <a:prstGeom prst="rect">
            <a:avLst/>
          </a:prstGeom>
          <a:solidFill>
            <a:srgbClr val="002060"/>
          </a:solidFill>
        </p:spPr>
        <p:txBody>
          <a:bodyPr wrap="square" rtlCol="0">
            <a:spAutoFit/>
          </a:bodyPr>
          <a:lstStyle/>
          <a:p>
            <a:pPr algn="ctr"/>
            <a:r>
              <a:rPr lang="en-US" sz="2000" b="1" dirty="0">
                <a:solidFill>
                  <a:schemeClr val="accent5"/>
                </a:solidFill>
              </a:rPr>
              <a:t>1</a:t>
            </a:r>
          </a:p>
        </p:txBody>
      </p:sp>
      <p:sp>
        <p:nvSpPr>
          <p:cNvPr id="50" name="TextBox 49"/>
          <p:cNvSpPr txBox="1"/>
          <p:nvPr/>
        </p:nvSpPr>
        <p:spPr>
          <a:xfrm>
            <a:off x="6309431" y="3680603"/>
            <a:ext cx="418011" cy="400110"/>
          </a:xfrm>
          <a:prstGeom prst="rect">
            <a:avLst/>
          </a:prstGeom>
          <a:solidFill>
            <a:srgbClr val="002060"/>
          </a:solidFill>
        </p:spPr>
        <p:txBody>
          <a:bodyPr wrap="square" rtlCol="0">
            <a:spAutoFit/>
          </a:bodyPr>
          <a:lstStyle/>
          <a:p>
            <a:pPr algn="ctr"/>
            <a:r>
              <a:rPr lang="en-US" sz="2000" b="1" dirty="0">
                <a:solidFill>
                  <a:schemeClr val="accent5"/>
                </a:solidFill>
              </a:rPr>
              <a:t>3</a:t>
            </a:r>
          </a:p>
        </p:txBody>
      </p:sp>
      <p:sp>
        <p:nvSpPr>
          <p:cNvPr id="32" name="TextBox 31"/>
          <p:cNvSpPr txBox="1"/>
          <p:nvPr/>
        </p:nvSpPr>
        <p:spPr>
          <a:xfrm>
            <a:off x="1250067" y="3366246"/>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3</a:t>
            </a:r>
          </a:p>
        </p:txBody>
      </p:sp>
      <p:sp>
        <p:nvSpPr>
          <p:cNvPr id="33" name="TextBox 32"/>
          <p:cNvSpPr txBox="1"/>
          <p:nvPr/>
        </p:nvSpPr>
        <p:spPr>
          <a:xfrm>
            <a:off x="589367" y="3372140"/>
            <a:ext cx="548640" cy="461665"/>
          </a:xfrm>
          <a:prstGeom prst="rect">
            <a:avLst/>
          </a:prstGeom>
          <a:solidFill>
            <a:schemeClr val="bg1"/>
          </a:solidFill>
          <a:ln>
            <a:noFill/>
          </a:ln>
        </p:spPr>
        <p:txBody>
          <a:bodyPr wrap="square" rtlCol="0">
            <a:spAutoFit/>
          </a:bodyPr>
          <a:lstStyle/>
          <a:p>
            <a:pPr algn="ctr"/>
            <a:r>
              <a:rPr lang="en-US" sz="2400" dirty="0">
                <a:solidFill>
                  <a:srgbClr val="A71160"/>
                </a:solidFill>
              </a:rPr>
              <a:t>1</a:t>
            </a:r>
          </a:p>
        </p:txBody>
      </p:sp>
    </p:spTree>
    <p:extLst>
      <p:ext uri="{BB962C8B-B14F-4D97-AF65-F5344CB8AC3E}">
        <p14:creationId xmlns:p14="http://schemas.microsoft.com/office/powerpoint/2010/main" val="292514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animEffect transition="in" filter="fade">
                                      <p:cBhvr>
                                        <p:cTn id="15" dur="500"/>
                                        <p:tgtEl>
                                          <p:spTgt spid="2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up)">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6">
                                            <p:txEl>
                                              <p:pRg st="1" end="1"/>
                                            </p:txEl>
                                          </p:spTgt>
                                        </p:tgtEl>
                                        <p:attrNameLst>
                                          <p:attrName>style.visibility</p:attrName>
                                        </p:attrNameLst>
                                      </p:cBhvr>
                                      <p:to>
                                        <p:strVal val="visible"/>
                                      </p:to>
                                    </p:set>
                                    <p:animEffect transition="in" filter="fade">
                                      <p:cBhvr>
                                        <p:cTn id="55" dur="500"/>
                                        <p:tgtEl>
                                          <p:spTgt spid="26">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xit" presetSubtype="10" fill="hold" grpId="1" nodeType="clickEffect">
                                  <p:stCondLst>
                                    <p:cond delay="0"/>
                                  </p:stCondLst>
                                  <p:childTnLst>
                                    <p:animEffect transition="out" filter="randombar(horizontal)">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par>
                                <p:cTn id="61" presetID="14" presetClass="exit" presetSubtype="10" fill="hold" grpId="1" nodeType="withEffect">
                                  <p:stCondLst>
                                    <p:cond delay="0"/>
                                  </p:stCondLst>
                                  <p:childTnLst>
                                    <p:animEffect transition="out" filter="randombar(horizontal)">
                                      <p:cBhvr>
                                        <p:cTn id="62" dur="500"/>
                                        <p:tgtEl>
                                          <p:spTgt spid="28"/>
                                        </p:tgtEl>
                                      </p:cBhvr>
                                    </p:animEffect>
                                    <p:set>
                                      <p:cBhvr>
                                        <p:cTn id="63" dur="1" fill="hold">
                                          <p:stCondLst>
                                            <p:cond delay="499"/>
                                          </p:stCondLst>
                                        </p:cTn>
                                        <p:tgtEl>
                                          <p:spTgt spid="28"/>
                                        </p:tgtEl>
                                        <p:attrNameLst>
                                          <p:attrName>style.visibility</p:attrName>
                                        </p:attrNameLst>
                                      </p:cBhvr>
                                      <p:to>
                                        <p:strVal val="hidden"/>
                                      </p:to>
                                    </p:set>
                                  </p:childTnLst>
                                </p:cTn>
                              </p:par>
                              <p:par>
                                <p:cTn id="64" presetID="14" presetClass="exit" presetSubtype="10" fill="hold" grpId="1" nodeType="withEffect">
                                  <p:stCondLst>
                                    <p:cond delay="0"/>
                                  </p:stCondLst>
                                  <p:childTnLst>
                                    <p:animEffect transition="out" filter="randombar(horizontal)">
                                      <p:cBhvr>
                                        <p:cTn id="65" dur="500"/>
                                        <p:tgtEl>
                                          <p:spTgt spid="30"/>
                                        </p:tgtEl>
                                      </p:cBhvr>
                                    </p:animEffect>
                                    <p:set>
                                      <p:cBhvr>
                                        <p:cTn id="66" dur="1" fill="hold">
                                          <p:stCondLst>
                                            <p:cond delay="499"/>
                                          </p:stCondLst>
                                        </p:cTn>
                                        <p:tgtEl>
                                          <p:spTgt spid="30"/>
                                        </p:tgtEl>
                                        <p:attrNameLst>
                                          <p:attrName>style.visibility</p:attrName>
                                        </p:attrNameLst>
                                      </p:cBhvr>
                                      <p:to>
                                        <p:strVal val="hidden"/>
                                      </p:to>
                                    </p:set>
                                  </p:childTnLst>
                                </p:cTn>
                              </p:par>
                              <p:par>
                                <p:cTn id="67" presetID="14" presetClass="exit" presetSubtype="10" fill="hold" grpId="1" nodeType="withEffect">
                                  <p:stCondLst>
                                    <p:cond delay="0"/>
                                  </p:stCondLst>
                                  <p:childTnLst>
                                    <p:animEffect transition="out" filter="randombar(horizontal)">
                                      <p:cBhvr>
                                        <p:cTn id="68" dur="500"/>
                                        <p:tgtEl>
                                          <p:spTgt spid="50"/>
                                        </p:tgtEl>
                                      </p:cBhvr>
                                    </p:animEffect>
                                    <p:set>
                                      <p:cBhvr>
                                        <p:cTn id="69" dur="1" fill="hold">
                                          <p:stCondLst>
                                            <p:cond delay="499"/>
                                          </p:stCondLst>
                                        </p:cTn>
                                        <p:tgtEl>
                                          <p:spTgt spid="50"/>
                                        </p:tgtEl>
                                        <p:attrNameLst>
                                          <p:attrName>style.visibility</p:attrName>
                                        </p:attrNameLst>
                                      </p:cBhvr>
                                      <p:to>
                                        <p:strVal val="hidden"/>
                                      </p:to>
                                    </p:set>
                                  </p:childTnLst>
                                </p:cTn>
                              </p:par>
                              <p:par>
                                <p:cTn id="70" presetID="14" presetClass="exit" presetSubtype="10" fill="hold" grpId="0" nodeType="withEffect">
                                  <p:stCondLst>
                                    <p:cond delay="0"/>
                                  </p:stCondLst>
                                  <p:childTnLst>
                                    <p:animEffect transition="out" filter="randombar(horizontal)">
                                      <p:cBhvr>
                                        <p:cTn id="71" dur="500"/>
                                        <p:tgtEl>
                                          <p:spTgt spid="13"/>
                                        </p:tgtEl>
                                      </p:cBhvr>
                                    </p:animEffect>
                                    <p:set>
                                      <p:cBhvr>
                                        <p:cTn id="72" dur="1" fill="hold">
                                          <p:stCondLst>
                                            <p:cond delay="499"/>
                                          </p:stCondLst>
                                        </p:cTn>
                                        <p:tgtEl>
                                          <p:spTgt spid="13"/>
                                        </p:tgtEl>
                                        <p:attrNameLst>
                                          <p:attrName>style.visibility</p:attrName>
                                        </p:attrNameLst>
                                      </p:cBhvr>
                                      <p:to>
                                        <p:strVal val="hidden"/>
                                      </p:to>
                                    </p:set>
                                  </p:childTnLst>
                                </p:cTn>
                              </p:par>
                              <p:par>
                                <p:cTn id="73" presetID="14" presetClass="exit" presetSubtype="10" fill="hold" nodeType="withEffect">
                                  <p:stCondLst>
                                    <p:cond delay="0"/>
                                  </p:stCondLst>
                                  <p:childTnLst>
                                    <p:animEffect transition="out" filter="randombar(horizontal)">
                                      <p:cBhvr>
                                        <p:cTn id="74" dur="500"/>
                                        <p:tgtEl>
                                          <p:spTgt spid="12"/>
                                        </p:tgtEl>
                                      </p:cBhvr>
                                    </p:animEffect>
                                    <p:set>
                                      <p:cBhvr>
                                        <p:cTn id="7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7" grpId="0"/>
      <p:bldP spid="26" grpId="0" animBg="1"/>
      <p:bldP spid="25" grpId="0" animBg="1"/>
      <p:bldP spid="25" grpId="1" animBg="1"/>
      <p:bldP spid="28" grpId="0" animBg="1"/>
      <p:bldP spid="28" grpId="1" animBg="1"/>
      <p:bldP spid="30" grpId="0" animBg="1"/>
      <p:bldP spid="30" grpId="1" animBg="1"/>
      <p:bldP spid="31" grpId="0"/>
      <p:bldP spid="49" grpId="0" animBg="1"/>
      <p:bldP spid="50" grpId="0" animBg="1"/>
      <p:bldP spid="50" grpId="1" animBg="1"/>
      <p:bldP spid="32" grpId="0" animBg="1"/>
      <p:bldP spid="3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 – Example </a:t>
            </a:r>
          </a:p>
        </p:txBody>
      </p:sp>
      <p:graphicFrame>
        <p:nvGraphicFramePr>
          <p:cNvPr id="4" name="Table 3"/>
          <p:cNvGraphicFramePr>
            <a:graphicFrameLocks noGrp="1"/>
          </p:cNvGraphicFramePr>
          <p:nvPr/>
        </p:nvGraphicFramePr>
        <p:xfrm>
          <a:off x="4466165" y="1528465"/>
          <a:ext cx="3259670" cy="45720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370840">
                <a:tc>
                  <a:txBody>
                    <a:bodyPr/>
                    <a:lstStyle/>
                    <a:p>
                      <a:pPr algn="ctr"/>
                      <a:r>
                        <a:rPr lang="en-US" sz="2400" dirty="0"/>
                        <a:t>4</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10</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3</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5</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dirty="0"/>
                        <a:t>1</a:t>
                      </a:r>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3009900" y="990600"/>
            <a:ext cx="6172200" cy="461665"/>
          </a:xfrm>
          <a:prstGeom prst="rect">
            <a:avLst/>
          </a:prstGeom>
          <a:noFill/>
        </p:spPr>
        <p:txBody>
          <a:bodyPr wrap="square" rtlCol="0">
            <a:spAutoFit/>
          </a:bodyPr>
          <a:lstStyle/>
          <a:p>
            <a:r>
              <a:rPr lang="en-US" sz="2400" dirty="0"/>
              <a:t>Sort the following elements in Ascending order</a:t>
            </a:r>
          </a:p>
        </p:txBody>
      </p:sp>
      <p:cxnSp>
        <p:nvCxnSpPr>
          <p:cNvPr id="6" name="Straight Connector 5"/>
          <p:cNvCxnSpPr/>
          <p:nvPr/>
        </p:nvCxnSpPr>
        <p:spPr>
          <a:xfrm>
            <a:off x="609600" y="2286000"/>
            <a:ext cx="10972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nvGraphicFramePr>
        <p:xfrm>
          <a:off x="537755" y="3313784"/>
          <a:ext cx="3259670" cy="548640"/>
        </p:xfrm>
        <a:graphic>
          <a:graphicData uri="http://schemas.openxmlformats.org/drawingml/2006/table">
            <a:tbl>
              <a:tblPr firstRow="1" bandRow="1">
                <a:tableStyleId>{5940675A-B579-460E-94D1-54222C63F5DA}</a:tableStyleId>
              </a:tblPr>
              <a:tblGrid>
                <a:gridCol w="651934">
                  <a:extLst>
                    <a:ext uri="{9D8B030D-6E8A-4147-A177-3AD203B41FA5}">
                      <a16:colId xmlns:a16="http://schemas.microsoft.com/office/drawing/2014/main" val="20000"/>
                    </a:ext>
                  </a:extLst>
                </a:gridCol>
                <a:gridCol w="651934">
                  <a:extLst>
                    <a:ext uri="{9D8B030D-6E8A-4147-A177-3AD203B41FA5}">
                      <a16:colId xmlns:a16="http://schemas.microsoft.com/office/drawing/2014/main" val="20001"/>
                    </a:ext>
                  </a:extLst>
                </a:gridCol>
                <a:gridCol w="651934">
                  <a:extLst>
                    <a:ext uri="{9D8B030D-6E8A-4147-A177-3AD203B41FA5}">
                      <a16:colId xmlns:a16="http://schemas.microsoft.com/office/drawing/2014/main" val="20002"/>
                    </a:ext>
                  </a:extLst>
                </a:gridCol>
                <a:gridCol w="651934">
                  <a:extLst>
                    <a:ext uri="{9D8B030D-6E8A-4147-A177-3AD203B41FA5}">
                      <a16:colId xmlns:a16="http://schemas.microsoft.com/office/drawing/2014/main" val="20003"/>
                    </a:ext>
                  </a:extLst>
                </a:gridCol>
                <a:gridCol w="651934">
                  <a:extLst>
                    <a:ext uri="{9D8B030D-6E8A-4147-A177-3AD203B41FA5}">
                      <a16:colId xmlns:a16="http://schemas.microsoft.com/office/drawing/2014/main" val="20004"/>
                    </a:ext>
                  </a:extLst>
                </a:gridCol>
              </a:tblGrid>
              <a:tr h="548640">
                <a:tc>
                  <a:txBody>
                    <a:bodyPr/>
                    <a:lstStyle/>
                    <a:p>
                      <a:pPr algn="ctr"/>
                      <a:r>
                        <a:rPr lang="en-US" sz="2400" dirty="0"/>
                        <a:t>1</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a:r>
                        <a:rPr lang="en-US" sz="2400" b="1" dirty="0">
                          <a:solidFill>
                            <a:srgbClr val="C00000"/>
                          </a:solidFill>
                        </a:rPr>
                        <a:t>3</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400" b="1" dirty="0">
                          <a:solidFill>
                            <a:srgbClr val="C00000"/>
                          </a:solidFill>
                        </a:rPr>
                        <a:t>4</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400" b="1" dirty="0">
                          <a:solidFill>
                            <a:srgbClr val="C00000"/>
                          </a:solidFill>
                        </a:rPr>
                        <a:t>5</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tc>
                  <a:txBody>
                    <a:bodyPr/>
                    <a:lstStyle/>
                    <a:p>
                      <a:pPr algn="ctr"/>
                      <a:r>
                        <a:rPr lang="en-US" sz="2400" b="1" dirty="0">
                          <a:solidFill>
                            <a:srgbClr val="C00000"/>
                          </a:solidFill>
                        </a:rPr>
                        <a:t>10</a:t>
                      </a:r>
                    </a:p>
                  </a:txBody>
                  <a:tcPr anchor="ct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
        <p:nvSpPr>
          <p:cNvPr id="11" name="Oval 10"/>
          <p:cNvSpPr/>
          <p:nvPr/>
        </p:nvSpPr>
        <p:spPr>
          <a:xfrm>
            <a:off x="6772825" y="2592585"/>
            <a:ext cx="640080" cy="6400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1</a:t>
            </a:r>
          </a:p>
        </p:txBody>
      </p:sp>
      <p:sp>
        <p:nvSpPr>
          <p:cNvPr id="40" name="TextBox 39"/>
          <p:cNvSpPr txBox="1"/>
          <p:nvPr/>
        </p:nvSpPr>
        <p:spPr>
          <a:xfrm>
            <a:off x="609594" y="2303041"/>
            <a:ext cx="2690160" cy="400110"/>
          </a:xfrm>
          <a:prstGeom prst="rect">
            <a:avLst/>
          </a:prstGeom>
          <a:noFill/>
          <a:ln w="28575">
            <a:solidFill>
              <a:schemeClr val="tx1"/>
            </a:solidFill>
          </a:ln>
        </p:spPr>
        <p:txBody>
          <a:bodyPr wrap="none" rtlCol="0">
            <a:spAutoFit/>
          </a:bodyPr>
          <a:lstStyle/>
          <a:p>
            <a:r>
              <a:rPr lang="en-IN" sz="2000" b="1" dirty="0"/>
              <a:t>Step 3 : Apply Heap Sort</a:t>
            </a:r>
            <a:endParaRPr lang="en-US" sz="2000" b="1" dirty="0"/>
          </a:p>
        </p:txBody>
      </p:sp>
      <mc:AlternateContent xmlns:mc="http://schemas.openxmlformats.org/markup-compatibility/2006" xmlns:a14="http://schemas.microsoft.com/office/drawing/2010/main">
        <mc:Choice Requires="a14">
          <p:graphicFrame>
            <p:nvGraphicFramePr>
              <p:cNvPr id="41" name="Table 40"/>
              <p:cNvGraphicFramePr>
                <a:graphicFrameLocks noGrp="1"/>
              </p:cNvGraphicFramePr>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a16="http://schemas.microsoft.com/office/drawing/2014/main" val="2172049402"/>
                        </a:ext>
                      </a:extLst>
                    </a:gridCol>
                    <a:gridCol w="706147">
                      <a:extLst>
                        <a:ext uri="{9D8B030D-6E8A-4147-A177-3AD203B41FA5}">
                          <a16:colId xmlns:a16="http://schemas.microsoft.com/office/drawing/2014/main" val="2777662976"/>
                        </a:ext>
                      </a:extLst>
                    </a:gridCol>
                    <a:gridCol w="636586">
                      <a:extLst>
                        <a:ext uri="{9D8B030D-6E8A-4147-A177-3AD203B41FA5}">
                          <a16:colId xmlns:a16="http://schemas.microsoft.com/office/drawing/2014/main" val="238642833"/>
                        </a:ext>
                      </a:extLst>
                    </a:gridCol>
                    <a:gridCol w="636586">
                      <a:extLst>
                        <a:ext uri="{9D8B030D-6E8A-4147-A177-3AD203B41FA5}">
                          <a16:colId xmlns:a16="http://schemas.microsoft.com/office/drawing/2014/main" val="1357123703"/>
                        </a:ext>
                      </a:extLst>
                    </a:gridCol>
                    <a:gridCol w="636586">
                      <a:extLst>
                        <a:ext uri="{9D8B030D-6E8A-4147-A177-3AD203B41FA5}">
                          <a16:colId xmlns:a16="http://schemas.microsoft.com/office/drawing/2014/main" val="153121698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𝟎</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𝟏</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𝟐</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𝟑</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800" b="1" i="1" smtClean="0">
                                    <a:solidFill>
                                      <a:srgbClr val="0066FF"/>
                                    </a:solidFill>
                                    <a:latin typeface="Cambria Math"/>
                                  </a:rPr>
                                  <m:t>𝟒</m:t>
                                </m:r>
                              </m:oMath>
                            </m:oMathPara>
                          </a14:m>
                          <a:endParaRPr lang="en-US" sz="1800" dirty="0">
                            <a:solidFill>
                              <a:srgbClr val="0066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9224174"/>
                      </a:ext>
                    </a:extLst>
                  </a:tr>
                </a:tbl>
              </a:graphicData>
            </a:graphic>
          </p:graphicFrame>
        </mc:Choice>
        <mc:Fallback xmlns="">
          <p:graphicFrame>
            <p:nvGraphicFramePr>
              <p:cNvPr id="41" name="Table 40"/>
              <p:cNvGraphicFramePr>
                <a:graphicFrameLocks noGrp="1"/>
              </p:cNvGraphicFramePr>
              <p:nvPr>
                <p:extLst>
                  <p:ext uri="{D42A27DB-BD31-4B8C-83A1-F6EECF244321}">
                    <p14:modId xmlns:p14="http://schemas.microsoft.com/office/powerpoint/2010/main" xmlns="" xmlns:a14="http://schemas.microsoft.com/office/drawing/2010/main" val="2280125479"/>
                  </p:ext>
                </p:extLst>
              </p:nvPr>
            </p:nvGraphicFramePr>
            <p:xfrm>
              <a:off x="566654" y="2929881"/>
              <a:ext cx="3262891" cy="370840"/>
            </p:xfrm>
            <a:graphic>
              <a:graphicData uri="http://schemas.openxmlformats.org/drawingml/2006/table">
                <a:tbl>
                  <a:tblPr firstRow="1" bandRow="1">
                    <a:tableStyleId>{5C22544A-7EE6-4342-B048-85BDC9FD1C3A}</a:tableStyleId>
                  </a:tblPr>
                  <a:tblGrid>
                    <a:gridCol w="646986">
                      <a:extLst>
                        <a:ext uri="{9D8B030D-6E8A-4147-A177-3AD203B41FA5}">
                          <a16:colId xmlns="" xmlns:a14="http://schemas.microsoft.com/office/drawing/2010/main" xmlns:a16="http://schemas.microsoft.com/office/drawing/2014/main" val="2172049402"/>
                        </a:ext>
                      </a:extLst>
                    </a:gridCol>
                    <a:gridCol w="706147">
                      <a:extLst>
                        <a:ext uri="{9D8B030D-6E8A-4147-A177-3AD203B41FA5}">
                          <a16:colId xmlns="" xmlns:a14="http://schemas.microsoft.com/office/drawing/2010/main" xmlns:a16="http://schemas.microsoft.com/office/drawing/2014/main" val="2777662976"/>
                        </a:ext>
                      </a:extLst>
                    </a:gridCol>
                    <a:gridCol w="636586">
                      <a:extLst>
                        <a:ext uri="{9D8B030D-6E8A-4147-A177-3AD203B41FA5}">
                          <a16:colId xmlns="" xmlns:a14="http://schemas.microsoft.com/office/drawing/2010/main" xmlns:a16="http://schemas.microsoft.com/office/drawing/2014/main" val="238642833"/>
                        </a:ext>
                      </a:extLst>
                    </a:gridCol>
                    <a:gridCol w="636586">
                      <a:extLst>
                        <a:ext uri="{9D8B030D-6E8A-4147-A177-3AD203B41FA5}">
                          <a16:colId xmlns="" xmlns:a14="http://schemas.microsoft.com/office/drawing/2010/main" xmlns:a16="http://schemas.microsoft.com/office/drawing/2014/main" val="1357123703"/>
                        </a:ext>
                      </a:extLst>
                    </a:gridCol>
                    <a:gridCol w="636586">
                      <a:extLst>
                        <a:ext uri="{9D8B030D-6E8A-4147-A177-3AD203B41FA5}">
                          <a16:colId xmlns="" xmlns:a14="http://schemas.microsoft.com/office/drawing/2010/main" xmlns:a16="http://schemas.microsoft.com/office/drawing/2014/main" val="1531216989"/>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43" t="-1667" r="-40566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92241" t="-1667" r="-27069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214423" t="-1667" r="-201923"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311429" t="-1667" r="-100000" b="-1667"/>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1">
                          <a:blip r:embed="rId2"/>
                          <a:stretch>
                            <a:fillRect l="-415385" t="-1667" r="-962" b="-1667"/>
                          </a:stretch>
                        </a:blipFill>
                      </a:tcPr>
                    </a:tc>
                    <a:extLst>
                      <a:ext uri="{0D108BD9-81ED-4DB2-BD59-A6C34878D82A}">
                        <a16:rowId xmlns="" xmlns:a14="http://schemas.microsoft.com/office/drawing/2010/main" xmlns:a16="http://schemas.microsoft.com/office/drawing/2014/main" val="2199224174"/>
                      </a:ext>
                    </a:extLst>
                  </a:tr>
                </a:tbl>
              </a:graphicData>
            </a:graphic>
          </p:graphicFrame>
        </mc:Fallback>
      </mc:AlternateContent>
      <p:sp>
        <p:nvSpPr>
          <p:cNvPr id="27" name="TextBox 26"/>
          <p:cNvSpPr txBox="1"/>
          <p:nvPr/>
        </p:nvSpPr>
        <p:spPr>
          <a:xfrm>
            <a:off x="9014011" y="2605138"/>
            <a:ext cx="2514600" cy="400110"/>
          </a:xfrm>
          <a:prstGeom prst="rect">
            <a:avLst/>
          </a:prstGeom>
          <a:noFill/>
        </p:spPr>
        <p:txBody>
          <a:bodyPr wrap="square" rtlCol="0">
            <a:spAutoFit/>
          </a:bodyPr>
          <a:lstStyle/>
          <a:p>
            <a:r>
              <a:rPr lang="en-US" sz="2000" b="1" dirty="0"/>
              <a:t>Already a Max Heap</a:t>
            </a:r>
          </a:p>
        </p:txBody>
      </p:sp>
      <p:sp>
        <p:nvSpPr>
          <p:cNvPr id="26" name="TextBox 25"/>
          <p:cNvSpPr txBox="1"/>
          <p:nvPr/>
        </p:nvSpPr>
        <p:spPr>
          <a:xfrm>
            <a:off x="569874" y="4706468"/>
            <a:ext cx="3200400" cy="1200329"/>
          </a:xfrm>
          <a:prstGeom prst="rect">
            <a:avLst/>
          </a:prstGeom>
          <a:solidFill>
            <a:srgbClr val="FCE0EE"/>
          </a:solidFill>
        </p:spPr>
        <p:txBody>
          <a:bodyPr wrap="square" rtlCol="0">
            <a:spAutoFit/>
          </a:bodyPr>
          <a:lstStyle/>
          <a:p>
            <a:pPr algn="just"/>
            <a:r>
              <a:rPr lang="en-US" sz="2400" dirty="0">
                <a:solidFill>
                  <a:srgbClr val="A71160"/>
                </a:solidFill>
              </a:rPr>
              <a:t>Remove the last element from heap and the sorting is over.</a:t>
            </a:r>
          </a:p>
        </p:txBody>
      </p:sp>
      <p:sp>
        <p:nvSpPr>
          <p:cNvPr id="3" name="Rectangle 2"/>
          <p:cNvSpPr/>
          <p:nvPr/>
        </p:nvSpPr>
        <p:spPr>
          <a:xfrm>
            <a:off x="537882" y="3321423"/>
            <a:ext cx="640080" cy="539496"/>
          </a:xfrm>
          <a:prstGeom prst="rect">
            <a:avLst/>
          </a:prstGeom>
          <a:solidFill>
            <a:schemeClr val="accent1">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p>
        </p:txBody>
      </p:sp>
    </p:spTree>
    <p:extLst>
      <p:ext uri="{BB962C8B-B14F-4D97-AF65-F5344CB8AC3E}">
        <p14:creationId xmlns:p14="http://schemas.microsoft.com/office/powerpoint/2010/main" val="263153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4" presetClass="exit" presetSubtype="10" fill="hold" grpId="0" nodeType="withEffect">
                                  <p:stCondLst>
                                    <p:cond delay="0"/>
                                  </p:stCondLst>
                                  <p:childTnLst>
                                    <p:animEffect transition="out" filter="randombar(horizontal)">
                                      <p:cBhvr>
                                        <p:cTn id="18" dur="500"/>
                                        <p:tgtEl>
                                          <p:spTgt spid="27"/>
                                        </p:tgtEl>
                                      </p:cBhvr>
                                    </p:animEffect>
                                    <p:set>
                                      <p:cBhvr>
                                        <p:cTn id="19"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7" grpId="0"/>
      <p:bldP spid="26" grpId="0" animBg="1"/>
      <p:bldP spid="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Nidhi.chitroda@darshan.ac.in</a:t>
            </a:r>
            <a:endParaRPr lang="en-US" dirty="0"/>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US" dirty="0"/>
              <a:t>Prof. Nidhi K Chitroda</a:t>
            </a:r>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 2305CS201</a:t>
            </a:r>
          </a:p>
        </p:txBody>
      </p:sp>
      <p:sp>
        <p:nvSpPr>
          <p:cNvPr id="8" name="Text Placeholder 7"/>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704DB2A3-DA23-CC78-F697-ACC3E5B84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78" y="5117804"/>
            <a:ext cx="1420089" cy="1420089"/>
          </a:xfrm>
          <a:prstGeom prst="rect">
            <a:avLst/>
          </a:prstGeom>
        </p:spPr>
      </p:pic>
    </p:spTree>
    <p:extLst>
      <p:ext uri="{BB962C8B-B14F-4D97-AF65-F5344CB8AC3E}">
        <p14:creationId xmlns:p14="http://schemas.microsoft.com/office/powerpoint/2010/main" val="140300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Division-Method</a:t>
            </a:r>
          </a:p>
        </p:txBody>
      </p:sp>
      <p:sp>
        <p:nvSpPr>
          <p:cNvPr id="3" name="Content Placeholder 2"/>
          <p:cNvSpPr>
            <a:spLocks noGrp="1"/>
          </p:cNvSpPr>
          <p:nvPr>
            <p:ph idx="1"/>
          </p:nvPr>
        </p:nvSpPr>
        <p:spPr/>
        <p:txBody>
          <a:bodyPr/>
          <a:lstStyle/>
          <a:p>
            <a:r>
              <a:rPr lang="en-US" dirty="0"/>
              <a:t>In this method we use </a:t>
            </a:r>
            <a:r>
              <a:rPr lang="en-US" b="1" dirty="0">
                <a:solidFill>
                  <a:srgbClr val="C00000"/>
                </a:solidFill>
              </a:rPr>
              <a:t>modular arithmetic system </a:t>
            </a:r>
            <a:r>
              <a:rPr lang="en-US" dirty="0"/>
              <a:t>to </a:t>
            </a:r>
            <a:r>
              <a:rPr lang="en-US" b="1" dirty="0">
                <a:solidFill>
                  <a:srgbClr val="C00000"/>
                </a:solidFill>
              </a:rPr>
              <a:t>divide</a:t>
            </a:r>
            <a:r>
              <a:rPr lang="en-US" dirty="0">
                <a:solidFill>
                  <a:srgbClr val="C00000"/>
                </a:solidFill>
              </a:rPr>
              <a:t> </a:t>
            </a:r>
            <a:r>
              <a:rPr lang="en-US" dirty="0"/>
              <a:t>the </a:t>
            </a:r>
            <a:r>
              <a:rPr lang="en-US" b="1" dirty="0">
                <a:solidFill>
                  <a:srgbClr val="C00000"/>
                </a:solidFill>
              </a:rPr>
              <a:t>key value </a:t>
            </a:r>
            <a:r>
              <a:rPr lang="en-US" dirty="0"/>
              <a:t>by </a:t>
            </a:r>
            <a:r>
              <a:rPr lang="en-US" b="1" dirty="0">
                <a:solidFill>
                  <a:srgbClr val="C00000"/>
                </a:solidFill>
              </a:rPr>
              <a:t>some integer </a:t>
            </a:r>
            <a:r>
              <a:rPr lang="en-US" dirty="0"/>
              <a:t>divisor </a:t>
            </a:r>
            <a:r>
              <a:rPr lang="en-US" b="1" dirty="0">
                <a:solidFill>
                  <a:srgbClr val="C00000"/>
                </a:solidFill>
              </a:rPr>
              <a:t>m</a:t>
            </a:r>
            <a:r>
              <a:rPr lang="en-US" dirty="0">
                <a:solidFill>
                  <a:srgbClr val="C00000"/>
                </a:solidFill>
              </a:rPr>
              <a:t> </a:t>
            </a:r>
            <a:r>
              <a:rPr lang="en-US" dirty="0"/>
              <a:t>(may be table size).</a:t>
            </a:r>
          </a:p>
          <a:p>
            <a:r>
              <a:rPr lang="en-US" dirty="0"/>
              <a:t>It gives us the location value, where the element can be placed.</a:t>
            </a:r>
          </a:p>
          <a:p>
            <a:r>
              <a:rPr lang="en-US" dirty="0"/>
              <a:t>We can write, </a:t>
            </a:r>
            <a:r>
              <a:rPr lang="en-US" b="1" dirty="0">
                <a:solidFill>
                  <a:srgbClr val="C00000"/>
                </a:solidFill>
              </a:rPr>
              <a:t>L = (K mod m) + 1</a:t>
            </a:r>
            <a:r>
              <a:rPr lang="en-US" dirty="0"/>
              <a:t>, </a:t>
            </a:r>
          </a:p>
          <a:p>
            <a:pPr lvl="1">
              <a:buClr>
                <a:schemeClr val="tx1"/>
              </a:buClr>
            </a:pPr>
            <a:r>
              <a:rPr lang="en-US" b="1" dirty="0">
                <a:solidFill>
                  <a:srgbClr val="C00000"/>
                </a:solidFill>
              </a:rPr>
              <a:t>L</a:t>
            </a:r>
            <a:r>
              <a:rPr lang="en-US" dirty="0">
                <a:solidFill>
                  <a:srgbClr val="C00000"/>
                </a:solidFill>
              </a:rPr>
              <a:t> </a:t>
            </a:r>
            <a:r>
              <a:rPr lang="en-US" dirty="0"/>
              <a:t>= location in table/file</a:t>
            </a:r>
          </a:p>
          <a:p>
            <a:pPr lvl="1">
              <a:buClr>
                <a:schemeClr val="tx1"/>
              </a:buClr>
            </a:pPr>
            <a:r>
              <a:rPr lang="en-US" b="1" dirty="0">
                <a:solidFill>
                  <a:srgbClr val="C00000"/>
                </a:solidFill>
              </a:rPr>
              <a:t>K</a:t>
            </a:r>
            <a:r>
              <a:rPr lang="en-US" dirty="0">
                <a:solidFill>
                  <a:srgbClr val="C00000"/>
                </a:solidFill>
              </a:rPr>
              <a:t> </a:t>
            </a:r>
            <a:r>
              <a:rPr lang="en-US" dirty="0"/>
              <a:t>= key value</a:t>
            </a:r>
          </a:p>
          <a:p>
            <a:pPr lvl="1">
              <a:buClr>
                <a:schemeClr val="tx1"/>
              </a:buClr>
            </a:pPr>
            <a:r>
              <a:rPr lang="en-US" b="1" dirty="0">
                <a:solidFill>
                  <a:srgbClr val="C00000"/>
                </a:solidFill>
              </a:rPr>
              <a:t>m</a:t>
            </a:r>
            <a:r>
              <a:rPr lang="en-US" dirty="0">
                <a:solidFill>
                  <a:srgbClr val="C00000"/>
                </a:solidFill>
              </a:rPr>
              <a:t> </a:t>
            </a:r>
            <a:r>
              <a:rPr lang="en-US" dirty="0"/>
              <a:t>= table size/number of slots in file</a:t>
            </a:r>
          </a:p>
          <a:p>
            <a:r>
              <a:rPr lang="en-US" dirty="0"/>
              <a:t>Suppose,</a:t>
            </a:r>
            <a:r>
              <a:rPr lang="en-US" b="1" dirty="0">
                <a:solidFill>
                  <a:srgbClr val="FF0000"/>
                </a:solidFill>
              </a:rPr>
              <a:t> </a:t>
            </a:r>
            <a:r>
              <a:rPr lang="en-US" b="1" dirty="0">
                <a:solidFill>
                  <a:srgbClr val="C00000"/>
                </a:solidFill>
              </a:rPr>
              <a:t>k = 23, m = 10 </a:t>
            </a:r>
            <a:r>
              <a:rPr lang="en-US" dirty="0"/>
              <a:t>then </a:t>
            </a:r>
          </a:p>
          <a:p>
            <a:pPr lvl="1"/>
            <a:r>
              <a:rPr lang="en-US" dirty="0"/>
              <a:t>L = (23 mod 10) + 1= 3 + 1=4</a:t>
            </a:r>
          </a:p>
          <a:p>
            <a:pPr lvl="1"/>
            <a:r>
              <a:rPr lang="en-US" dirty="0"/>
              <a:t>The key whose </a:t>
            </a:r>
            <a:r>
              <a:rPr lang="en-US" b="1" dirty="0">
                <a:solidFill>
                  <a:srgbClr val="C00000"/>
                </a:solidFill>
              </a:rPr>
              <a:t>value is 23 </a:t>
            </a:r>
            <a:r>
              <a:rPr lang="en-US" dirty="0"/>
              <a:t>is placed in </a:t>
            </a:r>
            <a:r>
              <a:rPr lang="en-US" b="1" dirty="0">
                <a:solidFill>
                  <a:srgbClr val="C00000"/>
                </a:solidFill>
              </a:rPr>
              <a:t>4</a:t>
            </a:r>
            <a:r>
              <a:rPr lang="en-US" b="1" baseline="30000" dirty="0">
                <a:solidFill>
                  <a:srgbClr val="C00000"/>
                </a:solidFill>
              </a:rPr>
              <a:t>th</a:t>
            </a:r>
            <a:r>
              <a:rPr lang="en-US" b="1" dirty="0">
                <a:solidFill>
                  <a:srgbClr val="C00000"/>
                </a:solidFill>
              </a:rPr>
              <a:t> location</a:t>
            </a:r>
            <a:r>
              <a:rPr lang="en-US" dirty="0"/>
              <a:t>.</a:t>
            </a:r>
          </a:p>
        </p:txBody>
      </p:sp>
    </p:spTree>
    <p:extLst>
      <p:ext uri="{BB962C8B-B14F-4D97-AF65-F5344CB8AC3E}">
        <p14:creationId xmlns:p14="http://schemas.microsoft.com/office/powerpoint/2010/main" val="138534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Midsquare</a:t>
            </a:r>
            <a:r>
              <a:rPr lang="en-US" dirty="0"/>
              <a:t> Methods</a:t>
            </a:r>
          </a:p>
        </p:txBody>
      </p:sp>
      <p:sp>
        <p:nvSpPr>
          <p:cNvPr id="3" name="Content Placeholder 2"/>
          <p:cNvSpPr>
            <a:spLocks noGrp="1"/>
          </p:cNvSpPr>
          <p:nvPr>
            <p:ph idx="1"/>
          </p:nvPr>
        </p:nvSpPr>
        <p:spPr/>
        <p:txBody>
          <a:bodyPr/>
          <a:lstStyle/>
          <a:p>
            <a:r>
              <a:rPr lang="en-US" dirty="0"/>
              <a:t>In this case, we </a:t>
            </a:r>
            <a:r>
              <a:rPr lang="en-US" b="1" dirty="0">
                <a:solidFill>
                  <a:srgbClr val="C00000"/>
                </a:solidFill>
              </a:rPr>
              <a:t>square the value of a key</a:t>
            </a:r>
            <a:r>
              <a:rPr lang="en-US" dirty="0">
                <a:solidFill>
                  <a:srgbClr val="C00000"/>
                </a:solidFill>
              </a:rPr>
              <a:t> </a:t>
            </a:r>
            <a:r>
              <a:rPr lang="en-US" dirty="0"/>
              <a:t>and take the </a:t>
            </a:r>
            <a:r>
              <a:rPr lang="en-US" b="1" dirty="0">
                <a:solidFill>
                  <a:srgbClr val="C00000"/>
                </a:solidFill>
              </a:rPr>
              <a:t>number of digits required</a:t>
            </a:r>
            <a:r>
              <a:rPr lang="en-US" dirty="0">
                <a:solidFill>
                  <a:srgbClr val="C00000"/>
                </a:solidFill>
              </a:rPr>
              <a:t> </a:t>
            </a:r>
            <a:r>
              <a:rPr lang="en-US" dirty="0"/>
              <a:t>to form an address, from the </a:t>
            </a:r>
            <a:r>
              <a:rPr lang="en-US" b="1" dirty="0">
                <a:solidFill>
                  <a:srgbClr val="C00000"/>
                </a:solidFill>
              </a:rPr>
              <a:t>middle position </a:t>
            </a:r>
            <a:r>
              <a:rPr lang="en-US" dirty="0"/>
              <a:t>of squared value.</a:t>
            </a:r>
          </a:p>
          <a:p>
            <a:r>
              <a:rPr lang="en-US" dirty="0"/>
              <a:t>Suppose a </a:t>
            </a:r>
            <a:r>
              <a:rPr lang="en-US" b="1" dirty="0">
                <a:solidFill>
                  <a:srgbClr val="C00000"/>
                </a:solidFill>
              </a:rPr>
              <a:t>key</a:t>
            </a:r>
            <a:r>
              <a:rPr lang="en-US" dirty="0"/>
              <a:t> value is </a:t>
            </a:r>
            <a:r>
              <a:rPr lang="en-US" b="1" dirty="0">
                <a:solidFill>
                  <a:srgbClr val="C00000"/>
                </a:solidFill>
              </a:rPr>
              <a:t>16</a:t>
            </a:r>
            <a:endParaRPr lang="en-US" dirty="0">
              <a:solidFill>
                <a:srgbClr val="C00000"/>
              </a:solidFill>
            </a:endParaRPr>
          </a:p>
          <a:p>
            <a:pPr lvl="1"/>
            <a:r>
              <a:rPr lang="en-US" dirty="0"/>
              <a:t>Its </a:t>
            </a:r>
            <a:r>
              <a:rPr lang="en-US" b="1" dirty="0">
                <a:solidFill>
                  <a:srgbClr val="C00000"/>
                </a:solidFill>
              </a:rPr>
              <a:t>square is 256</a:t>
            </a:r>
            <a:endParaRPr lang="en-US" dirty="0">
              <a:solidFill>
                <a:srgbClr val="C00000"/>
              </a:solidFill>
            </a:endParaRPr>
          </a:p>
          <a:p>
            <a:pPr lvl="1"/>
            <a:r>
              <a:rPr lang="en-US" dirty="0"/>
              <a:t>Now if we want </a:t>
            </a:r>
            <a:r>
              <a:rPr lang="en-US" b="1" dirty="0">
                <a:solidFill>
                  <a:srgbClr val="C00000"/>
                </a:solidFill>
              </a:rPr>
              <a:t>address of two digits</a:t>
            </a:r>
          </a:p>
          <a:p>
            <a:pPr lvl="1"/>
            <a:r>
              <a:rPr lang="en-US" dirty="0"/>
              <a:t>We select the address as </a:t>
            </a:r>
            <a:r>
              <a:rPr lang="en-US" b="1" dirty="0">
                <a:solidFill>
                  <a:srgbClr val="C00000"/>
                </a:solidFill>
              </a:rPr>
              <a:t>56</a:t>
            </a:r>
            <a:r>
              <a:rPr lang="en-US" dirty="0"/>
              <a:t> (i.e. two digits starting from middle of 256)</a:t>
            </a:r>
          </a:p>
        </p:txBody>
      </p:sp>
    </p:spTree>
    <p:extLst>
      <p:ext uri="{BB962C8B-B14F-4D97-AF65-F5344CB8AC3E}">
        <p14:creationId xmlns:p14="http://schemas.microsoft.com/office/powerpoint/2010/main" val="126236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11025</TotalTime>
  <Words>6520</Words>
  <Application>Microsoft Office PowerPoint</Application>
  <PresentationFormat>Widescreen</PresentationFormat>
  <Paragraphs>1897</Paragraphs>
  <Slides>79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79</vt:i4>
      </vt:variant>
    </vt:vector>
  </HeadingPairs>
  <TitlesOfParts>
    <vt:vector size="93" baseType="lpstr">
      <vt:lpstr>Shruti</vt:lpstr>
      <vt:lpstr>Wingdings 3</vt:lpstr>
      <vt:lpstr>Roboto Condensed Light</vt:lpstr>
      <vt:lpstr>Roboto Condensed</vt:lpstr>
      <vt:lpstr>Open Sans</vt:lpstr>
      <vt:lpstr>Times New Roman</vt:lpstr>
      <vt:lpstr>Segoe UI Black</vt:lpstr>
      <vt:lpstr>Wingdings</vt:lpstr>
      <vt:lpstr>Calibri</vt:lpstr>
      <vt:lpstr>Consolas</vt:lpstr>
      <vt:lpstr>Cambria Math</vt:lpstr>
      <vt:lpstr>Arial</vt:lpstr>
      <vt:lpstr>Open Sans Semibold</vt:lpstr>
      <vt:lpstr>Office Theme</vt:lpstr>
      <vt:lpstr>Unit-5  Hashing</vt:lpstr>
      <vt:lpstr>What is Hashing?</vt:lpstr>
      <vt:lpstr>Hash Table Data Structure</vt:lpstr>
      <vt:lpstr>What is Hashing?</vt:lpstr>
      <vt:lpstr>Open Hashing Data Structure</vt:lpstr>
      <vt:lpstr>Close Hashing Data Structure</vt:lpstr>
      <vt:lpstr>Hashing Functions</vt:lpstr>
      <vt:lpstr>Division-Method</vt:lpstr>
      <vt:lpstr>Midsquare Methods</vt:lpstr>
      <vt:lpstr>Digit Analysis</vt:lpstr>
      <vt:lpstr>Folding Method</vt:lpstr>
      <vt:lpstr>Folding Method</vt:lpstr>
      <vt:lpstr>Multiplicative Hashing</vt:lpstr>
      <vt:lpstr>Multiplicative Hashing</vt:lpstr>
      <vt:lpstr>Collision Resolution Strategies</vt:lpstr>
      <vt:lpstr>Separate chaining</vt:lpstr>
      <vt:lpstr>Separate chaining</vt:lpstr>
      <vt:lpstr>Example - Separate chaining</vt:lpstr>
      <vt:lpstr>Open Addressing</vt:lpstr>
      <vt:lpstr>Linear Probing</vt:lpstr>
      <vt:lpstr>Linear Probing</vt:lpstr>
      <vt:lpstr>Quadratic probing</vt:lpstr>
      <vt:lpstr>Double Hashing </vt:lpstr>
      <vt:lpstr>Sorting &amp; Searching</vt:lpstr>
      <vt:lpstr>Linear/Sequential Search</vt:lpstr>
      <vt:lpstr>Sequential Search – Algorithm &amp; Example</vt:lpstr>
      <vt:lpstr>Binary Search</vt:lpstr>
      <vt:lpstr>Binary Search - Algorithm</vt:lpstr>
      <vt:lpstr>Binary Search - Algorithm</vt:lpstr>
      <vt:lpstr>Binary Search - Algorithm</vt:lpstr>
      <vt:lpstr>Selection Sort</vt:lpstr>
      <vt:lpstr>Selection Sort</vt:lpstr>
      <vt:lpstr>Selection Sort</vt:lpstr>
      <vt:lpstr>Selection Sort</vt:lpstr>
      <vt:lpstr>Selection Sort</vt:lpstr>
      <vt:lpstr>SELECTION_SORT(K,N)</vt:lpstr>
      <vt:lpstr>SELECTION_SORT(K,N)</vt:lpstr>
      <vt:lpstr>Bubble Sort</vt:lpstr>
      <vt:lpstr>Bubble Sort</vt:lpstr>
      <vt:lpstr>BUBBLE_SORT(K,N)</vt:lpstr>
      <vt:lpstr>Procedure: BUBBLE_SORT (K, N)</vt:lpstr>
      <vt:lpstr>Insertion Sort</vt:lpstr>
      <vt:lpstr>Insertion Sort cont.</vt:lpstr>
      <vt:lpstr>Insertion Sort Example</vt:lpstr>
      <vt:lpstr>Insertion Sort Example Cont.</vt:lpstr>
      <vt:lpstr>Insertion Sort Example Cont.</vt:lpstr>
      <vt:lpstr>Insertion Sort Example Cont.</vt:lpstr>
      <vt:lpstr>Insertion Sort (A,N)</vt:lpstr>
      <vt:lpstr>Quick Sort</vt:lpstr>
      <vt:lpstr>Quick Sort</vt:lpstr>
      <vt:lpstr>Quick Sort</vt:lpstr>
      <vt:lpstr>Quick Sort</vt:lpstr>
      <vt:lpstr>Quick Sort</vt:lpstr>
      <vt:lpstr>Quick Sort</vt:lpstr>
      <vt:lpstr>Quick Sort</vt:lpstr>
      <vt:lpstr>Algorithm: QUICK_SORT(K,LB,UB)</vt:lpstr>
      <vt:lpstr>Merge Sort</vt:lpstr>
      <vt:lpstr>Merge Sort</vt:lpstr>
      <vt:lpstr>Merge Sort</vt:lpstr>
      <vt:lpstr>Merge Sort</vt:lpstr>
      <vt:lpstr>PowerPoint Presentation</vt:lpstr>
      <vt:lpstr>PowerPoint Presentation</vt:lpstr>
      <vt:lpstr>Heap Sort</vt:lpstr>
      <vt:lpstr>What is Heap?</vt:lpstr>
      <vt:lpstr>What is Heap sort?</vt:lpstr>
      <vt:lpstr>What is Heap sort?</vt:lpstr>
      <vt:lpstr>What is Heap sort?</vt:lpstr>
      <vt:lpstr>What is Heap?</vt:lpstr>
      <vt:lpstr>What is Heap sort?</vt:lpstr>
      <vt:lpstr>Heap Sort – Example </vt:lpstr>
      <vt:lpstr>Heap Sort – Example </vt:lpstr>
      <vt:lpstr>Heap Sort – Example </vt:lpstr>
      <vt:lpstr>Heap Sort – Example </vt:lpstr>
      <vt:lpstr>Heap Sort – Example </vt:lpstr>
      <vt:lpstr>Heap Sort – Example </vt:lpstr>
      <vt:lpstr>Heap Sort – Example </vt:lpstr>
      <vt:lpstr>Heap Sort – Example </vt:lpstr>
      <vt:lpstr>Heap Sort – Example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 Data Structure</dc:title>
  <dc:creator>ADMIN</dc:creator>
  <cp:keywords>Hashing, Data Structure, Darshan Institute of Engineering &amp; Technology, DIET</cp:keywords>
  <cp:lastModifiedBy>DELL</cp:lastModifiedBy>
  <cp:revision>904</cp:revision>
  <dcterms:created xsi:type="dcterms:W3CDTF">2020-05-01T05:09:15Z</dcterms:created>
  <dcterms:modified xsi:type="dcterms:W3CDTF">2024-12-25T10:07:14Z</dcterms:modified>
</cp:coreProperties>
</file>