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Roboto Condensed Light" panose="02000000000000000000" pitchFamily="2" charset="0"/>
      <p:regular r:id="rId27"/>
      <p:italic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Wingdings 3" panose="05040102010807070707" pitchFamily="18" charset="2"/>
      <p:regular r:id="rId31"/>
    </p:embeddedFont>
    <p:embeddedFont>
      <p:font typeface="Roboto Condensed" panose="02000000000000000000" pitchFamily="2" charset="0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X4Ie6Ncb+aO1Ztom066kg==" hashData="Hm3WK49DU2MHP9FktlSE+c50XDFhR1PH9rvNBuW25x4Q+IKC3EjBw5DvfPt72rErbH53t8iruG2vOwL011v/Hg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6404" autoAdjust="0"/>
  </p:normalViewPr>
  <p:slideViewPr>
    <p:cSldViewPr snapToGrid="0">
      <p:cViewPr varScale="1">
        <p:scale>
          <a:sx n="82" d="100"/>
          <a:sy n="82" d="100"/>
        </p:scale>
        <p:origin x="9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01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Node Package Manager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</p:spTree>
    <p:extLst>
      <p:ext uri="{BB962C8B-B14F-4D97-AF65-F5344CB8AC3E}">
        <p14:creationId xmlns:p14="http://schemas.microsoft.com/office/powerpoint/2010/main" val="420132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 smtClean="0">
                <a:solidFill>
                  <a:schemeClr val="tx1"/>
                </a:solidFill>
              </a:rPr>
              <a:t>2305CS203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(WT2)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Node Package Manager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</a:t>
            </a:r>
            <a:r>
              <a:rPr lang="en-IN" dirty="0" err="1" smtClean="0"/>
              <a:t>Dharmik</a:t>
            </a:r>
            <a:r>
              <a:rPr lang="en-IN" dirty="0" smtClean="0"/>
              <a:t> P. </a:t>
            </a:r>
            <a:r>
              <a:rPr lang="en-IN" dirty="0" err="1" smtClean="0"/>
              <a:t>Vasiyani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 smtClean="0"/>
              <a:t>Web Technology -2 (WT2) </a:t>
            </a:r>
          </a:p>
          <a:p>
            <a:r>
              <a:rPr lang="en-IN" dirty="0" smtClean="0"/>
              <a:t>(</a:t>
            </a:r>
            <a:r>
              <a:rPr lang="en-US" dirty="0" smtClean="0"/>
              <a:t>2305CS203</a:t>
            </a:r>
            <a:r>
              <a:rPr lang="en-IN" dirty="0" smtClean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4" y="5211251"/>
            <a:ext cx="1434164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Node Package Manager (NPM)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3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REPL </a:t>
            </a:r>
            <a:r>
              <a:rPr lang="en-US" smtClean="0"/>
              <a:t>(Read </a:t>
            </a:r>
            <a:r>
              <a:rPr lang="en-US" dirty="0" smtClean="0"/>
              <a:t>Evaluation Print Loops)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156549"/>
          </a:xfrm>
        </p:spPr>
        <p:txBody>
          <a:bodyPr/>
          <a:lstStyle/>
          <a:p>
            <a:r>
              <a:rPr lang="en-US" dirty="0"/>
              <a:t>REPL stands for Read </a:t>
            </a:r>
            <a:r>
              <a:rPr lang="en-US" dirty="0" err="1"/>
              <a:t>Eval</a:t>
            </a:r>
            <a:r>
              <a:rPr lang="en-US" dirty="0"/>
              <a:t> Print Loop and it represents a computer environment like a Windows console or Unix/Linux shell where a command is entered and the system responds with an output in an interactive mode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1180" y="2019994"/>
            <a:ext cx="6652005" cy="4059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Node.js or Node comes bundled with a REPL environment.</a:t>
            </a:r>
          </a:p>
          <a:p>
            <a:r>
              <a:rPr lang="en-US" dirty="0" smtClean="0"/>
              <a:t>It performs the following tasks −</a:t>
            </a:r>
          </a:p>
          <a:p>
            <a:pPr lvl="1"/>
            <a:r>
              <a:rPr lang="en-US" b="1" dirty="0" smtClean="0"/>
              <a:t>Read</a:t>
            </a:r>
            <a:r>
              <a:rPr lang="en-US" dirty="0" smtClean="0"/>
              <a:t> − Reads user's input, parses the input into JavaScript data-structure, and stores in memory.</a:t>
            </a:r>
          </a:p>
          <a:p>
            <a:pPr lvl="1"/>
            <a:r>
              <a:rPr lang="en-US" b="1" dirty="0" err="1" smtClean="0"/>
              <a:t>Eval</a:t>
            </a:r>
            <a:r>
              <a:rPr lang="en-US" dirty="0" smtClean="0"/>
              <a:t> − Takes and evaluates the data structure.</a:t>
            </a:r>
          </a:p>
          <a:p>
            <a:pPr lvl="1"/>
            <a:r>
              <a:rPr lang="en-US" b="1" dirty="0" smtClean="0"/>
              <a:t>Print</a:t>
            </a:r>
            <a:r>
              <a:rPr lang="en-US" dirty="0" smtClean="0"/>
              <a:t> − Prints the result.</a:t>
            </a:r>
          </a:p>
          <a:p>
            <a:pPr lvl="1"/>
            <a:r>
              <a:rPr lang="en-US" b="1" dirty="0" smtClean="0"/>
              <a:t>Loop</a:t>
            </a:r>
            <a:r>
              <a:rPr lang="en-US" dirty="0" smtClean="0"/>
              <a:t> − Loops the above command until the user presses </a:t>
            </a:r>
            <a:r>
              <a:rPr lang="en-US" b="1" dirty="0" smtClean="0"/>
              <a:t>ctrl-c</a:t>
            </a:r>
            <a:r>
              <a:rPr lang="en-US" dirty="0" smtClean="0"/>
              <a:t> twice.</a:t>
            </a:r>
          </a:p>
          <a:p>
            <a:r>
              <a:rPr lang="en-US" dirty="0" smtClean="0"/>
              <a:t>To start REPL environment we need to write only “node” in terminal and it will start the REPL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679" y="2172236"/>
            <a:ext cx="4838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bldLvl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 using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basic HelloWorld Program in Node we need to create a JavaScript (</a:t>
            </a:r>
            <a:r>
              <a:rPr lang="en-US" dirty="0" err="1" smtClean="0"/>
              <a:t>js</a:t>
            </a:r>
            <a:r>
              <a:rPr lang="en-US" dirty="0" smtClean="0"/>
              <a:t>) file using any text editor (we are going to use Visual Studio Code/Sublime).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Save the above file in a specific directory and navigate to that directory in the terminal/command prompt.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run the file with “</a:t>
            </a:r>
            <a:r>
              <a:rPr lang="en-US" dirty="0" smtClean="0">
                <a:latin typeface="Consolas" panose="020B0609020204030204" pitchFamily="49" charset="0"/>
              </a:rPr>
              <a:t>node filename.js</a:t>
            </a:r>
            <a:r>
              <a:rPr lang="en-US" dirty="0" smtClean="0"/>
              <a:t>” command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3427" y="1987081"/>
            <a:ext cx="440557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3434" y="1987081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93434" y="1657897"/>
            <a:ext cx="147668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HelloWorld.js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34" y="4168604"/>
            <a:ext cx="3533775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0" y="4881239"/>
            <a:ext cx="49339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7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Callback Pattern / Continuation-passing style (CPS)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programming does not use function return values to denote that a function </a:t>
            </a:r>
            <a:r>
              <a:rPr lang="en-US" dirty="0" smtClean="0"/>
              <a:t>is finished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/>
              <a:t>Instead it uses the </a:t>
            </a:r>
            <a:r>
              <a:rPr lang="en-US" i="1" dirty="0"/>
              <a:t>continuation-passing style </a:t>
            </a:r>
            <a:r>
              <a:rPr lang="en-US" dirty="0"/>
              <a:t>(CPS</a:t>
            </a:r>
            <a:r>
              <a:rPr lang="en-US" dirty="0" smtClean="0"/>
              <a:t>).</a:t>
            </a:r>
          </a:p>
          <a:p>
            <a:r>
              <a:rPr lang="en-US" i="1" dirty="0"/>
              <a:t>Continuation-passing style (CPS) is a style of programming in which control </a:t>
            </a:r>
            <a:r>
              <a:rPr lang="en-US" i="1" dirty="0" smtClean="0"/>
              <a:t>is passed </a:t>
            </a:r>
            <a:r>
              <a:rPr lang="en-US" i="1" dirty="0"/>
              <a:t>explicitly in the form of a continuation</a:t>
            </a:r>
            <a:r>
              <a:rPr lang="en-US" i="1" dirty="0" smtClean="0"/>
              <a:t>.</a:t>
            </a:r>
          </a:p>
          <a:p>
            <a:r>
              <a:rPr lang="en-US" i="1" dirty="0"/>
              <a:t>A function written in continuation-passing style takes as an extra </a:t>
            </a:r>
            <a:r>
              <a:rPr lang="en-US" i="1" dirty="0" smtClean="0"/>
              <a:t>argument an </a:t>
            </a:r>
            <a:r>
              <a:rPr lang="en-US" i="1" dirty="0"/>
              <a:t>explicit “continuation,” that is, a function of one argument. </a:t>
            </a:r>
            <a:r>
              <a:rPr lang="en-US" i="1" dirty="0" smtClean="0"/>
              <a:t>When </a:t>
            </a:r>
            <a:r>
              <a:rPr lang="en-US" i="1" dirty="0"/>
              <a:t>the </a:t>
            </a:r>
            <a:r>
              <a:rPr lang="en-US" i="1" dirty="0" smtClean="0"/>
              <a:t>CPS function </a:t>
            </a:r>
            <a:r>
              <a:rPr lang="en-US" i="1" dirty="0"/>
              <a:t>has computed its result value, it “returns” it by calling the </a:t>
            </a:r>
            <a:r>
              <a:rPr lang="en-US" i="1" dirty="0" smtClean="0"/>
              <a:t>continuation function </a:t>
            </a:r>
            <a:r>
              <a:rPr lang="en-US" i="1" dirty="0"/>
              <a:t>with this value as the argument.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0956" y="3811012"/>
            <a:ext cx="4405575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'Output is =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oddOrEven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funToCall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funToCall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funToCall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"odd"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oddOrEven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printOutput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0963" y="3811012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0962" y="3481828"/>
            <a:ext cx="13795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CallBack.js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125047" y="3811012"/>
            <a:ext cx="426115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oddOrEven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funToCall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funToCall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"even"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funToCall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"odd"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oddOrEven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'Output is =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625054" y="3811012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625053" y="3481828"/>
            <a:ext cx="20869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 smtClean="0"/>
              <a:t>AnonymousFun</a:t>
            </a:r>
            <a:r>
              <a:rPr lang="en-US" sz="1600" dirty="0" smtClean="0">
                <a:solidFill>
                  <a:schemeClr val="bg1"/>
                </a:solidFill>
              </a:rPr>
              <a:t>.js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one of the most </a:t>
            </a:r>
            <a:r>
              <a:rPr lang="en-US" dirty="0"/>
              <a:t>frequently deployed programming languages in the </a:t>
            </a:r>
            <a:r>
              <a:rPr lang="en-US" dirty="0" smtClean="0"/>
              <a:t>world, the </a:t>
            </a:r>
            <a:r>
              <a:rPr lang="en-US" dirty="0"/>
              <a:t>core of the language was created </a:t>
            </a:r>
            <a:r>
              <a:rPr lang="en-US" dirty="0" smtClean="0"/>
              <a:t>quickly back </a:t>
            </a:r>
            <a:r>
              <a:rPr lang="en-US" dirty="0"/>
              <a:t>in the Netscape days, in a rush to beat Microsoft during the heat of the browser </a:t>
            </a:r>
            <a:r>
              <a:rPr lang="en-US" dirty="0" smtClean="0"/>
              <a:t>wars. </a:t>
            </a:r>
          </a:p>
          <a:p>
            <a:r>
              <a:rPr lang="en-US" dirty="0" smtClean="0"/>
              <a:t>The </a:t>
            </a:r>
            <a:r>
              <a:rPr lang="en-US" dirty="0"/>
              <a:t>language was released prematurely, which inevitably meant it came out with some </a:t>
            </a:r>
            <a:r>
              <a:rPr lang="en-US" dirty="0" smtClean="0"/>
              <a:t>bad features, despite </a:t>
            </a:r>
            <a:r>
              <a:rPr lang="en-US" dirty="0"/>
              <a:t>its short development time, JavaScript also shipped with some really </a:t>
            </a:r>
            <a:r>
              <a:rPr lang="en-US" dirty="0" smtClean="0"/>
              <a:t>powerful features.</a:t>
            </a:r>
          </a:p>
          <a:p>
            <a:r>
              <a:rPr lang="en-US" dirty="0" smtClean="0"/>
              <a:t>One major issue with the JavaScript was </a:t>
            </a:r>
            <a:r>
              <a:rPr lang="en-US" dirty="0"/>
              <a:t>sharing </a:t>
            </a:r>
            <a:r>
              <a:rPr lang="en-US" dirty="0" smtClean="0"/>
              <a:t>the global namespace.</a:t>
            </a:r>
          </a:p>
          <a:p>
            <a:r>
              <a:rPr lang="en-US" dirty="0"/>
              <a:t>Once you load JavaScript code into a web page, it is injected into the global namespace, </a:t>
            </a:r>
            <a:r>
              <a:rPr lang="en-US" dirty="0" smtClean="0"/>
              <a:t>which is </a:t>
            </a:r>
            <a:r>
              <a:rPr lang="en-US" dirty="0"/>
              <a:t>a common addressing space shared by all other scripts that have been loaded. This can </a:t>
            </a:r>
            <a:r>
              <a:rPr lang="en-US" dirty="0" smtClean="0"/>
              <a:t>lead to </a:t>
            </a:r>
            <a:r>
              <a:rPr lang="en-US" dirty="0"/>
              <a:t>security issues, </a:t>
            </a:r>
            <a:r>
              <a:rPr lang="en-US" dirty="0" smtClean="0"/>
              <a:t>conflicts</a:t>
            </a:r>
            <a:r>
              <a:rPr lang="en-US" dirty="0"/>
              <a:t>, and general bugs that are hard to trace and solve</a:t>
            </a:r>
            <a:r>
              <a:rPr lang="en-US" dirty="0" smtClean="0"/>
              <a:t>.</a:t>
            </a:r>
          </a:p>
          <a:p>
            <a:r>
              <a:rPr lang="en-US" dirty="0"/>
              <a:t>Thankfully, Node brings some order in this regard to server-side JavaScript and </a:t>
            </a:r>
            <a:r>
              <a:rPr lang="en-US" dirty="0" smtClean="0"/>
              <a:t>implements the </a:t>
            </a:r>
            <a:r>
              <a:rPr lang="en-US" dirty="0" err="1"/>
              <a:t>CommonJS</a:t>
            </a:r>
            <a:r>
              <a:rPr lang="en-US" dirty="0"/>
              <a:t> modules standard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 this standard each module has its own context, </a:t>
            </a:r>
            <a:r>
              <a:rPr lang="en-US" dirty="0" smtClean="0"/>
              <a:t>separated from </a:t>
            </a:r>
            <a:r>
              <a:rPr lang="en-US" dirty="0"/>
              <a:t>the other modules.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means that modules cannot pollute a global scope </a:t>
            </a:r>
            <a:r>
              <a:rPr lang="en-US" dirty="0" smtClean="0"/>
              <a:t>and cannot interfere with other modules.</a:t>
            </a:r>
          </a:p>
          <a:p>
            <a:pPr lvl="1"/>
            <a:r>
              <a:rPr lang="en-US" dirty="0"/>
              <a:t>Dividing your code into a series of </a:t>
            </a:r>
            <a:r>
              <a:rPr lang="en-US" dirty="0" smtClean="0"/>
              <a:t>well-defined </a:t>
            </a:r>
            <a:r>
              <a:rPr lang="en-US" dirty="0"/>
              <a:t>modules can help you keep your code </a:t>
            </a:r>
            <a:r>
              <a:rPr lang="en-US" dirty="0" smtClean="0"/>
              <a:t>under control.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can have three types of modules</a:t>
            </a:r>
          </a:p>
          <a:p>
            <a:pPr lvl="1"/>
            <a:r>
              <a:rPr lang="en-US" dirty="0"/>
              <a:t>Core </a:t>
            </a:r>
            <a:r>
              <a:rPr lang="en-US" dirty="0" smtClean="0"/>
              <a:t>Modules</a:t>
            </a:r>
          </a:p>
          <a:p>
            <a:pPr lvl="2"/>
            <a:r>
              <a:rPr lang="en-US" dirty="0" smtClean="0"/>
              <a:t>Modules which are shipped with the node and readily available to load.</a:t>
            </a:r>
          </a:p>
          <a:p>
            <a:pPr lvl="2"/>
            <a:r>
              <a:rPr lang="en-US" dirty="0" smtClean="0"/>
              <a:t>Some core modules which we are going to cover in this subject is</a:t>
            </a:r>
          </a:p>
          <a:p>
            <a:pPr lvl="3"/>
            <a:r>
              <a:rPr lang="en-US" dirty="0" smtClean="0"/>
              <a:t>http/https</a:t>
            </a:r>
          </a:p>
          <a:p>
            <a:pPr lvl="3"/>
            <a:r>
              <a:rPr lang="en-US" dirty="0" err="1" smtClean="0"/>
              <a:t>url</a:t>
            </a:r>
            <a:endParaRPr lang="en-US" dirty="0" smtClean="0"/>
          </a:p>
          <a:p>
            <a:pPr lvl="3"/>
            <a:r>
              <a:rPr lang="en-US" dirty="0" smtClean="0"/>
              <a:t>path</a:t>
            </a:r>
          </a:p>
          <a:p>
            <a:pPr lvl="3"/>
            <a:r>
              <a:rPr lang="en-US" dirty="0" smtClean="0"/>
              <a:t>fs</a:t>
            </a:r>
          </a:p>
          <a:p>
            <a:pPr lvl="3"/>
            <a:r>
              <a:rPr lang="en-US" dirty="0" err="1" smtClean="0"/>
              <a:t>util</a:t>
            </a:r>
            <a:endParaRPr lang="en-US" dirty="0" smtClean="0"/>
          </a:p>
          <a:p>
            <a:pPr lvl="3"/>
            <a:r>
              <a:rPr lang="en-US" dirty="0" err="1" smtClean="0"/>
              <a:t>os</a:t>
            </a:r>
            <a:endParaRPr lang="en-US" dirty="0" smtClean="0"/>
          </a:p>
          <a:p>
            <a:pPr lvl="3"/>
            <a:r>
              <a:rPr lang="en-US" dirty="0" smtClean="0"/>
              <a:t>events</a:t>
            </a:r>
          </a:p>
          <a:p>
            <a:pPr lvl="3"/>
            <a:r>
              <a:rPr lang="en-US" dirty="0" smtClean="0"/>
              <a:t>Etc…</a:t>
            </a:r>
            <a:endParaRPr lang="en-US" dirty="0"/>
          </a:p>
          <a:p>
            <a:pPr lvl="1"/>
            <a:r>
              <a:rPr lang="en-US" dirty="0"/>
              <a:t>Local </a:t>
            </a:r>
            <a:r>
              <a:rPr lang="en-US" dirty="0" smtClean="0"/>
              <a:t>Modules</a:t>
            </a:r>
          </a:p>
          <a:p>
            <a:pPr lvl="2"/>
            <a:r>
              <a:rPr lang="en-US" dirty="0" smtClean="0"/>
              <a:t>Modules which are created by the developer locally.</a:t>
            </a:r>
          </a:p>
          <a:p>
            <a:pPr lvl="2"/>
            <a:r>
              <a:rPr lang="en-US" dirty="0" smtClean="0"/>
              <a:t>In this subject we are going to learn how to create and load local modules.</a:t>
            </a:r>
            <a:endParaRPr lang="en-US" dirty="0"/>
          </a:p>
          <a:p>
            <a:pPr lvl="1"/>
            <a:r>
              <a:rPr lang="en-US" dirty="0"/>
              <a:t>Third-party </a:t>
            </a:r>
            <a:r>
              <a:rPr lang="en-US" dirty="0" smtClean="0"/>
              <a:t>Modules</a:t>
            </a:r>
          </a:p>
          <a:p>
            <a:pPr lvl="2"/>
            <a:r>
              <a:rPr lang="en-US" dirty="0" smtClean="0"/>
              <a:t>Modules which are created by others (third-party) and available to download using node package manager.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Core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has several modules compiled into its binary distribution.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called the </a:t>
            </a:r>
            <a:r>
              <a:rPr lang="en-US" i="1" dirty="0"/>
              <a:t>core </a:t>
            </a:r>
            <a:r>
              <a:rPr lang="en-US" i="1" dirty="0" smtClean="0"/>
              <a:t>modules</a:t>
            </a:r>
            <a:r>
              <a:rPr lang="en-US" dirty="0" smtClean="0"/>
              <a:t>, are </a:t>
            </a:r>
            <a:r>
              <a:rPr lang="en-US" dirty="0"/>
              <a:t>referred to solely by the module name (</a:t>
            </a:r>
            <a:r>
              <a:rPr lang="en-US" dirty="0" smtClean="0"/>
              <a:t>not </a:t>
            </a:r>
            <a:r>
              <a:rPr lang="en-US" dirty="0"/>
              <a:t>the </a:t>
            </a:r>
            <a:r>
              <a:rPr lang="en-US" dirty="0" smtClean="0"/>
              <a:t>path) </a:t>
            </a:r>
            <a:r>
              <a:rPr lang="en-US" dirty="0"/>
              <a:t>and are </a:t>
            </a:r>
            <a:r>
              <a:rPr lang="en-US" dirty="0" smtClean="0"/>
              <a:t>loaded </a:t>
            </a:r>
            <a:r>
              <a:rPr lang="en-US" dirty="0"/>
              <a:t>even if </a:t>
            </a:r>
            <a:r>
              <a:rPr lang="en-US" dirty="0" smtClean="0"/>
              <a:t>a third-party </a:t>
            </a:r>
            <a:r>
              <a:rPr lang="en-US" dirty="0"/>
              <a:t>module exists with the same name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Note: we are going to explore many core modules in details later in this unit.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7698" y="2517873"/>
            <a:ext cx="84206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module_reference</a:t>
            </a:r>
            <a:r>
              <a:rPr lang="en-US" sz="1600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require('</a:t>
            </a:r>
            <a:r>
              <a:rPr lang="en-US" sz="1600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core_module_name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');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7705" y="2517873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97698" y="3443357"/>
            <a:ext cx="842062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'http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97705" y="3443357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194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Local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981828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CommonJS</a:t>
            </a:r>
            <a:r>
              <a:rPr lang="en-US" dirty="0"/>
              <a:t> module system is the only way you can share objects or functions among </a:t>
            </a:r>
            <a:r>
              <a:rPr lang="en-US" dirty="0" smtClean="0"/>
              <a:t>files in Node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</a:t>
            </a:r>
            <a:r>
              <a:rPr lang="en-US" dirty="0" smtClean="0"/>
              <a:t>sufficiently </a:t>
            </a:r>
            <a:r>
              <a:rPr lang="en-US" dirty="0"/>
              <a:t>complex application you should divide some of the classes, objects, </a:t>
            </a:r>
            <a:r>
              <a:rPr lang="en-US" dirty="0" smtClean="0"/>
              <a:t>or functions </a:t>
            </a:r>
            <a:r>
              <a:rPr lang="en-US" dirty="0"/>
              <a:t>into reusable </a:t>
            </a:r>
            <a:r>
              <a:rPr lang="en-US" dirty="0" smtClean="0"/>
              <a:t>well-defined modules.</a:t>
            </a:r>
          </a:p>
          <a:p>
            <a:r>
              <a:rPr lang="en-US" dirty="0" smtClean="0"/>
              <a:t>Here, circle.js has two functions and will export the area method using the last line.</a:t>
            </a:r>
          </a:p>
          <a:p>
            <a:r>
              <a:rPr lang="en-US" dirty="0" smtClean="0"/>
              <a:t>Now we can use circle module in other files by importing the module using require method. We can omit .</a:t>
            </a:r>
            <a:r>
              <a:rPr lang="en-US" dirty="0" err="1" smtClean="0"/>
              <a:t>js</a:t>
            </a:r>
            <a:r>
              <a:rPr lang="en-US" dirty="0" smtClean="0"/>
              <a:t> in file path but relative path (./) is mandatory.</a:t>
            </a:r>
          </a:p>
          <a:p>
            <a:r>
              <a:rPr lang="en-US" dirty="0" smtClean="0"/>
              <a:t>To run the program we can simply use command prompt and fire the </a:t>
            </a:r>
            <a:r>
              <a:rPr lang="en-US" dirty="0" smtClean="0">
                <a:latin typeface="Consolas" panose="020B0609020204030204" pitchFamily="49" charset="0"/>
              </a:rPr>
              <a:t>node app.js</a:t>
            </a:r>
            <a:r>
              <a:rPr lang="en-US" dirty="0" smtClean="0"/>
              <a:t> command in the same directory.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94722" y="1247248"/>
            <a:ext cx="440557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r_squared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PI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r_squared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module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exports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694729" y="1247248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694729" y="918064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circle.js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94722" y="4222491"/>
            <a:ext cx="44055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'./circle'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cir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694729" y="422249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694729" y="3893307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app.js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194722" y="5446843"/>
            <a:ext cx="440557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node app.js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694729" y="5446843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8959442" y="3212983"/>
            <a:ext cx="2432808" cy="838900"/>
          </a:xfrm>
          <a:prstGeom prst="wedgeRectCallout">
            <a:avLst>
              <a:gd name="adj1" fmla="val -28074"/>
              <a:gd name="adj2" fmla="val 705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relative path is mandatory for local module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  <p:bldP spid="10" grpId="0" uiExpand="1" build="p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Folder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path for a folder to load a </a:t>
            </a:r>
            <a:r>
              <a:rPr lang="en-US" dirty="0" smtClean="0"/>
              <a:t>module similar to the file module like this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Here, </a:t>
            </a:r>
          </a:p>
          <a:p>
            <a:pPr lvl="1"/>
            <a:r>
              <a:rPr lang="en-US" dirty="0" smtClean="0"/>
              <a:t>first node will try to find the myModulePath.js file in current directory, if file exists it will import that file</a:t>
            </a:r>
          </a:p>
          <a:p>
            <a:pPr lvl="1"/>
            <a:r>
              <a:rPr lang="en-US" dirty="0" smtClean="0"/>
              <a:t>If myModulePath.js does not exist in current directory it will try to find </a:t>
            </a:r>
            <a:r>
              <a:rPr lang="en-US" dirty="0" err="1" smtClean="0"/>
              <a:t>package.json</a:t>
            </a:r>
            <a:r>
              <a:rPr lang="en-US" dirty="0" smtClean="0"/>
              <a:t> file in </a:t>
            </a:r>
            <a:r>
              <a:rPr lang="en-US" dirty="0" err="1" smtClean="0"/>
              <a:t>myModulePath</a:t>
            </a:r>
            <a:r>
              <a:rPr lang="en-US" dirty="0" smtClean="0"/>
              <a:t> folder, It will then parse the </a:t>
            </a:r>
            <a:r>
              <a:rPr lang="en-US" dirty="0" err="1" smtClean="0"/>
              <a:t>package.json</a:t>
            </a:r>
            <a:r>
              <a:rPr lang="en-US" dirty="0" smtClean="0"/>
              <a:t> file and find “main” attribute’s value as a relative path for the entry point.</a:t>
            </a:r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package.json</a:t>
            </a:r>
            <a:r>
              <a:rPr lang="en-US" dirty="0" smtClean="0"/>
              <a:t> not found in the folder it will consider index.js file as default “main” attribute value.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12036" y="1629853"/>
            <a:ext cx="528809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myModule</a:t>
            </a:r>
            <a:r>
              <a:rPr lang="en-US" sz="1600" dirty="0" smtClean="0">
                <a:latin typeface="Consolas" panose="020B0609020204030204" pitchFamily="49" charset="0"/>
              </a:rPr>
              <a:t> = require('./</a:t>
            </a:r>
            <a:r>
              <a:rPr lang="en-US" sz="1600" dirty="0" err="1" smtClean="0">
                <a:latin typeface="Consolas" panose="020B0609020204030204" pitchFamily="49" charset="0"/>
              </a:rPr>
              <a:t>myModulePath</a:t>
            </a:r>
            <a:r>
              <a:rPr lang="en-US" sz="1600" dirty="0" smtClean="0">
                <a:latin typeface="Consolas" panose="020B0609020204030204" pitchFamily="49" charset="0"/>
              </a:rPr>
              <a:t>');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12043" y="1629853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12043" y="1300669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57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Package Manager (NPM)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download installable </a:t>
            </a:r>
            <a:r>
              <a:rPr lang="en-US" dirty="0"/>
              <a:t>from the </a:t>
            </a: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Just follow basic installation process and it will install NPM (Node Package Manager) and Node is included in the installation.</a:t>
            </a:r>
          </a:p>
          <a:p>
            <a:r>
              <a:rPr lang="en-US" dirty="0" smtClean="0"/>
              <a:t>NPM is</a:t>
            </a:r>
          </a:p>
          <a:p>
            <a:pPr lvl="1"/>
            <a:r>
              <a:rPr lang="en-US" dirty="0" smtClean="0"/>
              <a:t>A third-party package repository</a:t>
            </a:r>
          </a:p>
          <a:p>
            <a:pPr lvl="1"/>
            <a:r>
              <a:rPr lang="en-US" dirty="0" smtClean="0"/>
              <a:t>A way to manage packages installed</a:t>
            </a:r>
          </a:p>
          <a:p>
            <a:pPr lvl="1"/>
            <a:r>
              <a:rPr lang="en-US" dirty="0" smtClean="0"/>
              <a:t>A standard to define dependencies</a:t>
            </a:r>
          </a:p>
          <a:p>
            <a:r>
              <a:rPr lang="en-US" dirty="0" smtClean="0"/>
              <a:t>NPM provides a public registry service that contains all the packages that programmers publish in NPM.</a:t>
            </a:r>
          </a:p>
          <a:p>
            <a:r>
              <a:rPr lang="en-US" dirty="0" smtClean="0"/>
              <a:t>NPM also provides a command-line tool to download, install &amp; manage these packages.</a:t>
            </a:r>
          </a:p>
          <a:p>
            <a:r>
              <a:rPr lang="en-US" dirty="0" smtClean="0"/>
              <a:t>We can also use the standard package descriptor format (</a:t>
            </a:r>
            <a:r>
              <a:rPr lang="en-US" dirty="0" err="1" smtClean="0"/>
              <a:t>package.json</a:t>
            </a:r>
            <a:r>
              <a:rPr lang="en-US" dirty="0" smtClean="0"/>
              <a:t>) to specify which third party modules your module/application depends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6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NPM has two main modes of operation:</a:t>
            </a:r>
          </a:p>
          <a:p>
            <a:pPr lvl="1"/>
            <a:r>
              <a:rPr lang="en-US" dirty="0" smtClean="0"/>
              <a:t>Global</a:t>
            </a:r>
          </a:p>
          <a:p>
            <a:pPr lvl="1"/>
            <a:r>
              <a:rPr lang="en-US" dirty="0" smtClean="0"/>
              <a:t>Local</a:t>
            </a:r>
          </a:p>
          <a:p>
            <a:pPr marL="457200" lvl="1" indent="0">
              <a:buNone/>
            </a:pPr>
            <a:r>
              <a:rPr lang="en-US" dirty="0" smtClean="0"/>
              <a:t>These two modes change target directories for storing packages and have deep implications for how Node loads modules.</a:t>
            </a:r>
          </a:p>
          <a:p>
            <a:pPr marL="255588" indent="-342900"/>
            <a:r>
              <a:rPr lang="en-US" dirty="0" smtClean="0"/>
              <a:t>The Local Mode is the default mode of operation in NPM,	</a:t>
            </a:r>
          </a:p>
          <a:p>
            <a:pPr marL="800100" lvl="1" indent="-342900"/>
            <a:r>
              <a:rPr lang="en-US" dirty="0" smtClean="0"/>
              <a:t>In this mode, NPM works on the local directory level, never making system-wide changes.</a:t>
            </a:r>
          </a:p>
          <a:p>
            <a:pPr marL="800100" lvl="1" indent="-342900"/>
            <a:r>
              <a:rPr lang="en-US" dirty="0" smtClean="0"/>
              <a:t>This mode is ideal for installing the modules as it will not affect other application which uses the modules you are installing.</a:t>
            </a:r>
          </a:p>
          <a:p>
            <a:pPr marL="255588" indent="-342900"/>
            <a:r>
              <a:rPr lang="en-US" dirty="0" smtClean="0"/>
              <a:t>The Global Mode is more suitable for installing modules that should always be available globally, like that ones that provide command-line utilities and that are not directly used by applications.</a:t>
            </a:r>
          </a:p>
          <a:p>
            <a:pPr marL="255588" indent="-342900"/>
            <a:r>
              <a:rPr lang="en-US" dirty="0" smtClean="0"/>
              <a:t>Example:</a:t>
            </a:r>
          </a:p>
          <a:p>
            <a:pPr marL="255588" indent="-34290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2161479" y="5191802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install </a:t>
            </a:r>
            <a:r>
              <a:rPr lang="en-US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–g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express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3233653" y="5822241"/>
            <a:ext cx="4937760" cy="565266"/>
          </a:xfrm>
          <a:prstGeom prst="wedgeRectCallout">
            <a:avLst>
              <a:gd name="adj1" fmla="val -38883"/>
              <a:gd name="adj2" fmla="val -10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-g flag represents global mode,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 local mode (default) we need not any flag.</a:t>
            </a:r>
          </a:p>
        </p:txBody>
      </p:sp>
    </p:spTree>
    <p:extLst>
      <p:ext uri="{BB962C8B-B14F-4D97-AF65-F5344CB8AC3E}">
        <p14:creationId xmlns:p14="http://schemas.microsoft.com/office/powerpoint/2010/main" val="9956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Outline</a:t>
            </a:r>
            <a:endParaRPr lang="en-US" b="1" dirty="0" smtClean="0"/>
          </a:p>
          <a:p>
            <a:endParaRPr lang="en-US" b="1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Introduction to </a:t>
            </a:r>
            <a:r>
              <a:rPr lang="en-US" sz="2000" dirty="0" err="1" smtClean="0"/>
              <a:t>NodeJS</a:t>
            </a:r>
            <a:endParaRPr lang="en-US" sz="2000" dirty="0" smtClean="0"/>
          </a:p>
          <a:p>
            <a:pPr indent="446088">
              <a:buFont typeface="Wingdings" pitchFamily="2" charset="2"/>
              <a:buChar char="ü"/>
            </a:pPr>
            <a:r>
              <a:rPr lang="en-US" sz="2000" dirty="0" err="1" smtClean="0"/>
              <a:t>NodeJS</a:t>
            </a:r>
            <a:r>
              <a:rPr lang="en-US" sz="2000" dirty="0" smtClean="0"/>
              <a:t> Modules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 smtClean="0"/>
              <a:t>Node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182151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module</a:t>
            </a:r>
          </a:p>
          <a:p>
            <a:pPr lvl="1"/>
            <a:r>
              <a:rPr lang="en-US" dirty="0" smtClean="0"/>
              <a:t>We can use </a:t>
            </a:r>
            <a:r>
              <a:rPr lang="en-US" dirty="0" err="1" smtClean="0"/>
              <a:t>npm</a:t>
            </a:r>
            <a:r>
              <a:rPr lang="en-US" dirty="0" smtClean="0"/>
              <a:t> install command to install any package,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want to install a specific version of the package,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 can use basic operators like &lt;,&gt;,&lt;= and &gt;= while specifying version,</a:t>
            </a:r>
          </a:p>
          <a:p>
            <a:pPr lvl="1"/>
            <a:endParaRPr lang="en-US" dirty="0"/>
          </a:p>
          <a:p>
            <a:pPr marL="1828800" lvl="4" indent="0">
              <a:buNone/>
            </a:pPr>
            <a:r>
              <a:rPr lang="en-US" dirty="0"/>
              <a:t>	</a:t>
            </a:r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05762" y="1661465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install package-name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05761" y="2637076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install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package-name@version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05761" y="3621000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install package-name@"&lt;0.3"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05761" y="4266370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install package-name@"&gt;=0.3 &lt;0.5"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8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Uninstalling a module</a:t>
            </a:r>
          </a:p>
          <a:p>
            <a:pPr lvl="1"/>
            <a:r>
              <a:rPr lang="en-US" dirty="0" smtClean="0"/>
              <a:t>If you want to uninstall locally installed package,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you want to remove globally installed package,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Updating a module</a:t>
            </a:r>
          </a:p>
          <a:p>
            <a:pPr lvl="1"/>
            <a:r>
              <a:rPr lang="en-US" dirty="0"/>
              <a:t>If you want to </a:t>
            </a:r>
            <a:r>
              <a:rPr lang="en-US" dirty="0" smtClean="0"/>
              <a:t>update </a:t>
            </a:r>
            <a:r>
              <a:rPr lang="en-US" dirty="0"/>
              <a:t>locally installed package,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you want to </a:t>
            </a:r>
            <a:r>
              <a:rPr lang="en-US" dirty="0" smtClean="0"/>
              <a:t>update </a:t>
            </a:r>
            <a:r>
              <a:rPr lang="en-US" dirty="0"/>
              <a:t>globally installed package,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0947" y="1650884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install package-name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0947" y="2667808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un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install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–g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package-name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0947" y="4082694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update package-name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0947" y="5099618"/>
            <a:ext cx="5253475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update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–g 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package-name</a:t>
            </a:r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coding a Node applications you can also include </a:t>
            </a:r>
            <a:r>
              <a:rPr lang="en-US" dirty="0" err="1" smtClean="0"/>
              <a:t>package.json</a:t>
            </a:r>
            <a:r>
              <a:rPr lang="en-US" dirty="0" smtClean="0"/>
              <a:t> file at the root.</a:t>
            </a:r>
          </a:p>
          <a:p>
            <a:r>
              <a:rPr lang="en-US" dirty="0" smtClean="0"/>
              <a:t>We can generate </a:t>
            </a:r>
            <a:r>
              <a:rPr lang="en-US" dirty="0" err="1" smtClean="0"/>
              <a:t>package.json</a:t>
            </a:r>
            <a:r>
              <a:rPr lang="en-US" dirty="0" smtClean="0"/>
              <a:t> file using </a:t>
            </a:r>
            <a:r>
              <a:rPr lang="en-US" b="1" i="1" dirty="0" err="1" smtClean="0"/>
              <a:t>npm</a:t>
            </a:r>
            <a:r>
              <a:rPr lang="en-US" b="1" i="1" dirty="0" smtClean="0"/>
              <a:t> </a:t>
            </a:r>
            <a:r>
              <a:rPr lang="en-US" b="1" i="1" dirty="0" err="1" smtClean="0"/>
              <a:t>init</a:t>
            </a:r>
            <a:r>
              <a:rPr lang="en-US" i="1" dirty="0" smtClean="0"/>
              <a:t> </a:t>
            </a:r>
            <a:r>
              <a:rPr lang="en-US" dirty="0" smtClean="0"/>
              <a:t>command.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package.json</a:t>
            </a:r>
            <a:r>
              <a:rPr lang="en-US" dirty="0" smtClean="0"/>
              <a:t> file is where you can define some of application metadata, such as the name, author, repository, contacts and so on…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package.json</a:t>
            </a:r>
            <a:r>
              <a:rPr lang="en-US" dirty="0" smtClean="0"/>
              <a:t> is a JSON-formatted file that can contain a series of attributes, but for the purpose of declaring the dependencies you only need one which is “</a:t>
            </a:r>
            <a:r>
              <a:rPr lang="en-US" i="1" dirty="0" smtClean="0"/>
              <a:t>dependencies</a:t>
            </a:r>
            <a:r>
              <a:rPr lang="en-US" dirty="0" smtClean="0"/>
              <a:t>”.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7247" y="3266221"/>
            <a:ext cx="5253475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"name": "My App",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"version": "1.0.0",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"dependencies":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"express": "0.1",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"request": "*",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"</a:t>
            </a:r>
            <a:r>
              <a:rPr lang="en-US" sz="1600" dirty="0" err="1" smtClean="0">
                <a:latin typeface="Consolas" panose="020B0609020204030204" pitchFamily="49" charset="0"/>
              </a:rPr>
              <a:t>nano</a:t>
            </a:r>
            <a:r>
              <a:rPr lang="en-US" sz="1600" dirty="0" smtClean="0">
                <a:latin typeface="Consolas" panose="020B0609020204030204" pitchFamily="49" charset="0"/>
              </a:rPr>
              <a:t>": "&gt;0.2.0"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},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4851" y="4034571"/>
            <a:ext cx="3067396" cy="2003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53108" y="3308166"/>
            <a:ext cx="6127226" cy="35149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After creating </a:t>
            </a:r>
            <a:r>
              <a:rPr lang="en-US" dirty="0" err="1" smtClean="0"/>
              <a:t>package.json</a:t>
            </a:r>
            <a:r>
              <a:rPr lang="en-US" dirty="0" smtClean="0"/>
              <a:t> file you can download and install the dependencies using command-line tool</a:t>
            </a:r>
          </a:p>
          <a:p>
            <a:endParaRPr lang="en-US" dirty="0"/>
          </a:p>
          <a:p>
            <a:r>
              <a:rPr lang="en-US" dirty="0" smtClean="0"/>
              <a:t>To update the dependencies we can use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58326" y="4399708"/>
            <a:ext cx="521224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npm</a:t>
            </a:r>
            <a:r>
              <a:rPr lang="en-US" sz="1600" dirty="0" smtClean="0">
                <a:latin typeface="Consolas" panose="020B0609020204030204" pitchFamily="49" charset="0"/>
              </a:rPr>
              <a:t> install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58326" y="5333505"/>
            <a:ext cx="521224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npm</a:t>
            </a:r>
            <a:r>
              <a:rPr lang="en-US" sz="1600" smtClean="0">
                <a:latin typeface="Consolas" panose="020B0609020204030204" pitchFamily="49" charset="0"/>
              </a:rPr>
              <a:t> update</a:t>
            </a:r>
            <a:endParaRPr lang="en-US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6" grpId="0" uiExpand="1" build="p" bldLvl="5"/>
      <p:bldP spid="7" grpId="0" uiExpand="1" build="p" animBg="1"/>
      <p:bldP spid="8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from the </a:t>
            </a:r>
            <a:r>
              <a:rPr lang="en-US" dirty="0" err="1" smtClean="0"/>
              <a:t>node</a:t>
            </a:r>
            <a:r>
              <a:rPr lang="en-US" dirty="0" err="1" smtClean="0">
                <a:latin typeface="Consolas" panose="020B0609020204030204" pitchFamily="49" charset="0"/>
              </a:rPr>
              <a:t>_</a:t>
            </a:r>
            <a:r>
              <a:rPr lang="en-US" dirty="0" err="1" smtClean="0"/>
              <a:t>modules</a:t>
            </a:r>
            <a:r>
              <a:rPr lang="en-US" dirty="0" smtClean="0"/>
              <a:t>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download/install packages using NPM, it will be stored in a folder named </a:t>
            </a:r>
            <a:r>
              <a:rPr lang="en-US" dirty="0" err="1" smtClean="0">
                <a:latin typeface="Consolas" panose="020B0609020204030204" pitchFamily="49" charset="0"/>
              </a:rPr>
              <a:t>node_modules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load such packages we can use require method with absolute path.</a:t>
            </a:r>
          </a:p>
          <a:p>
            <a:r>
              <a:rPr lang="en-US" dirty="0" smtClean="0"/>
              <a:t>If provided path is absolute and not a core Node module, Node will try to find it inside the </a:t>
            </a:r>
            <a:r>
              <a:rPr lang="en-US" dirty="0" err="1" smtClean="0">
                <a:latin typeface="Consolas" panose="020B0609020204030204" pitchFamily="49" charset="0"/>
              </a:rPr>
              <a:t>node_modules</a:t>
            </a:r>
            <a:r>
              <a:rPr lang="en-US" dirty="0" smtClean="0"/>
              <a:t> folder.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/>
              <a:t>If Node fails to find the file, it will </a:t>
            </a:r>
            <a:r>
              <a:rPr lang="en-US" dirty="0" smtClean="0"/>
              <a:t>look inside the parent folder called </a:t>
            </a:r>
            <a:r>
              <a:rPr lang="en-US" dirty="0" smtClean="0">
                <a:latin typeface="Consolas" panose="020B0609020204030204" pitchFamily="49" charset="0"/>
              </a:rPr>
              <a:t>../</a:t>
            </a:r>
            <a:r>
              <a:rPr lang="en-US" dirty="0" err="1" smtClean="0">
                <a:latin typeface="Consolas" panose="020B0609020204030204" pitchFamily="49" charset="0"/>
              </a:rPr>
              <a:t>node_modules</a:t>
            </a:r>
            <a:r>
              <a:rPr lang="en-US" dirty="0" smtClean="0">
                <a:latin typeface="Consolas" panose="020B0609020204030204" pitchFamily="49" charset="0"/>
              </a:rPr>
              <a:t>/</a:t>
            </a:r>
            <a:r>
              <a:rPr lang="en-US" dirty="0" err="1" smtClean="0">
                <a:latin typeface="Consolas" panose="020B0609020204030204" pitchFamily="49" charset="0"/>
              </a:rPr>
              <a:t>thirdPartyModule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it fails again it will try the parent folder and keep descending until it reaches the root or finds the required module.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12035" y="3282484"/>
            <a:ext cx="726789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var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thirdPartyModule</a:t>
            </a:r>
            <a:r>
              <a:rPr lang="en-US" sz="1600" dirty="0" smtClean="0">
                <a:latin typeface="Consolas" panose="020B0609020204030204" pitchFamily="49" charset="0"/>
              </a:rPr>
              <a:t> = require('</a:t>
            </a:r>
            <a:r>
              <a:rPr lang="en-US" sz="1600" dirty="0" err="1" smtClean="0">
                <a:latin typeface="Consolas" panose="020B0609020204030204" pitchFamily="49" charset="0"/>
              </a:rPr>
              <a:t>thirdPartyModule</a:t>
            </a:r>
            <a:r>
              <a:rPr lang="en-US" sz="1600" dirty="0" smtClean="0">
                <a:latin typeface="Consolas" panose="020B0609020204030204" pitchFamily="49" charset="0"/>
              </a:rPr>
              <a:t>');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12043" y="3282484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12043" y="2953300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Syntax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085437" y="2507883"/>
            <a:ext cx="4941117" cy="610009"/>
          </a:xfrm>
          <a:prstGeom prst="wedgeRectCallout">
            <a:avLst>
              <a:gd name="adj1" fmla="val -37576"/>
              <a:gd name="adj2" fmla="val 8562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Here absolute path (no ./ in beginning) is mandatory to load form </a:t>
            </a:r>
            <a:r>
              <a:rPr lang="en-US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node_modules</a:t>
            </a:r>
            <a:r>
              <a:rPr lang="en-US" dirty="0" smtClean="0">
                <a:solidFill>
                  <a:schemeClr val="tx1"/>
                </a:solidFill>
              </a:rPr>
              <a:t> folder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8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 smtClean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smtClean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</a:t>
            </a:r>
            <a:r>
              <a:rPr lang="en-IN" dirty="0" smtClean="0"/>
              <a:t>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 smtClean="0"/>
              <a:t>Dharmik</a:t>
            </a:r>
            <a:r>
              <a:rPr lang="en-IN" dirty="0" smtClean="0"/>
              <a:t> P </a:t>
            </a:r>
            <a:r>
              <a:rPr lang="en-IN" dirty="0" err="1" smtClean="0"/>
              <a:t>Vasiynai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</a:t>
            </a:r>
            <a:r>
              <a:rPr lang="en-IN" dirty="0" smtClean="0"/>
              <a:t>Technology -II</a:t>
            </a:r>
            <a:endParaRPr lang="en-IN" dirty="0"/>
          </a:p>
          <a:p>
            <a:r>
              <a:rPr lang="en-IN" dirty="0" smtClean="0"/>
              <a:t>DU#</a:t>
            </a:r>
            <a:r>
              <a:rPr lang="en-US" dirty="0" smtClean="0"/>
              <a:t>2305CS203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00" y="5216429"/>
            <a:ext cx="1372512" cy="1353599"/>
          </a:xfrm>
        </p:spPr>
      </p:pic>
    </p:spTree>
    <p:extLst>
      <p:ext uri="{BB962C8B-B14F-4D97-AF65-F5344CB8AC3E}">
        <p14:creationId xmlns:p14="http://schemas.microsoft.com/office/powerpoint/2010/main" val="280043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Traditional Programming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programming does I/O the same way as it does local function calls: Processing cannot continue until an operation finishes.</a:t>
            </a:r>
          </a:p>
          <a:p>
            <a:r>
              <a:rPr lang="en-US" dirty="0" smtClean="0"/>
              <a:t>This model of blocking when doing I/O operations derives from the early days of time sharing systems in which each process corresponded to one human user.</a:t>
            </a:r>
          </a:p>
          <a:p>
            <a:r>
              <a:rPr lang="en-US" dirty="0" smtClean="0"/>
              <a:t>With the widespread use of computer networks and the Internet, this model of “one user, one process” did not scale well.</a:t>
            </a:r>
          </a:p>
          <a:p>
            <a:r>
              <a:rPr lang="en-US" dirty="0" smtClean="0"/>
              <a:t>Multi-Threading programming is one alternative to this programming model, A thread is a kind of lightweight process that shares memory with every other thread within the same process, problem with multi-threading is programmer need to synchronize threads.</a:t>
            </a:r>
          </a:p>
        </p:txBody>
      </p:sp>
    </p:spTree>
    <p:extLst>
      <p:ext uri="{BB962C8B-B14F-4D97-AF65-F5344CB8AC3E}">
        <p14:creationId xmlns:p14="http://schemas.microsoft.com/office/powerpoint/2010/main" val="13032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Web Server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traditional web server model, each request is handled by a dedicated thread from the thread pool.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thread is available in the thread pool at any point of time then the request waits till the next available thread. </a:t>
            </a:r>
            <a:endParaRPr lang="en-US" dirty="0" smtClean="0"/>
          </a:p>
          <a:p>
            <a:r>
              <a:rPr lang="en-US" dirty="0" smtClean="0"/>
              <a:t>Dedicated </a:t>
            </a:r>
            <a:r>
              <a:rPr lang="en-US" dirty="0"/>
              <a:t>thread executes a particular request and does not return to thread pool until it completes the execution and returns a response.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4153" y="4688378"/>
            <a:ext cx="889462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7280" y="4763193"/>
            <a:ext cx="889462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80406" y="4854633"/>
            <a:ext cx="972589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Requests</a:t>
            </a:r>
            <a:endParaRPr lang="en-US" sz="1600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3391592" y="4206240"/>
            <a:ext cx="1712422" cy="1429789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7014" y="3902825"/>
            <a:ext cx="191193" cy="2036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rved Left Arrow 8"/>
          <p:cNvSpPr/>
          <p:nvPr/>
        </p:nvSpPr>
        <p:spPr>
          <a:xfrm>
            <a:off x="6438207" y="3999548"/>
            <a:ext cx="453044" cy="605703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Left Arrow 9"/>
          <p:cNvSpPr/>
          <p:nvPr/>
        </p:nvSpPr>
        <p:spPr>
          <a:xfrm>
            <a:off x="6438207" y="4688378"/>
            <a:ext cx="453044" cy="605703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Left Arrow 10"/>
          <p:cNvSpPr/>
          <p:nvPr/>
        </p:nvSpPr>
        <p:spPr>
          <a:xfrm>
            <a:off x="6438207" y="5367769"/>
            <a:ext cx="453044" cy="605703"/>
          </a:xfrm>
          <a:prstGeom prst="curved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67347" y="3373209"/>
            <a:ext cx="750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Thread</a:t>
            </a:r>
          </a:p>
          <a:p>
            <a:pPr algn="ctr"/>
            <a:r>
              <a:rPr lang="en-US" sz="1600" dirty="0" smtClean="0">
                <a:solidFill>
                  <a:schemeClr val="accent6"/>
                </a:solidFill>
              </a:rPr>
              <a:t>Pool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82444" y="4133122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Thread 1 Executes Request 1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2444" y="4821952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Thread 2 Executes Request 2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82444" y="5501343"/>
            <a:ext cx="2528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/>
                </a:solidFill>
              </a:rPr>
              <a:t>Thread 3 Executes Request 3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152995" y="4937760"/>
            <a:ext cx="1238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52995" y="5094005"/>
            <a:ext cx="1238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4"/>
            <a:endCxn id="8" idx="1"/>
          </p:cNvCxnSpPr>
          <p:nvPr/>
        </p:nvCxnSpPr>
        <p:spPr>
          <a:xfrm flipV="1">
            <a:off x="5104014" y="4921134"/>
            <a:ext cx="1143000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4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Driven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Event-driven programming is a programming style whereby the </a:t>
            </a:r>
            <a:r>
              <a:rPr lang="en-US" dirty="0" smtClean="0"/>
              <a:t>flow </a:t>
            </a:r>
            <a:r>
              <a:rPr lang="en-US" dirty="0"/>
              <a:t>of execution is determined by </a:t>
            </a:r>
            <a:r>
              <a:rPr lang="en-US" dirty="0" smtClean="0"/>
              <a:t>events. Events </a:t>
            </a:r>
            <a:r>
              <a:rPr lang="en-US" dirty="0"/>
              <a:t>are handled by event handlers or event callbacks.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event callback is a function that is invoked when something </a:t>
            </a:r>
            <a:r>
              <a:rPr lang="en-US" dirty="0" smtClean="0"/>
              <a:t>significant happens, such </a:t>
            </a:r>
            <a:r>
              <a:rPr lang="en-US" dirty="0"/>
              <a:t>as when the result of a database query is available or when the user clicks on a button</a:t>
            </a:r>
            <a:r>
              <a:rPr lang="en-US" dirty="0" smtClean="0"/>
              <a:t>.</a:t>
            </a:r>
          </a:p>
          <a:p>
            <a:r>
              <a:rPr lang="en-US" dirty="0"/>
              <a:t>Consider how a query to a database is completed in typical blocking I/O programming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This </a:t>
            </a:r>
            <a:r>
              <a:rPr lang="en-US" dirty="0"/>
              <a:t>query requires that the current thread or process wait until the database layer </a:t>
            </a:r>
            <a:r>
              <a:rPr lang="en-US" dirty="0" smtClean="0"/>
              <a:t>finishes processing it.</a:t>
            </a:r>
          </a:p>
          <a:p>
            <a:r>
              <a:rPr lang="en-US" dirty="0"/>
              <a:t>In event-driven systems, this query would be performed in this way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In this technique query will send query to database and will process other task until database finishes processing it and will call </a:t>
            </a:r>
            <a:r>
              <a:rPr lang="en-US" dirty="0" err="1" smtClean="0"/>
              <a:t>query</a:t>
            </a:r>
            <a:r>
              <a:rPr lang="en-US" dirty="0" err="1" smtClean="0">
                <a:latin typeface="Consolas" panose="020B0609020204030204" pitchFamily="49" charset="0"/>
              </a:rPr>
              <a:t>_</a:t>
            </a:r>
            <a:r>
              <a:rPr lang="en-US" dirty="0" err="1" smtClean="0"/>
              <a:t>finished</a:t>
            </a:r>
            <a:r>
              <a:rPr lang="en-US" dirty="0" smtClean="0"/>
              <a:t> function when processing is done.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72265" y="2858694"/>
            <a:ext cx="842062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result = query('SELECT * FROM posts WHERE id = 1');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do_something_with</a:t>
            </a:r>
            <a:r>
              <a:rPr lang="en-US" sz="1600" dirty="0">
                <a:latin typeface="Consolas" panose="020B0609020204030204" pitchFamily="49" charset="0"/>
              </a:rPr>
              <a:t>(result);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72272" y="2858694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172265" y="4446428"/>
            <a:ext cx="842062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query_finished</a:t>
            </a:r>
            <a:r>
              <a:rPr lang="en-US" sz="1600" dirty="0">
                <a:latin typeface="Consolas" panose="020B0609020204030204" pitchFamily="49" charset="0"/>
              </a:rPr>
              <a:t> = function(result) {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	</a:t>
            </a:r>
            <a:r>
              <a:rPr lang="en-US" sz="1600" dirty="0" err="1" smtClean="0">
                <a:latin typeface="Consolas" panose="020B0609020204030204" pitchFamily="49" charset="0"/>
              </a:rPr>
              <a:t>do_something_with</a:t>
            </a:r>
            <a:r>
              <a:rPr lang="en-US" sz="1600" dirty="0" smtClean="0">
                <a:latin typeface="Consolas" panose="020B0609020204030204" pitchFamily="49" charset="0"/>
              </a:rPr>
              <a:t>(result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query('SELECT * FROM posts WHERE id = 1', </a:t>
            </a:r>
            <a:r>
              <a:rPr lang="en-US" sz="1600" dirty="0" err="1">
                <a:latin typeface="Consolas" panose="020B0609020204030204" pitchFamily="49" charset="0"/>
              </a:rPr>
              <a:t>query_finished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72272" y="444642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41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build="p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source, cross-platform runtime environment for developing server-side and networking applications. </a:t>
            </a:r>
            <a:endParaRPr lang="en-US" dirty="0" smtClean="0"/>
          </a:p>
          <a:p>
            <a:r>
              <a:rPr lang="en-US" dirty="0" smtClean="0"/>
              <a:t>Node.js </a:t>
            </a:r>
            <a:r>
              <a:rPr lang="en-US" dirty="0"/>
              <a:t>is a platform built on </a:t>
            </a:r>
            <a:r>
              <a:rPr lang="en-US" dirty="0" smtClean="0"/>
              <a:t>Chrome's JavaScript runtime (V8 Engine) </a:t>
            </a:r>
            <a:r>
              <a:rPr lang="en-US" dirty="0"/>
              <a:t> for easily building fast and scalable network applications. </a:t>
            </a:r>
            <a:endParaRPr lang="en-US" dirty="0" smtClean="0"/>
          </a:p>
          <a:p>
            <a:r>
              <a:rPr lang="en-US" dirty="0" smtClean="0"/>
              <a:t>Node.js </a:t>
            </a:r>
            <a:r>
              <a:rPr lang="en-US" dirty="0"/>
              <a:t>uses an event-driven, non-blocking I/O model that makes it lightweight and efficient, perfect for data-intensive real-time applications that run across distributed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Node.js </a:t>
            </a:r>
            <a:r>
              <a:rPr lang="en-US" dirty="0"/>
              <a:t>applications are written in JavaScript, and can be run within the Node.js runtime on OS X, Microsoft Windows, and Linux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Node.js also provides a rich library of various JavaScript modules which simplifies the development of web applications using Node.js to a great extent.</a:t>
            </a:r>
          </a:p>
          <a:p>
            <a:r>
              <a:rPr lang="en-US" dirty="0" smtClean="0"/>
              <a:t>Node.js was developed by Ryan Dahl in 2009 and current version as of jan-2022 is 17.4.0 and latest LTS (Long Term Support) version is 16.13.2.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</a:t>
            </a:r>
            <a:r>
              <a:rPr lang="en-US" dirty="0" err="1" smtClean="0"/>
              <a:t>NodeJS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Asynchronous and Event Driven</a:t>
            </a:r>
            <a:r>
              <a:rPr lang="en-US" dirty="0"/>
              <a:t> − All APIs of Node.js library are asynchronous, that is, non-blocking. It essentially means a Node.js based server never waits for an API to return data. The server moves to the next API after calling it and a notification mechanism of Events of Node.js helps the server to get a response from the previous API call.</a:t>
            </a:r>
          </a:p>
          <a:p>
            <a:r>
              <a:rPr lang="en-US" b="1" dirty="0"/>
              <a:t>Very Fast</a:t>
            </a:r>
            <a:r>
              <a:rPr lang="en-US" dirty="0"/>
              <a:t> − Being built on Google Chrome's V8 JavaScript Engine, Node.js library is very fast in code execution.</a:t>
            </a:r>
          </a:p>
          <a:p>
            <a:r>
              <a:rPr lang="en-US" b="1" dirty="0"/>
              <a:t>Single Threaded but Highly Scalable</a:t>
            </a:r>
            <a:r>
              <a:rPr lang="en-US" dirty="0"/>
              <a:t> − Node.js uses a single threaded model with event looping. Event mechanism helps the server to respond in a non-blocking way and makes the server highly scalable as opposed to traditional servers which create limited threads to handle requests. Node.js uses a single threaded program and the same program can provide service to a much larger number of requests than traditional servers like Apache HTTP Server.</a:t>
            </a:r>
          </a:p>
          <a:p>
            <a:r>
              <a:rPr lang="en-US" b="1" dirty="0"/>
              <a:t>No Buffering</a:t>
            </a:r>
            <a:r>
              <a:rPr lang="en-US" dirty="0"/>
              <a:t> − Node.js applications never buffer any data. These applications simply output the data in chunks.</a:t>
            </a:r>
          </a:p>
          <a:p>
            <a:r>
              <a:rPr lang="en-US" b="1" dirty="0"/>
              <a:t>License</a:t>
            </a:r>
            <a:r>
              <a:rPr lang="en-US" dirty="0"/>
              <a:t> − Node.js is released under the MIT </a:t>
            </a:r>
            <a:r>
              <a:rPr lang="en-US" dirty="0" smtClean="0"/>
              <a:t>license.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processes user requests differently when compared to a traditional web server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Node.js </a:t>
            </a:r>
            <a:r>
              <a:rPr lang="en-US" dirty="0"/>
              <a:t>runs in a single process and the application code runs in a single thread and thereby needs less resources than other platforms.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user requests to your web application will be handled by a single thread and all the I/O work or long running job is performed asynchronously for a particular request. </a:t>
            </a:r>
            <a:endParaRPr lang="en-US" dirty="0" smtClean="0"/>
          </a:p>
          <a:p>
            <a:r>
              <a:rPr lang="en-US" dirty="0" smtClean="0"/>
              <a:t>So</a:t>
            </a:r>
            <a:r>
              <a:rPr lang="en-US" dirty="0"/>
              <a:t>, this single thread doesn't have to wait for the request to complete and is free to handle the next request. When asynchronous I/O work completes then it processes the request further and sends the response.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8719" y="5020888"/>
            <a:ext cx="1138845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1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758141" y="5673859"/>
            <a:ext cx="1138845" cy="3158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Request 2</a:t>
            </a:r>
            <a:endParaRPr lang="en-US" sz="1600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038303" y="3716917"/>
            <a:ext cx="1712422" cy="1071216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 Server</a:t>
            </a:r>
            <a:endParaRPr lang="en-US" dirty="0"/>
          </a:p>
        </p:txBody>
      </p:sp>
      <p:cxnSp>
        <p:nvCxnSpPr>
          <p:cNvPr id="8" name="Straight Connector 7"/>
          <p:cNvCxnSpPr>
            <a:stCxn id="6" idx="3"/>
          </p:cNvCxnSpPr>
          <p:nvPr/>
        </p:nvCxnSpPr>
        <p:spPr>
          <a:xfrm>
            <a:off x="3894514" y="4788133"/>
            <a:ext cx="0" cy="161600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3464" y="5160960"/>
            <a:ext cx="141061" cy="4335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 flipV="1">
            <a:off x="2327564" y="5170516"/>
            <a:ext cx="1571105" cy="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50370" y="5584907"/>
            <a:ext cx="1571105" cy="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896986" y="5939044"/>
            <a:ext cx="997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813465" y="5701311"/>
            <a:ext cx="136906" cy="237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96986" y="5710021"/>
            <a:ext cx="9975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Down Arrow 16"/>
          <p:cNvSpPr/>
          <p:nvPr/>
        </p:nvSpPr>
        <p:spPr>
          <a:xfrm>
            <a:off x="5627208" y="5303707"/>
            <a:ext cx="856211" cy="515014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urved Down Arrow 17"/>
          <p:cNvSpPr/>
          <p:nvPr/>
        </p:nvSpPr>
        <p:spPr>
          <a:xfrm rot="10800000">
            <a:off x="5577330" y="5867974"/>
            <a:ext cx="856211" cy="515014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3950370" y="6082974"/>
            <a:ext cx="1571105" cy="8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13465" y="6055334"/>
            <a:ext cx="136906" cy="2377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79913" y="6309807"/>
            <a:ext cx="2518757" cy="207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375761" y="5320145"/>
            <a:ext cx="4152" cy="1010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78240" y="5515917"/>
            <a:ext cx="889462" cy="3158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1367" y="5590732"/>
            <a:ext cx="889462" cy="3158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44493" y="5682172"/>
            <a:ext cx="972589" cy="31588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7323709" y="4821221"/>
            <a:ext cx="1085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54337"/>
                </a:solidFill>
              </a:rPr>
              <a:t>Internal C++ </a:t>
            </a:r>
          </a:p>
          <a:p>
            <a:pPr algn="ctr"/>
            <a:r>
              <a:rPr lang="en-US" sz="1400" dirty="0" smtClean="0">
                <a:solidFill>
                  <a:srgbClr val="F54337"/>
                </a:solidFill>
              </a:rPr>
              <a:t>Thread Pool</a:t>
            </a:r>
            <a:endParaRPr lang="en-US" sz="1400" dirty="0">
              <a:solidFill>
                <a:srgbClr val="F54337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9038" y="5810408"/>
            <a:ext cx="9093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606632" y="4821221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54337"/>
                </a:solidFill>
              </a:rPr>
              <a:t>Event Loop</a:t>
            </a:r>
            <a:endParaRPr lang="en-US" sz="1400" dirty="0">
              <a:solidFill>
                <a:srgbClr val="F54337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57396" y="4805291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Single Thread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85386" y="5545187"/>
            <a:ext cx="1495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Starts a </a:t>
            </a:r>
            <a:r>
              <a:rPr lang="en-US" sz="1400" dirty="0" err="1" smtClean="0"/>
              <a:t>async</a:t>
            </a:r>
            <a:r>
              <a:rPr lang="en-US" sz="1400" dirty="0" smtClean="0"/>
              <a:t> Job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948542" y="6099356"/>
            <a:ext cx="172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/>
              <a:t>Async</a:t>
            </a:r>
            <a:r>
              <a:rPr lang="en-US" sz="1400" dirty="0" smtClean="0"/>
              <a:t> Job Completes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6513697" y="5810408"/>
            <a:ext cx="813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Async</a:t>
            </a:r>
            <a:r>
              <a:rPr lang="en-US" sz="1200" dirty="0" smtClean="0"/>
              <a:t> Job</a:t>
            </a:r>
          </a:p>
          <a:p>
            <a:pPr algn="ctr"/>
            <a:r>
              <a:rPr lang="en-US" sz="1200" dirty="0" smtClean="0"/>
              <a:t>Works on </a:t>
            </a:r>
          </a:p>
          <a:p>
            <a:pPr algn="ctr"/>
            <a:r>
              <a:rPr lang="en-US" sz="1200" dirty="0" smtClean="0"/>
              <a:t>Thread</a:t>
            </a:r>
          </a:p>
          <a:p>
            <a:pPr algn="ctr"/>
            <a:r>
              <a:rPr lang="en-US" sz="1200" dirty="0" smtClean="0"/>
              <a:t>Pool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3075848" y="571446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525730" y="604709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response</a:t>
            </a:r>
            <a:endParaRPr lang="en-US" sz="1200" dirty="0"/>
          </a:p>
        </p:txBody>
      </p:sp>
      <p:sp>
        <p:nvSpPr>
          <p:cNvPr id="39" name="Line Callout 2 (Accent Bar) 38"/>
          <p:cNvSpPr/>
          <p:nvPr/>
        </p:nvSpPr>
        <p:spPr>
          <a:xfrm>
            <a:off x="5668886" y="4036774"/>
            <a:ext cx="2800585" cy="52006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2301"/>
              <a:gd name="adj6" fmla="val -61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Thread is free to serve another request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2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6" grpId="0" animBg="1"/>
      <p:bldP spid="17" grpId="0" animBg="1"/>
      <p:bldP spid="18" grpId="0" animBg="1"/>
      <p:bldP spid="20" grpId="0" animBg="1"/>
      <p:bldP spid="26" grpId="0" animBg="1"/>
      <p:bldP spid="27" grpId="0" animBg="1"/>
      <p:bldP spid="28" grpId="0" animBg="1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Windows and Mac operating system we can install node </a:t>
            </a:r>
            <a:r>
              <a:rPr lang="en-US" dirty="0"/>
              <a:t>by downloading NPM from </a:t>
            </a:r>
            <a:r>
              <a:rPr lang="en-US" dirty="0">
                <a:hlinkClick r:id="rId2"/>
              </a:rPr>
              <a:t>https://nodejs.org/en/download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Just download the executable depending on your operating system and install it.</a:t>
            </a:r>
          </a:p>
          <a:p>
            <a:r>
              <a:rPr lang="en-US" dirty="0" smtClean="0"/>
              <a:t>For Linux we can use below commands to download node and NPM,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are going to explore more about NPM later in this chapter.</a:t>
            </a:r>
          </a:p>
          <a:p>
            <a:r>
              <a:rPr lang="en-US" dirty="0" smtClean="0"/>
              <a:t>To verify the installation we can open the terminal/command-prompt and fire the below command.</a:t>
            </a:r>
          </a:p>
          <a:p>
            <a:endParaRPr lang="en-US" dirty="0"/>
          </a:p>
          <a:p>
            <a:pPr lvl="1"/>
            <a:r>
              <a:rPr lang="en-US" dirty="0" smtClean="0"/>
              <a:t>If above command returns some version information it means you have node installed in your system.</a:t>
            </a:r>
          </a:p>
          <a:p>
            <a:pPr lvl="1"/>
            <a:r>
              <a:rPr lang="en-US" dirty="0" smtClean="0"/>
              <a:t>If command returns error stating ‘node’ is not recognized as internal or external command it simply means you don’t have node installed yet.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5186" y="4220074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node --version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65186" y="2460030"/>
            <a:ext cx="8420621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sudo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apt install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nodejs</a:t>
            </a:r>
            <a:endParaRPr 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sudo</a:t>
            </a:r>
            <a:r>
              <a:rPr 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apt install </a:t>
            </a:r>
            <a:r>
              <a:rPr 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7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2196</Words>
  <Application>Microsoft Office PowerPoint</Application>
  <PresentationFormat>Widescreen</PresentationFormat>
  <Paragraphs>356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Roboto Condensed Light</vt:lpstr>
      <vt:lpstr>Segoe UI Black</vt:lpstr>
      <vt:lpstr>Arial</vt:lpstr>
      <vt:lpstr>Wingdings 3</vt:lpstr>
      <vt:lpstr>Roboto Condensed</vt:lpstr>
      <vt:lpstr>Wingdings 2</vt:lpstr>
      <vt:lpstr>Wingdings</vt:lpstr>
      <vt:lpstr>Calibri</vt:lpstr>
      <vt:lpstr>Consolas</vt:lpstr>
      <vt:lpstr>Office Theme</vt:lpstr>
      <vt:lpstr>Unit-01  Node Package Manager (NPM)</vt:lpstr>
      <vt:lpstr>PowerPoint Presentation</vt:lpstr>
      <vt:lpstr>Traditional Programming Techniques</vt:lpstr>
      <vt:lpstr>Traditional Web Server Model</vt:lpstr>
      <vt:lpstr>Event Driven Programming</vt:lpstr>
      <vt:lpstr>Introduction to NodeJS</vt:lpstr>
      <vt:lpstr>Features of NodeJS</vt:lpstr>
      <vt:lpstr>Node.js Process Model</vt:lpstr>
      <vt:lpstr>Installing Node</vt:lpstr>
      <vt:lpstr>Node REPL (Read Evaluation Print Loops)</vt:lpstr>
      <vt:lpstr>Hello World using NodeJS</vt:lpstr>
      <vt:lpstr>Standard Callback Pattern / Continuation-passing style (CPS)</vt:lpstr>
      <vt:lpstr>Modules</vt:lpstr>
      <vt:lpstr>NodeJS Modules</vt:lpstr>
      <vt:lpstr>Loading Core Modules</vt:lpstr>
      <vt:lpstr>Using Local Module</vt:lpstr>
      <vt:lpstr>Loading a Folder Module</vt:lpstr>
      <vt:lpstr>Node Package Manager (NPM)</vt:lpstr>
      <vt:lpstr>NPM (Cont.)</vt:lpstr>
      <vt:lpstr>NPM (Cont.)</vt:lpstr>
      <vt:lpstr>NPM (Cont.)</vt:lpstr>
      <vt:lpstr>Using package.json</vt:lpstr>
      <vt:lpstr>Loading from the node_modules folder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866</cp:revision>
  <dcterms:created xsi:type="dcterms:W3CDTF">2020-05-01T05:09:15Z</dcterms:created>
  <dcterms:modified xsi:type="dcterms:W3CDTF">2025-01-07T08:33:44Z</dcterms:modified>
</cp:coreProperties>
</file>